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media/image1.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1pPr>
    <a:lvl2pPr marL="0" marR="0" indent="228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2pPr>
    <a:lvl3pPr marL="0" marR="0" indent="457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3pPr>
    <a:lvl4pPr marL="0" marR="0" indent="685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4pPr>
    <a:lvl5pPr marL="0" marR="0" indent="9144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5pPr>
    <a:lvl6pPr marL="0" marR="0" indent="11430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6pPr>
    <a:lvl7pPr marL="0" marR="0" indent="13716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7pPr>
    <a:lvl8pPr marL="0" marR="0" indent="16002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8pPr>
    <a:lvl9pPr marL="0" marR="0" indent="182880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b="def" i="def"/>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s>

</file>

<file path=ppt/charts/_rels/chart1.xml.rels><?xml version="1.0" encoding="UTF-8"?>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Relationships xmlns="http://schemas.openxmlformats.org/package/2006/relationships"><Relationship Id="rId1" Type="http://schemas.openxmlformats.org/officeDocument/2006/relationships/package" Target="../embeddings/Microsoft_Excel_Sheet4.xlsx"/></Relationships>

</file>

<file path=ppt/charts/_rels/chart5.xml.rels><?xml version="1.0" encoding="UTF-8"?>
<Relationships xmlns="http://schemas.openxmlformats.org/package/2006/relationships"><Relationship Id="rId1" Type="http://schemas.openxmlformats.org/officeDocument/2006/relationships/package" Target="../embeddings/Microsoft_Excel_Sheet5.xlsx"/></Relationships>

</file>

<file path=ppt/charts/_rels/chart6.xml.rels><?xml version="1.0" encoding="UTF-8"?>
<Relationships xmlns="http://schemas.openxmlformats.org/package/2006/relationships"><Relationship Id="rId1" Type="http://schemas.openxmlformats.org/officeDocument/2006/relationships/package" Target="../embeddings/Microsoft_Excel_Sheet6.xlsx"/></Relationships>

</file>

<file path=ppt/charts/_rels/chart7.xml.rels><?xml version="1.0" encoding="UTF-8"?>
<Relationships xmlns="http://schemas.openxmlformats.org/package/2006/relationships"><Relationship Id="rId1" Type="http://schemas.openxmlformats.org/officeDocument/2006/relationships/package" Target="../embeddings/Microsoft_Excel_Sheet7.xlsx"/></Relationships>

</file>

<file path=ppt/charts/chart1.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42889"/>
          <c:y val="0.0640192"/>
          <c:w val="0.852111"/>
          <c:h val="0.891471"/>
        </c:manualLayout>
      </c:layout>
      <c:barChart>
        <c:barDir val="col"/>
        <c:grouping val="clustered"/>
        <c:varyColors val="0"/>
        <c:ser>
          <c:idx val="0"/>
          <c:order val="0"/>
          <c:tx>
            <c:strRef>
              <c:f>Sheet1!$B$1</c:f>
              <c:strCache/>
            </c:strRef>
          </c:tx>
          <c:spPr>
            <a:solidFill>
              <a:schemeClr val="accent1">
                <a:lumOff val="13529"/>
              </a:schemeClr>
            </a:solidFill>
            <a:ln w="12700" cap="flat">
              <a:noFill/>
              <a:miter lim="400000"/>
            </a:ln>
            <a:effectLst/>
          </c:spPr>
          <c:invertIfNegative val="0"/>
          <c:dLbls>
            <c:numFmt formatCode="#,##0" sourceLinked="0"/>
            <c:txPr>
              <a:bodyPr/>
              <a:lstStyle/>
              <a:p>
                <a:pPr>
                  <a:defRPr b="0" i="0" strike="noStrike" sz="3400" u="none">
                    <a:solidFill>
                      <a:srgbClr val="FFFFFF"/>
                    </a:solidFill>
                    <a:effectLst>
                      <a:outerShdw sx="100000" sy="100000" kx="0" ky="0" algn="tl" rotWithShape="1" blurRad="127000" dist="27390" dir="5400000">
                        <a:srgbClr val="000000">
                          <a:alpha val="60000"/>
                        </a:srgbClr>
                      </a:outerShdw>
                    </a:effectLst>
                    <a:latin typeface="Helvetica Neue"/>
                  </a:defRPr>
                </a:pPr>
              </a:p>
            </c:txPr>
            <c:dLblPos val="inEnd"/>
            <c:showLegendKey val="0"/>
            <c:showVal val="0"/>
            <c:showCatName val="0"/>
            <c:showSerName val="0"/>
            <c:showPercent val="0"/>
            <c:showBubbleSize val="0"/>
            <c:showLeaderLines val="0"/>
          </c:dLbls>
          <c:cat>
            <c:strRef>
              <c:f>Sheet1!$A$2:$A$28</c:f>
              <c:strCache>
                <c:ptCount val="27"/>
                <c:pt idx="0">
                  <c:v>Untitled 1</c:v>
                </c:pt>
                <c:pt idx="1">
                  <c:v>Untitled 2</c:v>
                </c:pt>
                <c:pt idx="2">
                  <c:v>Untitled 3</c:v>
                </c:pt>
                <c:pt idx="3">
                  <c:v>Untitled 4</c:v>
                </c:pt>
                <c:pt idx="4">
                  <c:v>Untitled 5</c:v>
                </c:pt>
                <c:pt idx="5">
                  <c:v>Untitled 6</c:v>
                </c:pt>
                <c:pt idx="6">
                  <c:v>Untitled 7</c:v>
                </c:pt>
                <c:pt idx="7">
                  <c:v>Untitled 8</c:v>
                </c:pt>
                <c:pt idx="8">
                  <c:v>Untitled 9</c:v>
                </c:pt>
                <c:pt idx="9">
                  <c:v>Untitled 10</c:v>
                </c:pt>
                <c:pt idx="10">
                  <c:v>Untitled 11</c:v>
                </c:pt>
                <c:pt idx="11">
                  <c:v>Untitled 12</c:v>
                </c:pt>
                <c:pt idx="12">
                  <c:v>Untitled 13</c:v>
                </c:pt>
                <c:pt idx="13">
                  <c:v>Untitled 14</c:v>
                </c:pt>
                <c:pt idx="14">
                  <c:v>Untitled 15</c:v>
                </c:pt>
                <c:pt idx="15">
                  <c:v>Untitled 16</c:v>
                </c:pt>
                <c:pt idx="16">
                  <c:v>Untitled 17</c:v>
                </c:pt>
                <c:pt idx="17">
                  <c:v>Untitled 18</c:v>
                </c:pt>
                <c:pt idx="18">
                  <c:v>Untitled 19</c:v>
                </c:pt>
                <c:pt idx="19">
                  <c:v>Untitled 20</c:v>
                </c:pt>
                <c:pt idx="20">
                  <c:v>Untitled 21</c:v>
                </c:pt>
                <c:pt idx="21">
                  <c:v>Untitled 22</c:v>
                </c:pt>
                <c:pt idx="22">
                  <c:v>Untitled 23</c:v>
                </c:pt>
                <c:pt idx="23">
                  <c:v>Untitled 24</c:v>
                </c:pt>
                <c:pt idx="24">
                  <c:v>Untitled 25</c:v>
                </c:pt>
                <c:pt idx="25">
                  <c:v>Untitled 26</c:v>
                </c:pt>
                <c:pt idx="26">
                  <c:v>Untitled 27</c:v>
                </c:pt>
              </c:strCache>
            </c:strRef>
          </c:cat>
          <c:val>
            <c:numRef>
              <c:f>Sheet1!$B$2:$B$28</c:f>
              <c:numCache>
                <c:ptCount val="27"/>
                <c:pt idx="0">
                  <c:v>0.000000</c:v>
                </c:pt>
                <c:pt idx="1">
                  <c:v>0.000000</c:v>
                </c:pt>
                <c:pt idx="2">
                  <c:v>0.000000</c:v>
                </c:pt>
                <c:pt idx="3">
                  <c:v>0.000000</c:v>
                </c:pt>
                <c:pt idx="4">
                  <c:v>0.000000</c:v>
                </c:pt>
                <c:pt idx="5">
                  <c:v>0.000000</c:v>
                </c:pt>
                <c:pt idx="6">
                  <c:v>0.250000</c:v>
                </c:pt>
                <c:pt idx="7">
                  <c:v>0.250000</c:v>
                </c:pt>
                <c:pt idx="8">
                  <c:v>0.250000</c:v>
                </c:pt>
                <c:pt idx="9">
                  <c:v>0.250000</c:v>
                </c:pt>
                <c:pt idx="10">
                  <c:v>0.250000</c:v>
                </c:pt>
                <c:pt idx="11">
                  <c:v>0.250000</c:v>
                </c:pt>
                <c:pt idx="12">
                  <c:v>0.500000</c:v>
                </c:pt>
                <c:pt idx="13">
                  <c:v>0.500000</c:v>
                </c:pt>
                <c:pt idx="14">
                  <c:v>0.500000</c:v>
                </c:pt>
                <c:pt idx="15">
                  <c:v>0.500000</c:v>
                </c:pt>
                <c:pt idx="16">
                  <c:v>0.500000</c:v>
                </c:pt>
                <c:pt idx="17">
                  <c:v>0.500000</c:v>
                </c:pt>
                <c:pt idx="18">
                  <c:v>0.500000</c:v>
                </c:pt>
                <c:pt idx="19">
                  <c:v>0.750000</c:v>
                </c:pt>
                <c:pt idx="20">
                  <c:v>0.750000</c:v>
                </c:pt>
                <c:pt idx="21">
                  <c:v>0.750000</c:v>
                </c:pt>
                <c:pt idx="22">
                  <c:v>1.000000</c:v>
                </c:pt>
                <c:pt idx="23">
                  <c:v>1.000000</c:v>
                </c:pt>
                <c:pt idx="24">
                  <c:v>1.000000</c:v>
                </c:pt>
                <c:pt idx="25">
                  <c:v>1.000000</c:v>
                </c:pt>
                <c:pt idx="26">
                  <c:v>1.000000</c:v>
                </c:pt>
              </c:numCache>
            </c:numRef>
          </c:val>
        </c:ser>
        <c:gapWidth val="40"/>
        <c:overlap val="-10"/>
        <c:axId val="2094734552"/>
        <c:axId val="2094734553"/>
      </c:barChart>
      <c:catAx>
        <c:axId val="2094734552"/>
        <c:scaling>
          <c:orientation val="minMax"/>
        </c:scaling>
        <c:delete val="0"/>
        <c:axPos val="b"/>
        <c:numFmt formatCode="General" sourceLinked="0"/>
        <c:majorTickMark val="none"/>
        <c:minorTickMark val="none"/>
        <c:tickLblPos val="none"/>
        <c:spPr>
          <a:ln w="12700" cap="flat">
            <a:solidFill>
              <a:srgbClr val="FFFFFF"/>
            </a:solidFill>
            <a:prstDash val="solid"/>
            <a:miter lim="400000"/>
          </a:ln>
        </c:spPr>
        <c:txPr>
          <a:bodyPr rot="0"/>
          <a:lstStyle/>
          <a:p>
            <a:pPr>
              <a:defRPr b="0" i="0" strike="noStrike" sz="2400" u="none">
                <a:solidFill>
                  <a:srgbClr val="FFFFFF"/>
                </a:solidFill>
                <a:latin typeface="Helvetica Neue"/>
              </a:defRPr>
            </a:pPr>
          </a:p>
        </c:txPr>
        <c:crossAx val="2094734553"/>
        <c:crosses val="autoZero"/>
        <c:auto val="1"/>
        <c:lblAlgn val="ctr"/>
        <c:noMultiLvlLbl val="1"/>
      </c:catAx>
      <c:valAx>
        <c:axId val="2094734553"/>
        <c:scaling>
          <c:orientation val="minMax"/>
        </c:scaling>
        <c:delete val="0"/>
        <c:axPos val="l"/>
        <c:majorGridlines>
          <c:spPr>
            <a:ln w="12700" cap="flat">
              <a:solidFill>
                <a:srgbClr val="FFFFFF"/>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2400" u="none">
                <a:solidFill>
                  <a:srgbClr val="FFFFFF"/>
                </a:solidFill>
                <a:latin typeface="Helvetica Neue"/>
              </a:defRPr>
            </a:pPr>
          </a:p>
        </c:txPr>
        <c:crossAx val="2094734552"/>
        <c:crosses val="autoZero"/>
        <c:crossBetween val="between"/>
        <c:majorUnit val="0.25"/>
        <c:minorUnit val="0.12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42889"/>
          <c:y val="0.0640192"/>
          <c:w val="0.852111"/>
          <c:h val="0.891471"/>
        </c:manualLayout>
      </c:layout>
      <c:barChart>
        <c:barDir val="col"/>
        <c:grouping val="clustered"/>
        <c:varyColors val="0"/>
        <c:ser>
          <c:idx val="0"/>
          <c:order val="0"/>
          <c:tx>
            <c:strRef>
              <c:f>Sheet1!$B$1</c:f>
              <c:strCache/>
            </c:strRef>
          </c:tx>
          <c:spPr>
            <a:solidFill>
              <a:schemeClr val="accent1">
                <a:lumOff val="13529"/>
              </a:schemeClr>
            </a:solidFill>
            <a:ln w="12700" cap="flat">
              <a:noFill/>
              <a:miter lim="400000"/>
            </a:ln>
            <a:effectLst/>
          </c:spPr>
          <c:invertIfNegative val="0"/>
          <c:dLbls>
            <c:numFmt formatCode="#,##0" sourceLinked="0"/>
            <c:txPr>
              <a:bodyPr/>
              <a:lstStyle/>
              <a:p>
                <a:pPr>
                  <a:defRPr b="0" i="0" strike="noStrike" sz="3400" u="none">
                    <a:solidFill>
                      <a:srgbClr val="FFFFFF"/>
                    </a:solidFill>
                    <a:effectLst>
                      <a:outerShdw sx="100000" sy="100000" kx="0" ky="0" algn="tl" rotWithShape="1" blurRad="127000" dist="27390" dir="5400000">
                        <a:srgbClr val="000000">
                          <a:alpha val="60000"/>
                        </a:srgbClr>
                      </a:outerShdw>
                    </a:effectLst>
                    <a:latin typeface="Helvetica Neue"/>
                  </a:defRPr>
                </a:pPr>
              </a:p>
            </c:txPr>
            <c:dLblPos val="inEnd"/>
            <c:showLegendKey val="0"/>
            <c:showVal val="0"/>
            <c:showCatName val="0"/>
            <c:showSerName val="0"/>
            <c:showPercent val="0"/>
            <c:showBubbleSize val="0"/>
            <c:showLeaderLines val="0"/>
          </c:dLbls>
          <c:cat>
            <c:strRef>
              <c:f>Sheet1!$A$2:$A$25</c:f>
              <c:strCache>
                <c:ptCount val="24"/>
                <c:pt idx="0">
                  <c:v>Untitled 1</c:v>
                </c:pt>
                <c:pt idx="1">
                  <c:v>Untitled 2</c:v>
                </c:pt>
                <c:pt idx="2">
                  <c:v>Untitled 3</c:v>
                </c:pt>
                <c:pt idx="3">
                  <c:v>Untitled 4</c:v>
                </c:pt>
                <c:pt idx="4">
                  <c:v>Untitled 5</c:v>
                </c:pt>
                <c:pt idx="5">
                  <c:v>Untitled 6</c:v>
                </c:pt>
                <c:pt idx="6">
                  <c:v>Untitled 7</c:v>
                </c:pt>
                <c:pt idx="7">
                  <c:v>Untitled 8</c:v>
                </c:pt>
                <c:pt idx="8">
                  <c:v>Untitled 9</c:v>
                </c:pt>
                <c:pt idx="9">
                  <c:v>Untitled 10</c:v>
                </c:pt>
                <c:pt idx="10">
                  <c:v>Untitled 11</c:v>
                </c:pt>
                <c:pt idx="11">
                  <c:v>Untitled 12</c:v>
                </c:pt>
                <c:pt idx="12">
                  <c:v>Untitled 13</c:v>
                </c:pt>
                <c:pt idx="13">
                  <c:v>Untitled 14</c:v>
                </c:pt>
                <c:pt idx="14">
                  <c:v>Untitled 15</c:v>
                </c:pt>
                <c:pt idx="15">
                  <c:v>Untitled 16</c:v>
                </c:pt>
                <c:pt idx="16">
                  <c:v>Untitled 17</c:v>
                </c:pt>
                <c:pt idx="17">
                  <c:v>Untitled 18</c:v>
                </c:pt>
                <c:pt idx="18">
                  <c:v>Untitled 19</c:v>
                </c:pt>
                <c:pt idx="19">
                  <c:v>Untitled 20</c:v>
                </c:pt>
                <c:pt idx="20">
                  <c:v>Untitled 21</c:v>
                </c:pt>
                <c:pt idx="21">
                  <c:v>Untitled 22</c:v>
                </c:pt>
                <c:pt idx="22">
                  <c:v>Untitled 23</c:v>
                </c:pt>
                <c:pt idx="23">
                  <c:v>Untitled 24</c:v>
                </c:pt>
              </c:strCache>
            </c:strRef>
          </c:cat>
          <c:val>
            <c:numRef>
              <c:f>Sheet1!$B$2:$B$25</c:f>
              <c:numCache>
                <c:ptCount val="24"/>
                <c:pt idx="0">
                  <c:v>0.142857</c:v>
                </c:pt>
                <c:pt idx="1">
                  <c:v>0.142857</c:v>
                </c:pt>
                <c:pt idx="2">
                  <c:v>0.142857</c:v>
                </c:pt>
                <c:pt idx="3">
                  <c:v>0.228571</c:v>
                </c:pt>
                <c:pt idx="4">
                  <c:v>0.285714</c:v>
                </c:pt>
                <c:pt idx="5">
                  <c:v>0.428571</c:v>
                </c:pt>
                <c:pt idx="6">
                  <c:v>0.485714</c:v>
                </c:pt>
                <c:pt idx="7">
                  <c:v>0.514286</c:v>
                </c:pt>
                <c:pt idx="8">
                  <c:v>0.571429</c:v>
                </c:pt>
                <c:pt idx="9">
                  <c:v>0.685714</c:v>
                </c:pt>
                <c:pt idx="10">
                  <c:v>0.714286</c:v>
                </c:pt>
                <c:pt idx="11">
                  <c:v>0.714286</c:v>
                </c:pt>
                <c:pt idx="12">
                  <c:v>0.714286</c:v>
                </c:pt>
                <c:pt idx="13">
                  <c:v>0.857143</c:v>
                </c:pt>
                <c:pt idx="14">
                  <c:v>0.857143</c:v>
                </c:pt>
                <c:pt idx="15">
                  <c:v>0.857143</c:v>
                </c:pt>
                <c:pt idx="16">
                  <c:v>0.857143</c:v>
                </c:pt>
                <c:pt idx="17">
                  <c:v>0.914286</c:v>
                </c:pt>
                <c:pt idx="18">
                  <c:v>0.971429</c:v>
                </c:pt>
                <c:pt idx="19">
                  <c:v>1.000000</c:v>
                </c:pt>
                <c:pt idx="20">
                  <c:v>1.000000</c:v>
                </c:pt>
                <c:pt idx="21">
                  <c:v>1.000000</c:v>
                </c:pt>
                <c:pt idx="22">
                  <c:v>1.000000</c:v>
                </c:pt>
                <c:pt idx="23">
                  <c:v>1.000000</c:v>
                </c:pt>
              </c:numCache>
            </c:numRef>
          </c:val>
        </c:ser>
        <c:gapWidth val="40"/>
        <c:overlap val="-10"/>
        <c:axId val="2094734552"/>
        <c:axId val="2094734553"/>
      </c:barChart>
      <c:catAx>
        <c:axId val="2094734552"/>
        <c:scaling>
          <c:orientation val="minMax"/>
        </c:scaling>
        <c:delete val="0"/>
        <c:axPos val="b"/>
        <c:numFmt formatCode="General" sourceLinked="0"/>
        <c:majorTickMark val="none"/>
        <c:minorTickMark val="none"/>
        <c:tickLblPos val="none"/>
        <c:spPr>
          <a:ln w="12700" cap="flat">
            <a:solidFill>
              <a:srgbClr val="FFFFFF"/>
            </a:solidFill>
            <a:prstDash val="solid"/>
            <a:miter lim="400000"/>
          </a:ln>
        </c:spPr>
        <c:txPr>
          <a:bodyPr rot="0"/>
          <a:lstStyle/>
          <a:p>
            <a:pPr>
              <a:defRPr b="0" i="0" strike="noStrike" sz="2400" u="none">
                <a:solidFill>
                  <a:srgbClr val="FFFFFF"/>
                </a:solidFill>
                <a:latin typeface="Helvetica Neue"/>
              </a:defRPr>
            </a:pPr>
          </a:p>
        </c:txPr>
        <c:crossAx val="2094734553"/>
        <c:crosses val="autoZero"/>
        <c:auto val="1"/>
        <c:lblAlgn val="ctr"/>
        <c:noMultiLvlLbl val="1"/>
      </c:catAx>
      <c:valAx>
        <c:axId val="2094734553"/>
        <c:scaling>
          <c:orientation val="minMax"/>
        </c:scaling>
        <c:delete val="0"/>
        <c:axPos val="l"/>
        <c:majorGridlines>
          <c:spPr>
            <a:ln w="12700" cap="flat">
              <a:solidFill>
                <a:srgbClr val="FFFFFF"/>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2400" u="none">
                <a:solidFill>
                  <a:srgbClr val="FFFFFF"/>
                </a:solidFill>
                <a:latin typeface="Helvetica Neue"/>
              </a:defRPr>
            </a:pPr>
          </a:p>
        </c:txPr>
        <c:crossAx val="2094734552"/>
        <c:crosses val="autoZero"/>
        <c:crossBetween val="between"/>
        <c:majorUnit val="0.25"/>
        <c:minorUnit val="0.12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42889"/>
          <c:y val="0.0640192"/>
          <c:w val="0.852111"/>
          <c:h val="0.891471"/>
        </c:manualLayout>
      </c:layout>
      <c:barChart>
        <c:barDir val="col"/>
        <c:grouping val="clustered"/>
        <c:varyColors val="0"/>
        <c:ser>
          <c:idx val="0"/>
          <c:order val="0"/>
          <c:tx>
            <c:strRef>
              <c:f>Sheet1!$B$1</c:f>
              <c:strCache/>
            </c:strRef>
          </c:tx>
          <c:spPr>
            <a:solidFill>
              <a:schemeClr val="accent1">
                <a:lumOff val="13529"/>
              </a:schemeClr>
            </a:solidFill>
            <a:ln w="12700" cap="flat">
              <a:noFill/>
              <a:miter lim="400000"/>
            </a:ln>
            <a:effectLst/>
          </c:spPr>
          <c:invertIfNegative val="0"/>
          <c:dLbls>
            <c:numFmt formatCode="#,##0" sourceLinked="0"/>
            <c:txPr>
              <a:bodyPr/>
              <a:lstStyle/>
              <a:p>
                <a:pPr>
                  <a:defRPr b="0" i="0" strike="noStrike" sz="3400" u="none">
                    <a:solidFill>
                      <a:srgbClr val="FFFFFF"/>
                    </a:solidFill>
                    <a:effectLst>
                      <a:outerShdw sx="100000" sy="100000" kx="0" ky="0" algn="tl" rotWithShape="1" blurRad="127000" dist="27390" dir="5400000">
                        <a:srgbClr val="000000">
                          <a:alpha val="60000"/>
                        </a:srgbClr>
                      </a:outerShdw>
                    </a:effectLst>
                    <a:latin typeface="Helvetica Neue"/>
                  </a:defRPr>
                </a:pPr>
              </a:p>
            </c:txPr>
            <c:dLblPos val="inEnd"/>
            <c:showLegendKey val="0"/>
            <c:showVal val="0"/>
            <c:showCatName val="0"/>
            <c:showSerName val="0"/>
            <c:showPercent val="0"/>
            <c:showBubbleSize val="0"/>
            <c:showLeaderLines val="0"/>
          </c:dLbls>
          <c:cat>
            <c:strRef>
              <c:f>Sheet1!$A$2:$A$26</c:f>
              <c:strCache>
                <c:ptCount val="25"/>
                <c:pt idx="0">
                  <c:v>Untitled 1</c:v>
                </c:pt>
                <c:pt idx="1">
                  <c:v>Untitled 2</c:v>
                </c:pt>
                <c:pt idx="2">
                  <c:v>Untitled 3</c:v>
                </c:pt>
                <c:pt idx="3">
                  <c:v>Untitled 4</c:v>
                </c:pt>
                <c:pt idx="4">
                  <c:v>Untitled 5</c:v>
                </c:pt>
                <c:pt idx="5">
                  <c:v>Untitled 6</c:v>
                </c:pt>
                <c:pt idx="6">
                  <c:v>Untitled 7</c:v>
                </c:pt>
                <c:pt idx="7">
                  <c:v>Untitled 8</c:v>
                </c:pt>
                <c:pt idx="8">
                  <c:v>Untitled 9</c:v>
                </c:pt>
                <c:pt idx="9">
                  <c:v>Untitled 10</c:v>
                </c:pt>
                <c:pt idx="10">
                  <c:v>Untitled 11</c:v>
                </c:pt>
                <c:pt idx="11">
                  <c:v>Untitled 12</c:v>
                </c:pt>
                <c:pt idx="12">
                  <c:v>Untitled 13</c:v>
                </c:pt>
                <c:pt idx="13">
                  <c:v>Untitled 14</c:v>
                </c:pt>
                <c:pt idx="14">
                  <c:v>Untitled 15</c:v>
                </c:pt>
                <c:pt idx="15">
                  <c:v>Untitled 16</c:v>
                </c:pt>
                <c:pt idx="16">
                  <c:v>Untitled 17</c:v>
                </c:pt>
                <c:pt idx="17">
                  <c:v>Untitled 18</c:v>
                </c:pt>
                <c:pt idx="18">
                  <c:v>Untitled 19</c:v>
                </c:pt>
                <c:pt idx="19">
                  <c:v>Untitled 20</c:v>
                </c:pt>
                <c:pt idx="20">
                  <c:v>Untitled 21</c:v>
                </c:pt>
                <c:pt idx="21">
                  <c:v>Untitled 22</c:v>
                </c:pt>
                <c:pt idx="22">
                  <c:v>Untitled 23</c:v>
                </c:pt>
                <c:pt idx="23">
                  <c:v>Untitled 24</c:v>
                </c:pt>
                <c:pt idx="24">
                  <c:v>Untitled 25</c:v>
                </c:pt>
              </c:strCache>
            </c:strRef>
          </c:cat>
          <c:val>
            <c:numRef>
              <c:f>Sheet1!$B$2:$B$26</c:f>
              <c:numCache>
                <c:ptCount val="25"/>
                <c:pt idx="0">
                  <c:v>0.000000</c:v>
                </c:pt>
                <c:pt idx="1">
                  <c:v>0.332500</c:v>
                </c:pt>
                <c:pt idx="2">
                  <c:v>0.375000</c:v>
                </c:pt>
                <c:pt idx="3">
                  <c:v>0.417500</c:v>
                </c:pt>
                <c:pt idx="4">
                  <c:v>0.457500</c:v>
                </c:pt>
                <c:pt idx="5">
                  <c:v>0.500000</c:v>
                </c:pt>
                <c:pt idx="6">
                  <c:v>0.500000</c:v>
                </c:pt>
                <c:pt idx="7">
                  <c:v>0.500000</c:v>
                </c:pt>
                <c:pt idx="8">
                  <c:v>0.500000</c:v>
                </c:pt>
                <c:pt idx="9">
                  <c:v>0.582500</c:v>
                </c:pt>
                <c:pt idx="10">
                  <c:v>0.582500</c:v>
                </c:pt>
                <c:pt idx="11">
                  <c:v>0.582500</c:v>
                </c:pt>
                <c:pt idx="12">
                  <c:v>0.625000</c:v>
                </c:pt>
                <c:pt idx="13">
                  <c:v>0.707500</c:v>
                </c:pt>
                <c:pt idx="14">
                  <c:v>0.750000</c:v>
                </c:pt>
                <c:pt idx="15">
                  <c:v>0.832500</c:v>
                </c:pt>
                <c:pt idx="16">
                  <c:v>0.832500</c:v>
                </c:pt>
                <c:pt idx="17">
                  <c:v>0.875000</c:v>
                </c:pt>
                <c:pt idx="18">
                  <c:v>0.875000</c:v>
                </c:pt>
                <c:pt idx="19">
                  <c:v>0.875000</c:v>
                </c:pt>
                <c:pt idx="20">
                  <c:v>0.875000</c:v>
                </c:pt>
                <c:pt idx="21">
                  <c:v>0.957500</c:v>
                </c:pt>
                <c:pt idx="22">
                  <c:v>0.960000</c:v>
                </c:pt>
                <c:pt idx="23">
                  <c:v>1.000000</c:v>
                </c:pt>
                <c:pt idx="24">
                  <c:v>1.000000</c:v>
                </c:pt>
              </c:numCache>
            </c:numRef>
          </c:val>
        </c:ser>
        <c:gapWidth val="40"/>
        <c:overlap val="-10"/>
        <c:axId val="2094734552"/>
        <c:axId val="2094734553"/>
      </c:barChart>
      <c:catAx>
        <c:axId val="2094734552"/>
        <c:scaling>
          <c:orientation val="minMax"/>
        </c:scaling>
        <c:delete val="0"/>
        <c:axPos val="b"/>
        <c:numFmt formatCode="General" sourceLinked="0"/>
        <c:majorTickMark val="none"/>
        <c:minorTickMark val="none"/>
        <c:tickLblPos val="none"/>
        <c:spPr>
          <a:ln w="12700" cap="flat">
            <a:solidFill>
              <a:srgbClr val="FFFFFF"/>
            </a:solidFill>
            <a:prstDash val="solid"/>
            <a:miter lim="400000"/>
          </a:ln>
        </c:spPr>
        <c:txPr>
          <a:bodyPr rot="0"/>
          <a:lstStyle/>
          <a:p>
            <a:pPr>
              <a:defRPr b="0" i="0" strike="noStrike" sz="2400" u="none">
                <a:solidFill>
                  <a:srgbClr val="FFFFFF"/>
                </a:solidFill>
                <a:latin typeface="Helvetica Neue"/>
              </a:defRPr>
            </a:pPr>
          </a:p>
        </c:txPr>
        <c:crossAx val="2094734553"/>
        <c:crosses val="autoZero"/>
        <c:auto val="1"/>
        <c:lblAlgn val="ctr"/>
        <c:noMultiLvlLbl val="1"/>
      </c:catAx>
      <c:valAx>
        <c:axId val="2094734553"/>
        <c:scaling>
          <c:orientation val="minMax"/>
        </c:scaling>
        <c:delete val="0"/>
        <c:axPos val="l"/>
        <c:majorGridlines>
          <c:spPr>
            <a:ln w="12700" cap="flat">
              <a:solidFill>
                <a:srgbClr val="FFFFFF"/>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2400" u="none">
                <a:solidFill>
                  <a:srgbClr val="FFFFFF"/>
                </a:solidFill>
                <a:latin typeface="Helvetica Neue"/>
              </a:defRPr>
            </a:pPr>
          </a:p>
        </c:txPr>
        <c:crossAx val="2094734552"/>
        <c:crosses val="autoZero"/>
        <c:crossBetween val="between"/>
        <c:majorUnit val="0.25"/>
        <c:minorUnit val="0.12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42889"/>
          <c:y val="0.0640192"/>
          <c:w val="0.852111"/>
          <c:h val="0.891471"/>
        </c:manualLayout>
      </c:layout>
      <c:barChart>
        <c:barDir val="col"/>
        <c:grouping val="clustered"/>
        <c:varyColors val="0"/>
        <c:ser>
          <c:idx val="0"/>
          <c:order val="0"/>
          <c:tx>
            <c:strRef>
              <c:f>Sheet1!$B$1</c:f>
              <c:strCache/>
            </c:strRef>
          </c:tx>
          <c:spPr>
            <a:solidFill>
              <a:schemeClr val="accent1">
                <a:lumOff val="13529"/>
              </a:schemeClr>
            </a:solidFill>
            <a:ln w="12700" cap="flat">
              <a:noFill/>
              <a:miter lim="400000"/>
            </a:ln>
            <a:effectLst/>
          </c:spPr>
          <c:invertIfNegative val="0"/>
          <c:dLbls>
            <c:numFmt formatCode="#,##0" sourceLinked="0"/>
            <c:txPr>
              <a:bodyPr/>
              <a:lstStyle/>
              <a:p>
                <a:pPr>
                  <a:defRPr b="0" i="0" strike="noStrike" sz="3400" u="none">
                    <a:solidFill>
                      <a:srgbClr val="FFFFFF"/>
                    </a:solidFill>
                    <a:effectLst>
                      <a:outerShdw sx="100000" sy="100000" kx="0" ky="0" algn="tl" rotWithShape="1" blurRad="127000" dist="27390" dir="5400000">
                        <a:srgbClr val="000000">
                          <a:alpha val="60000"/>
                        </a:srgbClr>
                      </a:outerShdw>
                    </a:effectLst>
                    <a:latin typeface="Helvetica Neue"/>
                  </a:defRPr>
                </a:pPr>
              </a:p>
            </c:txPr>
            <c:dLblPos val="inEnd"/>
            <c:showLegendKey val="0"/>
            <c:showVal val="0"/>
            <c:showCatName val="0"/>
            <c:showSerName val="0"/>
            <c:showPercent val="0"/>
            <c:showBubbleSize val="0"/>
            <c:showLeaderLines val="0"/>
          </c:dLbls>
          <c:cat>
            <c:strRef>
              <c:f>Sheet1!$A$2:$A$28</c:f>
              <c:strCache>
                <c:ptCount val="27"/>
                <c:pt idx="0">
                  <c:v>Untitled 1</c:v>
                </c:pt>
                <c:pt idx="1">
                  <c:v>Untitled 2</c:v>
                </c:pt>
                <c:pt idx="2">
                  <c:v>Untitled 3</c:v>
                </c:pt>
                <c:pt idx="3">
                  <c:v>Untitled 4</c:v>
                </c:pt>
                <c:pt idx="4">
                  <c:v>Untitled 5</c:v>
                </c:pt>
                <c:pt idx="5">
                  <c:v>Untitled 6</c:v>
                </c:pt>
                <c:pt idx="6">
                  <c:v>Untitled 7</c:v>
                </c:pt>
                <c:pt idx="7">
                  <c:v>Untitled 8</c:v>
                </c:pt>
                <c:pt idx="8">
                  <c:v>Untitled 9</c:v>
                </c:pt>
                <c:pt idx="9">
                  <c:v>Untitled 10</c:v>
                </c:pt>
                <c:pt idx="10">
                  <c:v>Untitled 11</c:v>
                </c:pt>
                <c:pt idx="11">
                  <c:v>Untitled 12</c:v>
                </c:pt>
                <c:pt idx="12">
                  <c:v>Untitled 13</c:v>
                </c:pt>
                <c:pt idx="13">
                  <c:v>Untitled 14</c:v>
                </c:pt>
                <c:pt idx="14">
                  <c:v>Untitled 15</c:v>
                </c:pt>
                <c:pt idx="15">
                  <c:v>Untitled 16</c:v>
                </c:pt>
                <c:pt idx="16">
                  <c:v>Untitled 17</c:v>
                </c:pt>
                <c:pt idx="17">
                  <c:v>Untitled 18</c:v>
                </c:pt>
                <c:pt idx="18">
                  <c:v>Untitled 19</c:v>
                </c:pt>
                <c:pt idx="19">
                  <c:v>Untitled 20</c:v>
                </c:pt>
                <c:pt idx="20">
                  <c:v>Untitled 21</c:v>
                </c:pt>
                <c:pt idx="21">
                  <c:v>Untitled 22</c:v>
                </c:pt>
                <c:pt idx="22">
                  <c:v>Untitled 23</c:v>
                </c:pt>
                <c:pt idx="23">
                  <c:v>Untitled 24</c:v>
                </c:pt>
                <c:pt idx="24">
                  <c:v>Untitled 25</c:v>
                </c:pt>
                <c:pt idx="25">
                  <c:v>Untitled 26</c:v>
                </c:pt>
                <c:pt idx="26">
                  <c:v>Untitled 27</c:v>
                </c:pt>
              </c:strCache>
            </c:strRef>
          </c:cat>
          <c:val>
            <c:numRef>
              <c:f>Sheet1!$B$2:$B$28</c:f>
              <c:numCache>
                <c:ptCount val="27"/>
                <c:pt idx="0">
                  <c:v>0.166667</c:v>
                </c:pt>
                <c:pt idx="1">
                  <c:v>0.166667</c:v>
                </c:pt>
                <c:pt idx="2">
                  <c:v>0.333333</c:v>
                </c:pt>
                <c:pt idx="3">
                  <c:v>0.333333</c:v>
                </c:pt>
                <c:pt idx="4">
                  <c:v>0.333333</c:v>
                </c:pt>
                <c:pt idx="5">
                  <c:v>0.333333</c:v>
                </c:pt>
                <c:pt idx="6">
                  <c:v>0.500000</c:v>
                </c:pt>
                <c:pt idx="7">
                  <c:v>0.500000</c:v>
                </c:pt>
                <c:pt idx="8">
                  <c:v>0.500000</c:v>
                </c:pt>
                <c:pt idx="9">
                  <c:v>0.500000</c:v>
                </c:pt>
                <c:pt idx="10">
                  <c:v>0.500000</c:v>
                </c:pt>
                <c:pt idx="11">
                  <c:v>0.500000</c:v>
                </c:pt>
                <c:pt idx="12">
                  <c:v>0.500000</c:v>
                </c:pt>
                <c:pt idx="13">
                  <c:v>0.500000</c:v>
                </c:pt>
                <c:pt idx="14">
                  <c:v>0.666667</c:v>
                </c:pt>
                <c:pt idx="15">
                  <c:v>0.666667</c:v>
                </c:pt>
                <c:pt idx="16">
                  <c:v>0.666667</c:v>
                </c:pt>
                <c:pt idx="17">
                  <c:v>0.666667</c:v>
                </c:pt>
                <c:pt idx="18">
                  <c:v>0.833333</c:v>
                </c:pt>
                <c:pt idx="19">
                  <c:v>0.833333</c:v>
                </c:pt>
                <c:pt idx="20">
                  <c:v>0.833333</c:v>
                </c:pt>
                <c:pt idx="21">
                  <c:v>0.833333</c:v>
                </c:pt>
                <c:pt idx="22">
                  <c:v>0.833333</c:v>
                </c:pt>
                <c:pt idx="23">
                  <c:v>1.000000</c:v>
                </c:pt>
                <c:pt idx="24">
                  <c:v>1.000000</c:v>
                </c:pt>
                <c:pt idx="25">
                  <c:v>1.000000</c:v>
                </c:pt>
                <c:pt idx="26">
                  <c:v>1.000000</c:v>
                </c:pt>
              </c:numCache>
            </c:numRef>
          </c:val>
        </c:ser>
        <c:gapWidth val="40"/>
        <c:overlap val="-10"/>
        <c:axId val="2094734552"/>
        <c:axId val="2094734553"/>
      </c:barChart>
      <c:catAx>
        <c:axId val="2094734552"/>
        <c:scaling>
          <c:orientation val="minMax"/>
        </c:scaling>
        <c:delete val="0"/>
        <c:axPos val="b"/>
        <c:numFmt formatCode="General" sourceLinked="0"/>
        <c:majorTickMark val="none"/>
        <c:minorTickMark val="none"/>
        <c:tickLblPos val="none"/>
        <c:spPr>
          <a:ln w="12700" cap="flat">
            <a:solidFill>
              <a:srgbClr val="FFFFFF"/>
            </a:solidFill>
            <a:prstDash val="solid"/>
            <a:miter lim="400000"/>
          </a:ln>
        </c:spPr>
        <c:txPr>
          <a:bodyPr rot="0"/>
          <a:lstStyle/>
          <a:p>
            <a:pPr>
              <a:defRPr b="0" i="0" strike="noStrike" sz="2400" u="none">
                <a:solidFill>
                  <a:srgbClr val="FFFFFF"/>
                </a:solidFill>
                <a:latin typeface="Helvetica Neue"/>
              </a:defRPr>
            </a:pPr>
          </a:p>
        </c:txPr>
        <c:crossAx val="2094734553"/>
        <c:crosses val="autoZero"/>
        <c:auto val="1"/>
        <c:lblAlgn val="ctr"/>
        <c:noMultiLvlLbl val="1"/>
      </c:catAx>
      <c:valAx>
        <c:axId val="2094734553"/>
        <c:scaling>
          <c:orientation val="minMax"/>
        </c:scaling>
        <c:delete val="0"/>
        <c:axPos val="l"/>
        <c:majorGridlines>
          <c:spPr>
            <a:ln w="12700" cap="flat">
              <a:solidFill>
                <a:srgbClr val="FFFFFF"/>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2400" u="none">
                <a:solidFill>
                  <a:srgbClr val="FFFFFF"/>
                </a:solidFill>
                <a:latin typeface="Helvetica Neue"/>
              </a:defRPr>
            </a:pPr>
          </a:p>
        </c:txPr>
        <c:crossAx val="2094734552"/>
        <c:crosses val="autoZero"/>
        <c:crossBetween val="between"/>
        <c:majorUnit val="0.25"/>
        <c:minorUnit val="0.12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160837"/>
          <c:y val="0.0522183"/>
          <c:w val="0.834163"/>
          <c:h val="0.909173"/>
        </c:manualLayout>
      </c:layout>
      <c:barChart>
        <c:barDir val="col"/>
        <c:grouping val="clustered"/>
        <c:varyColors val="0"/>
        <c:ser>
          <c:idx val="0"/>
          <c:order val="0"/>
          <c:tx>
            <c:strRef>
              <c:f>Sheet1!$B$1</c:f>
              <c:strCache>
                <c:ptCount val="1"/>
                <c:pt idx="0">
                  <c:v>Untitled 1</c:v>
                </c:pt>
              </c:strCache>
            </c:strRef>
          </c:tx>
          <c:spPr>
            <a:solidFill>
              <a:schemeClr val="accent1">
                <a:lumOff val="13529"/>
              </a:schemeClr>
            </a:solidFill>
            <a:ln w="12700" cap="flat">
              <a:noFill/>
              <a:miter lim="400000"/>
            </a:ln>
            <a:effectLst/>
          </c:spPr>
          <c:invertIfNegative val="0"/>
          <c:dLbls>
            <c:numFmt formatCode="#,##0" sourceLinked="0"/>
            <c:txPr>
              <a:bodyPr/>
              <a:lstStyle/>
              <a:p>
                <a:pPr>
                  <a:defRPr b="0" i="0" strike="noStrike" sz="3400" u="none">
                    <a:solidFill>
                      <a:srgbClr val="FFFFFF"/>
                    </a:solidFill>
                    <a:effectLst>
                      <a:outerShdw sx="100000" sy="100000" kx="0" ky="0" algn="tl" rotWithShape="1" blurRad="127000" dist="27390" dir="5400000">
                        <a:srgbClr val="000000">
                          <a:alpha val="60000"/>
                        </a:srgbClr>
                      </a:outerShdw>
                    </a:effectLst>
                    <a:latin typeface="Helvetica Neue"/>
                  </a:defRPr>
                </a:pPr>
              </a:p>
            </c:txPr>
            <c:dLblPos val="inEnd"/>
            <c:showLegendKey val="0"/>
            <c:showVal val="0"/>
            <c:showCatName val="0"/>
            <c:showSerName val="0"/>
            <c:showPercent val="0"/>
            <c:showBubbleSize val="0"/>
            <c:showLeaderLines val="0"/>
          </c:dLbls>
          <c:cat>
            <c:strRef>
              <c:f>Sheet1!$A$2:$A$33</c:f>
              <c:strCache>
                <c:ptCount val="32"/>
                <c:pt idx="0">
                  <c:v>Untitled 1</c:v>
                </c:pt>
                <c:pt idx="1">
                  <c:v>Untitled 2</c:v>
                </c:pt>
                <c:pt idx="2">
                  <c:v>Untitled 3</c:v>
                </c:pt>
                <c:pt idx="3">
                  <c:v>Untitled 4</c:v>
                </c:pt>
                <c:pt idx="4">
                  <c:v>Untitled 5</c:v>
                </c:pt>
                <c:pt idx="5">
                  <c:v>Untitled 6</c:v>
                </c:pt>
                <c:pt idx="6">
                  <c:v>Untitled 7</c:v>
                </c:pt>
                <c:pt idx="7">
                  <c:v>Untitled 8</c:v>
                </c:pt>
                <c:pt idx="8">
                  <c:v>Untitled 9</c:v>
                </c:pt>
                <c:pt idx="9">
                  <c:v>Untitled 10</c:v>
                </c:pt>
                <c:pt idx="10">
                  <c:v>Untitled 11</c:v>
                </c:pt>
                <c:pt idx="11">
                  <c:v>Untitled 12</c:v>
                </c:pt>
                <c:pt idx="12">
                  <c:v>Untitled 13</c:v>
                </c:pt>
                <c:pt idx="13">
                  <c:v>Untitled 14</c:v>
                </c:pt>
                <c:pt idx="14">
                  <c:v>Untitled 15</c:v>
                </c:pt>
                <c:pt idx="15">
                  <c:v>Untitled 16</c:v>
                </c:pt>
                <c:pt idx="16">
                  <c:v>Untitled 17</c:v>
                </c:pt>
                <c:pt idx="17">
                  <c:v>Untitled 18</c:v>
                </c:pt>
                <c:pt idx="18">
                  <c:v>Untitled 19</c:v>
                </c:pt>
                <c:pt idx="19">
                  <c:v>Untitled 20</c:v>
                </c:pt>
                <c:pt idx="20">
                  <c:v>Untitled 21</c:v>
                </c:pt>
                <c:pt idx="21">
                  <c:v>Untitled 22</c:v>
                </c:pt>
                <c:pt idx="22">
                  <c:v>Untitled 23</c:v>
                </c:pt>
                <c:pt idx="23">
                  <c:v>Untitled 24</c:v>
                </c:pt>
                <c:pt idx="24">
                  <c:v>Untitled 25</c:v>
                </c:pt>
                <c:pt idx="25">
                  <c:v>Untitled 26</c:v>
                </c:pt>
                <c:pt idx="26">
                  <c:v>Untitled 27</c:v>
                </c:pt>
                <c:pt idx="27">
                  <c:v>Untitled 28</c:v>
                </c:pt>
                <c:pt idx="28">
                  <c:v>Untitled 29</c:v>
                </c:pt>
                <c:pt idx="29">
                  <c:v>Untitled 30</c:v>
                </c:pt>
                <c:pt idx="30">
                  <c:v>Untitled 31</c:v>
                </c:pt>
                <c:pt idx="31">
                  <c:v>Untitled 32</c:v>
                </c:pt>
              </c:strCache>
            </c:strRef>
          </c:cat>
          <c:val>
            <c:numRef>
              <c:f>Sheet1!$B$2:$B$33</c:f>
              <c:numCache>
                <c:ptCount val="32"/>
                <c:pt idx="0">
                  <c:v>0.629294</c:v>
                </c:pt>
                <c:pt idx="1">
                  <c:v>0.635532</c:v>
                </c:pt>
                <c:pt idx="2">
                  <c:v>0.694967</c:v>
                </c:pt>
                <c:pt idx="3">
                  <c:v>0.703554</c:v>
                </c:pt>
                <c:pt idx="4">
                  <c:v>0.707595</c:v>
                </c:pt>
                <c:pt idx="5">
                  <c:v>0.722638</c:v>
                </c:pt>
                <c:pt idx="6">
                  <c:v>0.725759</c:v>
                </c:pt>
                <c:pt idx="7">
                  <c:v>0.761121</c:v>
                </c:pt>
                <c:pt idx="8">
                  <c:v>0.776813</c:v>
                </c:pt>
                <c:pt idx="9">
                  <c:v>0.788228</c:v>
                </c:pt>
                <c:pt idx="10">
                  <c:v>0.794535</c:v>
                </c:pt>
                <c:pt idx="11">
                  <c:v>0.806222</c:v>
                </c:pt>
                <c:pt idx="12">
                  <c:v>0.807066</c:v>
                </c:pt>
                <c:pt idx="13">
                  <c:v>0.811302</c:v>
                </c:pt>
                <c:pt idx="14">
                  <c:v>0.815422</c:v>
                </c:pt>
                <c:pt idx="15">
                  <c:v>0.816462</c:v>
                </c:pt>
                <c:pt idx="16">
                  <c:v>0.825096</c:v>
                </c:pt>
                <c:pt idx="17">
                  <c:v>0.825275</c:v>
                </c:pt>
                <c:pt idx="18">
                  <c:v>0.825282</c:v>
                </c:pt>
                <c:pt idx="19">
                  <c:v>0.827367</c:v>
                </c:pt>
                <c:pt idx="20">
                  <c:v>0.833466</c:v>
                </c:pt>
                <c:pt idx="21">
                  <c:v>0.846631</c:v>
                </c:pt>
                <c:pt idx="22">
                  <c:v>0.852465</c:v>
                </c:pt>
                <c:pt idx="23">
                  <c:v>0.866930</c:v>
                </c:pt>
                <c:pt idx="24">
                  <c:v>0.874352</c:v>
                </c:pt>
                <c:pt idx="25">
                  <c:v>0.876609</c:v>
                </c:pt>
                <c:pt idx="26">
                  <c:v>0.876999</c:v>
                </c:pt>
                <c:pt idx="27">
                  <c:v>0.877773</c:v>
                </c:pt>
                <c:pt idx="28">
                  <c:v>0.889930</c:v>
                </c:pt>
                <c:pt idx="29">
                  <c:v>0.926663</c:v>
                </c:pt>
                <c:pt idx="30">
                  <c:v>0.946023</c:v>
                </c:pt>
                <c:pt idx="31">
                  <c:v>0.962890</c:v>
                </c:pt>
              </c:numCache>
            </c:numRef>
          </c:val>
        </c:ser>
        <c:gapWidth val="40"/>
        <c:overlap val="-10"/>
        <c:axId val="2094734552"/>
        <c:axId val="2094734553"/>
      </c:barChart>
      <c:catAx>
        <c:axId val="2094734552"/>
        <c:scaling>
          <c:orientation val="minMax"/>
        </c:scaling>
        <c:delete val="0"/>
        <c:axPos val="b"/>
        <c:numFmt formatCode="General" sourceLinked="0"/>
        <c:majorTickMark val="none"/>
        <c:minorTickMark val="none"/>
        <c:tickLblPos val="none"/>
        <c:spPr>
          <a:ln w="12700" cap="flat">
            <a:solidFill>
              <a:srgbClr val="FFFFFF"/>
            </a:solidFill>
            <a:prstDash val="solid"/>
            <a:miter lim="400000"/>
          </a:ln>
        </c:spPr>
        <c:txPr>
          <a:bodyPr rot="0"/>
          <a:lstStyle/>
          <a:p>
            <a:pPr>
              <a:defRPr b="0" i="0" strike="noStrike" sz="2400" u="none">
                <a:solidFill>
                  <a:srgbClr val="FFFFFF"/>
                </a:solidFill>
                <a:latin typeface="Helvetica Neue"/>
              </a:defRPr>
            </a:pPr>
          </a:p>
        </c:txPr>
        <c:crossAx val="2094734553"/>
        <c:crosses val="autoZero"/>
        <c:auto val="1"/>
        <c:lblAlgn val="ctr"/>
        <c:noMultiLvlLbl val="1"/>
      </c:catAx>
      <c:valAx>
        <c:axId val="2094734553"/>
        <c:scaling>
          <c:orientation val="minMax"/>
          <c:max val="1"/>
          <c:min val="0.6"/>
        </c:scaling>
        <c:delete val="0"/>
        <c:axPos val="l"/>
        <c:majorGridlines>
          <c:spPr>
            <a:ln w="12700" cap="flat">
              <a:solidFill>
                <a:srgbClr val="FFFFFF"/>
              </a:solidFill>
              <a:prstDash val="solid"/>
              <a:miter lim="400000"/>
            </a:ln>
          </c:spPr>
        </c:majorGridlines>
        <c:title>
          <c:tx>
            <c:rich>
              <a:bodyPr rot="-5400000"/>
              <a:lstStyle/>
              <a:p>
                <a:pPr>
                  <a:defRPr b="0" i="0" strike="noStrike" sz="2400" u="none">
                    <a:solidFill>
                      <a:srgbClr val="FFFFFF"/>
                    </a:solidFill>
                    <a:latin typeface="Helvetica Neue"/>
                  </a:defRPr>
                </a:pPr>
                <a:r>
                  <a:rPr b="0" i="0" strike="noStrike" sz="2400" u="none">
                    <a:solidFill>
                      <a:srgbClr val="FFFFFF"/>
                    </a:solidFill>
                    <a:latin typeface="Helvetica Neue"/>
                  </a:rPr>
                  <a:t>Value Axis</a:t>
                </a:r>
              </a:p>
            </c:rich>
          </c:tx>
          <c:layout/>
          <c:overlay val="1"/>
        </c:title>
        <c:numFmt formatCode="General" sourceLinked="0"/>
        <c:majorTickMark val="none"/>
        <c:minorTickMark val="none"/>
        <c:tickLblPos val="nextTo"/>
        <c:spPr>
          <a:ln w="12700" cap="flat">
            <a:noFill/>
            <a:prstDash val="solid"/>
            <a:miter lim="400000"/>
          </a:ln>
        </c:spPr>
        <c:txPr>
          <a:bodyPr rot="0"/>
          <a:lstStyle/>
          <a:p>
            <a:pPr>
              <a:defRPr b="0" i="0" strike="noStrike" sz="2400" u="none">
                <a:solidFill>
                  <a:srgbClr val="FFFFFF"/>
                </a:solidFill>
                <a:latin typeface="Helvetica Neue"/>
              </a:defRPr>
            </a:pPr>
          </a:p>
        </c:txPr>
        <c:crossAx val="2094734552"/>
        <c:crosses val="autoZero"/>
        <c:crossBetween val="between"/>
        <c:majorUnit val="0.1"/>
        <c:minorUnit val="0.0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963963"/>
          <c:y val="0.0522183"/>
          <c:w val="0.898604"/>
          <c:h val="0.909173"/>
        </c:manualLayout>
      </c:layout>
      <c:barChart>
        <c:barDir val="col"/>
        <c:grouping val="clustered"/>
        <c:varyColors val="0"/>
        <c:ser>
          <c:idx val="0"/>
          <c:order val="0"/>
          <c:tx>
            <c:strRef>
              <c:f>Sheet1!$B$1</c:f>
              <c:strCache>
                <c:ptCount val="1"/>
                <c:pt idx="0">
                  <c:v>Untitled 1</c:v>
                </c:pt>
              </c:strCache>
            </c:strRef>
          </c:tx>
          <c:spPr>
            <a:solidFill>
              <a:schemeClr val="accent1">
                <a:lumOff val="13529"/>
              </a:schemeClr>
            </a:solidFill>
            <a:ln w="12700" cap="flat">
              <a:noFill/>
              <a:miter lim="400000"/>
            </a:ln>
            <a:effectLst/>
          </c:spPr>
          <c:invertIfNegative val="0"/>
          <c:dLbls>
            <c:numFmt formatCode="#,##0" sourceLinked="0"/>
            <c:txPr>
              <a:bodyPr/>
              <a:lstStyle/>
              <a:p>
                <a:pPr>
                  <a:defRPr b="0" i="0" strike="noStrike" sz="3400" u="none">
                    <a:solidFill>
                      <a:srgbClr val="FFFFFF"/>
                    </a:solidFill>
                    <a:effectLst>
                      <a:outerShdw sx="100000" sy="100000" kx="0" ky="0" algn="tl" rotWithShape="1" blurRad="127000" dist="27390" dir="5400000">
                        <a:srgbClr val="000000">
                          <a:alpha val="60000"/>
                        </a:srgbClr>
                      </a:outerShdw>
                    </a:effectLst>
                    <a:latin typeface="Helvetica Neue"/>
                  </a:defRPr>
                </a:pPr>
              </a:p>
            </c:txPr>
            <c:dLblPos val="inEnd"/>
            <c:showLegendKey val="0"/>
            <c:showVal val="0"/>
            <c:showCatName val="0"/>
            <c:showSerName val="0"/>
            <c:showPercent val="0"/>
            <c:showBubbleSize val="0"/>
            <c:showLeaderLines val="0"/>
          </c:dLbls>
          <c:cat>
            <c:strRef>
              <c:f>Sheet1!$A$2:$A$33</c:f>
              <c:strCache>
                <c:ptCount val="32"/>
                <c:pt idx="0">
                  <c:v>Untitled 1</c:v>
                </c:pt>
                <c:pt idx="1">
                  <c:v>Untitled 2</c:v>
                </c:pt>
                <c:pt idx="2">
                  <c:v>Untitled 3</c:v>
                </c:pt>
                <c:pt idx="3">
                  <c:v>Untitled 4</c:v>
                </c:pt>
                <c:pt idx="4">
                  <c:v>Untitled 5</c:v>
                </c:pt>
                <c:pt idx="5">
                  <c:v>Untitled 6</c:v>
                </c:pt>
                <c:pt idx="6">
                  <c:v>Untitled 7</c:v>
                </c:pt>
                <c:pt idx="7">
                  <c:v>Untitled 8</c:v>
                </c:pt>
                <c:pt idx="8">
                  <c:v>Untitled 9</c:v>
                </c:pt>
                <c:pt idx="9">
                  <c:v>Untitled 10</c:v>
                </c:pt>
                <c:pt idx="10">
                  <c:v>Untitled 11</c:v>
                </c:pt>
                <c:pt idx="11">
                  <c:v>Untitled 12</c:v>
                </c:pt>
                <c:pt idx="12">
                  <c:v>Untitled 13</c:v>
                </c:pt>
                <c:pt idx="13">
                  <c:v>Untitled 14</c:v>
                </c:pt>
                <c:pt idx="14">
                  <c:v>Untitled 15</c:v>
                </c:pt>
                <c:pt idx="15">
                  <c:v>Untitled 16</c:v>
                </c:pt>
                <c:pt idx="16">
                  <c:v>Untitled 17</c:v>
                </c:pt>
                <c:pt idx="17">
                  <c:v>Untitled 18</c:v>
                </c:pt>
                <c:pt idx="18">
                  <c:v>Untitled 19</c:v>
                </c:pt>
                <c:pt idx="19">
                  <c:v>Untitled 20</c:v>
                </c:pt>
                <c:pt idx="20">
                  <c:v>Untitled 21</c:v>
                </c:pt>
                <c:pt idx="21">
                  <c:v>Untitled 22</c:v>
                </c:pt>
                <c:pt idx="22">
                  <c:v>Untitled 23</c:v>
                </c:pt>
                <c:pt idx="23">
                  <c:v>Untitled 24</c:v>
                </c:pt>
                <c:pt idx="24">
                  <c:v>Untitled 25</c:v>
                </c:pt>
                <c:pt idx="25">
                  <c:v>Untitled 26</c:v>
                </c:pt>
                <c:pt idx="26">
                  <c:v>Untitled 27</c:v>
                </c:pt>
                <c:pt idx="27">
                  <c:v>Untitled 28</c:v>
                </c:pt>
                <c:pt idx="28">
                  <c:v>Untitled 29</c:v>
                </c:pt>
                <c:pt idx="29">
                  <c:v>Untitled 30</c:v>
                </c:pt>
                <c:pt idx="30">
                  <c:v>Untitled 31</c:v>
                </c:pt>
                <c:pt idx="31">
                  <c:v>Untitled 32</c:v>
                </c:pt>
              </c:strCache>
            </c:strRef>
          </c:cat>
          <c:val>
            <c:numRef>
              <c:f>Sheet1!$B$2:$B$33</c:f>
              <c:numCache>
                <c:ptCount val="32"/>
                <c:pt idx="0">
                  <c:v>0.679294</c:v>
                </c:pt>
                <c:pt idx="1">
                  <c:v>0.685532</c:v>
                </c:pt>
                <c:pt idx="2">
                  <c:v>0.744967</c:v>
                </c:pt>
                <c:pt idx="3">
                  <c:v>0.753554</c:v>
                </c:pt>
                <c:pt idx="4">
                  <c:v>0.757595</c:v>
                </c:pt>
                <c:pt idx="5">
                  <c:v>0.772638</c:v>
                </c:pt>
                <c:pt idx="6">
                  <c:v>0.775759</c:v>
                </c:pt>
                <c:pt idx="7">
                  <c:v>0.811121</c:v>
                </c:pt>
                <c:pt idx="8">
                  <c:v>0.826813</c:v>
                </c:pt>
                <c:pt idx="9">
                  <c:v>0.838228</c:v>
                </c:pt>
                <c:pt idx="10">
                  <c:v>0.844535</c:v>
                </c:pt>
                <c:pt idx="11">
                  <c:v>0.856222</c:v>
                </c:pt>
                <c:pt idx="12">
                  <c:v>0.857066</c:v>
                </c:pt>
                <c:pt idx="13">
                  <c:v>0.861302</c:v>
                </c:pt>
                <c:pt idx="14">
                  <c:v>0.865422</c:v>
                </c:pt>
                <c:pt idx="15">
                  <c:v>0.866462</c:v>
                </c:pt>
                <c:pt idx="16">
                  <c:v>0.875096</c:v>
                </c:pt>
                <c:pt idx="17">
                  <c:v>0.875275</c:v>
                </c:pt>
                <c:pt idx="18">
                  <c:v>0.875282</c:v>
                </c:pt>
                <c:pt idx="19">
                  <c:v>0.877367</c:v>
                </c:pt>
                <c:pt idx="20">
                  <c:v>0.883466</c:v>
                </c:pt>
                <c:pt idx="21">
                  <c:v>0.896631</c:v>
                </c:pt>
                <c:pt idx="22">
                  <c:v>0.902465</c:v>
                </c:pt>
                <c:pt idx="23">
                  <c:v>0.916930</c:v>
                </c:pt>
                <c:pt idx="24">
                  <c:v>0.924352</c:v>
                </c:pt>
                <c:pt idx="25">
                  <c:v>0.926609</c:v>
                </c:pt>
                <c:pt idx="26">
                  <c:v>0.926999</c:v>
                </c:pt>
                <c:pt idx="27">
                  <c:v>0.927773</c:v>
                </c:pt>
                <c:pt idx="28">
                  <c:v>0.939930</c:v>
                </c:pt>
                <c:pt idx="29">
                  <c:v>0.976663</c:v>
                </c:pt>
                <c:pt idx="30">
                  <c:v>0.996023</c:v>
                </c:pt>
                <c:pt idx="31">
                  <c:v>1.012890</c:v>
                </c:pt>
              </c:numCache>
            </c:numRef>
          </c:val>
        </c:ser>
        <c:gapWidth val="40"/>
        <c:overlap val="-10"/>
        <c:axId val="2094734552"/>
        <c:axId val="2094734553"/>
      </c:barChart>
      <c:catAx>
        <c:axId val="2094734552"/>
        <c:scaling>
          <c:orientation val="minMax"/>
        </c:scaling>
        <c:delete val="0"/>
        <c:axPos val="b"/>
        <c:numFmt formatCode="General" sourceLinked="0"/>
        <c:majorTickMark val="none"/>
        <c:minorTickMark val="none"/>
        <c:tickLblPos val="none"/>
        <c:spPr>
          <a:ln w="12700" cap="flat">
            <a:solidFill>
              <a:srgbClr val="FFFFFF"/>
            </a:solidFill>
            <a:prstDash val="solid"/>
            <a:miter lim="400000"/>
          </a:ln>
        </c:spPr>
        <c:txPr>
          <a:bodyPr rot="0"/>
          <a:lstStyle/>
          <a:p>
            <a:pPr>
              <a:defRPr b="0" i="0" strike="noStrike" sz="2400" u="none">
                <a:solidFill>
                  <a:srgbClr val="FFFFFF"/>
                </a:solidFill>
                <a:latin typeface="Helvetica Neue"/>
              </a:defRPr>
            </a:pPr>
          </a:p>
        </c:txPr>
        <c:crossAx val="2094734553"/>
        <c:crosses val="autoZero"/>
        <c:auto val="1"/>
        <c:lblAlgn val="ctr"/>
        <c:noMultiLvlLbl val="1"/>
      </c:catAx>
      <c:valAx>
        <c:axId val="2094734553"/>
        <c:scaling>
          <c:orientation val="minMax"/>
          <c:max val="1"/>
          <c:min val="0.6"/>
        </c:scaling>
        <c:delete val="0"/>
        <c:axPos val="l"/>
        <c:majorGridlines>
          <c:spPr>
            <a:ln w="12700" cap="flat">
              <a:solidFill>
                <a:srgbClr val="FFFFFF"/>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2400" u="none">
                <a:solidFill>
                  <a:srgbClr val="FFFFFF"/>
                </a:solidFill>
                <a:latin typeface="Helvetica Neue"/>
              </a:defRPr>
            </a:pPr>
          </a:p>
        </c:txPr>
        <c:crossAx val="2094734552"/>
        <c:crosses val="autoZero"/>
        <c:crossBetween val="between"/>
        <c:majorUnit val="0.1"/>
        <c:minorUnit val="0.05"/>
      </c:valAx>
      <c:spPr>
        <a:noFill/>
        <a:ln w="12700" cap="flat">
          <a:noFill/>
          <a:miter lim="400000"/>
        </a:ln>
        <a:effectLst/>
      </c:spPr>
    </c:plotArea>
    <c:plotVisOnly val="1"/>
    <c:dispBlanksAs val="gap"/>
  </c:chart>
  <c:spPr>
    <a:noFill/>
    <a:ln>
      <a:noFill/>
    </a:ln>
    <a:effectLst/>
  </c:sp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1"/>
  <c:roundedCorners val="0"/>
  <c:chart>
    <c:autoTitleDeleted val="1"/>
    <c:plotArea>
      <c:layout>
        <c:manualLayout>
          <c:layoutTarget val="inner"/>
          <c:xMode val="edge"/>
          <c:yMode val="edge"/>
          <c:x val="0.0963963"/>
          <c:y val="0.0522183"/>
          <c:w val="0.898604"/>
          <c:h val="0.909173"/>
        </c:manualLayout>
      </c:layout>
      <c:barChart>
        <c:barDir val="col"/>
        <c:grouping val="clustered"/>
        <c:varyColors val="0"/>
        <c:ser>
          <c:idx val="0"/>
          <c:order val="0"/>
          <c:tx>
            <c:strRef>
              <c:f>Sheet1!$B$1</c:f>
              <c:strCache>
                <c:ptCount val="1"/>
                <c:pt idx="0">
                  <c:v>Untitled 1</c:v>
                </c:pt>
              </c:strCache>
            </c:strRef>
          </c:tx>
          <c:spPr>
            <a:solidFill>
              <a:schemeClr val="accent1">
                <a:lumOff val="13529"/>
              </a:schemeClr>
            </a:solidFill>
            <a:ln w="12700" cap="flat">
              <a:noFill/>
              <a:miter lim="400000"/>
            </a:ln>
            <a:effectLst/>
          </c:spPr>
          <c:invertIfNegative val="0"/>
          <c:dLbls>
            <c:numFmt formatCode="#,##0" sourceLinked="0"/>
            <c:txPr>
              <a:bodyPr/>
              <a:lstStyle/>
              <a:p>
                <a:pPr>
                  <a:defRPr b="0" i="0" strike="noStrike" sz="3400" u="none">
                    <a:solidFill>
                      <a:srgbClr val="FFFFFF"/>
                    </a:solidFill>
                    <a:effectLst>
                      <a:outerShdw sx="100000" sy="100000" kx="0" ky="0" algn="tl" rotWithShape="1" blurRad="127000" dist="27390" dir="5400000">
                        <a:srgbClr val="000000">
                          <a:alpha val="60000"/>
                        </a:srgbClr>
                      </a:outerShdw>
                    </a:effectLst>
                    <a:latin typeface="Helvetica Neue"/>
                  </a:defRPr>
                </a:pPr>
              </a:p>
            </c:txPr>
            <c:dLblPos val="inEnd"/>
            <c:showLegendKey val="0"/>
            <c:showVal val="0"/>
            <c:showCatName val="0"/>
            <c:showSerName val="0"/>
            <c:showPercent val="0"/>
            <c:showBubbleSize val="0"/>
            <c:showLeaderLines val="0"/>
          </c:dLbls>
          <c:cat>
            <c:strRef>
              <c:f>Sheet1!$A$2:$A$33</c:f>
              <c:strCache>
                <c:ptCount val="32"/>
                <c:pt idx="0">
                  <c:v>Untitled 1</c:v>
                </c:pt>
                <c:pt idx="1">
                  <c:v>Untitled 2</c:v>
                </c:pt>
                <c:pt idx="2">
                  <c:v>Untitled 3</c:v>
                </c:pt>
                <c:pt idx="3">
                  <c:v>Untitled 4</c:v>
                </c:pt>
                <c:pt idx="4">
                  <c:v>Untitled 5</c:v>
                </c:pt>
                <c:pt idx="5">
                  <c:v>Untitled 6</c:v>
                </c:pt>
                <c:pt idx="6">
                  <c:v>Untitled 7</c:v>
                </c:pt>
                <c:pt idx="7">
                  <c:v>Untitled 8</c:v>
                </c:pt>
                <c:pt idx="8">
                  <c:v>Untitled 9</c:v>
                </c:pt>
                <c:pt idx="9">
                  <c:v>Untitled 10</c:v>
                </c:pt>
                <c:pt idx="10">
                  <c:v>Untitled 11</c:v>
                </c:pt>
                <c:pt idx="11">
                  <c:v>Untitled 12</c:v>
                </c:pt>
                <c:pt idx="12">
                  <c:v>Untitled 13</c:v>
                </c:pt>
                <c:pt idx="13">
                  <c:v>Untitled 14</c:v>
                </c:pt>
                <c:pt idx="14">
                  <c:v>Untitled 15</c:v>
                </c:pt>
                <c:pt idx="15">
                  <c:v>Untitled 16</c:v>
                </c:pt>
                <c:pt idx="16">
                  <c:v>Untitled 17</c:v>
                </c:pt>
                <c:pt idx="17">
                  <c:v>Untitled 18</c:v>
                </c:pt>
                <c:pt idx="18">
                  <c:v>Untitled 19</c:v>
                </c:pt>
                <c:pt idx="19">
                  <c:v>Untitled 20</c:v>
                </c:pt>
                <c:pt idx="20">
                  <c:v>Untitled 21</c:v>
                </c:pt>
                <c:pt idx="21">
                  <c:v>Untitled 22</c:v>
                </c:pt>
                <c:pt idx="22">
                  <c:v>Untitled 23</c:v>
                </c:pt>
                <c:pt idx="23">
                  <c:v>Untitled 24</c:v>
                </c:pt>
                <c:pt idx="24">
                  <c:v>Untitled 25</c:v>
                </c:pt>
                <c:pt idx="25">
                  <c:v>Untitled 26</c:v>
                </c:pt>
                <c:pt idx="26">
                  <c:v>Untitled 27</c:v>
                </c:pt>
                <c:pt idx="27">
                  <c:v>Untitled 28</c:v>
                </c:pt>
                <c:pt idx="28">
                  <c:v>Untitled 29</c:v>
                </c:pt>
                <c:pt idx="29">
                  <c:v>Untitled 30</c:v>
                </c:pt>
                <c:pt idx="30">
                  <c:v>Untitled 31</c:v>
                </c:pt>
                <c:pt idx="31">
                  <c:v>Untitled 32</c:v>
                </c:pt>
              </c:strCache>
            </c:strRef>
          </c:cat>
          <c:val>
            <c:numRef>
              <c:f>Sheet1!$B$2:$B$33</c:f>
              <c:numCache>
                <c:ptCount val="32"/>
                <c:pt idx="0">
                  <c:v>0.781294</c:v>
                </c:pt>
                <c:pt idx="1">
                  <c:v>0.787532</c:v>
                </c:pt>
                <c:pt idx="2">
                  <c:v>0.846967</c:v>
                </c:pt>
                <c:pt idx="3">
                  <c:v>0.855554</c:v>
                </c:pt>
                <c:pt idx="4">
                  <c:v>0.859595</c:v>
                </c:pt>
                <c:pt idx="5">
                  <c:v>0.874637</c:v>
                </c:pt>
                <c:pt idx="6">
                  <c:v>0.877759</c:v>
                </c:pt>
                <c:pt idx="7">
                  <c:v>0.913121</c:v>
                </c:pt>
                <c:pt idx="8">
                  <c:v>0.928813</c:v>
                </c:pt>
                <c:pt idx="9">
                  <c:v>0.940228</c:v>
                </c:pt>
                <c:pt idx="10">
                  <c:v>0.946535</c:v>
                </c:pt>
                <c:pt idx="11">
                  <c:v>0.958222</c:v>
                </c:pt>
                <c:pt idx="12">
                  <c:v>0.959066</c:v>
                </c:pt>
                <c:pt idx="13">
                  <c:v>0.963302</c:v>
                </c:pt>
                <c:pt idx="14">
                  <c:v>0.967422</c:v>
                </c:pt>
                <c:pt idx="15">
                  <c:v>0.968462</c:v>
                </c:pt>
                <c:pt idx="16">
                  <c:v>0.977096</c:v>
                </c:pt>
                <c:pt idx="17">
                  <c:v>0.977275</c:v>
                </c:pt>
                <c:pt idx="18">
                  <c:v>0.977282</c:v>
                </c:pt>
                <c:pt idx="19">
                  <c:v>0.979367</c:v>
                </c:pt>
                <c:pt idx="20">
                  <c:v>0.985466</c:v>
                </c:pt>
                <c:pt idx="21">
                  <c:v>0.998631</c:v>
                </c:pt>
                <c:pt idx="22">
                  <c:v>1.004465</c:v>
                </c:pt>
                <c:pt idx="23">
                  <c:v>1.018930</c:v>
                </c:pt>
                <c:pt idx="24">
                  <c:v>1.026352</c:v>
                </c:pt>
                <c:pt idx="25">
                  <c:v>1.028609</c:v>
                </c:pt>
                <c:pt idx="26">
                  <c:v>1.028999</c:v>
                </c:pt>
                <c:pt idx="27">
                  <c:v>1.029773</c:v>
                </c:pt>
                <c:pt idx="28">
                  <c:v>1.041930</c:v>
                </c:pt>
                <c:pt idx="29">
                  <c:v>1.078663</c:v>
                </c:pt>
                <c:pt idx="30">
                  <c:v>1.098023</c:v>
                </c:pt>
                <c:pt idx="31">
                  <c:v>1.114890</c:v>
                </c:pt>
              </c:numCache>
            </c:numRef>
          </c:val>
        </c:ser>
        <c:gapWidth val="40"/>
        <c:overlap val="-10"/>
        <c:axId val="2094734552"/>
        <c:axId val="2094734553"/>
      </c:barChart>
      <c:catAx>
        <c:axId val="2094734552"/>
        <c:scaling>
          <c:orientation val="minMax"/>
        </c:scaling>
        <c:delete val="0"/>
        <c:axPos val="b"/>
        <c:numFmt formatCode="General" sourceLinked="0"/>
        <c:majorTickMark val="none"/>
        <c:minorTickMark val="none"/>
        <c:tickLblPos val="none"/>
        <c:spPr>
          <a:ln w="12700" cap="flat">
            <a:solidFill>
              <a:srgbClr val="FFFFFF"/>
            </a:solidFill>
            <a:prstDash val="solid"/>
            <a:miter lim="400000"/>
          </a:ln>
        </c:spPr>
        <c:txPr>
          <a:bodyPr rot="0"/>
          <a:lstStyle/>
          <a:p>
            <a:pPr>
              <a:defRPr b="0" i="0" strike="noStrike" sz="2400" u="none">
                <a:solidFill>
                  <a:srgbClr val="FFFFFF"/>
                </a:solidFill>
                <a:latin typeface="Helvetica Neue"/>
              </a:defRPr>
            </a:pPr>
          </a:p>
        </c:txPr>
        <c:crossAx val="2094734553"/>
        <c:crosses val="autoZero"/>
        <c:auto val="1"/>
        <c:lblAlgn val="ctr"/>
        <c:noMultiLvlLbl val="1"/>
      </c:catAx>
      <c:valAx>
        <c:axId val="2094734553"/>
        <c:scaling>
          <c:orientation val="minMax"/>
          <c:max val="1"/>
          <c:min val="0.6"/>
        </c:scaling>
        <c:delete val="0"/>
        <c:axPos val="l"/>
        <c:majorGridlines>
          <c:spPr>
            <a:ln w="12700" cap="flat">
              <a:solidFill>
                <a:srgbClr val="FFFFFF"/>
              </a:solidFill>
              <a:prstDash val="solid"/>
              <a:miter lim="400000"/>
            </a:ln>
          </c:spPr>
        </c:majorGridlines>
        <c:numFmt formatCode="General" sourceLinked="0"/>
        <c:majorTickMark val="none"/>
        <c:minorTickMark val="none"/>
        <c:tickLblPos val="nextTo"/>
        <c:spPr>
          <a:ln w="12700" cap="flat">
            <a:noFill/>
            <a:prstDash val="solid"/>
            <a:miter lim="400000"/>
          </a:ln>
        </c:spPr>
        <c:txPr>
          <a:bodyPr rot="0"/>
          <a:lstStyle/>
          <a:p>
            <a:pPr>
              <a:defRPr b="0" i="0" strike="noStrike" sz="2400" u="none">
                <a:solidFill>
                  <a:srgbClr val="FFFFFF"/>
                </a:solidFill>
                <a:latin typeface="Helvetica Neue"/>
              </a:defRPr>
            </a:pPr>
          </a:p>
        </c:txPr>
        <c:crossAx val="2094734552"/>
        <c:crosses val="autoZero"/>
        <c:crossBetween val="between"/>
        <c:majorUnit val="0.1"/>
        <c:minorUnit val="0.05"/>
      </c:valAx>
      <c:spPr>
        <a:noFill/>
        <a:ln w="12700" cap="flat">
          <a:noFill/>
          <a:miter lim="400000"/>
        </a:ln>
        <a:effectLst/>
      </c:spPr>
    </c:plotArea>
    <c:plotVisOnly val="1"/>
    <c:dispBlanksAs val="gap"/>
  </c:chart>
  <c:spPr>
    <a:noFill/>
    <a:ln>
      <a:noFill/>
    </a:ln>
    <a:effectLst/>
  </c:spPr>
  <c:externalData r:id="rId1">
    <c:autoUpdate val="0"/>
  </c:externalData>
</c:chartSpace>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0" name="Shape 160"/>
          <p:cNvSpPr/>
          <p:nvPr>
            <p:ph type="sldImg"/>
          </p:nvPr>
        </p:nvSpPr>
        <p:spPr>
          <a:xfrm>
            <a:off x="1143000" y="685800"/>
            <a:ext cx="4572000" cy="3429000"/>
          </a:xfrm>
          <a:prstGeom prst="rect">
            <a:avLst/>
          </a:prstGeom>
        </p:spPr>
        <p:txBody>
          <a:bodyPr/>
          <a:lstStyle/>
          <a:p>
            <a:pPr/>
          </a:p>
        </p:txBody>
      </p:sp>
      <p:sp>
        <p:nvSpPr>
          <p:cNvPr id="161" name="Shape 16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Relationships>

</file>

<file path=ppt/notesSlides/_rels/notesSlide25.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26.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27.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28.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29.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30.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31.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32.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33.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34.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35.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Relationships>

</file>

<file path=ppt/notesSlides/_rels/notesSlide36.xml.rels><?xml version="1.0" encoding="UTF-8"?>
<Relationships xmlns="http://schemas.openxmlformats.org/package/2006/relationships"><Relationship Id="rId1" Type="http://schemas.openxmlformats.org/officeDocument/2006/relationships/slide" Target="../slides/slide63.xml"/><Relationship Id="rId2" Type="http://schemas.openxmlformats.org/officeDocument/2006/relationships/notesMaster" Target="../notesMasters/notesMaster1.xml"/></Relationships>

</file>

<file path=ppt/notesSlides/_rels/notesSlide37.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38.xml.rels><?xml version="1.0" encoding="UTF-8"?>
<Relationships xmlns="http://schemas.openxmlformats.org/package/2006/relationships"><Relationship Id="rId1" Type="http://schemas.openxmlformats.org/officeDocument/2006/relationships/slide" Target="../slides/slide67.xml"/><Relationship Id="rId2" Type="http://schemas.openxmlformats.org/officeDocument/2006/relationships/notesMaster" Target="../notesMasters/notesMaster1.xml"/></Relationships>

</file>

<file path=ppt/notesSlides/_rels/notesSlide39.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40.xml.rels><?xml version="1.0" encoding="UTF-8"?>
<Relationships xmlns="http://schemas.openxmlformats.org/package/2006/relationships"><Relationship Id="rId1" Type="http://schemas.openxmlformats.org/officeDocument/2006/relationships/slide" Target="../slides/slide69.xml"/><Relationship Id="rId2" Type="http://schemas.openxmlformats.org/officeDocument/2006/relationships/notesMaster" Target="../notesMasters/notesMaster1.xml"/></Relationships>

</file>

<file path=ppt/notesSlides/_rels/notesSlide41.xml.rels><?xml version="1.0" encoding="UTF-8"?>
<Relationships xmlns="http://schemas.openxmlformats.org/package/2006/relationships"><Relationship Id="rId1" Type="http://schemas.openxmlformats.org/officeDocument/2006/relationships/slide" Target="../slides/slide70.xml"/><Relationship Id="rId2" Type="http://schemas.openxmlformats.org/officeDocument/2006/relationships/notesMaster" Target="../notesMasters/notesMaster1.xml"/></Relationships>

</file>

<file path=ppt/notesSlides/_rels/notesSlide42.xml.rels><?xml version="1.0" encoding="UTF-8"?>
<Relationships xmlns="http://schemas.openxmlformats.org/package/2006/relationships"><Relationship Id="rId1" Type="http://schemas.openxmlformats.org/officeDocument/2006/relationships/slide" Target="../slides/slide71.xml"/><Relationship Id="rId2" Type="http://schemas.openxmlformats.org/officeDocument/2006/relationships/notesMaster" Target="../notesMasters/notesMaster1.xml"/><Relationship Id="rId3" Type="http://schemas.openxmlformats.org/officeDocument/2006/relationships/hyperlink" Target="http://bankofamerica.com" TargetMode="External"/><Relationship Id="rId4" Type="http://schemas.openxmlformats.org/officeDocument/2006/relationships/hyperlink" Target="http://chick-fil-a.com" TargetMode="External"/></Relationships>

</file>

<file path=ppt/notesSlides/_rels/notesSlide43.xml.rels><?xml version="1.0" encoding="UTF-8"?>
<Relationships xmlns="http://schemas.openxmlformats.org/package/2006/relationships"><Relationship Id="rId1" Type="http://schemas.openxmlformats.org/officeDocument/2006/relationships/slide" Target="../slides/slide72.xml"/><Relationship Id="rId2" Type="http://schemas.openxmlformats.org/officeDocument/2006/relationships/notesMaster" Target="../notesMasters/notesMaster1.xml"/><Relationship Id="rId3" Type="http://schemas.openxmlformats.org/officeDocument/2006/relationships/hyperlink" Target="http://chick-fil-a.com" TargetMode="External"/></Relationships>

</file>

<file path=ppt/notesSlides/_rels/notesSlide44.xml.rels><?xml version="1.0" encoding="UTF-8"?>
<Relationships xmlns="http://schemas.openxmlformats.org/package/2006/relationships"><Relationship Id="rId1" Type="http://schemas.openxmlformats.org/officeDocument/2006/relationships/slide" Target="../slides/slide74.xml"/><Relationship Id="rId2" Type="http://schemas.openxmlformats.org/officeDocument/2006/relationships/notesMaster" Target="../notesMasters/notesMaster1.xml"/></Relationships>

</file>

<file path=ppt/notesSlides/_rels/notesSlide45.xml.rels><?xml version="1.0" encoding="UTF-8"?>
<Relationships xmlns="http://schemas.openxmlformats.org/package/2006/relationships"><Relationship Id="rId1" Type="http://schemas.openxmlformats.org/officeDocument/2006/relationships/slide" Target="../slides/slide75.xml"/><Relationship Id="rId2" Type="http://schemas.openxmlformats.org/officeDocument/2006/relationships/notesMaster" Target="../notesMasters/notesMaster1.xml"/></Relationships>

</file>

<file path=ppt/notesSlides/_rels/notesSlide46.xml.rels><?xml version="1.0" encoding="UTF-8"?>
<Relationships xmlns="http://schemas.openxmlformats.org/package/2006/relationships"><Relationship Id="rId1" Type="http://schemas.openxmlformats.org/officeDocument/2006/relationships/slide" Target="../slides/slide76.xml"/><Relationship Id="rId2" Type="http://schemas.openxmlformats.org/officeDocument/2006/relationships/notesMaster" Target="../notesMasters/notesMaster1.xml"/></Relationships>

</file>

<file path=ppt/notesSlides/_rels/notesSlide47.xml.rels><?xml version="1.0" encoding="UTF-8"?>
<Relationships xmlns="http://schemas.openxmlformats.org/package/2006/relationships"><Relationship Id="rId1" Type="http://schemas.openxmlformats.org/officeDocument/2006/relationships/slide" Target="../slides/slide77.xml"/><Relationship Id="rId2" Type="http://schemas.openxmlformats.org/officeDocument/2006/relationships/notesMaster" Target="../notesMasters/notesMaster1.xml"/><Relationship Id="rId3" Type="http://schemas.openxmlformats.org/officeDocument/2006/relationships/hyperlink" Target="http://google.com" TargetMode="External"/></Relationships>

</file>

<file path=ppt/notesSlides/_rels/notesSlide48.xml.rels><?xml version="1.0" encoding="UTF-8"?>
<Relationships xmlns="http://schemas.openxmlformats.org/package/2006/relationships"><Relationship Id="rId1" Type="http://schemas.openxmlformats.org/officeDocument/2006/relationships/slide" Target="../slides/slide78.xml"/><Relationship Id="rId2" Type="http://schemas.openxmlformats.org/officeDocument/2006/relationships/notesMaster" Target="../notesMasters/notesMaster1.xml"/></Relationships>

</file>

<file path=ppt/notesSlides/_rels/notesSlide49.xml.rels><?xml version="1.0" encoding="UTF-8"?>
<Relationships xmlns="http://schemas.openxmlformats.org/package/2006/relationships"><Relationship Id="rId1" Type="http://schemas.openxmlformats.org/officeDocument/2006/relationships/slide" Target="../slides/slide79.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4" name="Shape 574"/>
          <p:cNvSpPr/>
          <p:nvPr>
            <p:ph type="sldImg"/>
          </p:nvPr>
        </p:nvSpPr>
        <p:spPr>
          <a:prstGeom prst="rect">
            <a:avLst/>
          </a:prstGeom>
        </p:spPr>
        <p:txBody>
          <a:bodyPr/>
          <a:lstStyle/>
          <a:p>
            <a:pPr/>
          </a:p>
        </p:txBody>
      </p:sp>
      <p:sp>
        <p:nvSpPr>
          <p:cNvPr id="575" name="Shape 575"/>
          <p:cNvSpPr/>
          <p:nvPr>
            <p:ph type="body" sz="quarter" idx="1"/>
          </p:nvPr>
        </p:nvSpPr>
        <p:spPr>
          <a:prstGeom prst="rect">
            <a:avLst/>
          </a:prstGeom>
        </p:spPr>
        <p:txBody>
          <a:bodyPr/>
          <a:lstStyle/>
          <a:p>
            <a:pPr/>
            <a:r>
              <a:t>In high level, HTTPS uses hierarchical public key infrastructure. </a:t>
            </a:r>
          </a:p>
          <a:p>
            <a:pPr/>
            <a:r>
              <a:t>When a browser connects to an website to securely communicate each other, the website introduces a private and public key pair to encrypt the channel.</a:t>
            </a:r>
          </a:p>
          <a:p>
            <a:pPr/>
            <a:r>
              <a:t>However, the browser has no guarantee that the provided public key actually belongs to the website. Thus, the website sends its public key to trusted third party, which is called Certificate Authority. After some vetting process, the CA issues a certificate, which basically says this website actually owns the public key and sign the certificate with its private key and hand it to the website.</a:t>
            </a:r>
          </a:p>
          <a:p>
            <a:pPr/>
          </a:p>
          <a:p>
            <a:pPr/>
            <a:r>
              <a:t>And the website provides this certificate along with the public key to the browser during their handshake. The browser can check if the certificate is correctly signed by the trusted CA, which is ultimately signed by the root certificate that the browser trust.</a:t>
            </a:r>
          </a:p>
          <a:p>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5" name="Shape 2305"/>
          <p:cNvSpPr/>
          <p:nvPr>
            <p:ph type="sldImg"/>
          </p:nvPr>
        </p:nvSpPr>
        <p:spPr>
          <a:prstGeom prst="rect">
            <a:avLst/>
          </a:prstGeom>
        </p:spPr>
        <p:txBody>
          <a:bodyPr/>
          <a:lstStyle/>
          <a:p>
            <a:pPr/>
          </a:p>
        </p:txBody>
      </p:sp>
      <p:sp>
        <p:nvSpPr>
          <p:cNvPr id="2306" name="Shape 2306"/>
          <p:cNvSpPr/>
          <p:nvPr>
            <p:ph type="body" sz="quarter" idx="1"/>
          </p:nvPr>
        </p:nvSpPr>
        <p:spPr>
          <a:prstGeom prst="rect">
            <a:avLst/>
          </a:prstGeom>
        </p:spPr>
        <p:txBody>
          <a:bodyPr/>
          <a:lstStyle/>
          <a:p>
            <a:pPr/>
            <a:r>
              <a:t>To solve the soft-failure problem. A new X509 certificate extension, OCSP Must-staple was introduced. </a:t>
            </a:r>
          </a:p>
          <a:p>
            <a:pPr/>
            <a:r>
              <a:t>as you can tell from its name, The idea is that it forces the OCSP Staple.</a:t>
            </a:r>
          </a:p>
          <a:p>
            <a:pPr/>
            <a:r>
              <a:t>&lt;click&gt;</a:t>
            </a:r>
          </a:p>
          <a:p>
            <a:pPr/>
          </a:p>
          <a:p>
            <a:pPr/>
            <a:r>
              <a:t>Now CA issues a certificate with Must-Staple extension; </a:t>
            </a:r>
          </a:p>
          <a:p>
            <a:pPr/>
            <a:r>
              <a:t>If the extension is included in a certificate, it tells a client to require an OCSP response be provided (stapled) in the TLS handshake. Thus the website must fetch the OCSP response in advance from the OCSP responder.</a:t>
            </a:r>
          </a:p>
          <a:p>
            <a:pPr/>
            <a:r>
              <a:t>&lt;Click&gt;</a:t>
            </a:r>
          </a:p>
          <a:p>
            <a:pPr/>
            <a:r>
              <a:t>This extension acts as an explicit signal to the client that it must hard-fail if the server does not provide a fresh, valid OCSP response in the handshake.</a:t>
            </a:r>
          </a:p>
          <a:p>
            <a:pPr/>
          </a:p>
          <a:p>
            <a:pPr/>
            <a:r>
              <a:t>Thus, OCSP Must-Staple can solve all the problems that we have mentioned; … </a:t>
            </a:r>
          </a:p>
          <a:p>
            <a:pPr/>
          </a:p>
          <a:p>
            <a:pPr/>
            <a:r>
              <a:t>As you can tell, in order for OCSP Must-Staple to be deployed successfully, all those three entities must follow some rules.</a:t>
            </a:r>
          </a:p>
          <a:p>
            <a:pPr/>
          </a:p>
          <a:p>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1" name="Shape 2541"/>
          <p:cNvSpPr/>
          <p:nvPr>
            <p:ph type="sldImg"/>
          </p:nvPr>
        </p:nvSpPr>
        <p:spPr>
          <a:prstGeom prst="rect">
            <a:avLst/>
          </a:prstGeom>
        </p:spPr>
        <p:txBody>
          <a:bodyPr/>
          <a:lstStyle/>
          <a:p>
            <a:pPr/>
          </a:p>
        </p:txBody>
      </p:sp>
      <p:sp>
        <p:nvSpPr>
          <p:cNvPr id="2542" name="Shape 2542"/>
          <p:cNvSpPr/>
          <p:nvPr>
            <p:ph type="body" sz="quarter" idx="1"/>
          </p:nvPr>
        </p:nvSpPr>
        <p:spPr>
          <a:prstGeom prst="rect">
            <a:avLst/>
          </a:prstGeom>
        </p:spPr>
        <p:txBody>
          <a:bodyPr/>
          <a:lstStyle/>
          <a:p>
            <a:pPr/>
          </a:p>
          <a:p>
            <a:pPr/>
          </a:p>
          <a:p>
            <a:pPr/>
          </a:p>
          <a:p>
            <a:pPr/>
          </a:p>
          <a:p>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6" name="Shape 2766"/>
          <p:cNvSpPr/>
          <p:nvPr>
            <p:ph type="sldImg"/>
          </p:nvPr>
        </p:nvSpPr>
        <p:spPr>
          <a:prstGeom prst="rect">
            <a:avLst/>
          </a:prstGeom>
        </p:spPr>
        <p:txBody>
          <a:bodyPr/>
          <a:lstStyle/>
          <a:p>
            <a:pPr/>
          </a:p>
        </p:txBody>
      </p:sp>
      <p:sp>
        <p:nvSpPr>
          <p:cNvPr id="2767" name="Shape 2767"/>
          <p:cNvSpPr/>
          <p:nvPr>
            <p:ph type="body" sz="quarter" idx="1"/>
          </p:nvPr>
        </p:nvSpPr>
        <p:spPr>
          <a:prstGeom prst="rect">
            <a:avLst/>
          </a:prstGeom>
        </p:spPr>
        <p:txBody>
          <a:bodyPr/>
          <a:lstStyle/>
          <a:p>
            <a:pPr/>
          </a:p>
          <a:p>
            <a:pPr/>
          </a:p>
          <a:p>
            <a:pPr/>
          </a:p>
          <a:p>
            <a:pPr/>
          </a:p>
          <a:p>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89" name="Shape 2989"/>
          <p:cNvSpPr/>
          <p:nvPr>
            <p:ph type="sldImg"/>
          </p:nvPr>
        </p:nvSpPr>
        <p:spPr>
          <a:prstGeom prst="rect">
            <a:avLst/>
          </a:prstGeom>
        </p:spPr>
        <p:txBody>
          <a:bodyPr/>
          <a:lstStyle/>
          <a:p>
            <a:pPr/>
          </a:p>
        </p:txBody>
      </p:sp>
      <p:sp>
        <p:nvSpPr>
          <p:cNvPr id="2990" name="Shape 2990"/>
          <p:cNvSpPr/>
          <p:nvPr>
            <p:ph type="body" sz="quarter" idx="1"/>
          </p:nvPr>
        </p:nvSpPr>
        <p:spPr>
          <a:prstGeom prst="rect">
            <a:avLst/>
          </a:prstGeom>
        </p:spPr>
        <p:txBody>
          <a:bodyPr/>
          <a:lstStyle/>
          <a:p>
            <a:pPr/>
          </a:p>
          <a:p>
            <a:pPr/>
          </a:p>
          <a:p>
            <a:pPr/>
          </a:p>
          <a:p>
            <a:pPr/>
          </a:p>
          <a:p>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99" name="Shape 3199"/>
          <p:cNvSpPr/>
          <p:nvPr>
            <p:ph type="sldImg"/>
          </p:nvPr>
        </p:nvSpPr>
        <p:spPr>
          <a:prstGeom prst="rect">
            <a:avLst/>
          </a:prstGeom>
        </p:spPr>
        <p:txBody>
          <a:bodyPr/>
          <a:lstStyle/>
          <a:p>
            <a:pPr/>
          </a:p>
        </p:txBody>
      </p:sp>
      <p:sp>
        <p:nvSpPr>
          <p:cNvPr id="3200" name="Shape 3200"/>
          <p:cNvSpPr/>
          <p:nvPr>
            <p:ph type="body" sz="quarter" idx="1"/>
          </p:nvPr>
        </p:nvSpPr>
        <p:spPr>
          <a:prstGeom prst="rect">
            <a:avLst/>
          </a:prstGeom>
        </p:spPr>
        <p:txBody>
          <a:bodyPr/>
          <a:lstStyle/>
          <a:p>
            <a:pPr/>
          </a:p>
          <a:p>
            <a:pPr/>
          </a:p>
          <a:p>
            <a:pPr/>
          </a:p>
          <a:p>
            <a:pPr/>
          </a:p>
          <a:p>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7" name="Shape 3217"/>
          <p:cNvSpPr/>
          <p:nvPr>
            <p:ph type="sldImg"/>
          </p:nvPr>
        </p:nvSpPr>
        <p:spPr>
          <a:prstGeom prst="rect">
            <a:avLst/>
          </a:prstGeom>
        </p:spPr>
        <p:txBody>
          <a:bodyPr/>
          <a:lstStyle/>
          <a:p>
            <a:pPr/>
          </a:p>
        </p:txBody>
      </p:sp>
      <p:sp>
        <p:nvSpPr>
          <p:cNvPr id="3218" name="Shape 3218"/>
          <p:cNvSpPr/>
          <p:nvPr>
            <p:ph type="body" sz="quarter" idx="1"/>
          </p:nvPr>
        </p:nvSpPr>
        <p:spPr>
          <a:prstGeom prst="rect">
            <a:avLst/>
          </a:prstGeom>
        </p:spPr>
        <p:txBody>
          <a:bodyPr/>
          <a:lstStyle/>
          <a:p>
            <a:pPr/>
            <a:r>
              <a:t>Going back to the title again, </a:t>
            </a:r>
          </a:p>
          <a:p>
            <a:pPr/>
          </a:p>
          <a:p>
            <a:pPr/>
            <a:r>
              <a:t>our paper examines each entity to see if they do what they need to do to support OCSP Must Staple.</a:t>
            </a:r>
          </a:p>
          <a:p>
            <a:pPr/>
          </a:p>
          <a:p>
            <a:pPr/>
            <a:r>
              <a:t>Thus, we need separate three different methodologies and what I’m going to do for the rest of the talk is to examine each entity independently by showing our methodology and result. </a:t>
            </a:r>
          </a:p>
          <a:p>
            <a:pPr/>
          </a:p>
          <a:p>
            <a:pPr/>
          </a:p>
          <a:p>
            <a:pPr/>
            <a:r>
              <a:t>The first one is CA’s OCSP responder; we see if the CAs run highly available OCSP responders and provide a valid OCSP responses and finally compare the consistency of the revocation status with CRL.</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1" name="Shape 3271"/>
          <p:cNvSpPr/>
          <p:nvPr>
            <p:ph type="sldImg"/>
          </p:nvPr>
        </p:nvSpPr>
        <p:spPr>
          <a:prstGeom prst="rect">
            <a:avLst/>
          </a:prstGeom>
        </p:spPr>
        <p:txBody>
          <a:bodyPr/>
          <a:lstStyle/>
          <a:p>
            <a:pPr/>
          </a:p>
        </p:txBody>
      </p:sp>
      <p:sp>
        <p:nvSpPr>
          <p:cNvPr id="3272" name="Shape 3272"/>
          <p:cNvSpPr/>
          <p:nvPr>
            <p:ph type="body" sz="quarter" idx="1"/>
          </p:nvPr>
        </p:nvSpPr>
        <p:spPr>
          <a:prstGeom prst="rect">
            <a:avLst/>
          </a:prstGeom>
        </p:spPr>
        <p:txBody>
          <a:bodyPr/>
          <a:lstStyle/>
          <a:p>
            <a:pPr/>
            <a:r>
              <a:t>To measure as many as OCSP responders, what we need is to have the list of the OCSP URLs and the certificates served from those responders.</a:t>
            </a:r>
          </a:p>
          <a:p>
            <a:pPr/>
          </a:p>
          <a:p>
            <a:pPr/>
            <a:r>
              <a:t>To do that, we first obtain a pile of certificates from Censys, which contains 112 M certificate.</a:t>
            </a:r>
          </a:p>
          <a:p>
            <a:pPr/>
            <a:r>
              <a:t>After that we filter out the invalid certificate, and the certificate that will expire during a month.</a:t>
            </a:r>
          </a:p>
          <a:p>
            <a:pPr/>
          </a:p>
          <a:p>
            <a:pPr/>
            <a:r>
              <a:t>From the process, we obtain 536 OCSP responders and we picked at most 50 certificates using those OCSP responders, which gives us 14 thousands certificates.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28" name="Shape 3328"/>
          <p:cNvSpPr/>
          <p:nvPr>
            <p:ph type="sldImg"/>
          </p:nvPr>
        </p:nvSpPr>
        <p:spPr>
          <a:prstGeom prst="rect">
            <a:avLst/>
          </a:prstGeom>
        </p:spPr>
        <p:txBody>
          <a:bodyPr/>
          <a:lstStyle/>
          <a:p>
            <a:pPr/>
          </a:p>
        </p:txBody>
      </p:sp>
      <p:sp>
        <p:nvSpPr>
          <p:cNvPr id="3329" name="Shape 3329"/>
          <p:cNvSpPr/>
          <p:nvPr>
            <p:ph type="body" sz="quarter" idx="1"/>
          </p:nvPr>
        </p:nvSpPr>
        <p:spPr>
          <a:prstGeom prst="rect">
            <a:avLst/>
          </a:prstGeom>
        </p:spPr>
        <p:txBody>
          <a:bodyPr/>
          <a:lstStyle/>
          <a:p>
            <a:pPr/>
            <a:r>
              <a:t>After that, we implemented a measurement client, which basically sends OCSP requests to those OCSP responders to obtain each of certificate revocation status.</a:t>
            </a:r>
          </a:p>
          <a:p>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49" name="Shape 3349"/>
          <p:cNvSpPr/>
          <p:nvPr>
            <p:ph type="sldImg"/>
          </p:nvPr>
        </p:nvSpPr>
        <p:spPr>
          <a:prstGeom prst="rect">
            <a:avLst/>
          </a:prstGeom>
        </p:spPr>
        <p:txBody>
          <a:bodyPr/>
          <a:lstStyle/>
          <a:p>
            <a:pPr/>
          </a:p>
        </p:txBody>
      </p:sp>
      <p:sp>
        <p:nvSpPr>
          <p:cNvPr id="3350" name="Shape 3350"/>
          <p:cNvSpPr/>
          <p:nvPr>
            <p:ph type="body" sz="quarter" idx="1"/>
          </p:nvPr>
        </p:nvSpPr>
        <p:spPr>
          <a:prstGeom prst="rect">
            <a:avLst/>
          </a:prstGeom>
        </p:spPr>
        <p:txBody>
          <a:bodyPr/>
          <a:lstStyle/>
          <a:p>
            <a:pPr/>
            <a:r>
              <a:t>We deployed the measurement client across 6 different regions in AWS;</a:t>
            </a:r>
          </a:p>
          <a:p>
            <a:pPr/>
          </a:p>
          <a:p>
            <a:pPr/>
            <a:r>
              <a:t>The reason is that it’s  really hard to know the exact status of the some OCSP responders.</a:t>
            </a:r>
          </a:p>
          <a:p>
            <a:pPr/>
            <a:r>
              <a:t>If we are not able to obtain the OCSP responses from a responder, it could be routing issues, or some client issues; thus we used multiple vantage points to send multiple OCSP queries to the same responder.</a:t>
            </a:r>
          </a:p>
          <a:p>
            <a:pPr/>
          </a:p>
          <a:p>
            <a:pPr/>
            <a:r>
              <a:t>We send the requests every hour to monitor the availability and status of the OCSP responders for almost 4 months and we were able to analyze 46 M OCSP responses.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2" name="Shape 3362"/>
          <p:cNvSpPr/>
          <p:nvPr>
            <p:ph type="sldImg"/>
          </p:nvPr>
        </p:nvSpPr>
        <p:spPr>
          <a:prstGeom prst="rect">
            <a:avLst/>
          </a:prstGeom>
        </p:spPr>
        <p:txBody>
          <a:bodyPr/>
          <a:lstStyle/>
          <a:p>
            <a:pPr/>
          </a:p>
        </p:txBody>
      </p:sp>
      <p:sp>
        <p:nvSpPr>
          <p:cNvPr id="3363" name="Shape 3363"/>
          <p:cNvSpPr/>
          <p:nvPr>
            <p:ph type="body" sz="quarter" idx="1"/>
          </p:nvPr>
        </p:nvSpPr>
        <p:spPr>
          <a:prstGeom prst="rect">
            <a:avLst/>
          </a:prstGeom>
        </p:spPr>
        <p:txBody>
          <a:bodyPr/>
          <a:lstStyle/>
          <a:p>
            <a:pPr/>
            <a:r>
              <a:t>So, let’s first see the availability. </a:t>
            </a:r>
          </a:p>
          <a:p>
            <a:pPr/>
            <a:r>
              <a:t>As the OCSP requests is obtained via HTTP, the definition of availability here is whether we are able to receive the HTTP response from the server with HTTP code 200.</a:t>
            </a:r>
          </a:p>
          <a:p>
            <a:pPr/>
          </a:p>
          <a:p>
            <a:pPr/>
            <a:r>
              <a:t>Now, the x axis is the time, and the y axis is the percentage of the successful… </a:t>
            </a:r>
          </a:p>
          <a:p>
            <a:pPr/>
            <a:r>
              <a:t>And of course the ideal graph will be y = 100.</a:t>
            </a:r>
          </a:p>
          <a:p>
            <a:pPr/>
          </a:p>
          <a:p>
            <a:pPr/>
            <a:r>
              <a:t>Here is the result;</a:t>
            </a:r>
          </a:p>
          <a:p>
            <a:pPr/>
            <a:r>
              <a:t>We have a number of observation here;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5" name="Shape 675"/>
          <p:cNvSpPr/>
          <p:nvPr>
            <p:ph type="sldImg"/>
          </p:nvPr>
        </p:nvSpPr>
        <p:spPr>
          <a:prstGeom prst="rect">
            <a:avLst/>
          </a:prstGeom>
        </p:spPr>
        <p:txBody>
          <a:bodyPr/>
          <a:lstStyle/>
          <a:p>
            <a:pPr/>
          </a:p>
        </p:txBody>
      </p:sp>
      <p:sp>
        <p:nvSpPr>
          <p:cNvPr id="676" name="Shape 676"/>
          <p:cNvSpPr/>
          <p:nvPr>
            <p:ph type="body" sz="quarter" idx="1"/>
          </p:nvPr>
        </p:nvSpPr>
        <p:spPr>
          <a:prstGeom prst="rect">
            <a:avLst/>
          </a:prstGeom>
        </p:spPr>
        <p:txBody>
          <a:bodyPr/>
          <a:lstStyle/>
          <a:p>
            <a:pPr/>
            <a:r>
              <a:t>So what you can see here is that HTTPS also use hierarchical public key infrastructure</a:t>
            </a:r>
          </a:p>
          <a:p>
            <a:pPr/>
          </a:p>
          <a:p>
            <a:pPr/>
            <a:r>
              <a:t>You only have small sets of trusted certificate (public key) in your OS. </a:t>
            </a:r>
          </a:p>
          <a:p>
            <a:pPr/>
            <a:r>
              <a:t>And if you receive a public key and certificate which binds a domain name and its public key </a:t>
            </a:r>
          </a:p>
          <a:p>
            <a:pPr/>
            <a:r>
              <a:t>You can verify it by checking the certificate is signed by third parties which are ultimately signed by root certificates that I only trust.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2" name="Shape 3372"/>
          <p:cNvSpPr/>
          <p:nvPr>
            <p:ph type="sldImg"/>
          </p:nvPr>
        </p:nvSpPr>
        <p:spPr>
          <a:prstGeom prst="rect">
            <a:avLst/>
          </a:prstGeom>
        </p:spPr>
        <p:txBody>
          <a:bodyPr/>
          <a:lstStyle/>
          <a:p>
            <a:pPr/>
          </a:p>
        </p:txBody>
      </p:sp>
      <p:sp>
        <p:nvSpPr>
          <p:cNvPr id="3373" name="Shape 3373"/>
          <p:cNvSpPr/>
          <p:nvPr>
            <p:ph type="body" sz="quarter" idx="1"/>
          </p:nvPr>
        </p:nvSpPr>
        <p:spPr>
          <a:prstGeom prst="rect">
            <a:avLst/>
          </a:prstGeom>
        </p:spPr>
        <p:txBody>
          <a:bodyPr/>
          <a:lstStyle/>
          <a:p>
            <a:pPr/>
            <a:r>
              <a:t>The first is that we were never able to receive successful requests from all OCSP responders in a given hour in any of our measurement client locations. On average, 1.7% of requests failed.</a:t>
            </a:r>
          </a:p>
          <a:p>
            <a:pPr/>
          </a:p>
          <a:p>
            <a:pPr/>
            <a:r>
              <a:t>And also, during our measurement period, there was at least one measurement client that was never able to make a successful request to a OCSP responder even though we sent 50 OCSP requests.</a:t>
            </a:r>
          </a:p>
          <a:p>
            <a:pPr/>
          </a:p>
          <a:p>
            <a:pPr/>
          </a:p>
          <a:p>
            <a:pPr/>
          </a:p>
          <a:p>
            <a:pPr/>
          </a:p>
          <a:p>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9" name="Shape 3389"/>
          <p:cNvSpPr/>
          <p:nvPr>
            <p:ph type="sldImg"/>
          </p:nvPr>
        </p:nvSpPr>
        <p:spPr>
          <a:prstGeom prst="rect">
            <a:avLst/>
          </a:prstGeom>
        </p:spPr>
        <p:txBody>
          <a:bodyPr/>
          <a:lstStyle/>
          <a:p>
            <a:pPr/>
          </a:p>
        </p:txBody>
      </p:sp>
      <p:sp>
        <p:nvSpPr>
          <p:cNvPr id="3390" name="Shape 3390"/>
          <p:cNvSpPr/>
          <p:nvPr>
            <p:ph type="body" sz="quarter" idx="1"/>
          </p:nvPr>
        </p:nvSpPr>
        <p:spPr>
          <a:prstGeom prst="rect">
            <a:avLst/>
          </a:prstGeom>
        </p:spPr>
        <p:txBody>
          <a:bodyPr/>
          <a:lstStyle/>
          <a:p>
            <a:pPr/>
          </a:p>
          <a:p>
            <a:pPr/>
            <a:r>
              <a:t>The second observation here is the geographical differences.</a:t>
            </a:r>
          </a:p>
          <a:p>
            <a:pPr/>
          </a:p>
          <a:p>
            <a:pPr/>
            <a:r>
              <a:t>The failure rate varies substantially across different locations: the average failure rate ranges between 2.2% (Virginia) and 5.7% (Sa ̃o Paulo) of requests. </a:t>
            </a:r>
          </a:p>
          <a:p>
            <a:pPr/>
          </a:p>
          <a:p>
            <a:pPr/>
            <a:r>
              <a:t>One of the interesting examples is digicertalidation.com;</a:t>
            </a:r>
          </a:p>
          <a:p>
            <a:pPr/>
            <a:r>
              <a:t>During first three month of our measurement periods, the measurement client located at SaoPaulo cannot get any responses from this OCSP responder, which serves the wellsfargo’s certificate.</a:t>
            </a:r>
          </a:p>
          <a:p>
            <a:pPr/>
            <a:r>
              <a:t>After we contacted them on August 29th, the issue was fixed at August 31st.</a:t>
            </a:r>
          </a:p>
          <a:p>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9" name="Shape 3399"/>
          <p:cNvSpPr/>
          <p:nvPr>
            <p:ph type="sldImg"/>
          </p:nvPr>
        </p:nvSpPr>
        <p:spPr>
          <a:prstGeom prst="rect">
            <a:avLst/>
          </a:prstGeom>
        </p:spPr>
        <p:txBody>
          <a:bodyPr/>
          <a:lstStyle/>
          <a:p>
            <a:pPr/>
          </a:p>
        </p:txBody>
      </p:sp>
      <p:sp>
        <p:nvSpPr>
          <p:cNvPr id="3400" name="Shape 3400"/>
          <p:cNvSpPr/>
          <p:nvPr>
            <p:ph type="body" sz="quarter" idx="1"/>
          </p:nvPr>
        </p:nvSpPr>
        <p:spPr>
          <a:prstGeom prst="rect">
            <a:avLst/>
          </a:prstGeom>
        </p:spPr>
        <p:txBody>
          <a:bodyPr/>
          <a:lstStyle/>
          <a:p>
            <a:pPr/>
            <a:r>
              <a:t>Third observation is transient failure.</a:t>
            </a:r>
          </a:p>
          <a:p>
            <a:pPr/>
          </a:p>
          <a:p>
            <a:pPr/>
            <a:r>
              <a:t>We observed that some OCSP responders are temporarily down for at least few hours or even multiple days.</a:t>
            </a:r>
          </a:p>
          <a:p>
            <a:pPr/>
            <a:r>
              <a:t>For example, there was a sharp drop in April 25th, and interestingly it only happened in Seoul, Sydney, and Oregon which are Asia Pacific region;</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09" name="Shape 3409"/>
          <p:cNvSpPr/>
          <p:nvPr>
            <p:ph type="sldImg"/>
          </p:nvPr>
        </p:nvSpPr>
        <p:spPr>
          <a:prstGeom prst="rect">
            <a:avLst/>
          </a:prstGeom>
        </p:spPr>
        <p:txBody>
          <a:bodyPr/>
          <a:lstStyle/>
          <a:p>
            <a:pPr/>
          </a:p>
        </p:txBody>
      </p:sp>
      <p:sp>
        <p:nvSpPr>
          <p:cNvPr id="3410" name="Shape 3410"/>
          <p:cNvSpPr/>
          <p:nvPr>
            <p:ph type="body" sz="quarter" idx="1"/>
          </p:nvPr>
        </p:nvSpPr>
        <p:spPr>
          <a:prstGeom prst="rect">
            <a:avLst/>
          </a:prstGeom>
        </p:spPr>
        <p:txBody>
          <a:bodyPr/>
          <a:lstStyle/>
          <a:p>
            <a:pPr/>
            <a:r>
              <a:t>This was due to OCSP servers maintained by comodoca.com and comodoca4.com. All OCSP requests to those servers are not served and Interestingly we also observed that some OCSP servers that are related with commodo are also down. For example, DNS CNAME record of Gandhi is ocsp.comodoca.com</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2" name="Shape 3432"/>
          <p:cNvSpPr/>
          <p:nvPr>
            <p:ph type="sldImg"/>
          </p:nvPr>
        </p:nvSpPr>
        <p:spPr>
          <a:prstGeom prst="rect">
            <a:avLst/>
          </a:prstGeom>
        </p:spPr>
        <p:txBody>
          <a:bodyPr/>
          <a:lstStyle/>
          <a:p>
            <a:pPr/>
          </a:p>
        </p:txBody>
      </p:sp>
      <p:sp>
        <p:nvSpPr>
          <p:cNvPr id="3433" name="Shape 3433"/>
          <p:cNvSpPr/>
          <p:nvPr>
            <p:ph type="body" sz="quarter" idx="1"/>
          </p:nvPr>
        </p:nvSpPr>
        <p:spPr>
          <a:prstGeom prst="rect">
            <a:avLst/>
          </a:prstGeom>
        </p:spPr>
        <p:txBody>
          <a:bodyPr/>
          <a:lstStyle/>
          <a:p>
            <a:pPr/>
            <a:r>
              <a:t>Then, I believe you’re also interested in the impact of this outage on the web.</a:t>
            </a:r>
          </a:p>
          <a:p>
            <a:pPr/>
            <a:r>
              <a:t>If popular OCSP responders experience outage, it could be a serious problem as many certificates today rely on OCSP and the clients will not be able to check the revocation status.</a:t>
            </a:r>
          </a:p>
          <a:p>
            <a:pPr/>
          </a:p>
          <a:p>
            <a:pPr/>
            <a:r>
              <a:t>To measure its impact, we estimate that how many popular websites (from Alexa 1M) were unable to fetch fresh OCSP responses due to the outage.</a:t>
            </a:r>
          </a:p>
          <a:p>
            <a:pPr/>
          </a:p>
          <a:p>
            <a:pPr/>
            <a:r>
              <a:t>Here’s the result. We observed many spikes during our measurement period, which means that many popular websites were unable to fetch the fresh OCSP responses during that time.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8" name="Shape 3448"/>
          <p:cNvSpPr/>
          <p:nvPr>
            <p:ph type="sldImg"/>
          </p:nvPr>
        </p:nvSpPr>
        <p:spPr>
          <a:prstGeom prst="rect">
            <a:avLst/>
          </a:prstGeom>
        </p:spPr>
        <p:txBody>
          <a:bodyPr/>
          <a:lstStyle/>
          <a:p>
            <a:pPr/>
          </a:p>
        </p:txBody>
      </p:sp>
      <p:sp>
        <p:nvSpPr>
          <p:cNvPr id="3449" name="Shape 3449"/>
          <p:cNvSpPr/>
          <p:nvPr>
            <p:ph type="body" sz="quarter" idx="1"/>
          </p:nvPr>
        </p:nvSpPr>
        <p:spPr>
          <a:prstGeom prst="rect">
            <a:avLst/>
          </a:prstGeom>
        </p:spPr>
        <p:txBody>
          <a:bodyPr/>
          <a:lstStyle/>
          <a:p>
            <a:pPr/>
            <a:r>
              <a:t>Now, lets see how many of OCSP responses that we have successfully received, are actually valid.</a:t>
            </a:r>
          </a:p>
          <a:p>
            <a:pPr/>
            <a:r>
              <a:t>The OCSP responses can be wrong due to multiple reasons, but the most representative ones are either the OCSP response format is not ASN1 format, or the serial number of the OCSP responses is different from that of OCSP request, or the signatur is invalid.</a:t>
            </a:r>
          </a:p>
          <a:p>
            <a:pPr/>
          </a:p>
          <a:p>
            <a:pPr/>
            <a:r>
              <a:t>Here’s the result.</a:t>
            </a:r>
          </a:p>
          <a:p>
            <a:pPr/>
          </a:p>
          <a:p>
            <a:pPr/>
            <a:r>
              <a:t>Generally, the most of the responses are valid but we often see the consistent error from some OCSP responders which only returns with “0”, which maps on the redline. </a:t>
            </a:r>
          </a:p>
          <a:p>
            <a:pPr/>
            <a:r>
              <a:t>We also observe the transient errors such as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2" name="Shape 3652"/>
          <p:cNvSpPr/>
          <p:nvPr>
            <p:ph type="sldImg"/>
          </p:nvPr>
        </p:nvSpPr>
        <p:spPr>
          <a:prstGeom prst="rect">
            <a:avLst/>
          </a:prstGeom>
        </p:spPr>
        <p:txBody>
          <a:bodyPr/>
          <a:lstStyle/>
          <a:p>
            <a:pPr/>
          </a:p>
        </p:txBody>
      </p:sp>
      <p:sp>
        <p:nvSpPr>
          <p:cNvPr id="3653" name="Shape 3653"/>
          <p:cNvSpPr/>
          <p:nvPr>
            <p:ph type="body" sz="quarter" idx="1"/>
          </p:nvPr>
        </p:nvSpPr>
        <p:spPr>
          <a:prstGeom prst="rect">
            <a:avLst/>
          </a:prstGeom>
        </p:spPr>
        <p:txBody>
          <a:bodyPr/>
          <a:lstStyle/>
          <a:p>
            <a:pPr/>
            <a:r>
              <a:t>The last analysis of a CA is consistency.</a:t>
            </a:r>
          </a:p>
          <a:p>
            <a:pPr/>
          </a:p>
          <a:p>
            <a:pPr/>
            <a:r>
              <a:t>As we know, the browser can use either CRL or OCSP to check the revocation status.</a:t>
            </a:r>
          </a:p>
          <a:p>
            <a:pPr/>
          </a:p>
          <a:p>
            <a:pPr/>
            <a:r>
              <a:t>Thus, the revocation status from CRL and OCSP must be same;</a:t>
            </a:r>
          </a:p>
          <a:p>
            <a:pPr/>
            <a:r>
              <a:t>If they were different, some clients could reject the compromised the certificate, but the others could still accept the certificate.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4" name="Shape 3734"/>
          <p:cNvSpPr/>
          <p:nvPr>
            <p:ph type="sldImg"/>
          </p:nvPr>
        </p:nvSpPr>
        <p:spPr>
          <a:prstGeom prst="rect">
            <a:avLst/>
          </a:prstGeom>
        </p:spPr>
        <p:txBody>
          <a:bodyPr/>
          <a:lstStyle/>
          <a:p>
            <a:pPr/>
          </a:p>
        </p:txBody>
      </p:sp>
      <p:sp>
        <p:nvSpPr>
          <p:cNvPr id="3735" name="Shape 3735"/>
          <p:cNvSpPr/>
          <p:nvPr>
            <p:ph type="body" sz="quarter" idx="1"/>
          </p:nvPr>
        </p:nvSpPr>
        <p:spPr>
          <a:prstGeom prst="rect">
            <a:avLst/>
          </a:prstGeom>
        </p:spPr>
        <p:txBody>
          <a:bodyPr/>
          <a:lstStyle/>
          <a:p>
            <a:pPr/>
            <a:r>
              <a:t>To measure the consistency; we first need to obtain certificate revocation information from CRL.</a:t>
            </a:r>
          </a:p>
          <a:p>
            <a:pPr/>
          </a:p>
          <a:p>
            <a:pPr/>
            <a:r>
              <a:t>We obtain certificates from Alexa 1M and we only use the certificates that support both OCSP and CRL and extract the CRLs.</a:t>
            </a:r>
          </a:p>
          <a:p>
            <a:pPr/>
          </a:p>
          <a:p>
            <a:pPr/>
            <a:r>
              <a:t>From this process we were able to obtain 15 hundreds CRLs which contains 2M serial numbers that are revoked.  </a:t>
            </a:r>
          </a:p>
          <a:p>
            <a:pPr/>
          </a:p>
          <a:p>
            <a:pPr/>
            <a:r>
              <a:t>Before asking the revocation status of serial numbers to their OCSP responders, we have to exclude the expired certificates. Because if the certificate is expired, then a browser will reject the certificate no matter of its revocation status.</a:t>
            </a:r>
          </a:p>
          <a:p>
            <a:pPr/>
          </a:p>
          <a:p>
            <a:pPr/>
            <a:r>
              <a:t>So, we filtered out the expired certificate by cross checking them with 112 M certificates from Censys, which gave us 700 Thousands certificates.</a:t>
            </a:r>
          </a:p>
          <a:p>
            <a:pPr/>
            <a:r>
              <a:t>So these 700 thousands certificate are not expired and revoked, and what we did is to compare their revocation status by fetching OCSP responses using our measurement client.</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41" name="Shape 3741"/>
          <p:cNvSpPr/>
          <p:nvPr>
            <p:ph type="sldImg"/>
          </p:nvPr>
        </p:nvSpPr>
        <p:spPr>
          <a:prstGeom prst="rect">
            <a:avLst/>
          </a:prstGeom>
        </p:spPr>
        <p:txBody>
          <a:bodyPr/>
          <a:lstStyle/>
          <a:p>
            <a:pPr/>
          </a:p>
        </p:txBody>
      </p:sp>
      <p:sp>
        <p:nvSpPr>
          <p:cNvPr id="3742" name="Shape 3742"/>
          <p:cNvSpPr/>
          <p:nvPr>
            <p:ph type="body" sz="quarter" idx="1"/>
          </p:nvPr>
        </p:nvSpPr>
        <p:spPr>
          <a:prstGeom prst="rect">
            <a:avLst/>
          </a:prstGeom>
        </p:spPr>
        <p:txBody>
          <a:bodyPr/>
          <a:lstStyle/>
          <a:p>
            <a:pPr/>
            <a:r>
              <a:t>The ideal scenario is of course, all the responses from the OCSP responses are “Revoked”, as the certificate that we asked were from the CRL.</a:t>
            </a:r>
          </a:p>
          <a:p>
            <a:pPr/>
          </a:p>
          <a:p>
            <a:pPr/>
            <a:r>
              <a:t>However, we observed some interesting stuff here; the revocation status from some of the certificate were different.</a:t>
            </a:r>
          </a:p>
          <a:p>
            <a:pPr/>
          </a:p>
          <a:p>
            <a:pPr/>
            <a:r>
              <a:t>Here’s the result</a:t>
            </a:r>
          </a:p>
          <a:p>
            <a:pPr/>
          </a:p>
          <a:p>
            <a:pPr/>
            <a:r>
              <a:t>Most of the revocation status were “revoked”, but some responders provided different revocation status. Thus, if a client only relies on the OCSP response and not using CRL,  then it is possible that the client will accept those revoked certificates.</a:t>
            </a:r>
          </a:p>
          <a:p>
            <a:pPr/>
            <a:r>
              <a:t>We actually contacted all the responsible CAs to report along with our dataset and measurement result and asked the reasons.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49" name="Shape 3749"/>
          <p:cNvSpPr/>
          <p:nvPr>
            <p:ph type="sldImg"/>
          </p:nvPr>
        </p:nvSpPr>
        <p:spPr>
          <a:prstGeom prst="rect">
            <a:avLst/>
          </a:prstGeom>
        </p:spPr>
        <p:txBody>
          <a:bodyPr/>
          <a:lstStyle/>
          <a:p>
            <a:pPr/>
          </a:p>
        </p:txBody>
      </p:sp>
      <p:sp>
        <p:nvSpPr>
          <p:cNvPr id="3750" name="Shape 3750"/>
          <p:cNvSpPr/>
          <p:nvPr>
            <p:ph type="body" sz="quarter" idx="1"/>
          </p:nvPr>
        </p:nvSpPr>
        <p:spPr>
          <a:prstGeom prst="rect">
            <a:avLst/>
          </a:prstGeom>
        </p:spPr>
        <p:txBody>
          <a:bodyPr/>
          <a:lstStyle/>
          <a:p>
            <a:pPr/>
          </a:p>
          <a:p>
            <a:pPr/>
            <a:r>
              <a:t>Basically they maintain two different databases.</a:t>
            </a:r>
          </a:p>
          <a:p>
            <a:pPr/>
            <a:r>
              <a:t>Thus if the synchronization between the two databases might go wrong, the revocation status could be different.</a:t>
            </a:r>
          </a:p>
          <a:p>
            <a:pPr/>
          </a:p>
          <a:p>
            <a:pPr/>
            <a:r>
              <a:t>After we contacted them, they told us that they would fix the issue.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3" name="Shape 963"/>
          <p:cNvSpPr/>
          <p:nvPr>
            <p:ph type="sldImg"/>
          </p:nvPr>
        </p:nvSpPr>
        <p:spPr>
          <a:prstGeom prst="rect">
            <a:avLst/>
          </a:prstGeom>
        </p:spPr>
        <p:txBody>
          <a:bodyPr/>
          <a:lstStyle/>
          <a:p>
            <a:pPr/>
          </a:p>
        </p:txBody>
      </p:sp>
      <p:sp>
        <p:nvSpPr>
          <p:cNvPr id="964" name="Shape 964"/>
          <p:cNvSpPr/>
          <p:nvPr>
            <p:ph type="body" sz="quarter" idx="1"/>
          </p:nvPr>
        </p:nvSpPr>
        <p:spPr>
          <a:prstGeom prst="rect">
            <a:avLst/>
          </a:prstGeom>
        </p:spPr>
        <p:txBody>
          <a:bodyPr/>
          <a:lstStyle/>
          <a:p>
            <a:pPr/>
            <a:r>
              <a:t>however, what happens when a certificate is no longer valid? Let’s say the private key has been stolen by an attacker, and now the attacker can impersonate the website.</a:t>
            </a:r>
          </a:p>
          <a:p>
            <a:pPr/>
          </a:p>
          <a:p>
            <a:pPr/>
            <a:r>
              <a:t>If the website cannot notice that their key has been stolen, the attacker can impersonate the website until the certificate expires.</a:t>
            </a:r>
          </a:p>
          <a:p>
            <a:pPr/>
            <a:r>
              <a:t>If the website can notice that the key has been stolen, they can ask the certificate authority to revoke their certificate., </a:t>
            </a:r>
          </a:p>
          <a:p>
            <a:pPr/>
            <a:r>
              <a:t>Actually, the CA maintains a lots of revoked certificate and have an infrastructure to disseminate the list of revoked certificates.</a:t>
            </a:r>
          </a:p>
          <a:p>
            <a:pPr/>
          </a:p>
          <a:p>
            <a:pPr/>
            <a:r>
              <a:t>Now, when a browser receiving the compromised certificate, it’s Browser’s responsibility to check if the certificate has been revoked or not. There are two well known mechanism to check the revocation status of a certificate, CRL (certificate revocation list) and OCSP.</a:t>
            </a:r>
          </a:p>
          <a:p>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65" name="Shape 3765"/>
          <p:cNvSpPr/>
          <p:nvPr>
            <p:ph type="sldImg"/>
          </p:nvPr>
        </p:nvSpPr>
        <p:spPr>
          <a:prstGeom prst="rect">
            <a:avLst/>
          </a:prstGeom>
        </p:spPr>
        <p:txBody>
          <a:bodyPr/>
          <a:lstStyle/>
          <a:p>
            <a:pPr/>
          </a:p>
        </p:txBody>
      </p:sp>
      <p:sp>
        <p:nvSpPr>
          <p:cNvPr id="3766" name="Shape 3766"/>
          <p:cNvSpPr/>
          <p:nvPr>
            <p:ph type="body" sz="quarter" idx="1"/>
          </p:nvPr>
        </p:nvSpPr>
        <p:spPr>
          <a:prstGeom prst="rect">
            <a:avLst/>
          </a:prstGeom>
        </p:spPr>
        <p:txBody>
          <a:bodyPr/>
          <a:lstStyle/>
          <a:p>
            <a:pPr/>
            <a:r>
              <a:t>Webservers ;</a:t>
            </a:r>
          </a:p>
          <a:p>
            <a:pPr/>
            <a:r>
              <a:t>If they serve a certificate with the OCSP-must staple extension,</a:t>
            </a:r>
          </a:p>
          <a:p>
            <a:pPr/>
          </a:p>
          <a:p>
            <a:pPr/>
            <a:r>
              <a:t>They should fetch the OCSP response in advance, and cache it to serve during its validity period.</a:t>
            </a:r>
          </a:p>
          <a:p>
            <a:pPr/>
            <a:r>
              <a:t>And they need to handle errors, for example if they are unable to successfully fetch the fresh OCSP responses, they have to use the pervious cached one if it is not expired.</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85" name="Shape 3785"/>
          <p:cNvSpPr/>
          <p:nvPr>
            <p:ph type="sldImg"/>
          </p:nvPr>
        </p:nvSpPr>
        <p:spPr>
          <a:prstGeom prst="rect">
            <a:avLst/>
          </a:prstGeom>
        </p:spPr>
        <p:txBody>
          <a:bodyPr/>
          <a:lstStyle/>
          <a:p>
            <a:pPr/>
          </a:p>
        </p:txBody>
      </p:sp>
      <p:sp>
        <p:nvSpPr>
          <p:cNvPr id="3786" name="Shape 3786"/>
          <p:cNvSpPr/>
          <p:nvPr>
            <p:ph type="body" sz="quarter" idx="1"/>
          </p:nvPr>
        </p:nvSpPr>
        <p:spPr>
          <a:prstGeom prst="rect">
            <a:avLst/>
          </a:prstGeom>
        </p:spPr>
        <p:txBody>
          <a:bodyPr/>
          <a:lstStyle/>
          <a:p>
            <a:pPr/>
            <a:r>
              <a:t>We deployed our certificate in two popular web servers; </a:t>
            </a:r>
          </a:p>
          <a:p>
            <a:pPr/>
            <a:r>
              <a:t>After that we analyze them in three perspective.</a:t>
            </a:r>
          </a:p>
          <a:p>
            <a:pPr/>
          </a:p>
          <a:p>
            <a:pPr marL="436562" indent="-436562">
              <a:buSzPct val="100000"/>
              <a:buAutoNum type="arabicParenBoth" startAt="1"/>
            </a:pPr>
            <a:r>
              <a:t>performance: we see if web server software proactively fetches OCSP responses. If web servers do not prefetch and just fetch OCSP responses on-demand, then it could introduce unnecessary latency in completing the TLS handshake</a:t>
            </a:r>
          </a:p>
          <a:p>
            <a:pPr marL="436562" indent="-436562">
              <a:buSzPct val="100000"/>
              <a:buAutoNum type="arabicParenBoth" startAt="1"/>
            </a:pPr>
            <a:r>
              <a:t>Caching: they need to remove the cached responses once they have expired</a:t>
            </a:r>
          </a:p>
          <a:p>
            <a:pPr marL="436562" indent="-436562">
              <a:buSzPct val="100000"/>
              <a:buAutoNum type="arabicParenBoth" startAt="1"/>
            </a:pPr>
            <a:r>
              <a:t>Availability: the webserver should  periodically ask the fresh ocsp responses before they expire. However, if the server is temporarily unavailable, they need to provide the cached response as long as it is not expired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06" name="Shape 3806"/>
          <p:cNvSpPr/>
          <p:nvPr>
            <p:ph type="sldImg"/>
          </p:nvPr>
        </p:nvSpPr>
        <p:spPr>
          <a:prstGeom prst="rect">
            <a:avLst/>
          </a:prstGeom>
        </p:spPr>
        <p:txBody>
          <a:bodyPr/>
          <a:lstStyle/>
          <a:p>
            <a:pPr/>
          </a:p>
        </p:txBody>
      </p:sp>
      <p:sp>
        <p:nvSpPr>
          <p:cNvPr id="3807" name="Shape 3807"/>
          <p:cNvSpPr/>
          <p:nvPr>
            <p:ph type="body" sz="quarter" idx="1"/>
          </p:nvPr>
        </p:nvSpPr>
        <p:spPr>
          <a:prstGeom prst="rect">
            <a:avLst/>
          </a:prstGeom>
        </p:spPr>
        <p:txBody>
          <a:bodyPr/>
          <a:lstStyle/>
          <a:p>
            <a:pPr/>
            <a:r>
              <a:t>First, we found that both of the web servers do not prefetch the response.</a:t>
            </a:r>
          </a:p>
          <a:p>
            <a:pPr/>
            <a:r>
              <a:t>Actually Apache pauses the TLS handshake until the OCSP response comes in, and Nginx simply does not provide an OCSP stapled response to the first client. </a:t>
            </a:r>
          </a:p>
          <a:p>
            <a:pPr/>
            <a:r>
              <a:t>Thus, the first client(s) using Apache will experience delays, and the clients using Nginx will refuse to accept the certificate.</a:t>
            </a:r>
          </a:p>
          <a:p>
            <a:pPr/>
          </a:p>
          <a:p>
            <a:pPr/>
            <a:r>
              <a:t>Apache continues to serve OCSP responses from the cache even after they expire.</a:t>
            </a:r>
          </a:p>
          <a:p>
            <a:pPr/>
          </a:p>
          <a:p>
            <a:pPr/>
            <a:r>
              <a:t>Finally when the web server encounters an error communicating with the OCSP responder Apache also deletes the old (but still valid) OCSP response and either provides no OCSP response or serves the error response itself.</a:t>
            </a:r>
          </a:p>
          <a:p>
            <a:pPr/>
          </a:p>
          <a:p>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2" name="Shape 3822"/>
          <p:cNvSpPr/>
          <p:nvPr>
            <p:ph type="sldImg"/>
          </p:nvPr>
        </p:nvSpPr>
        <p:spPr>
          <a:prstGeom prst="rect">
            <a:avLst/>
          </a:prstGeom>
        </p:spPr>
        <p:txBody>
          <a:bodyPr/>
          <a:lstStyle/>
          <a:p>
            <a:pPr/>
          </a:p>
        </p:txBody>
      </p:sp>
      <p:sp>
        <p:nvSpPr>
          <p:cNvPr id="3823" name="Shape 3823"/>
          <p:cNvSpPr/>
          <p:nvPr>
            <p:ph type="body" sz="quarter" idx="1"/>
          </p:nvPr>
        </p:nvSpPr>
        <p:spPr>
          <a:prstGeom prst="rect">
            <a:avLst/>
          </a:prstGeom>
        </p:spPr>
        <p:txBody>
          <a:bodyPr/>
          <a:lstStyle/>
          <a:p>
            <a:pPr/>
            <a:r>
              <a:t>The last piece of ocsp must staple support is browsers</a:t>
            </a:r>
          </a:p>
          <a:p>
            <a:pPr/>
          </a:p>
          <a:p>
            <a:pPr/>
            <a:r>
              <a:t>The browser, must understand the extension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06" name="Shape 3906"/>
          <p:cNvSpPr/>
          <p:nvPr>
            <p:ph type="sldImg"/>
          </p:nvPr>
        </p:nvSpPr>
        <p:spPr>
          <a:prstGeom prst="rect">
            <a:avLst/>
          </a:prstGeom>
        </p:spPr>
        <p:txBody>
          <a:bodyPr/>
          <a:lstStyle/>
          <a:p>
            <a:pPr/>
          </a:p>
        </p:txBody>
      </p:sp>
      <p:sp>
        <p:nvSpPr>
          <p:cNvPr id="3907" name="Shape 3907"/>
          <p:cNvSpPr/>
          <p:nvPr>
            <p:ph type="body" sz="quarter" idx="1"/>
          </p:nvPr>
        </p:nvSpPr>
        <p:spPr>
          <a:prstGeom prst="rect">
            <a:avLst/>
          </a:prstGeom>
        </p:spPr>
        <p:txBody>
          <a:bodyPr/>
          <a:lstStyle/>
          <a:p>
            <a:pPr/>
          </a:p>
          <a:p>
            <a:pPr/>
          </a:p>
          <a:p>
            <a:pPr/>
            <a:r>
              <a:t>We serve our ocsp-must staple enabled certificate in our web server and intentionally we do not provide ocsp stapled responses to the client.</a:t>
            </a:r>
          </a:p>
          <a:p>
            <a:pPr/>
          </a:p>
          <a:p>
            <a:pPr/>
            <a:r>
              <a:t>From this experiment, we see first if the browsers present CSR extension, asking a staple response, </a:t>
            </a:r>
          </a:p>
          <a:p>
            <a:pPr/>
            <a:r>
              <a:t>And “second”we see if they reject the certificates when we do not provide a stapled response</a:t>
            </a:r>
          </a:p>
          <a:p>
            <a:pPr/>
            <a:r>
              <a:t>And “third” we see if the browsers send additional ocsp request to the ocsp responders.</a:t>
            </a:r>
          </a:p>
          <a:p>
            <a:pPr/>
            <a:r>
              <a:t>This is not a desired behavior when they receive the ocsp-must staple enabled certificate, but we wanted to see if they bother to send OCSP requests as a backup plan</a:t>
            </a:r>
          </a:p>
          <a:p>
            <a:pPr/>
          </a:p>
          <a:p>
            <a:p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50" name="Shape 3950"/>
          <p:cNvSpPr/>
          <p:nvPr>
            <p:ph type="sldImg"/>
          </p:nvPr>
        </p:nvSpPr>
        <p:spPr>
          <a:prstGeom prst="rect">
            <a:avLst/>
          </a:prstGeom>
        </p:spPr>
        <p:txBody>
          <a:bodyPr/>
          <a:lstStyle/>
          <a:p>
            <a:pPr/>
          </a:p>
        </p:txBody>
      </p:sp>
      <p:sp>
        <p:nvSpPr>
          <p:cNvPr id="3951" name="Shape 3951"/>
          <p:cNvSpPr/>
          <p:nvPr>
            <p:ph type="body" sz="quarter" idx="1"/>
          </p:nvPr>
        </p:nvSpPr>
        <p:spPr>
          <a:prstGeom prst="rect">
            <a:avLst/>
          </a:prstGeom>
        </p:spPr>
        <p:txBody>
          <a:bodyPr/>
          <a:lstStyle/>
          <a:p>
            <a:pPr/>
          </a:p>
          <a:p>
            <a:pPr/>
            <a:r>
              <a:t>We tested multiple popular browsers as well as the mobile browsers.</a:t>
            </a:r>
          </a:p>
          <a:p>
            <a:pPr/>
          </a:p>
          <a:p>
            <a:pPr/>
            <a:r>
              <a:t>First, we noticed that all of them are asking the staple responses, which means they support ocsp stapling.</a:t>
            </a:r>
          </a:p>
          <a:p>
            <a:pPr/>
            <a:r>
              <a:t>However we observe that only Firefox displays a certificate error to the user if the stapled ocsp responses doesn’t come. </a:t>
            </a:r>
          </a:p>
          <a:p>
            <a:pPr/>
            <a:r>
              <a:t>Sadly, All other browsers (including Firefox on iOS) simply accept the certificate and do not even send their own OCSP request to the OCSP responder and none of them send additional ocsp requests to the responders. </a:t>
            </a:r>
          </a:p>
          <a:p>
            <a:pPr/>
          </a:p>
          <a:p>
            <a:pPr/>
            <a:r>
              <a:t>These results indicate that clients are largely not yet ready for OCSP Must-Staple.</a:t>
            </a:r>
          </a:p>
          <a:p>
            <a:pPr/>
            <a:r>
              <a:t> However, it does appear that all clients already support OCSP Stapling, meaning the additional coding work necessary to support OCSP Must-Staple is likely not too significant.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56" name="Shape 3956"/>
          <p:cNvSpPr/>
          <p:nvPr>
            <p:ph type="sldImg"/>
          </p:nvPr>
        </p:nvSpPr>
        <p:spPr>
          <a:prstGeom prst="rect">
            <a:avLst/>
          </a:prstGeom>
        </p:spPr>
        <p:txBody>
          <a:bodyPr/>
          <a:lstStyle/>
          <a:p>
            <a:pPr/>
          </a:p>
        </p:txBody>
      </p:sp>
      <p:sp>
        <p:nvSpPr>
          <p:cNvPr id="3957" name="Shape 3957"/>
          <p:cNvSpPr/>
          <p:nvPr>
            <p:ph type="body" sz="quarter" idx="1"/>
          </p:nvPr>
        </p:nvSpPr>
        <p:spPr>
          <a:prstGeom prst="rect">
            <a:avLst/>
          </a:prstGeom>
        </p:spPr>
        <p:txBody>
          <a:bodyPr/>
          <a:lstStyle/>
          <a:p>
            <a:pPr/>
            <a:r>
              <a:t>On the bright side, only a few players need to take action to make it possible for web server administrators to begin relying on certificates with OCSP Must-Staple.</a:t>
            </a:r>
          </a:p>
          <a:p>
            <a:pPr/>
            <a:r>
              <a:t>Thus, we believe a much wider deployment of OCSP Must-Staple is an realistic and achievable goal.</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5" name="Shape 4125"/>
          <p:cNvSpPr/>
          <p:nvPr>
            <p:ph type="sldImg"/>
          </p:nvPr>
        </p:nvSpPr>
        <p:spPr>
          <a:prstGeom prst="rect">
            <a:avLst/>
          </a:prstGeom>
        </p:spPr>
        <p:txBody>
          <a:bodyPr/>
          <a:lstStyle/>
          <a:p>
            <a:pPr/>
          </a:p>
        </p:txBody>
      </p:sp>
      <p:sp>
        <p:nvSpPr>
          <p:cNvPr id="4126" name="Shape 4126"/>
          <p:cNvSpPr/>
          <p:nvPr>
            <p:ph type="body" sz="quarter" idx="1"/>
          </p:nvPr>
        </p:nvSpPr>
        <p:spPr>
          <a:prstGeom prst="rect">
            <a:avLst/>
          </a:prstGeom>
        </p:spPr>
        <p:txBody>
          <a:bodyPr/>
          <a:lstStyle/>
          <a:p>
            <a:pPr/>
            <a:r>
              <a:t>In high level, HTTPS uses hierarchical public key infrastructure. </a:t>
            </a:r>
          </a:p>
          <a:p>
            <a:pPr/>
            <a:r>
              <a:t>When a browser connects to an website to securely communicate each other, the website introduces a private and public key pair to encrypt the channel.</a:t>
            </a:r>
          </a:p>
          <a:p>
            <a:pPr/>
            <a:r>
              <a:t>However, the browser has no guarantee that the provided public key actually belongs to the website. Thus, the website sends its public key to trusted third party, which is called Certificate Authority. After some vetting process, the CA issues a certificate, which basically says this website actually owns the public key and sign the certificate with its private key and hand it to the website.</a:t>
            </a:r>
          </a:p>
          <a:p>
            <a:pPr/>
          </a:p>
          <a:p>
            <a:pPr/>
            <a:r>
              <a:t>And the website provides this certificate along with the public key to the browser during their handshake. The browser can check if the certificate is correctly signed by the trusted CA, which is ultimately signed by the root certificate that the browser trust.</a:t>
            </a:r>
          </a:p>
          <a:p>
            <a:p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94" name="Shape 4194"/>
          <p:cNvSpPr/>
          <p:nvPr>
            <p:ph type="sldImg"/>
          </p:nvPr>
        </p:nvSpPr>
        <p:spPr>
          <a:prstGeom prst="rect">
            <a:avLst/>
          </a:prstGeom>
        </p:spPr>
        <p:txBody>
          <a:bodyPr/>
          <a:lstStyle/>
          <a:p>
            <a:pPr/>
          </a:p>
        </p:txBody>
      </p:sp>
      <p:sp>
        <p:nvSpPr>
          <p:cNvPr id="4195" name="Shape 4195"/>
          <p:cNvSpPr/>
          <p:nvPr>
            <p:ph type="body" sz="quarter" idx="1"/>
          </p:nvPr>
        </p:nvSpPr>
        <p:spPr>
          <a:prstGeom prst="rect">
            <a:avLst/>
          </a:prstGeom>
        </p:spPr>
        <p:txBody>
          <a:bodyPr/>
          <a:lstStyle/>
          <a:p>
            <a:pPr>
              <a:defRPr sz="2000"/>
            </a:pPr>
            <a:r>
              <a:t>So once a browser receives a certificate, it will participates in a TLS handshake—</a:t>
            </a:r>
          </a:p>
          <a:p>
            <a:pPr>
              <a:defRPr sz="2000"/>
            </a:pPr>
          </a:p>
          <a:p>
            <a:pPr>
              <a:defRPr sz="2000"/>
            </a:pPr>
            <a:r>
              <a:t>if this handshake succeeds, </a:t>
            </a:r>
          </a:p>
          <a:p>
            <a:pPr>
              <a:defRPr sz="2000"/>
            </a:pPr>
            <a:r>
              <a:t>then your browser knows BoA must have the private key. </a:t>
            </a:r>
          </a:p>
          <a:p>
            <a:pPr>
              <a:defRPr sz="2000"/>
            </a:pPr>
            <a:r>
              <a:t>And of course the fundamental assumption is that </a:t>
            </a:r>
          </a:p>
          <a:p>
            <a:pPr>
              <a:defRPr sz="2000"/>
            </a:pPr>
            <a:r>
              <a:t>&lt;click&gt;</a:t>
            </a:r>
          </a:p>
          <a:p>
            <a:pPr>
              <a:defRPr sz="2000"/>
            </a:pPr>
            <a:r>
              <a:t>only the BoA knows this private key, which means that </a:t>
            </a:r>
            <a:r>
              <a:rPr>
                <a:solidFill>
                  <a:schemeClr val="accent5"/>
                </a:solidFill>
              </a:rPr>
              <a:t>this server “owned” by bank of America (pause)</a:t>
            </a:r>
            <a:endParaRPr>
              <a:solidFill>
                <a:schemeClr val="accent5"/>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03" name="Shape 4203"/>
          <p:cNvSpPr/>
          <p:nvPr>
            <p:ph type="sldImg"/>
          </p:nvPr>
        </p:nvSpPr>
        <p:spPr>
          <a:prstGeom prst="rect">
            <a:avLst/>
          </a:prstGeom>
        </p:spPr>
        <p:txBody>
          <a:bodyPr/>
          <a:lstStyle/>
          <a:p>
            <a:pPr/>
          </a:p>
        </p:txBody>
      </p:sp>
      <p:sp>
        <p:nvSpPr>
          <p:cNvPr id="4204" name="Shape 4204"/>
          <p:cNvSpPr/>
          <p:nvPr>
            <p:ph type="body" sz="quarter" idx="1"/>
          </p:nvPr>
        </p:nvSpPr>
        <p:spPr>
          <a:prstGeom prst="rect">
            <a:avLst/>
          </a:prstGeom>
        </p:spPr>
        <p:txBody>
          <a:bodyPr/>
          <a:lstStyle/>
          <a:p>
            <a:pPr/>
            <a:r>
              <a:t>however, it turns out that this scenario as I’ve just described it is actually quite rare</a:t>
            </a:r>
          </a:p>
          <a:p>
            <a:pPr/>
          </a:p>
          <a:p>
            <a:pPr/>
            <a:r>
              <a:t>as the internet has grown, because of the principle of </a:t>
            </a:r>
            <a:r>
              <a:rPr b="1">
                <a:solidFill>
                  <a:schemeClr val="accent5">
                    <a:hueOff val="89162"/>
                    <a:satOff val="9554"/>
                    <a:lumOff val="16296"/>
                  </a:schemeClr>
                </a:solidFill>
              </a:rPr>
              <a:t>economies</a:t>
            </a:r>
            <a:r>
              <a:t> of scale, it has become much more cost-effective (for both small and large websites) to rent their infrastructure from third-parties *CLICK*</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1" name="Shape 1211"/>
          <p:cNvSpPr/>
          <p:nvPr>
            <p:ph type="sldImg"/>
          </p:nvPr>
        </p:nvSpPr>
        <p:spPr>
          <a:prstGeom prst="rect">
            <a:avLst/>
          </a:prstGeom>
        </p:spPr>
        <p:txBody>
          <a:bodyPr/>
          <a:lstStyle/>
          <a:p>
            <a:pPr/>
          </a:p>
        </p:txBody>
      </p:sp>
      <p:sp>
        <p:nvSpPr>
          <p:cNvPr id="1212" name="Shape 1212"/>
          <p:cNvSpPr/>
          <p:nvPr>
            <p:ph type="body" sz="quarter" idx="1"/>
          </p:nvPr>
        </p:nvSpPr>
        <p:spPr>
          <a:prstGeom prst="rect">
            <a:avLst/>
          </a:prstGeom>
        </p:spPr>
        <p:txBody>
          <a:bodyPr/>
          <a:lstStyle/>
          <a:p>
            <a:pPr/>
            <a:r>
              <a:t>CRL is a basically long list of the serial number of revoked certificates.</a:t>
            </a:r>
          </a:p>
          <a:p>
            <a:pPr/>
            <a:r>
              <a:t>One of the characteristics is that the browser needs to download this list from the CA to check if the certificate is in the list or not. </a:t>
            </a:r>
          </a:p>
          <a:p>
            <a:pPr/>
            <a:r>
              <a:t>This is very simple, but the major drawback is scalability; as you can tell the browser needs to download the “all” certificate revocation information even if it is only interested in a single certificate.</a:t>
            </a:r>
          </a:p>
          <a:p>
            <a:pPr/>
          </a:p>
          <a:p>
            <a:pPr/>
            <a:r>
              <a:t>One study also found that CRLs can be up to 76MB.</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22" name="Shape 4222"/>
          <p:cNvSpPr/>
          <p:nvPr>
            <p:ph type="sldImg"/>
          </p:nvPr>
        </p:nvSpPr>
        <p:spPr>
          <a:prstGeom prst="rect">
            <a:avLst/>
          </a:prstGeom>
        </p:spPr>
        <p:txBody>
          <a:bodyPr/>
          <a:lstStyle/>
          <a:p>
            <a:pPr/>
          </a:p>
        </p:txBody>
      </p:sp>
      <p:sp>
        <p:nvSpPr>
          <p:cNvPr id="4223" name="Shape 4223"/>
          <p:cNvSpPr/>
          <p:nvPr>
            <p:ph type="body" sz="quarter" idx="1"/>
          </p:nvPr>
        </p:nvSpPr>
        <p:spPr>
          <a:prstGeom prst="rect">
            <a:avLst/>
          </a:prstGeom>
        </p:spPr>
        <p:txBody>
          <a:bodyPr/>
          <a:lstStyle/>
          <a:p>
            <a:pPr>
              <a:defRPr sz="2600"/>
            </a:pPr>
            <a:r>
              <a:t>than to build and maintain it themselves.. </a:t>
            </a:r>
          </a:p>
          <a:p>
            <a:pPr>
              <a:defRPr sz="2600"/>
            </a:pPr>
            <a:r>
              <a:t>&lt;click&gt;</a:t>
            </a:r>
          </a:p>
          <a:p>
            <a:pPr>
              <a:defRPr sz="2600"/>
            </a:pPr>
          </a:p>
          <a:p>
            <a:pPr>
              <a:defRPr sz="2600"/>
            </a:pPr>
            <a:r>
              <a:t>and of course the whole point here is that they’re not just hosting one website, but many. website.</a:t>
            </a:r>
          </a:p>
          <a:p>
            <a:pPr>
              <a:defRPr sz="2600"/>
            </a:pPr>
          </a:p>
          <a:p>
            <a:pPr>
              <a:defRPr sz="2600"/>
            </a:pPr>
            <a:r>
              <a:t>When i say third-parties here.. </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46" name="Shape 4246"/>
          <p:cNvSpPr/>
          <p:nvPr>
            <p:ph type="sldImg"/>
          </p:nvPr>
        </p:nvSpPr>
        <p:spPr>
          <a:prstGeom prst="rect">
            <a:avLst/>
          </a:prstGeom>
        </p:spPr>
        <p:txBody>
          <a:bodyPr/>
          <a:lstStyle/>
          <a:p>
            <a:pPr/>
          </a:p>
        </p:txBody>
      </p:sp>
      <p:sp>
        <p:nvSpPr>
          <p:cNvPr id="4247" name="Shape 4247"/>
          <p:cNvSpPr/>
          <p:nvPr>
            <p:ph type="body" sz="quarter" idx="1"/>
          </p:nvPr>
        </p:nvSpPr>
        <p:spPr>
          <a:prstGeom prst="rect">
            <a:avLst/>
          </a:prstGeom>
        </p:spPr>
        <p:txBody>
          <a:bodyPr/>
          <a:lstStyle/>
          <a:p>
            <a:pPr>
              <a:defRPr sz="2000"/>
            </a:pPr>
            <a:r>
              <a:t>this includes a few different types of services: </a:t>
            </a:r>
          </a:p>
          <a:p>
            <a:pPr>
              <a:defRPr sz="2000"/>
            </a:pPr>
            <a:r>
              <a:t>- content delivery networks like akamai</a:t>
            </a:r>
          </a:p>
          <a:p>
            <a:pPr marL="187157" indent="-187157">
              <a:buSzPct val="75000"/>
              <a:buChar char="-"/>
              <a:defRPr sz="2000"/>
            </a:pPr>
            <a:r>
              <a:t>web hosting services like go daddy</a:t>
            </a:r>
          </a:p>
          <a:p>
            <a:pPr marL="187157" indent="-187157">
              <a:buSzPct val="75000"/>
              <a:buChar char="-"/>
              <a:defRPr sz="2000"/>
            </a:pPr>
            <a:r>
              <a:t>or cloud providers like amazon’s EC2</a:t>
            </a:r>
          </a:p>
          <a:p>
            <a:pPr>
              <a:defRPr sz="2000"/>
            </a:pPr>
          </a:p>
          <a:p>
            <a:pPr>
              <a:defRPr sz="2000"/>
            </a:pPr>
            <a:r>
              <a:t>They are involved in different elvels; but they all trusted to deliver a content using HTTPS.</a:t>
            </a:r>
          </a:p>
          <a:p>
            <a:pPr>
              <a:defRPr sz="2000"/>
            </a:pPr>
          </a:p>
          <a:p>
            <a:pPr>
              <a:defRPr sz="2000"/>
            </a:pPr>
            <a:r>
              <a:t>so now if we take a step back and look at the big picture..</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70" name="Shape 4370"/>
          <p:cNvSpPr/>
          <p:nvPr>
            <p:ph type="sldImg"/>
          </p:nvPr>
        </p:nvSpPr>
        <p:spPr>
          <a:prstGeom prst="rect">
            <a:avLst/>
          </a:prstGeom>
        </p:spPr>
        <p:txBody>
          <a:bodyPr/>
          <a:lstStyle/>
          <a:p>
            <a:pPr/>
          </a:p>
        </p:txBody>
      </p:sp>
      <p:sp>
        <p:nvSpPr>
          <p:cNvPr id="4371" name="Shape 4371"/>
          <p:cNvSpPr/>
          <p:nvPr>
            <p:ph type="body" sz="quarter" idx="1"/>
          </p:nvPr>
        </p:nvSpPr>
        <p:spPr>
          <a:prstGeom prst="rect">
            <a:avLst/>
          </a:prstGeom>
        </p:spPr>
        <p:txBody>
          <a:bodyPr/>
          <a:lstStyle/>
          <a:p>
            <a:pPr>
              <a:defRPr sz="1800"/>
            </a:pPr>
            <a:r>
              <a:t>what happens today in practice is that </a:t>
            </a:r>
          </a:p>
          <a:p>
            <a:pPr>
              <a:defRPr sz="1800"/>
            </a:pPr>
            <a:r>
              <a:t>When you send a DNS query for </a:t>
            </a:r>
            <a:r>
              <a:rPr u="sng">
                <a:hlinkClick r:id="rId3" invalidUrl="" action="" tgtFrame="" tooltip="" history="1" highlightClick="0" endSnd="0"/>
              </a:rPr>
              <a:t>bankofamerica.com</a:t>
            </a:r>
            <a:r>
              <a:t>, for example, it resolves to one of the </a:t>
            </a:r>
            <a:r>
              <a:rPr i="1"/>
              <a:t>hosting provider’s servers</a:t>
            </a:r>
            <a:r>
              <a:t>, </a:t>
            </a:r>
          </a:p>
          <a:p>
            <a:pPr>
              <a:defRPr sz="1800"/>
            </a:pPr>
            <a:r>
              <a:t>and your browser makes a connection to the </a:t>
            </a:r>
            <a:r>
              <a:rPr i="1"/>
              <a:t>hosting provider</a:t>
            </a:r>
            <a:r>
              <a:t>, </a:t>
            </a:r>
          </a:p>
          <a:p>
            <a:pPr>
              <a:defRPr sz="1800"/>
            </a:pPr>
            <a:r>
              <a:t>and also! participates in the TLS handshake for authentication! </a:t>
            </a:r>
          </a:p>
          <a:p>
            <a:pPr>
              <a:defRPr sz="1800"/>
            </a:pPr>
          </a:p>
          <a:p>
            <a:pPr>
              <a:defRPr sz="1800"/>
            </a:pPr>
            <a:r>
              <a:t>this implicitly means that the hosting provider must have private key.</a:t>
            </a:r>
          </a:p>
          <a:p>
            <a:pPr>
              <a:defRPr sz="1800"/>
            </a:pPr>
            <a:r>
              <a:t> </a:t>
            </a:r>
          </a:p>
          <a:p>
            <a:pPr>
              <a:defRPr sz="1800"/>
            </a:pPr>
            <a:r>
              <a:t>And again, this applies not just to one single website, but to all of their customers..</a:t>
            </a:r>
          </a:p>
          <a:p>
            <a:pPr>
              <a:defRPr sz="1800"/>
            </a:pPr>
          </a:p>
          <a:p>
            <a:pPr>
              <a:defRPr sz="1800"/>
            </a:pPr>
            <a:r>
              <a:t>so </a:t>
            </a:r>
            <a:r>
              <a:rPr i="1"/>
              <a:t>this</a:t>
            </a:r>
            <a:r>
              <a:t> is the state of things today: third-party hosting providers know their customers’ private keys!</a:t>
            </a:r>
          </a:p>
          <a:p>
            <a:pPr>
              <a:defRPr sz="1800">
                <a:solidFill>
                  <a:schemeClr val="accent5">
                    <a:hueOff val="89162"/>
                    <a:satOff val="9554"/>
                    <a:lumOff val="16296"/>
                  </a:schemeClr>
                </a:solidFill>
              </a:defRPr>
            </a:pPr>
            <a:r>
              <a:t>…which breaks the fundamental assumption of authentication</a:t>
            </a:r>
          </a:p>
          <a:p>
            <a:pPr>
              <a:defRPr sz="1800"/>
            </a:pPr>
          </a:p>
          <a:p>
            <a:pPr>
              <a:defRPr sz="1800"/>
            </a:pPr>
            <a:r>
              <a:t>Conceptually, this is what’s happening in the web today — but if you’re skeptical and want to verify this for yourself, here’s a quick example: just this morning i went to </a:t>
            </a:r>
            <a:r>
              <a:rPr u="sng">
                <a:hlinkClick r:id="rId4" invalidUrl="" action="" tgtFrame="" tooltip="" history="1" highlightClick="0" endSnd="0"/>
              </a:rPr>
              <a:t>chick-fil-a.com</a:t>
            </a:r>
            <a:r>
              <a:t>, the website for a popular fast-food chain in the US, and took a screen shot of the certificate: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86" name="Shape 4386"/>
          <p:cNvSpPr/>
          <p:nvPr>
            <p:ph type="sldImg"/>
          </p:nvPr>
        </p:nvSpPr>
        <p:spPr>
          <a:prstGeom prst="rect">
            <a:avLst/>
          </a:prstGeom>
        </p:spPr>
        <p:txBody>
          <a:bodyPr/>
          <a:lstStyle/>
          <a:p>
            <a:pPr/>
          </a:p>
        </p:txBody>
      </p:sp>
      <p:sp>
        <p:nvSpPr>
          <p:cNvPr id="4387" name="Shape 4387"/>
          <p:cNvSpPr/>
          <p:nvPr>
            <p:ph type="body" sz="quarter" idx="1"/>
          </p:nvPr>
        </p:nvSpPr>
        <p:spPr>
          <a:prstGeom prst="rect">
            <a:avLst/>
          </a:prstGeom>
        </p:spPr>
        <p:txBody>
          <a:bodyPr/>
          <a:lstStyle/>
          <a:p>
            <a:pPr>
              <a:defRPr sz="1800"/>
            </a:pPr>
            <a:r>
              <a:t>just this morning i went to </a:t>
            </a:r>
            <a:r>
              <a:rPr u="sng">
                <a:hlinkClick r:id="rId3" invalidUrl="" action="" tgtFrame="" tooltip="" history="1" highlightClick="0" endSnd="0"/>
              </a:rPr>
              <a:t>chick-fil-a.com</a:t>
            </a:r>
            <a:r>
              <a:t>, the website for a popular fast-food chain in the US, and took a screen shot of the certificate on my browser</a:t>
            </a:r>
          </a:p>
          <a:p>
            <a:pPr>
              <a:defRPr sz="1800"/>
            </a:pPr>
          </a:p>
          <a:p>
            <a:pPr>
              <a:defRPr sz="1800"/>
            </a:pPr>
            <a:r>
              <a:t>In addition to chik-fil-a, there are other domains also included in this certificate, for instance</a:t>
            </a:r>
          </a:p>
          <a:p>
            <a:pPr>
              <a:defRPr sz="1800"/>
            </a:pPr>
            <a:r>
              <a:t>the secretary of state from vermont…</a:t>
            </a:r>
          </a:p>
          <a:p>
            <a:pPr>
              <a:defRPr sz="1800"/>
            </a:pPr>
            <a:r>
              <a:t>an israli bank</a:t>
            </a:r>
          </a:p>
          <a:p>
            <a:pPr>
              <a:defRPr sz="1800"/>
            </a:pPr>
            <a:r>
              <a:t>and.. a large Saudi Arabian ISP</a:t>
            </a:r>
          </a:p>
          <a:p>
            <a:pPr>
              <a:defRPr sz="1800"/>
            </a:pPr>
          </a:p>
          <a:p>
            <a:pPr>
              <a:defRPr sz="1800"/>
            </a:pPr>
            <a:r>
              <a:t>These are all on the same certificate, so they all share the same private key.</a:t>
            </a:r>
          </a:p>
          <a:p>
            <a:pPr>
              <a:defRPr sz="1800"/>
            </a:pPr>
          </a:p>
          <a:p>
            <a:pPr>
              <a:defRPr sz="1800"/>
            </a:pPr>
            <a:r>
              <a:t>So one of two things could be happening here: either ALL of them have the private key, which would mean they could all impersonate one another — this is not happening.</a:t>
            </a:r>
          </a:p>
          <a:p>
            <a:pPr>
              <a:defRPr sz="1800"/>
            </a:pPr>
          </a:p>
          <a:p>
            <a:pPr>
              <a:defRPr sz="1800"/>
            </a:pPr>
            <a:r>
              <a:t>OR just one of them has the private key, which is the hosting provider, and they use the same private key to serve these websites content</a:t>
            </a:r>
          </a:p>
          <a:p>
            <a:pPr>
              <a:defRPr sz="1800">
                <a:solidFill>
                  <a:schemeClr val="accent5">
                    <a:hueOff val="89162"/>
                    <a:satOff val="9554"/>
                    <a:lumOff val="16296"/>
                  </a:schemeClr>
                </a:solidFill>
              </a:defRPr>
            </a:pPr>
          </a:p>
          <a:p>
            <a:pPr>
              <a:defRPr sz="1800">
                <a:solidFill>
                  <a:schemeClr val="accent5">
                    <a:hueOff val="89162"/>
                    <a:satOff val="9554"/>
                    <a:lumOff val="16296"/>
                  </a:schemeClr>
                </a:solidFill>
              </a:defRPr>
            </a:pPr>
            <a:r>
              <a:t>This is just one example of several ways that keys are shared today..</a:t>
            </a:r>
          </a:p>
          <a:p>
            <a:pPr>
              <a:defRPr sz="1800">
                <a:solidFill>
                  <a:schemeClr val="accent5">
                    <a:hueOff val="89162"/>
                    <a:satOff val="9554"/>
                    <a:lumOff val="16296"/>
                  </a:schemeClr>
                </a:solidFill>
              </a:defRPr>
            </a:pPr>
            <a:r>
              <a:t>Then, what’s the problem of key sharings?</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91" name="Shape 4491"/>
          <p:cNvSpPr/>
          <p:nvPr>
            <p:ph type="sldImg"/>
          </p:nvPr>
        </p:nvSpPr>
        <p:spPr>
          <a:prstGeom prst="rect">
            <a:avLst/>
          </a:prstGeom>
        </p:spPr>
        <p:txBody>
          <a:bodyPr/>
          <a:lstStyle/>
          <a:p>
            <a:pPr/>
          </a:p>
        </p:txBody>
      </p:sp>
      <p:sp>
        <p:nvSpPr>
          <p:cNvPr id="4492" name="Shape 4492"/>
          <p:cNvSpPr/>
          <p:nvPr>
            <p:ph type="body" sz="quarter" idx="1"/>
          </p:nvPr>
        </p:nvSpPr>
        <p:spPr>
          <a:prstGeom prst="rect">
            <a:avLst/>
          </a:prstGeom>
        </p:spPr>
        <p:txBody>
          <a:bodyPr/>
          <a:lstStyle/>
          <a:p>
            <a:pPr/>
          </a:p>
          <a:p>
            <a:pPr marL="382336" indent="-382336">
              <a:buSzPct val="100000"/>
              <a:buAutoNum type="arabicPeriod" startAt="1"/>
            </a:pPr>
            <a:r>
              <a:t>First, it complicates the trust model of the PKI. The model doesn’t take hosting providers into account, and so there’s a huge lack of transparency: users don’t know who they’re really communicating with and thus who they’re trusting</a:t>
            </a:r>
          </a:p>
          <a:p>
            <a:pPr marL="382336" indent="-382336">
              <a:buSzPct val="100000"/>
              <a:buAutoNum type="arabicPeriod" startAt="1"/>
            </a:pPr>
            <a:r>
              <a:t>Second, going back to this principle of economies of scale, because these third-parties are getting access to the keys for </a:t>
            </a:r>
            <a:r>
              <a:rPr i="1"/>
              <a:t>all</a:t>
            </a:r>
            <a:r>
              <a:t> their customers, this has the potential to centralize trust</a:t>
            </a:r>
          </a:p>
          <a:p>
            <a:pPr marL="382336" indent="-382336">
              <a:buSzPct val="100000"/>
              <a:buAutoNum type="arabicPeriod" startAt="1"/>
            </a:pPr>
            <a:r>
              <a:t>And also to create a single point of failure, in that mistakes made by the hosting provider could harm the security of </a:t>
            </a:r>
            <a:r>
              <a:rPr i="1"/>
              <a:t>all </a:t>
            </a:r>
            <a:r>
              <a:t>of their customers at once.</a:t>
            </a:r>
          </a:p>
          <a:p>
            <a:pPr/>
          </a:p>
          <a:p>
            <a:pPr/>
            <a:r>
              <a:t>So, we would like to know</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24" name="Shape 4524"/>
          <p:cNvSpPr/>
          <p:nvPr>
            <p:ph type="sldImg"/>
          </p:nvPr>
        </p:nvSpPr>
        <p:spPr>
          <a:prstGeom prst="rect">
            <a:avLst/>
          </a:prstGeom>
        </p:spPr>
        <p:txBody>
          <a:bodyPr/>
          <a:lstStyle/>
          <a:p>
            <a:pPr/>
          </a:p>
        </p:txBody>
      </p:sp>
      <p:sp>
        <p:nvSpPr>
          <p:cNvPr id="4525" name="Shape 4525"/>
          <p:cNvSpPr/>
          <p:nvPr>
            <p:ph type="body" sz="quarter" idx="1"/>
          </p:nvPr>
        </p:nvSpPr>
        <p:spPr>
          <a:prstGeom prst="rect">
            <a:avLst/>
          </a:prstGeom>
        </p:spPr>
        <p:txBody>
          <a:bodyPr/>
          <a:lstStyle/>
          <a:p>
            <a:pPr/>
            <a:r>
              <a:t>how well today’s DNSSEC PKI ecosystem is managed because it is challenging to monitor millions of domains and DNS resolvers to check if DNSSEC is correctly deployed </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30" name="Shape 4530"/>
          <p:cNvSpPr/>
          <p:nvPr>
            <p:ph type="sldImg"/>
          </p:nvPr>
        </p:nvSpPr>
        <p:spPr>
          <a:prstGeom prst="rect">
            <a:avLst/>
          </a:prstGeom>
        </p:spPr>
        <p:txBody>
          <a:bodyPr/>
          <a:lstStyle/>
          <a:p>
            <a:pPr/>
          </a:p>
        </p:txBody>
      </p:sp>
      <p:sp>
        <p:nvSpPr>
          <p:cNvPr id="4531" name="Shape 4531"/>
          <p:cNvSpPr/>
          <p:nvPr>
            <p:ph type="body" sz="quarter" idx="1"/>
          </p:nvPr>
        </p:nvSpPr>
        <p:spPr>
          <a:prstGeom prst="rect">
            <a:avLst/>
          </a:prstGeom>
        </p:spPr>
        <p:txBody>
          <a:bodyPr/>
          <a:lstStyle/>
          <a:p>
            <a:pPr/>
            <a:r>
              <a:t>To answer those questions; I applied data-driven approach to analyze all certificates from IPv4 spaces</a:t>
            </a:r>
          </a:p>
          <a:p>
            <a:pPr/>
          </a:p>
          <a:p>
            <a:pPr/>
            <a:r>
              <a:t>From the 100M IP addresses, we fetched 38M certificates used from 2M domains</a:t>
            </a:r>
          </a:p>
          <a:p>
            <a:pPr/>
          </a:p>
          <a:p>
            <a:pPr/>
          </a:p>
          <a:p>
            <a:p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47" name="Shape 4547"/>
          <p:cNvSpPr/>
          <p:nvPr>
            <p:ph type="sldImg"/>
          </p:nvPr>
        </p:nvSpPr>
        <p:spPr>
          <a:prstGeom prst="rect">
            <a:avLst/>
          </a:prstGeom>
        </p:spPr>
        <p:txBody>
          <a:bodyPr/>
          <a:lstStyle/>
          <a:p>
            <a:pPr/>
          </a:p>
        </p:txBody>
      </p:sp>
      <p:sp>
        <p:nvSpPr>
          <p:cNvPr id="4548" name="Shape 4548"/>
          <p:cNvSpPr/>
          <p:nvPr>
            <p:ph type="body" sz="quarter" idx="1"/>
          </p:nvPr>
        </p:nvSpPr>
        <p:spPr>
          <a:prstGeom prst="rect">
            <a:avLst/>
          </a:prstGeom>
        </p:spPr>
        <p:txBody>
          <a:bodyPr/>
          <a:lstStyle/>
          <a:p>
            <a:pPr>
              <a:defRPr sz="1800"/>
            </a:pPr>
            <a:r>
              <a:t>let’s see how many of each domain organizations are shared by hosting providers.</a:t>
            </a:r>
          </a:p>
          <a:p>
            <a:pPr>
              <a:defRPr sz="1800"/>
            </a:pPr>
          </a:p>
          <a:p>
            <a:pPr>
              <a:defRPr sz="1800"/>
            </a:pPr>
          </a:p>
          <a:p>
            <a:pPr>
              <a:defRPr sz="1800"/>
            </a:pPr>
            <a:r>
              <a:t>We can see here that 23.5% of all organizations didn’t use any </a:t>
            </a:r>
            <a:r>
              <a:rPr i="1"/>
              <a:t>third-party</a:t>
            </a:r>
            <a:r>
              <a:t> hosting providers, but the vast majority, 76.5%, used at least 1 third-party.</a:t>
            </a:r>
          </a:p>
          <a:p>
            <a:pPr>
              <a:defRPr sz="1800"/>
            </a:pPr>
          </a:p>
          <a:p>
            <a:pPr>
              <a:defRPr sz="1800"/>
            </a:pPr>
            <a:r>
              <a:t>So clearly a lot of organizations are sharing, but a logical question to ask her is: who is sharing? is it the sensitive websites like our banks or social media accounts or is it just the small websites?</a:t>
            </a:r>
          </a:p>
          <a:p>
            <a:pPr>
              <a:defRPr sz="1800"/>
            </a:pPr>
          </a:p>
          <a:p>
            <a:pPr>
              <a:defRPr sz="1800">
                <a:solidFill>
                  <a:schemeClr val="accent5">
                    <a:hueOff val="89162"/>
                    <a:satOff val="9554"/>
                    <a:lumOff val="16296"/>
                  </a:schemeClr>
                </a:solidFill>
              </a:defRPr>
            </a:pPr>
            <a:r>
              <a:t>(what’s the organization):</a:t>
            </a:r>
          </a:p>
          <a:p>
            <a:pPr>
              <a:defRPr sz="1800">
                <a:solidFill>
                  <a:schemeClr val="accent5">
                    <a:hueOff val="89162"/>
                    <a:satOff val="9554"/>
                    <a:lumOff val="16296"/>
                  </a:schemeClr>
                </a:solidFill>
              </a:defRPr>
            </a:pPr>
            <a:r>
              <a:t>If we just use a domain name, then the analysis won’t be accurate; for example, the </a:t>
            </a:r>
            <a:r>
              <a:rPr u="sng">
                <a:hlinkClick r:id="rId3" invalidUrl="" action="" tgtFrame="" tooltip="" history="1" highlightClick="0" endSnd="0"/>
              </a:rPr>
              <a:t>google.com</a:t>
            </a:r>
            <a:r>
              <a:t>, youtube are managed by Google, but if we just simply compare the domain name then the algorithm will determine that youtube is served from third party hosting provider.</a:t>
            </a:r>
          </a:p>
          <a:p>
            <a:pPr>
              <a:defRPr sz="1800">
                <a:solidFill>
                  <a:schemeClr val="accent5">
                    <a:hueOff val="89162"/>
                    <a:satOff val="9554"/>
                    <a:lumOff val="16296"/>
                  </a:schemeClr>
                </a:solidFill>
              </a:defRPr>
            </a:pPr>
          </a:p>
          <a:p>
            <a:pPr>
              <a:defRPr sz="1800">
                <a:solidFill>
                  <a:schemeClr val="accent5">
                    <a:hueOff val="89162"/>
                    <a:satOff val="9554"/>
                    <a:lumOff val="16296"/>
                  </a:schemeClr>
                </a:solidFill>
              </a:defRPr>
            </a:pPr>
            <a:r>
              <a:t>We group the domain names if they are managed by same organization and we call it as domain organizations; </a:t>
            </a:r>
          </a:p>
          <a:p>
            <a:pPr>
              <a:defRPr sz="1800"/>
            </a:pPr>
          </a:p>
          <a:p>
            <a:pPr>
              <a:defRPr sz="1800"/>
            </a:pPr>
            <a:r>
              <a:t>——-</a:t>
            </a:r>
          </a:p>
          <a:p>
            <a:pPr>
              <a:defRPr sz="1800"/>
            </a:pPr>
            <a:r>
              <a:t>This outlier is the google. Google operates a “global cache” that provides content over HTTPS from servers located in thousands of partner networks throughout the world </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61" name="Shape 4561"/>
          <p:cNvSpPr/>
          <p:nvPr>
            <p:ph type="sldImg"/>
          </p:nvPr>
        </p:nvSpPr>
        <p:spPr>
          <a:prstGeom prst="rect">
            <a:avLst/>
          </a:prstGeom>
        </p:spPr>
        <p:txBody>
          <a:bodyPr/>
          <a:lstStyle/>
          <a:p>
            <a:pPr/>
          </a:p>
        </p:txBody>
      </p:sp>
      <p:sp>
        <p:nvSpPr>
          <p:cNvPr id="4562" name="Shape 4562"/>
          <p:cNvSpPr/>
          <p:nvPr>
            <p:ph type="body" sz="quarter" idx="1"/>
          </p:nvPr>
        </p:nvSpPr>
        <p:spPr>
          <a:prstGeom prst="rect">
            <a:avLst/>
          </a:prstGeom>
        </p:spPr>
        <p:txBody>
          <a:bodyPr/>
          <a:lstStyle/>
          <a:p>
            <a:pPr>
              <a:defRPr sz="1800"/>
            </a:pPr>
            <a:r>
              <a:t>in order to answer that question: we looked at this distribution in terms of website popularity across the alexa top 1 million.</a:t>
            </a:r>
          </a:p>
          <a:p>
            <a:pPr>
              <a:defRPr sz="1800"/>
            </a:pPr>
          </a:p>
          <a:p>
            <a:pPr>
              <a:defRPr sz="1800"/>
            </a:pPr>
            <a:r>
              <a:t>If we look at the most popular websites, the alexa top 10,000, we can see that 43.2% of them shared at least one of their private keys.  </a:t>
            </a:r>
          </a:p>
          <a:p>
            <a:pPr>
              <a:defRPr sz="1800"/>
            </a:pPr>
          </a:p>
          <a:p>
            <a:pPr>
              <a:defRPr sz="1800"/>
            </a:pPr>
            <a:r>
              <a:t>But we observe an interesting, non-linear relationship between popularity and the likelihood of key sharing; the most popular and least popular websites are both more likely to share their keys.</a:t>
            </a:r>
          </a:p>
          <a:p>
            <a:pPr>
              <a:defRPr sz="1800"/>
            </a:pPr>
          </a:p>
          <a:p>
            <a:pPr>
              <a:defRPr sz="1800"/>
            </a:pPr>
            <a:r>
              <a:t>We expect this is driven by two distinct factors: popular websites have incentive to host their content on globally distributed CDNs for better availability and performance, while unpopular websites are likely to use hosting providers rather than manage their own servers. </a:t>
            </a:r>
          </a:p>
          <a:p>
            <a:pPr>
              <a:defRPr sz="1800"/>
            </a:pPr>
          </a:p>
          <a:p>
            <a:pPr>
              <a:defRPr sz="1800"/>
            </a:pPr>
            <a:r>
              <a:t>These results indicate that economic incentives are a main driving force for key sharing on the web. </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76" name="Shape 4576"/>
          <p:cNvSpPr/>
          <p:nvPr>
            <p:ph type="sldImg"/>
          </p:nvPr>
        </p:nvSpPr>
        <p:spPr>
          <a:prstGeom prst="rect">
            <a:avLst/>
          </a:prstGeom>
        </p:spPr>
        <p:txBody>
          <a:bodyPr/>
          <a:lstStyle/>
          <a:p>
            <a:pPr/>
          </a:p>
        </p:txBody>
      </p:sp>
      <p:sp>
        <p:nvSpPr>
          <p:cNvPr id="4577" name="Shape 4577"/>
          <p:cNvSpPr/>
          <p:nvPr>
            <p:ph type="body" sz="quarter" idx="1"/>
          </p:nvPr>
        </p:nvSpPr>
        <p:spPr>
          <a:prstGeom prst="rect">
            <a:avLst/>
          </a:prstGeom>
        </p:spPr>
        <p:txBody>
          <a:bodyPr/>
          <a:lstStyle/>
          <a:p>
            <a:pPr>
              <a:defRPr sz="1800"/>
            </a:pPr>
            <a:r>
              <a:t>Then, how does key sharing impact on the security/vulnerability?</a:t>
            </a:r>
          </a:p>
          <a:p>
            <a:pPr>
              <a:defRPr sz="1800"/>
            </a:pPr>
            <a:r>
              <a:t>If you expand this idea: you might want to know how many hosting organizations you need to compromise to get X fractions of all private keys</a:t>
            </a:r>
          </a:p>
          <a:p>
            <a:pPr>
              <a:defRPr sz="1800"/>
            </a:pPr>
          </a:p>
          <a:p>
            <a:pPr>
              <a:defRPr sz="1800"/>
            </a:pPr>
            <a:r>
              <a:t>let’s start by just considering the alexa top 1k websites for example.</a:t>
            </a:r>
          </a:p>
          <a:p>
            <a:pPr>
              <a:defRPr sz="1800"/>
            </a:pPr>
            <a:r>
              <a:t>First this plot shows that, by compromising just a single provider, an attacker could gain access to 60% of all the top 1k private keys.</a:t>
            </a:r>
          </a:p>
          <a:p>
            <a:pPr>
              <a:defRPr sz="1800"/>
            </a:pPr>
          </a:p>
          <a:p>
            <a:pPr>
              <a:defRPr sz="1800"/>
            </a:pPr>
            <a:r>
              <a:t>now if we look at this across all domains, we can see that, for example, by compromising just 10 providers, an attacker could gain access to over 40% of the private keys of all domains.</a:t>
            </a:r>
          </a:p>
          <a:p>
            <a:pPr>
              <a:defRPr sz="1800"/>
            </a:pPr>
          </a:p>
          <a:p>
            <a:pPr>
              <a:defRPr sz="1800"/>
            </a:pPr>
            <a:r>
              <a:t>Which means that…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3" name="Shape 1433"/>
          <p:cNvSpPr/>
          <p:nvPr>
            <p:ph type="sldImg"/>
          </p:nvPr>
        </p:nvSpPr>
        <p:spPr>
          <a:prstGeom prst="rect">
            <a:avLst/>
          </a:prstGeom>
        </p:spPr>
        <p:txBody>
          <a:bodyPr/>
          <a:lstStyle/>
          <a:p>
            <a:pPr/>
          </a:p>
        </p:txBody>
      </p:sp>
      <p:sp>
        <p:nvSpPr>
          <p:cNvPr id="1434" name="Shape 1434"/>
          <p:cNvSpPr/>
          <p:nvPr>
            <p:ph type="body" sz="quarter" idx="1"/>
          </p:nvPr>
        </p:nvSpPr>
        <p:spPr>
          <a:prstGeom prst="rect">
            <a:avLst/>
          </a:prstGeom>
        </p:spPr>
        <p:txBody>
          <a:bodyPr/>
          <a:lstStyle/>
          <a:p>
            <a:pPr/>
            <a:r>
              <a:t>OCSP uses a different approach. OCSP is a web service protocol that allows a client to query the CA for the revocation status of a single certificate.</a:t>
            </a:r>
          </a:p>
          <a:p>
            <a:pPr/>
          </a:p>
          <a:p>
            <a:pPr/>
            <a:r>
              <a:t>The CA now runs a server, called an OCSP responder. Clients can locate the OCSP responder for a certificate by using URL provided in a certificate and send an OCSP request to the responder with serial number, a hash of the issuer’s name public key.</a:t>
            </a:r>
          </a:p>
          <a:p>
            <a:pPr/>
            <a:r>
              <a:t>The responder will returns a signed response which includes a revocation status: revoked, good, unknown.</a:t>
            </a:r>
          </a:p>
          <a:p>
            <a:pPr/>
          </a:p>
          <a:p>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1" name="Shape 1441"/>
          <p:cNvSpPr/>
          <p:nvPr>
            <p:ph type="sldImg"/>
          </p:nvPr>
        </p:nvSpPr>
        <p:spPr>
          <a:prstGeom prst="rect">
            <a:avLst/>
          </a:prstGeom>
        </p:spPr>
        <p:txBody>
          <a:bodyPr/>
          <a:lstStyle/>
          <a:p>
            <a:pPr/>
          </a:p>
        </p:txBody>
      </p:sp>
      <p:sp>
        <p:nvSpPr>
          <p:cNvPr id="1442" name="Shape 1442"/>
          <p:cNvSpPr/>
          <p:nvPr>
            <p:ph type="body" sz="quarter" idx="1"/>
          </p:nvPr>
        </p:nvSpPr>
        <p:spPr>
          <a:prstGeom prst="rect">
            <a:avLst/>
          </a:prstGeom>
        </p:spPr>
        <p:txBody>
          <a:bodyPr/>
          <a:lstStyle/>
          <a:p>
            <a:pPr/>
            <a:r>
              <a:t>Issuer’s certificate: https://censys.io/certificates/b1774f9b26b4e2d5f751713600ffeb163b34cb7a14c2c079704e95364fbcca49</a:t>
            </a:r>
          </a:p>
          <a:p>
            <a:pPr/>
          </a:p>
          <a:p>
            <a:pPr/>
            <a:r>
              <a:t>-----BEGIN CERTIFICATE-----</a:t>
            </a:r>
          </a:p>
          <a:p>
            <a:pPr/>
            <a:r>
              <a:t>MIIF+TCCA+GgAwIBAgIQJbVdRZm0XXTm3MkhAFSBcjANBgkqhkiG9w0BAQ0FADCB</a:t>
            </a:r>
          </a:p>
          <a:p>
            <a:pPr/>
            <a:r>
              <a:t>iDELMAkGA1UEBhMCVVMxEzARBgNVBAgTCk5ldyBKZXJzZXkxFDASBgNVBAcTC0pl</a:t>
            </a:r>
          </a:p>
          <a:p>
            <a:pPr/>
            <a:r>
              <a:t>cnNleSBDaXR5MR4wHAYDVQQKExVUaGUgVVNFUlRSVVNUIE5ldHdvcmsxLjAsBgNV</a:t>
            </a:r>
          </a:p>
          <a:p>
            <a:pPr/>
            <a:r>
              <a:t>BAMTJVVTRVJUcnVzdCBSU0EgQ2VydGlmaWNhdGlvbiBBdXRob3JpdHkwHhcNMTQw</a:t>
            </a:r>
          </a:p>
          <a:p>
            <a:pPr/>
            <a:r>
              <a:t>OTE5MDAwMDAwWhcNMjQwOTE4MjM1OTU5WjB2MQswCQYDVQQGEwJVUzELMAkGA1UE</a:t>
            </a:r>
          </a:p>
          <a:p>
            <a:pPr/>
            <a:r>
              <a:t>CBMCTUkxEjAQBgNVBAcTCUFubiBBcmJvcjESMBAGA1UEChMJSW50ZXJuZXQyMREw</a:t>
            </a:r>
          </a:p>
          <a:p>
            <a:pPr/>
            <a:r>
              <a:t>DwYDVQQLEwhJbkNvbW1vbjEfMB0GA1UEAxMWSW5Db21tb24gUlNBIFNlcnZlciBD</a:t>
            </a:r>
          </a:p>
          <a:p>
            <a:pPr/>
            <a:r>
              <a:t>QTCCASIwDQYJKoZIhvcNAQEBBQADggEPADCCAQoCggEBAJwb8bsvf2MYFVFRVA+e</a:t>
            </a:r>
          </a:p>
          <a:p>
            <a:pPr/>
            <a:r>
              <a:t>xU5NEFj6MJsXKZDmMwysE1N8VJG06thum4ltuzM+j9INpun5uukNDBqeso7JcC7v</a:t>
            </a:r>
          </a:p>
          <a:p>
            <a:pPr/>
            <a:r>
              <a:t>HgV9lestjaKpTbOc5/MZNrun8XzmCB5hJ0R6lvSoNNviQsil2zfVtefkQnI/tBPP</a:t>
            </a:r>
          </a:p>
          <a:p>
            <a:pPr/>
            <a:r>
              <a:t>iwckRR6MkYNGuQmm/BijBgLsNI0yZpUn6uGX6Ns1oytW61fo8BBZ321wDGZq0GTl</a:t>
            </a:r>
          </a:p>
          <a:p>
            <a:pPr/>
            <a:r>
              <a:t>qKOYMa0dYtX6kuOaQ80tNfvZnjNbRX3EhigsZhLI2w8ZMA0/6fDqSl5AB8f2IHpT</a:t>
            </a:r>
          </a:p>
          <a:p>
            <a:pPr/>
            <a:r>
              <a:t>eIFken5FahZv9JNYyWL7KSd9oX8hzudPR9aKVuDjZvjs3YncJowZaDuNi+L7RyML</a:t>
            </a:r>
          </a:p>
          <a:p>
            <a:pPr/>
            <a:r>
              <a:t>fzcCAwEAAaOCAW4wggFqMB8GA1UdIwQYMBaAFFN5v1qqK0rPVIDh2JvAnfKyA2bL</a:t>
            </a:r>
          </a:p>
          <a:p>
            <a:pPr/>
            <a:r>
              <a:t>MB0GA1UdDgQWBBQeBaN3j2yW4luHS6a0hqxxAAznODAOBgNVHQ8BAf8EBAMCAYYw</a:t>
            </a:r>
          </a:p>
          <a:p>
            <a:pPr/>
            <a:r>
              <a:t>EgYDVR0TAQH/BAgwBgEB/wIBADAdBgNVHSUEFjAUBggrBgEFBQcDAQYIKwYBBQUH</a:t>
            </a:r>
          </a:p>
          <a:p>
            <a:pPr/>
            <a:r>
              <a:t>AwIwGwYDVR0gBBQwEjAGBgRVHSAAMAgGBmeBDAECAjBQBgNVHR8ESTBHMEWgQ6BB</a:t>
            </a:r>
          </a:p>
          <a:p>
            <a:pPr/>
            <a:r>
              <a:t>hj9odHRwOi8vY3JsLnVzZXJ0cnVzdC5jb20vVVNFUlRydXN0UlNBQ2VydGlmaWNh</a:t>
            </a:r>
          </a:p>
          <a:p>
            <a:pPr/>
            <a:r>
              <a:t>dGlvbkF1dGhvcml0eS5jcmwwdgYIKwYBBQUHAQEEajBoMD8GCCsGAQUFBzAChjNo</a:t>
            </a:r>
          </a:p>
          <a:p>
            <a:pPr/>
            <a:r>
              <a:t>dHRwOi8vY3J0LnVzZXJ0cnVzdC5jb20vVVNFUlRydXN0UlNBQWRkVHJ1c3RDQS5j</a:t>
            </a:r>
          </a:p>
          <a:p>
            <a:pPr/>
            <a:r>
              <a:t>cnQwJQYIKwYBBQUHMAGGGWh0dHA6Ly9vY3NwLnVzZXJ0cnVzdC5jb20wDQYJKoZI</a:t>
            </a:r>
          </a:p>
          <a:p>
            <a:pPr/>
            <a:r>
              <a:t>hvcNAQENBQADggIBAE3VdfpMw+uUkDK0VtAs3Op7bAOXhHqVbcZf+utvwT0n2Bj9</a:t>
            </a:r>
          </a:p>
          <a:p>
            <a:pPr/>
            <a:r>
              <a:t>6vp8Jp1ZDwVCEFfRiF73xp7YhPGFkOwQdG4RtUe1XpC/yVoXw4lyoYgktvn1fZZw</a:t>
            </a:r>
          </a:p>
          <a:p>
            <a:pPr/>
            <a:r>
              <a:t>Kk5aGoeQVrAlXsURWguxrplfhkU+ZNnPV+uFdc3s3aBhdQk61SrJnhswQKe1s60b</a:t>
            </a:r>
          </a:p>
          <a:p>
            <a:pPr/>
            <a:r>
              <a:t>x2UYV+DBF5AcO+c1RGmhhnniQdTqnnaLwSl3H7hyRb1wyQjmZEm3NV/3gJkR2FGk</a:t>
            </a:r>
          </a:p>
          <a:p>
            <a:pPr/>
            <a:r>
              <a:t>Bo4CBeMsIDePUa37W0iSM0t1HY4mPZqKRMRFZ34jC+misfmpgsZZhZvCxOgd8ifn</a:t>
            </a:r>
          </a:p>
          <a:p>
            <a:pPr/>
            <a:r>
              <a:t>1NZ4ejRQgJZ6bV84cjXMet/DsQmQExWA6czjdVxL3DZ7IK7b7kqCHGcH29vp/Uhi</a:t>
            </a:r>
          </a:p>
          <a:p>
            <a:pPr/>
            <a:r>
              <a:t>tIe1yZ/h/6Zc3ZgxN8uVIDwoO91XWmipxjHy32OuXXVmkBa8QQwm5fhJXxWrx2xz</a:t>
            </a:r>
          </a:p>
          <a:p>
            <a:pPr/>
            <a:r>
              <a:t>Jgd153xof+0POHx/NZRD4F0C8UEXyC5gRg6mScl+XsIHwoqfBs4p7tWsd8vCbUio</a:t>
            </a:r>
          </a:p>
          <a:p>
            <a:pPr/>
            <a:r>
              <a:t>xhVAcQPjVIPCuKnzj75TPsC3nsN0LxfvY5dSermWhiMEZL87JXRMb3+gjnm5jcyj</a:t>
            </a:r>
          </a:p>
          <a:p>
            <a:pPr/>
            <a:r>
              <a:t>2Sd+b38qxZb6IKnm20+oeKzFLMebND0skFlX/hCX1zjAb4FQjVsw48BlPA++tgI4</a:t>
            </a:r>
          </a:p>
          <a:p>
            <a:pPr/>
            <a:r>
              <a:t>7fZpHbnfbI/X8ZBKVyNbXJkVBxYmeM38IITtJRbBaKjAaXuF+UeFdGrq1dk4</a:t>
            </a:r>
          </a:p>
          <a:p>
            <a:pPr/>
            <a:r>
              <a:t>-----END CERTIFICATE-----</a:t>
            </a:r>
          </a:p>
          <a:p>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6" name="Shape 1656"/>
          <p:cNvSpPr/>
          <p:nvPr>
            <p:ph type="sldImg"/>
          </p:nvPr>
        </p:nvSpPr>
        <p:spPr>
          <a:prstGeom prst="rect">
            <a:avLst/>
          </a:prstGeom>
        </p:spPr>
        <p:txBody>
          <a:bodyPr/>
          <a:lstStyle/>
          <a:p>
            <a:pPr/>
          </a:p>
        </p:txBody>
      </p:sp>
      <p:sp>
        <p:nvSpPr>
          <p:cNvPr id="1657" name="Shape 1657"/>
          <p:cNvSpPr/>
          <p:nvPr>
            <p:ph type="body" sz="quarter" idx="1"/>
          </p:nvPr>
        </p:nvSpPr>
        <p:spPr>
          <a:prstGeom prst="rect">
            <a:avLst/>
          </a:prstGeom>
        </p:spPr>
        <p:txBody>
          <a:bodyPr/>
          <a:lstStyle/>
          <a:p>
            <a:pPr/>
            <a:r>
              <a:t>As you can tell, OCSP reduces the overhead of CRLs by allowing clients to query the CA for the revocation status for a single certificate, but it has some issues.</a:t>
            </a:r>
          </a:p>
          <a:p>
            <a:pPr/>
          </a:p>
          <a:p>
            <a:pPr/>
            <a:r>
              <a:t>First, because the client depends on the OCSP responses, the responder needs to provide the responses with high availability and low latency. For example, the clients wait until the OCSP responses comes before completing the TLS handshake.</a:t>
            </a:r>
          </a:p>
          <a:p>
            <a:pPr/>
          </a:p>
          <a:p>
            <a:pPr/>
            <a:r>
              <a:t>The second problem is about privacy issue; As a client will send a OCSP request to the CA whenever it visits an website that support OCSP. The CA basically can track the website that the client visits. Thus, it has a potential privacy risk.</a:t>
            </a:r>
          </a:p>
          <a:p>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0" name="Shape 1880"/>
          <p:cNvSpPr/>
          <p:nvPr>
            <p:ph type="sldImg"/>
          </p:nvPr>
        </p:nvSpPr>
        <p:spPr>
          <a:prstGeom prst="rect">
            <a:avLst/>
          </a:prstGeom>
        </p:spPr>
        <p:txBody>
          <a:bodyPr/>
          <a:lstStyle/>
          <a:p>
            <a:pPr/>
          </a:p>
        </p:txBody>
      </p:sp>
      <p:sp>
        <p:nvSpPr>
          <p:cNvPr id="1881" name="Shape 1881"/>
          <p:cNvSpPr/>
          <p:nvPr>
            <p:ph type="body" sz="quarter" idx="1"/>
          </p:nvPr>
        </p:nvSpPr>
        <p:spPr>
          <a:prstGeom prst="rect">
            <a:avLst/>
          </a:prstGeom>
        </p:spPr>
        <p:txBody>
          <a:bodyPr/>
          <a:lstStyle/>
          <a:p>
            <a:pPr/>
          </a:p>
          <a:p>
            <a:pPr/>
            <a:r>
              <a:t>To overcome the limits, OCSP stapling was introduced. </a:t>
            </a:r>
          </a:p>
          <a:p>
            <a:pPr/>
          </a:p>
          <a:p>
            <a:pPr/>
            <a:r>
              <a:t>The basic idea is very simple; the website fetches the revocation status information using OCSP in advance and cache it and provide the response along with the certificate during the handshake.</a:t>
            </a:r>
          </a:p>
          <a:p>
            <a:pPr/>
          </a:p>
          <a:p>
            <a:pPr/>
            <a:r>
              <a:t>As the website prefetches the OCSP response in advance, OCSP Stapling does not introduce any additional latency and potential privacy risk.</a:t>
            </a:r>
          </a:p>
          <a:p>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5" name="Shape 2065"/>
          <p:cNvSpPr/>
          <p:nvPr>
            <p:ph type="sldImg"/>
          </p:nvPr>
        </p:nvSpPr>
        <p:spPr>
          <a:prstGeom prst="rect">
            <a:avLst/>
          </a:prstGeom>
        </p:spPr>
        <p:txBody>
          <a:bodyPr/>
          <a:lstStyle/>
          <a:p>
            <a:pPr/>
          </a:p>
        </p:txBody>
      </p:sp>
      <p:sp>
        <p:nvSpPr>
          <p:cNvPr id="2066" name="Shape 2066"/>
          <p:cNvSpPr/>
          <p:nvPr>
            <p:ph type="body" sz="quarter" idx="1"/>
          </p:nvPr>
        </p:nvSpPr>
        <p:spPr>
          <a:prstGeom prst="rect">
            <a:avLst/>
          </a:prstGeom>
        </p:spPr>
        <p:txBody>
          <a:bodyPr/>
          <a:lstStyle/>
          <a:p>
            <a:pPr/>
            <a:r>
              <a:t>Unfortunately, OCSP Stapling does not solve all issues with OCSP.</a:t>
            </a:r>
          </a:p>
          <a:p>
            <a:pPr/>
          </a:p>
          <a:p>
            <a:pPr/>
            <a:r>
              <a:t>The major problem is that, most clients (browsers) will accept a certificate even if they are unable to obtain revocation information via OCSP.</a:t>
            </a:r>
          </a:p>
          <a:p>
            <a:pPr/>
            <a:r>
              <a:t>If an attacker who has control over the client’s network could block any outgoing OCSP requests or strip any stapled OCSP responses, the client will just accept the certificate.</a:t>
            </a:r>
          </a:p>
          <a:p>
            <a:pPr/>
          </a:p>
          <a:p>
            <a:pPr/>
            <a:r>
              <a:t>This behavior is called “soft-failure”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1270000" y="1638300"/>
            <a:ext cx="10464800" cy="3302000"/>
          </a:xfrm>
          <a:prstGeom prst="rect">
            <a:avLst/>
          </a:prstGeom>
        </p:spPr>
        <p:txBody>
          <a:bodyPr anchor="b"/>
          <a:lstStyle/>
          <a:p>
            <a:pPr/>
            <a:r>
              <a:t>Title Text</a:t>
            </a:r>
          </a:p>
        </p:txBody>
      </p:sp>
      <p:sp>
        <p:nvSpPr>
          <p:cNvPr id="12" name="Body Level One…"/>
          <p:cNvSpPr txBox="1"/>
          <p:nvPr>
            <p:ph type="body" sz="quarter" idx="1"/>
          </p:nvPr>
        </p:nvSpPr>
        <p:spPr>
          <a:xfrm>
            <a:off x="1270000" y="50292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13"/>
          </p:nvPr>
        </p:nvSpPr>
        <p:spPr>
          <a:xfrm>
            <a:off x="1270000" y="6362700"/>
            <a:ext cx="10464800" cy="461366"/>
          </a:xfrm>
          <a:prstGeom prst="rect">
            <a:avLst/>
          </a:prstGeom>
        </p:spPr>
        <p:txBody>
          <a:bodyPr anchor="t">
            <a:spAutoFit/>
          </a:bodyPr>
          <a:lstStyle>
            <a:lvl1pPr marL="0" indent="0" algn="ctr">
              <a:spcBef>
                <a:spcPts val="0"/>
              </a:spcBef>
              <a:buClrTx/>
              <a:buSzTx/>
              <a:buNone/>
              <a:defRPr i="1" sz="2400"/>
            </a:lvl1pPr>
          </a:lstStyle>
          <a:p>
            <a:pPr/>
            <a:r>
              <a:t>–Johnny Appleseed</a:t>
            </a:r>
          </a:p>
        </p:txBody>
      </p:sp>
      <p:sp>
        <p:nvSpPr>
          <p:cNvPr id="94" name="“Type a quote here.”"/>
          <p:cNvSpPr txBox="1"/>
          <p:nvPr>
            <p:ph type="body" sz="quarter" idx="14"/>
          </p:nvPr>
        </p:nvSpPr>
        <p:spPr>
          <a:xfrm>
            <a:off x="1270000" y="4308599"/>
            <a:ext cx="10464800" cy="609776"/>
          </a:xfrm>
          <a:prstGeom prst="rect">
            <a:avLst/>
          </a:prstGeom>
        </p:spPr>
        <p:txBody>
          <a:bodyPr>
            <a:spAutoFit/>
          </a:bodyPr>
          <a:lstStyle>
            <a:lvl1pPr marL="0" indent="0" algn="ctr">
              <a:spcBef>
                <a:spcPts val="0"/>
              </a:spcBef>
              <a:buClrTx/>
              <a:buSzTx/>
              <a:buNone/>
              <a:defRPr sz="34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Image"/>
          <p:cNvSpPr/>
          <p:nvPr>
            <p:ph type="pic" idx="13"/>
          </p:nvPr>
        </p:nvSpPr>
        <p:spPr>
          <a:xfrm>
            <a:off x="0" y="0"/>
            <a:ext cx="13004800" cy="9753600"/>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17" name="Title Text"/>
          <p:cNvSpPr txBox="1"/>
          <p:nvPr>
            <p:ph type="title"/>
          </p:nvPr>
        </p:nvSpPr>
        <p:spPr>
          <a:xfrm>
            <a:off x="800100" y="-254000"/>
            <a:ext cx="11417300" cy="1955800"/>
          </a:xfrm>
          <a:prstGeom prst="rect">
            <a:avLst/>
          </a:prstGeom>
        </p:spPr>
        <p:txBody>
          <a:bodyPr lIns="0" tIns="0" rIns="0" bIns="0">
            <a:noAutofit/>
          </a:bodyPr>
          <a:lstStyle>
            <a:lvl1pPr>
              <a:defRPr sz="5600">
                <a:solidFill>
                  <a:srgbClr val="FFE44F"/>
                </a:solidFill>
                <a:latin typeface="Gill Sans"/>
                <a:ea typeface="Gill Sans"/>
                <a:cs typeface="Gill Sans"/>
                <a:sym typeface="Gill Sans"/>
              </a:defRPr>
            </a:lvl1pPr>
          </a:lstStyle>
          <a:p>
            <a:pPr/>
            <a:r>
              <a:t>Title Text</a:t>
            </a:r>
          </a:p>
        </p:txBody>
      </p:sp>
      <p:sp>
        <p:nvSpPr>
          <p:cNvPr id="118" name="Body Level One…"/>
          <p:cNvSpPr txBox="1"/>
          <p:nvPr>
            <p:ph type="body" idx="1"/>
          </p:nvPr>
        </p:nvSpPr>
        <p:spPr>
          <a:xfrm>
            <a:off x="355600" y="2197100"/>
            <a:ext cx="12280900" cy="6604000"/>
          </a:xfrm>
          <a:prstGeom prst="rect">
            <a:avLst/>
          </a:prstGeom>
        </p:spPr>
        <p:txBody>
          <a:bodyPr anchor="t">
            <a:noAutofit/>
          </a:bodyPr>
          <a:lstStyle>
            <a:lvl1pPr marL="731666" indent="-401466">
              <a:spcBef>
                <a:spcPts val="500"/>
              </a:spcBef>
              <a:buClrTx/>
              <a:buSzPct val="100000"/>
              <a:defRPr sz="3400">
                <a:latin typeface="Gill Sans"/>
                <a:ea typeface="Gill Sans"/>
                <a:cs typeface="Gill Sans"/>
                <a:sym typeface="Gill Sans"/>
              </a:defRPr>
            </a:lvl1pPr>
            <a:lvl2pPr marL="1154475" indent="-392475">
              <a:spcBef>
                <a:spcPts val="500"/>
              </a:spcBef>
              <a:buClrTx/>
              <a:buSzPct val="100000"/>
              <a:defRPr>
                <a:latin typeface="Gill Sans"/>
                <a:ea typeface="Gill Sans"/>
                <a:cs typeface="Gill Sans"/>
                <a:sym typeface="Gill Sans"/>
              </a:defRPr>
            </a:lvl2pPr>
            <a:lvl3pPr marL="1907483" indent="-383483">
              <a:spcBef>
                <a:spcPts val="500"/>
              </a:spcBef>
              <a:buClrTx/>
              <a:buSzPct val="100000"/>
              <a:defRPr sz="3000">
                <a:latin typeface="Gill Sans"/>
                <a:ea typeface="Gill Sans"/>
                <a:cs typeface="Gill Sans"/>
                <a:sym typeface="Gill Sans"/>
              </a:defRPr>
            </a:lvl3pPr>
            <a:lvl4pPr marL="2669483" indent="-383483">
              <a:spcBef>
                <a:spcPts val="500"/>
              </a:spcBef>
              <a:buClrTx/>
              <a:buSzPct val="100000"/>
              <a:defRPr sz="3000">
                <a:latin typeface="Gill Sans"/>
                <a:ea typeface="Gill Sans"/>
                <a:cs typeface="Gill Sans"/>
                <a:sym typeface="Gill Sans"/>
              </a:defRPr>
            </a:lvl4pPr>
            <a:lvl5pPr marL="3431483" indent="-383483">
              <a:spcBef>
                <a:spcPts val="500"/>
              </a:spcBef>
              <a:buClrTx/>
              <a:buSzPct val="100000"/>
              <a:defRPr sz="3000">
                <a:latin typeface="Gill Sans"/>
                <a:ea typeface="Gill Sans"/>
                <a:cs typeface="Gill Sans"/>
                <a:sym typeface="Gill Sans"/>
              </a:defRPr>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11956950" y="9296400"/>
            <a:ext cx="355800" cy="342900"/>
          </a:xfrm>
          <a:prstGeom prst="rect">
            <a:avLst/>
          </a:prstGeom>
        </p:spPr>
        <p:txBody>
          <a:bodyPr/>
          <a:lstStyle>
            <a:lvl1pPr>
              <a:defRPr b="1">
                <a:solidFill>
                  <a:srgbClr val="FFFB00"/>
                </a:solidFill>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126" name="Title Text"/>
          <p:cNvSpPr txBox="1"/>
          <p:nvPr>
            <p:ph type="title"/>
          </p:nvPr>
        </p:nvSpPr>
        <p:spPr>
          <a:xfrm>
            <a:off x="800100" y="-254000"/>
            <a:ext cx="11417300" cy="1955800"/>
          </a:xfrm>
          <a:prstGeom prst="rect">
            <a:avLst/>
          </a:prstGeom>
        </p:spPr>
        <p:txBody>
          <a:bodyPr lIns="0" tIns="0" rIns="0" bIns="0">
            <a:noAutofit/>
          </a:bodyPr>
          <a:lstStyle>
            <a:lvl1pPr>
              <a:defRPr sz="5600">
                <a:solidFill>
                  <a:srgbClr val="FFE44F"/>
                </a:solidFill>
                <a:latin typeface="Gill Sans"/>
                <a:ea typeface="Gill Sans"/>
                <a:cs typeface="Gill Sans"/>
                <a:sym typeface="Gill Sans"/>
              </a:defRPr>
            </a:lvl1pPr>
          </a:lstStyle>
          <a:p>
            <a:pPr/>
            <a:r>
              <a:t>Title Text</a:t>
            </a:r>
          </a:p>
        </p:txBody>
      </p:sp>
      <p:sp>
        <p:nvSpPr>
          <p:cNvPr id="127" name="Body Level One…"/>
          <p:cNvSpPr txBox="1"/>
          <p:nvPr>
            <p:ph type="body" idx="1"/>
          </p:nvPr>
        </p:nvSpPr>
        <p:spPr>
          <a:xfrm>
            <a:off x="355600" y="2197100"/>
            <a:ext cx="12280900" cy="6604000"/>
          </a:xfrm>
          <a:prstGeom prst="rect">
            <a:avLst/>
          </a:prstGeom>
        </p:spPr>
        <p:txBody>
          <a:bodyPr anchor="t">
            <a:noAutofit/>
          </a:bodyPr>
          <a:lstStyle>
            <a:lvl1pPr marL="731666" indent="-401466">
              <a:spcBef>
                <a:spcPts val="500"/>
              </a:spcBef>
              <a:buClrTx/>
              <a:buSzPct val="100000"/>
              <a:defRPr sz="3400">
                <a:latin typeface="Gill Sans"/>
                <a:ea typeface="Gill Sans"/>
                <a:cs typeface="Gill Sans"/>
                <a:sym typeface="Gill Sans"/>
              </a:defRPr>
            </a:lvl1pPr>
            <a:lvl2pPr marL="1154475" indent="-392475">
              <a:spcBef>
                <a:spcPts val="500"/>
              </a:spcBef>
              <a:buClrTx/>
              <a:buSzPct val="100000"/>
              <a:defRPr>
                <a:latin typeface="Gill Sans"/>
                <a:ea typeface="Gill Sans"/>
                <a:cs typeface="Gill Sans"/>
                <a:sym typeface="Gill Sans"/>
              </a:defRPr>
            </a:lvl2pPr>
            <a:lvl3pPr marL="1907483" indent="-383483">
              <a:spcBef>
                <a:spcPts val="500"/>
              </a:spcBef>
              <a:buClrTx/>
              <a:buSzPct val="100000"/>
              <a:defRPr sz="3000">
                <a:latin typeface="Gill Sans"/>
                <a:ea typeface="Gill Sans"/>
                <a:cs typeface="Gill Sans"/>
                <a:sym typeface="Gill Sans"/>
              </a:defRPr>
            </a:lvl3pPr>
            <a:lvl4pPr marL="2669483" indent="-383483">
              <a:spcBef>
                <a:spcPts val="500"/>
              </a:spcBef>
              <a:buClrTx/>
              <a:buSzPct val="100000"/>
              <a:defRPr sz="3000">
                <a:latin typeface="Gill Sans"/>
                <a:ea typeface="Gill Sans"/>
                <a:cs typeface="Gill Sans"/>
                <a:sym typeface="Gill Sans"/>
              </a:defRPr>
            </a:lvl4pPr>
            <a:lvl5pPr marL="3431483" indent="-383483">
              <a:spcBef>
                <a:spcPts val="500"/>
              </a:spcBef>
              <a:buClrTx/>
              <a:buSzPct val="100000"/>
              <a:defRPr sz="3000">
                <a:latin typeface="Gill Sans"/>
                <a:ea typeface="Gill Sans"/>
                <a:cs typeface="Gill Sans"/>
                <a:sym typeface="Gill Sans"/>
              </a:defRPr>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xfrm>
            <a:off x="11976100" y="9296400"/>
            <a:ext cx="317500" cy="342900"/>
          </a:xfrm>
          <a:prstGeom prst="rect">
            <a:avLst/>
          </a:prstGeom>
        </p:spPr>
        <p:txBody>
          <a:bodyPr/>
          <a:lstStyle>
            <a:lvl1pPr>
              <a:defRPr>
                <a:solidFill>
                  <a:srgbClr val="FFFB00"/>
                </a:solidFill>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135" name="Title Text"/>
          <p:cNvSpPr txBox="1"/>
          <p:nvPr>
            <p:ph type="title"/>
          </p:nvPr>
        </p:nvSpPr>
        <p:spPr>
          <a:xfrm>
            <a:off x="952500" y="76200"/>
            <a:ext cx="11099800" cy="1024554"/>
          </a:xfrm>
          <a:prstGeom prst="rect">
            <a:avLst/>
          </a:prstGeom>
        </p:spPr>
        <p:txBody>
          <a:bodyPr/>
          <a:lstStyle>
            <a:lvl1pPr>
              <a:defRPr b="1" sz="4500">
                <a:solidFill>
                  <a:srgbClr val="FFD12A"/>
                </a:solidFill>
                <a:latin typeface="Helvetica"/>
                <a:ea typeface="Helvetica"/>
                <a:cs typeface="Helvetica"/>
                <a:sym typeface="Helvetica"/>
              </a:defRPr>
            </a:lvl1pPr>
          </a:lstStyle>
          <a:p>
            <a:pPr/>
            <a:r>
              <a:t>Title Text</a:t>
            </a:r>
          </a:p>
        </p:txBody>
      </p:sp>
      <p:sp>
        <p:nvSpPr>
          <p:cNvPr id="136" name="Slide Number"/>
          <p:cNvSpPr txBox="1"/>
          <p:nvPr>
            <p:ph type="sldNum" sz="quarter" idx="2"/>
          </p:nvPr>
        </p:nvSpPr>
        <p:spPr>
          <a:xfrm>
            <a:off x="6311798" y="9258300"/>
            <a:ext cx="368504" cy="381000"/>
          </a:xfrm>
          <a:prstGeom prst="rect">
            <a:avLst/>
          </a:prstGeom>
        </p:spPr>
        <p:txBody>
          <a:bodyPr/>
          <a:lstStyle>
            <a:lvl1pPr>
              <a:defRPr sz="1800">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Subtitle">
    <p:bg>
      <p:bgPr>
        <a:gradFill flip="none" rotWithShape="1">
          <a:gsLst>
            <a:gs pos="0">
              <a:srgbClr val="000000"/>
            </a:gs>
            <a:gs pos="100000">
              <a:srgbClr val="1C1C23"/>
            </a:gs>
          </a:gsLst>
          <a:lin ang="5400000" scaled="0"/>
        </a:gradFill>
      </p:bgPr>
    </p:bg>
    <p:spTree>
      <p:nvGrpSpPr>
        <p:cNvPr id="1" name=""/>
        <p:cNvGrpSpPr/>
        <p:nvPr/>
      </p:nvGrpSpPr>
      <p:grpSpPr>
        <a:xfrm>
          <a:off x="0" y="0"/>
          <a:ext cx="0" cy="0"/>
          <a:chOff x="0" y="0"/>
          <a:chExt cx="0" cy="0"/>
        </a:xfrm>
      </p:grpSpPr>
      <p:sp>
        <p:nvSpPr>
          <p:cNvPr id="143" name="Title Text"/>
          <p:cNvSpPr txBox="1"/>
          <p:nvPr>
            <p:ph type="title"/>
          </p:nvPr>
        </p:nvSpPr>
        <p:spPr>
          <a:xfrm>
            <a:off x="1270000" y="1638300"/>
            <a:ext cx="10464800" cy="3302000"/>
          </a:xfrm>
          <a:prstGeom prst="rect">
            <a:avLst/>
          </a:prstGeom>
        </p:spPr>
        <p:txBody>
          <a:bodyPr anchor="b">
            <a:noAutofit/>
          </a:bodyPr>
          <a:lstStyle>
            <a:lvl1pPr>
              <a:defRPr>
                <a:latin typeface="Gill Sans"/>
                <a:ea typeface="Gill Sans"/>
                <a:cs typeface="Gill Sans"/>
                <a:sym typeface="Gill Sans"/>
              </a:defRPr>
            </a:lvl1pPr>
          </a:lstStyle>
          <a:p>
            <a:pPr/>
            <a:r>
              <a:t>Title Text</a:t>
            </a:r>
          </a:p>
        </p:txBody>
      </p:sp>
      <p:sp>
        <p:nvSpPr>
          <p:cNvPr id="144" name="Body Level One…"/>
          <p:cNvSpPr txBox="1"/>
          <p:nvPr>
            <p:ph type="body" sz="quarter" idx="1"/>
          </p:nvPr>
        </p:nvSpPr>
        <p:spPr>
          <a:xfrm>
            <a:off x="1270000" y="5029200"/>
            <a:ext cx="10464800" cy="1143000"/>
          </a:xfrm>
          <a:prstGeom prst="rect">
            <a:avLst/>
          </a:prstGeom>
        </p:spPr>
        <p:txBody>
          <a:bodyPr anchor="t">
            <a:noAutofit/>
          </a:bodyPr>
          <a:lstStyle>
            <a:lvl1pPr marL="0" indent="0" algn="ctr">
              <a:spcBef>
                <a:spcPts val="0"/>
              </a:spcBef>
              <a:buClrTx/>
              <a:buSzTx/>
              <a:buNone/>
              <a:defRPr sz="3400">
                <a:latin typeface="Gill Sans"/>
                <a:ea typeface="Gill Sans"/>
                <a:cs typeface="Gill Sans"/>
                <a:sym typeface="Gill Sans"/>
              </a:defRPr>
            </a:lvl1pPr>
            <a:lvl2pPr marL="0" indent="0" algn="ctr">
              <a:spcBef>
                <a:spcPts val="0"/>
              </a:spcBef>
              <a:buClrTx/>
              <a:buSzTx/>
              <a:buNone/>
              <a:defRPr sz="3400">
                <a:latin typeface="Gill Sans"/>
                <a:ea typeface="Gill Sans"/>
                <a:cs typeface="Gill Sans"/>
                <a:sym typeface="Gill Sans"/>
              </a:defRPr>
            </a:lvl2pPr>
            <a:lvl3pPr marL="0" indent="0" algn="ctr">
              <a:spcBef>
                <a:spcPts val="0"/>
              </a:spcBef>
              <a:buClrTx/>
              <a:buSzTx/>
              <a:buNone/>
              <a:defRPr sz="3400">
                <a:latin typeface="Gill Sans"/>
                <a:ea typeface="Gill Sans"/>
                <a:cs typeface="Gill Sans"/>
                <a:sym typeface="Gill Sans"/>
              </a:defRPr>
            </a:lvl3pPr>
            <a:lvl4pPr marL="0" indent="0" algn="ctr">
              <a:spcBef>
                <a:spcPts val="0"/>
              </a:spcBef>
              <a:buClrTx/>
              <a:buSzTx/>
              <a:buNone/>
              <a:defRPr sz="3400">
                <a:latin typeface="Gill Sans"/>
                <a:ea typeface="Gill Sans"/>
                <a:cs typeface="Gill Sans"/>
                <a:sym typeface="Gill Sans"/>
              </a:defRPr>
            </a:lvl4pPr>
            <a:lvl5pPr marL="0" indent="0" algn="ctr">
              <a:spcBef>
                <a:spcPts val="0"/>
              </a:spcBef>
              <a:buClrTx/>
              <a:buSzTx/>
              <a:buNone/>
              <a:defRPr sz="3400">
                <a:latin typeface="Gill Sans"/>
                <a:ea typeface="Gill Sans"/>
                <a:cs typeface="Gill Sans"/>
                <a:sym typeface="Gill Sans"/>
              </a:defRPr>
            </a:lvl5pPr>
          </a:lstStyle>
          <a:p>
            <a:pPr/>
            <a:r>
              <a:t>Body Level One</a:t>
            </a:r>
          </a:p>
          <a:p>
            <a:pPr lvl="1"/>
            <a:r>
              <a:t>Body Level Two</a:t>
            </a:r>
          </a:p>
          <a:p>
            <a:pPr lvl="2"/>
            <a:r>
              <a:t>Body Level Three</a:t>
            </a:r>
          </a:p>
          <a:p>
            <a:pPr lvl="3"/>
            <a:r>
              <a:t>Body Level Four</a:t>
            </a:r>
          </a:p>
          <a:p>
            <a:pPr lvl="4"/>
            <a:r>
              <a:t>Body Level Five</a:t>
            </a:r>
          </a:p>
        </p:txBody>
      </p:sp>
      <p:sp>
        <p:nvSpPr>
          <p:cNvPr id="145" name="Slide Number"/>
          <p:cNvSpPr txBox="1"/>
          <p:nvPr>
            <p:ph type="sldNum" sz="quarter" idx="2"/>
          </p:nvPr>
        </p:nvSpPr>
        <p:spPr>
          <a:xfrm>
            <a:off x="6318150" y="9296400"/>
            <a:ext cx="355800" cy="342900"/>
          </a:xfrm>
          <a:prstGeom prst="rect">
            <a:avLst/>
          </a:prstGeom>
        </p:spPr>
        <p:txBody>
          <a:bodyPr/>
          <a:lstStyle>
            <a:lvl1pPr>
              <a:defRPr b="1">
                <a:solidFill>
                  <a:srgbClr val="FFF61C"/>
                </a:solidFill>
                <a:latin typeface="Gill Sans"/>
                <a:ea typeface="Gill Sans"/>
                <a:cs typeface="Gill Sans"/>
                <a:sym typeface="Gill Sans"/>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bg>
      <p:bgPr>
        <a:solidFill>
          <a:srgbClr val="FFFFFF"/>
        </a:solidFill>
      </p:bgPr>
    </p:bg>
    <p:spTree>
      <p:nvGrpSpPr>
        <p:cNvPr id="1" name=""/>
        <p:cNvGrpSpPr/>
        <p:nvPr/>
      </p:nvGrpSpPr>
      <p:grpSpPr>
        <a:xfrm>
          <a:off x="0" y="0"/>
          <a:ext cx="0" cy="0"/>
          <a:chOff x="0" y="0"/>
          <a:chExt cx="0" cy="0"/>
        </a:xfrm>
      </p:grpSpPr>
      <p:sp>
        <p:nvSpPr>
          <p:cNvPr id="152" name="Title Text"/>
          <p:cNvSpPr txBox="1"/>
          <p:nvPr>
            <p:ph type="title"/>
          </p:nvPr>
        </p:nvSpPr>
        <p:spPr>
          <a:xfrm>
            <a:off x="894079" y="1215199"/>
            <a:ext cx="11216642" cy="1413935"/>
          </a:xfrm>
          <a:prstGeom prst="rect">
            <a:avLst/>
          </a:prstGeom>
        </p:spPr>
        <p:txBody>
          <a:bodyPr lIns="48767" tIns="48767" rIns="48767" bIns="48767"/>
          <a:lstStyle>
            <a:lvl1pPr algn="l" defTabSz="1300480">
              <a:lnSpc>
                <a:spcPct val="90000"/>
              </a:lnSpc>
              <a:defRPr sz="6200">
                <a:solidFill>
                  <a:srgbClr val="000000"/>
                </a:solidFill>
                <a:latin typeface="Calibri Light"/>
                <a:ea typeface="Calibri Light"/>
                <a:cs typeface="Calibri Light"/>
                <a:sym typeface="Calibri Light"/>
              </a:defRPr>
            </a:lvl1pPr>
          </a:lstStyle>
          <a:p>
            <a:pPr/>
            <a:r>
              <a:t>Title Text</a:t>
            </a:r>
          </a:p>
        </p:txBody>
      </p:sp>
      <p:sp>
        <p:nvSpPr>
          <p:cNvPr id="153" name="Body Level One…"/>
          <p:cNvSpPr txBox="1"/>
          <p:nvPr>
            <p:ph type="body" idx="1"/>
          </p:nvPr>
        </p:nvSpPr>
        <p:spPr>
          <a:xfrm>
            <a:off x="894079" y="2721032"/>
            <a:ext cx="11216642" cy="5700993"/>
          </a:xfrm>
          <a:prstGeom prst="rect">
            <a:avLst/>
          </a:prstGeom>
        </p:spPr>
        <p:txBody>
          <a:bodyPr lIns="48767" tIns="48767" rIns="48767" bIns="48767"/>
          <a:lstStyle>
            <a:lvl1pPr marL="310242" indent="-310242" defTabSz="1300480">
              <a:lnSpc>
                <a:spcPct val="90000"/>
              </a:lnSpc>
              <a:spcBef>
                <a:spcPts val="1400"/>
              </a:spcBef>
              <a:buClrTx/>
              <a:buSzPct val="100000"/>
              <a:buFont typeface="Arial"/>
              <a:defRPr sz="3800">
                <a:solidFill>
                  <a:srgbClr val="000000"/>
                </a:solidFill>
                <a:latin typeface="Calibri"/>
                <a:ea typeface="Calibri"/>
                <a:cs typeface="Calibri"/>
                <a:sym typeface="Calibri"/>
              </a:defRPr>
            </a:lvl1pPr>
            <a:lvl2pPr marL="819150" indent="-361950" defTabSz="1300480">
              <a:lnSpc>
                <a:spcPct val="90000"/>
              </a:lnSpc>
              <a:spcBef>
                <a:spcPts val="1400"/>
              </a:spcBef>
              <a:buClrTx/>
              <a:buSzPct val="100000"/>
              <a:buFont typeface="Arial"/>
              <a:defRPr sz="3800">
                <a:solidFill>
                  <a:srgbClr val="000000"/>
                </a:solidFill>
                <a:latin typeface="Calibri"/>
                <a:ea typeface="Calibri"/>
                <a:cs typeface="Calibri"/>
                <a:sym typeface="Calibri"/>
              </a:defRPr>
            </a:lvl2pPr>
            <a:lvl3pPr marL="1348739" indent="-434339" defTabSz="1300480">
              <a:lnSpc>
                <a:spcPct val="90000"/>
              </a:lnSpc>
              <a:spcBef>
                <a:spcPts val="1400"/>
              </a:spcBef>
              <a:buClrTx/>
              <a:buSzPct val="100000"/>
              <a:buFont typeface="Arial"/>
              <a:defRPr sz="3800">
                <a:solidFill>
                  <a:srgbClr val="000000"/>
                </a:solidFill>
                <a:latin typeface="Calibri"/>
                <a:ea typeface="Calibri"/>
                <a:cs typeface="Calibri"/>
                <a:sym typeface="Calibri"/>
              </a:defRPr>
            </a:lvl3pPr>
            <a:lvl4pPr marL="1854200" indent="-482600" defTabSz="1300480">
              <a:lnSpc>
                <a:spcPct val="90000"/>
              </a:lnSpc>
              <a:spcBef>
                <a:spcPts val="1400"/>
              </a:spcBef>
              <a:buClrTx/>
              <a:buSzPct val="100000"/>
              <a:buFont typeface="Arial"/>
              <a:defRPr sz="3800">
                <a:solidFill>
                  <a:srgbClr val="000000"/>
                </a:solidFill>
                <a:latin typeface="Calibri"/>
                <a:ea typeface="Calibri"/>
                <a:cs typeface="Calibri"/>
                <a:sym typeface="Calibri"/>
              </a:defRPr>
            </a:lvl4pPr>
            <a:lvl5pPr marL="2311400" indent="-482600" defTabSz="1300480">
              <a:lnSpc>
                <a:spcPct val="90000"/>
              </a:lnSpc>
              <a:spcBef>
                <a:spcPts val="1400"/>
              </a:spcBef>
              <a:buClrTx/>
              <a:buSzPct val="100000"/>
              <a:buFont typeface="Arial"/>
              <a:defRPr sz="3800">
                <a:solidFill>
                  <a:srgbClr val="000000"/>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54" name="Slide Number"/>
          <p:cNvSpPr txBox="1"/>
          <p:nvPr>
            <p:ph type="sldNum" sz="quarter" idx="2"/>
          </p:nvPr>
        </p:nvSpPr>
        <p:spPr>
          <a:xfrm>
            <a:off x="12557675" y="8057873"/>
            <a:ext cx="323359" cy="338837"/>
          </a:xfrm>
          <a:prstGeom prst="rect">
            <a:avLst/>
          </a:prstGeom>
        </p:spPr>
        <p:txBody>
          <a:bodyPr lIns="48767" tIns="48767" rIns="48767" bIns="48767" anchor="ctr"/>
          <a:lstStyle>
            <a:lvl1pPr algn="r" defTabSz="1300480">
              <a:defRPr>
                <a:solidFill>
                  <a:srgbClr val="888888"/>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Image"/>
          <p:cNvSpPr/>
          <p:nvPr>
            <p:ph type="pic" idx="13"/>
          </p:nvPr>
        </p:nvSpPr>
        <p:spPr>
          <a:xfrm>
            <a:off x="1619250" y="673100"/>
            <a:ext cx="9758016" cy="5905500"/>
          </a:xfrm>
          <a:prstGeom prst="rect">
            <a:avLst/>
          </a:prstGeom>
        </p:spPr>
        <p:txBody>
          <a:bodyPr lIns="91439" tIns="45719" rIns="91439" bIns="45719" anchor="t">
            <a:noAutofit/>
          </a:bodyPr>
          <a:lstStyle/>
          <a:p>
            <a:pPr/>
          </a:p>
        </p:txBody>
      </p:sp>
      <p:sp>
        <p:nvSpPr>
          <p:cNvPr id="21" name="Title Text"/>
          <p:cNvSpPr txBox="1"/>
          <p:nvPr>
            <p:ph type="title"/>
          </p:nvPr>
        </p:nvSpPr>
        <p:spPr>
          <a:xfrm>
            <a:off x="1270000" y="6718300"/>
            <a:ext cx="10464800" cy="1422400"/>
          </a:xfrm>
          <a:prstGeom prst="rect">
            <a:avLst/>
          </a:prstGeom>
        </p:spPr>
        <p:txBody>
          <a:bodyPr/>
          <a:lstStyle/>
          <a:p>
            <a:pPr/>
            <a:r>
              <a:t>Title Text</a:t>
            </a:r>
          </a:p>
        </p:txBody>
      </p:sp>
      <p:sp>
        <p:nvSpPr>
          <p:cNvPr id="22" name="Body Level One…"/>
          <p:cNvSpPr txBox="1"/>
          <p:nvPr>
            <p:ph type="body" sz="quarter" idx="1"/>
          </p:nvPr>
        </p:nvSpPr>
        <p:spPr>
          <a:xfrm>
            <a:off x="1270000" y="8153400"/>
            <a:ext cx="10464800" cy="11303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1270000" y="3225800"/>
            <a:ext cx="10464800" cy="3302000"/>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Image"/>
          <p:cNvSpPr/>
          <p:nvPr>
            <p:ph type="pic" sz="half" idx="13"/>
          </p:nvPr>
        </p:nvSpPr>
        <p:spPr>
          <a:xfrm>
            <a:off x="6718300" y="638919"/>
            <a:ext cx="5334001" cy="8216901"/>
          </a:xfrm>
          <a:prstGeom prst="rect">
            <a:avLst/>
          </a:prstGeom>
        </p:spPr>
        <p:txBody>
          <a:bodyPr lIns="91439" tIns="45719" rIns="91439" bIns="45719" anchor="t">
            <a:noAutofit/>
          </a:bodyPr>
          <a:lstStyle/>
          <a:p>
            <a:pPr/>
          </a:p>
        </p:txBody>
      </p:sp>
      <p:sp>
        <p:nvSpPr>
          <p:cNvPr id="39" name="Title Text"/>
          <p:cNvSpPr txBox="1"/>
          <p:nvPr>
            <p:ph type="title"/>
          </p:nvPr>
        </p:nvSpPr>
        <p:spPr>
          <a:xfrm>
            <a:off x="952500" y="635000"/>
            <a:ext cx="5334000" cy="3987800"/>
          </a:xfrm>
          <a:prstGeom prst="rect">
            <a:avLst/>
          </a:prstGeom>
        </p:spPr>
        <p:txBody>
          <a:bodyPr anchor="b"/>
          <a:lstStyle>
            <a:lvl1pPr>
              <a:defRPr sz="6000"/>
            </a:lvl1pPr>
          </a:lstStyle>
          <a:p>
            <a:pPr/>
            <a:r>
              <a:t>Title Text</a:t>
            </a:r>
          </a:p>
        </p:txBody>
      </p:sp>
      <p:sp>
        <p:nvSpPr>
          <p:cNvPr id="40" name="Body Level One…"/>
          <p:cNvSpPr txBox="1"/>
          <p:nvPr>
            <p:ph type="body" sz="quarter" idx="1"/>
          </p:nvPr>
        </p:nvSpPr>
        <p:spPr>
          <a:xfrm>
            <a:off x="952500" y="4724400"/>
            <a:ext cx="5334000" cy="4114800"/>
          </a:xfrm>
          <a:prstGeom prst="rect">
            <a:avLst/>
          </a:prstGeom>
        </p:spPr>
        <p:txBody>
          <a:bodyPr anchor="t"/>
          <a:lstStyle>
            <a:lvl1pPr marL="0" indent="0" algn="ctr">
              <a:spcBef>
                <a:spcPts val="0"/>
              </a:spcBef>
              <a:buClrTx/>
              <a:buSzTx/>
              <a:buNone/>
              <a:defRPr sz="3700"/>
            </a:lvl1pPr>
            <a:lvl2pPr marL="0" indent="0" algn="ctr">
              <a:spcBef>
                <a:spcPts val="0"/>
              </a:spcBef>
              <a:buClrTx/>
              <a:buSzTx/>
              <a:buNone/>
              <a:defRPr sz="3700"/>
            </a:lvl2pPr>
            <a:lvl3pPr marL="0" indent="0" algn="ctr">
              <a:spcBef>
                <a:spcPts val="0"/>
              </a:spcBef>
              <a:buClrTx/>
              <a:buSzTx/>
              <a:buNone/>
              <a:defRPr sz="3700"/>
            </a:lvl3pPr>
            <a:lvl4pPr marL="0" indent="0" algn="ctr">
              <a:spcBef>
                <a:spcPts val="0"/>
              </a:spcBef>
              <a:buClrTx/>
              <a:buSzTx/>
              <a:buNone/>
              <a:defRPr sz="3700"/>
            </a:lvl4pPr>
            <a:lvl5pPr marL="0" indent="0" algn="ctr">
              <a:spcBef>
                <a:spcPts val="0"/>
              </a:spcBef>
              <a:buClrTx/>
              <a:buSzTx/>
              <a:buNone/>
              <a:defRPr sz="37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Image"/>
          <p:cNvSpPr/>
          <p:nvPr>
            <p:ph type="pic" sz="half" idx="13"/>
          </p:nvPr>
        </p:nvSpPr>
        <p:spPr>
          <a:xfrm>
            <a:off x="6718300" y="2590800"/>
            <a:ext cx="5334000" cy="6286500"/>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half" idx="1"/>
          </p:nvPr>
        </p:nvSpPr>
        <p:spPr>
          <a:xfrm>
            <a:off x="952500" y="2590800"/>
            <a:ext cx="5334000" cy="6286500"/>
          </a:xfrm>
          <a:prstGeom prst="rect">
            <a:avLst/>
          </a:prstGeom>
        </p:spPr>
        <p:txBody>
          <a:bodyPr/>
          <a:lstStyle>
            <a:lvl1pPr marL="342900" indent="-342900">
              <a:spcBef>
                <a:spcPts val="3200"/>
              </a:spcBef>
              <a:buClrTx/>
              <a:defRPr sz="2800"/>
            </a:lvl1pPr>
            <a:lvl2pPr marL="685800" indent="-342900">
              <a:spcBef>
                <a:spcPts val="3200"/>
              </a:spcBef>
              <a:buClrTx/>
              <a:defRPr sz="2800"/>
            </a:lvl2pPr>
            <a:lvl3pPr marL="1028700" indent="-342900">
              <a:spcBef>
                <a:spcPts val="3200"/>
              </a:spcBef>
              <a:buClrTx/>
              <a:defRPr sz="2800"/>
            </a:lvl3pPr>
            <a:lvl4pPr marL="1371600" indent="-342900">
              <a:spcBef>
                <a:spcPts val="3200"/>
              </a:spcBef>
              <a:buClrTx/>
              <a:defRPr sz="2800"/>
            </a:lvl4pPr>
            <a:lvl5pPr marL="1714500" indent="-342900">
              <a:spcBef>
                <a:spcPts val="3200"/>
              </a:spcBef>
              <a:buClrTx/>
              <a:defRPr sz="2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952500" y="1270000"/>
            <a:ext cx="11099800" cy="7213600"/>
          </a:xfrm>
          <a:prstGeom prst="rect">
            <a:avLst/>
          </a:prstGeom>
        </p:spPr>
        <p:txBody>
          <a:bodyPr/>
          <a:lstStyle>
            <a:lvl1pPr>
              <a:buClrTx/>
            </a:lvl1pPr>
            <a:lvl2pPr>
              <a:buClrTx/>
            </a:lvl2pPr>
            <a:lvl3pPr>
              <a:buClrTx/>
            </a:lvl3pPr>
            <a:lvl4pPr>
              <a:buClrTx/>
            </a:lvl4pPr>
            <a:lvl5pPr>
              <a:buClrTx/>
            </a:lvl5p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Image"/>
          <p:cNvSpPr/>
          <p:nvPr>
            <p:ph type="pic" sz="quarter" idx="13"/>
          </p:nvPr>
        </p:nvSpPr>
        <p:spPr>
          <a:xfrm>
            <a:off x="6731000" y="4965700"/>
            <a:ext cx="5334000" cy="3898900"/>
          </a:xfrm>
          <a:prstGeom prst="rect">
            <a:avLst/>
          </a:prstGeom>
        </p:spPr>
        <p:txBody>
          <a:bodyPr lIns="91439" tIns="45719" rIns="91439" bIns="45719" anchor="t">
            <a:noAutofit/>
          </a:bodyPr>
          <a:lstStyle/>
          <a:p>
            <a:pPr/>
          </a:p>
        </p:txBody>
      </p:sp>
      <p:sp>
        <p:nvSpPr>
          <p:cNvPr id="84" name="Image"/>
          <p:cNvSpPr/>
          <p:nvPr>
            <p:ph type="pic" sz="quarter" idx="14"/>
          </p:nvPr>
        </p:nvSpPr>
        <p:spPr>
          <a:xfrm>
            <a:off x="6731000" y="635000"/>
            <a:ext cx="5334000" cy="3898900"/>
          </a:xfrm>
          <a:prstGeom prst="rect">
            <a:avLst/>
          </a:prstGeom>
        </p:spPr>
        <p:txBody>
          <a:bodyPr lIns="91439" tIns="45719" rIns="91439" bIns="45719" anchor="t">
            <a:noAutofit/>
          </a:bodyPr>
          <a:lstStyle/>
          <a:p>
            <a:pPr/>
          </a:p>
        </p:txBody>
      </p:sp>
      <p:sp>
        <p:nvSpPr>
          <p:cNvPr id="85" name="Image"/>
          <p:cNvSpPr/>
          <p:nvPr>
            <p:ph type="pic" sz="half" idx="15"/>
          </p:nvPr>
        </p:nvSpPr>
        <p:spPr>
          <a:xfrm>
            <a:off x="952500" y="635000"/>
            <a:ext cx="5334000" cy="8229600"/>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000000"/>
        </a:solidFill>
      </p:bgPr>
    </p:bg>
    <p:spTree>
      <p:nvGrpSpPr>
        <p:cNvPr id="1" name=""/>
        <p:cNvGrpSpPr/>
        <p:nvPr/>
      </p:nvGrpSpPr>
      <p:grpSpPr>
        <a:xfrm>
          <a:off x="0" y="0"/>
          <a:ext cx="0" cy="0"/>
          <a:chOff x="0" y="0"/>
          <a:chExt cx="0" cy="0"/>
        </a:xfrm>
      </p:grpSpPr>
      <p:sp>
        <p:nvSpPr>
          <p:cNvPr id="2" name="Title Text"/>
          <p:cNvSpPr txBox="1"/>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Title Text</a:t>
            </a:r>
          </a:p>
        </p:txBody>
      </p:sp>
      <p:sp>
        <p:nvSpPr>
          <p:cNvPr id="3" name="Body Level One…"/>
          <p:cNvSpPr txBox="1"/>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6328884" y="9296400"/>
            <a:ext cx="340259" cy="324306"/>
          </a:xfrm>
          <a:prstGeom prst="rect">
            <a:avLst/>
          </a:prstGeom>
          <a:ln w="12700">
            <a:miter lim="400000"/>
          </a:ln>
        </p:spPr>
        <p:txBody>
          <a:bodyPr wrap="none" lIns="50800" tIns="50800" rIns="50800" bIns="50800">
            <a:spAutoFit/>
          </a:bodyPr>
          <a:lstStyle>
            <a:lvl1pPr>
              <a:defRPr b="0" sz="1600">
                <a:latin typeface="Helvetica Neue Light"/>
                <a:ea typeface="Helvetica Neue Light"/>
                <a:cs typeface="Helvetica Neue Light"/>
                <a:sym typeface="Helvetica Neue Light"/>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1pPr>
      <a:lvl2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2pPr>
      <a:lvl3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3pPr>
      <a:lvl4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4pPr>
      <a:lvl5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5pPr>
      <a:lvl6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6pPr>
      <a:lvl7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7pPr>
      <a:lvl8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8pPr>
      <a:lvl9pPr marL="0" marR="0" indent="0" algn="ctr" defTabSz="584200" rtl="0" latinLnBrk="0">
        <a:lnSpc>
          <a:spcPct val="100000"/>
        </a:lnSpc>
        <a:spcBef>
          <a:spcPts val="0"/>
        </a:spcBef>
        <a:spcAft>
          <a:spcPts val="0"/>
        </a:spcAft>
        <a:buClrTx/>
        <a:buSzTx/>
        <a:buFontTx/>
        <a:buNone/>
        <a:tabLst/>
        <a:defRPr b="0" baseline="0" cap="none" i="0" spc="0" strike="noStrike" sz="8000" u="none">
          <a:ln>
            <a:noFill/>
          </a:ln>
          <a:solidFill>
            <a:srgbClr val="FFFFFF"/>
          </a:solidFill>
          <a:uFillTx/>
          <a:latin typeface="+mn-lt"/>
          <a:ea typeface="+mn-ea"/>
          <a:cs typeface="+mn-cs"/>
          <a:sym typeface="Helvetica Neue Medium"/>
        </a:defRPr>
      </a:lvl9pPr>
    </p:titleStyle>
    <p:bodyStyle>
      <a:lvl1pPr marL="444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1pPr>
      <a:lvl2pPr marL="889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2pPr>
      <a:lvl3pPr marL="1333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3pPr>
      <a:lvl4pPr marL="1778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4pPr>
      <a:lvl5pPr marL="2222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5pPr>
      <a:lvl6pPr marL="2667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6pPr>
      <a:lvl7pPr marL="3111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7pPr>
      <a:lvl8pPr marL="35560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8pPr>
      <a:lvl9pPr marL="4000500" marR="0" indent="-444500" algn="l" defTabSz="584200" rtl="0" latinLnBrk="0">
        <a:lnSpc>
          <a:spcPct val="100000"/>
        </a:lnSpc>
        <a:spcBef>
          <a:spcPts val="4200"/>
        </a:spcBef>
        <a:spcAft>
          <a:spcPts val="0"/>
        </a:spcAft>
        <a:buClr>
          <a:srgbClr val="FFFFFF"/>
        </a:buClr>
        <a:buSzPct val="145000"/>
        <a:buFontTx/>
        <a:buChar char="•"/>
        <a:tabLst/>
        <a:defRPr b="0" baseline="0" cap="none" i="0" spc="0" strike="noStrike" sz="3200" u="none">
          <a:ln>
            <a:noFill/>
          </a:ln>
          <a:solidFill>
            <a:srgbClr val="FFFFFF"/>
          </a:solidFill>
          <a:uFillTx/>
          <a:latin typeface="Helvetica Neue"/>
          <a:ea typeface="Helvetica Neue"/>
          <a:cs typeface="Helvetica Neue"/>
          <a:sym typeface="Helvetica Neue"/>
        </a:defRPr>
      </a:lvl9pPr>
    </p:bodyStyle>
    <p:otherStyle>
      <a:lvl1pPr marL="0" marR="0" indent="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1pPr>
      <a:lvl2pPr marL="0" marR="0" indent="228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2pPr>
      <a:lvl3pPr marL="0" marR="0" indent="457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3pPr>
      <a:lvl4pPr marL="0" marR="0" indent="685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4pPr>
      <a:lvl5pPr marL="0" marR="0" indent="9144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5pPr>
      <a:lvl6pPr marL="0" marR="0" indent="11430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6pPr>
      <a:lvl7pPr marL="0" marR="0" indent="13716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7pPr>
      <a:lvl8pPr marL="0" marR="0" indent="16002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8pPr>
      <a:lvl9pPr marL="0" marR="0" indent="1828800" algn="ctr" defTabSz="584200" latinLnBrk="0">
        <a:lnSpc>
          <a:spcPct val="100000"/>
        </a:lnSpc>
        <a:spcBef>
          <a:spcPts val="0"/>
        </a:spcBef>
        <a:spcAft>
          <a:spcPts val="0"/>
        </a:spcAft>
        <a:buClrTx/>
        <a:buSzTx/>
        <a:buFontTx/>
        <a:buNone/>
        <a:tabLst/>
        <a:defRPr b="0" baseline="0" cap="none" i="0" spc="0" strike="noStrike" sz="1600" u="none">
          <a:ln>
            <a:noFill/>
          </a:ln>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tif"/></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 Id="rId3" Type="http://schemas.openxmlformats.org/officeDocument/2006/relationships/image" Target="../media/image1.jpeg"/><Relationship Id="rId4" Type="http://schemas.openxmlformats.org/officeDocument/2006/relationships/image" Target="../media/image2.png"/><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5.png"/><Relationship Id="rId8" Type="http://schemas.openxmlformats.org/officeDocument/2006/relationships/image" Target="../media/image6.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5.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png"/><Relationship Id="rId3" Type="http://schemas.openxmlformats.org/officeDocument/2006/relationships/image" Target="../media/image1.jpeg"/><Relationship Id="rId4" Type="http://schemas.openxmlformats.org/officeDocument/2006/relationships/image" Target="../media/image5.png"/><Relationship Id="rId5" Type="http://schemas.openxmlformats.org/officeDocument/2006/relationships/image" Target="../media/image2.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6.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1.jpeg"/><Relationship Id="rId6" Type="http://schemas.openxmlformats.org/officeDocument/2006/relationships/image" Target="../media/image5.png"/><Relationship Id="rId7" Type="http://schemas.openxmlformats.org/officeDocument/2006/relationships/image" Target="../media/image6.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1.xml"/><Relationship Id="rId3" Type="http://schemas.openxmlformats.org/officeDocument/2006/relationships/chart" Target="../charts/char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0.png"/></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4.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5.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3.xml"/><Relationship Id="rId3" Type="http://schemas.openxmlformats.org/officeDocument/2006/relationships/chart" Target="../charts/chart4.xml"/></Relationships>

</file>

<file path=ppt/slides/_rels/slide30.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6.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7.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7.png"/></Relationships>

</file>

<file path=ppt/slides/_rels/slide35.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7.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7.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11.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7.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7.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0.png"/><Relationship Id="rId5" Type="http://schemas.openxmlformats.org/officeDocument/2006/relationships/image" Target="../media/image9.png"/><Relationship Id="rId6" Type="http://schemas.openxmlformats.org/officeDocument/2006/relationships/image" Target="../media/image17.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9.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9.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7.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tif"/></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9.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5.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9.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20.png"/></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 Id="rId6" Type="http://schemas.openxmlformats.org/officeDocument/2006/relationships/image" Target="../media/image17.png"/></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0.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 Id="rId3" Type="http://schemas.openxmlformats.org/officeDocument/2006/relationships/image" Target="../media/image22.png"/><Relationship Id="rId4" Type="http://schemas.openxmlformats.org/officeDocument/2006/relationships/image" Target="../media/image23.png"/></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22.png"/><Relationship Id="rId4" Type="http://schemas.openxmlformats.org/officeDocument/2006/relationships/image" Target="../media/image2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6.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image" Target="../media/image9.png"/><Relationship Id="rId4" Type="http://schemas.openxmlformats.org/officeDocument/2006/relationships/image" Target="../media/image11.png"/><Relationship Id="rId5" Type="http://schemas.openxmlformats.org/officeDocument/2006/relationships/image" Target="../media/image10.png"/></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 Id="rId3" Type="http://schemas.openxmlformats.org/officeDocument/2006/relationships/image" Target="../media/image9.png"/><Relationship Id="rId4" Type="http://schemas.openxmlformats.org/officeDocument/2006/relationships/image" Target="../media/image17.png"/><Relationship Id="rId5" Type="http://schemas.openxmlformats.org/officeDocument/2006/relationships/image" Target="../media/image3.tif"/></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12.png"/><Relationship Id="rId7" Type="http://schemas.openxmlformats.org/officeDocument/2006/relationships/image" Target="../media/image13.png"/></Relationships>

</file>

<file path=ppt/slides/_rels/slide67.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image" Target="../media/image11.png"/><Relationship Id="rId6" Type="http://schemas.openxmlformats.org/officeDocument/2006/relationships/image" Target="../media/image24.png"/><Relationship Id="rId7" Type="http://schemas.openxmlformats.org/officeDocument/2006/relationships/image" Target="../media/image25.png"/></Relationships>

</file>

<file path=ppt/slides/_rels/slide6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9.xml"/><Relationship Id="rId3" Type="http://schemas.openxmlformats.org/officeDocument/2006/relationships/image" Target="../media/image9.png"/><Relationship Id="rId4" Type="http://schemas.openxmlformats.org/officeDocument/2006/relationships/image" Target="../media/image10.png"/></Relationships>

</file>

<file path=ppt/slides/_rels/slide6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0.xml"/><Relationship Id="rId3" Type="http://schemas.openxmlformats.org/officeDocument/2006/relationships/image" Target="../media/image9.png"/><Relationship Id="rId4" Type="http://schemas.openxmlformats.org/officeDocument/2006/relationships/image" Target="../media/image26.png"/><Relationship Id="rId5" Type="http://schemas.openxmlformats.org/officeDocument/2006/relationships/image" Target="../media/image10.png"/><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chart" Target="../charts/chart7.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1.xml"/><Relationship Id="rId3" Type="http://schemas.openxmlformats.org/officeDocument/2006/relationships/image" Target="../media/image26.png"/><Relationship Id="rId4" Type="http://schemas.openxmlformats.org/officeDocument/2006/relationships/image" Target="../media/image10.png"/><Relationship Id="rId5" Type="http://schemas.openxmlformats.org/officeDocument/2006/relationships/image" Target="../media/image4.tif"/><Relationship Id="rId6" Type="http://schemas.openxmlformats.org/officeDocument/2006/relationships/image" Target="../media/image5.tif"/><Relationship Id="rId7" Type="http://schemas.openxmlformats.org/officeDocument/2006/relationships/image" Target="../media/image6.tif"/><Relationship Id="rId8" Type="http://schemas.openxmlformats.org/officeDocument/2006/relationships/image" Target="../media/image7.tif"/></Relationships>

</file>

<file path=ppt/slides/_rels/slide71.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2.xml"/><Relationship Id="rId3" Type="http://schemas.openxmlformats.org/officeDocument/2006/relationships/image" Target="../media/image10.png"/><Relationship Id="rId4" Type="http://schemas.openxmlformats.org/officeDocument/2006/relationships/image" Target="../media/image26.png"/><Relationship Id="rId5" Type="http://schemas.openxmlformats.org/officeDocument/2006/relationships/image" Target="../media/image9.png"/><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24.png"/></Relationships>

</file>

<file path=ppt/slides/_rels/slide72.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3.xml"/><Relationship Id="rId3" Type="http://schemas.openxmlformats.org/officeDocument/2006/relationships/image" Target="../media/image27.png"/><Relationship Id="rId4" Type="http://schemas.openxmlformats.org/officeDocument/2006/relationships/image" Target="../media/image28.png"/></Relationships>

</file>

<file path=ppt/slides/_rels/slide73.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29.png"/><Relationship Id="rId3" Type="http://schemas.openxmlformats.org/officeDocument/2006/relationships/image" Target="../media/image30.png"/></Relationships>

</file>

<file path=ppt/slides/_rels/slide74.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4.xml"/><Relationship Id="rId3" Type="http://schemas.openxmlformats.org/officeDocument/2006/relationships/image" Target="../media/image4.tif"/><Relationship Id="rId4" Type="http://schemas.openxmlformats.org/officeDocument/2006/relationships/image" Target="../media/image5.tif"/><Relationship Id="rId5" Type="http://schemas.openxmlformats.org/officeDocument/2006/relationships/image" Target="../media/image6.tif"/><Relationship Id="rId6" Type="http://schemas.openxmlformats.org/officeDocument/2006/relationships/image" Target="../media/image7.tif"/><Relationship Id="rId7" Type="http://schemas.openxmlformats.org/officeDocument/2006/relationships/image" Target="../media/image26.png"/><Relationship Id="rId8" Type="http://schemas.openxmlformats.org/officeDocument/2006/relationships/image" Target="../media/image10.png"/></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5.xml"/><Relationship Id="rId3" Type="http://schemas.openxmlformats.org/officeDocument/2006/relationships/image" Target="../media/image31.png"/></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77.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7.xml"/><Relationship Id="rId3" Type="http://schemas.openxmlformats.org/officeDocument/2006/relationships/image" Target="../media/image32.png"/></Relationships>

</file>

<file path=ppt/slides/_rels/slide78.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8.xml"/><Relationship Id="rId3" Type="http://schemas.openxmlformats.org/officeDocument/2006/relationships/image" Target="../media/image33.png"/></Relationships>

</file>

<file path=ppt/slides/_rels/slide79.xml.rels><?xml version="1.0" encoding="UTF-8"?>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9.xml"/><Relationship Id="rId3" Type="http://schemas.openxmlformats.org/officeDocument/2006/relationships/image" Target="../media/image3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CSCI-351 Data communication and Networks"/>
          <p:cNvSpPr txBox="1"/>
          <p:nvPr>
            <p:ph type="ctrTitle"/>
          </p:nvPr>
        </p:nvSpPr>
        <p:spPr>
          <a:xfrm>
            <a:off x="975358" y="1625599"/>
            <a:ext cx="10518589" cy="2600961"/>
          </a:xfrm>
          <a:prstGeom prst="rect">
            <a:avLst/>
          </a:prstGeom>
        </p:spPr>
        <p:txBody>
          <a:bodyPr lIns="65023" tIns="65023" rIns="65023" bIns="65023"/>
          <a:lstStyle/>
          <a:p>
            <a:pPr algn="l" defTabSz="432308">
              <a:defRPr sz="5920">
                <a:solidFill>
                  <a:schemeClr val="accent4">
                    <a:hueOff val="468000"/>
                    <a:satOff val="-4761"/>
                    <a:lumOff val="10196"/>
                  </a:schemeClr>
                </a:solidFill>
              </a:defRPr>
            </a:pPr>
            <a:r>
              <a:t>CSCI-351</a:t>
            </a:r>
            <a:br/>
            <a:r>
              <a:rPr sz="5032"/>
              <a:t>Data communication and Networks</a:t>
            </a:r>
          </a:p>
        </p:txBody>
      </p:sp>
      <p:sp>
        <p:nvSpPr>
          <p:cNvPr id="164" name="Subtitle 2"/>
          <p:cNvSpPr txBox="1"/>
          <p:nvPr/>
        </p:nvSpPr>
        <p:spPr>
          <a:xfrm>
            <a:off x="975357" y="4972423"/>
            <a:ext cx="10727824" cy="3034454"/>
          </a:xfrm>
          <a:prstGeom prst="rect">
            <a:avLst/>
          </a:prstGeom>
          <a:ln w="12700">
            <a:miter lim="400000"/>
          </a:ln>
          <a:extLst>
            <a:ext uri="{C572A759-6A51-4108-AA02-DFA0A04FC94B}">
              <ma14:wrappingTextBoxFlag xmlns:ma14="http://schemas.microsoft.com/office/mac/drawingml/2011/main" val="1"/>
            </a:ext>
          </a:extLst>
        </p:spPr>
        <p:txBody>
          <a:bodyPr lIns="65023" tIns="65023" rIns="65023" bIns="65023">
            <a:normAutofit fontScale="100000" lnSpcReduction="0"/>
          </a:bodyPr>
          <a:lstStyle/>
          <a:p>
            <a:pPr algn="l" defTabSz="962355">
              <a:spcBef>
                <a:spcPts val="700"/>
              </a:spcBef>
              <a:defRPr sz="3700">
                <a:solidFill>
                  <a:schemeClr val="accent3">
                    <a:hueOff val="-365725"/>
                    <a:satOff val="-32500"/>
                    <a:lumOff val="18235"/>
                  </a:schemeClr>
                </a:solidFill>
                <a:latin typeface="Tw Cen MT"/>
                <a:ea typeface="Tw Cen MT"/>
                <a:cs typeface="Tw Cen MT"/>
                <a:sym typeface="Tw Cen MT"/>
              </a:defRPr>
            </a:pPr>
            <a:r>
              <a:t>Lecture 17: HTTPS</a:t>
            </a:r>
          </a:p>
          <a:p>
            <a:pPr algn="l" defTabSz="962355">
              <a:spcBef>
                <a:spcPts val="700"/>
              </a:spcBef>
              <a:defRPr sz="3700">
                <a:solidFill>
                  <a:schemeClr val="accent5">
                    <a:hueOff val="89162"/>
                    <a:satOff val="9554"/>
                    <a:lumOff val="16296"/>
                  </a:schemeClr>
                </a:solidFill>
                <a:latin typeface="Tw Cen MT"/>
                <a:ea typeface="Tw Cen MT"/>
                <a:cs typeface="Tw Cen MT"/>
                <a:sym typeface="Tw Cen MT"/>
              </a:defRPr>
            </a:pPr>
            <a:r>
              <a:t>Warning: This may be hard to understand. Do not </a:t>
            </a:r>
            <a:r>
              <a:rPr>
                <a:solidFill>
                  <a:srgbClr val="FFFFFF"/>
                </a:solidFill>
              </a:rPr>
              <a:t>lose yourself</a:t>
            </a:r>
            <a:r>
              <a:t> during the class and keep asking questions</a:t>
            </a:r>
          </a:p>
          <a:p>
            <a:pPr algn="l" defTabSz="962355">
              <a:spcBef>
                <a:spcPts val="700"/>
              </a:spcBef>
              <a:defRPr sz="3700">
                <a:latin typeface="Tw Cen MT"/>
                <a:ea typeface="Tw Cen MT"/>
                <a:cs typeface="Tw Cen MT"/>
                <a:sym typeface="Tw Cen MT"/>
              </a:defRPr>
            </a:pPr>
          </a:p>
        </p:txBody>
      </p:sp>
      <p:pic>
        <p:nvPicPr>
          <p:cNvPr id="165" name="Image" descr="Image"/>
          <p:cNvPicPr>
            <a:picLocks noChangeAspect="1"/>
          </p:cNvPicPr>
          <p:nvPr/>
        </p:nvPicPr>
        <p:blipFill>
          <a:blip r:embed="rId2">
            <a:extLst/>
          </a:blip>
          <a:stretch>
            <a:fillRect/>
          </a:stretch>
        </p:blipFill>
        <p:spPr>
          <a:xfrm>
            <a:off x="730250" y="6635750"/>
            <a:ext cx="1871365" cy="1871365"/>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8" name="Picture 2" descr="Picture 2"/>
          <p:cNvPicPr>
            <a:picLocks noChangeAspect="1"/>
          </p:cNvPicPr>
          <p:nvPr/>
        </p:nvPicPr>
        <p:blipFill>
          <a:blip r:embed="rId2">
            <a:extLst/>
          </a:blip>
          <a:stretch>
            <a:fillRect/>
          </a:stretch>
        </p:blipFill>
        <p:spPr>
          <a:xfrm>
            <a:off x="10033440" y="5747116"/>
            <a:ext cx="1046288" cy="1046288"/>
          </a:xfrm>
          <a:prstGeom prst="rect">
            <a:avLst/>
          </a:prstGeom>
          <a:ln w="12700">
            <a:miter lim="400000"/>
          </a:ln>
        </p:spPr>
      </p:pic>
      <p:pic>
        <p:nvPicPr>
          <p:cNvPr id="219" name="Picture 24" descr="Picture 24"/>
          <p:cNvPicPr>
            <a:picLocks noChangeAspect="1"/>
          </p:cNvPicPr>
          <p:nvPr/>
        </p:nvPicPr>
        <p:blipFill>
          <a:blip r:embed="rId3">
            <a:extLst/>
          </a:blip>
          <a:stretch>
            <a:fillRect/>
          </a:stretch>
        </p:blipFill>
        <p:spPr>
          <a:xfrm>
            <a:off x="9581803" y="5355111"/>
            <a:ext cx="2115749" cy="262310"/>
          </a:xfrm>
          <a:prstGeom prst="rect">
            <a:avLst/>
          </a:prstGeom>
          <a:ln w="12700">
            <a:miter lim="400000"/>
          </a:ln>
        </p:spPr>
      </p:pic>
      <p:pic>
        <p:nvPicPr>
          <p:cNvPr id="220" name="Picture 35" descr="Picture 35"/>
          <p:cNvPicPr>
            <a:picLocks noChangeAspect="1"/>
          </p:cNvPicPr>
          <p:nvPr/>
        </p:nvPicPr>
        <p:blipFill>
          <a:blip r:embed="rId4">
            <a:extLst/>
          </a:blip>
          <a:stretch>
            <a:fillRect/>
          </a:stretch>
        </p:blipFill>
        <p:spPr>
          <a:xfrm>
            <a:off x="10498390" y="2441789"/>
            <a:ext cx="1125721" cy="985261"/>
          </a:xfrm>
          <a:prstGeom prst="rect">
            <a:avLst/>
          </a:prstGeom>
          <a:ln w="12700">
            <a:miter lim="400000"/>
          </a:ln>
        </p:spPr>
      </p:pic>
      <p:sp>
        <p:nvSpPr>
          <p:cNvPr id="221" name="Title 1"/>
          <p:cNvSpPr txBox="1"/>
          <p:nvPr>
            <p:ph type="title"/>
          </p:nvPr>
        </p:nvSpPr>
        <p:spPr>
          <a:prstGeom prst="rect">
            <a:avLst/>
          </a:prstGeom>
        </p:spPr>
        <p:txBody>
          <a:bodyPr/>
          <a:lstStyle/>
          <a:p>
            <a:pPr/>
            <a:r>
              <a:t>Goals of TLS</a:t>
            </a:r>
          </a:p>
        </p:txBody>
      </p:sp>
      <p:sp>
        <p:nvSpPr>
          <p:cNvPr id="222" name="Body"/>
          <p:cNvSpPr txBox="1"/>
          <p:nvPr>
            <p:ph type="body" idx="1"/>
          </p:nvPr>
        </p:nvSpPr>
        <p:spPr>
          <a:prstGeom prst="rect">
            <a:avLst/>
          </a:prstGeom>
        </p:spPr>
        <p:txBody>
          <a:bodyPr/>
          <a:lstStyle/>
          <a:p>
            <a:pPr/>
          </a:p>
        </p:txBody>
      </p:sp>
      <p:sp>
        <p:nvSpPr>
          <p:cNvPr id="22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4" name="Picture 6" descr="Picture 6"/>
          <p:cNvPicPr>
            <a:picLocks noChangeAspect="1"/>
          </p:cNvPicPr>
          <p:nvPr/>
        </p:nvPicPr>
        <p:blipFill>
          <a:blip r:embed="rId5">
            <a:extLst/>
          </a:blip>
          <a:stretch>
            <a:fillRect/>
          </a:stretch>
        </p:blipFill>
        <p:spPr>
          <a:xfrm>
            <a:off x="3320169" y="4587252"/>
            <a:ext cx="1073291" cy="1073290"/>
          </a:xfrm>
          <a:prstGeom prst="rect">
            <a:avLst/>
          </a:prstGeom>
          <a:ln w="12700">
            <a:miter lim="400000"/>
          </a:ln>
        </p:spPr>
      </p:pic>
      <p:sp>
        <p:nvSpPr>
          <p:cNvPr id="225" name="Straight Arrow Connector 107"/>
          <p:cNvSpPr/>
          <p:nvPr/>
        </p:nvSpPr>
        <p:spPr>
          <a:xfrm flipH="1">
            <a:off x="4537390" y="3914801"/>
            <a:ext cx="4725302" cy="1190287"/>
          </a:xfrm>
          <a:prstGeom prst="line">
            <a:avLst/>
          </a:prstGeom>
          <a:ln w="76200">
            <a:solidFill>
              <a:srgbClr val="A5A5A5"/>
            </a:solidFill>
            <a:prstDash val="sysDot"/>
            <a:miter/>
            <a:tailEnd type="triangle"/>
          </a:ln>
        </p:spPr>
        <p:txBody>
          <a:bodyPr lIns="48767" tIns="48767" rIns="48767" bIns="48767"/>
          <a:lstStyle/>
          <a:p>
            <a:pPr algn="l" defTabSz="1300480">
              <a:defRPr b="0">
                <a:solidFill>
                  <a:srgbClr val="000000"/>
                </a:solidFill>
                <a:latin typeface="Calibri"/>
                <a:ea typeface="Calibri"/>
                <a:cs typeface="Calibri"/>
                <a:sym typeface="Calibri"/>
              </a:defRPr>
            </a:pPr>
          </a:p>
        </p:txBody>
      </p:sp>
      <p:grpSp>
        <p:nvGrpSpPr>
          <p:cNvPr id="228" name="Rectangular Callout 110"/>
          <p:cNvGrpSpPr/>
          <p:nvPr/>
        </p:nvGrpSpPr>
        <p:grpSpPr>
          <a:xfrm>
            <a:off x="238162" y="2344355"/>
            <a:ext cx="6255451" cy="2329003"/>
            <a:chOff x="0" y="0"/>
            <a:chExt cx="6255450" cy="2329002"/>
          </a:xfrm>
        </p:grpSpPr>
        <p:sp>
          <p:nvSpPr>
            <p:cNvPr id="226" name="Shape"/>
            <p:cNvSpPr/>
            <p:nvPr/>
          </p:nvSpPr>
          <p:spPr>
            <a:xfrm>
              <a:off x="0" y="0"/>
              <a:ext cx="6255450" cy="23290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6846"/>
                  </a:lnTo>
                  <a:lnTo>
                    <a:pt x="9000" y="16846"/>
                  </a:lnTo>
                  <a:lnTo>
                    <a:pt x="10778" y="21600"/>
                  </a:lnTo>
                  <a:lnTo>
                    <a:pt x="3600" y="16846"/>
                  </a:lnTo>
                  <a:lnTo>
                    <a:pt x="0" y="16846"/>
                  </a:lnTo>
                  <a:lnTo>
                    <a:pt x="0" y="9827"/>
                  </a:lnTo>
                  <a:close/>
                </a:path>
              </a:pathLst>
            </a:cu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algn="l" defTabSz="1300480">
                <a:defRPr b="0">
                  <a:latin typeface="Calibri"/>
                  <a:ea typeface="Calibri"/>
                  <a:cs typeface="Calibri"/>
                  <a:sym typeface="Calibri"/>
                </a:defRPr>
              </a:pPr>
            </a:p>
          </p:txBody>
        </p:sp>
        <p:sp>
          <p:nvSpPr>
            <p:cNvPr id="227" name="Confidentiality and integrity: use BofA’s public key to negotiate a session key; encrypt all traffic…"/>
            <p:cNvSpPr txBox="1"/>
            <p:nvPr/>
          </p:nvSpPr>
          <p:spPr>
            <a:xfrm>
              <a:off x="0" y="65680"/>
              <a:ext cx="6255450" cy="1685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p>
              <a:pPr marL="480059" indent="-480059" algn="l" defTabSz="1300480">
                <a:buSzPct val="100000"/>
                <a:buFont typeface="Arial"/>
                <a:buChar char="•"/>
                <a:defRPr b="0" sz="2100">
                  <a:latin typeface="Calibri"/>
                  <a:ea typeface="Calibri"/>
                  <a:cs typeface="Calibri"/>
                  <a:sym typeface="Calibri"/>
                </a:defRPr>
              </a:pPr>
              <a:r>
                <a:t>Confidentiality and integrity: use BofA’s public key to negotiate a session key; encrypt all traffic</a:t>
              </a:r>
            </a:p>
            <a:p>
              <a:pPr marL="480059" indent="-480059" algn="l" defTabSz="1300480">
                <a:buSzPct val="100000"/>
                <a:buFont typeface="Arial"/>
                <a:buChar char="•"/>
                <a:defRPr b="0" sz="2100">
                  <a:latin typeface="Calibri"/>
                  <a:ea typeface="Calibri"/>
                  <a:cs typeface="Calibri"/>
                  <a:sym typeface="Calibri"/>
                </a:defRPr>
              </a:pPr>
              <a:r>
                <a:t>Authentication: BofA’s cert can be validating by checking Verisign’s signature</a:t>
              </a:r>
            </a:p>
          </p:txBody>
        </p:sp>
      </p:grpSp>
      <p:pic>
        <p:nvPicPr>
          <p:cNvPr id="229" name="Picture 3" descr="Picture 3"/>
          <p:cNvPicPr>
            <a:picLocks noChangeAspect="1"/>
          </p:cNvPicPr>
          <p:nvPr/>
        </p:nvPicPr>
        <p:blipFill>
          <a:blip r:embed="rId6">
            <a:extLst/>
          </a:blip>
          <a:stretch>
            <a:fillRect/>
          </a:stretch>
        </p:blipFill>
        <p:spPr>
          <a:xfrm>
            <a:off x="4092575" y="5258141"/>
            <a:ext cx="684768" cy="684768"/>
          </a:xfrm>
          <a:prstGeom prst="rect">
            <a:avLst/>
          </a:prstGeom>
          <a:ln w="12700">
            <a:miter lim="400000"/>
          </a:ln>
        </p:spPr>
      </p:pic>
      <p:grpSp>
        <p:nvGrpSpPr>
          <p:cNvPr id="233" name="Group 45"/>
          <p:cNvGrpSpPr/>
          <p:nvPr/>
        </p:nvGrpSpPr>
        <p:grpSpPr>
          <a:xfrm>
            <a:off x="9632845" y="6855082"/>
            <a:ext cx="1219667" cy="720136"/>
            <a:chOff x="0" y="0"/>
            <a:chExt cx="1219666" cy="720134"/>
          </a:xfrm>
        </p:grpSpPr>
        <p:sp>
          <p:nvSpPr>
            <p:cNvPr id="230" name="Rounded Rectangle 46"/>
            <p:cNvSpPr/>
            <p:nvPr/>
          </p:nvSpPr>
          <p:spPr>
            <a:xfrm>
              <a:off x="31397" y="31338"/>
              <a:ext cx="634221" cy="513295"/>
            </a:xfrm>
            <a:prstGeom prst="roundRect">
              <a:avLst>
                <a:gd name="adj" fmla="val 16667"/>
              </a:avLst>
            </a:prstGeom>
            <a:solidFill>
              <a:srgbClr val="FFFFFF"/>
            </a:solidFill>
            <a:ln w="12700" cap="flat">
              <a:solidFill>
                <a:srgbClr val="FFFFFF"/>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pic>
          <p:nvPicPr>
            <p:cNvPr id="231" name="Picture 47" descr="Picture 47"/>
            <p:cNvPicPr>
              <a:picLocks noChangeAspect="1"/>
            </p:cNvPicPr>
            <p:nvPr/>
          </p:nvPicPr>
          <p:blipFill>
            <a:blip r:embed="rId7">
              <a:extLst/>
            </a:blip>
            <a:stretch>
              <a:fillRect/>
            </a:stretch>
          </p:blipFill>
          <p:spPr>
            <a:xfrm>
              <a:off x="0" y="0"/>
              <a:ext cx="665618" cy="665618"/>
            </a:xfrm>
            <a:prstGeom prst="rect">
              <a:avLst/>
            </a:prstGeom>
            <a:ln w="12700" cap="flat">
              <a:noFill/>
              <a:miter lim="400000"/>
            </a:ln>
            <a:effectLst/>
          </p:spPr>
        </p:pic>
        <p:sp>
          <p:nvSpPr>
            <p:cNvPr id="232" name="TextBox 48"/>
            <p:cNvSpPr txBox="1"/>
            <p:nvPr/>
          </p:nvSpPr>
          <p:spPr>
            <a:xfrm>
              <a:off x="614725" y="355898"/>
              <a:ext cx="604942" cy="364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8767" tIns="48767" rIns="48767" bIns="48767" numCol="1" anchor="t">
              <a:spAutoFit/>
            </a:bodyPr>
            <a:lstStyle>
              <a:lvl1pPr algn="l" defTabSz="1300480">
                <a:defRPr sz="1800">
                  <a:latin typeface="Calibri"/>
                  <a:ea typeface="Calibri"/>
                  <a:cs typeface="Calibri"/>
                  <a:sym typeface="Calibri"/>
                </a:defRPr>
              </a:lvl1pPr>
            </a:lstStyle>
            <a:p>
              <a:pPr/>
              <a:r>
                <a:t>BofA</a:t>
              </a:r>
            </a:p>
          </p:txBody>
        </p:sp>
      </p:grpSp>
      <p:pic>
        <p:nvPicPr>
          <p:cNvPr id="234" name="Picture 49" descr="Picture 49"/>
          <p:cNvPicPr>
            <a:picLocks noChangeAspect="1"/>
          </p:cNvPicPr>
          <p:nvPr/>
        </p:nvPicPr>
        <p:blipFill>
          <a:blip r:embed="rId2">
            <a:extLst/>
          </a:blip>
          <a:stretch>
            <a:fillRect/>
          </a:stretch>
        </p:blipFill>
        <p:spPr>
          <a:xfrm>
            <a:off x="9443114" y="2461889"/>
            <a:ext cx="1046288" cy="1046288"/>
          </a:xfrm>
          <a:prstGeom prst="rect">
            <a:avLst/>
          </a:prstGeom>
          <a:ln w="12700">
            <a:miter lim="400000"/>
          </a:ln>
        </p:spPr>
      </p:pic>
      <p:grpSp>
        <p:nvGrpSpPr>
          <p:cNvPr id="238" name="Group 50"/>
          <p:cNvGrpSpPr/>
          <p:nvPr/>
        </p:nvGrpSpPr>
        <p:grpSpPr>
          <a:xfrm>
            <a:off x="9411716" y="3626815"/>
            <a:ext cx="1568036" cy="720136"/>
            <a:chOff x="0" y="0"/>
            <a:chExt cx="1568035" cy="720134"/>
          </a:xfrm>
        </p:grpSpPr>
        <p:sp>
          <p:nvSpPr>
            <p:cNvPr id="235" name="Rounded Rectangle 51"/>
            <p:cNvSpPr/>
            <p:nvPr/>
          </p:nvSpPr>
          <p:spPr>
            <a:xfrm>
              <a:off x="31397" y="31338"/>
              <a:ext cx="634221" cy="513295"/>
            </a:xfrm>
            <a:prstGeom prst="roundRect">
              <a:avLst>
                <a:gd name="adj" fmla="val 16667"/>
              </a:avLst>
            </a:prstGeom>
            <a:solidFill>
              <a:srgbClr val="FFFFFF"/>
            </a:solidFill>
            <a:ln w="12700" cap="flat">
              <a:solidFill>
                <a:srgbClr val="FFFFFF"/>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pic>
          <p:nvPicPr>
            <p:cNvPr id="236" name="Picture 52" descr="Picture 52"/>
            <p:cNvPicPr>
              <a:picLocks noChangeAspect="1"/>
            </p:cNvPicPr>
            <p:nvPr/>
          </p:nvPicPr>
          <p:blipFill>
            <a:blip r:embed="rId7">
              <a:extLst/>
            </a:blip>
            <a:stretch>
              <a:fillRect/>
            </a:stretch>
          </p:blipFill>
          <p:spPr>
            <a:xfrm>
              <a:off x="0" y="0"/>
              <a:ext cx="665618" cy="665618"/>
            </a:xfrm>
            <a:prstGeom prst="rect">
              <a:avLst/>
            </a:prstGeom>
            <a:ln w="12700" cap="flat">
              <a:noFill/>
              <a:miter lim="400000"/>
            </a:ln>
            <a:effectLst/>
          </p:spPr>
        </p:pic>
        <p:sp>
          <p:nvSpPr>
            <p:cNvPr id="237" name="TextBox 53"/>
            <p:cNvSpPr txBox="1"/>
            <p:nvPr/>
          </p:nvSpPr>
          <p:spPr>
            <a:xfrm>
              <a:off x="614725" y="355898"/>
              <a:ext cx="953311" cy="364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8767" tIns="48767" rIns="48767" bIns="48767" numCol="1" anchor="t">
              <a:spAutoFit/>
            </a:bodyPr>
            <a:lstStyle>
              <a:lvl1pPr algn="l" defTabSz="1300480">
                <a:defRPr sz="1800">
                  <a:latin typeface="Calibri"/>
                  <a:ea typeface="Calibri"/>
                  <a:cs typeface="Calibri"/>
                  <a:sym typeface="Calibri"/>
                </a:defRPr>
              </a:lvl1pPr>
            </a:lstStyle>
            <a:p>
              <a:pPr/>
              <a:r>
                <a:t>Verisign</a:t>
              </a:r>
            </a:p>
          </p:txBody>
        </p:sp>
      </p:grpSp>
      <p:grpSp>
        <p:nvGrpSpPr>
          <p:cNvPr id="241" name="Rectangular Callout 54"/>
          <p:cNvGrpSpPr/>
          <p:nvPr/>
        </p:nvGrpSpPr>
        <p:grpSpPr>
          <a:xfrm>
            <a:off x="5317954" y="7298953"/>
            <a:ext cx="4253109" cy="1102306"/>
            <a:chOff x="0" y="0"/>
            <a:chExt cx="4253107" cy="1102305"/>
          </a:xfrm>
        </p:grpSpPr>
        <p:sp>
          <p:nvSpPr>
            <p:cNvPr id="239" name="Shape"/>
            <p:cNvSpPr/>
            <p:nvPr/>
          </p:nvSpPr>
          <p:spPr>
            <a:xfrm>
              <a:off x="0" y="0"/>
              <a:ext cx="4253108" cy="11023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491"/>
                  </a:moveTo>
                  <a:lnTo>
                    <a:pt x="18752" y="2491"/>
                  </a:lnTo>
                  <a:lnTo>
                    <a:pt x="18752" y="5676"/>
                  </a:lnTo>
                  <a:lnTo>
                    <a:pt x="21600" y="0"/>
                  </a:lnTo>
                  <a:lnTo>
                    <a:pt x="18752" y="10453"/>
                  </a:lnTo>
                  <a:lnTo>
                    <a:pt x="18752" y="21600"/>
                  </a:lnTo>
                  <a:lnTo>
                    <a:pt x="0" y="21600"/>
                  </a:lnTo>
                  <a:lnTo>
                    <a:pt x="0" y="5676"/>
                  </a:lnTo>
                  <a:close/>
                </a:path>
              </a:pathLst>
            </a:cu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algn="l" defTabSz="1300480">
                <a:defRPr b="0">
                  <a:latin typeface="Calibri"/>
                  <a:ea typeface="Calibri"/>
                  <a:cs typeface="Calibri"/>
                  <a:sym typeface="Calibri"/>
                </a:defRPr>
              </a:pPr>
            </a:p>
          </p:txBody>
        </p:sp>
        <p:sp>
          <p:nvSpPr>
            <p:cNvPr id="240" name="Contains BofA’s public key…"/>
            <p:cNvSpPr txBox="1"/>
            <p:nvPr/>
          </p:nvSpPr>
          <p:spPr>
            <a:xfrm>
              <a:off x="0" y="248446"/>
              <a:ext cx="3692287" cy="7325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p>
              <a:pPr marL="480059" indent="-480059" algn="l" defTabSz="1300480">
                <a:buSzPct val="100000"/>
                <a:buFont typeface="Arial"/>
                <a:buChar char="•"/>
                <a:defRPr b="0" sz="2100">
                  <a:latin typeface="Calibri"/>
                  <a:ea typeface="Calibri"/>
                  <a:cs typeface="Calibri"/>
                  <a:sym typeface="Calibri"/>
                </a:defRPr>
              </a:pPr>
              <a:r>
                <a:t>Contains BofA’s public key</a:t>
              </a:r>
            </a:p>
            <a:p>
              <a:pPr marL="480059" indent="-480059" algn="l" defTabSz="1300480">
                <a:buSzPct val="100000"/>
                <a:buFont typeface="Arial"/>
                <a:buChar char="•"/>
                <a:defRPr b="0" sz="2100">
                  <a:latin typeface="Calibri"/>
                  <a:ea typeface="Calibri"/>
                  <a:cs typeface="Calibri"/>
                  <a:sym typeface="Calibri"/>
                </a:defRPr>
              </a:pPr>
              <a:r>
                <a:t>Signed by Verisign</a:t>
              </a:r>
            </a:p>
          </p:txBody>
        </p:sp>
      </p:grpSp>
      <p:grpSp>
        <p:nvGrpSpPr>
          <p:cNvPr id="244" name="Group 29"/>
          <p:cNvGrpSpPr/>
          <p:nvPr/>
        </p:nvGrpSpPr>
        <p:grpSpPr>
          <a:xfrm>
            <a:off x="4763832" y="4956769"/>
            <a:ext cx="5226115" cy="1763558"/>
            <a:chOff x="0" y="-241029"/>
            <a:chExt cx="5226113" cy="1763556"/>
          </a:xfrm>
        </p:grpSpPr>
        <p:sp>
          <p:nvSpPr>
            <p:cNvPr id="242" name="Straight Arrow Connector 87"/>
            <p:cNvSpPr/>
            <p:nvPr/>
          </p:nvSpPr>
          <p:spPr>
            <a:xfrm flipH="1" flipV="1">
              <a:off x="-1" y="120586"/>
              <a:ext cx="4679285" cy="1368804"/>
            </a:xfrm>
            <a:prstGeom prst="line">
              <a:avLst/>
            </a:prstGeom>
            <a:noFill/>
            <a:ln w="76200" cap="flat">
              <a:solidFill>
                <a:srgbClr val="A5A5A5"/>
              </a:solidFill>
              <a:prstDash val="sysDot"/>
              <a:miter lim="800000"/>
              <a:tailEnd type="triangle" w="med" len="med"/>
            </a:ln>
            <a:effectLst/>
          </p:spPr>
          <p:txBody>
            <a:bodyPr wrap="square" lIns="48767" tIns="48767" rIns="48767" bIns="48767" numCol="1" anchor="t">
              <a:noAutofit/>
            </a:bodyPr>
            <a:lstStyle/>
            <a:p>
              <a:pPr algn="l" defTabSz="1300480">
                <a:defRPr b="0">
                  <a:solidFill>
                    <a:srgbClr val="000000"/>
                  </a:solidFill>
                  <a:latin typeface="Calibri"/>
                  <a:ea typeface="Calibri"/>
                  <a:cs typeface="Calibri"/>
                  <a:sym typeface="Calibri"/>
                </a:defRPr>
              </a:pPr>
            </a:p>
          </p:txBody>
        </p:sp>
        <p:sp>
          <p:nvSpPr>
            <p:cNvPr id="243" name="TextBox 16"/>
            <p:cNvSpPr txBox="1"/>
            <p:nvPr/>
          </p:nvSpPr>
          <p:spPr>
            <a:xfrm rot="984344">
              <a:off x="552896" y="414181"/>
              <a:ext cx="4705008" cy="453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8767" tIns="48767" rIns="48767" bIns="48767" numCol="1" anchor="t">
              <a:spAutoFit/>
            </a:bodyPr>
            <a:lstStyle>
              <a:lvl1pPr algn="l" defTabSz="1300480">
                <a:defRPr b="0">
                  <a:latin typeface="Calibri"/>
                  <a:ea typeface="Calibri"/>
                  <a:cs typeface="Calibri"/>
                  <a:sym typeface="Calibri"/>
                </a:defRPr>
              </a:lvl1pPr>
            </a:lstStyle>
            <a:p>
              <a:pPr/>
              <a:r>
                <a:t>https://www.bankofamerica.com</a:t>
              </a:r>
            </a:p>
          </p:txBody>
        </p:sp>
      </p:grpSp>
      <p:sp>
        <p:nvSpPr>
          <p:cNvPr id="245" name="Rectangle 17"/>
          <p:cNvSpPr/>
          <p:nvPr/>
        </p:nvSpPr>
        <p:spPr>
          <a:xfrm>
            <a:off x="2797447" y="5992239"/>
            <a:ext cx="2180975" cy="1344062"/>
          </a:xfrm>
          <a:prstGeom prst="rect">
            <a:avLst/>
          </a:prstGeom>
          <a:solidFill>
            <a:srgbClr val="DEEBF7"/>
          </a:solidFill>
          <a:ln w="12700">
            <a:solidFill>
              <a:srgbClr val="42719B"/>
            </a:solidFill>
            <a:miter/>
          </a:ln>
        </p:spPr>
        <p:txBody>
          <a:bodyPr lIns="48767" tIns="48767" rIns="48767" bIns="48767" anchor="ctr"/>
          <a:lstStyle/>
          <a:p>
            <a:pPr defTabSz="1300480">
              <a:defRPr b="0">
                <a:latin typeface="Calibri"/>
                <a:ea typeface="Calibri"/>
                <a:cs typeface="Calibri"/>
                <a:sym typeface="Calibri"/>
              </a:defRPr>
            </a:pPr>
          </a:p>
        </p:txBody>
      </p:sp>
      <p:sp>
        <p:nvSpPr>
          <p:cNvPr id="246" name="TextBox 21"/>
          <p:cNvSpPr txBox="1"/>
          <p:nvPr/>
        </p:nvSpPr>
        <p:spPr>
          <a:xfrm>
            <a:off x="2777004" y="6003153"/>
            <a:ext cx="2221860" cy="389637"/>
          </a:xfrm>
          <a:prstGeom prst="rect">
            <a:avLst/>
          </a:prstGeom>
          <a:ln w="12700">
            <a:miter lim="400000"/>
          </a:ln>
          <a:extLst>
            <a:ext uri="{C572A759-6A51-4108-AA02-DFA0A04FC94B}">
              <ma14:wrappingTextBoxFlag xmlns:ma14="http://schemas.microsoft.com/office/mac/drawingml/2011/main" val="1"/>
            </a:ext>
          </a:extLst>
        </p:spPr>
        <p:txBody>
          <a:bodyPr wrap="none" lIns="48767" tIns="48767" rIns="48767" bIns="48767">
            <a:spAutoFit/>
          </a:bodyPr>
          <a:lstStyle>
            <a:lvl1pPr defTabSz="1300480">
              <a:defRPr sz="2000" u="sng">
                <a:solidFill>
                  <a:srgbClr val="000000"/>
                </a:solidFill>
                <a:latin typeface="Calibri"/>
                <a:ea typeface="Calibri"/>
                <a:cs typeface="Calibri"/>
                <a:sym typeface="Calibri"/>
              </a:defRPr>
            </a:lvl1pPr>
          </a:lstStyle>
          <a:p>
            <a:pPr/>
            <a:r>
              <a:t>Trusted Key Store</a:t>
            </a:r>
          </a:p>
        </p:txBody>
      </p:sp>
      <p:grpSp>
        <p:nvGrpSpPr>
          <p:cNvPr id="250" name="Group 23"/>
          <p:cNvGrpSpPr/>
          <p:nvPr/>
        </p:nvGrpSpPr>
        <p:grpSpPr>
          <a:xfrm>
            <a:off x="3139360" y="6469925"/>
            <a:ext cx="1568037" cy="720135"/>
            <a:chOff x="0" y="0"/>
            <a:chExt cx="1568035" cy="720134"/>
          </a:xfrm>
        </p:grpSpPr>
        <p:sp>
          <p:nvSpPr>
            <p:cNvPr id="247" name="Rounded Rectangle 60"/>
            <p:cNvSpPr/>
            <p:nvPr/>
          </p:nvSpPr>
          <p:spPr>
            <a:xfrm>
              <a:off x="31397" y="98201"/>
              <a:ext cx="634221" cy="446432"/>
            </a:xfrm>
            <a:prstGeom prst="roundRect">
              <a:avLst>
                <a:gd name="adj" fmla="val 16667"/>
              </a:avLst>
            </a:prstGeom>
            <a:solidFill>
              <a:srgbClr val="FFFFFF"/>
            </a:solidFill>
            <a:ln w="12700" cap="flat">
              <a:solidFill>
                <a:srgbClr val="FFFFFF"/>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pic>
          <p:nvPicPr>
            <p:cNvPr id="248" name="Picture 61" descr="Picture 61"/>
            <p:cNvPicPr>
              <a:picLocks noChangeAspect="1"/>
            </p:cNvPicPr>
            <p:nvPr/>
          </p:nvPicPr>
          <p:blipFill>
            <a:blip r:embed="rId7">
              <a:extLst/>
            </a:blip>
            <a:stretch>
              <a:fillRect/>
            </a:stretch>
          </p:blipFill>
          <p:spPr>
            <a:xfrm>
              <a:off x="0" y="0"/>
              <a:ext cx="665618" cy="665618"/>
            </a:xfrm>
            <a:prstGeom prst="rect">
              <a:avLst/>
            </a:prstGeom>
            <a:ln w="12700" cap="flat">
              <a:noFill/>
              <a:miter lim="400000"/>
            </a:ln>
            <a:effectLst/>
          </p:spPr>
        </p:pic>
        <p:sp>
          <p:nvSpPr>
            <p:cNvPr id="249" name="TextBox 62"/>
            <p:cNvSpPr txBox="1"/>
            <p:nvPr/>
          </p:nvSpPr>
          <p:spPr>
            <a:xfrm>
              <a:off x="614725" y="355898"/>
              <a:ext cx="953311" cy="364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8767" tIns="48767" rIns="48767" bIns="48767" numCol="1" anchor="t">
              <a:spAutoFit/>
            </a:bodyPr>
            <a:lstStyle>
              <a:lvl1pPr algn="l" defTabSz="1300480">
                <a:defRPr sz="1800">
                  <a:solidFill>
                    <a:srgbClr val="000000"/>
                  </a:solidFill>
                  <a:latin typeface="Calibri"/>
                  <a:ea typeface="Calibri"/>
                  <a:cs typeface="Calibri"/>
                  <a:sym typeface="Calibri"/>
                </a:defRPr>
              </a:lvl1pPr>
            </a:lstStyle>
            <a:p>
              <a:pPr/>
              <a:r>
                <a:t>Verisign</a:t>
              </a:r>
            </a:p>
          </p:txBody>
        </p:sp>
      </p:grpSp>
      <p:grpSp>
        <p:nvGrpSpPr>
          <p:cNvPr id="253" name="Group 79"/>
          <p:cNvGrpSpPr/>
          <p:nvPr/>
        </p:nvGrpSpPr>
        <p:grpSpPr>
          <a:xfrm>
            <a:off x="10865444" y="3645618"/>
            <a:ext cx="1364267" cy="753424"/>
            <a:chOff x="0" y="0"/>
            <a:chExt cx="1364265" cy="753422"/>
          </a:xfrm>
        </p:grpSpPr>
        <p:pic>
          <p:nvPicPr>
            <p:cNvPr id="251" name="Picture 4" descr="Picture 4"/>
            <p:cNvPicPr>
              <a:picLocks noChangeAspect="1"/>
            </p:cNvPicPr>
            <p:nvPr/>
          </p:nvPicPr>
          <p:blipFill>
            <a:blip r:embed="rId8">
              <a:extLst/>
            </a:blip>
            <a:stretch>
              <a:fillRect/>
            </a:stretch>
          </p:blipFill>
          <p:spPr>
            <a:xfrm>
              <a:off x="0" y="0"/>
              <a:ext cx="529810" cy="529810"/>
            </a:xfrm>
            <a:prstGeom prst="rect">
              <a:avLst/>
            </a:prstGeom>
            <a:ln w="12700" cap="flat">
              <a:noFill/>
              <a:miter lim="400000"/>
            </a:ln>
            <a:effectLst/>
          </p:spPr>
        </p:pic>
        <p:sp>
          <p:nvSpPr>
            <p:cNvPr id="252" name="TextBox 81"/>
            <p:cNvSpPr txBox="1"/>
            <p:nvPr/>
          </p:nvSpPr>
          <p:spPr>
            <a:xfrm>
              <a:off x="197937" y="201226"/>
              <a:ext cx="1166329" cy="552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8767" tIns="48767" rIns="48767" bIns="48767" numCol="1" anchor="t">
              <a:spAutoFit/>
            </a:bodyPr>
            <a:lstStyle/>
            <a:p>
              <a:pPr algn="l" defTabSz="1300480">
                <a:defRPr sz="2800">
                  <a:latin typeface="Calibri"/>
                  <a:ea typeface="Calibri"/>
                  <a:cs typeface="Calibri"/>
                  <a:sym typeface="Calibri"/>
                </a:defRPr>
              </a:pPr>
              <a:r>
                <a:t>S</a:t>
              </a:r>
              <a:r>
                <a:rPr baseline="-19571"/>
                <a:t>Verisign</a:t>
              </a:r>
            </a:p>
          </p:txBody>
        </p:sp>
      </p:grpSp>
      <p:grpSp>
        <p:nvGrpSpPr>
          <p:cNvPr id="256" name="Group 82"/>
          <p:cNvGrpSpPr/>
          <p:nvPr/>
        </p:nvGrpSpPr>
        <p:grpSpPr>
          <a:xfrm>
            <a:off x="10877293" y="6855082"/>
            <a:ext cx="1002995" cy="753424"/>
            <a:chOff x="0" y="0"/>
            <a:chExt cx="1002993" cy="753422"/>
          </a:xfrm>
        </p:grpSpPr>
        <p:pic>
          <p:nvPicPr>
            <p:cNvPr id="254" name="Picture 4" descr="Picture 4"/>
            <p:cNvPicPr>
              <a:picLocks noChangeAspect="1"/>
            </p:cNvPicPr>
            <p:nvPr/>
          </p:nvPicPr>
          <p:blipFill>
            <a:blip r:embed="rId8">
              <a:extLst/>
            </a:blip>
            <a:stretch>
              <a:fillRect/>
            </a:stretch>
          </p:blipFill>
          <p:spPr>
            <a:xfrm>
              <a:off x="0" y="0"/>
              <a:ext cx="529810" cy="529810"/>
            </a:xfrm>
            <a:prstGeom prst="rect">
              <a:avLst/>
            </a:prstGeom>
            <a:ln w="12700" cap="flat">
              <a:noFill/>
              <a:miter lim="400000"/>
            </a:ln>
            <a:effectLst/>
          </p:spPr>
        </p:pic>
        <p:sp>
          <p:nvSpPr>
            <p:cNvPr id="255" name="TextBox 84"/>
            <p:cNvSpPr txBox="1"/>
            <p:nvPr/>
          </p:nvSpPr>
          <p:spPr>
            <a:xfrm>
              <a:off x="197937" y="201226"/>
              <a:ext cx="805057" cy="552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8767" tIns="48767" rIns="48767" bIns="48767" numCol="1" anchor="t">
              <a:spAutoFit/>
            </a:bodyPr>
            <a:lstStyle/>
            <a:p>
              <a:pPr algn="l" defTabSz="1300480">
                <a:defRPr sz="2800">
                  <a:latin typeface="Calibri"/>
                  <a:ea typeface="Calibri"/>
                  <a:cs typeface="Calibri"/>
                  <a:sym typeface="Calibri"/>
                </a:defRPr>
              </a:pPr>
              <a:r>
                <a:t>S</a:t>
              </a:r>
              <a:r>
                <a:rPr baseline="-19571"/>
                <a:t>BofA</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41"/>
                                        </p:tgtEl>
                                        <p:attrNameLst>
                                          <p:attrName>style.visibility</p:attrName>
                                        </p:attrNameLst>
                                      </p:cBhvr>
                                      <p:to>
                                        <p:strVal val="visible"/>
                                      </p:to>
                                    </p:set>
                                    <p:anim calcmode="lin" valueType="num">
                                      <p:cBhvr>
                                        <p:cTn id="7" dur="500" fill="hold"/>
                                        <p:tgtEl>
                                          <p:spTgt spid="241"/>
                                        </p:tgtEl>
                                        <p:attrNameLst>
                                          <p:attrName>ppt_x</p:attrName>
                                        </p:attrNameLst>
                                      </p:cBhvr>
                                      <p:tavLst>
                                        <p:tav tm="0">
                                          <p:val>
                                            <p:strVal val="#ppt_x"/>
                                          </p:val>
                                        </p:tav>
                                        <p:tav tm="100000">
                                          <p:val>
                                            <p:strVal val="#ppt_x"/>
                                          </p:val>
                                        </p:tav>
                                      </p:tavLst>
                                    </p:anim>
                                    <p:anim calcmode="lin" valueType="num">
                                      <p:cBhvr>
                                        <p:cTn id="8" dur="500" fill="hold"/>
                                        <p:tgtEl>
                                          <p:spTgt spid="24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2" grpId="2" fill="hold">
                                  <p:stCondLst>
                                    <p:cond delay="0"/>
                                  </p:stCondLst>
                                  <p:iterate type="el" backwards="0">
                                    <p:tmAbs val="0"/>
                                  </p:iterate>
                                  <p:childTnLst>
                                    <p:set>
                                      <p:cBhvr>
                                        <p:cTn id="12" fill="hold"/>
                                        <p:tgtEl>
                                          <p:spTgt spid="244"/>
                                        </p:tgtEl>
                                        <p:attrNameLst>
                                          <p:attrName>style.visibility</p:attrName>
                                        </p:attrNameLst>
                                      </p:cBhvr>
                                      <p:to>
                                        <p:strVal val="visible"/>
                                      </p:to>
                                    </p:set>
                                    <p:animEffect filter="wipe(down)" transition="in">
                                      <p:cBhvr>
                                        <p:cTn id="13" dur="500"/>
                                        <p:tgtEl>
                                          <p:spTgt spid="244"/>
                                        </p:tgtEl>
                                      </p:cBhvr>
                                    </p:animEffect>
                                  </p:childTnLst>
                                </p:cTn>
                              </p:par>
                            </p:childTnLst>
                          </p:cTn>
                        </p:par>
                        <p:par>
                          <p:cTn id="14" fill="hold">
                            <p:stCondLst>
                              <p:cond delay="500"/>
                            </p:stCondLst>
                            <p:childTnLst>
                              <p:par>
                                <p:cTn id="15" presetClass="entr" nodeType="afterEffect" presetSubtype="4" presetID="2" grpId="3" fill="hold">
                                  <p:stCondLst>
                                    <p:cond delay="0"/>
                                  </p:stCondLst>
                                  <p:iterate type="el" backwards="0">
                                    <p:tmAbs val="0"/>
                                  </p:iterate>
                                  <p:childTnLst>
                                    <p:set>
                                      <p:cBhvr>
                                        <p:cTn id="16" fill="hold"/>
                                        <p:tgtEl>
                                          <p:spTgt spid="228"/>
                                        </p:tgtEl>
                                        <p:attrNameLst>
                                          <p:attrName>style.visibility</p:attrName>
                                        </p:attrNameLst>
                                      </p:cBhvr>
                                      <p:to>
                                        <p:strVal val="visible"/>
                                      </p:to>
                                    </p:set>
                                    <p:anim calcmode="lin" valueType="num">
                                      <p:cBhvr>
                                        <p:cTn id="17" dur="500" fill="hold"/>
                                        <p:tgtEl>
                                          <p:spTgt spid="228"/>
                                        </p:tgtEl>
                                        <p:attrNameLst>
                                          <p:attrName>ppt_x</p:attrName>
                                        </p:attrNameLst>
                                      </p:cBhvr>
                                      <p:tavLst>
                                        <p:tav tm="0">
                                          <p:val>
                                            <p:strVal val="#ppt_x"/>
                                          </p:val>
                                        </p:tav>
                                        <p:tav tm="100000">
                                          <p:val>
                                            <p:strVal val="#ppt_x"/>
                                          </p:val>
                                        </p:tav>
                                      </p:tavLst>
                                    </p:anim>
                                    <p:anim calcmode="lin" valueType="num">
                                      <p:cBhvr>
                                        <p:cTn id="18" dur="500" fill="hold"/>
                                        <p:tgtEl>
                                          <p:spTgt spid="22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2" presetID="22" grpId="4" fill="hold">
                                  <p:stCondLst>
                                    <p:cond delay="0"/>
                                  </p:stCondLst>
                                  <p:iterate type="el" backwards="0">
                                    <p:tmAbs val="0"/>
                                  </p:iterate>
                                  <p:childTnLst>
                                    <p:set>
                                      <p:cBhvr>
                                        <p:cTn id="22" fill="hold"/>
                                        <p:tgtEl>
                                          <p:spTgt spid="225"/>
                                        </p:tgtEl>
                                        <p:attrNameLst>
                                          <p:attrName>style.visibility</p:attrName>
                                        </p:attrNameLst>
                                      </p:cBhvr>
                                      <p:to>
                                        <p:strVal val="visible"/>
                                      </p:to>
                                    </p:set>
                                    <p:animEffect filter="wipe(right)" transition="in">
                                      <p:cBhvr>
                                        <p:cTn id="23" dur="500"/>
                                        <p:tgtEl>
                                          <p:spTgt spid="225"/>
                                        </p:tgtEl>
                                      </p:cBhvr>
                                    </p:animEffect>
                                  </p:childTnLst>
                                </p:cTn>
                              </p:par>
                            </p:childTnLst>
                          </p:cTn>
                        </p:par>
                      </p:childTnLst>
                    </p:cTn>
                  </p:par>
                  <p:par>
                    <p:cTn id="24" fill="hold">
                      <p:stCondLst>
                        <p:cond delay="indefinite"/>
                      </p:stCondLst>
                      <p:childTnLst>
                        <p:par>
                          <p:cTn id="25" fill="hold">
                            <p:stCondLst>
                              <p:cond delay="0"/>
                            </p:stCondLst>
                            <p:childTnLst>
                              <p:par>
                                <p:cTn id="26" presetClass="exit" nodeType="clickEffect" presetID="9" grpId="5" fill="hold">
                                  <p:stCondLst>
                                    <p:cond delay="0"/>
                                  </p:stCondLst>
                                  <p:iterate type="el" backwards="0">
                                    <p:tmAbs val="0"/>
                                  </p:iterate>
                                  <p:childTnLst>
                                    <p:animEffect filter="dissolve" transition="out">
                                      <p:cBhvr>
                                        <p:cTn id="27" dur="500" fill="hold"/>
                                        <p:tgtEl>
                                          <p:spTgt spid="225"/>
                                        </p:tgtEl>
                                      </p:cBhvr>
                                    </p:animEffect>
                                    <p:set>
                                      <p:cBhvr>
                                        <p:cTn id="28" fill="hold">
                                          <p:stCondLst>
                                            <p:cond delay="499"/>
                                          </p:stCondLst>
                                        </p:cTn>
                                        <p:tgtEl>
                                          <p:spTgt spid="225"/>
                                        </p:tgtEl>
                                        <p:attrNameLst>
                                          <p:attrName>style.visibility</p:attrName>
                                        </p:attrNameLst>
                                      </p:cBhvr>
                                      <p:to>
                                        <p:strVal val="hidden"/>
                                      </p:to>
                                    </p:set>
                                  </p:childTnLst>
                                </p:cTn>
                              </p:par>
                            </p:childTnLst>
                          </p:cTn>
                        </p:par>
                        <p:par>
                          <p:cTn id="29" fill="hold">
                            <p:stCondLst>
                              <p:cond delay="500"/>
                            </p:stCondLst>
                            <p:childTnLst>
                              <p:par>
                                <p:cTn id="30" presetClass="entr" nodeType="afterEffect" presetSubtype="4" presetID="2" grpId="6" fill="hold">
                                  <p:stCondLst>
                                    <p:cond delay="0"/>
                                  </p:stCondLst>
                                  <p:iterate type="el" backwards="0">
                                    <p:tmAbs val="0"/>
                                  </p:iterate>
                                  <p:childTnLst>
                                    <p:set>
                                      <p:cBhvr>
                                        <p:cTn id="31" fill="hold"/>
                                        <p:tgtEl>
                                          <p:spTgt spid="245"/>
                                        </p:tgtEl>
                                        <p:attrNameLst>
                                          <p:attrName>style.visibility</p:attrName>
                                        </p:attrNameLst>
                                      </p:cBhvr>
                                      <p:to>
                                        <p:strVal val="visible"/>
                                      </p:to>
                                    </p:set>
                                    <p:anim calcmode="lin" valueType="num">
                                      <p:cBhvr>
                                        <p:cTn id="32" dur="500" fill="hold"/>
                                        <p:tgtEl>
                                          <p:spTgt spid="245"/>
                                        </p:tgtEl>
                                        <p:attrNameLst>
                                          <p:attrName>ppt_x</p:attrName>
                                        </p:attrNameLst>
                                      </p:cBhvr>
                                      <p:tavLst>
                                        <p:tav tm="0">
                                          <p:val>
                                            <p:strVal val="#ppt_x"/>
                                          </p:val>
                                        </p:tav>
                                        <p:tav tm="100000">
                                          <p:val>
                                            <p:strVal val="#ppt_x"/>
                                          </p:val>
                                        </p:tav>
                                      </p:tavLst>
                                    </p:anim>
                                    <p:anim calcmode="lin" valueType="num">
                                      <p:cBhvr>
                                        <p:cTn id="33" dur="500" fill="hold"/>
                                        <p:tgtEl>
                                          <p:spTgt spid="245"/>
                                        </p:tgtEl>
                                        <p:attrNameLst>
                                          <p:attrName>ppt_y</p:attrName>
                                        </p:attrNameLst>
                                      </p:cBhvr>
                                      <p:tavLst>
                                        <p:tav tm="0">
                                          <p:val>
                                            <p:strVal val="1+#ppt_h/2"/>
                                          </p:val>
                                        </p:tav>
                                        <p:tav tm="100000">
                                          <p:val>
                                            <p:strVal val="#ppt_y"/>
                                          </p:val>
                                        </p:tav>
                                      </p:tavLst>
                                    </p:anim>
                                  </p:childTnLst>
                                </p:cTn>
                              </p:par>
                            </p:childTnLst>
                          </p:cTn>
                        </p:par>
                        <p:par>
                          <p:cTn id="34" fill="hold">
                            <p:stCondLst>
                              <p:cond delay="1000"/>
                            </p:stCondLst>
                            <p:childTnLst>
                              <p:par>
                                <p:cTn id="35" presetClass="entr" nodeType="afterEffect" presetSubtype="4" presetID="2" grpId="7" fill="hold">
                                  <p:stCondLst>
                                    <p:cond delay="0"/>
                                  </p:stCondLst>
                                  <p:iterate type="el" backwards="0">
                                    <p:tmAbs val="0"/>
                                  </p:iterate>
                                  <p:childTnLst>
                                    <p:set>
                                      <p:cBhvr>
                                        <p:cTn id="36" fill="hold"/>
                                        <p:tgtEl>
                                          <p:spTgt spid="246"/>
                                        </p:tgtEl>
                                        <p:attrNameLst>
                                          <p:attrName>style.visibility</p:attrName>
                                        </p:attrNameLst>
                                      </p:cBhvr>
                                      <p:to>
                                        <p:strVal val="visible"/>
                                      </p:to>
                                    </p:set>
                                    <p:anim calcmode="lin" valueType="num">
                                      <p:cBhvr>
                                        <p:cTn id="37" dur="500" fill="hold"/>
                                        <p:tgtEl>
                                          <p:spTgt spid="246"/>
                                        </p:tgtEl>
                                        <p:attrNameLst>
                                          <p:attrName>ppt_x</p:attrName>
                                        </p:attrNameLst>
                                      </p:cBhvr>
                                      <p:tavLst>
                                        <p:tav tm="0">
                                          <p:val>
                                            <p:strVal val="#ppt_x"/>
                                          </p:val>
                                        </p:tav>
                                        <p:tav tm="100000">
                                          <p:val>
                                            <p:strVal val="#ppt_x"/>
                                          </p:val>
                                        </p:tav>
                                      </p:tavLst>
                                    </p:anim>
                                    <p:anim calcmode="lin" valueType="num">
                                      <p:cBhvr>
                                        <p:cTn id="38" dur="500" fill="hold"/>
                                        <p:tgtEl>
                                          <p:spTgt spid="246"/>
                                        </p:tgtEl>
                                        <p:attrNameLst>
                                          <p:attrName>ppt_y</p:attrName>
                                        </p:attrNameLst>
                                      </p:cBhvr>
                                      <p:tavLst>
                                        <p:tav tm="0">
                                          <p:val>
                                            <p:strVal val="1+#ppt_h/2"/>
                                          </p:val>
                                        </p:tav>
                                        <p:tav tm="100000">
                                          <p:val>
                                            <p:strVal val="#ppt_y"/>
                                          </p:val>
                                        </p:tav>
                                      </p:tavLst>
                                    </p:anim>
                                  </p:childTnLst>
                                </p:cTn>
                              </p:par>
                            </p:childTnLst>
                          </p:cTn>
                        </p:par>
                        <p:par>
                          <p:cTn id="39" fill="hold">
                            <p:stCondLst>
                              <p:cond delay="1500"/>
                            </p:stCondLst>
                            <p:childTnLst>
                              <p:par>
                                <p:cTn id="40" presetClass="entr" nodeType="afterEffect" presetSubtype="4" presetID="2" grpId="8" fill="hold">
                                  <p:stCondLst>
                                    <p:cond delay="0"/>
                                  </p:stCondLst>
                                  <p:iterate type="el" backwards="0">
                                    <p:tmAbs val="0"/>
                                  </p:iterate>
                                  <p:childTnLst>
                                    <p:set>
                                      <p:cBhvr>
                                        <p:cTn id="41" fill="hold"/>
                                        <p:tgtEl>
                                          <p:spTgt spid="250"/>
                                        </p:tgtEl>
                                        <p:attrNameLst>
                                          <p:attrName>style.visibility</p:attrName>
                                        </p:attrNameLst>
                                      </p:cBhvr>
                                      <p:to>
                                        <p:strVal val="visible"/>
                                      </p:to>
                                    </p:set>
                                    <p:anim calcmode="lin" valueType="num">
                                      <p:cBhvr>
                                        <p:cTn id="42" dur="500" fill="hold"/>
                                        <p:tgtEl>
                                          <p:spTgt spid="250"/>
                                        </p:tgtEl>
                                        <p:attrNameLst>
                                          <p:attrName>ppt_x</p:attrName>
                                        </p:attrNameLst>
                                      </p:cBhvr>
                                      <p:tavLst>
                                        <p:tav tm="0">
                                          <p:val>
                                            <p:strVal val="#ppt_x"/>
                                          </p:val>
                                        </p:tav>
                                        <p:tav tm="100000">
                                          <p:val>
                                            <p:strVal val="#ppt_x"/>
                                          </p:val>
                                        </p:tav>
                                      </p:tavLst>
                                    </p:anim>
                                    <p:anim calcmode="lin" valueType="num">
                                      <p:cBhvr>
                                        <p:cTn id="43" dur="500" fill="hold"/>
                                        <p:tgtEl>
                                          <p:spTgt spid="2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6" grpId="7"/>
      <p:bldP build="whole" bldLvl="1" animBg="1" rev="0" advAuto="0" spid="245" grpId="6"/>
      <p:bldP build="whole" bldLvl="1" animBg="1" rev="0" advAuto="0" spid="228" grpId="3"/>
      <p:bldP build="whole" bldLvl="1" animBg="1" rev="0" advAuto="0" spid="250" grpId="8"/>
      <p:bldP build="whole" bldLvl="1" animBg="1" rev="0" advAuto="0" spid="241" grpId="1"/>
      <p:bldP build="whole" bldLvl="1" animBg="1" rev="0" advAuto="0" spid="225" grpId="4"/>
      <p:bldP build="whole" bldLvl="1" animBg="1" rev="0" advAuto="0" spid="225" grpId="5"/>
      <p:bldP build="whole" bldLvl="1" animBg="1" rev="0" advAuto="0" spid="244" grpId="2"/>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Title 1"/>
          <p:cNvSpPr txBox="1"/>
          <p:nvPr>
            <p:ph type="title"/>
          </p:nvPr>
        </p:nvSpPr>
        <p:spPr>
          <a:prstGeom prst="rect">
            <a:avLst/>
          </a:prstGeom>
        </p:spPr>
        <p:txBody>
          <a:bodyPr/>
          <a:lstStyle/>
          <a:p>
            <a:pPr/>
            <a:r>
              <a:t>Let’s Talk about Certificates</a:t>
            </a:r>
          </a:p>
        </p:txBody>
      </p:sp>
      <p:sp>
        <p:nvSpPr>
          <p:cNvPr id="259" name="Content Placeholder 2"/>
          <p:cNvSpPr txBox="1"/>
          <p:nvPr>
            <p:ph type="body" idx="1"/>
          </p:nvPr>
        </p:nvSpPr>
        <p:spPr>
          <a:prstGeom prst="rect">
            <a:avLst/>
          </a:prstGeom>
        </p:spPr>
        <p:txBody>
          <a:bodyPr/>
          <a:lstStyle/>
          <a:p>
            <a:pPr/>
            <a:r>
              <a:t>Suppose you start a new website and you want TLS encryption</a:t>
            </a:r>
          </a:p>
          <a:p>
            <a:pPr lvl="1" marL="1179004" indent="-417004">
              <a:spcBef>
                <a:spcPts val="700"/>
              </a:spcBef>
              <a:defRPr sz="3400"/>
            </a:pPr>
            <a:r>
              <a:t>You need a certificate. How do you get one?</a:t>
            </a:r>
          </a:p>
          <a:p>
            <a:pPr/>
            <a:r>
              <a:t>Option 1: generate a certificate yourself</a:t>
            </a:r>
          </a:p>
          <a:p>
            <a:pPr lvl="1" marL="1179004" indent="-417004">
              <a:spcBef>
                <a:spcPts val="700"/>
              </a:spcBef>
              <a:defRPr sz="3400"/>
            </a:pPr>
            <a:r>
              <a:t>Use </a:t>
            </a:r>
            <a:r>
              <a:rPr i="1">
                <a:latin typeface="Calibri"/>
                <a:ea typeface="Calibri"/>
                <a:cs typeface="Calibri"/>
                <a:sym typeface="Calibri"/>
              </a:rPr>
              <a:t>openssl</a:t>
            </a:r>
            <a:r>
              <a:t> to generate a new asymmetric keypair</a:t>
            </a:r>
          </a:p>
          <a:p>
            <a:pPr lvl="1" marL="1179004" indent="-417004">
              <a:spcBef>
                <a:spcPts val="700"/>
              </a:spcBef>
              <a:defRPr sz="3400"/>
            </a:pPr>
            <a:r>
              <a:t>Use </a:t>
            </a:r>
            <a:r>
              <a:rPr i="1">
                <a:latin typeface="Calibri"/>
                <a:ea typeface="Calibri"/>
                <a:cs typeface="Calibri"/>
                <a:sym typeface="Calibri"/>
              </a:rPr>
              <a:t>openssl</a:t>
            </a:r>
            <a:r>
              <a:t> to generate a certificate that includes your new public key</a:t>
            </a:r>
          </a:p>
          <a:p>
            <a:pPr/>
            <a:r>
              <a:t>Problem?</a:t>
            </a:r>
          </a:p>
          <a:p>
            <a:pPr lvl="1" marL="1179004" indent="-417004">
              <a:spcBef>
                <a:spcPts val="700"/>
              </a:spcBef>
              <a:defRPr sz="3400"/>
            </a:pPr>
            <a:r>
              <a:t>Your new cert is </a:t>
            </a:r>
            <a:r>
              <a:rPr i="1">
                <a:latin typeface="Calibri"/>
                <a:ea typeface="Calibri"/>
                <a:cs typeface="Calibri"/>
                <a:sym typeface="Calibri"/>
              </a:rPr>
              <a:t>self-signed</a:t>
            </a:r>
            <a:r>
              <a:t>, i.e. not signed by a trusted CA</a:t>
            </a:r>
          </a:p>
          <a:p>
            <a:pPr lvl="1" marL="1179004" indent="-417004">
              <a:spcBef>
                <a:spcPts val="700"/>
              </a:spcBef>
              <a:defRPr sz="3400"/>
            </a:pPr>
            <a:r>
              <a:t>Browsers cannot authenticate your cert to a trusted root CA</a:t>
            </a:r>
          </a:p>
          <a:p>
            <a:pPr lvl="1" marL="1179004" indent="-417004">
              <a:spcBef>
                <a:spcPts val="700"/>
              </a:spcBef>
              <a:defRPr sz="3400"/>
            </a:pPr>
            <a:r>
              <a:t>Users will be shown a scary security warning when they visit your site</a:t>
            </a:r>
          </a:p>
          <a:p>
            <a:pPr/>
            <a:r>
              <a:t>Option 2: </a:t>
            </a:r>
          </a:p>
          <a:p>
            <a:pPr lvl="1" marL="1179004" indent="-417004">
              <a:spcBef>
                <a:spcPts val="700"/>
              </a:spcBef>
              <a:defRPr sz="3400"/>
            </a:pPr>
            <a:r>
              <a:t>Pay a well-known CA to sign your certificate</a:t>
            </a:r>
          </a:p>
          <a:p>
            <a:pPr lvl="1" marL="1179004" indent="-417004">
              <a:spcBef>
                <a:spcPts val="700"/>
              </a:spcBef>
              <a:defRPr sz="3400"/>
            </a:pPr>
            <a:r>
              <a:t>Any browser that trusts the CA will also trust your new cert</a:t>
            </a:r>
          </a:p>
        </p:txBody>
      </p:sp>
      <p:sp>
        <p:nvSpPr>
          <p:cNvPr id="26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61" name="Picture 3" descr="Picture 3"/>
          <p:cNvPicPr>
            <a:picLocks noChangeAspect="1"/>
          </p:cNvPicPr>
          <p:nvPr/>
        </p:nvPicPr>
        <p:blipFill>
          <a:blip r:embed="rId2">
            <a:extLst/>
          </a:blip>
          <a:stretch>
            <a:fillRect/>
          </a:stretch>
        </p:blipFill>
        <p:spPr>
          <a:xfrm>
            <a:off x="10927640" y="240544"/>
            <a:ext cx="966712" cy="966712"/>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59">
                                            <p:txEl>
                                              <p:pRg st="2" end="2"/>
                                            </p:txEl>
                                          </p:spTgt>
                                        </p:tgtEl>
                                        <p:attrNameLst>
                                          <p:attrName>style.visibility</p:attrName>
                                        </p:attrNameLst>
                                      </p:cBhvr>
                                      <p:to>
                                        <p:strVal val="visible"/>
                                      </p:to>
                                    </p:set>
                                    <p:anim calcmode="lin" valueType="num">
                                      <p:cBhvr>
                                        <p:cTn id="7" dur="500" fill="hold"/>
                                        <p:tgtEl>
                                          <p:spTgt spid="259">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259">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1" fill="hold">
                                  <p:stCondLst>
                                    <p:cond delay="0"/>
                                  </p:stCondLst>
                                  <p:iterate type="el" backwards="0">
                                    <p:tmAbs val="0"/>
                                  </p:iterate>
                                  <p:childTnLst>
                                    <p:set>
                                      <p:cBhvr>
                                        <p:cTn id="11" fill="hold"/>
                                        <p:tgtEl>
                                          <p:spTgt spid="259">
                                            <p:txEl>
                                              <p:pRg st="3" end="3"/>
                                            </p:txEl>
                                          </p:spTgt>
                                        </p:tgtEl>
                                        <p:attrNameLst>
                                          <p:attrName>style.visibility</p:attrName>
                                        </p:attrNameLst>
                                      </p:cBhvr>
                                      <p:to>
                                        <p:strVal val="visible"/>
                                      </p:to>
                                    </p:set>
                                    <p:anim calcmode="lin" valueType="num">
                                      <p:cBhvr>
                                        <p:cTn id="12" dur="500" fill="hold"/>
                                        <p:tgtEl>
                                          <p:spTgt spid="259">
                                            <p:txEl>
                                              <p:pRg st="3" end="3"/>
                                            </p:txEl>
                                          </p:spTgt>
                                        </p:tgtEl>
                                        <p:attrNameLst>
                                          <p:attrName>ppt_x</p:attrName>
                                        </p:attrNameLst>
                                      </p:cBhvr>
                                      <p:tavLst>
                                        <p:tav tm="0">
                                          <p:val>
                                            <p:strVal val="#ppt_x"/>
                                          </p:val>
                                        </p:tav>
                                        <p:tav tm="100000">
                                          <p:val>
                                            <p:strVal val="#ppt_x"/>
                                          </p:val>
                                        </p:tav>
                                      </p:tavLst>
                                    </p:anim>
                                    <p:anim calcmode="lin" valueType="num">
                                      <p:cBhvr>
                                        <p:cTn id="13" dur="500" fill="hold"/>
                                        <p:tgtEl>
                                          <p:spTgt spid="259">
                                            <p:txEl>
                                              <p:pRg st="3" end="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Class="entr" nodeType="afterEffect" presetSubtype="4" presetID="2" grpId="1" fill="hold">
                                  <p:stCondLst>
                                    <p:cond delay="0"/>
                                  </p:stCondLst>
                                  <p:iterate type="el" backwards="0">
                                    <p:tmAbs val="0"/>
                                  </p:iterate>
                                  <p:childTnLst>
                                    <p:set>
                                      <p:cBhvr>
                                        <p:cTn id="16" fill="hold"/>
                                        <p:tgtEl>
                                          <p:spTgt spid="259">
                                            <p:txEl>
                                              <p:pRg st="4" end="4"/>
                                            </p:txEl>
                                          </p:spTgt>
                                        </p:tgtEl>
                                        <p:attrNameLst>
                                          <p:attrName>style.visibility</p:attrName>
                                        </p:attrNameLst>
                                      </p:cBhvr>
                                      <p:to>
                                        <p:strVal val="visible"/>
                                      </p:to>
                                    </p:set>
                                    <p:anim calcmode="lin" valueType="num">
                                      <p:cBhvr>
                                        <p:cTn id="17" dur="500" fill="hold"/>
                                        <p:tgtEl>
                                          <p:spTgt spid="259">
                                            <p:txEl>
                                              <p:pRg st="4" end="4"/>
                                            </p:txEl>
                                          </p:spTgt>
                                        </p:tgtEl>
                                        <p:attrNameLst>
                                          <p:attrName>ppt_x</p:attrName>
                                        </p:attrNameLst>
                                      </p:cBhvr>
                                      <p:tavLst>
                                        <p:tav tm="0">
                                          <p:val>
                                            <p:strVal val="#ppt_x"/>
                                          </p:val>
                                        </p:tav>
                                        <p:tav tm="100000">
                                          <p:val>
                                            <p:strVal val="#ppt_x"/>
                                          </p:val>
                                        </p:tav>
                                      </p:tavLst>
                                    </p:anim>
                                    <p:anim calcmode="lin" valueType="num">
                                      <p:cBhvr>
                                        <p:cTn id="18" dur="500" fill="hold"/>
                                        <p:tgtEl>
                                          <p:spTgt spid="2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4" presetID="2" grpId="1" fill="hold">
                                  <p:stCondLst>
                                    <p:cond delay="0"/>
                                  </p:stCondLst>
                                  <p:iterate type="el" backwards="0">
                                    <p:tmAbs val="0"/>
                                  </p:iterate>
                                  <p:childTnLst>
                                    <p:set>
                                      <p:cBhvr>
                                        <p:cTn id="22" fill="hold"/>
                                        <p:tgtEl>
                                          <p:spTgt spid="259">
                                            <p:txEl>
                                              <p:pRg st="5" end="5"/>
                                            </p:txEl>
                                          </p:spTgt>
                                        </p:tgtEl>
                                        <p:attrNameLst>
                                          <p:attrName>style.visibility</p:attrName>
                                        </p:attrNameLst>
                                      </p:cBhvr>
                                      <p:to>
                                        <p:strVal val="visible"/>
                                      </p:to>
                                    </p:set>
                                    <p:anim calcmode="lin" valueType="num">
                                      <p:cBhvr>
                                        <p:cTn id="23" dur="500" fill="hold"/>
                                        <p:tgtEl>
                                          <p:spTgt spid="259">
                                            <p:txEl>
                                              <p:pRg st="5" end="5"/>
                                            </p:txEl>
                                          </p:spTgt>
                                        </p:tgtEl>
                                        <p:attrNameLst>
                                          <p:attrName>ppt_x</p:attrName>
                                        </p:attrNameLst>
                                      </p:cBhvr>
                                      <p:tavLst>
                                        <p:tav tm="0">
                                          <p:val>
                                            <p:strVal val="#ppt_x"/>
                                          </p:val>
                                        </p:tav>
                                        <p:tav tm="100000">
                                          <p:val>
                                            <p:strVal val="#ppt_x"/>
                                          </p:val>
                                        </p:tav>
                                      </p:tavLst>
                                    </p:anim>
                                    <p:anim calcmode="lin" valueType="num">
                                      <p:cBhvr>
                                        <p:cTn id="24" dur="500" fill="hold"/>
                                        <p:tgtEl>
                                          <p:spTgt spid="259">
                                            <p:txEl>
                                              <p:pRg st="5" end="5"/>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Class="entr" nodeType="afterEffect" presetSubtype="4" presetID="2" grpId="1" fill="hold">
                                  <p:stCondLst>
                                    <p:cond delay="0"/>
                                  </p:stCondLst>
                                  <p:iterate type="el" backwards="0">
                                    <p:tmAbs val="0"/>
                                  </p:iterate>
                                  <p:childTnLst>
                                    <p:set>
                                      <p:cBhvr>
                                        <p:cTn id="27" fill="hold"/>
                                        <p:tgtEl>
                                          <p:spTgt spid="259">
                                            <p:txEl>
                                              <p:pRg st="6" end="6"/>
                                            </p:txEl>
                                          </p:spTgt>
                                        </p:tgtEl>
                                        <p:attrNameLst>
                                          <p:attrName>style.visibility</p:attrName>
                                        </p:attrNameLst>
                                      </p:cBhvr>
                                      <p:to>
                                        <p:strVal val="visible"/>
                                      </p:to>
                                    </p:set>
                                    <p:anim calcmode="lin" valueType="num">
                                      <p:cBhvr>
                                        <p:cTn id="28" dur="500" fill="hold"/>
                                        <p:tgtEl>
                                          <p:spTgt spid="259">
                                            <p:txEl>
                                              <p:pRg st="6" end="6"/>
                                            </p:txEl>
                                          </p:spTgt>
                                        </p:tgtEl>
                                        <p:attrNameLst>
                                          <p:attrName>ppt_x</p:attrName>
                                        </p:attrNameLst>
                                      </p:cBhvr>
                                      <p:tavLst>
                                        <p:tav tm="0">
                                          <p:val>
                                            <p:strVal val="#ppt_x"/>
                                          </p:val>
                                        </p:tav>
                                        <p:tav tm="100000">
                                          <p:val>
                                            <p:strVal val="#ppt_x"/>
                                          </p:val>
                                        </p:tav>
                                      </p:tavLst>
                                    </p:anim>
                                    <p:anim calcmode="lin" valueType="num">
                                      <p:cBhvr>
                                        <p:cTn id="29" dur="500" fill="hold"/>
                                        <p:tgtEl>
                                          <p:spTgt spid="259">
                                            <p:txEl>
                                              <p:pRg st="6" end="6"/>
                                            </p:txEl>
                                          </p:spTgt>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Class="entr" nodeType="afterEffect" presetSubtype="4" presetID="2" grpId="1" fill="hold">
                                  <p:stCondLst>
                                    <p:cond delay="0"/>
                                  </p:stCondLst>
                                  <p:iterate type="el" backwards="0">
                                    <p:tmAbs val="0"/>
                                  </p:iterate>
                                  <p:childTnLst>
                                    <p:set>
                                      <p:cBhvr>
                                        <p:cTn id="32" fill="hold"/>
                                        <p:tgtEl>
                                          <p:spTgt spid="259">
                                            <p:txEl>
                                              <p:pRg st="7" end="7"/>
                                            </p:txEl>
                                          </p:spTgt>
                                        </p:tgtEl>
                                        <p:attrNameLst>
                                          <p:attrName>style.visibility</p:attrName>
                                        </p:attrNameLst>
                                      </p:cBhvr>
                                      <p:to>
                                        <p:strVal val="visible"/>
                                      </p:to>
                                    </p:set>
                                    <p:anim calcmode="lin" valueType="num">
                                      <p:cBhvr>
                                        <p:cTn id="33" dur="500" fill="hold"/>
                                        <p:tgtEl>
                                          <p:spTgt spid="259">
                                            <p:txEl>
                                              <p:pRg st="7" end="7"/>
                                            </p:txEl>
                                          </p:spTgt>
                                        </p:tgtEl>
                                        <p:attrNameLst>
                                          <p:attrName>ppt_x</p:attrName>
                                        </p:attrNameLst>
                                      </p:cBhvr>
                                      <p:tavLst>
                                        <p:tav tm="0">
                                          <p:val>
                                            <p:strVal val="#ppt_x"/>
                                          </p:val>
                                        </p:tav>
                                        <p:tav tm="100000">
                                          <p:val>
                                            <p:strVal val="#ppt_x"/>
                                          </p:val>
                                        </p:tav>
                                      </p:tavLst>
                                    </p:anim>
                                    <p:anim calcmode="lin" valueType="num">
                                      <p:cBhvr>
                                        <p:cTn id="34" dur="500" fill="hold"/>
                                        <p:tgtEl>
                                          <p:spTgt spid="259">
                                            <p:txEl>
                                              <p:pRg st="7" end="7"/>
                                            </p:txEl>
                                          </p:spTgt>
                                        </p:tgtEl>
                                        <p:attrNameLst>
                                          <p:attrName>ppt_y</p:attrName>
                                        </p:attrNameLst>
                                      </p:cBhvr>
                                      <p:tavLst>
                                        <p:tav tm="0">
                                          <p:val>
                                            <p:strVal val="1+#ppt_h/2"/>
                                          </p:val>
                                        </p:tav>
                                        <p:tav tm="100000">
                                          <p:val>
                                            <p:strVal val="#ppt_y"/>
                                          </p:val>
                                        </p:tav>
                                      </p:tavLst>
                                    </p:anim>
                                  </p:childTnLst>
                                </p:cTn>
                              </p:par>
                            </p:childTnLst>
                          </p:cTn>
                        </p:par>
                        <p:par>
                          <p:cTn id="35" fill="hold">
                            <p:stCondLst>
                              <p:cond delay="1500"/>
                            </p:stCondLst>
                            <p:childTnLst>
                              <p:par>
                                <p:cTn id="36" presetClass="entr" nodeType="afterEffect" presetSubtype="4" presetID="2" grpId="1" fill="hold">
                                  <p:stCondLst>
                                    <p:cond delay="0"/>
                                  </p:stCondLst>
                                  <p:iterate type="el" backwards="0">
                                    <p:tmAbs val="0"/>
                                  </p:iterate>
                                  <p:childTnLst>
                                    <p:set>
                                      <p:cBhvr>
                                        <p:cTn id="37" fill="hold"/>
                                        <p:tgtEl>
                                          <p:spTgt spid="259">
                                            <p:txEl>
                                              <p:pRg st="8" end="8"/>
                                            </p:txEl>
                                          </p:spTgt>
                                        </p:tgtEl>
                                        <p:attrNameLst>
                                          <p:attrName>style.visibility</p:attrName>
                                        </p:attrNameLst>
                                      </p:cBhvr>
                                      <p:to>
                                        <p:strVal val="visible"/>
                                      </p:to>
                                    </p:set>
                                    <p:anim calcmode="lin" valueType="num">
                                      <p:cBhvr>
                                        <p:cTn id="38" dur="500" fill="hold"/>
                                        <p:tgtEl>
                                          <p:spTgt spid="259">
                                            <p:txEl>
                                              <p:pRg st="8" end="8"/>
                                            </p:txEl>
                                          </p:spTgt>
                                        </p:tgtEl>
                                        <p:attrNameLst>
                                          <p:attrName>ppt_x</p:attrName>
                                        </p:attrNameLst>
                                      </p:cBhvr>
                                      <p:tavLst>
                                        <p:tav tm="0">
                                          <p:val>
                                            <p:strVal val="#ppt_x"/>
                                          </p:val>
                                        </p:tav>
                                        <p:tav tm="100000">
                                          <p:val>
                                            <p:strVal val="#ppt_x"/>
                                          </p:val>
                                        </p:tav>
                                      </p:tavLst>
                                    </p:anim>
                                    <p:anim calcmode="lin" valueType="num">
                                      <p:cBhvr>
                                        <p:cTn id="39" dur="500" fill="hold"/>
                                        <p:tgtEl>
                                          <p:spTgt spid="259">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Class="entr" nodeType="clickEffect" presetSubtype="4" presetID="2" grpId="1" fill="hold">
                                  <p:stCondLst>
                                    <p:cond delay="0"/>
                                  </p:stCondLst>
                                  <p:iterate type="el" backwards="0">
                                    <p:tmAbs val="0"/>
                                  </p:iterate>
                                  <p:childTnLst>
                                    <p:set>
                                      <p:cBhvr>
                                        <p:cTn id="43" fill="hold"/>
                                        <p:tgtEl>
                                          <p:spTgt spid="259">
                                            <p:txEl>
                                              <p:pRg st="9" end="9"/>
                                            </p:txEl>
                                          </p:spTgt>
                                        </p:tgtEl>
                                        <p:attrNameLst>
                                          <p:attrName>style.visibility</p:attrName>
                                        </p:attrNameLst>
                                      </p:cBhvr>
                                      <p:to>
                                        <p:strVal val="visible"/>
                                      </p:to>
                                    </p:set>
                                    <p:anim calcmode="lin" valueType="num">
                                      <p:cBhvr>
                                        <p:cTn id="44" dur="500" fill="hold"/>
                                        <p:tgtEl>
                                          <p:spTgt spid="259">
                                            <p:txEl>
                                              <p:pRg st="9" end="9"/>
                                            </p:txEl>
                                          </p:spTgt>
                                        </p:tgtEl>
                                        <p:attrNameLst>
                                          <p:attrName>ppt_x</p:attrName>
                                        </p:attrNameLst>
                                      </p:cBhvr>
                                      <p:tavLst>
                                        <p:tav tm="0">
                                          <p:val>
                                            <p:strVal val="#ppt_x"/>
                                          </p:val>
                                        </p:tav>
                                        <p:tav tm="100000">
                                          <p:val>
                                            <p:strVal val="#ppt_x"/>
                                          </p:val>
                                        </p:tav>
                                      </p:tavLst>
                                    </p:anim>
                                    <p:anim calcmode="lin" valueType="num">
                                      <p:cBhvr>
                                        <p:cTn id="45" dur="500" fill="hold"/>
                                        <p:tgtEl>
                                          <p:spTgt spid="259">
                                            <p:txEl>
                                              <p:pRg st="9" end="9"/>
                                            </p:txEl>
                                          </p:spTgt>
                                        </p:tgtEl>
                                        <p:attrNameLst>
                                          <p:attrName>ppt_y</p:attrName>
                                        </p:attrNameLst>
                                      </p:cBhvr>
                                      <p:tavLst>
                                        <p:tav tm="0">
                                          <p:val>
                                            <p:strVal val="1+#ppt_h/2"/>
                                          </p:val>
                                        </p:tav>
                                        <p:tav tm="100000">
                                          <p:val>
                                            <p:strVal val="#ppt_y"/>
                                          </p:val>
                                        </p:tav>
                                      </p:tavLst>
                                    </p:anim>
                                  </p:childTnLst>
                                </p:cTn>
                              </p:par>
                            </p:childTnLst>
                          </p:cTn>
                        </p:par>
                        <p:par>
                          <p:cTn id="46" fill="hold">
                            <p:stCondLst>
                              <p:cond delay="500"/>
                            </p:stCondLst>
                            <p:childTnLst>
                              <p:par>
                                <p:cTn id="47" presetClass="entr" nodeType="afterEffect" presetSubtype="4" presetID="2" grpId="1" fill="hold">
                                  <p:stCondLst>
                                    <p:cond delay="0"/>
                                  </p:stCondLst>
                                  <p:iterate type="el" backwards="0">
                                    <p:tmAbs val="0"/>
                                  </p:iterate>
                                  <p:childTnLst>
                                    <p:set>
                                      <p:cBhvr>
                                        <p:cTn id="48" fill="hold"/>
                                        <p:tgtEl>
                                          <p:spTgt spid="259">
                                            <p:txEl>
                                              <p:pRg st="10" end="10"/>
                                            </p:txEl>
                                          </p:spTgt>
                                        </p:tgtEl>
                                        <p:attrNameLst>
                                          <p:attrName>style.visibility</p:attrName>
                                        </p:attrNameLst>
                                      </p:cBhvr>
                                      <p:to>
                                        <p:strVal val="visible"/>
                                      </p:to>
                                    </p:set>
                                    <p:anim calcmode="lin" valueType="num">
                                      <p:cBhvr>
                                        <p:cTn id="49" dur="500" fill="hold"/>
                                        <p:tgtEl>
                                          <p:spTgt spid="259">
                                            <p:txEl>
                                              <p:pRg st="10" end="10"/>
                                            </p:txEl>
                                          </p:spTgt>
                                        </p:tgtEl>
                                        <p:attrNameLst>
                                          <p:attrName>ppt_x</p:attrName>
                                        </p:attrNameLst>
                                      </p:cBhvr>
                                      <p:tavLst>
                                        <p:tav tm="0">
                                          <p:val>
                                            <p:strVal val="#ppt_x"/>
                                          </p:val>
                                        </p:tav>
                                        <p:tav tm="100000">
                                          <p:val>
                                            <p:strVal val="#ppt_x"/>
                                          </p:val>
                                        </p:tav>
                                      </p:tavLst>
                                    </p:anim>
                                    <p:anim calcmode="lin" valueType="num">
                                      <p:cBhvr>
                                        <p:cTn id="50" dur="500" fill="hold"/>
                                        <p:tgtEl>
                                          <p:spTgt spid="259">
                                            <p:txEl>
                                              <p:pRg st="10" end="10"/>
                                            </p:txEl>
                                          </p:spTgt>
                                        </p:tgtEl>
                                        <p:attrNameLst>
                                          <p:attrName>ppt_y</p:attrName>
                                        </p:attrNameLst>
                                      </p:cBhvr>
                                      <p:tavLst>
                                        <p:tav tm="0">
                                          <p:val>
                                            <p:strVal val="1+#ppt_h/2"/>
                                          </p:val>
                                        </p:tav>
                                        <p:tav tm="100000">
                                          <p:val>
                                            <p:strVal val="#ppt_y"/>
                                          </p:val>
                                        </p:tav>
                                      </p:tavLst>
                                    </p:anim>
                                  </p:childTnLst>
                                </p:cTn>
                              </p:par>
                            </p:childTnLst>
                          </p:cTn>
                        </p:par>
                        <p:par>
                          <p:cTn id="51" fill="hold">
                            <p:stCondLst>
                              <p:cond delay="1000"/>
                            </p:stCondLst>
                            <p:childTnLst>
                              <p:par>
                                <p:cTn id="52" presetClass="entr" nodeType="afterEffect" presetSubtype="4" presetID="2" grpId="1" fill="hold">
                                  <p:stCondLst>
                                    <p:cond delay="0"/>
                                  </p:stCondLst>
                                  <p:iterate type="el" backwards="0">
                                    <p:tmAbs val="0"/>
                                  </p:iterate>
                                  <p:childTnLst>
                                    <p:set>
                                      <p:cBhvr>
                                        <p:cTn id="53" fill="hold"/>
                                        <p:tgtEl>
                                          <p:spTgt spid="259">
                                            <p:txEl>
                                              <p:pRg st="11" end="11"/>
                                            </p:txEl>
                                          </p:spTgt>
                                        </p:tgtEl>
                                        <p:attrNameLst>
                                          <p:attrName>style.visibility</p:attrName>
                                        </p:attrNameLst>
                                      </p:cBhvr>
                                      <p:to>
                                        <p:strVal val="visible"/>
                                      </p:to>
                                    </p:set>
                                    <p:anim calcmode="lin" valueType="num">
                                      <p:cBhvr>
                                        <p:cTn id="54" dur="500" fill="hold"/>
                                        <p:tgtEl>
                                          <p:spTgt spid="259">
                                            <p:txEl>
                                              <p:pRg st="11" end="11"/>
                                            </p:txEl>
                                          </p:spTgt>
                                        </p:tgtEl>
                                        <p:attrNameLst>
                                          <p:attrName>ppt_x</p:attrName>
                                        </p:attrNameLst>
                                      </p:cBhvr>
                                      <p:tavLst>
                                        <p:tav tm="0">
                                          <p:val>
                                            <p:strVal val="#ppt_x"/>
                                          </p:val>
                                        </p:tav>
                                        <p:tav tm="100000">
                                          <p:val>
                                            <p:strVal val="#ppt_x"/>
                                          </p:val>
                                        </p:tav>
                                      </p:tavLst>
                                    </p:anim>
                                    <p:anim calcmode="lin" valueType="num">
                                      <p:cBhvr>
                                        <p:cTn id="55" dur="500" fill="hold"/>
                                        <p:tgtEl>
                                          <p:spTgt spid="25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59" grpId="1"/>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Title 1"/>
          <p:cNvSpPr txBox="1"/>
          <p:nvPr>
            <p:ph type="title"/>
          </p:nvPr>
        </p:nvSpPr>
        <p:spPr>
          <a:prstGeom prst="rect">
            <a:avLst/>
          </a:prstGeom>
        </p:spPr>
        <p:txBody>
          <a:bodyPr/>
          <a:lstStyle/>
          <a:p>
            <a:pPr/>
            <a:r>
              <a:t>Certificate Authorities</a:t>
            </a:r>
          </a:p>
        </p:txBody>
      </p:sp>
      <p:sp>
        <p:nvSpPr>
          <p:cNvPr id="264" name="Content Placeholder 2"/>
          <p:cNvSpPr txBox="1"/>
          <p:nvPr>
            <p:ph type="body" idx="1"/>
          </p:nvPr>
        </p:nvSpPr>
        <p:spPr>
          <a:prstGeom prst="rect">
            <a:avLst/>
          </a:prstGeom>
        </p:spPr>
        <p:txBody>
          <a:bodyPr/>
          <a:lstStyle/>
          <a:p>
            <a:pPr/>
            <a:r>
              <a:t>Certificate Authorities (CAs) are the roots of trust in the TLS PKI</a:t>
            </a:r>
          </a:p>
          <a:p>
            <a:pPr lvl="1" marL="1179004" indent="-417004">
              <a:spcBef>
                <a:spcPts val="700"/>
              </a:spcBef>
              <a:defRPr sz="3400"/>
            </a:pPr>
            <a:r>
              <a:t>Symantec, Verisign, Thawte, Geotrust, Comodo, GlobalSign, Go Daddy, Digicert, Entrust, and hundreds of others</a:t>
            </a:r>
          </a:p>
          <a:p>
            <a:pPr lvl="1" marL="1179004" indent="-417004">
              <a:spcBef>
                <a:spcPts val="700"/>
              </a:spcBef>
              <a:defRPr sz="3400"/>
            </a:pPr>
            <a:r>
              <a:t>Issue signed certs on behalf of third-parties</a:t>
            </a:r>
          </a:p>
          <a:p>
            <a:pPr/>
            <a:r>
              <a:t>How do you become a CA?</a:t>
            </a:r>
          </a:p>
          <a:p>
            <a:pPr lvl="1" marL="1409700" indent="-647700">
              <a:spcBef>
                <a:spcPts val="700"/>
              </a:spcBef>
              <a:buAutoNum type="arabicPeriod" startAt="1"/>
              <a:defRPr sz="3400"/>
            </a:pPr>
            <a:r>
              <a:t>Create a self-signed root certificate</a:t>
            </a:r>
          </a:p>
          <a:p>
            <a:pPr lvl="1" marL="1409700" indent="-647700">
              <a:spcBef>
                <a:spcPts val="700"/>
              </a:spcBef>
              <a:buAutoNum type="arabicPeriod" startAt="1"/>
              <a:defRPr sz="3400"/>
            </a:pPr>
            <a:r>
              <a:t>Get all the major browser vendors to include your cert with their software</a:t>
            </a:r>
          </a:p>
          <a:p>
            <a:pPr lvl="1" marL="1409700" indent="-647700">
              <a:spcBef>
                <a:spcPts val="700"/>
              </a:spcBef>
              <a:buAutoNum type="arabicPeriod" startAt="1"/>
              <a:defRPr sz="3400"/>
            </a:pPr>
            <a:r>
              <a:t>Keep your private key secret at all costs</a:t>
            </a:r>
          </a:p>
          <a:p>
            <a:pPr/>
            <a:r>
              <a:t>What is the key responsibility of being a CA?</a:t>
            </a:r>
          </a:p>
          <a:p>
            <a:pPr lvl="1" marL="1179004" indent="-417004">
              <a:spcBef>
                <a:spcPts val="700"/>
              </a:spcBef>
              <a:defRPr sz="3400"/>
            </a:pPr>
            <a:r>
              <a:t>Verify that someone buying a cert for </a:t>
            </a:r>
            <a:r>
              <a:rPr i="1">
                <a:latin typeface="Calibri"/>
                <a:ea typeface="Calibri"/>
                <a:cs typeface="Calibri"/>
                <a:sym typeface="Calibri"/>
              </a:rPr>
              <a:t>example.com</a:t>
            </a:r>
            <a:r>
              <a:t> actually controls </a:t>
            </a:r>
            <a:r>
              <a:rPr i="1">
                <a:latin typeface="Calibri"/>
                <a:ea typeface="Calibri"/>
                <a:cs typeface="Calibri"/>
                <a:sym typeface="Calibri"/>
              </a:rPr>
              <a:t>example.com</a:t>
            </a:r>
          </a:p>
        </p:txBody>
      </p:sp>
      <p:sp>
        <p:nvSpPr>
          <p:cNvPr id="26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68" name="Rectangular Callout 3"/>
          <p:cNvGrpSpPr/>
          <p:nvPr/>
        </p:nvGrpSpPr>
        <p:grpSpPr>
          <a:xfrm>
            <a:off x="7647854" y="4403655"/>
            <a:ext cx="5094266" cy="2359062"/>
            <a:chOff x="0" y="0"/>
            <a:chExt cx="5094264" cy="2359060"/>
          </a:xfrm>
        </p:grpSpPr>
        <p:sp>
          <p:nvSpPr>
            <p:cNvPr id="266" name="Shape"/>
            <p:cNvSpPr/>
            <p:nvPr/>
          </p:nvSpPr>
          <p:spPr>
            <a:xfrm>
              <a:off x="0" y="0"/>
              <a:ext cx="5094265" cy="235906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6205"/>
                  </a:lnTo>
                  <a:lnTo>
                    <a:pt x="9000" y="16205"/>
                  </a:lnTo>
                  <a:lnTo>
                    <a:pt x="2089" y="21600"/>
                  </a:lnTo>
                  <a:lnTo>
                    <a:pt x="3600" y="16205"/>
                  </a:lnTo>
                  <a:lnTo>
                    <a:pt x="0" y="16205"/>
                  </a:lnTo>
                  <a:lnTo>
                    <a:pt x="0" y="9453"/>
                  </a:lnTo>
                  <a:close/>
                </a:path>
              </a:pathLst>
            </a:custGeom>
            <a:solidFill>
              <a:srgbClr val="FF0000"/>
            </a:solidFill>
            <a:ln w="12700" cap="flat">
              <a:solidFill>
                <a:srgbClr val="C00000"/>
              </a:solidFill>
              <a:prstDash val="solid"/>
              <a:miter lim="800000"/>
            </a:ln>
            <a:effectLst/>
          </p:spPr>
          <p:txBody>
            <a:bodyPr wrap="square" lIns="48767" tIns="48767" rIns="48767" bIns="48767" numCol="1" anchor="ctr">
              <a:noAutofit/>
            </a:bodyPr>
            <a:lstStyle/>
            <a:p>
              <a:pPr algn="l" defTabSz="1300480">
                <a:defRPr b="0">
                  <a:latin typeface="Calibri"/>
                  <a:ea typeface="Calibri"/>
                  <a:cs typeface="Calibri"/>
                  <a:sym typeface="Calibri"/>
                </a:defRPr>
              </a:pPr>
            </a:p>
          </p:txBody>
        </p:sp>
        <p:sp>
          <p:nvSpPr>
            <p:cNvPr id="267" name="Any CA can issue a cert for any domain!…"/>
            <p:cNvSpPr txBox="1"/>
            <p:nvPr/>
          </p:nvSpPr>
          <p:spPr>
            <a:xfrm>
              <a:off x="0" y="277360"/>
              <a:ext cx="5094265" cy="12151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p>
              <a:pPr marL="480059" indent="-480059" algn="l" defTabSz="1300480">
                <a:buSzPct val="100000"/>
                <a:buFont typeface="Arial"/>
                <a:buChar char="•"/>
                <a:defRPr b="0" sz="1900">
                  <a:latin typeface="Calibri"/>
                  <a:ea typeface="Calibri"/>
                  <a:cs typeface="Calibri"/>
                  <a:sym typeface="Calibri"/>
                </a:defRPr>
              </a:pPr>
              <a:r>
                <a:t>Any CA can issue a cert for any domain!</a:t>
              </a:r>
            </a:p>
            <a:p>
              <a:pPr marL="480059" indent="-480059" algn="l" defTabSz="1300480">
                <a:buSzPct val="100000"/>
                <a:buFont typeface="Arial"/>
                <a:buChar char="•"/>
                <a:defRPr sz="1900">
                  <a:latin typeface="Calibri"/>
                  <a:ea typeface="Calibri"/>
                  <a:cs typeface="Calibri"/>
                  <a:sym typeface="Calibri"/>
                </a:defRPr>
              </a:pPr>
              <a:r>
                <a:t>The only thing that stops me from buying a cert for </a:t>
              </a:r>
              <a:r>
                <a:rPr i="1"/>
                <a:t>google.com</a:t>
              </a:r>
              <a:r>
                <a:t> is a manual verification process</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64">
                                            <p:txEl>
                                              <p:pRg st="3" end="3"/>
                                            </p:txEl>
                                          </p:spTgt>
                                        </p:tgtEl>
                                        <p:attrNameLst>
                                          <p:attrName>style.visibility</p:attrName>
                                        </p:attrNameLst>
                                      </p:cBhvr>
                                      <p:to>
                                        <p:strVal val="visible"/>
                                      </p:to>
                                    </p:set>
                                    <p:anim calcmode="lin" valueType="num">
                                      <p:cBhvr>
                                        <p:cTn id="7" dur="500" fill="hold"/>
                                        <p:tgtEl>
                                          <p:spTgt spid="264">
                                            <p:txEl>
                                              <p:pRg st="3" end="3"/>
                                            </p:txEl>
                                          </p:spTgt>
                                        </p:tgtEl>
                                        <p:attrNameLst>
                                          <p:attrName>ppt_x</p:attrName>
                                        </p:attrNameLst>
                                      </p:cBhvr>
                                      <p:tavLst>
                                        <p:tav tm="0">
                                          <p:val>
                                            <p:strVal val="#ppt_x"/>
                                          </p:val>
                                        </p:tav>
                                        <p:tav tm="100000">
                                          <p:val>
                                            <p:strVal val="#ppt_x"/>
                                          </p:val>
                                        </p:tav>
                                      </p:tavLst>
                                    </p:anim>
                                    <p:anim calcmode="lin" valueType="num">
                                      <p:cBhvr>
                                        <p:cTn id="8" dur="500" fill="hold"/>
                                        <p:tgtEl>
                                          <p:spTgt spid="26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1" fill="hold">
                                  <p:stCondLst>
                                    <p:cond delay="0"/>
                                  </p:stCondLst>
                                  <p:iterate type="el" backwards="0">
                                    <p:tmAbs val="0"/>
                                  </p:iterate>
                                  <p:childTnLst>
                                    <p:set>
                                      <p:cBhvr>
                                        <p:cTn id="12" fill="hold"/>
                                        <p:tgtEl>
                                          <p:spTgt spid="264">
                                            <p:txEl>
                                              <p:pRg st="4" end="4"/>
                                            </p:txEl>
                                          </p:spTgt>
                                        </p:tgtEl>
                                        <p:attrNameLst>
                                          <p:attrName>style.visibility</p:attrName>
                                        </p:attrNameLst>
                                      </p:cBhvr>
                                      <p:to>
                                        <p:strVal val="visible"/>
                                      </p:to>
                                    </p:set>
                                    <p:anim calcmode="lin" valueType="num">
                                      <p:cBhvr>
                                        <p:cTn id="13" dur="500" fill="hold"/>
                                        <p:tgtEl>
                                          <p:spTgt spid="264">
                                            <p:txEl>
                                              <p:pRg st="4" end="4"/>
                                            </p:txEl>
                                          </p:spTgt>
                                        </p:tgtEl>
                                        <p:attrNameLst>
                                          <p:attrName>ppt_x</p:attrName>
                                        </p:attrNameLst>
                                      </p:cBhvr>
                                      <p:tavLst>
                                        <p:tav tm="0">
                                          <p:val>
                                            <p:strVal val="#ppt_x"/>
                                          </p:val>
                                        </p:tav>
                                        <p:tav tm="100000">
                                          <p:val>
                                            <p:strVal val="#ppt_x"/>
                                          </p:val>
                                        </p:tav>
                                      </p:tavLst>
                                    </p:anim>
                                    <p:anim calcmode="lin" valueType="num">
                                      <p:cBhvr>
                                        <p:cTn id="14" dur="500" fill="hold"/>
                                        <p:tgtEl>
                                          <p:spTgt spid="264">
                                            <p:txEl>
                                              <p:pRg st="4" end="4"/>
                                            </p:txEl>
                                          </p:spTgt>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Class="entr" nodeType="afterEffect" presetSubtype="4" presetID="2" grpId="1" fill="hold">
                                  <p:stCondLst>
                                    <p:cond delay="0"/>
                                  </p:stCondLst>
                                  <p:iterate type="el" backwards="0">
                                    <p:tmAbs val="0"/>
                                  </p:iterate>
                                  <p:childTnLst>
                                    <p:set>
                                      <p:cBhvr>
                                        <p:cTn id="17" fill="hold"/>
                                        <p:tgtEl>
                                          <p:spTgt spid="264">
                                            <p:txEl>
                                              <p:pRg st="5" end="5"/>
                                            </p:txEl>
                                          </p:spTgt>
                                        </p:tgtEl>
                                        <p:attrNameLst>
                                          <p:attrName>style.visibility</p:attrName>
                                        </p:attrNameLst>
                                      </p:cBhvr>
                                      <p:to>
                                        <p:strVal val="visible"/>
                                      </p:to>
                                    </p:set>
                                    <p:anim calcmode="lin" valueType="num">
                                      <p:cBhvr>
                                        <p:cTn id="18" dur="500" fill="hold"/>
                                        <p:tgtEl>
                                          <p:spTgt spid="264">
                                            <p:txEl>
                                              <p:pRg st="5" end="5"/>
                                            </p:txEl>
                                          </p:spTgt>
                                        </p:tgtEl>
                                        <p:attrNameLst>
                                          <p:attrName>ppt_x</p:attrName>
                                        </p:attrNameLst>
                                      </p:cBhvr>
                                      <p:tavLst>
                                        <p:tav tm="0">
                                          <p:val>
                                            <p:strVal val="#ppt_x"/>
                                          </p:val>
                                        </p:tav>
                                        <p:tav tm="100000">
                                          <p:val>
                                            <p:strVal val="#ppt_x"/>
                                          </p:val>
                                        </p:tav>
                                      </p:tavLst>
                                    </p:anim>
                                    <p:anim calcmode="lin" valueType="num">
                                      <p:cBhvr>
                                        <p:cTn id="19" dur="500" fill="hold"/>
                                        <p:tgtEl>
                                          <p:spTgt spid="264">
                                            <p:txEl>
                                              <p:pRg st="5" end="5"/>
                                            </p:txEl>
                                          </p:spTgt>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Class="entr" nodeType="afterEffect" presetSubtype="4" presetID="2" grpId="1" fill="hold">
                                  <p:stCondLst>
                                    <p:cond delay="0"/>
                                  </p:stCondLst>
                                  <p:iterate type="el" backwards="0">
                                    <p:tmAbs val="0"/>
                                  </p:iterate>
                                  <p:childTnLst>
                                    <p:set>
                                      <p:cBhvr>
                                        <p:cTn id="22" fill="hold"/>
                                        <p:tgtEl>
                                          <p:spTgt spid="264">
                                            <p:txEl>
                                              <p:pRg st="6" end="6"/>
                                            </p:txEl>
                                          </p:spTgt>
                                        </p:tgtEl>
                                        <p:attrNameLst>
                                          <p:attrName>style.visibility</p:attrName>
                                        </p:attrNameLst>
                                      </p:cBhvr>
                                      <p:to>
                                        <p:strVal val="visible"/>
                                      </p:to>
                                    </p:set>
                                    <p:anim calcmode="lin" valueType="num">
                                      <p:cBhvr>
                                        <p:cTn id="23" dur="500" fill="hold"/>
                                        <p:tgtEl>
                                          <p:spTgt spid="264">
                                            <p:txEl>
                                              <p:pRg st="6" end="6"/>
                                            </p:txEl>
                                          </p:spTgt>
                                        </p:tgtEl>
                                        <p:attrNameLst>
                                          <p:attrName>ppt_x</p:attrName>
                                        </p:attrNameLst>
                                      </p:cBhvr>
                                      <p:tavLst>
                                        <p:tav tm="0">
                                          <p:val>
                                            <p:strVal val="#ppt_x"/>
                                          </p:val>
                                        </p:tav>
                                        <p:tav tm="100000">
                                          <p:val>
                                            <p:strVal val="#ppt_x"/>
                                          </p:val>
                                        </p:tav>
                                      </p:tavLst>
                                    </p:anim>
                                    <p:anim calcmode="lin" valueType="num">
                                      <p:cBhvr>
                                        <p:cTn id="24" dur="500" fill="hold"/>
                                        <p:tgtEl>
                                          <p:spTgt spid="26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4" presetID="2" grpId="1" fill="hold">
                                  <p:stCondLst>
                                    <p:cond delay="0"/>
                                  </p:stCondLst>
                                  <p:iterate type="el" backwards="0">
                                    <p:tmAbs val="0"/>
                                  </p:iterate>
                                  <p:childTnLst>
                                    <p:set>
                                      <p:cBhvr>
                                        <p:cTn id="28" fill="hold"/>
                                        <p:tgtEl>
                                          <p:spTgt spid="264">
                                            <p:txEl>
                                              <p:pRg st="7" end="7"/>
                                            </p:txEl>
                                          </p:spTgt>
                                        </p:tgtEl>
                                        <p:attrNameLst>
                                          <p:attrName>style.visibility</p:attrName>
                                        </p:attrNameLst>
                                      </p:cBhvr>
                                      <p:to>
                                        <p:strVal val="visible"/>
                                      </p:to>
                                    </p:set>
                                    <p:anim calcmode="lin" valueType="num">
                                      <p:cBhvr>
                                        <p:cTn id="29" dur="500" fill="hold"/>
                                        <p:tgtEl>
                                          <p:spTgt spid="264">
                                            <p:txEl>
                                              <p:pRg st="7" end="7"/>
                                            </p:txEl>
                                          </p:spTgt>
                                        </p:tgtEl>
                                        <p:attrNameLst>
                                          <p:attrName>ppt_x</p:attrName>
                                        </p:attrNameLst>
                                      </p:cBhvr>
                                      <p:tavLst>
                                        <p:tav tm="0">
                                          <p:val>
                                            <p:strVal val="#ppt_x"/>
                                          </p:val>
                                        </p:tav>
                                        <p:tav tm="100000">
                                          <p:val>
                                            <p:strVal val="#ppt_x"/>
                                          </p:val>
                                        </p:tav>
                                      </p:tavLst>
                                    </p:anim>
                                    <p:anim calcmode="lin" valueType="num">
                                      <p:cBhvr>
                                        <p:cTn id="30" dur="500" fill="hold"/>
                                        <p:tgtEl>
                                          <p:spTgt spid="26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4" presetID="2" grpId="1" fill="hold">
                                  <p:stCondLst>
                                    <p:cond delay="0"/>
                                  </p:stCondLst>
                                  <p:iterate type="el" backwards="0">
                                    <p:tmAbs val="0"/>
                                  </p:iterate>
                                  <p:childTnLst>
                                    <p:set>
                                      <p:cBhvr>
                                        <p:cTn id="34" fill="hold"/>
                                        <p:tgtEl>
                                          <p:spTgt spid="264">
                                            <p:txEl>
                                              <p:pRg st="8" end="8"/>
                                            </p:txEl>
                                          </p:spTgt>
                                        </p:tgtEl>
                                        <p:attrNameLst>
                                          <p:attrName>style.visibility</p:attrName>
                                        </p:attrNameLst>
                                      </p:cBhvr>
                                      <p:to>
                                        <p:strVal val="visible"/>
                                      </p:to>
                                    </p:set>
                                    <p:anim calcmode="lin" valueType="num">
                                      <p:cBhvr>
                                        <p:cTn id="35" dur="500" fill="hold"/>
                                        <p:tgtEl>
                                          <p:spTgt spid="264">
                                            <p:txEl>
                                              <p:pRg st="8" end="8"/>
                                            </p:txEl>
                                          </p:spTgt>
                                        </p:tgtEl>
                                        <p:attrNameLst>
                                          <p:attrName>ppt_x</p:attrName>
                                        </p:attrNameLst>
                                      </p:cBhvr>
                                      <p:tavLst>
                                        <p:tav tm="0">
                                          <p:val>
                                            <p:strVal val="#ppt_x"/>
                                          </p:val>
                                        </p:tav>
                                        <p:tav tm="100000">
                                          <p:val>
                                            <p:strVal val="#ppt_x"/>
                                          </p:val>
                                        </p:tav>
                                      </p:tavLst>
                                    </p:anim>
                                    <p:anim calcmode="lin" valueType="num">
                                      <p:cBhvr>
                                        <p:cTn id="36" dur="500" fill="hold"/>
                                        <p:tgtEl>
                                          <p:spTgt spid="26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4" presetID="2" grpId="2" fill="hold">
                                  <p:stCondLst>
                                    <p:cond delay="0"/>
                                  </p:stCondLst>
                                  <p:iterate type="el" backwards="0">
                                    <p:tmAbs val="0"/>
                                  </p:iterate>
                                  <p:childTnLst>
                                    <p:set>
                                      <p:cBhvr>
                                        <p:cTn id="40" fill="hold"/>
                                        <p:tgtEl>
                                          <p:spTgt spid="268"/>
                                        </p:tgtEl>
                                        <p:attrNameLst>
                                          <p:attrName>style.visibility</p:attrName>
                                        </p:attrNameLst>
                                      </p:cBhvr>
                                      <p:to>
                                        <p:strVal val="visible"/>
                                      </p:to>
                                    </p:set>
                                    <p:anim calcmode="lin" valueType="num">
                                      <p:cBhvr>
                                        <p:cTn id="41" dur="500" fill="hold"/>
                                        <p:tgtEl>
                                          <p:spTgt spid="268"/>
                                        </p:tgtEl>
                                        <p:attrNameLst>
                                          <p:attrName>ppt_x</p:attrName>
                                        </p:attrNameLst>
                                      </p:cBhvr>
                                      <p:tavLst>
                                        <p:tav tm="0">
                                          <p:val>
                                            <p:strVal val="#ppt_x"/>
                                          </p:val>
                                        </p:tav>
                                        <p:tav tm="100000">
                                          <p:val>
                                            <p:strVal val="#ppt_x"/>
                                          </p:val>
                                        </p:tav>
                                      </p:tavLst>
                                    </p:anim>
                                    <p:anim calcmode="lin" valueType="num">
                                      <p:cBhvr>
                                        <p:cTn id="42" dur="500" fill="hold"/>
                                        <p:tgtEl>
                                          <p:spTgt spid="26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4" presetID="2" grpId="1" fill="hold">
                                  <p:stCondLst>
                                    <p:cond delay="0"/>
                                  </p:stCondLst>
                                  <p:iterate type="el" backwards="0">
                                    <p:tmAbs val="0"/>
                                  </p:iterate>
                                  <p:childTnLst>
                                    <p:set>
                                      <p:cBhvr>
                                        <p:cTn id="46" fill="hold"/>
                                        <p:tgtEl>
                                          <p:spTgt spid="264">
                                            <p:txEl>
                                              <p:pRg st="9" end="9"/>
                                            </p:txEl>
                                          </p:spTgt>
                                        </p:tgtEl>
                                        <p:attrNameLst>
                                          <p:attrName>style.visibility</p:attrName>
                                        </p:attrNameLst>
                                      </p:cBhvr>
                                      <p:to>
                                        <p:strVal val="visible"/>
                                      </p:to>
                                    </p:set>
                                    <p:anim calcmode="lin" valueType="num">
                                      <p:cBhvr>
                                        <p:cTn id="47" dur="500" fill="hold"/>
                                        <p:tgtEl>
                                          <p:spTgt spid="264">
                                            <p:txEl>
                                              <p:pRg st="9" end="9"/>
                                            </p:txEl>
                                          </p:spTgt>
                                        </p:tgtEl>
                                        <p:attrNameLst>
                                          <p:attrName>ppt_x</p:attrName>
                                        </p:attrNameLst>
                                      </p:cBhvr>
                                      <p:tavLst>
                                        <p:tav tm="0">
                                          <p:val>
                                            <p:strVal val="#ppt_x"/>
                                          </p:val>
                                        </p:tav>
                                        <p:tav tm="100000">
                                          <p:val>
                                            <p:strVal val="#ppt_x"/>
                                          </p:val>
                                        </p:tav>
                                      </p:tavLst>
                                    </p:anim>
                                    <p:anim calcmode="lin" valueType="num">
                                      <p:cBhvr>
                                        <p:cTn id="48" dur="500" fill="hold"/>
                                        <p:tgtEl>
                                          <p:spTgt spid="264">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64" grpId="1"/>
      <p:bldP build="whole" bldLvl="1" animBg="1" rev="0" advAuto="0" spid="268" grpId="2"/>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0" name="Title 1"/>
          <p:cNvSpPr txBox="1"/>
          <p:nvPr>
            <p:ph type="title"/>
          </p:nvPr>
        </p:nvSpPr>
        <p:spPr>
          <a:prstGeom prst="rect">
            <a:avLst/>
          </a:prstGeom>
        </p:spPr>
        <p:txBody>
          <a:bodyPr/>
          <a:lstStyle/>
          <a:p>
            <a:pPr/>
            <a:r>
              <a:t>Acquiring a Certificate</a:t>
            </a:r>
          </a:p>
        </p:txBody>
      </p:sp>
      <p:sp>
        <p:nvSpPr>
          <p:cNvPr id="271" name="Body"/>
          <p:cNvSpPr txBox="1"/>
          <p:nvPr>
            <p:ph type="body" idx="1"/>
          </p:nvPr>
        </p:nvSpPr>
        <p:spPr>
          <a:prstGeom prst="rect">
            <a:avLst/>
          </a:prstGeom>
        </p:spPr>
        <p:txBody>
          <a:bodyPr/>
          <a:lstStyle/>
          <a:p>
            <a:pPr/>
          </a:p>
        </p:txBody>
      </p:sp>
      <p:sp>
        <p:nvSpPr>
          <p:cNvPr id="27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73" name="Picture 3" descr="Picture 3"/>
          <p:cNvPicPr>
            <a:picLocks noChangeAspect="1"/>
          </p:cNvPicPr>
          <p:nvPr/>
        </p:nvPicPr>
        <p:blipFill>
          <a:blip r:embed="rId2">
            <a:extLst/>
          </a:blip>
          <a:stretch>
            <a:fillRect/>
          </a:stretch>
        </p:blipFill>
        <p:spPr>
          <a:xfrm>
            <a:off x="4422464" y="3859381"/>
            <a:ext cx="1046288" cy="1046288"/>
          </a:xfrm>
          <a:prstGeom prst="rect">
            <a:avLst/>
          </a:prstGeom>
          <a:ln w="12700">
            <a:miter lim="400000"/>
          </a:ln>
        </p:spPr>
      </p:pic>
      <p:pic>
        <p:nvPicPr>
          <p:cNvPr id="274" name="Picture 4" descr="Picture 4"/>
          <p:cNvPicPr>
            <a:picLocks noChangeAspect="1"/>
          </p:cNvPicPr>
          <p:nvPr/>
        </p:nvPicPr>
        <p:blipFill>
          <a:blip r:embed="rId3">
            <a:extLst/>
          </a:blip>
          <a:stretch>
            <a:fillRect/>
          </a:stretch>
        </p:blipFill>
        <p:spPr>
          <a:xfrm>
            <a:off x="3970828" y="3467375"/>
            <a:ext cx="2115750" cy="262311"/>
          </a:xfrm>
          <a:prstGeom prst="rect">
            <a:avLst/>
          </a:prstGeom>
          <a:ln w="12700">
            <a:miter lim="400000"/>
          </a:ln>
        </p:spPr>
      </p:pic>
      <p:grpSp>
        <p:nvGrpSpPr>
          <p:cNvPr id="278" name="Group 8"/>
          <p:cNvGrpSpPr/>
          <p:nvPr/>
        </p:nvGrpSpPr>
        <p:grpSpPr>
          <a:xfrm>
            <a:off x="10808058" y="8073283"/>
            <a:ext cx="1219667" cy="720136"/>
            <a:chOff x="0" y="0"/>
            <a:chExt cx="1219666" cy="720134"/>
          </a:xfrm>
        </p:grpSpPr>
        <p:sp>
          <p:nvSpPr>
            <p:cNvPr id="275" name="Rounded Rectangle 9"/>
            <p:cNvSpPr/>
            <p:nvPr/>
          </p:nvSpPr>
          <p:spPr>
            <a:xfrm>
              <a:off x="31397" y="31338"/>
              <a:ext cx="634221" cy="513295"/>
            </a:xfrm>
            <a:prstGeom prst="roundRect">
              <a:avLst>
                <a:gd name="adj" fmla="val 16667"/>
              </a:avLst>
            </a:prstGeom>
            <a:solidFill>
              <a:srgbClr val="FFFFFF"/>
            </a:solidFill>
            <a:ln w="12700" cap="flat">
              <a:solidFill>
                <a:srgbClr val="FFFFFF"/>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pic>
          <p:nvPicPr>
            <p:cNvPr id="276" name="Picture 10" descr="Picture 10"/>
            <p:cNvPicPr>
              <a:picLocks noChangeAspect="1"/>
            </p:cNvPicPr>
            <p:nvPr/>
          </p:nvPicPr>
          <p:blipFill>
            <a:blip r:embed="rId4">
              <a:extLst/>
            </a:blip>
            <a:stretch>
              <a:fillRect/>
            </a:stretch>
          </p:blipFill>
          <p:spPr>
            <a:xfrm>
              <a:off x="0" y="0"/>
              <a:ext cx="665618" cy="665618"/>
            </a:xfrm>
            <a:prstGeom prst="rect">
              <a:avLst/>
            </a:prstGeom>
            <a:ln w="12700" cap="flat">
              <a:noFill/>
              <a:miter lim="400000"/>
            </a:ln>
            <a:effectLst/>
          </p:spPr>
        </p:pic>
        <p:sp>
          <p:nvSpPr>
            <p:cNvPr id="277" name="TextBox 11"/>
            <p:cNvSpPr txBox="1"/>
            <p:nvPr/>
          </p:nvSpPr>
          <p:spPr>
            <a:xfrm>
              <a:off x="614725" y="355898"/>
              <a:ext cx="604942" cy="364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8767" tIns="48767" rIns="48767" bIns="48767" numCol="1" anchor="t">
              <a:spAutoFit/>
            </a:bodyPr>
            <a:lstStyle>
              <a:lvl1pPr algn="l" defTabSz="1300480">
                <a:defRPr sz="1800">
                  <a:latin typeface="Calibri"/>
                  <a:ea typeface="Calibri"/>
                  <a:cs typeface="Calibri"/>
                  <a:sym typeface="Calibri"/>
                </a:defRPr>
              </a:lvl1pPr>
            </a:lstStyle>
            <a:p>
              <a:pPr/>
              <a:r>
                <a:t>BofA</a:t>
              </a:r>
            </a:p>
          </p:txBody>
        </p:sp>
      </p:grpSp>
      <p:pic>
        <p:nvPicPr>
          <p:cNvPr id="279" name="Picture 12" descr="Picture 12"/>
          <p:cNvPicPr>
            <a:picLocks noChangeAspect="1"/>
          </p:cNvPicPr>
          <p:nvPr/>
        </p:nvPicPr>
        <p:blipFill>
          <a:blip r:embed="rId5">
            <a:extLst/>
          </a:blip>
          <a:stretch>
            <a:fillRect/>
          </a:stretch>
        </p:blipFill>
        <p:spPr>
          <a:xfrm>
            <a:off x="11103039" y="3952893"/>
            <a:ext cx="1125721" cy="985261"/>
          </a:xfrm>
          <a:prstGeom prst="rect">
            <a:avLst/>
          </a:prstGeom>
          <a:ln w="12700">
            <a:miter lim="400000"/>
          </a:ln>
        </p:spPr>
      </p:pic>
      <p:pic>
        <p:nvPicPr>
          <p:cNvPr id="280" name="Picture 16" descr="Picture 16"/>
          <p:cNvPicPr>
            <a:picLocks noChangeAspect="1"/>
          </p:cNvPicPr>
          <p:nvPr/>
        </p:nvPicPr>
        <p:blipFill>
          <a:blip r:embed="rId2">
            <a:extLst/>
          </a:blip>
          <a:stretch>
            <a:fillRect/>
          </a:stretch>
        </p:blipFill>
        <p:spPr>
          <a:xfrm>
            <a:off x="10047763" y="3972992"/>
            <a:ext cx="1046288" cy="1046288"/>
          </a:xfrm>
          <a:prstGeom prst="rect">
            <a:avLst/>
          </a:prstGeom>
          <a:ln w="12700">
            <a:miter lim="400000"/>
          </a:ln>
        </p:spPr>
      </p:pic>
      <p:grpSp>
        <p:nvGrpSpPr>
          <p:cNvPr id="284" name="Group 17"/>
          <p:cNvGrpSpPr/>
          <p:nvPr/>
        </p:nvGrpSpPr>
        <p:grpSpPr>
          <a:xfrm>
            <a:off x="10016366" y="5137920"/>
            <a:ext cx="1568036" cy="720135"/>
            <a:chOff x="0" y="0"/>
            <a:chExt cx="1568035" cy="720134"/>
          </a:xfrm>
        </p:grpSpPr>
        <p:sp>
          <p:nvSpPr>
            <p:cNvPr id="281" name="Rounded Rectangle 18"/>
            <p:cNvSpPr/>
            <p:nvPr/>
          </p:nvSpPr>
          <p:spPr>
            <a:xfrm>
              <a:off x="31397" y="31338"/>
              <a:ext cx="634221" cy="513295"/>
            </a:xfrm>
            <a:prstGeom prst="roundRect">
              <a:avLst>
                <a:gd name="adj" fmla="val 16667"/>
              </a:avLst>
            </a:prstGeom>
            <a:solidFill>
              <a:srgbClr val="FFFFFF"/>
            </a:solidFill>
            <a:ln w="12700" cap="flat">
              <a:solidFill>
                <a:srgbClr val="FFFFFF"/>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pic>
          <p:nvPicPr>
            <p:cNvPr id="282" name="Picture 19" descr="Picture 19"/>
            <p:cNvPicPr>
              <a:picLocks noChangeAspect="1"/>
            </p:cNvPicPr>
            <p:nvPr/>
          </p:nvPicPr>
          <p:blipFill>
            <a:blip r:embed="rId4">
              <a:extLst/>
            </a:blip>
            <a:stretch>
              <a:fillRect/>
            </a:stretch>
          </p:blipFill>
          <p:spPr>
            <a:xfrm>
              <a:off x="0" y="0"/>
              <a:ext cx="665618" cy="665618"/>
            </a:xfrm>
            <a:prstGeom prst="rect">
              <a:avLst/>
            </a:prstGeom>
            <a:ln w="12700" cap="flat">
              <a:noFill/>
              <a:miter lim="400000"/>
            </a:ln>
            <a:effectLst/>
          </p:spPr>
        </p:pic>
        <p:sp>
          <p:nvSpPr>
            <p:cNvPr id="283" name="TextBox 20"/>
            <p:cNvSpPr txBox="1"/>
            <p:nvPr/>
          </p:nvSpPr>
          <p:spPr>
            <a:xfrm>
              <a:off x="614725" y="355898"/>
              <a:ext cx="953311" cy="364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8767" tIns="48767" rIns="48767" bIns="48767" numCol="1" anchor="t">
              <a:spAutoFit/>
            </a:bodyPr>
            <a:lstStyle>
              <a:lvl1pPr algn="l" defTabSz="1300480">
                <a:defRPr sz="1800">
                  <a:latin typeface="Calibri"/>
                  <a:ea typeface="Calibri"/>
                  <a:cs typeface="Calibri"/>
                  <a:sym typeface="Calibri"/>
                </a:defRPr>
              </a:lvl1pPr>
            </a:lstStyle>
            <a:p>
              <a:pPr/>
              <a:r>
                <a:t>Verisign</a:t>
              </a:r>
            </a:p>
          </p:txBody>
        </p:sp>
      </p:grpSp>
      <p:grpSp>
        <p:nvGrpSpPr>
          <p:cNvPr id="287" name="Group 21"/>
          <p:cNvGrpSpPr/>
          <p:nvPr/>
        </p:nvGrpSpPr>
        <p:grpSpPr>
          <a:xfrm>
            <a:off x="5168881" y="4987071"/>
            <a:ext cx="1029907" cy="753423"/>
            <a:chOff x="0" y="0"/>
            <a:chExt cx="1029906" cy="753422"/>
          </a:xfrm>
        </p:grpSpPr>
        <p:pic>
          <p:nvPicPr>
            <p:cNvPr id="285" name="Picture 4" descr="Picture 4"/>
            <p:cNvPicPr>
              <a:picLocks noChangeAspect="1"/>
            </p:cNvPicPr>
            <p:nvPr/>
          </p:nvPicPr>
          <p:blipFill>
            <a:blip r:embed="rId6">
              <a:extLst/>
            </a:blip>
            <a:stretch>
              <a:fillRect/>
            </a:stretch>
          </p:blipFill>
          <p:spPr>
            <a:xfrm>
              <a:off x="0" y="0"/>
              <a:ext cx="529810" cy="529810"/>
            </a:xfrm>
            <a:prstGeom prst="rect">
              <a:avLst/>
            </a:prstGeom>
            <a:ln w="12700" cap="flat">
              <a:noFill/>
              <a:miter lim="400000"/>
            </a:ln>
            <a:effectLst/>
          </p:spPr>
        </p:pic>
        <p:sp>
          <p:nvSpPr>
            <p:cNvPr id="286" name="TextBox 23"/>
            <p:cNvSpPr txBox="1"/>
            <p:nvPr/>
          </p:nvSpPr>
          <p:spPr>
            <a:xfrm>
              <a:off x="197937" y="201226"/>
              <a:ext cx="831970" cy="552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8767" tIns="48767" rIns="48767" bIns="48767" numCol="1" anchor="t">
              <a:spAutoFit/>
            </a:bodyPr>
            <a:lstStyle/>
            <a:p>
              <a:pPr algn="l" defTabSz="1300480">
                <a:defRPr sz="2800">
                  <a:solidFill>
                    <a:srgbClr val="000000"/>
                  </a:solidFill>
                  <a:latin typeface="Calibri"/>
                  <a:ea typeface="Calibri"/>
                  <a:cs typeface="Calibri"/>
                  <a:sym typeface="Calibri"/>
                </a:defRPr>
              </a:pPr>
              <a:r>
                <a:t>P</a:t>
              </a:r>
              <a:r>
                <a:rPr baseline="-19571"/>
                <a:t>BofA</a:t>
              </a:r>
            </a:p>
          </p:txBody>
        </p:sp>
      </p:grpSp>
      <p:grpSp>
        <p:nvGrpSpPr>
          <p:cNvPr id="292" name="Folded Corner 25"/>
          <p:cNvGrpSpPr/>
          <p:nvPr/>
        </p:nvGrpSpPr>
        <p:grpSpPr>
          <a:xfrm>
            <a:off x="4501428" y="5975119"/>
            <a:ext cx="1177516" cy="1169141"/>
            <a:chOff x="0" y="34038"/>
            <a:chExt cx="1177514" cy="1169140"/>
          </a:xfrm>
        </p:grpSpPr>
        <p:sp>
          <p:nvSpPr>
            <p:cNvPr id="288" name="Shape"/>
            <p:cNvSpPr/>
            <p:nvPr/>
          </p:nvSpPr>
          <p:spPr>
            <a:xfrm>
              <a:off x="0" y="34038"/>
              <a:ext cx="1177515" cy="1169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7668"/>
                  </a:lnTo>
                  <a:lnTo>
                    <a:pt x="17696" y="21600"/>
                  </a:lnTo>
                  <a:lnTo>
                    <a:pt x="0" y="21600"/>
                  </a:lnTo>
                  <a:close/>
                </a:path>
              </a:pathLst>
            </a:custGeom>
            <a:solidFill>
              <a:srgbClr val="70AD47"/>
            </a:solidFill>
            <a:ln w="12700" cap="flat">
              <a:noFill/>
              <a:miter lim="400000"/>
            </a:ln>
            <a:effectLst/>
          </p:spPr>
          <p:txBody>
            <a:bodyPr wrap="square" lIns="48767" tIns="48767" rIns="48767" bIns="48767" numCol="1" anchor="ctr">
              <a:noAutofit/>
            </a:bodyPr>
            <a:lstStyle/>
            <a:p>
              <a:pPr defTabSz="1300480">
                <a:defRPr baseline="-20250">
                  <a:latin typeface="Calibri"/>
                  <a:ea typeface="Calibri"/>
                  <a:cs typeface="Calibri"/>
                  <a:sym typeface="Calibri"/>
                </a:defRPr>
              </a:pPr>
            </a:p>
          </p:txBody>
        </p:sp>
        <p:sp>
          <p:nvSpPr>
            <p:cNvPr id="289" name="Triangle"/>
            <p:cNvSpPr/>
            <p:nvPr/>
          </p:nvSpPr>
          <p:spPr>
            <a:xfrm>
              <a:off x="964696" y="990360"/>
              <a:ext cx="212819" cy="2128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4320" y="4320"/>
                  </a:lnTo>
                  <a:lnTo>
                    <a:pt x="21600" y="0"/>
                  </a:lnTo>
                  <a:close/>
                </a:path>
              </a:pathLst>
            </a:custGeom>
            <a:solidFill>
              <a:srgbClr val="000000">
                <a:alpha val="20000"/>
              </a:srgbClr>
            </a:solidFill>
            <a:ln w="12700" cap="flat">
              <a:noFill/>
              <a:miter lim="400000"/>
            </a:ln>
            <a:effectLst/>
          </p:spPr>
          <p:txBody>
            <a:bodyPr wrap="square" lIns="48767" tIns="48767" rIns="48767" bIns="48767" numCol="1" anchor="ctr">
              <a:noAutofit/>
            </a:bodyPr>
            <a:lstStyle/>
            <a:p>
              <a:pPr defTabSz="1300480">
                <a:defRPr baseline="-20250">
                  <a:latin typeface="Calibri"/>
                  <a:ea typeface="Calibri"/>
                  <a:cs typeface="Calibri"/>
                  <a:sym typeface="Calibri"/>
                </a:defRPr>
              </a:pPr>
            </a:p>
          </p:txBody>
        </p:sp>
        <p:sp>
          <p:nvSpPr>
            <p:cNvPr id="290" name="Line"/>
            <p:cNvSpPr/>
            <p:nvPr/>
          </p:nvSpPr>
          <p:spPr>
            <a:xfrm>
              <a:off x="0" y="34038"/>
              <a:ext cx="1177515" cy="116914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696" y="21600"/>
                  </a:moveTo>
                  <a:lnTo>
                    <a:pt x="18477" y="18455"/>
                  </a:lnTo>
                  <a:lnTo>
                    <a:pt x="21600" y="17668"/>
                  </a:lnTo>
                  <a:lnTo>
                    <a:pt x="17696" y="21600"/>
                  </a:lnTo>
                  <a:lnTo>
                    <a:pt x="0" y="21600"/>
                  </a:lnTo>
                  <a:lnTo>
                    <a:pt x="0" y="0"/>
                  </a:lnTo>
                  <a:lnTo>
                    <a:pt x="21600" y="0"/>
                  </a:lnTo>
                  <a:lnTo>
                    <a:pt x="21600" y="17668"/>
                  </a:lnTo>
                </a:path>
              </a:pathLst>
            </a:custGeom>
            <a:noFill/>
            <a:ln w="12700" cap="flat">
              <a:solidFill>
                <a:srgbClr val="385724"/>
              </a:solidFill>
              <a:prstDash val="solid"/>
              <a:miter lim="800000"/>
            </a:ln>
            <a:effectLst/>
          </p:spPr>
          <p:txBody>
            <a:bodyPr wrap="square" lIns="48767" tIns="48767" rIns="48767" bIns="48767" numCol="1" anchor="ctr">
              <a:noAutofit/>
            </a:bodyPr>
            <a:lstStyle/>
            <a:p>
              <a:pPr defTabSz="1300480">
                <a:defRPr baseline="-20250">
                  <a:latin typeface="Calibri"/>
                  <a:ea typeface="Calibri"/>
                  <a:cs typeface="Calibri"/>
                  <a:sym typeface="Calibri"/>
                </a:defRPr>
              </a:pPr>
            </a:p>
          </p:txBody>
        </p:sp>
        <p:sp>
          <p:nvSpPr>
            <p:cNvPr id="291" name="CSR…"/>
            <p:cNvSpPr txBox="1"/>
            <p:nvPr/>
          </p:nvSpPr>
          <p:spPr>
            <a:xfrm>
              <a:off x="0" y="60714"/>
              <a:ext cx="1177515" cy="90297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p>
              <a:pPr defTabSz="1300480">
                <a:defRPr sz="1700" u="sng">
                  <a:latin typeface="Calibri"/>
                  <a:ea typeface="Calibri"/>
                  <a:cs typeface="Calibri"/>
                  <a:sym typeface="Calibri"/>
                </a:defRPr>
              </a:pPr>
              <a:r>
                <a:t>CSR</a:t>
              </a:r>
            </a:p>
            <a:p>
              <a:pPr defTabSz="1300480">
                <a:defRPr sz="1700">
                  <a:latin typeface="Calibri"/>
                  <a:ea typeface="Calibri"/>
                  <a:cs typeface="Calibri"/>
                  <a:sym typeface="Calibri"/>
                </a:defRPr>
              </a:pPr>
              <a:r>
                <a:t>bofa.com</a:t>
              </a:r>
            </a:p>
            <a:p>
              <a:pPr defTabSz="1300480">
                <a:defRPr sz="1700">
                  <a:latin typeface="Calibri"/>
                  <a:ea typeface="Calibri"/>
                  <a:cs typeface="Calibri"/>
                  <a:sym typeface="Calibri"/>
                </a:defRPr>
              </a:pPr>
              <a:r>
                <a:t>P</a:t>
              </a:r>
              <a:r>
                <a:rPr baseline="-26117"/>
                <a:t>BofA</a:t>
              </a:r>
            </a:p>
          </p:txBody>
        </p:sp>
      </p:grpSp>
      <p:pic>
        <p:nvPicPr>
          <p:cNvPr id="293" name="Picture 7" descr="Picture 7"/>
          <p:cNvPicPr>
            <a:picLocks noChangeAspect="1"/>
          </p:cNvPicPr>
          <p:nvPr/>
        </p:nvPicPr>
        <p:blipFill>
          <a:blip r:embed="rId7">
            <a:extLst/>
          </a:blip>
          <a:stretch>
            <a:fillRect/>
          </a:stretch>
        </p:blipFill>
        <p:spPr>
          <a:xfrm>
            <a:off x="3753120" y="6512652"/>
            <a:ext cx="1300481" cy="1300481"/>
          </a:xfrm>
          <a:prstGeom prst="rect">
            <a:avLst/>
          </a:prstGeom>
          <a:ln w="12700">
            <a:miter lim="400000"/>
          </a:ln>
        </p:spPr>
      </p:pic>
      <p:grpSp>
        <p:nvGrpSpPr>
          <p:cNvPr id="296" name="Rectangular Callout 26"/>
          <p:cNvGrpSpPr/>
          <p:nvPr/>
        </p:nvGrpSpPr>
        <p:grpSpPr>
          <a:xfrm>
            <a:off x="200555" y="4001032"/>
            <a:ext cx="4017189" cy="985253"/>
            <a:chOff x="0" y="0"/>
            <a:chExt cx="4017188" cy="985252"/>
          </a:xfrm>
        </p:grpSpPr>
        <p:sp>
          <p:nvSpPr>
            <p:cNvPr id="294" name="Shape"/>
            <p:cNvSpPr/>
            <p:nvPr/>
          </p:nvSpPr>
          <p:spPr>
            <a:xfrm>
              <a:off x="0" y="0"/>
              <a:ext cx="4017189" cy="9852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9828" y="0"/>
                  </a:lnTo>
                  <a:lnTo>
                    <a:pt x="19828" y="10854"/>
                  </a:lnTo>
                  <a:lnTo>
                    <a:pt x="16523" y="10854"/>
                  </a:lnTo>
                  <a:lnTo>
                    <a:pt x="21600" y="21600"/>
                  </a:lnTo>
                  <a:lnTo>
                    <a:pt x="11566" y="10854"/>
                  </a:lnTo>
                  <a:lnTo>
                    <a:pt x="0" y="10854"/>
                  </a:lnTo>
                  <a:lnTo>
                    <a:pt x="0" y="6332"/>
                  </a:lnTo>
                  <a:close/>
                </a:path>
              </a:pathLst>
            </a:cu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algn="l" defTabSz="1300480">
                <a:defRPr b="0" sz="2800">
                  <a:latin typeface="Calibri"/>
                  <a:ea typeface="Calibri"/>
                  <a:cs typeface="Calibri"/>
                  <a:sym typeface="Calibri"/>
                </a:defRPr>
              </a:pPr>
            </a:p>
          </p:txBody>
        </p:sp>
        <p:sp>
          <p:nvSpPr>
            <p:cNvPr id="295" name="Generate a new keypair"/>
            <p:cNvSpPr txBox="1"/>
            <p:nvPr/>
          </p:nvSpPr>
          <p:spPr>
            <a:xfrm>
              <a:off x="0" y="52734"/>
              <a:ext cx="3687592" cy="389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lvl1pPr marL="640080" indent="-640080" algn="l" defTabSz="1300480">
                <a:buSzPct val="100000"/>
                <a:buAutoNum type="arabicPeriod" startAt="1"/>
                <a:defRPr b="0" sz="2000">
                  <a:latin typeface="Calibri"/>
                  <a:ea typeface="Calibri"/>
                  <a:cs typeface="Calibri"/>
                  <a:sym typeface="Calibri"/>
                </a:defRPr>
              </a:lvl1pPr>
            </a:lstStyle>
            <a:p>
              <a:pPr/>
              <a:r>
                <a:t>Generate a new keypair</a:t>
              </a:r>
            </a:p>
          </p:txBody>
        </p:sp>
      </p:grpSp>
      <p:grpSp>
        <p:nvGrpSpPr>
          <p:cNvPr id="299" name="Rectangular Callout 27"/>
          <p:cNvGrpSpPr/>
          <p:nvPr/>
        </p:nvGrpSpPr>
        <p:grpSpPr>
          <a:xfrm>
            <a:off x="184270" y="5061039"/>
            <a:ext cx="4193926" cy="1927824"/>
            <a:chOff x="0" y="0"/>
            <a:chExt cx="4193924" cy="1927823"/>
          </a:xfrm>
        </p:grpSpPr>
        <p:sp>
          <p:nvSpPr>
            <p:cNvPr id="297" name="Shape"/>
            <p:cNvSpPr/>
            <p:nvPr/>
          </p:nvSpPr>
          <p:spPr>
            <a:xfrm>
              <a:off x="0" y="0"/>
              <a:ext cx="4193925" cy="192782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489" y="0"/>
                  </a:lnTo>
                  <a:lnTo>
                    <a:pt x="18489" y="12600"/>
                  </a:lnTo>
                  <a:lnTo>
                    <a:pt x="21600" y="15422"/>
                  </a:lnTo>
                  <a:lnTo>
                    <a:pt x="18489" y="18000"/>
                  </a:lnTo>
                  <a:lnTo>
                    <a:pt x="18489" y="21600"/>
                  </a:lnTo>
                  <a:lnTo>
                    <a:pt x="0" y="21600"/>
                  </a:lnTo>
                  <a:lnTo>
                    <a:pt x="0" y="12600"/>
                  </a:lnTo>
                  <a:close/>
                </a:path>
              </a:pathLst>
            </a:cu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algn="l" defTabSz="1300480">
                <a:defRPr b="0" baseline="-19571" sz="2800">
                  <a:latin typeface="Calibri"/>
                  <a:ea typeface="Calibri"/>
                  <a:cs typeface="Calibri"/>
                  <a:sym typeface="Calibri"/>
                </a:defRPr>
              </a:pPr>
            </a:p>
          </p:txBody>
        </p:sp>
        <p:sp>
          <p:nvSpPr>
            <p:cNvPr id="298" name="Generate a Certificate Signing Request (CSR).…"/>
            <p:cNvSpPr txBox="1"/>
            <p:nvPr/>
          </p:nvSpPr>
          <p:spPr>
            <a:xfrm>
              <a:off x="0" y="224263"/>
              <a:ext cx="3589798" cy="14792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p>
              <a:pPr marL="640079" indent="-640079" algn="l" defTabSz="1300480">
                <a:buSzPct val="100000"/>
                <a:buAutoNum type="arabicPeriod" startAt="2"/>
                <a:defRPr b="0" sz="1800">
                  <a:latin typeface="Calibri"/>
                  <a:ea typeface="Calibri"/>
                  <a:cs typeface="Calibri"/>
                  <a:sym typeface="Calibri"/>
                </a:defRPr>
              </a:pPr>
              <a:r>
                <a:t>Generate a Certificate Signing Request (CSR).</a:t>
              </a:r>
            </a:p>
            <a:p>
              <a:pPr lvl="1" indent="457200" algn="l" defTabSz="1300480">
                <a:defRPr b="0" sz="1800">
                  <a:latin typeface="Calibri"/>
                  <a:ea typeface="Calibri"/>
                  <a:cs typeface="Calibri"/>
                  <a:sym typeface="Calibri"/>
                </a:defRPr>
              </a:pPr>
              <a:r>
                <a:t>Contains BofA’s details, the DNS name for the cert, and P</a:t>
              </a:r>
              <a:r>
                <a:rPr baseline="-27111"/>
                <a:t>BofA</a:t>
              </a:r>
            </a:p>
          </p:txBody>
        </p:sp>
      </p:grpSp>
      <p:grpSp>
        <p:nvGrpSpPr>
          <p:cNvPr id="302" name="Group 33"/>
          <p:cNvGrpSpPr/>
          <p:nvPr/>
        </p:nvGrpSpPr>
        <p:grpSpPr>
          <a:xfrm>
            <a:off x="5772119" y="3729685"/>
            <a:ext cx="4014309" cy="1383198"/>
            <a:chOff x="0" y="0"/>
            <a:chExt cx="4014307" cy="1383196"/>
          </a:xfrm>
        </p:grpSpPr>
        <p:sp>
          <p:nvSpPr>
            <p:cNvPr id="300" name="Left Arrow 28"/>
            <p:cNvSpPr/>
            <p:nvPr/>
          </p:nvSpPr>
          <p:spPr>
            <a:xfrm>
              <a:off x="0" y="0"/>
              <a:ext cx="4014308" cy="1383197"/>
            </a:xfrm>
            <a:prstGeom prst="leftArrow">
              <a:avLst>
                <a:gd name="adj1" fmla="val 50000"/>
                <a:gd name="adj2" fmla="val 50000"/>
              </a:avLst>
            </a:prstGeom>
            <a:solidFill>
              <a:srgbClr val="ED7D31"/>
            </a:solidFill>
            <a:ln w="12700" cap="flat">
              <a:solidFill>
                <a:srgbClr val="843C0B"/>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301" name="TextBox 29"/>
            <p:cNvSpPr txBox="1"/>
            <p:nvPr/>
          </p:nvSpPr>
          <p:spPr>
            <a:xfrm>
              <a:off x="378101" y="371127"/>
              <a:ext cx="3572563" cy="6309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t">
              <a:spAutoFit/>
            </a:bodyPr>
            <a:lstStyle>
              <a:lvl1pPr marL="457200" indent="-457200" algn="l" defTabSz="1300480">
                <a:buSzPct val="100000"/>
                <a:buAutoNum type="arabicPeriod" startAt="3"/>
                <a:defRPr b="0" sz="1800">
                  <a:latin typeface="Calibri"/>
                  <a:ea typeface="Calibri"/>
                  <a:cs typeface="Calibri"/>
                  <a:sym typeface="Calibri"/>
                </a:defRPr>
              </a:lvl1pPr>
            </a:lstStyle>
            <a:p>
              <a:pPr/>
              <a:r>
                <a:t>Verify that the requestor owns the domain in the CSR</a:t>
              </a:r>
            </a:p>
          </p:txBody>
        </p:sp>
      </p:grpSp>
      <p:sp>
        <p:nvSpPr>
          <p:cNvPr id="313" name="Curved Connector 31"/>
          <p:cNvSpPr/>
          <p:nvPr/>
        </p:nvSpPr>
        <p:spPr>
          <a:xfrm>
            <a:off x="11479418" y="5843772"/>
            <a:ext cx="567509" cy="233629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lnTo>
                  <a:pt x="0" y="21600"/>
                </a:lnTo>
              </a:path>
            </a:pathLst>
          </a:custGeom>
          <a:ln w="50800">
            <a:solidFill>
              <a:srgbClr val="5B9BD5"/>
            </a:solidFill>
            <a:miter/>
            <a:tailEnd type="triangle"/>
          </a:ln>
        </p:spPr>
        <p:txBody>
          <a:bodyPr/>
          <a:lstStyle/>
          <a:p>
            <a:pPr/>
          </a:p>
        </p:txBody>
      </p:sp>
      <p:grpSp>
        <p:nvGrpSpPr>
          <p:cNvPr id="306" name="Rectangular Callout 32"/>
          <p:cNvGrpSpPr/>
          <p:nvPr/>
        </p:nvGrpSpPr>
        <p:grpSpPr>
          <a:xfrm>
            <a:off x="8622156" y="2244077"/>
            <a:ext cx="4017873" cy="2717356"/>
            <a:chOff x="0" y="0"/>
            <a:chExt cx="4017871" cy="2717354"/>
          </a:xfrm>
        </p:grpSpPr>
        <p:sp>
          <p:nvSpPr>
            <p:cNvPr id="304" name="Shape"/>
            <p:cNvSpPr/>
            <p:nvPr/>
          </p:nvSpPr>
          <p:spPr>
            <a:xfrm>
              <a:off x="0" y="0"/>
              <a:ext cx="4017872" cy="271735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1809"/>
                  </a:lnTo>
                  <a:lnTo>
                    <a:pt x="18000" y="11809"/>
                  </a:lnTo>
                  <a:lnTo>
                    <a:pt x="16273" y="21600"/>
                  </a:lnTo>
                  <a:lnTo>
                    <a:pt x="12600" y="11809"/>
                  </a:lnTo>
                  <a:lnTo>
                    <a:pt x="0" y="11809"/>
                  </a:lnTo>
                  <a:lnTo>
                    <a:pt x="0" y="6889"/>
                  </a:lnTo>
                  <a:close/>
                </a:path>
              </a:pathLst>
            </a:cu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algn="l" defTabSz="1300480">
                <a:defRPr b="0">
                  <a:latin typeface="Calibri"/>
                  <a:ea typeface="Calibri"/>
                  <a:cs typeface="Calibri"/>
                  <a:sym typeface="Calibri"/>
                </a:defRPr>
              </a:pPr>
            </a:p>
          </p:txBody>
        </p:sp>
        <p:sp>
          <p:nvSpPr>
            <p:cNvPr id="305" name="Generate a new certificate using the data in the CSR, sign it with the CA’s private key"/>
            <p:cNvSpPr txBox="1"/>
            <p:nvPr/>
          </p:nvSpPr>
          <p:spPr>
            <a:xfrm>
              <a:off x="0" y="33635"/>
              <a:ext cx="4017872" cy="14183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lvl1pPr marL="640080" indent="-640080" algn="l" defTabSz="1300480">
                <a:buSzPct val="100000"/>
                <a:buAutoNum type="arabicPeriod" startAt="4"/>
                <a:defRPr b="0" sz="2200">
                  <a:latin typeface="Calibri"/>
                  <a:ea typeface="Calibri"/>
                  <a:cs typeface="Calibri"/>
                  <a:sym typeface="Calibri"/>
                </a:defRPr>
              </a:lvl1pPr>
            </a:lstStyle>
            <a:p>
              <a:pPr/>
              <a:r>
                <a:t>Generate a new certificate using the data in the CSR, sign it with the CA’s private key</a:t>
              </a:r>
            </a:p>
          </p:txBody>
        </p:sp>
      </p:grpSp>
      <p:grpSp>
        <p:nvGrpSpPr>
          <p:cNvPr id="309" name="Group 37"/>
          <p:cNvGrpSpPr/>
          <p:nvPr/>
        </p:nvGrpSpPr>
        <p:grpSpPr>
          <a:xfrm>
            <a:off x="4358859" y="4984546"/>
            <a:ext cx="1002995" cy="753423"/>
            <a:chOff x="0" y="0"/>
            <a:chExt cx="1002993" cy="753422"/>
          </a:xfrm>
        </p:grpSpPr>
        <p:pic>
          <p:nvPicPr>
            <p:cNvPr id="307" name="Picture 4" descr="Picture 4"/>
            <p:cNvPicPr>
              <a:picLocks noChangeAspect="1"/>
            </p:cNvPicPr>
            <p:nvPr/>
          </p:nvPicPr>
          <p:blipFill>
            <a:blip r:embed="rId8">
              <a:extLst/>
            </a:blip>
            <a:stretch>
              <a:fillRect/>
            </a:stretch>
          </p:blipFill>
          <p:spPr>
            <a:xfrm>
              <a:off x="0" y="0"/>
              <a:ext cx="529810" cy="529810"/>
            </a:xfrm>
            <a:prstGeom prst="rect">
              <a:avLst/>
            </a:prstGeom>
            <a:ln w="12700" cap="flat">
              <a:noFill/>
              <a:miter lim="400000"/>
            </a:ln>
            <a:effectLst/>
          </p:spPr>
        </p:pic>
        <p:sp>
          <p:nvSpPr>
            <p:cNvPr id="308" name="TextBox 39"/>
            <p:cNvSpPr txBox="1"/>
            <p:nvPr/>
          </p:nvSpPr>
          <p:spPr>
            <a:xfrm>
              <a:off x="197937" y="201226"/>
              <a:ext cx="805057" cy="552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8767" tIns="48767" rIns="48767" bIns="48767" numCol="1" anchor="t">
              <a:spAutoFit/>
            </a:bodyPr>
            <a:lstStyle/>
            <a:p>
              <a:pPr algn="l" defTabSz="1300480">
                <a:defRPr sz="2800">
                  <a:solidFill>
                    <a:srgbClr val="000000"/>
                  </a:solidFill>
                  <a:latin typeface="Calibri"/>
                  <a:ea typeface="Calibri"/>
                  <a:cs typeface="Calibri"/>
                  <a:sym typeface="Calibri"/>
                </a:defRPr>
              </a:pPr>
              <a:r>
                <a:t>S</a:t>
              </a:r>
              <a:r>
                <a:rPr baseline="-19571"/>
                <a:t>BofA</a:t>
              </a:r>
            </a:p>
          </p:txBody>
        </p:sp>
      </p:grpSp>
      <p:grpSp>
        <p:nvGrpSpPr>
          <p:cNvPr id="312" name="Group 40"/>
          <p:cNvGrpSpPr/>
          <p:nvPr/>
        </p:nvGrpSpPr>
        <p:grpSpPr>
          <a:xfrm>
            <a:off x="11456263" y="5090503"/>
            <a:ext cx="1364267" cy="753424"/>
            <a:chOff x="0" y="0"/>
            <a:chExt cx="1364265" cy="753422"/>
          </a:xfrm>
        </p:grpSpPr>
        <p:pic>
          <p:nvPicPr>
            <p:cNvPr id="310" name="Picture 4" descr="Picture 4"/>
            <p:cNvPicPr>
              <a:picLocks noChangeAspect="1"/>
            </p:cNvPicPr>
            <p:nvPr/>
          </p:nvPicPr>
          <p:blipFill>
            <a:blip r:embed="rId8">
              <a:extLst/>
            </a:blip>
            <a:stretch>
              <a:fillRect/>
            </a:stretch>
          </p:blipFill>
          <p:spPr>
            <a:xfrm>
              <a:off x="0" y="0"/>
              <a:ext cx="529810" cy="529810"/>
            </a:xfrm>
            <a:prstGeom prst="rect">
              <a:avLst/>
            </a:prstGeom>
            <a:ln w="12700" cap="flat">
              <a:noFill/>
              <a:miter lim="400000"/>
            </a:ln>
            <a:effectLst/>
          </p:spPr>
        </p:pic>
        <p:sp>
          <p:nvSpPr>
            <p:cNvPr id="311" name="TextBox 42"/>
            <p:cNvSpPr txBox="1"/>
            <p:nvPr/>
          </p:nvSpPr>
          <p:spPr>
            <a:xfrm>
              <a:off x="197937" y="201226"/>
              <a:ext cx="1166329" cy="552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8767" tIns="48767" rIns="48767" bIns="48767" numCol="1" anchor="t">
              <a:spAutoFit/>
            </a:bodyPr>
            <a:lstStyle/>
            <a:p>
              <a:pPr algn="l" defTabSz="1300480">
                <a:defRPr sz="2800">
                  <a:latin typeface="Calibri"/>
                  <a:ea typeface="Calibri"/>
                  <a:cs typeface="Calibri"/>
                  <a:sym typeface="Calibri"/>
                </a:defRPr>
              </a:pPr>
              <a:r>
                <a:t>S</a:t>
              </a:r>
              <a:r>
                <a:rPr baseline="-19571"/>
                <a:t>Verisign</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09"/>
                                        </p:tgtEl>
                                        <p:attrNameLst>
                                          <p:attrName>style.visibility</p:attrName>
                                        </p:attrNameLst>
                                      </p:cBhvr>
                                      <p:to>
                                        <p:strVal val="visible"/>
                                      </p:to>
                                    </p:set>
                                    <p:animEffect filter="dissolve" transition="in">
                                      <p:cBhvr>
                                        <p:cTn id="7" dur="500"/>
                                        <p:tgtEl>
                                          <p:spTgt spid="309"/>
                                        </p:tgtEl>
                                      </p:cBhvr>
                                    </p:animEffect>
                                  </p:childTnLst>
                                </p:cTn>
                              </p:par>
                            </p:childTnLst>
                          </p:cTn>
                        </p:par>
                        <p:par>
                          <p:cTn id="8" fill="hold">
                            <p:stCondLst>
                              <p:cond delay="500"/>
                            </p:stCondLst>
                            <p:childTnLst>
                              <p:par>
                                <p:cTn id="9" presetClass="entr" nodeType="afterEffect" presetID="9" grpId="2" fill="hold">
                                  <p:stCondLst>
                                    <p:cond delay="0"/>
                                  </p:stCondLst>
                                  <p:iterate type="el" backwards="0">
                                    <p:tmAbs val="0"/>
                                  </p:iterate>
                                  <p:childTnLst>
                                    <p:set>
                                      <p:cBhvr>
                                        <p:cTn id="10" fill="hold"/>
                                        <p:tgtEl>
                                          <p:spTgt spid="287"/>
                                        </p:tgtEl>
                                        <p:attrNameLst>
                                          <p:attrName>style.visibility</p:attrName>
                                        </p:attrNameLst>
                                      </p:cBhvr>
                                      <p:to>
                                        <p:strVal val="visible"/>
                                      </p:to>
                                    </p:set>
                                    <p:animEffect filter="dissolve" transition="in">
                                      <p:cBhvr>
                                        <p:cTn id="11" dur="500"/>
                                        <p:tgtEl>
                                          <p:spTgt spid="287"/>
                                        </p:tgtEl>
                                      </p:cBhvr>
                                    </p:animEffect>
                                  </p:childTnLst>
                                </p:cTn>
                              </p:par>
                            </p:childTnLst>
                          </p:cTn>
                        </p:par>
                        <p:par>
                          <p:cTn id="12" fill="hold">
                            <p:stCondLst>
                              <p:cond delay="1000"/>
                            </p:stCondLst>
                            <p:childTnLst>
                              <p:par>
                                <p:cTn id="13" presetClass="entr" nodeType="afterEffect" presetSubtype="4" presetID="2" grpId="3" fill="hold">
                                  <p:stCondLst>
                                    <p:cond delay="0"/>
                                  </p:stCondLst>
                                  <p:iterate type="el" backwards="0">
                                    <p:tmAbs val="0"/>
                                  </p:iterate>
                                  <p:childTnLst>
                                    <p:set>
                                      <p:cBhvr>
                                        <p:cTn id="14" fill="hold"/>
                                        <p:tgtEl>
                                          <p:spTgt spid="296"/>
                                        </p:tgtEl>
                                        <p:attrNameLst>
                                          <p:attrName>style.visibility</p:attrName>
                                        </p:attrNameLst>
                                      </p:cBhvr>
                                      <p:to>
                                        <p:strVal val="visible"/>
                                      </p:to>
                                    </p:set>
                                    <p:anim calcmode="lin" valueType="num">
                                      <p:cBhvr>
                                        <p:cTn id="15" dur="500" fill="hold"/>
                                        <p:tgtEl>
                                          <p:spTgt spid="296"/>
                                        </p:tgtEl>
                                        <p:attrNameLst>
                                          <p:attrName>ppt_x</p:attrName>
                                        </p:attrNameLst>
                                      </p:cBhvr>
                                      <p:tavLst>
                                        <p:tav tm="0">
                                          <p:val>
                                            <p:strVal val="#ppt_x"/>
                                          </p:val>
                                        </p:tav>
                                        <p:tav tm="100000">
                                          <p:val>
                                            <p:strVal val="#ppt_x"/>
                                          </p:val>
                                        </p:tav>
                                      </p:tavLst>
                                    </p:anim>
                                    <p:anim calcmode="lin" valueType="num">
                                      <p:cBhvr>
                                        <p:cTn id="16" dur="500" fill="hold"/>
                                        <p:tgtEl>
                                          <p:spTgt spid="296"/>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Class="entr" nodeType="clickEffect" presetID="9" grpId="4" fill="hold">
                                  <p:stCondLst>
                                    <p:cond delay="0"/>
                                  </p:stCondLst>
                                  <p:iterate type="el" backwards="0">
                                    <p:tmAbs val="0"/>
                                  </p:iterate>
                                  <p:childTnLst>
                                    <p:set>
                                      <p:cBhvr>
                                        <p:cTn id="20" fill="hold"/>
                                        <p:tgtEl>
                                          <p:spTgt spid="292"/>
                                        </p:tgtEl>
                                        <p:attrNameLst>
                                          <p:attrName>style.visibility</p:attrName>
                                        </p:attrNameLst>
                                      </p:cBhvr>
                                      <p:to>
                                        <p:strVal val="visible"/>
                                      </p:to>
                                    </p:set>
                                    <p:animEffect filter="dissolve" transition="in">
                                      <p:cBhvr>
                                        <p:cTn id="21" dur="500"/>
                                        <p:tgtEl>
                                          <p:spTgt spid="292"/>
                                        </p:tgtEl>
                                      </p:cBhvr>
                                    </p:animEffect>
                                  </p:childTnLst>
                                </p:cTn>
                              </p:par>
                            </p:childTnLst>
                          </p:cTn>
                        </p:par>
                        <p:par>
                          <p:cTn id="22" fill="hold">
                            <p:stCondLst>
                              <p:cond delay="500"/>
                            </p:stCondLst>
                            <p:childTnLst>
                              <p:par>
                                <p:cTn id="23" presetClass="entr" nodeType="afterEffect" presetSubtype="4" presetID="2" grpId="5" fill="hold">
                                  <p:stCondLst>
                                    <p:cond delay="0"/>
                                  </p:stCondLst>
                                  <p:iterate type="el" backwards="0">
                                    <p:tmAbs val="0"/>
                                  </p:iterate>
                                  <p:childTnLst>
                                    <p:set>
                                      <p:cBhvr>
                                        <p:cTn id="24" fill="hold"/>
                                        <p:tgtEl>
                                          <p:spTgt spid="299"/>
                                        </p:tgtEl>
                                        <p:attrNameLst>
                                          <p:attrName>style.visibility</p:attrName>
                                        </p:attrNameLst>
                                      </p:cBhvr>
                                      <p:to>
                                        <p:strVal val="visible"/>
                                      </p:to>
                                    </p:set>
                                    <p:anim calcmode="lin" valueType="num">
                                      <p:cBhvr>
                                        <p:cTn id="25" dur="500" fill="hold"/>
                                        <p:tgtEl>
                                          <p:spTgt spid="299"/>
                                        </p:tgtEl>
                                        <p:attrNameLst>
                                          <p:attrName>ppt_x</p:attrName>
                                        </p:attrNameLst>
                                      </p:cBhvr>
                                      <p:tavLst>
                                        <p:tav tm="0">
                                          <p:val>
                                            <p:strVal val="#ppt_x"/>
                                          </p:val>
                                        </p:tav>
                                        <p:tav tm="100000">
                                          <p:val>
                                            <p:strVal val="#ppt_x"/>
                                          </p:val>
                                        </p:tav>
                                      </p:tavLst>
                                    </p:anim>
                                    <p:anim calcmode="lin" valueType="num">
                                      <p:cBhvr>
                                        <p:cTn id="26" dur="500" fill="hold"/>
                                        <p:tgtEl>
                                          <p:spTgt spid="29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ID="9" grpId="6" fill="hold">
                                  <p:stCondLst>
                                    <p:cond delay="0"/>
                                  </p:stCondLst>
                                  <p:iterate type="el" backwards="0">
                                    <p:tmAbs val="0"/>
                                  </p:iterate>
                                  <p:childTnLst>
                                    <p:set>
                                      <p:cBhvr>
                                        <p:cTn id="30" fill="hold"/>
                                        <p:tgtEl>
                                          <p:spTgt spid="293"/>
                                        </p:tgtEl>
                                        <p:attrNameLst>
                                          <p:attrName>style.visibility</p:attrName>
                                        </p:attrNameLst>
                                      </p:cBhvr>
                                      <p:to>
                                        <p:strVal val="visible"/>
                                      </p:to>
                                    </p:set>
                                    <p:animEffect filter="dissolve" transition="in">
                                      <p:cBhvr>
                                        <p:cTn id="31" dur="500"/>
                                        <p:tgtEl>
                                          <p:spTgt spid="293"/>
                                        </p:tgtEl>
                                      </p:cBhvr>
                                    </p:animEffect>
                                  </p:childTnLst>
                                </p:cTn>
                              </p:par>
                            </p:childTnLst>
                          </p:cTn>
                        </p:par>
                        <p:par>
                          <p:cTn id="32" fill="hold">
                            <p:stCondLst>
                              <p:cond delay="0"/>
                            </p:stCondLst>
                            <p:childTnLst>
                              <p:par>
                                <p:cTn id="33" presetClass="path" nodeType="afterEffect" presetSubtype="0" presetID="-1" grpId="7" accel="50000" decel="50000" fill="hold">
                                  <p:stCondLst>
                                    <p:cond delay="0"/>
                                  </p:stCondLst>
                                  <p:childTnLst>
                                    <p:animMotion path="M 0.000000 0.000000 L 0.462498 0.011291" origin="layout" pathEditMode="relative">
                                      <p:cBhvr>
                                        <p:cTn id="34" dur="1250" fill="hold"/>
                                        <p:tgtEl>
                                          <p:spTgt spid="292"/>
                                        </p:tgtEl>
                                        <p:attrNameLst>
                                          <p:attrName>ppt_x</p:attrName>
                                          <p:attrName>ppt_y</p:attrName>
                                        </p:attrNameLst>
                                      </p:cBhvr>
                                    </p:animMotion>
                                  </p:childTnLst>
                                </p:cTn>
                              </p:par>
                            </p:childTnLst>
                          </p:cTn>
                        </p:par>
                        <p:par>
                          <p:cTn id="35" fill="hold">
                            <p:stCondLst>
                              <p:cond delay="0"/>
                            </p:stCondLst>
                            <p:childTnLst>
                              <p:par>
                                <p:cTn id="36" presetClass="path" nodeType="afterEffect" presetSubtype="0" presetID="-1" grpId="8" accel="50000" decel="50000" fill="hold">
                                  <p:stCondLst>
                                    <p:cond delay="0"/>
                                  </p:stCondLst>
                                  <p:childTnLst>
                                    <p:animMotion path="M 0.000000 0.000000 L 0.465374 0.010246" origin="layout" pathEditMode="relative">
                                      <p:cBhvr>
                                        <p:cTn id="37" dur="1250" fill="hold"/>
                                        <p:tgtEl>
                                          <p:spTgt spid="293"/>
                                        </p:tgtEl>
                                        <p:attrNameLst>
                                          <p:attrName>ppt_x</p:attrName>
                                          <p:attrName>ppt_y</p:attrName>
                                        </p:attrNameLst>
                                      </p:cBhvr>
                                    </p:animMotion>
                                  </p:childTnLst>
                                </p:cTn>
                              </p:par>
                            </p:childTnLst>
                          </p:cTn>
                        </p:par>
                      </p:childTnLst>
                    </p:cTn>
                  </p:par>
                  <p:par>
                    <p:cTn id="38" fill="hold">
                      <p:stCondLst>
                        <p:cond delay="indefinite"/>
                      </p:stCondLst>
                      <p:childTnLst>
                        <p:par>
                          <p:cTn id="39" fill="hold">
                            <p:stCondLst>
                              <p:cond delay="0"/>
                            </p:stCondLst>
                            <p:childTnLst>
                              <p:par>
                                <p:cTn id="40" presetClass="entr" nodeType="clickEffect" presetSubtype="2" presetID="22" grpId="9" fill="hold">
                                  <p:stCondLst>
                                    <p:cond delay="0"/>
                                  </p:stCondLst>
                                  <p:iterate type="el" backwards="0">
                                    <p:tmAbs val="0"/>
                                  </p:iterate>
                                  <p:childTnLst>
                                    <p:set>
                                      <p:cBhvr>
                                        <p:cTn id="41" fill="hold"/>
                                        <p:tgtEl>
                                          <p:spTgt spid="302"/>
                                        </p:tgtEl>
                                        <p:attrNameLst>
                                          <p:attrName>style.visibility</p:attrName>
                                        </p:attrNameLst>
                                      </p:cBhvr>
                                      <p:to>
                                        <p:strVal val="visible"/>
                                      </p:to>
                                    </p:set>
                                    <p:animEffect filter="wipe(right)" transition="in">
                                      <p:cBhvr>
                                        <p:cTn id="42" dur="500"/>
                                        <p:tgtEl>
                                          <p:spTgt spid="302"/>
                                        </p:tgtEl>
                                      </p:cBhvr>
                                    </p:animEffect>
                                  </p:childTnLst>
                                </p:cTn>
                              </p:par>
                            </p:childTnLst>
                          </p:cTn>
                        </p:par>
                      </p:childTnLst>
                    </p:cTn>
                  </p:par>
                  <p:par>
                    <p:cTn id="43" fill="hold">
                      <p:stCondLst>
                        <p:cond delay="indefinite"/>
                      </p:stCondLst>
                      <p:childTnLst>
                        <p:par>
                          <p:cTn id="44" fill="hold">
                            <p:stCondLst>
                              <p:cond delay="0"/>
                            </p:stCondLst>
                            <p:childTnLst>
                              <p:par>
                                <p:cTn id="45" presetClass="entr" nodeType="clickEffect" presetID="9" grpId="10" fill="hold">
                                  <p:stCondLst>
                                    <p:cond delay="0"/>
                                  </p:stCondLst>
                                  <p:iterate type="el" backwards="0">
                                    <p:tmAbs val="0"/>
                                  </p:iterate>
                                  <p:childTnLst>
                                    <p:set>
                                      <p:cBhvr>
                                        <p:cTn id="46" fill="hold"/>
                                        <p:tgtEl>
                                          <p:spTgt spid="278"/>
                                        </p:tgtEl>
                                        <p:attrNameLst>
                                          <p:attrName>style.visibility</p:attrName>
                                        </p:attrNameLst>
                                      </p:cBhvr>
                                      <p:to>
                                        <p:strVal val="visible"/>
                                      </p:to>
                                    </p:set>
                                    <p:animEffect filter="dissolve" transition="in">
                                      <p:cBhvr>
                                        <p:cTn id="47" dur="500"/>
                                        <p:tgtEl>
                                          <p:spTgt spid="278"/>
                                        </p:tgtEl>
                                      </p:cBhvr>
                                    </p:animEffect>
                                  </p:childTnLst>
                                </p:cTn>
                              </p:par>
                            </p:childTnLst>
                          </p:cTn>
                        </p:par>
                        <p:par>
                          <p:cTn id="48" fill="hold">
                            <p:stCondLst>
                              <p:cond delay="500"/>
                            </p:stCondLst>
                            <p:childTnLst>
                              <p:par>
                                <p:cTn id="49" presetClass="entr" nodeType="afterEffect" presetSubtype="4" presetID="22" grpId="11" fill="hold">
                                  <p:stCondLst>
                                    <p:cond delay="0"/>
                                  </p:stCondLst>
                                  <p:iterate type="el" backwards="0">
                                    <p:tmAbs val="0"/>
                                  </p:iterate>
                                  <p:childTnLst>
                                    <p:set>
                                      <p:cBhvr>
                                        <p:cTn id="50" fill="hold"/>
                                        <p:tgtEl>
                                          <p:spTgt spid="313"/>
                                        </p:tgtEl>
                                        <p:attrNameLst>
                                          <p:attrName>style.visibility</p:attrName>
                                        </p:attrNameLst>
                                      </p:cBhvr>
                                      <p:to>
                                        <p:strVal val="visible"/>
                                      </p:to>
                                    </p:set>
                                    <p:animEffect filter="wipe(down)" transition="in">
                                      <p:cBhvr>
                                        <p:cTn id="51" dur="500"/>
                                        <p:tgtEl>
                                          <p:spTgt spid="313"/>
                                        </p:tgtEl>
                                      </p:cBhvr>
                                    </p:animEffect>
                                  </p:childTnLst>
                                </p:cTn>
                              </p:par>
                            </p:childTnLst>
                          </p:cTn>
                        </p:par>
                        <p:par>
                          <p:cTn id="52" fill="hold">
                            <p:stCondLst>
                              <p:cond delay="1000"/>
                            </p:stCondLst>
                            <p:childTnLst>
                              <p:par>
                                <p:cTn id="53" presetClass="entr" nodeType="afterEffect" presetSubtype="4" presetID="2" grpId="12" fill="hold">
                                  <p:stCondLst>
                                    <p:cond delay="0"/>
                                  </p:stCondLst>
                                  <p:iterate type="el" backwards="0">
                                    <p:tmAbs val="0"/>
                                  </p:iterate>
                                  <p:childTnLst>
                                    <p:set>
                                      <p:cBhvr>
                                        <p:cTn id="54" fill="hold"/>
                                        <p:tgtEl>
                                          <p:spTgt spid="306"/>
                                        </p:tgtEl>
                                        <p:attrNameLst>
                                          <p:attrName>style.visibility</p:attrName>
                                        </p:attrNameLst>
                                      </p:cBhvr>
                                      <p:to>
                                        <p:strVal val="visible"/>
                                      </p:to>
                                    </p:set>
                                    <p:anim calcmode="lin" valueType="num">
                                      <p:cBhvr>
                                        <p:cTn id="55" dur="500" fill="hold"/>
                                        <p:tgtEl>
                                          <p:spTgt spid="306"/>
                                        </p:tgtEl>
                                        <p:attrNameLst>
                                          <p:attrName>ppt_x</p:attrName>
                                        </p:attrNameLst>
                                      </p:cBhvr>
                                      <p:tavLst>
                                        <p:tav tm="0">
                                          <p:val>
                                            <p:strVal val="#ppt_x"/>
                                          </p:val>
                                        </p:tav>
                                        <p:tav tm="100000">
                                          <p:val>
                                            <p:strVal val="#ppt_x"/>
                                          </p:val>
                                        </p:tav>
                                      </p:tavLst>
                                    </p:anim>
                                    <p:anim calcmode="lin" valueType="num">
                                      <p:cBhvr>
                                        <p:cTn id="56" dur="500" fill="hold"/>
                                        <p:tgtEl>
                                          <p:spTgt spid="306"/>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Class="path" nodeType="clickEffect" presetSubtype="0" presetID="-1" grpId="13" accel="50000" decel="50000" fill="hold">
                                  <p:stCondLst>
                                    <p:cond delay="0"/>
                                  </p:stCondLst>
                                  <p:childTnLst>
                                    <p:animMotion path="M 0.000000 0.000000 L -0.470064 -0.052261" origin="layout" pathEditMode="relative">
                                      <p:cBhvr>
                                        <p:cTn id="60" dur="1250" fill="hold"/>
                                        <p:tgtEl>
                                          <p:spTgt spid="278"/>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02" grpId="9"/>
      <p:bldP build="whole" bldLvl="1" animBg="1" rev="0" advAuto="0" spid="296" grpId="3"/>
      <p:bldP build="whole" bldLvl="1" animBg="1" rev="0" advAuto="0" spid="287" grpId="2"/>
      <p:bldP build="whole" bldLvl="1" animBg="1" rev="0" advAuto="0" spid="293" grpId="6"/>
      <p:bldP build="whole" bldLvl="1" animBg="1" rev="0" advAuto="0" spid="313" grpId="11"/>
      <p:bldP build="whole" bldLvl="1" animBg="1" rev="0" advAuto="0" spid="278" grpId="10"/>
      <p:bldP build="whole" bldLvl="1" animBg="1" rev="0" advAuto="0" spid="309" grpId="1"/>
      <p:bldP build="whole" bldLvl="1" animBg="1" rev="0" advAuto="0" spid="292" grpId="4"/>
      <p:bldP build="whole" bldLvl="1" animBg="1" rev="0" advAuto="0" spid="299" grpId="5"/>
      <p:bldP build="whole" bldLvl="1" animBg="1" rev="0" advAuto="0" spid="306" grpId="12"/>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5" name="Title 1"/>
          <p:cNvSpPr txBox="1"/>
          <p:nvPr>
            <p:ph type="title"/>
          </p:nvPr>
        </p:nvSpPr>
        <p:spPr>
          <a:prstGeom prst="rect">
            <a:avLst/>
          </a:prstGeom>
        </p:spPr>
        <p:txBody>
          <a:bodyPr/>
          <a:lstStyle/>
          <a:p>
            <a:pPr/>
            <a:r>
              <a:t>X.509 Certificate (Part 1)</a:t>
            </a:r>
          </a:p>
        </p:txBody>
      </p:sp>
      <p:sp>
        <p:nvSpPr>
          <p:cNvPr id="316" name="Content Placeholder 2"/>
          <p:cNvSpPr txBox="1"/>
          <p:nvPr>
            <p:ph type="body" idx="1"/>
          </p:nvPr>
        </p:nvSpPr>
        <p:spPr>
          <a:prstGeom prst="rect">
            <a:avLst/>
          </a:prstGeom>
        </p:spPr>
        <p:txBody>
          <a:bodyPr/>
          <a:lstStyle/>
          <a:p>
            <a:pPr marL="0" indent="330200">
              <a:lnSpc>
                <a:spcPct val="72000"/>
              </a:lnSpc>
              <a:buSzTx/>
              <a:buNone/>
              <a:defRPr sz="2400"/>
            </a:pPr>
            <a:r>
              <a:t>Certificate:</a:t>
            </a:r>
          </a:p>
          <a:p>
            <a:pPr marL="0" indent="330200">
              <a:lnSpc>
                <a:spcPct val="72000"/>
              </a:lnSpc>
              <a:buSzTx/>
              <a:buNone/>
              <a:defRPr sz="2400"/>
            </a:pPr>
            <a:r>
              <a:t>    Data:</a:t>
            </a:r>
          </a:p>
          <a:p>
            <a:pPr marL="0" indent="330200">
              <a:lnSpc>
                <a:spcPct val="72000"/>
              </a:lnSpc>
              <a:buSzTx/>
              <a:buNone/>
              <a:defRPr sz="2400"/>
            </a:pPr>
            <a:r>
              <a:t>        Version: 3 (0x2)</a:t>
            </a:r>
          </a:p>
          <a:p>
            <a:pPr marL="0" indent="330200">
              <a:lnSpc>
                <a:spcPct val="72000"/>
              </a:lnSpc>
              <a:buSzTx/>
              <a:buNone/>
              <a:defRPr sz="2400"/>
            </a:pPr>
            <a:r>
              <a:t>        Serial Number:</a:t>
            </a:r>
          </a:p>
          <a:p>
            <a:pPr marL="0" indent="330200">
              <a:lnSpc>
                <a:spcPct val="72000"/>
              </a:lnSpc>
              <a:buSzTx/>
              <a:buNone/>
              <a:defRPr sz="2400"/>
            </a:pPr>
            <a:r>
              <a:t>            0c:00:93:10:d2:06:db:e3:37:55:35:80:11:8d:dc:87</a:t>
            </a:r>
          </a:p>
          <a:p>
            <a:pPr marL="0" indent="330200">
              <a:lnSpc>
                <a:spcPct val="72000"/>
              </a:lnSpc>
              <a:buSzTx/>
              <a:buNone/>
              <a:defRPr sz="2400"/>
            </a:pPr>
            <a:r>
              <a:t>    Signature Algorithm: sha256WithRSAEncryption</a:t>
            </a:r>
          </a:p>
          <a:p>
            <a:pPr marL="0" indent="330200">
              <a:lnSpc>
                <a:spcPct val="72000"/>
              </a:lnSpc>
              <a:buSzTx/>
              <a:buNone/>
              <a:defRPr sz="2400"/>
            </a:pPr>
            <a:r>
              <a:t>        Issuer: C=US, O=DigiCert Inc, OU=www.digicert.com, CN=DigiCert SHA2 Extended Validation Server CA</a:t>
            </a:r>
          </a:p>
          <a:p>
            <a:pPr marL="0" indent="330200">
              <a:lnSpc>
                <a:spcPct val="72000"/>
              </a:lnSpc>
              <a:buSzTx/>
              <a:buNone/>
              <a:defRPr sz="2400"/>
            </a:pPr>
            <a:r>
              <a:t>        Validity</a:t>
            </a:r>
          </a:p>
          <a:p>
            <a:pPr marL="0" indent="330200">
              <a:lnSpc>
                <a:spcPct val="72000"/>
              </a:lnSpc>
              <a:buSzTx/>
              <a:buNone/>
              <a:defRPr sz="2400"/>
            </a:pPr>
            <a:r>
              <a:t>            Not Before: Apr  8 00:00:00 2014 GMT</a:t>
            </a:r>
          </a:p>
          <a:p>
            <a:pPr marL="0" indent="330200">
              <a:lnSpc>
                <a:spcPct val="72000"/>
              </a:lnSpc>
              <a:buSzTx/>
              <a:buNone/>
              <a:defRPr sz="2400"/>
            </a:pPr>
            <a:r>
              <a:t>            Not After : Apr 12 12:00:00 2016 GMT</a:t>
            </a:r>
          </a:p>
          <a:p>
            <a:pPr marL="0" indent="330200">
              <a:lnSpc>
                <a:spcPct val="72000"/>
              </a:lnSpc>
              <a:buSzTx/>
              <a:buNone/>
              <a:defRPr sz="2400"/>
            </a:pPr>
            <a:r>
              <a:t>        Subject: businessCategory=Private Organization/1.3.6.1.4.1.311.60.2.1.3=US/1.3.6.1.4.1.311.60.2.1.2=Delaware/serialNumber=5157550/street=548 4th Street/postalCode=94107, C=US, ST=California, L=San Francisco, O=GitHub, Inc., CN=github.com</a:t>
            </a:r>
          </a:p>
          <a:p>
            <a:pPr marL="0" indent="330200">
              <a:lnSpc>
                <a:spcPct val="72000"/>
              </a:lnSpc>
              <a:buSzTx/>
              <a:buNone/>
              <a:defRPr sz="2400"/>
            </a:pPr>
            <a:r>
              <a:t>        Subject Public Key Info:</a:t>
            </a:r>
          </a:p>
          <a:p>
            <a:pPr marL="0" indent="330200">
              <a:lnSpc>
                <a:spcPct val="72000"/>
              </a:lnSpc>
              <a:buSzTx/>
              <a:buNone/>
              <a:defRPr sz="2400"/>
            </a:pPr>
            <a:r>
              <a:t>            Public Key Algorithm: rsaEncryption</a:t>
            </a:r>
          </a:p>
          <a:p>
            <a:pPr marL="0" indent="330200">
              <a:lnSpc>
                <a:spcPct val="72000"/>
              </a:lnSpc>
              <a:buSzTx/>
              <a:buNone/>
              <a:defRPr sz="2400"/>
            </a:pPr>
            <a:r>
              <a:t>                Public-Key: (2048 bit)</a:t>
            </a:r>
          </a:p>
          <a:p>
            <a:pPr marL="0" indent="330200">
              <a:lnSpc>
                <a:spcPct val="72000"/>
              </a:lnSpc>
              <a:buSzTx/>
              <a:buNone/>
              <a:defRPr sz="2400"/>
            </a:pPr>
            <a:r>
              <a:t>                Modulus:</a:t>
            </a:r>
          </a:p>
          <a:p>
            <a:pPr marL="0" indent="330200">
              <a:lnSpc>
                <a:spcPct val="72000"/>
              </a:lnSpc>
              <a:buSzTx/>
              <a:buNone/>
              <a:defRPr sz="2400"/>
            </a:pPr>
            <a:r>
              <a:t>                    00:b1:d4:dc:3c:af:fd:f3:4e:ed:c1:67:ad:e6:cb:</a:t>
            </a:r>
          </a:p>
        </p:txBody>
      </p:sp>
      <p:sp>
        <p:nvSpPr>
          <p:cNvPr id="31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18" name="Rectangle 3"/>
          <p:cNvSpPr/>
          <p:nvPr/>
        </p:nvSpPr>
        <p:spPr>
          <a:xfrm>
            <a:off x="1321744" y="4079873"/>
            <a:ext cx="10718142" cy="492408"/>
          </a:xfrm>
          <a:prstGeom prst="rect">
            <a:avLst/>
          </a:prstGeom>
          <a:ln w="50800">
            <a:solidFill>
              <a:srgbClr val="5B9BD5"/>
            </a:solidFill>
            <a:miter/>
          </a:ln>
        </p:spPr>
        <p:txBody>
          <a:bodyPr lIns="48767" tIns="48767" rIns="48767" bIns="48767" anchor="ctr"/>
          <a:lstStyle/>
          <a:p>
            <a:pPr defTabSz="1300480">
              <a:defRPr b="0">
                <a:latin typeface="Calibri"/>
                <a:ea typeface="Calibri"/>
                <a:cs typeface="Calibri"/>
                <a:sym typeface="Calibri"/>
              </a:defRPr>
            </a:pPr>
          </a:p>
        </p:txBody>
      </p:sp>
      <p:sp>
        <p:nvSpPr>
          <p:cNvPr id="319" name="Rectangle 4"/>
          <p:cNvSpPr/>
          <p:nvPr/>
        </p:nvSpPr>
        <p:spPr>
          <a:xfrm>
            <a:off x="1324820" y="4694764"/>
            <a:ext cx="5418072" cy="1037263"/>
          </a:xfrm>
          <a:prstGeom prst="rect">
            <a:avLst/>
          </a:prstGeom>
          <a:ln w="50800">
            <a:solidFill>
              <a:srgbClr val="5B9BD5"/>
            </a:solidFill>
            <a:miter/>
          </a:ln>
        </p:spPr>
        <p:txBody>
          <a:bodyPr lIns="48767" tIns="48767" rIns="48767" bIns="48767" anchor="ctr"/>
          <a:lstStyle/>
          <a:p>
            <a:pPr defTabSz="1300480">
              <a:defRPr b="0">
                <a:latin typeface="Calibri"/>
                <a:ea typeface="Calibri"/>
                <a:cs typeface="Calibri"/>
                <a:sym typeface="Calibri"/>
              </a:defRPr>
            </a:pPr>
          </a:p>
        </p:txBody>
      </p:sp>
      <p:sp>
        <p:nvSpPr>
          <p:cNvPr id="320" name="Rectangle 6"/>
          <p:cNvSpPr/>
          <p:nvPr/>
        </p:nvSpPr>
        <p:spPr>
          <a:xfrm>
            <a:off x="1317704" y="6570617"/>
            <a:ext cx="5432304" cy="1744022"/>
          </a:xfrm>
          <a:prstGeom prst="rect">
            <a:avLst/>
          </a:prstGeom>
          <a:ln w="50800">
            <a:solidFill>
              <a:srgbClr val="5B9BD5"/>
            </a:solidFill>
            <a:miter/>
          </a:ln>
        </p:spPr>
        <p:txBody>
          <a:bodyPr lIns="48767" tIns="48767" rIns="48767" bIns="48767" anchor="ctr"/>
          <a:lstStyle/>
          <a:p>
            <a:pPr defTabSz="1300480">
              <a:defRPr b="0">
                <a:latin typeface="Calibri"/>
                <a:ea typeface="Calibri"/>
                <a:cs typeface="Calibri"/>
                <a:sym typeface="Calibri"/>
              </a:defRPr>
            </a:pPr>
          </a:p>
        </p:txBody>
      </p:sp>
      <p:sp>
        <p:nvSpPr>
          <p:cNvPr id="321" name="Rectangle 7"/>
          <p:cNvSpPr/>
          <p:nvPr/>
        </p:nvSpPr>
        <p:spPr>
          <a:xfrm>
            <a:off x="716279" y="5760476"/>
            <a:ext cx="11570496" cy="812805"/>
          </a:xfrm>
          <a:prstGeom prst="rect">
            <a:avLst/>
          </a:prstGeom>
          <a:ln w="50800">
            <a:solidFill>
              <a:srgbClr val="5B9BD5"/>
            </a:solidFill>
            <a:miter/>
          </a:ln>
        </p:spPr>
        <p:txBody>
          <a:bodyPr lIns="48767" tIns="48767" rIns="48767" bIns="48767" anchor="ctr"/>
          <a:lstStyle/>
          <a:p>
            <a:pPr defTabSz="1300480">
              <a:defRPr b="0">
                <a:latin typeface="Calibri"/>
                <a:ea typeface="Calibri"/>
                <a:cs typeface="Calibri"/>
                <a:sym typeface="Calibri"/>
              </a:defRPr>
            </a:pPr>
          </a:p>
        </p:txBody>
      </p:sp>
      <p:grpSp>
        <p:nvGrpSpPr>
          <p:cNvPr id="324" name="Rectangular Callout 8"/>
          <p:cNvGrpSpPr/>
          <p:nvPr/>
        </p:nvGrpSpPr>
        <p:grpSpPr>
          <a:xfrm>
            <a:off x="9488444" y="2276824"/>
            <a:ext cx="3298268" cy="1720250"/>
            <a:chOff x="0" y="0"/>
            <a:chExt cx="3298266" cy="1720248"/>
          </a:xfrm>
        </p:grpSpPr>
        <p:sp>
          <p:nvSpPr>
            <p:cNvPr id="322" name="Shape"/>
            <p:cNvSpPr/>
            <p:nvPr/>
          </p:nvSpPr>
          <p:spPr>
            <a:xfrm>
              <a:off x="0" y="0"/>
              <a:ext cx="3298267" cy="172024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2245"/>
                  </a:lnTo>
                  <a:lnTo>
                    <a:pt x="18000" y="12245"/>
                  </a:lnTo>
                  <a:lnTo>
                    <a:pt x="10837" y="21600"/>
                  </a:lnTo>
                  <a:lnTo>
                    <a:pt x="12600" y="12245"/>
                  </a:lnTo>
                  <a:lnTo>
                    <a:pt x="0" y="12245"/>
                  </a:lnTo>
                  <a:lnTo>
                    <a:pt x="0" y="7143"/>
                  </a:lnTo>
                  <a:close/>
                </a:path>
              </a:pathLst>
            </a:cu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323" name="Issuer: who generated this cert? (usually a CA)"/>
            <p:cNvSpPr txBox="1"/>
            <p:nvPr/>
          </p:nvSpPr>
          <p:spPr>
            <a:xfrm>
              <a:off x="0" y="146722"/>
              <a:ext cx="3298267" cy="681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lvl1pPr defTabSz="1300480">
                <a:defRPr b="0" sz="2000">
                  <a:latin typeface="Calibri"/>
                  <a:ea typeface="Calibri"/>
                  <a:cs typeface="Calibri"/>
                  <a:sym typeface="Calibri"/>
                </a:defRPr>
              </a:lvl1pPr>
            </a:lstStyle>
            <a:p>
              <a:pPr/>
              <a:r>
                <a:t>Issuer: who generated this cert? (usually a CA)</a:t>
              </a:r>
            </a:p>
          </p:txBody>
        </p:sp>
      </p:grpSp>
      <p:grpSp>
        <p:nvGrpSpPr>
          <p:cNvPr id="327" name="Rectangular Callout 9"/>
          <p:cNvGrpSpPr/>
          <p:nvPr/>
        </p:nvGrpSpPr>
        <p:grpSpPr>
          <a:xfrm>
            <a:off x="6615664" y="4669364"/>
            <a:ext cx="2950242" cy="591505"/>
            <a:chOff x="0" y="0"/>
            <a:chExt cx="2950241" cy="591504"/>
          </a:xfrm>
        </p:grpSpPr>
        <p:sp>
          <p:nvSpPr>
            <p:cNvPr id="325" name="Shape"/>
            <p:cNvSpPr/>
            <p:nvPr/>
          </p:nvSpPr>
          <p:spPr>
            <a:xfrm>
              <a:off x="0" y="0"/>
              <a:ext cx="2950242" cy="5915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497" y="0"/>
                  </a:moveTo>
                  <a:lnTo>
                    <a:pt x="21600" y="0"/>
                  </a:lnTo>
                  <a:lnTo>
                    <a:pt x="21600" y="19465"/>
                  </a:lnTo>
                  <a:lnTo>
                    <a:pt x="3497" y="19465"/>
                  </a:lnTo>
                  <a:lnTo>
                    <a:pt x="3497" y="16221"/>
                  </a:lnTo>
                  <a:lnTo>
                    <a:pt x="0" y="21600"/>
                  </a:lnTo>
                  <a:lnTo>
                    <a:pt x="3497" y="11355"/>
                  </a:lnTo>
                  <a:close/>
                </a:path>
              </a:pathLst>
            </a:cu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326" name="Certificates expire"/>
            <p:cNvSpPr txBox="1"/>
            <p:nvPr/>
          </p:nvSpPr>
          <p:spPr>
            <a:xfrm>
              <a:off x="477696" y="71704"/>
              <a:ext cx="2472546" cy="389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lvl1pPr defTabSz="1300480">
                <a:defRPr b="0" sz="2000">
                  <a:latin typeface="Calibri"/>
                  <a:ea typeface="Calibri"/>
                  <a:cs typeface="Calibri"/>
                  <a:sym typeface="Calibri"/>
                </a:defRPr>
              </a:lvl1pPr>
            </a:lstStyle>
            <a:p>
              <a:pPr/>
              <a:r>
                <a:t>Certificates expire</a:t>
              </a:r>
            </a:p>
          </p:txBody>
        </p:sp>
      </p:grpSp>
      <p:grpSp>
        <p:nvGrpSpPr>
          <p:cNvPr id="330" name="Rectangular Callout 10"/>
          <p:cNvGrpSpPr/>
          <p:nvPr/>
        </p:nvGrpSpPr>
        <p:grpSpPr>
          <a:xfrm>
            <a:off x="9627794" y="4720634"/>
            <a:ext cx="2472546" cy="985522"/>
            <a:chOff x="0" y="93818"/>
            <a:chExt cx="2472545" cy="985521"/>
          </a:xfrm>
        </p:grpSpPr>
        <p:sp>
          <p:nvSpPr>
            <p:cNvPr id="328" name="Shape"/>
            <p:cNvSpPr/>
            <p:nvPr/>
          </p:nvSpPr>
          <p:spPr>
            <a:xfrm>
              <a:off x="0" y="93818"/>
              <a:ext cx="2472546" cy="9855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1683"/>
                  </a:lnTo>
                  <a:lnTo>
                    <a:pt x="9000" y="11683"/>
                  </a:lnTo>
                  <a:lnTo>
                    <a:pt x="5363" y="21600"/>
                  </a:lnTo>
                  <a:lnTo>
                    <a:pt x="3600" y="11683"/>
                  </a:lnTo>
                  <a:lnTo>
                    <a:pt x="0" y="11683"/>
                  </a:lnTo>
                  <a:lnTo>
                    <a:pt x="0" y="6815"/>
                  </a:lnTo>
                  <a:close/>
                </a:path>
              </a:pathLst>
            </a:cu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329" name="Used for revocation"/>
            <p:cNvSpPr txBox="1"/>
            <p:nvPr/>
          </p:nvSpPr>
          <p:spPr>
            <a:xfrm>
              <a:off x="0" y="165523"/>
              <a:ext cx="2472546" cy="389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lvl1pPr defTabSz="1300480">
                <a:defRPr b="0" sz="2000">
                  <a:latin typeface="Calibri"/>
                  <a:ea typeface="Calibri"/>
                  <a:cs typeface="Calibri"/>
                  <a:sym typeface="Calibri"/>
                </a:defRPr>
              </a:lvl1pPr>
            </a:lstStyle>
            <a:p>
              <a:pPr/>
              <a:r>
                <a:t>Used for revocation</a:t>
              </a:r>
            </a:p>
          </p:txBody>
        </p:sp>
      </p:grpSp>
      <p:grpSp>
        <p:nvGrpSpPr>
          <p:cNvPr id="333" name="Rectangular Callout 11"/>
          <p:cNvGrpSpPr/>
          <p:nvPr/>
        </p:nvGrpSpPr>
        <p:grpSpPr>
          <a:xfrm>
            <a:off x="8525787" y="6627601"/>
            <a:ext cx="4676561" cy="1807633"/>
            <a:chOff x="0" y="0"/>
            <a:chExt cx="4676560" cy="1807632"/>
          </a:xfrm>
        </p:grpSpPr>
        <p:sp>
          <p:nvSpPr>
            <p:cNvPr id="331" name="Shape"/>
            <p:cNvSpPr/>
            <p:nvPr/>
          </p:nvSpPr>
          <p:spPr>
            <a:xfrm>
              <a:off x="0" y="0"/>
              <a:ext cx="4676561" cy="180763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4582"/>
                  </a:moveTo>
                  <a:lnTo>
                    <a:pt x="3600" y="4582"/>
                  </a:lnTo>
                  <a:lnTo>
                    <a:pt x="3513" y="0"/>
                  </a:lnTo>
                  <a:lnTo>
                    <a:pt x="9000" y="4582"/>
                  </a:lnTo>
                  <a:lnTo>
                    <a:pt x="21600" y="4582"/>
                  </a:lnTo>
                  <a:lnTo>
                    <a:pt x="21600" y="21600"/>
                  </a:lnTo>
                  <a:lnTo>
                    <a:pt x="0" y="21600"/>
                  </a:lnTo>
                  <a:lnTo>
                    <a:pt x="0" y="7419"/>
                  </a:lnTo>
                  <a:close/>
                </a:path>
              </a:pathLst>
            </a:cu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algn="l" defTabSz="1300480">
                <a:defRPr b="0">
                  <a:latin typeface="Calibri"/>
                  <a:ea typeface="Calibri"/>
                  <a:cs typeface="Calibri"/>
                  <a:sym typeface="Calibri"/>
                </a:defRPr>
              </a:pPr>
            </a:p>
          </p:txBody>
        </p:sp>
        <p:sp>
          <p:nvSpPr>
            <p:cNvPr id="332" name="Subject: who owns this cert?…"/>
            <p:cNvSpPr txBox="1"/>
            <p:nvPr/>
          </p:nvSpPr>
          <p:spPr>
            <a:xfrm>
              <a:off x="0" y="608644"/>
              <a:ext cx="4676561" cy="973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p>
              <a:pPr marL="480059" indent="-480059" algn="l" defTabSz="1300480">
                <a:buSzPct val="100000"/>
                <a:buFont typeface="Arial"/>
                <a:buChar char="•"/>
                <a:defRPr b="0" sz="2000">
                  <a:latin typeface="Calibri"/>
                  <a:ea typeface="Calibri"/>
                  <a:cs typeface="Calibri"/>
                  <a:sym typeface="Calibri"/>
                </a:defRPr>
              </a:pPr>
              <a:r>
                <a:t>Subject: who owns this cert?</a:t>
              </a:r>
            </a:p>
            <a:p>
              <a:pPr marL="480059" indent="-480059" algn="l" defTabSz="1300480">
                <a:buSzPct val="100000"/>
                <a:buFont typeface="Arial"/>
                <a:buChar char="•"/>
                <a:defRPr b="0" sz="2000">
                  <a:latin typeface="Calibri"/>
                  <a:ea typeface="Calibri"/>
                  <a:cs typeface="Calibri"/>
                  <a:sym typeface="Calibri"/>
                </a:defRPr>
              </a:pPr>
              <a:r>
                <a:t>This is Github’s certificate</a:t>
              </a:r>
            </a:p>
            <a:p>
              <a:pPr marL="480059" indent="-480059" algn="l" defTabSz="1300480">
                <a:buSzPct val="100000"/>
                <a:buFont typeface="Arial"/>
                <a:buChar char="•"/>
                <a:defRPr sz="2000">
                  <a:latin typeface="Calibri"/>
                  <a:ea typeface="Calibri"/>
                  <a:cs typeface="Calibri"/>
                  <a:sym typeface="Calibri"/>
                </a:defRPr>
              </a:pPr>
              <a:r>
                <a:t>Must be served from github.com</a:t>
              </a:r>
            </a:p>
          </p:txBody>
        </p:sp>
      </p:grpSp>
      <p:grpSp>
        <p:nvGrpSpPr>
          <p:cNvPr id="336" name="Rectangular Callout 13"/>
          <p:cNvGrpSpPr/>
          <p:nvPr/>
        </p:nvGrpSpPr>
        <p:grpSpPr>
          <a:xfrm>
            <a:off x="5086307" y="7213186"/>
            <a:ext cx="3189016" cy="636464"/>
            <a:chOff x="0" y="0"/>
            <a:chExt cx="3189015" cy="636463"/>
          </a:xfrm>
        </p:grpSpPr>
        <p:sp>
          <p:nvSpPr>
            <p:cNvPr id="334" name="Shape"/>
            <p:cNvSpPr/>
            <p:nvPr/>
          </p:nvSpPr>
          <p:spPr>
            <a:xfrm>
              <a:off x="0" y="0"/>
              <a:ext cx="3189016" cy="636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195" y="0"/>
                  </a:moveTo>
                  <a:lnTo>
                    <a:pt x="21600" y="0"/>
                  </a:lnTo>
                  <a:lnTo>
                    <a:pt x="21600" y="19881"/>
                  </a:lnTo>
                  <a:lnTo>
                    <a:pt x="3195" y="19881"/>
                  </a:lnTo>
                  <a:lnTo>
                    <a:pt x="3195" y="16568"/>
                  </a:lnTo>
                  <a:lnTo>
                    <a:pt x="0" y="21600"/>
                  </a:lnTo>
                  <a:lnTo>
                    <a:pt x="3195" y="11597"/>
                  </a:lnTo>
                  <a:close/>
                </a:path>
              </a:pathLst>
            </a:cu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335" name="Github’s public key"/>
            <p:cNvSpPr txBox="1"/>
            <p:nvPr/>
          </p:nvSpPr>
          <p:spPr>
            <a:xfrm>
              <a:off x="471652" y="78804"/>
              <a:ext cx="2717364" cy="4282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noAutofit/>
            </a:bodyPr>
            <a:lstStyle>
              <a:lvl1pPr defTabSz="1300480">
                <a:defRPr b="0" sz="2000">
                  <a:latin typeface="Calibri"/>
                  <a:ea typeface="Calibri"/>
                  <a:cs typeface="Calibri"/>
                  <a:sym typeface="Calibri"/>
                </a:defRPr>
              </a:lvl1pPr>
            </a:lstStyle>
            <a:p>
              <a:pPr/>
              <a:r>
                <a:t>Github’s public key</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321"/>
                                        </p:tgtEl>
                                        <p:attrNameLst>
                                          <p:attrName>style.visibility</p:attrName>
                                        </p:attrNameLst>
                                      </p:cBhvr>
                                      <p:to>
                                        <p:strVal val="visible"/>
                                      </p:to>
                                    </p:set>
                                    <p:animEffect filter="wipe(left)" transition="in">
                                      <p:cBhvr>
                                        <p:cTn id="7" dur="500"/>
                                        <p:tgtEl>
                                          <p:spTgt spid="321"/>
                                        </p:tgtEl>
                                      </p:cBhvr>
                                    </p:animEffect>
                                  </p:childTnLst>
                                </p:cTn>
                              </p:par>
                            </p:childTnLst>
                          </p:cTn>
                        </p:par>
                        <p:par>
                          <p:cTn id="8" fill="hold">
                            <p:stCondLst>
                              <p:cond delay="500"/>
                            </p:stCondLst>
                            <p:childTnLst>
                              <p:par>
                                <p:cTn id="9" presetClass="entr" nodeType="afterEffect" presetSubtype="4" presetID="2" grpId="2" fill="hold">
                                  <p:stCondLst>
                                    <p:cond delay="0"/>
                                  </p:stCondLst>
                                  <p:iterate type="el" backwards="0">
                                    <p:tmAbs val="0"/>
                                  </p:iterate>
                                  <p:childTnLst>
                                    <p:set>
                                      <p:cBhvr>
                                        <p:cTn id="10" fill="hold"/>
                                        <p:tgtEl>
                                          <p:spTgt spid="333"/>
                                        </p:tgtEl>
                                        <p:attrNameLst>
                                          <p:attrName>style.visibility</p:attrName>
                                        </p:attrNameLst>
                                      </p:cBhvr>
                                      <p:to>
                                        <p:strVal val="visible"/>
                                      </p:to>
                                    </p:set>
                                    <p:anim calcmode="lin" valueType="num">
                                      <p:cBhvr>
                                        <p:cTn id="11" dur="500" fill="hold"/>
                                        <p:tgtEl>
                                          <p:spTgt spid="333"/>
                                        </p:tgtEl>
                                        <p:attrNameLst>
                                          <p:attrName>ppt_x</p:attrName>
                                        </p:attrNameLst>
                                      </p:cBhvr>
                                      <p:tavLst>
                                        <p:tav tm="0">
                                          <p:val>
                                            <p:strVal val="#ppt_x"/>
                                          </p:val>
                                        </p:tav>
                                        <p:tav tm="100000">
                                          <p:val>
                                            <p:strVal val="#ppt_x"/>
                                          </p:val>
                                        </p:tav>
                                      </p:tavLst>
                                    </p:anim>
                                    <p:anim calcmode="lin" valueType="num">
                                      <p:cBhvr>
                                        <p:cTn id="12" dur="500" fill="hold"/>
                                        <p:tgtEl>
                                          <p:spTgt spid="33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318"/>
                                        </p:tgtEl>
                                        <p:attrNameLst>
                                          <p:attrName>style.visibility</p:attrName>
                                        </p:attrNameLst>
                                      </p:cBhvr>
                                      <p:to>
                                        <p:strVal val="visible"/>
                                      </p:to>
                                    </p:set>
                                    <p:animEffect filter="wipe(left)" transition="in">
                                      <p:cBhvr>
                                        <p:cTn id="17" dur="500"/>
                                        <p:tgtEl>
                                          <p:spTgt spid="318"/>
                                        </p:tgtEl>
                                      </p:cBhvr>
                                    </p:animEffect>
                                  </p:childTnLst>
                                </p:cTn>
                              </p:par>
                            </p:childTnLst>
                          </p:cTn>
                        </p:par>
                        <p:par>
                          <p:cTn id="18" fill="hold">
                            <p:stCondLst>
                              <p:cond delay="500"/>
                            </p:stCondLst>
                            <p:childTnLst>
                              <p:par>
                                <p:cTn id="19" presetClass="entr" nodeType="afterEffect" presetSubtype="4" presetID="2" grpId="4" fill="hold">
                                  <p:stCondLst>
                                    <p:cond delay="0"/>
                                  </p:stCondLst>
                                  <p:iterate type="el" backwards="0">
                                    <p:tmAbs val="0"/>
                                  </p:iterate>
                                  <p:childTnLst>
                                    <p:set>
                                      <p:cBhvr>
                                        <p:cTn id="20" fill="hold"/>
                                        <p:tgtEl>
                                          <p:spTgt spid="324"/>
                                        </p:tgtEl>
                                        <p:attrNameLst>
                                          <p:attrName>style.visibility</p:attrName>
                                        </p:attrNameLst>
                                      </p:cBhvr>
                                      <p:to>
                                        <p:strVal val="visible"/>
                                      </p:to>
                                    </p:set>
                                    <p:anim calcmode="lin" valueType="num">
                                      <p:cBhvr>
                                        <p:cTn id="21" dur="500" fill="hold"/>
                                        <p:tgtEl>
                                          <p:spTgt spid="324"/>
                                        </p:tgtEl>
                                        <p:attrNameLst>
                                          <p:attrName>ppt_x</p:attrName>
                                        </p:attrNameLst>
                                      </p:cBhvr>
                                      <p:tavLst>
                                        <p:tav tm="0">
                                          <p:val>
                                            <p:strVal val="#ppt_x"/>
                                          </p:val>
                                        </p:tav>
                                        <p:tav tm="100000">
                                          <p:val>
                                            <p:strVal val="#ppt_x"/>
                                          </p:val>
                                        </p:tav>
                                      </p:tavLst>
                                    </p:anim>
                                    <p:anim calcmode="lin" valueType="num">
                                      <p:cBhvr>
                                        <p:cTn id="22" dur="500" fill="hold"/>
                                        <p:tgtEl>
                                          <p:spTgt spid="32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8" presetID="22" grpId="5" fill="hold">
                                  <p:stCondLst>
                                    <p:cond delay="0"/>
                                  </p:stCondLst>
                                  <p:iterate type="el" backwards="0">
                                    <p:tmAbs val="0"/>
                                  </p:iterate>
                                  <p:childTnLst>
                                    <p:set>
                                      <p:cBhvr>
                                        <p:cTn id="26" fill="hold"/>
                                        <p:tgtEl>
                                          <p:spTgt spid="319"/>
                                        </p:tgtEl>
                                        <p:attrNameLst>
                                          <p:attrName>style.visibility</p:attrName>
                                        </p:attrNameLst>
                                      </p:cBhvr>
                                      <p:to>
                                        <p:strVal val="visible"/>
                                      </p:to>
                                    </p:set>
                                    <p:animEffect filter="wipe(left)" transition="in">
                                      <p:cBhvr>
                                        <p:cTn id="27" dur="500"/>
                                        <p:tgtEl>
                                          <p:spTgt spid="319"/>
                                        </p:tgtEl>
                                      </p:cBhvr>
                                    </p:animEffect>
                                  </p:childTnLst>
                                </p:cTn>
                              </p:par>
                            </p:childTnLst>
                          </p:cTn>
                        </p:par>
                        <p:par>
                          <p:cTn id="28" fill="hold">
                            <p:stCondLst>
                              <p:cond delay="500"/>
                            </p:stCondLst>
                            <p:childTnLst>
                              <p:par>
                                <p:cTn id="29" presetClass="entr" nodeType="afterEffect" presetSubtype="4" presetID="2" grpId="6" fill="hold">
                                  <p:stCondLst>
                                    <p:cond delay="0"/>
                                  </p:stCondLst>
                                  <p:iterate type="el" backwards="0">
                                    <p:tmAbs val="0"/>
                                  </p:iterate>
                                  <p:childTnLst>
                                    <p:set>
                                      <p:cBhvr>
                                        <p:cTn id="30" fill="hold"/>
                                        <p:tgtEl>
                                          <p:spTgt spid="327"/>
                                        </p:tgtEl>
                                        <p:attrNameLst>
                                          <p:attrName>style.visibility</p:attrName>
                                        </p:attrNameLst>
                                      </p:cBhvr>
                                      <p:to>
                                        <p:strVal val="visible"/>
                                      </p:to>
                                    </p:set>
                                    <p:anim calcmode="lin" valueType="num">
                                      <p:cBhvr>
                                        <p:cTn id="31" dur="500" fill="hold"/>
                                        <p:tgtEl>
                                          <p:spTgt spid="327"/>
                                        </p:tgtEl>
                                        <p:attrNameLst>
                                          <p:attrName>ppt_x</p:attrName>
                                        </p:attrNameLst>
                                      </p:cBhvr>
                                      <p:tavLst>
                                        <p:tav tm="0">
                                          <p:val>
                                            <p:strVal val="#ppt_x"/>
                                          </p:val>
                                        </p:tav>
                                        <p:tav tm="100000">
                                          <p:val>
                                            <p:strVal val="#ppt_x"/>
                                          </p:val>
                                        </p:tav>
                                      </p:tavLst>
                                    </p:anim>
                                    <p:anim calcmode="lin" valueType="num">
                                      <p:cBhvr>
                                        <p:cTn id="32" dur="500" fill="hold"/>
                                        <p:tgtEl>
                                          <p:spTgt spid="32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8" presetID="22" grpId="7" fill="hold">
                                  <p:stCondLst>
                                    <p:cond delay="0"/>
                                  </p:stCondLst>
                                  <p:iterate type="el" backwards="0">
                                    <p:tmAbs val="0"/>
                                  </p:iterate>
                                  <p:childTnLst>
                                    <p:set>
                                      <p:cBhvr>
                                        <p:cTn id="36" fill="hold"/>
                                        <p:tgtEl>
                                          <p:spTgt spid="320"/>
                                        </p:tgtEl>
                                        <p:attrNameLst>
                                          <p:attrName>style.visibility</p:attrName>
                                        </p:attrNameLst>
                                      </p:cBhvr>
                                      <p:to>
                                        <p:strVal val="visible"/>
                                      </p:to>
                                    </p:set>
                                    <p:animEffect filter="wipe(left)" transition="in">
                                      <p:cBhvr>
                                        <p:cTn id="37" dur="500"/>
                                        <p:tgtEl>
                                          <p:spTgt spid="320"/>
                                        </p:tgtEl>
                                      </p:cBhvr>
                                    </p:animEffect>
                                  </p:childTnLst>
                                </p:cTn>
                              </p:par>
                            </p:childTnLst>
                          </p:cTn>
                        </p:par>
                        <p:par>
                          <p:cTn id="38" fill="hold">
                            <p:stCondLst>
                              <p:cond delay="500"/>
                            </p:stCondLst>
                            <p:childTnLst>
                              <p:par>
                                <p:cTn id="39" presetClass="entr" nodeType="afterEffect" presetSubtype="4" presetID="2" grpId="8" fill="hold">
                                  <p:stCondLst>
                                    <p:cond delay="0"/>
                                  </p:stCondLst>
                                  <p:iterate type="el" backwards="0">
                                    <p:tmAbs val="0"/>
                                  </p:iterate>
                                  <p:childTnLst>
                                    <p:set>
                                      <p:cBhvr>
                                        <p:cTn id="40" fill="hold"/>
                                        <p:tgtEl>
                                          <p:spTgt spid="336"/>
                                        </p:tgtEl>
                                        <p:attrNameLst>
                                          <p:attrName>style.visibility</p:attrName>
                                        </p:attrNameLst>
                                      </p:cBhvr>
                                      <p:to>
                                        <p:strVal val="visible"/>
                                      </p:to>
                                    </p:set>
                                    <p:anim calcmode="lin" valueType="num">
                                      <p:cBhvr>
                                        <p:cTn id="41" dur="500" fill="hold"/>
                                        <p:tgtEl>
                                          <p:spTgt spid="336"/>
                                        </p:tgtEl>
                                        <p:attrNameLst>
                                          <p:attrName>ppt_x</p:attrName>
                                        </p:attrNameLst>
                                      </p:cBhvr>
                                      <p:tavLst>
                                        <p:tav tm="0">
                                          <p:val>
                                            <p:strVal val="#ppt_x"/>
                                          </p:val>
                                        </p:tav>
                                        <p:tav tm="100000">
                                          <p:val>
                                            <p:strVal val="#ppt_x"/>
                                          </p:val>
                                        </p:tav>
                                      </p:tavLst>
                                    </p:anim>
                                    <p:anim calcmode="lin" valueType="num">
                                      <p:cBhvr>
                                        <p:cTn id="42" dur="500" fill="hold"/>
                                        <p:tgtEl>
                                          <p:spTgt spid="33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4" presetID="2" grpId="9" fill="hold">
                                  <p:stCondLst>
                                    <p:cond delay="0"/>
                                  </p:stCondLst>
                                  <p:iterate type="el" backwards="0">
                                    <p:tmAbs val="0"/>
                                  </p:iterate>
                                  <p:childTnLst>
                                    <p:set>
                                      <p:cBhvr>
                                        <p:cTn id="46" fill="hold"/>
                                        <p:tgtEl>
                                          <p:spTgt spid="330"/>
                                        </p:tgtEl>
                                        <p:attrNameLst>
                                          <p:attrName>style.visibility</p:attrName>
                                        </p:attrNameLst>
                                      </p:cBhvr>
                                      <p:to>
                                        <p:strVal val="visible"/>
                                      </p:to>
                                    </p:set>
                                    <p:anim calcmode="lin" valueType="num">
                                      <p:cBhvr>
                                        <p:cTn id="47" dur="500" fill="hold"/>
                                        <p:tgtEl>
                                          <p:spTgt spid="330"/>
                                        </p:tgtEl>
                                        <p:attrNameLst>
                                          <p:attrName>ppt_x</p:attrName>
                                        </p:attrNameLst>
                                      </p:cBhvr>
                                      <p:tavLst>
                                        <p:tav tm="0">
                                          <p:val>
                                            <p:strVal val="#ppt_x"/>
                                          </p:val>
                                        </p:tav>
                                        <p:tav tm="100000">
                                          <p:val>
                                            <p:strVal val="#ppt_x"/>
                                          </p:val>
                                        </p:tav>
                                      </p:tavLst>
                                    </p:anim>
                                    <p:anim calcmode="lin" valueType="num">
                                      <p:cBhvr>
                                        <p:cTn id="48" dur="500" fill="hold"/>
                                        <p:tgtEl>
                                          <p:spTgt spid="3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7" grpId="6"/>
      <p:bldP build="whole" bldLvl="1" animBg="1" rev="0" advAuto="0" spid="324" grpId="4"/>
      <p:bldP build="whole" bldLvl="1" animBg="1" rev="0" advAuto="0" spid="318" grpId="3"/>
      <p:bldP build="whole" bldLvl="1" animBg="1" rev="0" advAuto="0" spid="330" grpId="9"/>
      <p:bldP build="whole" bldLvl="1" animBg="1" rev="0" advAuto="0" spid="320" grpId="7"/>
      <p:bldP build="whole" bldLvl="1" animBg="1" rev="0" advAuto="0" spid="333" grpId="2"/>
      <p:bldP build="whole" bldLvl="1" animBg="1" rev="0" advAuto="0" spid="336" grpId="8"/>
      <p:bldP build="whole" bldLvl="1" animBg="1" rev="0" advAuto="0" spid="319" grpId="5"/>
      <p:bldP build="whole" bldLvl="1" animBg="1" rev="0" advAuto="0" spid="321" grpId="1"/>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8" name="Title 1"/>
          <p:cNvSpPr txBox="1"/>
          <p:nvPr>
            <p:ph type="title"/>
          </p:nvPr>
        </p:nvSpPr>
        <p:spPr>
          <a:prstGeom prst="rect">
            <a:avLst/>
          </a:prstGeom>
        </p:spPr>
        <p:txBody>
          <a:bodyPr/>
          <a:lstStyle/>
          <a:p>
            <a:pPr/>
            <a:r>
              <a:t>X.509 Certificate (Part 2)</a:t>
            </a:r>
          </a:p>
        </p:txBody>
      </p:sp>
      <p:sp>
        <p:nvSpPr>
          <p:cNvPr id="339" name="Content Placeholder 2"/>
          <p:cNvSpPr txBox="1"/>
          <p:nvPr>
            <p:ph type="body" idx="1"/>
          </p:nvPr>
        </p:nvSpPr>
        <p:spPr>
          <a:xfrm>
            <a:off x="368300" y="2197100"/>
            <a:ext cx="12280900" cy="6604000"/>
          </a:xfrm>
          <a:prstGeom prst="rect">
            <a:avLst/>
          </a:prstGeom>
        </p:spPr>
        <p:txBody>
          <a:bodyPr/>
          <a:lstStyle/>
          <a:p>
            <a:pPr marL="0" indent="330200">
              <a:lnSpc>
                <a:spcPct val="72000"/>
              </a:lnSpc>
              <a:buSzTx/>
              <a:buNone/>
            </a:pPr>
            <a:r>
              <a:t> X509v3 extensions:</a:t>
            </a:r>
            <a:endParaRPr sz="3200"/>
          </a:p>
          <a:p>
            <a:pPr marL="0" indent="330200">
              <a:lnSpc>
                <a:spcPct val="72000"/>
              </a:lnSpc>
              <a:buSzTx/>
              <a:buNone/>
            </a:pPr>
            <a:r>
              <a:t>            X509v3 Subject Alternative Name:</a:t>
            </a:r>
            <a:endParaRPr sz="3200"/>
          </a:p>
          <a:p>
            <a:pPr marL="0" indent="330200">
              <a:lnSpc>
                <a:spcPct val="72000"/>
              </a:lnSpc>
              <a:buSzTx/>
              <a:buNone/>
            </a:pPr>
            <a:r>
              <a:t>                DNS:github.com, DNS:www.github.com</a:t>
            </a:r>
            <a:endParaRPr sz="3200"/>
          </a:p>
          <a:p>
            <a:pPr marL="0" indent="330200">
              <a:lnSpc>
                <a:spcPct val="72000"/>
              </a:lnSpc>
              <a:buSzTx/>
              <a:buNone/>
            </a:pPr>
            <a:r>
              <a:t>            X509v3 CRL Distribution Points:</a:t>
            </a:r>
            <a:endParaRPr sz="3200"/>
          </a:p>
          <a:p>
            <a:pPr marL="0" indent="330200">
              <a:lnSpc>
                <a:spcPct val="72000"/>
              </a:lnSpc>
              <a:buSzTx/>
              <a:buNone/>
            </a:pPr>
            <a:r>
              <a:t>                Full Name:</a:t>
            </a:r>
            <a:endParaRPr sz="3200"/>
          </a:p>
          <a:p>
            <a:pPr marL="0" indent="330200">
              <a:lnSpc>
                <a:spcPct val="72000"/>
              </a:lnSpc>
              <a:buSzTx/>
              <a:buNone/>
            </a:pPr>
            <a:r>
              <a:t>                  URI:http://crl3.digicert.com/sha2-ev-server-g1.crl</a:t>
            </a:r>
            <a:endParaRPr sz="3200"/>
          </a:p>
          <a:p>
            <a:pPr marL="0" indent="330200">
              <a:lnSpc>
                <a:spcPct val="72000"/>
              </a:lnSpc>
              <a:buSzTx/>
              <a:buNone/>
            </a:pPr>
            <a:r>
              <a:t>                Full Name:</a:t>
            </a:r>
            <a:endParaRPr sz="3200"/>
          </a:p>
          <a:p>
            <a:pPr marL="0" indent="330200">
              <a:lnSpc>
                <a:spcPct val="72000"/>
              </a:lnSpc>
              <a:buSzTx/>
              <a:buNone/>
            </a:pPr>
            <a:r>
              <a:t>                  URI:http://crl4.digicert.com/sha2-ev-server-g1.crl</a:t>
            </a:r>
            <a:endParaRPr sz="3200"/>
          </a:p>
          <a:p>
            <a:pPr marL="0" indent="330200">
              <a:lnSpc>
                <a:spcPct val="72000"/>
              </a:lnSpc>
              <a:buSzTx/>
              <a:buNone/>
            </a:pPr>
            <a:r>
              <a:t>            X509v3 Certificate Policies:</a:t>
            </a:r>
            <a:endParaRPr sz="3200"/>
          </a:p>
          <a:p>
            <a:pPr marL="0" indent="330200">
              <a:lnSpc>
                <a:spcPct val="72000"/>
              </a:lnSpc>
              <a:buSzTx/>
              <a:buNone/>
            </a:pPr>
            <a:r>
              <a:t>                Policy: 2.16.840.1.114412.2.1</a:t>
            </a:r>
            <a:endParaRPr sz="3200"/>
          </a:p>
          <a:p>
            <a:pPr marL="0" indent="330200">
              <a:lnSpc>
                <a:spcPct val="72000"/>
              </a:lnSpc>
              <a:buSzTx/>
              <a:buNone/>
            </a:pPr>
            <a:r>
              <a:t>                  CPS: https://www.digicert.com/CPS</a:t>
            </a:r>
            <a:endParaRPr sz="3200"/>
          </a:p>
          <a:p>
            <a:pPr marL="0" indent="330200">
              <a:lnSpc>
                <a:spcPct val="72000"/>
              </a:lnSpc>
              <a:buSzTx/>
              <a:buNone/>
            </a:pPr>
            <a:r>
              <a:t>            Authority Information Access:</a:t>
            </a:r>
            <a:endParaRPr sz="3200"/>
          </a:p>
          <a:p>
            <a:pPr marL="0" indent="330200">
              <a:lnSpc>
                <a:spcPct val="72000"/>
              </a:lnSpc>
              <a:buSzTx/>
              <a:buNone/>
            </a:pPr>
            <a:r>
              <a:t>                OCSP - URI:http://ocsp.digicert.com</a:t>
            </a:r>
          </a:p>
        </p:txBody>
      </p:sp>
      <p:sp>
        <p:nvSpPr>
          <p:cNvPr id="34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1" name="Rectangle 3"/>
          <p:cNvSpPr/>
          <p:nvPr/>
        </p:nvSpPr>
        <p:spPr>
          <a:xfrm>
            <a:off x="1701428" y="3124790"/>
            <a:ext cx="7995451" cy="448576"/>
          </a:xfrm>
          <a:prstGeom prst="rect">
            <a:avLst/>
          </a:prstGeom>
          <a:ln w="50800">
            <a:solidFill>
              <a:srgbClr val="5B9BD5"/>
            </a:solidFill>
            <a:miter/>
          </a:ln>
        </p:spPr>
        <p:txBody>
          <a:bodyPr lIns="48767" tIns="48767" rIns="48767" bIns="48767" anchor="ctr"/>
          <a:lstStyle/>
          <a:p>
            <a:pPr defTabSz="1300480">
              <a:defRPr b="0">
                <a:latin typeface="Calibri"/>
                <a:ea typeface="Calibri"/>
                <a:cs typeface="Calibri"/>
                <a:sym typeface="Calibri"/>
              </a:defRPr>
            </a:pPr>
          </a:p>
        </p:txBody>
      </p:sp>
      <p:sp>
        <p:nvSpPr>
          <p:cNvPr id="342" name="Rectangle 4"/>
          <p:cNvSpPr/>
          <p:nvPr/>
        </p:nvSpPr>
        <p:spPr>
          <a:xfrm>
            <a:off x="1699890" y="3603757"/>
            <a:ext cx="9999517" cy="2039792"/>
          </a:xfrm>
          <a:prstGeom prst="rect">
            <a:avLst/>
          </a:prstGeom>
          <a:ln w="50800">
            <a:solidFill>
              <a:srgbClr val="5B9BD5"/>
            </a:solidFill>
            <a:miter/>
          </a:ln>
        </p:spPr>
        <p:txBody>
          <a:bodyPr lIns="48767" tIns="48767" rIns="48767" bIns="48767" anchor="ctr"/>
          <a:lstStyle/>
          <a:p>
            <a:pPr defTabSz="1300480">
              <a:defRPr b="0">
                <a:latin typeface="Calibri"/>
                <a:ea typeface="Calibri"/>
                <a:cs typeface="Calibri"/>
                <a:sym typeface="Calibri"/>
              </a:defRPr>
            </a:pPr>
          </a:p>
        </p:txBody>
      </p:sp>
      <p:sp>
        <p:nvSpPr>
          <p:cNvPr id="343" name="Rectangle 6"/>
          <p:cNvSpPr/>
          <p:nvPr/>
        </p:nvSpPr>
        <p:spPr>
          <a:xfrm>
            <a:off x="2493741" y="7372120"/>
            <a:ext cx="7055197" cy="448576"/>
          </a:xfrm>
          <a:prstGeom prst="rect">
            <a:avLst/>
          </a:prstGeom>
          <a:ln w="50800">
            <a:solidFill>
              <a:srgbClr val="5B9BD5"/>
            </a:solidFill>
            <a:miter/>
          </a:ln>
        </p:spPr>
        <p:txBody>
          <a:bodyPr lIns="48767" tIns="48767" rIns="48767" bIns="48767" anchor="ctr"/>
          <a:lstStyle/>
          <a:p>
            <a:pPr defTabSz="1300480">
              <a:defRPr b="0">
                <a:latin typeface="Calibri"/>
                <a:ea typeface="Calibri"/>
                <a:cs typeface="Calibri"/>
                <a:sym typeface="Calibri"/>
              </a:defRPr>
            </a:pPr>
          </a:p>
        </p:txBody>
      </p:sp>
      <p:grpSp>
        <p:nvGrpSpPr>
          <p:cNvPr id="346" name="Rectangular Callout 7"/>
          <p:cNvGrpSpPr/>
          <p:nvPr/>
        </p:nvGrpSpPr>
        <p:grpSpPr>
          <a:xfrm>
            <a:off x="7177461" y="1745851"/>
            <a:ext cx="3355262" cy="1791301"/>
            <a:chOff x="0" y="0"/>
            <a:chExt cx="3355261" cy="1791300"/>
          </a:xfrm>
        </p:grpSpPr>
        <p:sp>
          <p:nvSpPr>
            <p:cNvPr id="344" name="Shape"/>
            <p:cNvSpPr/>
            <p:nvPr/>
          </p:nvSpPr>
          <p:spPr>
            <a:xfrm>
              <a:off x="0" y="0"/>
              <a:ext cx="3355262" cy="179130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67" y="0"/>
                  </a:moveTo>
                  <a:lnTo>
                    <a:pt x="21600" y="0"/>
                  </a:lnTo>
                  <a:lnTo>
                    <a:pt x="21600" y="11759"/>
                  </a:lnTo>
                  <a:lnTo>
                    <a:pt x="9214" y="11759"/>
                  </a:lnTo>
                  <a:lnTo>
                    <a:pt x="0" y="21600"/>
                  </a:lnTo>
                  <a:lnTo>
                    <a:pt x="3906" y="11759"/>
                  </a:lnTo>
                  <a:lnTo>
                    <a:pt x="367" y="11759"/>
                  </a:lnTo>
                  <a:lnTo>
                    <a:pt x="367" y="6859"/>
                  </a:lnTo>
                  <a:close/>
                </a:path>
              </a:pathLst>
            </a:cu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345" name="Additional DNS names that may serve this cert"/>
            <p:cNvSpPr txBox="1"/>
            <p:nvPr/>
          </p:nvSpPr>
          <p:spPr>
            <a:xfrm>
              <a:off x="56994" y="146722"/>
              <a:ext cx="3298268" cy="681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lvl1pPr defTabSz="1300480">
                <a:defRPr b="0" sz="2000">
                  <a:latin typeface="Calibri"/>
                  <a:ea typeface="Calibri"/>
                  <a:cs typeface="Calibri"/>
                  <a:sym typeface="Calibri"/>
                </a:defRPr>
              </a:lvl1pPr>
            </a:lstStyle>
            <a:p>
              <a:pPr/>
              <a:r>
                <a:t>Additional DNS names that may serve this cert</a:t>
              </a:r>
            </a:p>
          </p:txBody>
        </p:sp>
      </p:grpSp>
      <p:grpSp>
        <p:nvGrpSpPr>
          <p:cNvPr id="349" name="Rectangular Callout 8"/>
          <p:cNvGrpSpPr/>
          <p:nvPr/>
        </p:nvGrpSpPr>
        <p:grpSpPr>
          <a:xfrm>
            <a:off x="8910491" y="4016857"/>
            <a:ext cx="3910756" cy="1213591"/>
            <a:chOff x="0" y="0"/>
            <a:chExt cx="3910755" cy="1213590"/>
          </a:xfrm>
        </p:grpSpPr>
        <p:sp>
          <p:nvSpPr>
            <p:cNvPr id="347" name="Shape"/>
            <p:cNvSpPr/>
            <p:nvPr/>
          </p:nvSpPr>
          <p:spPr>
            <a:xfrm>
              <a:off x="0" y="0"/>
              <a:ext cx="3910756" cy="121359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383" y="0"/>
                  </a:moveTo>
                  <a:lnTo>
                    <a:pt x="21600" y="0"/>
                  </a:lnTo>
                  <a:lnTo>
                    <a:pt x="21600" y="21600"/>
                  </a:lnTo>
                  <a:lnTo>
                    <a:pt x="3383" y="21600"/>
                  </a:lnTo>
                  <a:lnTo>
                    <a:pt x="3383" y="18000"/>
                  </a:lnTo>
                  <a:lnTo>
                    <a:pt x="0" y="19903"/>
                  </a:lnTo>
                  <a:lnTo>
                    <a:pt x="3383" y="12600"/>
                  </a:lnTo>
                  <a:close/>
                </a:path>
              </a:pathLst>
            </a:cu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348" name="If this cert is revoked, it’s serial will be in the lists at these URLS"/>
            <p:cNvSpPr txBox="1"/>
            <p:nvPr/>
          </p:nvSpPr>
          <p:spPr>
            <a:xfrm>
              <a:off x="612488" y="119877"/>
              <a:ext cx="3298268" cy="973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lvl1pPr defTabSz="1300480">
                <a:defRPr b="0" sz="2000">
                  <a:latin typeface="Calibri"/>
                  <a:ea typeface="Calibri"/>
                  <a:cs typeface="Calibri"/>
                  <a:sym typeface="Calibri"/>
                </a:defRPr>
              </a:lvl1pPr>
            </a:lstStyle>
            <a:p>
              <a:pPr/>
              <a:r>
                <a:t>If this cert is revoked, it’s serial will be in the lists at these URLS</a:t>
              </a:r>
            </a:p>
          </p:txBody>
        </p:sp>
      </p:grpSp>
      <p:grpSp>
        <p:nvGrpSpPr>
          <p:cNvPr id="352" name="Rectangular Callout 10"/>
          <p:cNvGrpSpPr/>
          <p:nvPr/>
        </p:nvGrpSpPr>
        <p:grpSpPr>
          <a:xfrm>
            <a:off x="7707013" y="7884969"/>
            <a:ext cx="4957513" cy="916132"/>
            <a:chOff x="0" y="0"/>
            <a:chExt cx="4957511" cy="916130"/>
          </a:xfrm>
        </p:grpSpPr>
        <p:sp>
          <p:nvSpPr>
            <p:cNvPr id="350" name="Shape"/>
            <p:cNvSpPr/>
            <p:nvPr/>
          </p:nvSpPr>
          <p:spPr>
            <a:xfrm>
              <a:off x="0" y="0"/>
              <a:ext cx="4957512" cy="91613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4934" y="0"/>
                  </a:moveTo>
                  <a:lnTo>
                    <a:pt x="21600" y="0"/>
                  </a:lnTo>
                  <a:lnTo>
                    <a:pt x="21600" y="21600"/>
                  </a:lnTo>
                  <a:lnTo>
                    <a:pt x="4934" y="21600"/>
                  </a:lnTo>
                  <a:lnTo>
                    <a:pt x="4934" y="18000"/>
                  </a:lnTo>
                  <a:lnTo>
                    <a:pt x="0" y="14271"/>
                  </a:lnTo>
                  <a:lnTo>
                    <a:pt x="4934" y="12600"/>
                  </a:lnTo>
                  <a:close/>
                </a:path>
              </a:pathLst>
            </a:cu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351" name="This cert’s revocation status may also be checked via OSCP"/>
            <p:cNvSpPr txBox="1"/>
            <p:nvPr/>
          </p:nvSpPr>
          <p:spPr>
            <a:xfrm>
              <a:off x="1132389" y="117197"/>
              <a:ext cx="3825123" cy="681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lvl1pPr defTabSz="1300480">
                <a:defRPr b="0" sz="2000">
                  <a:latin typeface="Calibri"/>
                  <a:ea typeface="Calibri"/>
                  <a:cs typeface="Calibri"/>
                  <a:sym typeface="Calibri"/>
                </a:defRPr>
              </a:lvl1pPr>
            </a:lstStyle>
            <a:p>
              <a:pPr/>
              <a:r>
                <a:t>This cert’s revocation status may also be checked via OSCP</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341"/>
                                        </p:tgtEl>
                                        <p:attrNameLst>
                                          <p:attrName>style.visibility</p:attrName>
                                        </p:attrNameLst>
                                      </p:cBhvr>
                                      <p:to>
                                        <p:strVal val="visible"/>
                                      </p:to>
                                    </p:set>
                                    <p:animEffect filter="wipe(left)" transition="in">
                                      <p:cBhvr>
                                        <p:cTn id="7" dur="500"/>
                                        <p:tgtEl>
                                          <p:spTgt spid="341"/>
                                        </p:tgtEl>
                                      </p:cBhvr>
                                    </p:animEffect>
                                  </p:childTnLst>
                                </p:cTn>
                              </p:par>
                            </p:childTnLst>
                          </p:cTn>
                        </p:par>
                        <p:par>
                          <p:cTn id="8" fill="hold">
                            <p:stCondLst>
                              <p:cond delay="500"/>
                            </p:stCondLst>
                            <p:childTnLst>
                              <p:par>
                                <p:cTn id="9" presetClass="entr" nodeType="afterEffect" presetSubtype="4" presetID="2" grpId="2" fill="hold">
                                  <p:stCondLst>
                                    <p:cond delay="0"/>
                                  </p:stCondLst>
                                  <p:iterate type="el" backwards="0">
                                    <p:tmAbs val="0"/>
                                  </p:iterate>
                                  <p:childTnLst>
                                    <p:set>
                                      <p:cBhvr>
                                        <p:cTn id="10" fill="hold"/>
                                        <p:tgtEl>
                                          <p:spTgt spid="346"/>
                                        </p:tgtEl>
                                        <p:attrNameLst>
                                          <p:attrName>style.visibility</p:attrName>
                                        </p:attrNameLst>
                                      </p:cBhvr>
                                      <p:to>
                                        <p:strVal val="visible"/>
                                      </p:to>
                                    </p:set>
                                    <p:anim calcmode="lin" valueType="num">
                                      <p:cBhvr>
                                        <p:cTn id="11" dur="500" fill="hold"/>
                                        <p:tgtEl>
                                          <p:spTgt spid="346"/>
                                        </p:tgtEl>
                                        <p:attrNameLst>
                                          <p:attrName>ppt_x</p:attrName>
                                        </p:attrNameLst>
                                      </p:cBhvr>
                                      <p:tavLst>
                                        <p:tav tm="0">
                                          <p:val>
                                            <p:strVal val="#ppt_x"/>
                                          </p:val>
                                        </p:tav>
                                        <p:tav tm="100000">
                                          <p:val>
                                            <p:strVal val="#ppt_x"/>
                                          </p:val>
                                        </p:tav>
                                      </p:tavLst>
                                    </p:anim>
                                    <p:anim calcmode="lin" valueType="num">
                                      <p:cBhvr>
                                        <p:cTn id="12" dur="500" fill="hold"/>
                                        <p:tgtEl>
                                          <p:spTgt spid="34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342"/>
                                        </p:tgtEl>
                                        <p:attrNameLst>
                                          <p:attrName>style.visibility</p:attrName>
                                        </p:attrNameLst>
                                      </p:cBhvr>
                                      <p:to>
                                        <p:strVal val="visible"/>
                                      </p:to>
                                    </p:set>
                                    <p:animEffect filter="wipe(left)" transition="in">
                                      <p:cBhvr>
                                        <p:cTn id="17" dur="500"/>
                                        <p:tgtEl>
                                          <p:spTgt spid="342"/>
                                        </p:tgtEl>
                                      </p:cBhvr>
                                    </p:animEffect>
                                  </p:childTnLst>
                                </p:cTn>
                              </p:par>
                            </p:childTnLst>
                          </p:cTn>
                        </p:par>
                        <p:par>
                          <p:cTn id="18" fill="hold">
                            <p:stCondLst>
                              <p:cond delay="500"/>
                            </p:stCondLst>
                            <p:childTnLst>
                              <p:par>
                                <p:cTn id="19" presetClass="entr" nodeType="afterEffect" presetSubtype="4" presetID="2" grpId="4" fill="hold">
                                  <p:stCondLst>
                                    <p:cond delay="0"/>
                                  </p:stCondLst>
                                  <p:iterate type="el" backwards="0">
                                    <p:tmAbs val="0"/>
                                  </p:iterate>
                                  <p:childTnLst>
                                    <p:set>
                                      <p:cBhvr>
                                        <p:cTn id="20" fill="hold"/>
                                        <p:tgtEl>
                                          <p:spTgt spid="349"/>
                                        </p:tgtEl>
                                        <p:attrNameLst>
                                          <p:attrName>style.visibility</p:attrName>
                                        </p:attrNameLst>
                                      </p:cBhvr>
                                      <p:to>
                                        <p:strVal val="visible"/>
                                      </p:to>
                                    </p:set>
                                    <p:anim calcmode="lin" valueType="num">
                                      <p:cBhvr>
                                        <p:cTn id="21" dur="500" fill="hold"/>
                                        <p:tgtEl>
                                          <p:spTgt spid="349"/>
                                        </p:tgtEl>
                                        <p:attrNameLst>
                                          <p:attrName>ppt_x</p:attrName>
                                        </p:attrNameLst>
                                      </p:cBhvr>
                                      <p:tavLst>
                                        <p:tav tm="0">
                                          <p:val>
                                            <p:strVal val="#ppt_x"/>
                                          </p:val>
                                        </p:tav>
                                        <p:tav tm="100000">
                                          <p:val>
                                            <p:strVal val="#ppt_x"/>
                                          </p:val>
                                        </p:tav>
                                      </p:tavLst>
                                    </p:anim>
                                    <p:anim calcmode="lin" valueType="num">
                                      <p:cBhvr>
                                        <p:cTn id="22" dur="500" fill="hold"/>
                                        <p:tgtEl>
                                          <p:spTgt spid="349"/>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8" presetID="22" grpId="5" fill="hold">
                                  <p:stCondLst>
                                    <p:cond delay="0"/>
                                  </p:stCondLst>
                                  <p:iterate type="el" backwards="0">
                                    <p:tmAbs val="0"/>
                                  </p:iterate>
                                  <p:childTnLst>
                                    <p:set>
                                      <p:cBhvr>
                                        <p:cTn id="26" fill="hold"/>
                                        <p:tgtEl>
                                          <p:spTgt spid="343"/>
                                        </p:tgtEl>
                                        <p:attrNameLst>
                                          <p:attrName>style.visibility</p:attrName>
                                        </p:attrNameLst>
                                      </p:cBhvr>
                                      <p:to>
                                        <p:strVal val="visible"/>
                                      </p:to>
                                    </p:set>
                                    <p:animEffect filter="wipe(left)" transition="in">
                                      <p:cBhvr>
                                        <p:cTn id="27" dur="500"/>
                                        <p:tgtEl>
                                          <p:spTgt spid="343"/>
                                        </p:tgtEl>
                                      </p:cBhvr>
                                    </p:animEffect>
                                  </p:childTnLst>
                                </p:cTn>
                              </p:par>
                            </p:childTnLst>
                          </p:cTn>
                        </p:par>
                        <p:par>
                          <p:cTn id="28" fill="hold">
                            <p:stCondLst>
                              <p:cond delay="500"/>
                            </p:stCondLst>
                            <p:childTnLst>
                              <p:par>
                                <p:cTn id="29" presetClass="entr" nodeType="afterEffect" presetSubtype="4" presetID="2" grpId="6" fill="hold">
                                  <p:stCondLst>
                                    <p:cond delay="0"/>
                                  </p:stCondLst>
                                  <p:iterate type="el" backwards="0">
                                    <p:tmAbs val="0"/>
                                  </p:iterate>
                                  <p:childTnLst>
                                    <p:set>
                                      <p:cBhvr>
                                        <p:cTn id="30" fill="hold"/>
                                        <p:tgtEl>
                                          <p:spTgt spid="352"/>
                                        </p:tgtEl>
                                        <p:attrNameLst>
                                          <p:attrName>style.visibility</p:attrName>
                                        </p:attrNameLst>
                                      </p:cBhvr>
                                      <p:to>
                                        <p:strVal val="visible"/>
                                      </p:to>
                                    </p:set>
                                    <p:anim calcmode="lin" valueType="num">
                                      <p:cBhvr>
                                        <p:cTn id="31" dur="500" fill="hold"/>
                                        <p:tgtEl>
                                          <p:spTgt spid="352"/>
                                        </p:tgtEl>
                                        <p:attrNameLst>
                                          <p:attrName>ppt_x</p:attrName>
                                        </p:attrNameLst>
                                      </p:cBhvr>
                                      <p:tavLst>
                                        <p:tav tm="0">
                                          <p:val>
                                            <p:strVal val="#ppt_x"/>
                                          </p:val>
                                        </p:tav>
                                        <p:tav tm="100000">
                                          <p:val>
                                            <p:strVal val="#ppt_x"/>
                                          </p:val>
                                        </p:tav>
                                      </p:tavLst>
                                    </p:anim>
                                    <p:anim calcmode="lin" valueType="num">
                                      <p:cBhvr>
                                        <p:cTn id="32" dur="500" fill="hold"/>
                                        <p:tgtEl>
                                          <p:spTgt spid="3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1" grpId="1"/>
      <p:bldP build="whole" bldLvl="1" animBg="1" rev="0" advAuto="0" spid="346" grpId="2"/>
      <p:bldP build="whole" bldLvl="1" animBg="1" rev="0" advAuto="0" spid="349" grpId="4"/>
      <p:bldP build="whole" bldLvl="1" animBg="1" rev="0" advAuto="0" spid="343" grpId="5"/>
      <p:bldP build="whole" bldLvl="1" animBg="1" rev="0" advAuto="0" spid="352" grpId="6"/>
      <p:bldP build="whole" bldLvl="1" animBg="1" rev="0" advAuto="0" spid="342" grpId="3"/>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54" name="Title 1"/>
          <p:cNvSpPr txBox="1"/>
          <p:nvPr>
            <p:ph type="title"/>
          </p:nvPr>
        </p:nvSpPr>
        <p:spPr>
          <a:prstGeom prst="rect">
            <a:avLst/>
          </a:prstGeom>
        </p:spPr>
        <p:txBody>
          <a:bodyPr/>
          <a:lstStyle/>
          <a:p>
            <a:pPr/>
            <a:r>
              <a:t>TLS Connection Establishment</a:t>
            </a:r>
          </a:p>
        </p:txBody>
      </p:sp>
      <p:sp>
        <p:nvSpPr>
          <p:cNvPr id="355" name="Body"/>
          <p:cNvSpPr txBox="1"/>
          <p:nvPr>
            <p:ph type="body" idx="1"/>
          </p:nvPr>
        </p:nvSpPr>
        <p:spPr>
          <a:prstGeom prst="rect">
            <a:avLst/>
          </a:prstGeom>
        </p:spPr>
        <p:txBody>
          <a:bodyPr/>
          <a:lstStyle/>
          <a:p>
            <a:pPr/>
          </a:p>
        </p:txBody>
      </p:sp>
      <p:sp>
        <p:nvSpPr>
          <p:cNvPr id="35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57" name="Picture 3" descr="Picture 3"/>
          <p:cNvPicPr>
            <a:picLocks noChangeAspect="1"/>
          </p:cNvPicPr>
          <p:nvPr/>
        </p:nvPicPr>
        <p:blipFill>
          <a:blip r:embed="rId2">
            <a:extLst/>
          </a:blip>
          <a:stretch>
            <a:fillRect/>
          </a:stretch>
        </p:blipFill>
        <p:spPr>
          <a:xfrm>
            <a:off x="1776388" y="2817392"/>
            <a:ext cx="1073290" cy="1073291"/>
          </a:xfrm>
          <a:prstGeom prst="rect">
            <a:avLst/>
          </a:prstGeom>
          <a:ln w="12700">
            <a:miter lim="400000"/>
          </a:ln>
        </p:spPr>
      </p:pic>
      <p:pic>
        <p:nvPicPr>
          <p:cNvPr id="358" name="Picture 8" descr="Picture 8"/>
          <p:cNvPicPr>
            <a:picLocks noChangeAspect="1"/>
          </p:cNvPicPr>
          <p:nvPr/>
        </p:nvPicPr>
        <p:blipFill>
          <a:blip r:embed="rId3">
            <a:extLst/>
          </a:blip>
          <a:stretch>
            <a:fillRect/>
          </a:stretch>
        </p:blipFill>
        <p:spPr>
          <a:xfrm>
            <a:off x="2548794" y="3488282"/>
            <a:ext cx="684768" cy="684768"/>
          </a:xfrm>
          <a:prstGeom prst="rect">
            <a:avLst/>
          </a:prstGeom>
          <a:ln w="12700">
            <a:miter lim="400000"/>
          </a:ln>
        </p:spPr>
      </p:pic>
      <p:pic>
        <p:nvPicPr>
          <p:cNvPr id="359" name="Picture 13" descr="Picture 13"/>
          <p:cNvPicPr>
            <a:picLocks noChangeAspect="1"/>
          </p:cNvPicPr>
          <p:nvPr/>
        </p:nvPicPr>
        <p:blipFill>
          <a:blip r:embed="rId4">
            <a:extLst/>
          </a:blip>
          <a:stretch>
            <a:fillRect/>
          </a:stretch>
        </p:blipFill>
        <p:spPr>
          <a:xfrm>
            <a:off x="8883677" y="2850280"/>
            <a:ext cx="1046288" cy="1046288"/>
          </a:xfrm>
          <a:prstGeom prst="rect">
            <a:avLst/>
          </a:prstGeom>
          <a:ln w="12700">
            <a:miter lim="400000"/>
          </a:ln>
        </p:spPr>
      </p:pic>
      <p:pic>
        <p:nvPicPr>
          <p:cNvPr id="360" name="Picture 14" descr="Picture 14"/>
          <p:cNvPicPr>
            <a:picLocks noChangeAspect="1"/>
          </p:cNvPicPr>
          <p:nvPr/>
        </p:nvPicPr>
        <p:blipFill>
          <a:blip r:embed="rId5">
            <a:extLst/>
          </a:blip>
          <a:stretch>
            <a:fillRect/>
          </a:stretch>
        </p:blipFill>
        <p:spPr>
          <a:xfrm>
            <a:off x="8432041" y="2458274"/>
            <a:ext cx="2115750" cy="262311"/>
          </a:xfrm>
          <a:prstGeom prst="rect">
            <a:avLst/>
          </a:prstGeom>
          <a:ln w="12700">
            <a:miter lim="400000"/>
          </a:ln>
        </p:spPr>
      </p:pic>
      <p:grpSp>
        <p:nvGrpSpPr>
          <p:cNvPr id="364" name="Group 18"/>
          <p:cNvGrpSpPr/>
          <p:nvPr/>
        </p:nvGrpSpPr>
        <p:grpSpPr>
          <a:xfrm>
            <a:off x="10223112" y="3488855"/>
            <a:ext cx="1219667" cy="720135"/>
            <a:chOff x="0" y="0"/>
            <a:chExt cx="1219666" cy="720134"/>
          </a:xfrm>
        </p:grpSpPr>
        <p:sp>
          <p:nvSpPr>
            <p:cNvPr id="361" name="Rounded Rectangle 19"/>
            <p:cNvSpPr/>
            <p:nvPr/>
          </p:nvSpPr>
          <p:spPr>
            <a:xfrm>
              <a:off x="31397" y="31338"/>
              <a:ext cx="634221" cy="513295"/>
            </a:xfrm>
            <a:prstGeom prst="roundRect">
              <a:avLst>
                <a:gd name="adj" fmla="val 16667"/>
              </a:avLst>
            </a:prstGeom>
            <a:solidFill>
              <a:srgbClr val="FFFFFF"/>
            </a:solidFill>
            <a:ln w="12700" cap="flat">
              <a:solidFill>
                <a:srgbClr val="FFFFFF"/>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pic>
          <p:nvPicPr>
            <p:cNvPr id="362" name="Picture 20" descr="Picture 20"/>
            <p:cNvPicPr>
              <a:picLocks noChangeAspect="1"/>
            </p:cNvPicPr>
            <p:nvPr/>
          </p:nvPicPr>
          <p:blipFill>
            <a:blip r:embed="rId6">
              <a:extLst/>
            </a:blip>
            <a:stretch>
              <a:fillRect/>
            </a:stretch>
          </p:blipFill>
          <p:spPr>
            <a:xfrm>
              <a:off x="0" y="0"/>
              <a:ext cx="665618" cy="665618"/>
            </a:xfrm>
            <a:prstGeom prst="rect">
              <a:avLst/>
            </a:prstGeom>
            <a:ln w="12700" cap="flat">
              <a:noFill/>
              <a:miter lim="400000"/>
            </a:ln>
            <a:effectLst/>
          </p:spPr>
        </p:pic>
        <p:sp>
          <p:nvSpPr>
            <p:cNvPr id="363" name="TextBox 21"/>
            <p:cNvSpPr txBox="1"/>
            <p:nvPr/>
          </p:nvSpPr>
          <p:spPr>
            <a:xfrm>
              <a:off x="614725" y="355898"/>
              <a:ext cx="604942" cy="3642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8767" tIns="48767" rIns="48767" bIns="48767" numCol="1" anchor="t">
              <a:spAutoFit/>
            </a:bodyPr>
            <a:lstStyle>
              <a:lvl1pPr algn="l" defTabSz="1300480">
                <a:defRPr sz="1800">
                  <a:solidFill>
                    <a:srgbClr val="000000"/>
                  </a:solidFill>
                  <a:latin typeface="Calibri"/>
                  <a:ea typeface="Calibri"/>
                  <a:cs typeface="Calibri"/>
                  <a:sym typeface="Calibri"/>
                </a:defRPr>
              </a:lvl1pPr>
            </a:lstStyle>
            <a:p>
              <a:pPr/>
              <a:r>
                <a:t>BofA</a:t>
              </a:r>
            </a:p>
          </p:txBody>
        </p:sp>
      </p:grpSp>
      <p:grpSp>
        <p:nvGrpSpPr>
          <p:cNvPr id="367" name="Chevron 28"/>
          <p:cNvGrpSpPr/>
          <p:nvPr/>
        </p:nvGrpSpPr>
        <p:grpSpPr>
          <a:xfrm>
            <a:off x="2313032" y="4112045"/>
            <a:ext cx="7350137" cy="552197"/>
            <a:chOff x="0" y="-45804"/>
            <a:chExt cx="7350136" cy="552195"/>
          </a:xfrm>
        </p:grpSpPr>
        <p:sp>
          <p:nvSpPr>
            <p:cNvPr id="365" name="Chevron"/>
            <p:cNvSpPr/>
            <p:nvPr/>
          </p:nvSpPr>
          <p:spPr>
            <a:xfrm>
              <a:off x="0" y="33963"/>
              <a:ext cx="7350137" cy="392660"/>
            </a:xfrm>
            <a:prstGeom prst="chevron">
              <a:avLst>
                <a:gd name="adj" fmla="val 50000"/>
              </a:avLst>
            </a:pr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366" name="ClientHello(Version, Prefs, Noncec)"/>
            <p:cNvSpPr txBox="1"/>
            <p:nvPr/>
          </p:nvSpPr>
          <p:spPr>
            <a:xfrm>
              <a:off x="196329" y="-45805"/>
              <a:ext cx="6957479" cy="552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p>
              <a:pPr defTabSz="1300480">
                <a:defRPr b="0" sz="2800">
                  <a:latin typeface="Calibri"/>
                  <a:ea typeface="Calibri"/>
                  <a:cs typeface="Calibri"/>
                  <a:sym typeface="Calibri"/>
                </a:defRPr>
              </a:pPr>
              <a:r>
                <a:t>ClientHello(Version, Prefs, Nonce</a:t>
              </a:r>
              <a:r>
                <a:rPr baseline="-19571"/>
                <a:t>c</a:t>
              </a:r>
              <a:r>
                <a:t>)</a:t>
              </a:r>
            </a:p>
          </p:txBody>
        </p:sp>
      </p:grpSp>
      <p:grpSp>
        <p:nvGrpSpPr>
          <p:cNvPr id="370" name="Group 31"/>
          <p:cNvGrpSpPr/>
          <p:nvPr/>
        </p:nvGrpSpPr>
        <p:grpSpPr>
          <a:xfrm>
            <a:off x="2313025" y="4666882"/>
            <a:ext cx="7353588" cy="552197"/>
            <a:chOff x="0" y="0"/>
            <a:chExt cx="7353586" cy="552195"/>
          </a:xfrm>
        </p:grpSpPr>
        <p:sp>
          <p:nvSpPr>
            <p:cNvPr id="368" name="Chevron 29"/>
            <p:cNvSpPr/>
            <p:nvPr/>
          </p:nvSpPr>
          <p:spPr>
            <a:xfrm rot="10800000">
              <a:off x="3450" y="12509"/>
              <a:ext cx="7350137" cy="392661"/>
            </a:xfrm>
            <a:prstGeom prst="chevron">
              <a:avLst>
                <a:gd name="adj" fmla="val 50000"/>
              </a:avLst>
            </a:prstGeom>
            <a:solidFill>
              <a:srgbClr val="4472C4"/>
            </a:solidFill>
            <a:ln w="12700" cap="flat">
              <a:solidFill>
                <a:srgbClr val="203864"/>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369" name="TextBox 30"/>
            <p:cNvSpPr txBox="1"/>
            <p:nvPr/>
          </p:nvSpPr>
          <p:spPr>
            <a:xfrm>
              <a:off x="0" y="0"/>
              <a:ext cx="7344957" cy="552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t">
              <a:spAutoFit/>
            </a:bodyPr>
            <a:lstStyle/>
            <a:p>
              <a:pPr defTabSz="1300480">
                <a:defRPr b="0" sz="2800">
                  <a:latin typeface="Calibri"/>
                  <a:ea typeface="Calibri"/>
                  <a:cs typeface="Calibri"/>
                  <a:sym typeface="Calibri"/>
                </a:defRPr>
              </a:pPr>
              <a:r>
                <a:t>ServerHello(Version, Prefs, Nonce</a:t>
              </a:r>
              <a:r>
                <a:rPr baseline="-19571"/>
                <a:t>s</a:t>
              </a:r>
              <a:r>
                <a:t>)</a:t>
              </a:r>
            </a:p>
          </p:txBody>
        </p:sp>
      </p:grpSp>
      <p:grpSp>
        <p:nvGrpSpPr>
          <p:cNvPr id="373" name="Group 32"/>
          <p:cNvGrpSpPr/>
          <p:nvPr/>
        </p:nvGrpSpPr>
        <p:grpSpPr>
          <a:xfrm>
            <a:off x="2313031" y="5161836"/>
            <a:ext cx="7353582" cy="552197"/>
            <a:chOff x="0" y="0"/>
            <a:chExt cx="7353581" cy="552195"/>
          </a:xfrm>
        </p:grpSpPr>
        <p:sp>
          <p:nvSpPr>
            <p:cNvPr id="371" name="Chevron 33"/>
            <p:cNvSpPr/>
            <p:nvPr/>
          </p:nvSpPr>
          <p:spPr>
            <a:xfrm rot="10800000">
              <a:off x="0" y="12536"/>
              <a:ext cx="7350137" cy="392660"/>
            </a:xfrm>
            <a:prstGeom prst="chevron">
              <a:avLst>
                <a:gd name="adj" fmla="val 50000"/>
              </a:avLst>
            </a:prstGeom>
            <a:solidFill>
              <a:srgbClr val="4472C4"/>
            </a:solidFill>
            <a:ln w="12700" cap="flat">
              <a:solidFill>
                <a:srgbClr val="203864"/>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372" name="TextBox 34"/>
            <p:cNvSpPr txBox="1"/>
            <p:nvPr/>
          </p:nvSpPr>
          <p:spPr>
            <a:xfrm>
              <a:off x="8625" y="0"/>
              <a:ext cx="7344957" cy="552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t">
              <a:spAutoFit/>
            </a:bodyPr>
            <a:lstStyle/>
            <a:p>
              <a:pPr defTabSz="1300480">
                <a:defRPr b="0" sz="2800">
                  <a:latin typeface="Calibri"/>
                  <a:ea typeface="Calibri"/>
                  <a:cs typeface="Calibri"/>
                  <a:sym typeface="Calibri"/>
                </a:defRPr>
              </a:pPr>
              <a:r>
                <a:t>Certificates({C</a:t>
              </a:r>
              <a:r>
                <a:rPr baseline="-19571"/>
                <a:t>BofA</a:t>
              </a:r>
              <a:r>
                <a:t>, C</a:t>
              </a:r>
              <a:r>
                <a:rPr baseline="-19571"/>
                <a:t>Verisign</a:t>
              </a:r>
              <a:r>
                <a:t>})</a:t>
              </a:r>
            </a:p>
          </p:txBody>
        </p:sp>
      </p:grpSp>
      <p:grpSp>
        <p:nvGrpSpPr>
          <p:cNvPr id="376" name="Group 35"/>
          <p:cNvGrpSpPr/>
          <p:nvPr/>
        </p:nvGrpSpPr>
        <p:grpSpPr>
          <a:xfrm>
            <a:off x="2313030" y="5655992"/>
            <a:ext cx="7353583" cy="503937"/>
            <a:chOff x="0" y="0"/>
            <a:chExt cx="7353582" cy="503936"/>
          </a:xfrm>
        </p:grpSpPr>
        <p:sp>
          <p:nvSpPr>
            <p:cNvPr id="374" name="Chevron 36"/>
            <p:cNvSpPr/>
            <p:nvPr/>
          </p:nvSpPr>
          <p:spPr>
            <a:xfrm rot="10800000">
              <a:off x="0" y="13361"/>
              <a:ext cx="7350137" cy="392660"/>
            </a:xfrm>
            <a:prstGeom prst="chevron">
              <a:avLst>
                <a:gd name="adj" fmla="val 50000"/>
              </a:avLst>
            </a:prstGeom>
            <a:solidFill>
              <a:srgbClr val="4472C4"/>
            </a:solidFill>
            <a:ln w="12700" cap="flat">
              <a:solidFill>
                <a:srgbClr val="203864"/>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375" name="TextBox 37"/>
            <p:cNvSpPr txBox="1"/>
            <p:nvPr/>
          </p:nvSpPr>
          <p:spPr>
            <a:xfrm>
              <a:off x="8626" y="0"/>
              <a:ext cx="7344957" cy="5039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t">
              <a:spAutoFit/>
            </a:bodyPr>
            <a:lstStyle>
              <a:lvl1pPr defTabSz="1300480">
                <a:defRPr b="0" sz="2800">
                  <a:latin typeface="Calibri"/>
                  <a:ea typeface="Calibri"/>
                  <a:cs typeface="Calibri"/>
                  <a:sym typeface="Calibri"/>
                </a:defRPr>
              </a:lvl1pPr>
            </a:lstStyle>
            <a:p>
              <a:pPr/>
              <a:r>
                <a:t>ServerHelloDone</a:t>
              </a:r>
            </a:p>
          </p:txBody>
        </p:sp>
      </p:grpSp>
      <p:grpSp>
        <p:nvGrpSpPr>
          <p:cNvPr id="379" name="Chevron 38"/>
          <p:cNvGrpSpPr/>
          <p:nvPr/>
        </p:nvGrpSpPr>
        <p:grpSpPr>
          <a:xfrm>
            <a:off x="2313028" y="6038792"/>
            <a:ext cx="7350138" cy="590297"/>
            <a:chOff x="0" y="-44534"/>
            <a:chExt cx="7350136" cy="590295"/>
          </a:xfrm>
        </p:grpSpPr>
        <p:sp>
          <p:nvSpPr>
            <p:cNvPr id="377" name="Chevron"/>
            <p:cNvSpPr/>
            <p:nvPr/>
          </p:nvSpPr>
          <p:spPr>
            <a:xfrm>
              <a:off x="0" y="54283"/>
              <a:ext cx="7350137" cy="392660"/>
            </a:xfrm>
            <a:prstGeom prst="chevron">
              <a:avLst>
                <a:gd name="adj" fmla="val 50000"/>
              </a:avLst>
            </a:pr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378" name="ClientKeyExchange({PreMasterKey K}PBofA)"/>
            <p:cNvSpPr txBox="1"/>
            <p:nvPr/>
          </p:nvSpPr>
          <p:spPr>
            <a:xfrm>
              <a:off x="196329" y="-44535"/>
              <a:ext cx="6957479" cy="5902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p>
              <a:pPr defTabSz="1300480">
                <a:defRPr b="0" sz="2800">
                  <a:latin typeface="Calibri"/>
                  <a:ea typeface="Calibri"/>
                  <a:cs typeface="Calibri"/>
                  <a:sym typeface="Calibri"/>
                </a:defRPr>
              </a:pPr>
              <a:r>
                <a:t>ClientKeyExchange({PreMasterKey </a:t>
              </a:r>
              <a:r>
                <a:rPr i="1"/>
                <a:t>K</a:t>
              </a:r>
              <a:r>
                <a:t>}</a:t>
              </a:r>
              <a:r>
                <a:rPr baseline="-19571"/>
                <a:t>P</a:t>
              </a:r>
              <a:r>
                <a:rPr baseline="-30285"/>
                <a:t>BofA</a:t>
              </a:r>
              <a:r>
                <a:t>)</a:t>
              </a:r>
            </a:p>
          </p:txBody>
        </p:sp>
      </p:grpSp>
      <p:grpSp>
        <p:nvGrpSpPr>
          <p:cNvPr id="382" name="Chevron 39"/>
          <p:cNvGrpSpPr/>
          <p:nvPr/>
        </p:nvGrpSpPr>
        <p:grpSpPr>
          <a:xfrm>
            <a:off x="2313028" y="6542827"/>
            <a:ext cx="7350137" cy="503937"/>
            <a:chOff x="0" y="-47413"/>
            <a:chExt cx="7350136" cy="503936"/>
          </a:xfrm>
        </p:grpSpPr>
        <p:sp>
          <p:nvSpPr>
            <p:cNvPr id="380" name="Chevron"/>
            <p:cNvSpPr/>
            <p:nvPr/>
          </p:nvSpPr>
          <p:spPr>
            <a:xfrm>
              <a:off x="0" y="8225"/>
              <a:ext cx="7350137" cy="392660"/>
            </a:xfrm>
            <a:prstGeom prst="chevron">
              <a:avLst>
                <a:gd name="adj" fmla="val 50000"/>
              </a:avLst>
            </a:pr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defTabSz="1300480">
                <a:defRPr b="0" sz="2800">
                  <a:latin typeface="Calibri"/>
                  <a:ea typeface="Calibri"/>
                  <a:cs typeface="Calibri"/>
                  <a:sym typeface="Calibri"/>
                </a:defRPr>
              </a:pPr>
            </a:p>
          </p:txBody>
        </p:sp>
        <p:sp>
          <p:nvSpPr>
            <p:cNvPr id="381" name="ChangeCipherSpec"/>
            <p:cNvSpPr txBox="1"/>
            <p:nvPr/>
          </p:nvSpPr>
          <p:spPr>
            <a:xfrm>
              <a:off x="196329" y="-47414"/>
              <a:ext cx="6957479" cy="5039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lvl1pPr defTabSz="1300480">
                <a:defRPr b="0" sz="2800">
                  <a:latin typeface="Calibri"/>
                  <a:ea typeface="Calibri"/>
                  <a:cs typeface="Calibri"/>
                  <a:sym typeface="Calibri"/>
                </a:defRPr>
              </a:lvl1pPr>
            </a:lstStyle>
            <a:p>
              <a:pPr/>
              <a:r>
                <a:t>ChangeCipherSpec</a:t>
              </a:r>
            </a:p>
          </p:txBody>
        </p:sp>
      </p:grpSp>
      <p:grpSp>
        <p:nvGrpSpPr>
          <p:cNvPr id="385" name="Chevron 40"/>
          <p:cNvGrpSpPr/>
          <p:nvPr/>
        </p:nvGrpSpPr>
        <p:grpSpPr>
          <a:xfrm>
            <a:off x="2313027" y="6979553"/>
            <a:ext cx="7350137" cy="552197"/>
            <a:chOff x="0" y="-45804"/>
            <a:chExt cx="7350136" cy="552195"/>
          </a:xfrm>
        </p:grpSpPr>
        <p:sp>
          <p:nvSpPr>
            <p:cNvPr id="383" name="Chevron"/>
            <p:cNvSpPr/>
            <p:nvPr/>
          </p:nvSpPr>
          <p:spPr>
            <a:xfrm>
              <a:off x="0" y="33963"/>
              <a:ext cx="7350137" cy="392660"/>
            </a:xfrm>
            <a:prstGeom prst="chevron">
              <a:avLst>
                <a:gd name="adj" fmla="val 50000"/>
              </a:avLst>
            </a:prstGeom>
            <a:solidFill>
              <a:srgbClr val="5B9BD5"/>
            </a:solidFill>
            <a:ln w="12700" cap="flat">
              <a:solidFill>
                <a:srgbClr val="42719B"/>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384" name="{Finished}K"/>
            <p:cNvSpPr txBox="1"/>
            <p:nvPr/>
          </p:nvSpPr>
          <p:spPr>
            <a:xfrm>
              <a:off x="196329" y="-45805"/>
              <a:ext cx="6957479" cy="552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p>
              <a:pPr defTabSz="1300480">
                <a:defRPr b="0" sz="2800">
                  <a:latin typeface="Calibri"/>
                  <a:ea typeface="Calibri"/>
                  <a:cs typeface="Calibri"/>
                  <a:sym typeface="Calibri"/>
                </a:defRPr>
              </a:pPr>
              <a:r>
                <a:t>{Finished}</a:t>
              </a:r>
              <a:r>
                <a:rPr baseline="-19571"/>
                <a:t>K</a:t>
              </a:r>
            </a:p>
          </p:txBody>
        </p:sp>
      </p:grpSp>
      <p:grpSp>
        <p:nvGrpSpPr>
          <p:cNvPr id="388" name="Group 41"/>
          <p:cNvGrpSpPr/>
          <p:nvPr/>
        </p:nvGrpSpPr>
        <p:grpSpPr>
          <a:xfrm>
            <a:off x="2313025" y="7533692"/>
            <a:ext cx="7350139" cy="503937"/>
            <a:chOff x="0" y="0"/>
            <a:chExt cx="7350138" cy="503936"/>
          </a:xfrm>
        </p:grpSpPr>
        <p:sp>
          <p:nvSpPr>
            <p:cNvPr id="386" name="Chevron 42"/>
            <p:cNvSpPr/>
            <p:nvPr/>
          </p:nvSpPr>
          <p:spPr>
            <a:xfrm rot="10800000">
              <a:off x="1" y="13207"/>
              <a:ext cx="7350138" cy="392660"/>
            </a:xfrm>
            <a:prstGeom prst="chevron">
              <a:avLst>
                <a:gd name="adj" fmla="val 50000"/>
              </a:avLst>
            </a:prstGeom>
            <a:solidFill>
              <a:srgbClr val="4472C4"/>
            </a:solidFill>
            <a:ln w="12700" cap="flat">
              <a:solidFill>
                <a:srgbClr val="203864"/>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387" name="TextBox 43"/>
            <p:cNvSpPr txBox="1"/>
            <p:nvPr/>
          </p:nvSpPr>
          <p:spPr>
            <a:xfrm>
              <a:off x="0" y="0"/>
              <a:ext cx="7344957" cy="50393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t">
              <a:spAutoFit/>
            </a:bodyPr>
            <a:lstStyle>
              <a:lvl1pPr defTabSz="1300480">
                <a:defRPr b="0" sz="2800">
                  <a:latin typeface="Calibri"/>
                  <a:ea typeface="Calibri"/>
                  <a:cs typeface="Calibri"/>
                  <a:sym typeface="Calibri"/>
                </a:defRPr>
              </a:lvl1pPr>
            </a:lstStyle>
            <a:p>
              <a:pPr/>
              <a:r>
                <a:t>ChangeCipherSpec</a:t>
              </a:r>
            </a:p>
          </p:txBody>
        </p:sp>
      </p:grpSp>
      <p:grpSp>
        <p:nvGrpSpPr>
          <p:cNvPr id="391" name="Group 44"/>
          <p:cNvGrpSpPr/>
          <p:nvPr/>
        </p:nvGrpSpPr>
        <p:grpSpPr>
          <a:xfrm>
            <a:off x="2313025" y="8024819"/>
            <a:ext cx="7350274" cy="552197"/>
            <a:chOff x="0" y="0"/>
            <a:chExt cx="7350272" cy="552195"/>
          </a:xfrm>
        </p:grpSpPr>
        <p:sp>
          <p:nvSpPr>
            <p:cNvPr id="389" name="Chevron 45"/>
            <p:cNvSpPr/>
            <p:nvPr/>
          </p:nvSpPr>
          <p:spPr>
            <a:xfrm rot="10800000">
              <a:off x="0" y="17062"/>
              <a:ext cx="7350137" cy="392660"/>
            </a:xfrm>
            <a:prstGeom prst="chevron">
              <a:avLst>
                <a:gd name="adj" fmla="val 50000"/>
              </a:avLst>
            </a:prstGeom>
            <a:solidFill>
              <a:srgbClr val="4472C4"/>
            </a:solidFill>
            <a:ln w="12700" cap="flat">
              <a:solidFill>
                <a:srgbClr val="203864"/>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390" name="TextBox 46"/>
            <p:cNvSpPr txBox="1"/>
            <p:nvPr/>
          </p:nvSpPr>
          <p:spPr>
            <a:xfrm>
              <a:off x="5316" y="0"/>
              <a:ext cx="7344957" cy="5521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t">
              <a:spAutoFit/>
            </a:bodyPr>
            <a:lstStyle/>
            <a:p>
              <a:pPr defTabSz="1300480">
                <a:defRPr b="0" sz="2800">
                  <a:latin typeface="Calibri"/>
                  <a:ea typeface="Calibri"/>
                  <a:cs typeface="Calibri"/>
                  <a:sym typeface="Calibri"/>
                </a:defRPr>
              </a:pPr>
              <a:r>
                <a:t>{Finished}</a:t>
              </a:r>
              <a:r>
                <a:rPr baseline="-19571"/>
                <a:t>K</a:t>
              </a:r>
            </a:p>
          </p:txBody>
        </p:sp>
      </p:grpSp>
      <p:grpSp>
        <p:nvGrpSpPr>
          <p:cNvPr id="394" name="Rectangular Callout 47"/>
          <p:cNvGrpSpPr/>
          <p:nvPr/>
        </p:nvGrpSpPr>
        <p:grpSpPr>
          <a:xfrm>
            <a:off x="9237414" y="5141117"/>
            <a:ext cx="3366968" cy="495106"/>
            <a:chOff x="0" y="0"/>
            <a:chExt cx="3366966" cy="495104"/>
          </a:xfrm>
        </p:grpSpPr>
        <p:sp>
          <p:nvSpPr>
            <p:cNvPr id="392" name="Shape"/>
            <p:cNvSpPr/>
            <p:nvPr/>
          </p:nvSpPr>
          <p:spPr>
            <a:xfrm>
              <a:off x="0" y="0"/>
              <a:ext cx="3366967" cy="4951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20" y="0"/>
                  </a:moveTo>
                  <a:lnTo>
                    <a:pt x="21600" y="0"/>
                  </a:lnTo>
                  <a:lnTo>
                    <a:pt x="21600" y="21600"/>
                  </a:lnTo>
                  <a:lnTo>
                    <a:pt x="6420" y="21600"/>
                  </a:lnTo>
                  <a:lnTo>
                    <a:pt x="6420" y="9000"/>
                  </a:lnTo>
                  <a:lnTo>
                    <a:pt x="0" y="10576"/>
                  </a:lnTo>
                  <a:lnTo>
                    <a:pt x="6420" y="3600"/>
                  </a:lnTo>
                  <a:close/>
                </a:path>
              </a:pathLst>
            </a:custGeom>
            <a:solidFill>
              <a:srgbClr val="ED7D31"/>
            </a:solidFill>
            <a:ln w="12700" cap="flat">
              <a:solidFill>
                <a:srgbClr val="843C0B"/>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393" name="Certificate chain"/>
            <p:cNvSpPr txBox="1"/>
            <p:nvPr/>
          </p:nvSpPr>
          <p:spPr>
            <a:xfrm>
              <a:off x="1000695" y="52734"/>
              <a:ext cx="2366272" cy="3896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lvl1pPr defTabSz="1300480">
                <a:defRPr b="0" sz="2000">
                  <a:latin typeface="Calibri"/>
                  <a:ea typeface="Calibri"/>
                  <a:cs typeface="Calibri"/>
                  <a:sym typeface="Calibri"/>
                </a:defRPr>
              </a:lvl1pPr>
            </a:lstStyle>
            <a:p>
              <a:pPr/>
              <a:r>
                <a:t>Certificate chain</a:t>
              </a:r>
            </a:p>
          </p:txBody>
        </p:sp>
      </p:grpSp>
      <p:grpSp>
        <p:nvGrpSpPr>
          <p:cNvPr id="397" name="Rectangular Callout 48"/>
          <p:cNvGrpSpPr/>
          <p:nvPr/>
        </p:nvGrpSpPr>
        <p:grpSpPr>
          <a:xfrm>
            <a:off x="9222416" y="5991932"/>
            <a:ext cx="3366968" cy="760221"/>
            <a:chOff x="0" y="0"/>
            <a:chExt cx="3366966" cy="760219"/>
          </a:xfrm>
        </p:grpSpPr>
        <p:sp>
          <p:nvSpPr>
            <p:cNvPr id="395" name="Shape"/>
            <p:cNvSpPr/>
            <p:nvPr/>
          </p:nvSpPr>
          <p:spPr>
            <a:xfrm>
              <a:off x="0" y="0"/>
              <a:ext cx="3366967" cy="7602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6420" y="0"/>
                  </a:moveTo>
                  <a:lnTo>
                    <a:pt x="21600" y="0"/>
                  </a:lnTo>
                  <a:lnTo>
                    <a:pt x="21600" y="21600"/>
                  </a:lnTo>
                  <a:lnTo>
                    <a:pt x="6420" y="21600"/>
                  </a:lnTo>
                  <a:lnTo>
                    <a:pt x="6420" y="9000"/>
                  </a:lnTo>
                  <a:lnTo>
                    <a:pt x="0" y="10576"/>
                  </a:lnTo>
                  <a:lnTo>
                    <a:pt x="6420" y="3600"/>
                  </a:lnTo>
                  <a:close/>
                </a:path>
              </a:pathLst>
            </a:custGeom>
            <a:solidFill>
              <a:srgbClr val="ED7D31"/>
            </a:solidFill>
            <a:ln w="12700" cap="flat">
              <a:solidFill>
                <a:srgbClr val="843C0B"/>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396" name="Encrypted using server’s public key"/>
            <p:cNvSpPr txBox="1"/>
            <p:nvPr/>
          </p:nvSpPr>
          <p:spPr>
            <a:xfrm>
              <a:off x="1000695" y="39241"/>
              <a:ext cx="2366272" cy="681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lvl1pPr defTabSz="1300480">
                <a:defRPr b="0" sz="2000">
                  <a:latin typeface="Calibri"/>
                  <a:ea typeface="Calibri"/>
                  <a:cs typeface="Calibri"/>
                  <a:sym typeface="Calibri"/>
                </a:defRPr>
              </a:lvl1pPr>
            </a:lstStyle>
            <a:p>
              <a:pPr/>
              <a:r>
                <a:t>Encrypted using server’s public key</a:t>
              </a:r>
            </a:p>
          </p:txBody>
        </p:sp>
      </p:grpSp>
      <p:grpSp>
        <p:nvGrpSpPr>
          <p:cNvPr id="400" name="Rectangular Callout 49"/>
          <p:cNvGrpSpPr/>
          <p:nvPr/>
        </p:nvGrpSpPr>
        <p:grpSpPr>
          <a:xfrm>
            <a:off x="9207644" y="6983010"/>
            <a:ext cx="3583048" cy="760221"/>
            <a:chOff x="0" y="136018"/>
            <a:chExt cx="3583047" cy="760219"/>
          </a:xfrm>
        </p:grpSpPr>
        <p:sp>
          <p:nvSpPr>
            <p:cNvPr id="398" name="Shape"/>
            <p:cNvSpPr/>
            <p:nvPr/>
          </p:nvSpPr>
          <p:spPr>
            <a:xfrm>
              <a:off x="0" y="136018"/>
              <a:ext cx="3583048" cy="7602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089" y="0"/>
                  </a:moveTo>
                  <a:lnTo>
                    <a:pt x="21600" y="0"/>
                  </a:lnTo>
                  <a:lnTo>
                    <a:pt x="21600" y="21600"/>
                  </a:lnTo>
                  <a:lnTo>
                    <a:pt x="5089" y="21600"/>
                  </a:lnTo>
                  <a:lnTo>
                    <a:pt x="5089" y="9000"/>
                  </a:lnTo>
                  <a:lnTo>
                    <a:pt x="0" y="8925"/>
                  </a:lnTo>
                  <a:lnTo>
                    <a:pt x="5089" y="3600"/>
                  </a:lnTo>
                  <a:close/>
                </a:path>
              </a:pathLst>
            </a:custGeom>
            <a:solidFill>
              <a:srgbClr val="ED7D31"/>
            </a:solidFill>
            <a:ln w="12700" cap="flat">
              <a:solidFill>
                <a:srgbClr val="843C0B"/>
              </a:solidFill>
              <a:prstDash val="solid"/>
              <a:miter lim="800000"/>
            </a:ln>
            <a:effectLst/>
          </p:spPr>
          <p:txBody>
            <a:bodyPr wrap="square" lIns="48767" tIns="48767" rIns="48767" bIns="48767" numCol="1" anchor="ctr">
              <a:noAutofit/>
            </a:bodyPr>
            <a:lstStyle/>
            <a:p>
              <a:pPr defTabSz="1300480">
                <a:defRPr b="0">
                  <a:latin typeface="Calibri"/>
                  <a:ea typeface="Calibri"/>
                  <a:cs typeface="Calibri"/>
                  <a:sym typeface="Calibri"/>
                </a:defRPr>
              </a:pPr>
            </a:p>
          </p:txBody>
        </p:sp>
        <p:sp>
          <p:nvSpPr>
            <p:cNvPr id="399" name="Encrypted using symmetric session key"/>
            <p:cNvSpPr txBox="1"/>
            <p:nvPr/>
          </p:nvSpPr>
          <p:spPr>
            <a:xfrm>
              <a:off x="844154" y="175260"/>
              <a:ext cx="2738894" cy="6817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lvl1pPr defTabSz="1300480">
                <a:defRPr b="0" sz="2000">
                  <a:latin typeface="Calibri"/>
                  <a:ea typeface="Calibri"/>
                  <a:cs typeface="Calibri"/>
                  <a:sym typeface="Calibri"/>
                </a:defRPr>
              </a:lvl1pPr>
            </a:lstStyle>
            <a:p>
              <a:pPr/>
              <a:r>
                <a:t>Encrypted using symmetric session key</a:t>
              </a:r>
            </a:p>
          </p:txBody>
        </p:sp>
      </p:grpSp>
      <p:grpSp>
        <p:nvGrpSpPr>
          <p:cNvPr id="403" name="Rectangular Callout 50"/>
          <p:cNvGrpSpPr/>
          <p:nvPr/>
        </p:nvGrpSpPr>
        <p:grpSpPr>
          <a:xfrm>
            <a:off x="83970" y="5429411"/>
            <a:ext cx="3210197" cy="1885264"/>
            <a:chOff x="0" y="40856"/>
            <a:chExt cx="3210195" cy="1885263"/>
          </a:xfrm>
        </p:grpSpPr>
        <p:sp>
          <p:nvSpPr>
            <p:cNvPr id="401" name="Shape"/>
            <p:cNvSpPr/>
            <p:nvPr/>
          </p:nvSpPr>
          <p:spPr>
            <a:xfrm>
              <a:off x="0" y="40856"/>
              <a:ext cx="3210196" cy="18852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4238" y="0"/>
                  </a:lnTo>
                  <a:lnTo>
                    <a:pt x="14238" y="12600"/>
                  </a:lnTo>
                  <a:lnTo>
                    <a:pt x="21600" y="11158"/>
                  </a:lnTo>
                  <a:lnTo>
                    <a:pt x="14238" y="18000"/>
                  </a:lnTo>
                  <a:lnTo>
                    <a:pt x="14238" y="21600"/>
                  </a:lnTo>
                  <a:lnTo>
                    <a:pt x="0" y="21600"/>
                  </a:lnTo>
                  <a:lnTo>
                    <a:pt x="0" y="12600"/>
                  </a:lnTo>
                  <a:close/>
                </a:path>
              </a:pathLst>
            </a:custGeom>
            <a:solidFill>
              <a:srgbClr val="ED7D31"/>
            </a:solidFill>
            <a:ln w="12700" cap="flat">
              <a:solidFill>
                <a:srgbClr val="843C0B"/>
              </a:solidFill>
              <a:prstDash val="solid"/>
              <a:miter lim="800000"/>
            </a:ln>
            <a:effectLst/>
          </p:spPr>
          <p:txBody>
            <a:bodyPr wrap="square" lIns="48767" tIns="48767" rIns="48767" bIns="48767" numCol="1" anchor="ctr">
              <a:noAutofit/>
            </a:bodyPr>
            <a:lstStyle/>
            <a:p>
              <a:pPr defTabSz="1300480">
                <a:defRPr b="0" i="1" sz="2800">
                  <a:latin typeface="Calibri"/>
                  <a:ea typeface="Calibri"/>
                  <a:cs typeface="Calibri"/>
                  <a:sym typeface="Calibri"/>
                </a:defRPr>
              </a:pPr>
            </a:p>
          </p:txBody>
        </p:sp>
        <p:sp>
          <p:nvSpPr>
            <p:cNvPr id="402" name="Both sides derive symmetric session key K from the PreMasterKey"/>
            <p:cNvSpPr txBox="1"/>
            <p:nvPr/>
          </p:nvSpPr>
          <p:spPr>
            <a:xfrm>
              <a:off x="0" y="204470"/>
              <a:ext cx="2116120" cy="1558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8767" tIns="48767" rIns="48767" bIns="48767" numCol="1" anchor="ctr">
              <a:spAutoFit/>
            </a:bodyPr>
            <a:lstStyle/>
            <a:p>
              <a:pPr defTabSz="1300480">
                <a:defRPr b="0" sz="2000">
                  <a:latin typeface="Calibri"/>
                  <a:ea typeface="Calibri"/>
                  <a:cs typeface="Calibri"/>
                  <a:sym typeface="Calibri"/>
                </a:defRPr>
              </a:pPr>
              <a:r>
                <a:t>Both sides derive symmetric session key </a:t>
              </a:r>
              <a:r>
                <a:rPr i="1"/>
                <a:t>K </a:t>
              </a:r>
              <a:r>
                <a:t>from the PreMasterKey</a:t>
              </a:r>
            </a:p>
          </p:txBody>
        </p:sp>
      </p:grpSp>
      <p:grpSp>
        <p:nvGrpSpPr>
          <p:cNvPr id="406" name="Group 58"/>
          <p:cNvGrpSpPr/>
          <p:nvPr/>
        </p:nvGrpSpPr>
        <p:grpSpPr>
          <a:xfrm>
            <a:off x="10214897" y="2850280"/>
            <a:ext cx="1002995" cy="753424"/>
            <a:chOff x="0" y="0"/>
            <a:chExt cx="1002993" cy="753422"/>
          </a:xfrm>
        </p:grpSpPr>
        <p:pic>
          <p:nvPicPr>
            <p:cNvPr id="404" name="Picture 4" descr="Picture 4"/>
            <p:cNvPicPr>
              <a:picLocks noChangeAspect="1"/>
            </p:cNvPicPr>
            <p:nvPr/>
          </p:nvPicPr>
          <p:blipFill>
            <a:blip r:embed="rId7">
              <a:extLst/>
            </a:blip>
            <a:stretch>
              <a:fillRect/>
            </a:stretch>
          </p:blipFill>
          <p:spPr>
            <a:xfrm>
              <a:off x="0" y="0"/>
              <a:ext cx="529810" cy="529810"/>
            </a:xfrm>
            <a:prstGeom prst="rect">
              <a:avLst/>
            </a:prstGeom>
            <a:ln w="12700" cap="flat">
              <a:noFill/>
              <a:miter lim="400000"/>
            </a:ln>
            <a:effectLst/>
          </p:spPr>
        </p:pic>
        <p:sp>
          <p:nvSpPr>
            <p:cNvPr id="405" name="TextBox 60"/>
            <p:cNvSpPr txBox="1"/>
            <p:nvPr/>
          </p:nvSpPr>
          <p:spPr>
            <a:xfrm>
              <a:off x="197937" y="201226"/>
              <a:ext cx="805057" cy="55219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8767" tIns="48767" rIns="48767" bIns="48767" numCol="1" anchor="t">
              <a:spAutoFit/>
            </a:bodyPr>
            <a:lstStyle/>
            <a:p>
              <a:pPr algn="l" defTabSz="1300480">
                <a:defRPr sz="2800">
                  <a:solidFill>
                    <a:srgbClr val="000000"/>
                  </a:solidFill>
                  <a:latin typeface="Calibri"/>
                  <a:ea typeface="Calibri"/>
                  <a:cs typeface="Calibri"/>
                  <a:sym typeface="Calibri"/>
                </a:defRPr>
              </a:pPr>
              <a:r>
                <a:t>S</a:t>
              </a:r>
              <a:r>
                <a:rPr baseline="-19571"/>
                <a:t>BofA</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367"/>
                                        </p:tgtEl>
                                        <p:attrNameLst>
                                          <p:attrName>style.visibility</p:attrName>
                                        </p:attrNameLst>
                                      </p:cBhvr>
                                      <p:to>
                                        <p:strVal val="visible"/>
                                      </p:to>
                                    </p:set>
                                    <p:animEffect filter="wipe(left)" transition="in">
                                      <p:cBhvr>
                                        <p:cTn id="7" dur="500"/>
                                        <p:tgtEl>
                                          <p:spTgt spid="367"/>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2" presetID="22" grpId="2" fill="hold">
                                  <p:stCondLst>
                                    <p:cond delay="0"/>
                                  </p:stCondLst>
                                  <p:iterate type="el" backwards="0">
                                    <p:tmAbs val="0"/>
                                  </p:iterate>
                                  <p:childTnLst>
                                    <p:set>
                                      <p:cBhvr>
                                        <p:cTn id="11" fill="hold"/>
                                        <p:tgtEl>
                                          <p:spTgt spid="370"/>
                                        </p:tgtEl>
                                        <p:attrNameLst>
                                          <p:attrName>style.visibility</p:attrName>
                                        </p:attrNameLst>
                                      </p:cBhvr>
                                      <p:to>
                                        <p:strVal val="visible"/>
                                      </p:to>
                                    </p:set>
                                    <p:animEffect filter="wipe(right)" transition="in">
                                      <p:cBhvr>
                                        <p:cTn id="12" dur="500"/>
                                        <p:tgtEl>
                                          <p:spTgt spid="370"/>
                                        </p:tgtEl>
                                      </p:cBhvr>
                                    </p:animEffect>
                                  </p:childTnLst>
                                </p:cTn>
                              </p:par>
                            </p:childTnLst>
                          </p:cTn>
                        </p:par>
                        <p:par>
                          <p:cTn id="13" fill="hold">
                            <p:stCondLst>
                              <p:cond delay="500"/>
                            </p:stCondLst>
                            <p:childTnLst>
                              <p:par>
                                <p:cTn id="14" presetClass="entr" nodeType="afterEffect" presetSubtype="2" presetID="22" grpId="3" fill="hold">
                                  <p:stCondLst>
                                    <p:cond delay="0"/>
                                  </p:stCondLst>
                                  <p:iterate type="el" backwards="0">
                                    <p:tmAbs val="0"/>
                                  </p:iterate>
                                  <p:childTnLst>
                                    <p:set>
                                      <p:cBhvr>
                                        <p:cTn id="15" fill="hold"/>
                                        <p:tgtEl>
                                          <p:spTgt spid="373"/>
                                        </p:tgtEl>
                                        <p:attrNameLst>
                                          <p:attrName>style.visibility</p:attrName>
                                        </p:attrNameLst>
                                      </p:cBhvr>
                                      <p:to>
                                        <p:strVal val="visible"/>
                                      </p:to>
                                    </p:set>
                                    <p:animEffect filter="wipe(right)" transition="in">
                                      <p:cBhvr>
                                        <p:cTn id="16" dur="500"/>
                                        <p:tgtEl>
                                          <p:spTgt spid="373"/>
                                        </p:tgtEl>
                                      </p:cBhvr>
                                    </p:animEffect>
                                  </p:childTnLst>
                                </p:cTn>
                              </p:par>
                            </p:childTnLst>
                          </p:cTn>
                        </p:par>
                        <p:par>
                          <p:cTn id="17" fill="hold">
                            <p:stCondLst>
                              <p:cond delay="1000"/>
                            </p:stCondLst>
                            <p:childTnLst>
                              <p:par>
                                <p:cTn id="18" presetClass="entr" nodeType="afterEffect" presetSubtype="2" presetID="22" grpId="4" fill="hold">
                                  <p:stCondLst>
                                    <p:cond delay="0"/>
                                  </p:stCondLst>
                                  <p:iterate type="el" backwards="0">
                                    <p:tmAbs val="0"/>
                                  </p:iterate>
                                  <p:childTnLst>
                                    <p:set>
                                      <p:cBhvr>
                                        <p:cTn id="19" fill="hold"/>
                                        <p:tgtEl>
                                          <p:spTgt spid="376"/>
                                        </p:tgtEl>
                                        <p:attrNameLst>
                                          <p:attrName>style.visibility</p:attrName>
                                        </p:attrNameLst>
                                      </p:cBhvr>
                                      <p:to>
                                        <p:strVal val="visible"/>
                                      </p:to>
                                    </p:set>
                                    <p:animEffect filter="wipe(right)" transition="in">
                                      <p:cBhvr>
                                        <p:cTn id="20" dur="500"/>
                                        <p:tgtEl>
                                          <p:spTgt spid="376"/>
                                        </p:tgtEl>
                                      </p:cBhvr>
                                    </p:animEffect>
                                  </p:childTnLst>
                                </p:cTn>
                              </p:par>
                            </p:childTnLst>
                          </p:cTn>
                        </p:par>
                        <p:par>
                          <p:cTn id="21" fill="hold">
                            <p:stCondLst>
                              <p:cond delay="1500"/>
                            </p:stCondLst>
                            <p:childTnLst>
                              <p:par>
                                <p:cTn id="22" presetClass="entr" nodeType="afterEffect" presetSubtype="4" presetID="2" grpId="5" fill="hold">
                                  <p:stCondLst>
                                    <p:cond delay="0"/>
                                  </p:stCondLst>
                                  <p:iterate type="el" backwards="0">
                                    <p:tmAbs val="0"/>
                                  </p:iterate>
                                  <p:childTnLst>
                                    <p:set>
                                      <p:cBhvr>
                                        <p:cTn id="23" fill="hold"/>
                                        <p:tgtEl>
                                          <p:spTgt spid="394"/>
                                        </p:tgtEl>
                                        <p:attrNameLst>
                                          <p:attrName>style.visibility</p:attrName>
                                        </p:attrNameLst>
                                      </p:cBhvr>
                                      <p:to>
                                        <p:strVal val="visible"/>
                                      </p:to>
                                    </p:set>
                                    <p:anim calcmode="lin" valueType="num">
                                      <p:cBhvr>
                                        <p:cTn id="24" dur="500" fill="hold"/>
                                        <p:tgtEl>
                                          <p:spTgt spid="394"/>
                                        </p:tgtEl>
                                        <p:attrNameLst>
                                          <p:attrName>ppt_x</p:attrName>
                                        </p:attrNameLst>
                                      </p:cBhvr>
                                      <p:tavLst>
                                        <p:tav tm="0">
                                          <p:val>
                                            <p:strVal val="#ppt_x"/>
                                          </p:val>
                                        </p:tav>
                                        <p:tav tm="100000">
                                          <p:val>
                                            <p:strVal val="#ppt_x"/>
                                          </p:val>
                                        </p:tav>
                                      </p:tavLst>
                                    </p:anim>
                                    <p:anim calcmode="lin" valueType="num">
                                      <p:cBhvr>
                                        <p:cTn id="25" dur="500" fill="hold"/>
                                        <p:tgtEl>
                                          <p:spTgt spid="394"/>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8" presetID="22" grpId="6" fill="hold">
                                  <p:stCondLst>
                                    <p:cond delay="0"/>
                                  </p:stCondLst>
                                  <p:iterate type="el" backwards="0">
                                    <p:tmAbs val="0"/>
                                  </p:iterate>
                                  <p:childTnLst>
                                    <p:set>
                                      <p:cBhvr>
                                        <p:cTn id="29" fill="hold"/>
                                        <p:tgtEl>
                                          <p:spTgt spid="379"/>
                                        </p:tgtEl>
                                        <p:attrNameLst>
                                          <p:attrName>style.visibility</p:attrName>
                                        </p:attrNameLst>
                                      </p:cBhvr>
                                      <p:to>
                                        <p:strVal val="visible"/>
                                      </p:to>
                                    </p:set>
                                    <p:animEffect filter="wipe(left)" transition="in">
                                      <p:cBhvr>
                                        <p:cTn id="30" dur="500"/>
                                        <p:tgtEl>
                                          <p:spTgt spid="379"/>
                                        </p:tgtEl>
                                      </p:cBhvr>
                                    </p:animEffect>
                                  </p:childTnLst>
                                </p:cTn>
                              </p:par>
                            </p:childTnLst>
                          </p:cTn>
                        </p:par>
                        <p:par>
                          <p:cTn id="31" fill="hold">
                            <p:stCondLst>
                              <p:cond delay="500"/>
                            </p:stCondLst>
                            <p:childTnLst>
                              <p:par>
                                <p:cTn id="32" presetClass="entr" nodeType="afterEffect" presetSubtype="8" presetID="22" grpId="7" fill="hold">
                                  <p:stCondLst>
                                    <p:cond delay="0"/>
                                  </p:stCondLst>
                                  <p:iterate type="el" backwards="0">
                                    <p:tmAbs val="0"/>
                                  </p:iterate>
                                  <p:childTnLst>
                                    <p:set>
                                      <p:cBhvr>
                                        <p:cTn id="33" fill="hold"/>
                                        <p:tgtEl>
                                          <p:spTgt spid="382"/>
                                        </p:tgtEl>
                                        <p:attrNameLst>
                                          <p:attrName>style.visibility</p:attrName>
                                        </p:attrNameLst>
                                      </p:cBhvr>
                                      <p:to>
                                        <p:strVal val="visible"/>
                                      </p:to>
                                    </p:set>
                                    <p:animEffect filter="wipe(left)" transition="in">
                                      <p:cBhvr>
                                        <p:cTn id="34" dur="500"/>
                                        <p:tgtEl>
                                          <p:spTgt spid="382"/>
                                        </p:tgtEl>
                                      </p:cBhvr>
                                    </p:animEffect>
                                  </p:childTnLst>
                                </p:cTn>
                              </p:par>
                            </p:childTnLst>
                          </p:cTn>
                        </p:par>
                        <p:par>
                          <p:cTn id="35" fill="hold">
                            <p:stCondLst>
                              <p:cond delay="1000"/>
                            </p:stCondLst>
                            <p:childTnLst>
                              <p:par>
                                <p:cTn id="36" presetClass="entr" nodeType="afterEffect" presetSubtype="8" presetID="22" grpId="8" fill="hold">
                                  <p:stCondLst>
                                    <p:cond delay="0"/>
                                  </p:stCondLst>
                                  <p:iterate type="el" backwards="0">
                                    <p:tmAbs val="0"/>
                                  </p:iterate>
                                  <p:childTnLst>
                                    <p:set>
                                      <p:cBhvr>
                                        <p:cTn id="37" fill="hold"/>
                                        <p:tgtEl>
                                          <p:spTgt spid="385"/>
                                        </p:tgtEl>
                                        <p:attrNameLst>
                                          <p:attrName>style.visibility</p:attrName>
                                        </p:attrNameLst>
                                      </p:cBhvr>
                                      <p:to>
                                        <p:strVal val="visible"/>
                                      </p:to>
                                    </p:set>
                                    <p:animEffect filter="wipe(left)" transition="in">
                                      <p:cBhvr>
                                        <p:cTn id="38" dur="500"/>
                                        <p:tgtEl>
                                          <p:spTgt spid="385"/>
                                        </p:tgtEl>
                                      </p:cBhvr>
                                    </p:animEffect>
                                  </p:childTnLst>
                                </p:cTn>
                              </p:par>
                            </p:childTnLst>
                          </p:cTn>
                        </p:par>
                        <p:par>
                          <p:cTn id="39" fill="hold">
                            <p:stCondLst>
                              <p:cond delay="1500"/>
                            </p:stCondLst>
                            <p:childTnLst>
                              <p:par>
                                <p:cTn id="40" presetClass="entr" nodeType="afterEffect" presetSubtype="4" presetID="2" grpId="9" fill="hold">
                                  <p:stCondLst>
                                    <p:cond delay="0"/>
                                  </p:stCondLst>
                                  <p:iterate type="el" backwards="0">
                                    <p:tmAbs val="0"/>
                                  </p:iterate>
                                  <p:childTnLst>
                                    <p:set>
                                      <p:cBhvr>
                                        <p:cTn id="41" fill="hold"/>
                                        <p:tgtEl>
                                          <p:spTgt spid="397"/>
                                        </p:tgtEl>
                                        <p:attrNameLst>
                                          <p:attrName>style.visibility</p:attrName>
                                        </p:attrNameLst>
                                      </p:cBhvr>
                                      <p:to>
                                        <p:strVal val="visible"/>
                                      </p:to>
                                    </p:set>
                                    <p:anim calcmode="lin" valueType="num">
                                      <p:cBhvr>
                                        <p:cTn id="42" dur="500" fill="hold"/>
                                        <p:tgtEl>
                                          <p:spTgt spid="397"/>
                                        </p:tgtEl>
                                        <p:attrNameLst>
                                          <p:attrName>ppt_x</p:attrName>
                                        </p:attrNameLst>
                                      </p:cBhvr>
                                      <p:tavLst>
                                        <p:tav tm="0">
                                          <p:val>
                                            <p:strVal val="#ppt_x"/>
                                          </p:val>
                                        </p:tav>
                                        <p:tav tm="100000">
                                          <p:val>
                                            <p:strVal val="#ppt_x"/>
                                          </p:val>
                                        </p:tav>
                                      </p:tavLst>
                                    </p:anim>
                                    <p:anim calcmode="lin" valueType="num">
                                      <p:cBhvr>
                                        <p:cTn id="43" dur="500" fill="hold"/>
                                        <p:tgtEl>
                                          <p:spTgt spid="397"/>
                                        </p:tgtEl>
                                        <p:attrNameLst>
                                          <p:attrName>ppt_y</p:attrName>
                                        </p:attrNameLst>
                                      </p:cBhvr>
                                      <p:tavLst>
                                        <p:tav tm="0">
                                          <p:val>
                                            <p:strVal val="1+#ppt_h/2"/>
                                          </p:val>
                                        </p:tav>
                                        <p:tav tm="100000">
                                          <p:val>
                                            <p:strVal val="#ppt_y"/>
                                          </p:val>
                                        </p:tav>
                                      </p:tavLst>
                                    </p:anim>
                                  </p:childTnLst>
                                </p:cTn>
                              </p:par>
                            </p:childTnLst>
                          </p:cTn>
                        </p:par>
                        <p:par>
                          <p:cTn id="44" fill="hold">
                            <p:stCondLst>
                              <p:cond delay="2000"/>
                            </p:stCondLst>
                            <p:childTnLst>
                              <p:par>
                                <p:cTn id="45" presetClass="entr" nodeType="afterEffect" presetSubtype="4" presetID="2" grpId="10" fill="hold">
                                  <p:stCondLst>
                                    <p:cond delay="0"/>
                                  </p:stCondLst>
                                  <p:iterate type="el" backwards="0">
                                    <p:tmAbs val="0"/>
                                  </p:iterate>
                                  <p:childTnLst>
                                    <p:set>
                                      <p:cBhvr>
                                        <p:cTn id="46" fill="hold"/>
                                        <p:tgtEl>
                                          <p:spTgt spid="400"/>
                                        </p:tgtEl>
                                        <p:attrNameLst>
                                          <p:attrName>style.visibility</p:attrName>
                                        </p:attrNameLst>
                                      </p:cBhvr>
                                      <p:to>
                                        <p:strVal val="visible"/>
                                      </p:to>
                                    </p:set>
                                    <p:anim calcmode="lin" valueType="num">
                                      <p:cBhvr>
                                        <p:cTn id="47" dur="500" fill="hold"/>
                                        <p:tgtEl>
                                          <p:spTgt spid="400"/>
                                        </p:tgtEl>
                                        <p:attrNameLst>
                                          <p:attrName>ppt_x</p:attrName>
                                        </p:attrNameLst>
                                      </p:cBhvr>
                                      <p:tavLst>
                                        <p:tav tm="0">
                                          <p:val>
                                            <p:strVal val="#ppt_x"/>
                                          </p:val>
                                        </p:tav>
                                        <p:tav tm="100000">
                                          <p:val>
                                            <p:strVal val="#ppt_x"/>
                                          </p:val>
                                        </p:tav>
                                      </p:tavLst>
                                    </p:anim>
                                    <p:anim calcmode="lin" valueType="num">
                                      <p:cBhvr>
                                        <p:cTn id="48" dur="500" fill="hold"/>
                                        <p:tgtEl>
                                          <p:spTgt spid="400"/>
                                        </p:tgtEl>
                                        <p:attrNameLst>
                                          <p:attrName>ppt_y</p:attrName>
                                        </p:attrNameLst>
                                      </p:cBhvr>
                                      <p:tavLst>
                                        <p:tav tm="0">
                                          <p:val>
                                            <p:strVal val="1+#ppt_h/2"/>
                                          </p:val>
                                        </p:tav>
                                        <p:tav tm="100000">
                                          <p:val>
                                            <p:strVal val="#ppt_y"/>
                                          </p:val>
                                        </p:tav>
                                      </p:tavLst>
                                    </p:anim>
                                  </p:childTnLst>
                                </p:cTn>
                              </p:par>
                            </p:childTnLst>
                          </p:cTn>
                        </p:par>
                        <p:par>
                          <p:cTn id="49" fill="hold">
                            <p:stCondLst>
                              <p:cond delay="2500"/>
                            </p:stCondLst>
                            <p:childTnLst>
                              <p:par>
                                <p:cTn id="50" presetClass="entr" nodeType="afterEffect" presetSubtype="4" presetID="2" grpId="11" fill="hold">
                                  <p:stCondLst>
                                    <p:cond delay="0"/>
                                  </p:stCondLst>
                                  <p:iterate type="el" backwards="0">
                                    <p:tmAbs val="0"/>
                                  </p:iterate>
                                  <p:childTnLst>
                                    <p:set>
                                      <p:cBhvr>
                                        <p:cTn id="51" fill="hold"/>
                                        <p:tgtEl>
                                          <p:spTgt spid="403"/>
                                        </p:tgtEl>
                                        <p:attrNameLst>
                                          <p:attrName>style.visibility</p:attrName>
                                        </p:attrNameLst>
                                      </p:cBhvr>
                                      <p:to>
                                        <p:strVal val="visible"/>
                                      </p:to>
                                    </p:set>
                                    <p:anim calcmode="lin" valueType="num">
                                      <p:cBhvr>
                                        <p:cTn id="52" dur="500" fill="hold"/>
                                        <p:tgtEl>
                                          <p:spTgt spid="403"/>
                                        </p:tgtEl>
                                        <p:attrNameLst>
                                          <p:attrName>ppt_x</p:attrName>
                                        </p:attrNameLst>
                                      </p:cBhvr>
                                      <p:tavLst>
                                        <p:tav tm="0">
                                          <p:val>
                                            <p:strVal val="#ppt_x"/>
                                          </p:val>
                                        </p:tav>
                                        <p:tav tm="100000">
                                          <p:val>
                                            <p:strVal val="#ppt_x"/>
                                          </p:val>
                                        </p:tav>
                                      </p:tavLst>
                                    </p:anim>
                                    <p:anim calcmode="lin" valueType="num">
                                      <p:cBhvr>
                                        <p:cTn id="53" dur="500" fill="hold"/>
                                        <p:tgtEl>
                                          <p:spTgt spid="403"/>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Class="entr" nodeType="clickEffect" presetSubtype="2" presetID="22" grpId="12" fill="hold">
                                  <p:stCondLst>
                                    <p:cond delay="0"/>
                                  </p:stCondLst>
                                  <p:iterate type="el" backwards="0">
                                    <p:tmAbs val="0"/>
                                  </p:iterate>
                                  <p:childTnLst>
                                    <p:set>
                                      <p:cBhvr>
                                        <p:cTn id="57" fill="hold"/>
                                        <p:tgtEl>
                                          <p:spTgt spid="388"/>
                                        </p:tgtEl>
                                        <p:attrNameLst>
                                          <p:attrName>style.visibility</p:attrName>
                                        </p:attrNameLst>
                                      </p:cBhvr>
                                      <p:to>
                                        <p:strVal val="visible"/>
                                      </p:to>
                                    </p:set>
                                    <p:animEffect filter="wipe(right)" transition="in">
                                      <p:cBhvr>
                                        <p:cTn id="58" dur="500"/>
                                        <p:tgtEl>
                                          <p:spTgt spid="388"/>
                                        </p:tgtEl>
                                      </p:cBhvr>
                                    </p:animEffect>
                                  </p:childTnLst>
                                </p:cTn>
                              </p:par>
                            </p:childTnLst>
                          </p:cTn>
                        </p:par>
                        <p:par>
                          <p:cTn id="59" fill="hold">
                            <p:stCondLst>
                              <p:cond delay="500"/>
                            </p:stCondLst>
                            <p:childTnLst>
                              <p:par>
                                <p:cTn id="60" presetClass="entr" nodeType="afterEffect" presetSubtype="2" presetID="22" grpId="13" fill="hold">
                                  <p:stCondLst>
                                    <p:cond delay="0"/>
                                  </p:stCondLst>
                                  <p:iterate type="el" backwards="0">
                                    <p:tmAbs val="0"/>
                                  </p:iterate>
                                  <p:childTnLst>
                                    <p:set>
                                      <p:cBhvr>
                                        <p:cTn id="61" fill="hold"/>
                                        <p:tgtEl>
                                          <p:spTgt spid="391"/>
                                        </p:tgtEl>
                                        <p:attrNameLst>
                                          <p:attrName>style.visibility</p:attrName>
                                        </p:attrNameLst>
                                      </p:cBhvr>
                                      <p:to>
                                        <p:strVal val="visible"/>
                                      </p:to>
                                    </p:set>
                                    <p:animEffect filter="wipe(right)" transition="in">
                                      <p:cBhvr>
                                        <p:cTn id="62" dur="500"/>
                                        <p:tgtEl>
                                          <p:spTgt spid="3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6" grpId="4"/>
      <p:bldP build="whole" bldLvl="1" animBg="1" rev="0" advAuto="0" spid="385" grpId="8"/>
      <p:bldP build="whole" bldLvl="1" animBg="1" rev="0" advAuto="0" spid="394" grpId="5"/>
      <p:bldP build="whole" bldLvl="1" animBg="1" rev="0" advAuto="0" spid="373" grpId="3"/>
      <p:bldP build="whole" bldLvl="1" animBg="1" rev="0" advAuto="0" spid="388" grpId="12"/>
      <p:bldP build="whole" bldLvl="1" animBg="1" rev="0" advAuto="0" spid="397" grpId="9"/>
      <p:bldP build="whole" bldLvl="1" animBg="1" rev="0" advAuto="0" spid="367" grpId="1"/>
      <p:bldP build="whole" bldLvl="1" animBg="1" rev="0" advAuto="0" spid="379" grpId="6"/>
      <p:bldP build="whole" bldLvl="1" animBg="1" rev="0" advAuto="0" spid="382" grpId="7"/>
      <p:bldP build="whole" bldLvl="1" animBg="1" rev="0" advAuto="0" spid="370" grpId="2"/>
      <p:bldP build="whole" bldLvl="1" animBg="1" rev="0" advAuto="0" spid="400" grpId="10"/>
      <p:bldP build="whole" bldLvl="1" animBg="1" rev="0" advAuto="0" spid="403" grpId="11"/>
      <p:bldP build="whole" bldLvl="1" animBg="1" rev="0" advAuto="0" spid="391" grpId="13"/>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8" name="Quick question"/>
          <p:cNvSpPr txBox="1"/>
          <p:nvPr>
            <p:ph type="title"/>
          </p:nvPr>
        </p:nvSpPr>
        <p:spPr>
          <a:prstGeom prst="rect">
            <a:avLst/>
          </a:prstGeom>
        </p:spPr>
        <p:txBody>
          <a:bodyPr/>
          <a:lstStyle/>
          <a:p>
            <a:pPr/>
            <a:r>
              <a:t>Quick question</a:t>
            </a:r>
          </a:p>
        </p:txBody>
      </p:sp>
      <p:sp>
        <p:nvSpPr>
          <p:cNvPr id="409" name="TLS is based on the Transport Layer…"/>
          <p:cNvSpPr txBox="1"/>
          <p:nvPr>
            <p:ph type="body" idx="1"/>
          </p:nvPr>
        </p:nvSpPr>
        <p:spPr>
          <a:prstGeom prst="rect">
            <a:avLst/>
          </a:prstGeom>
        </p:spPr>
        <p:txBody>
          <a:bodyPr/>
          <a:lstStyle/>
          <a:p>
            <a:pPr/>
            <a:r>
              <a:t>TLS is based on the Transport Layer </a:t>
            </a:r>
          </a:p>
          <a:p>
            <a:pPr lvl="1"/>
            <a:r>
              <a:t>The layer below domain name service (DNS)</a:t>
            </a:r>
          </a:p>
          <a:p>
            <a:pPr/>
            <a:r>
              <a:t>All message after TLS handshake encrypted</a:t>
            </a:r>
          </a:p>
          <a:p>
            <a:pPr/>
            <a:r>
              <a:t>If one server (with IP address) serves one domain name, it will be trivial </a:t>
            </a:r>
          </a:p>
          <a:p>
            <a:pPr lvl="1"/>
            <a:r>
              <a:t>What about the server serving multiple domains (virtual hosting?)</a:t>
            </a:r>
          </a:p>
          <a:p>
            <a:pPr lvl="1"/>
          </a:p>
          <a:p>
            <a:pPr/>
            <a:r>
              <a:t>SNI, DNS, ESNI, DNS-over-TLS, and so on.</a:t>
            </a:r>
          </a:p>
        </p:txBody>
      </p:sp>
      <p:sp>
        <p:nvSpPr>
          <p:cNvPr id="41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Title 1"/>
          <p:cNvSpPr txBox="1"/>
          <p:nvPr>
            <p:ph type="title"/>
          </p:nvPr>
        </p:nvSpPr>
        <p:spPr>
          <a:prstGeom prst="rect">
            <a:avLst/>
          </a:prstGeom>
        </p:spPr>
        <p:txBody>
          <a:bodyPr/>
          <a:lstStyle/>
          <a:p>
            <a:pPr/>
            <a:r>
              <a:t>TLS Authentication</a:t>
            </a:r>
          </a:p>
        </p:txBody>
      </p:sp>
      <p:sp>
        <p:nvSpPr>
          <p:cNvPr id="413" name="Content Placeholder 2"/>
          <p:cNvSpPr txBox="1"/>
          <p:nvPr>
            <p:ph type="body" idx="1"/>
          </p:nvPr>
        </p:nvSpPr>
        <p:spPr>
          <a:prstGeom prst="rect">
            <a:avLst/>
          </a:prstGeom>
        </p:spPr>
        <p:txBody>
          <a:bodyPr/>
          <a:lstStyle/>
          <a:p>
            <a:pPr/>
            <a:r>
              <a:t>During the TLS handshake, the client receives a </a:t>
            </a:r>
            <a:r>
              <a:rPr>
                <a:solidFill>
                  <a:srgbClr val="5B9BD5"/>
                </a:solidFill>
              </a:rPr>
              <a:t>certificate chain</a:t>
            </a:r>
            <a:endParaRPr>
              <a:solidFill>
                <a:srgbClr val="5B9BD5"/>
              </a:solidFill>
            </a:endParaRPr>
          </a:p>
          <a:p>
            <a:pPr lvl="1" marL="1179004" indent="-417004">
              <a:spcBef>
                <a:spcPts val="700"/>
              </a:spcBef>
              <a:defRPr sz="3400"/>
            </a:pPr>
            <a:r>
              <a:t>Chain contains the server’s cert, as well as the certs of the signing CA(s)</a:t>
            </a:r>
          </a:p>
          <a:p>
            <a:pPr/>
            <a:r>
              <a:t>The client must </a:t>
            </a:r>
            <a:r>
              <a:rPr>
                <a:solidFill>
                  <a:srgbClr val="5B9BD5"/>
                </a:solidFill>
              </a:rPr>
              <a:t>validate</a:t>
            </a:r>
            <a:r>
              <a:t> the certificate chain to establish trust</a:t>
            </a:r>
          </a:p>
          <a:p>
            <a:pPr lvl="1" marL="1179004" indent="-417004">
              <a:spcBef>
                <a:spcPts val="700"/>
              </a:spcBef>
              <a:defRPr sz="3400"/>
            </a:pPr>
            <a:r>
              <a:t>i.e. is this chain authentic, correct, cryptographically sound, etc.</a:t>
            </a:r>
          </a:p>
          <a:p>
            <a:pPr/>
            <a:r>
              <a:t>Client-side validation checks</a:t>
            </a:r>
          </a:p>
          <a:p>
            <a:pPr lvl="1" marL="1179004" indent="-417004">
              <a:spcBef>
                <a:spcPts val="700"/>
              </a:spcBef>
              <a:defRPr sz="3400"/>
            </a:pPr>
            <a:r>
              <a:t>Does the server’s DNS name match the common name in the cert?</a:t>
            </a:r>
          </a:p>
          <a:p>
            <a:pPr lvl="2" marL="1881918" indent="-357918">
              <a:spcBef>
                <a:spcPts val="700"/>
              </a:spcBef>
              <a:defRPr sz="2800"/>
            </a:pPr>
            <a:r>
              <a:t>E.g. </a:t>
            </a:r>
            <a:r>
              <a:rPr i="1">
                <a:latin typeface="Calibri"/>
                <a:ea typeface="Calibri"/>
                <a:cs typeface="Calibri"/>
                <a:sym typeface="Calibri"/>
              </a:rPr>
              <a:t>example.com</a:t>
            </a:r>
            <a:r>
              <a:t> cannot serve a cert with common name </a:t>
            </a:r>
            <a:r>
              <a:rPr i="1">
                <a:latin typeface="Calibri"/>
                <a:ea typeface="Calibri"/>
                <a:cs typeface="Calibri"/>
                <a:sym typeface="Calibri"/>
              </a:rPr>
              <a:t>google.com</a:t>
            </a:r>
          </a:p>
          <a:p>
            <a:pPr lvl="1" marL="1179004" indent="-417004">
              <a:spcBef>
                <a:spcPts val="700"/>
              </a:spcBef>
              <a:defRPr sz="3400"/>
            </a:pPr>
            <a:r>
              <a:t>Are any certs in the chain expired?</a:t>
            </a:r>
          </a:p>
          <a:p>
            <a:pPr lvl="1" marL="1179004" indent="-417004">
              <a:spcBef>
                <a:spcPts val="700"/>
              </a:spcBef>
              <a:defRPr sz="3400"/>
            </a:pPr>
            <a:r>
              <a:t>Is the CA’s signature cryptographically valid?</a:t>
            </a:r>
          </a:p>
          <a:p>
            <a:pPr lvl="1" marL="1179004" indent="-417004">
              <a:spcBef>
                <a:spcPts val="700"/>
              </a:spcBef>
              <a:defRPr sz="3400"/>
            </a:pPr>
            <a:r>
              <a:t>Is the chain’s root cert present in the client’s trusted key store?</a:t>
            </a:r>
          </a:p>
          <a:p>
            <a:pPr lvl="1" marL="1179004" indent="-417004">
              <a:spcBef>
                <a:spcPts val="700"/>
              </a:spcBef>
              <a:defRPr sz="3400"/>
            </a:pPr>
            <a:r>
              <a:t>Is any cert in the chain </a:t>
            </a:r>
            <a:r>
              <a:rPr>
                <a:solidFill>
                  <a:srgbClr val="5B9BD5"/>
                </a:solidFill>
              </a:rPr>
              <a:t>revoked</a:t>
            </a:r>
            <a:r>
              <a:t>? (more on this later)</a:t>
            </a:r>
          </a:p>
        </p:txBody>
      </p:sp>
      <p:sp>
        <p:nvSpPr>
          <p:cNvPr id="41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413">
                                            <p:txEl>
                                              <p:pRg st="4" end="4"/>
                                            </p:txEl>
                                          </p:spTgt>
                                        </p:tgtEl>
                                        <p:attrNameLst>
                                          <p:attrName>style.visibility</p:attrName>
                                        </p:attrNameLst>
                                      </p:cBhvr>
                                      <p:to>
                                        <p:strVal val="visible"/>
                                      </p:to>
                                    </p:set>
                                    <p:anim calcmode="lin" valueType="num">
                                      <p:cBhvr>
                                        <p:cTn id="7" dur="500" fill="hold"/>
                                        <p:tgtEl>
                                          <p:spTgt spid="413">
                                            <p:txEl>
                                              <p:pRg st="4" end="4"/>
                                            </p:txEl>
                                          </p:spTgt>
                                        </p:tgtEl>
                                        <p:attrNameLst>
                                          <p:attrName>ppt_x</p:attrName>
                                        </p:attrNameLst>
                                      </p:cBhvr>
                                      <p:tavLst>
                                        <p:tav tm="0">
                                          <p:val>
                                            <p:strVal val="#ppt_x"/>
                                          </p:val>
                                        </p:tav>
                                        <p:tav tm="100000">
                                          <p:val>
                                            <p:strVal val="#ppt_x"/>
                                          </p:val>
                                        </p:tav>
                                      </p:tavLst>
                                    </p:anim>
                                    <p:anim calcmode="lin" valueType="num">
                                      <p:cBhvr>
                                        <p:cTn id="8" dur="500" fill="hold"/>
                                        <p:tgtEl>
                                          <p:spTgt spid="413">
                                            <p:txEl>
                                              <p:pRg st="4" end="4"/>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1" fill="hold">
                                  <p:stCondLst>
                                    <p:cond delay="0"/>
                                  </p:stCondLst>
                                  <p:iterate type="el" backwards="0">
                                    <p:tmAbs val="0"/>
                                  </p:iterate>
                                  <p:childTnLst>
                                    <p:set>
                                      <p:cBhvr>
                                        <p:cTn id="11" fill="hold"/>
                                        <p:tgtEl>
                                          <p:spTgt spid="413">
                                            <p:txEl>
                                              <p:pRg st="5" end="5"/>
                                            </p:txEl>
                                          </p:spTgt>
                                        </p:tgtEl>
                                        <p:attrNameLst>
                                          <p:attrName>style.visibility</p:attrName>
                                        </p:attrNameLst>
                                      </p:cBhvr>
                                      <p:to>
                                        <p:strVal val="visible"/>
                                      </p:to>
                                    </p:set>
                                    <p:anim calcmode="lin" valueType="num">
                                      <p:cBhvr>
                                        <p:cTn id="12" dur="500" fill="hold"/>
                                        <p:tgtEl>
                                          <p:spTgt spid="413">
                                            <p:txEl>
                                              <p:pRg st="5" end="5"/>
                                            </p:txEl>
                                          </p:spTgt>
                                        </p:tgtEl>
                                        <p:attrNameLst>
                                          <p:attrName>ppt_x</p:attrName>
                                        </p:attrNameLst>
                                      </p:cBhvr>
                                      <p:tavLst>
                                        <p:tav tm="0">
                                          <p:val>
                                            <p:strVal val="#ppt_x"/>
                                          </p:val>
                                        </p:tav>
                                        <p:tav tm="100000">
                                          <p:val>
                                            <p:strVal val="#ppt_x"/>
                                          </p:val>
                                        </p:tav>
                                      </p:tavLst>
                                    </p:anim>
                                    <p:anim calcmode="lin" valueType="num">
                                      <p:cBhvr>
                                        <p:cTn id="13" dur="500" fill="hold"/>
                                        <p:tgtEl>
                                          <p:spTgt spid="413">
                                            <p:txEl>
                                              <p:pRg st="5" end="5"/>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Class="entr" nodeType="afterEffect" presetSubtype="4" presetID="2" grpId="1" fill="hold">
                                  <p:stCondLst>
                                    <p:cond delay="0"/>
                                  </p:stCondLst>
                                  <p:iterate type="el" backwards="0">
                                    <p:tmAbs val="0"/>
                                  </p:iterate>
                                  <p:childTnLst>
                                    <p:set>
                                      <p:cBhvr>
                                        <p:cTn id="16" fill="hold"/>
                                        <p:tgtEl>
                                          <p:spTgt spid="413">
                                            <p:txEl>
                                              <p:pRg st="6" end="6"/>
                                            </p:txEl>
                                          </p:spTgt>
                                        </p:tgtEl>
                                        <p:attrNameLst>
                                          <p:attrName>style.visibility</p:attrName>
                                        </p:attrNameLst>
                                      </p:cBhvr>
                                      <p:to>
                                        <p:strVal val="visible"/>
                                      </p:to>
                                    </p:set>
                                    <p:anim calcmode="lin" valueType="num">
                                      <p:cBhvr>
                                        <p:cTn id="17" dur="500" fill="hold"/>
                                        <p:tgtEl>
                                          <p:spTgt spid="413">
                                            <p:txEl>
                                              <p:pRg st="6" end="6"/>
                                            </p:txEl>
                                          </p:spTgt>
                                        </p:tgtEl>
                                        <p:attrNameLst>
                                          <p:attrName>ppt_x</p:attrName>
                                        </p:attrNameLst>
                                      </p:cBhvr>
                                      <p:tavLst>
                                        <p:tav tm="0">
                                          <p:val>
                                            <p:strVal val="#ppt_x"/>
                                          </p:val>
                                        </p:tav>
                                        <p:tav tm="100000">
                                          <p:val>
                                            <p:strVal val="#ppt_x"/>
                                          </p:val>
                                        </p:tav>
                                      </p:tavLst>
                                    </p:anim>
                                    <p:anim calcmode="lin" valueType="num">
                                      <p:cBhvr>
                                        <p:cTn id="18" dur="500" fill="hold"/>
                                        <p:tgtEl>
                                          <p:spTgt spid="413">
                                            <p:txEl>
                                              <p:pRg st="6" end="6"/>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Class="entr" nodeType="afterEffect" presetSubtype="4" presetID="2" grpId="1" fill="hold">
                                  <p:stCondLst>
                                    <p:cond delay="0"/>
                                  </p:stCondLst>
                                  <p:iterate type="el" backwards="0">
                                    <p:tmAbs val="0"/>
                                  </p:iterate>
                                  <p:childTnLst>
                                    <p:set>
                                      <p:cBhvr>
                                        <p:cTn id="21" fill="hold"/>
                                        <p:tgtEl>
                                          <p:spTgt spid="413">
                                            <p:txEl>
                                              <p:pRg st="7" end="7"/>
                                            </p:txEl>
                                          </p:spTgt>
                                        </p:tgtEl>
                                        <p:attrNameLst>
                                          <p:attrName>style.visibility</p:attrName>
                                        </p:attrNameLst>
                                      </p:cBhvr>
                                      <p:to>
                                        <p:strVal val="visible"/>
                                      </p:to>
                                    </p:set>
                                    <p:anim calcmode="lin" valueType="num">
                                      <p:cBhvr>
                                        <p:cTn id="22" dur="500" fill="hold"/>
                                        <p:tgtEl>
                                          <p:spTgt spid="413">
                                            <p:txEl>
                                              <p:pRg st="7" end="7"/>
                                            </p:txEl>
                                          </p:spTgt>
                                        </p:tgtEl>
                                        <p:attrNameLst>
                                          <p:attrName>ppt_x</p:attrName>
                                        </p:attrNameLst>
                                      </p:cBhvr>
                                      <p:tavLst>
                                        <p:tav tm="0">
                                          <p:val>
                                            <p:strVal val="#ppt_x"/>
                                          </p:val>
                                        </p:tav>
                                        <p:tav tm="100000">
                                          <p:val>
                                            <p:strVal val="#ppt_x"/>
                                          </p:val>
                                        </p:tav>
                                      </p:tavLst>
                                    </p:anim>
                                    <p:anim calcmode="lin" valueType="num">
                                      <p:cBhvr>
                                        <p:cTn id="23" dur="500" fill="hold"/>
                                        <p:tgtEl>
                                          <p:spTgt spid="413">
                                            <p:txEl>
                                              <p:pRg st="7" end="7"/>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Class="entr" nodeType="afterEffect" presetSubtype="4" presetID="2" grpId="1" fill="hold">
                                  <p:stCondLst>
                                    <p:cond delay="0"/>
                                  </p:stCondLst>
                                  <p:iterate type="el" backwards="0">
                                    <p:tmAbs val="0"/>
                                  </p:iterate>
                                  <p:childTnLst>
                                    <p:set>
                                      <p:cBhvr>
                                        <p:cTn id="26" fill="hold"/>
                                        <p:tgtEl>
                                          <p:spTgt spid="413">
                                            <p:txEl>
                                              <p:pRg st="8" end="8"/>
                                            </p:txEl>
                                          </p:spTgt>
                                        </p:tgtEl>
                                        <p:attrNameLst>
                                          <p:attrName>style.visibility</p:attrName>
                                        </p:attrNameLst>
                                      </p:cBhvr>
                                      <p:to>
                                        <p:strVal val="visible"/>
                                      </p:to>
                                    </p:set>
                                    <p:anim calcmode="lin" valueType="num">
                                      <p:cBhvr>
                                        <p:cTn id="27" dur="500" fill="hold"/>
                                        <p:tgtEl>
                                          <p:spTgt spid="413">
                                            <p:txEl>
                                              <p:pRg st="8" end="8"/>
                                            </p:txEl>
                                          </p:spTgt>
                                        </p:tgtEl>
                                        <p:attrNameLst>
                                          <p:attrName>ppt_x</p:attrName>
                                        </p:attrNameLst>
                                      </p:cBhvr>
                                      <p:tavLst>
                                        <p:tav tm="0">
                                          <p:val>
                                            <p:strVal val="#ppt_x"/>
                                          </p:val>
                                        </p:tav>
                                        <p:tav tm="100000">
                                          <p:val>
                                            <p:strVal val="#ppt_x"/>
                                          </p:val>
                                        </p:tav>
                                      </p:tavLst>
                                    </p:anim>
                                    <p:anim calcmode="lin" valueType="num">
                                      <p:cBhvr>
                                        <p:cTn id="28" dur="500" fill="hold"/>
                                        <p:tgtEl>
                                          <p:spTgt spid="413">
                                            <p:txEl>
                                              <p:pRg st="8" end="8"/>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Class="entr" nodeType="afterEffect" presetSubtype="4" presetID="2" grpId="1" fill="hold">
                                  <p:stCondLst>
                                    <p:cond delay="0"/>
                                  </p:stCondLst>
                                  <p:iterate type="el" backwards="0">
                                    <p:tmAbs val="0"/>
                                  </p:iterate>
                                  <p:childTnLst>
                                    <p:set>
                                      <p:cBhvr>
                                        <p:cTn id="31" fill="hold"/>
                                        <p:tgtEl>
                                          <p:spTgt spid="413">
                                            <p:txEl>
                                              <p:pRg st="9" end="9"/>
                                            </p:txEl>
                                          </p:spTgt>
                                        </p:tgtEl>
                                        <p:attrNameLst>
                                          <p:attrName>style.visibility</p:attrName>
                                        </p:attrNameLst>
                                      </p:cBhvr>
                                      <p:to>
                                        <p:strVal val="visible"/>
                                      </p:to>
                                    </p:set>
                                    <p:anim calcmode="lin" valueType="num">
                                      <p:cBhvr>
                                        <p:cTn id="32" dur="500" fill="hold"/>
                                        <p:tgtEl>
                                          <p:spTgt spid="413">
                                            <p:txEl>
                                              <p:pRg st="9" end="9"/>
                                            </p:txEl>
                                          </p:spTgt>
                                        </p:tgtEl>
                                        <p:attrNameLst>
                                          <p:attrName>ppt_x</p:attrName>
                                        </p:attrNameLst>
                                      </p:cBhvr>
                                      <p:tavLst>
                                        <p:tav tm="0">
                                          <p:val>
                                            <p:strVal val="#ppt_x"/>
                                          </p:val>
                                        </p:tav>
                                        <p:tav tm="100000">
                                          <p:val>
                                            <p:strVal val="#ppt_x"/>
                                          </p:val>
                                        </p:tav>
                                      </p:tavLst>
                                    </p:anim>
                                    <p:anim calcmode="lin" valueType="num">
                                      <p:cBhvr>
                                        <p:cTn id="33" dur="500" fill="hold"/>
                                        <p:tgtEl>
                                          <p:spTgt spid="413">
                                            <p:txEl>
                                              <p:pRg st="9" end="9"/>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Class="entr" nodeType="afterEffect" presetSubtype="4" presetID="2" grpId="1" fill="hold">
                                  <p:stCondLst>
                                    <p:cond delay="0"/>
                                  </p:stCondLst>
                                  <p:iterate type="el" backwards="0">
                                    <p:tmAbs val="0"/>
                                  </p:iterate>
                                  <p:childTnLst>
                                    <p:set>
                                      <p:cBhvr>
                                        <p:cTn id="36" fill="hold"/>
                                        <p:tgtEl>
                                          <p:spTgt spid="413">
                                            <p:txEl>
                                              <p:pRg st="10" end="10"/>
                                            </p:txEl>
                                          </p:spTgt>
                                        </p:tgtEl>
                                        <p:attrNameLst>
                                          <p:attrName>style.visibility</p:attrName>
                                        </p:attrNameLst>
                                      </p:cBhvr>
                                      <p:to>
                                        <p:strVal val="visible"/>
                                      </p:to>
                                    </p:set>
                                    <p:anim calcmode="lin" valueType="num">
                                      <p:cBhvr>
                                        <p:cTn id="37" dur="500" fill="hold"/>
                                        <p:tgtEl>
                                          <p:spTgt spid="413">
                                            <p:txEl>
                                              <p:pRg st="10" end="10"/>
                                            </p:txEl>
                                          </p:spTgt>
                                        </p:tgtEl>
                                        <p:attrNameLst>
                                          <p:attrName>ppt_x</p:attrName>
                                        </p:attrNameLst>
                                      </p:cBhvr>
                                      <p:tavLst>
                                        <p:tav tm="0">
                                          <p:val>
                                            <p:strVal val="#ppt_x"/>
                                          </p:val>
                                        </p:tav>
                                        <p:tav tm="100000">
                                          <p:val>
                                            <p:strVal val="#ppt_x"/>
                                          </p:val>
                                        </p:tav>
                                      </p:tavLst>
                                    </p:anim>
                                    <p:anim calcmode="lin" valueType="num">
                                      <p:cBhvr>
                                        <p:cTn id="38" dur="500" fill="hold"/>
                                        <p:tgtEl>
                                          <p:spTgt spid="41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13" grpId="1"/>
    </p:bldLst>
  </p:timing>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 name="How HTTPS Works"/>
          <p:cNvSpPr txBox="1"/>
          <p:nvPr>
            <p:ph type="title"/>
          </p:nvPr>
        </p:nvSpPr>
        <p:spPr>
          <a:prstGeom prst="rect">
            <a:avLst/>
          </a:prstGeom>
        </p:spPr>
        <p:txBody>
          <a:bodyPr/>
          <a:lstStyle/>
          <a:p>
            <a:pPr/>
            <a:r>
              <a:t>How HTTPS Works</a:t>
            </a:r>
          </a:p>
        </p:txBody>
      </p:sp>
      <p:sp>
        <p:nvSpPr>
          <p:cNvPr id="41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8" name="Website"/>
          <p:cNvSpPr/>
          <p:nvPr/>
        </p:nvSpPr>
        <p:spPr>
          <a:xfrm>
            <a:off x="8327897"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sp>
        <p:nvSpPr>
          <p:cNvPr id="419"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grpSp>
        <p:nvGrpSpPr>
          <p:cNvPr id="427" name="Group"/>
          <p:cNvGrpSpPr/>
          <p:nvPr/>
        </p:nvGrpSpPr>
        <p:grpSpPr>
          <a:xfrm>
            <a:off x="8461774" y="3999792"/>
            <a:ext cx="620593" cy="577621"/>
            <a:chOff x="0" y="0"/>
            <a:chExt cx="620592" cy="577619"/>
          </a:xfrm>
        </p:grpSpPr>
        <p:sp>
          <p:nvSpPr>
            <p:cNvPr id="420"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1"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2"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3"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4"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5"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6"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35" name="Group"/>
          <p:cNvGrpSpPr/>
          <p:nvPr/>
        </p:nvGrpSpPr>
        <p:grpSpPr>
          <a:xfrm>
            <a:off x="8939527" y="3996502"/>
            <a:ext cx="627663" cy="584201"/>
            <a:chOff x="0" y="0"/>
            <a:chExt cx="627662" cy="584200"/>
          </a:xfrm>
        </p:grpSpPr>
        <p:sp>
          <p:nvSpPr>
            <p:cNvPr id="428"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9"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0"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1"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2"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3"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4"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436"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437" name="Chrome-logo.png" descr="Chrome-logo.png"/>
          <p:cNvPicPr>
            <a:picLocks noChangeAspect="1"/>
          </p:cNvPicPr>
          <p:nvPr/>
        </p:nvPicPr>
        <p:blipFill>
          <a:blip r:embed="rId3">
            <a:extLst/>
          </a:blip>
          <a:stretch>
            <a:fillRect/>
          </a:stretch>
        </p:blipFill>
        <p:spPr>
          <a:xfrm>
            <a:off x="1841634" y="2992428"/>
            <a:ext cx="685801" cy="685801"/>
          </a:xfrm>
          <a:prstGeom prst="rect">
            <a:avLst/>
          </a:prstGeom>
          <a:ln w="12700">
            <a:miter lim="400000"/>
          </a:ln>
        </p:spPr>
      </p:pic>
      <p:pic>
        <p:nvPicPr>
          <p:cNvPr id="438" name="strategic_bofa500_1.png" descr="strategic_bofa500_1.png"/>
          <p:cNvPicPr>
            <a:picLocks noChangeAspect="1"/>
          </p:cNvPicPr>
          <p:nvPr/>
        </p:nvPicPr>
        <p:blipFill>
          <a:blip r:embed="rId4">
            <a:extLst/>
          </a:blip>
          <a:srcRect l="28418" t="39675" r="28418" b="0"/>
          <a:stretch>
            <a:fillRect/>
          </a:stretch>
        </p:blipFill>
        <p:spPr>
          <a:xfrm>
            <a:off x="7501744" y="2989452"/>
            <a:ext cx="1466958" cy="691941"/>
          </a:xfrm>
          <a:prstGeom prst="rect">
            <a:avLst/>
          </a:prstGeom>
          <a:ln w="12700">
            <a:miter lim="400000"/>
          </a:ln>
        </p:spPr>
      </p:pic>
      <p:grpSp>
        <p:nvGrpSpPr>
          <p:cNvPr id="451" name="Group"/>
          <p:cNvGrpSpPr/>
          <p:nvPr/>
        </p:nvGrpSpPr>
        <p:grpSpPr>
          <a:xfrm>
            <a:off x="9674781" y="3840488"/>
            <a:ext cx="1194275" cy="896229"/>
            <a:chOff x="0" y="0"/>
            <a:chExt cx="1194273" cy="896228"/>
          </a:xfrm>
        </p:grpSpPr>
        <p:sp>
          <p:nvSpPr>
            <p:cNvPr id="439"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0"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448" name="Group"/>
            <p:cNvGrpSpPr/>
            <p:nvPr/>
          </p:nvGrpSpPr>
          <p:grpSpPr>
            <a:xfrm>
              <a:off x="62930" y="528144"/>
              <a:ext cx="290761" cy="270627"/>
              <a:chOff x="0" y="0"/>
              <a:chExt cx="290759" cy="270626"/>
            </a:xfrm>
          </p:grpSpPr>
          <p:sp>
            <p:nvSpPr>
              <p:cNvPr id="441"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2"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3"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4"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5"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6"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7"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449" name="250px-VRSNlogoAug2012.png" descr="250px-VRSNlogoAug2012.png"/>
            <p:cNvPicPr>
              <a:picLocks noChangeAspect="1"/>
            </p:cNvPicPr>
            <p:nvPr/>
          </p:nvPicPr>
          <p:blipFill>
            <a:blip r:embed="rId5">
              <a:extLst/>
            </a:blip>
            <a:srcRect l="0" t="0" r="12951" b="33387"/>
            <a:stretch>
              <a:fillRect/>
            </a:stretch>
          </p:blipFill>
          <p:spPr>
            <a:xfrm>
              <a:off x="695032" y="443170"/>
              <a:ext cx="464702" cy="355605"/>
            </a:xfrm>
            <a:prstGeom prst="rect">
              <a:avLst/>
            </a:prstGeom>
            <a:ln w="12700" cap="flat">
              <a:noFill/>
              <a:miter lim="400000"/>
            </a:ln>
            <a:effectLst/>
          </p:spPr>
        </p:pic>
        <p:pic>
          <p:nvPicPr>
            <p:cNvPr id="450"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464" name="Group"/>
          <p:cNvGrpSpPr/>
          <p:nvPr/>
        </p:nvGrpSpPr>
        <p:grpSpPr>
          <a:xfrm>
            <a:off x="8914956" y="7131912"/>
            <a:ext cx="3197030" cy="1869318"/>
            <a:chOff x="0" y="0"/>
            <a:chExt cx="3197028" cy="1869316"/>
          </a:xfrm>
        </p:grpSpPr>
        <p:sp>
          <p:nvSpPr>
            <p:cNvPr id="452" name="Certificate"/>
            <p:cNvSpPr txBox="1"/>
            <p:nvPr/>
          </p:nvSpPr>
          <p:spPr>
            <a:xfrm>
              <a:off x="625803" y="1285116"/>
              <a:ext cx="1929855"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3300">
                  <a:solidFill>
                    <a:srgbClr val="F5D328"/>
                  </a:solidFill>
                  <a:latin typeface="Gill Sans"/>
                  <a:ea typeface="Gill Sans"/>
                  <a:cs typeface="Gill Sans"/>
                  <a:sym typeface="Gill Sans"/>
                </a:defRPr>
              </a:lvl1pPr>
            </a:lstStyle>
            <a:p>
              <a:pPr/>
              <a:r>
                <a:t>Certificate</a:t>
              </a:r>
            </a:p>
          </p:txBody>
        </p:sp>
        <p:sp>
          <p:nvSpPr>
            <p:cNvPr id="453" name="is indeed BoA"/>
            <p:cNvSpPr/>
            <p:nvPr/>
          </p:nvSpPr>
          <p:spPr>
            <a:xfrm>
              <a:off x="0" y="0"/>
              <a:ext cx="3197029" cy="1188365"/>
            </a:xfrm>
            <a:prstGeom prst="roundRect">
              <a:avLst>
                <a:gd name="adj" fmla="val 38046"/>
              </a:avLst>
            </a:prstGeom>
            <a:noFill/>
            <a:ln w="76200" cap="flat">
              <a:solidFill>
                <a:srgbClr val="0365C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br/>
              <a:r>
                <a:t>is indeed BoA</a:t>
              </a:r>
            </a:p>
          </p:txBody>
        </p:sp>
        <p:sp>
          <p:nvSpPr>
            <p:cNvPr id="454" name="The owner of"/>
            <p:cNvSpPr txBox="1"/>
            <p:nvPr/>
          </p:nvSpPr>
          <p:spPr>
            <a:xfrm>
              <a:off x="220136" y="95322"/>
              <a:ext cx="2224607" cy="5421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The owner of      </a:t>
              </a:r>
            </a:p>
          </p:txBody>
        </p:sp>
        <p:grpSp>
          <p:nvGrpSpPr>
            <p:cNvPr id="462" name="Group"/>
            <p:cNvGrpSpPr/>
            <p:nvPr/>
          </p:nvGrpSpPr>
          <p:grpSpPr>
            <a:xfrm>
              <a:off x="2427437" y="150138"/>
              <a:ext cx="464741" cy="432560"/>
              <a:chOff x="0" y="0"/>
              <a:chExt cx="464740" cy="432559"/>
            </a:xfrm>
          </p:grpSpPr>
          <p:sp>
            <p:nvSpPr>
              <p:cNvPr id="455" name="Line"/>
              <p:cNvSpPr/>
              <p:nvPr/>
            </p:nvSpPr>
            <p:spPr>
              <a:xfrm>
                <a:off x="0" y="152854"/>
                <a:ext cx="346129" cy="279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6" name="Line"/>
              <p:cNvSpPr/>
              <p:nvPr/>
            </p:nvSpPr>
            <p:spPr>
              <a:xfrm flipV="1">
                <a:off x="16653" y="196014"/>
                <a:ext cx="226624" cy="22662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7" name="Line"/>
              <p:cNvSpPr/>
              <p:nvPr/>
            </p:nvSpPr>
            <p:spPr>
              <a:xfrm flipV="1">
                <a:off x="170273" y="219158"/>
                <a:ext cx="103087" cy="10308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8" name="Line"/>
              <p:cNvSpPr/>
              <p:nvPr/>
            </p:nvSpPr>
            <p:spPr>
              <a:xfrm flipV="1">
                <a:off x="14980" y="189997"/>
                <a:ext cx="222280" cy="22228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9" name="Line"/>
              <p:cNvSpPr/>
              <p:nvPr/>
            </p:nvSpPr>
            <p:spPr>
              <a:xfrm flipV="1">
                <a:off x="160702" y="220082"/>
                <a:ext cx="100626" cy="10062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0" name="Circle"/>
              <p:cNvSpPr/>
              <p:nvPr/>
            </p:nvSpPr>
            <p:spPr>
              <a:xfrm>
                <a:off x="209642" y="0"/>
                <a:ext cx="255099" cy="255098"/>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61" name="Circle"/>
              <p:cNvSpPr/>
              <p:nvPr/>
            </p:nvSpPr>
            <p:spPr>
              <a:xfrm>
                <a:off x="341965" y="37551"/>
                <a:ext cx="82452" cy="8245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463" name="250px-VRSNlogoAug2012.png" descr="250px-VRSNlogoAug2012.png"/>
            <p:cNvPicPr>
              <a:picLocks noChangeAspect="1"/>
            </p:cNvPicPr>
            <p:nvPr/>
          </p:nvPicPr>
          <p:blipFill>
            <a:blip r:embed="rId5">
              <a:extLst/>
            </a:blip>
            <a:srcRect l="0" t="0" r="12951" b="33387"/>
            <a:stretch>
              <a:fillRect/>
            </a:stretch>
          </p:blipFill>
          <p:spPr>
            <a:xfrm>
              <a:off x="2541162" y="609193"/>
              <a:ext cx="565279" cy="432570"/>
            </a:xfrm>
            <a:prstGeom prst="rect">
              <a:avLst/>
            </a:prstGeom>
            <a:ln w="12700" cap="flat">
              <a:noFill/>
              <a:miter lim="400000"/>
            </a:ln>
            <a:effectLst/>
          </p:spPr>
        </p:pic>
      </p:grpSp>
      <p:grpSp>
        <p:nvGrpSpPr>
          <p:cNvPr id="467" name="Group"/>
          <p:cNvGrpSpPr/>
          <p:nvPr/>
        </p:nvGrpSpPr>
        <p:grpSpPr>
          <a:xfrm>
            <a:off x="4505917" y="6524009"/>
            <a:ext cx="3959814" cy="1984873"/>
            <a:chOff x="0" y="0"/>
            <a:chExt cx="3959813" cy="1984872"/>
          </a:xfrm>
        </p:grpSpPr>
        <p:sp>
          <p:nvSpPr>
            <p:cNvPr id="465"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466" name="250px-VRSNlogoAug2012.png" descr="250px-VRSNlogoAug2012.png"/>
            <p:cNvPicPr>
              <a:picLocks noChangeAspect="1"/>
            </p:cNvPicPr>
            <p:nvPr/>
          </p:nvPicPr>
          <p:blipFill>
            <a:blip r:embed="rId5">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470" name="Group"/>
          <p:cNvGrpSpPr/>
          <p:nvPr/>
        </p:nvGrpSpPr>
        <p:grpSpPr>
          <a:xfrm>
            <a:off x="8589723" y="5104992"/>
            <a:ext cx="2869513" cy="2191037"/>
            <a:chOff x="0" y="0"/>
            <a:chExt cx="2869512" cy="2191035"/>
          </a:xfrm>
        </p:grpSpPr>
        <p:sp>
          <p:nvSpPr>
            <p:cNvPr id="468" name="Vetting"/>
            <p:cNvSpPr txBox="1"/>
            <p:nvPr/>
          </p:nvSpPr>
          <p:spPr>
            <a:xfrm>
              <a:off x="1335392" y="1066804"/>
              <a:ext cx="1534121"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latin typeface="Gill Sans"/>
                  <a:ea typeface="Gill Sans"/>
                  <a:cs typeface="Gill Sans"/>
                  <a:sym typeface="Gill Sans"/>
                </a:defRPr>
              </a:lvl1pPr>
            </a:lstStyle>
            <a:p>
              <a:pPr/>
              <a:r>
                <a:t>Vetting</a:t>
              </a:r>
            </a:p>
          </p:txBody>
        </p:sp>
        <p:sp>
          <p:nvSpPr>
            <p:cNvPr id="573" name="Connection Line"/>
            <p:cNvSpPr/>
            <p:nvPr/>
          </p:nvSpPr>
          <p:spPr>
            <a:xfrm>
              <a:off x="0" y="0"/>
              <a:ext cx="1414583" cy="2191036"/>
            </a:xfrm>
            <a:custGeom>
              <a:avLst/>
              <a:gdLst/>
              <a:ahLst/>
              <a:cxnLst>
                <a:cxn ang="0">
                  <a:pos x="wd2" y="hd2"/>
                </a:cxn>
                <a:cxn ang="5400000">
                  <a:pos x="wd2" y="hd2"/>
                </a:cxn>
                <a:cxn ang="10800000">
                  <a:pos x="wd2" y="hd2"/>
                </a:cxn>
                <a:cxn ang="16200000">
                  <a:pos x="wd2" y="hd2"/>
                </a:cxn>
              </a:cxnLst>
              <a:rect l="0" t="0" r="r" b="b"/>
              <a:pathLst>
                <a:path w="21181" h="21600" fill="norm" stroke="1" extrusionOk="0">
                  <a:moveTo>
                    <a:pt x="0" y="21600"/>
                  </a:moveTo>
                  <a:cubicBezTo>
                    <a:pt x="14546" y="18502"/>
                    <a:pt x="21600" y="11302"/>
                    <a:pt x="21162" y="0"/>
                  </a:cubicBezTo>
                </a:path>
              </a:pathLst>
            </a:custGeom>
            <a:noFill/>
            <a:ln w="63500" cap="flat">
              <a:solidFill>
                <a:srgbClr val="FFFFFF"/>
              </a:solidFill>
              <a:prstDash val="sysDot"/>
              <a:miter lim="400000"/>
              <a:headEnd type="triangle" w="med" len="med"/>
              <a:tailEnd type="triangle" w="med" len="med"/>
            </a:ln>
            <a:effectLst/>
          </p:spPr>
          <p:txBody>
            <a:bodyPr/>
            <a:lstStyle/>
            <a:p>
              <a:pPr/>
            </a:p>
          </p:txBody>
        </p:sp>
      </p:grpSp>
      <p:grpSp>
        <p:nvGrpSpPr>
          <p:cNvPr id="483" name="Group"/>
          <p:cNvGrpSpPr/>
          <p:nvPr/>
        </p:nvGrpSpPr>
        <p:grpSpPr>
          <a:xfrm>
            <a:off x="9916334" y="7192369"/>
            <a:ext cx="1194274" cy="896229"/>
            <a:chOff x="0" y="0"/>
            <a:chExt cx="1194273" cy="896228"/>
          </a:xfrm>
        </p:grpSpPr>
        <p:sp>
          <p:nvSpPr>
            <p:cNvPr id="471"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2"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480" name="Group"/>
            <p:cNvGrpSpPr/>
            <p:nvPr/>
          </p:nvGrpSpPr>
          <p:grpSpPr>
            <a:xfrm>
              <a:off x="62930" y="528144"/>
              <a:ext cx="290761" cy="270627"/>
              <a:chOff x="0" y="0"/>
              <a:chExt cx="290759" cy="270626"/>
            </a:xfrm>
          </p:grpSpPr>
          <p:sp>
            <p:nvSpPr>
              <p:cNvPr id="473"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4"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5"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6"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7"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8"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79"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481" name="250px-VRSNlogoAug2012.png" descr="250px-VRSNlogoAug2012.png"/>
            <p:cNvPicPr>
              <a:picLocks noChangeAspect="1"/>
            </p:cNvPicPr>
            <p:nvPr/>
          </p:nvPicPr>
          <p:blipFill>
            <a:blip r:embed="rId5">
              <a:extLst/>
            </a:blip>
            <a:srcRect l="0" t="0" r="12951" b="33387"/>
            <a:stretch>
              <a:fillRect/>
            </a:stretch>
          </p:blipFill>
          <p:spPr>
            <a:xfrm>
              <a:off x="695032" y="443170"/>
              <a:ext cx="464702" cy="355605"/>
            </a:xfrm>
            <a:prstGeom prst="rect">
              <a:avLst/>
            </a:prstGeom>
            <a:ln w="12700" cap="flat">
              <a:noFill/>
              <a:miter lim="400000"/>
            </a:ln>
            <a:effectLst/>
          </p:spPr>
        </p:pic>
        <p:pic>
          <p:nvPicPr>
            <p:cNvPr id="482"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491" name="Group"/>
          <p:cNvGrpSpPr/>
          <p:nvPr/>
        </p:nvGrpSpPr>
        <p:grpSpPr>
          <a:xfrm>
            <a:off x="8461774" y="3999792"/>
            <a:ext cx="620593" cy="577621"/>
            <a:chOff x="0" y="0"/>
            <a:chExt cx="620592" cy="577619"/>
          </a:xfrm>
        </p:grpSpPr>
        <p:sp>
          <p:nvSpPr>
            <p:cNvPr id="484"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85"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86"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87"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88"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89"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0"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492" name="How can users truly know with whom they are communicating?"/>
          <p:cNvSpPr txBox="1"/>
          <p:nvPr/>
        </p:nvSpPr>
        <p:spPr>
          <a:xfrm>
            <a:off x="703160" y="1350064"/>
            <a:ext cx="11611180"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500">
                <a:latin typeface="Gill Sans"/>
                <a:ea typeface="Gill Sans"/>
                <a:cs typeface="Gill Sans"/>
                <a:sym typeface="Gill Sans"/>
              </a:defRPr>
            </a:lvl1pPr>
          </a:lstStyle>
          <a:p>
            <a:pPr/>
            <a:r>
              <a:t>How can users truly know with whom they are communicating?</a:t>
            </a:r>
          </a:p>
        </p:txBody>
      </p:sp>
      <p:grpSp>
        <p:nvGrpSpPr>
          <p:cNvPr id="509" name="Group"/>
          <p:cNvGrpSpPr/>
          <p:nvPr/>
        </p:nvGrpSpPr>
        <p:grpSpPr>
          <a:xfrm>
            <a:off x="7061379" y="7526142"/>
            <a:ext cx="1217021" cy="659924"/>
            <a:chOff x="0" y="0"/>
            <a:chExt cx="1217019" cy="659923"/>
          </a:xfrm>
        </p:grpSpPr>
        <p:grpSp>
          <p:nvGrpSpPr>
            <p:cNvPr id="500" name="Group"/>
            <p:cNvGrpSpPr/>
            <p:nvPr/>
          </p:nvGrpSpPr>
          <p:grpSpPr>
            <a:xfrm>
              <a:off x="0" y="0"/>
              <a:ext cx="709020" cy="659924"/>
              <a:chOff x="0" y="0"/>
              <a:chExt cx="709019" cy="659923"/>
            </a:xfrm>
          </p:grpSpPr>
          <p:sp>
            <p:nvSpPr>
              <p:cNvPr id="493"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4"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5"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6"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7"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8"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99"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508" name="Group"/>
            <p:cNvGrpSpPr/>
            <p:nvPr/>
          </p:nvGrpSpPr>
          <p:grpSpPr>
            <a:xfrm>
              <a:off x="507999" y="0"/>
              <a:ext cx="709021" cy="659924"/>
              <a:chOff x="0" y="0"/>
              <a:chExt cx="709019" cy="659923"/>
            </a:xfrm>
          </p:grpSpPr>
          <p:sp>
            <p:nvSpPr>
              <p:cNvPr id="501"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2"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3"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4"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5"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6"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07"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557" name="Group"/>
          <p:cNvGrpSpPr/>
          <p:nvPr/>
        </p:nvGrpSpPr>
        <p:grpSpPr>
          <a:xfrm>
            <a:off x="211123" y="5084114"/>
            <a:ext cx="2661197" cy="3289382"/>
            <a:chOff x="0" y="0"/>
            <a:chExt cx="2661195" cy="3289381"/>
          </a:xfrm>
        </p:grpSpPr>
        <p:grpSp>
          <p:nvGrpSpPr>
            <p:cNvPr id="522" name="Group"/>
            <p:cNvGrpSpPr/>
            <p:nvPr/>
          </p:nvGrpSpPr>
          <p:grpSpPr>
            <a:xfrm>
              <a:off x="1466921" y="2393153"/>
              <a:ext cx="1194275" cy="896229"/>
              <a:chOff x="0" y="0"/>
              <a:chExt cx="1194273" cy="896228"/>
            </a:xfrm>
          </p:grpSpPr>
          <p:sp>
            <p:nvSpPr>
              <p:cNvPr id="510"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1"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519" name="Group"/>
              <p:cNvGrpSpPr/>
              <p:nvPr/>
            </p:nvGrpSpPr>
            <p:grpSpPr>
              <a:xfrm>
                <a:off x="62930" y="528144"/>
                <a:ext cx="290761" cy="270627"/>
                <a:chOff x="0" y="0"/>
                <a:chExt cx="290759" cy="270626"/>
              </a:xfrm>
            </p:grpSpPr>
            <p:sp>
              <p:nvSpPr>
                <p:cNvPr id="512"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3"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4"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5"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6"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7"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18"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520" name="250px-VRSNlogoAug2012.png" descr="250px-VRSNlogoAug2012.png"/>
              <p:cNvPicPr>
                <a:picLocks noChangeAspect="1"/>
              </p:cNvPicPr>
              <p:nvPr/>
            </p:nvPicPr>
            <p:blipFill>
              <a:blip r:embed="rId5">
                <a:extLst/>
              </a:blip>
              <a:srcRect l="0" t="0" r="12951" b="33387"/>
              <a:stretch>
                <a:fillRect/>
              </a:stretch>
            </p:blipFill>
            <p:spPr>
              <a:xfrm>
                <a:off x="695032" y="443170"/>
                <a:ext cx="464702" cy="355605"/>
              </a:xfrm>
              <a:prstGeom prst="rect">
                <a:avLst/>
              </a:prstGeom>
              <a:ln w="12700" cap="flat">
                <a:noFill/>
                <a:miter lim="400000"/>
              </a:ln>
              <a:effectLst/>
            </p:spPr>
          </p:pic>
          <p:pic>
            <p:nvPicPr>
              <p:cNvPr id="521"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536" name="Group"/>
            <p:cNvGrpSpPr/>
            <p:nvPr/>
          </p:nvGrpSpPr>
          <p:grpSpPr>
            <a:xfrm>
              <a:off x="846779" y="1404515"/>
              <a:ext cx="1194275" cy="896229"/>
              <a:chOff x="0" y="0"/>
              <a:chExt cx="1194273" cy="896228"/>
            </a:xfrm>
          </p:grpSpPr>
          <p:grpSp>
            <p:nvGrpSpPr>
              <p:cNvPr id="525" name="Group"/>
              <p:cNvGrpSpPr/>
              <p:nvPr/>
            </p:nvGrpSpPr>
            <p:grpSpPr>
              <a:xfrm>
                <a:off x="0" y="0"/>
                <a:ext cx="1194274" cy="896229"/>
                <a:chOff x="0" y="0"/>
                <a:chExt cx="1194273" cy="896228"/>
              </a:xfrm>
            </p:grpSpPr>
            <p:sp>
              <p:nvSpPr>
                <p:cNvPr id="523"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24"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pic>
            <p:nvPicPr>
              <p:cNvPr id="526" name="250px-VRSNlogoAug2012.png" descr="250px-VRSNlogoAug2012.png"/>
              <p:cNvPicPr>
                <a:picLocks noChangeAspect="1"/>
              </p:cNvPicPr>
              <p:nvPr/>
            </p:nvPicPr>
            <p:blipFill>
              <a:blip r:embed="rId5">
                <a:extLst/>
              </a:blip>
              <a:srcRect l="0" t="0" r="12951" b="33387"/>
              <a:stretch>
                <a:fillRect/>
              </a:stretch>
            </p:blipFill>
            <p:spPr>
              <a:xfrm>
                <a:off x="326666" y="384614"/>
                <a:ext cx="464702" cy="355605"/>
              </a:xfrm>
              <a:prstGeom prst="rect">
                <a:avLst/>
              </a:prstGeom>
              <a:ln w="12700" cap="flat">
                <a:noFill/>
                <a:miter lim="400000"/>
              </a:ln>
              <a:effectLst/>
            </p:spPr>
          </p:pic>
          <p:grpSp>
            <p:nvGrpSpPr>
              <p:cNvPr id="534" name="Group"/>
              <p:cNvGrpSpPr/>
              <p:nvPr/>
            </p:nvGrpSpPr>
            <p:grpSpPr>
              <a:xfrm>
                <a:off x="57984" y="473977"/>
                <a:ext cx="327478" cy="304801"/>
                <a:chOff x="0" y="0"/>
                <a:chExt cx="327476" cy="304800"/>
              </a:xfrm>
            </p:grpSpPr>
            <p:sp>
              <p:nvSpPr>
                <p:cNvPr id="527" name="Line"/>
                <p:cNvSpPr/>
                <p:nvPr/>
              </p:nvSpPr>
              <p:spPr>
                <a:xfrm>
                  <a:off x="0" y="107707"/>
                  <a:ext cx="243898" cy="1970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28" name="Line"/>
                <p:cNvSpPr/>
                <p:nvPr/>
              </p:nvSpPr>
              <p:spPr>
                <a:xfrm flipV="1">
                  <a:off x="11734" y="138120"/>
                  <a:ext cx="159690" cy="159689"/>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29" name="Line"/>
                <p:cNvSpPr/>
                <p:nvPr/>
              </p:nvSpPr>
              <p:spPr>
                <a:xfrm flipV="1">
                  <a:off x="119981" y="154428"/>
                  <a:ext cx="72641" cy="72640"/>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0" name="Line"/>
                <p:cNvSpPr/>
                <p:nvPr/>
              </p:nvSpPr>
              <p:spPr>
                <a:xfrm flipV="1">
                  <a:off x="10556" y="133880"/>
                  <a:ext cx="156628" cy="15662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1" name="Line"/>
                <p:cNvSpPr/>
                <p:nvPr/>
              </p:nvSpPr>
              <p:spPr>
                <a:xfrm flipV="1">
                  <a:off x="113237" y="155079"/>
                  <a:ext cx="70906" cy="7090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2" name="Circle"/>
                <p:cNvSpPr/>
                <p:nvPr/>
              </p:nvSpPr>
              <p:spPr>
                <a:xfrm>
                  <a:off x="147723" y="0"/>
                  <a:ext cx="179754" cy="179753"/>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3" name="Circle"/>
                <p:cNvSpPr/>
                <p:nvPr/>
              </p:nvSpPr>
              <p:spPr>
                <a:xfrm>
                  <a:off x="240963" y="26460"/>
                  <a:ext cx="58100" cy="580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535" name="Image" descr="Image"/>
              <p:cNvPicPr>
                <a:picLocks noChangeAspect="1"/>
              </p:cNvPicPr>
              <p:nvPr/>
            </p:nvPicPr>
            <p:blipFill>
              <a:blip r:embed="rId6">
                <a:extLst/>
              </a:blip>
              <a:stretch>
                <a:fillRect/>
              </a:stretch>
            </p:blipFill>
            <p:spPr>
              <a:xfrm>
                <a:off x="739484" y="448114"/>
                <a:ext cx="355601" cy="355601"/>
              </a:xfrm>
              <a:prstGeom prst="rect">
                <a:avLst/>
              </a:prstGeom>
              <a:ln w="12700" cap="flat">
                <a:noFill/>
                <a:miter lim="400000"/>
              </a:ln>
              <a:effectLst/>
            </p:spPr>
          </p:pic>
        </p:grpSp>
        <p:grpSp>
          <p:nvGrpSpPr>
            <p:cNvPr id="551" name="Group"/>
            <p:cNvGrpSpPr/>
            <p:nvPr/>
          </p:nvGrpSpPr>
          <p:grpSpPr>
            <a:xfrm>
              <a:off x="370764" y="415876"/>
              <a:ext cx="1194275" cy="896230"/>
              <a:chOff x="0" y="0"/>
              <a:chExt cx="1194273" cy="896228"/>
            </a:xfrm>
          </p:grpSpPr>
          <p:grpSp>
            <p:nvGrpSpPr>
              <p:cNvPr id="541" name="Group"/>
              <p:cNvGrpSpPr/>
              <p:nvPr/>
            </p:nvGrpSpPr>
            <p:grpSpPr>
              <a:xfrm>
                <a:off x="0" y="0"/>
                <a:ext cx="1194274" cy="896229"/>
                <a:chOff x="0" y="0"/>
                <a:chExt cx="1194273" cy="896228"/>
              </a:xfrm>
            </p:grpSpPr>
            <p:grpSp>
              <p:nvGrpSpPr>
                <p:cNvPr id="539" name="Group"/>
                <p:cNvGrpSpPr/>
                <p:nvPr/>
              </p:nvGrpSpPr>
              <p:grpSpPr>
                <a:xfrm>
                  <a:off x="0" y="0"/>
                  <a:ext cx="1194274" cy="896229"/>
                  <a:chOff x="0" y="0"/>
                  <a:chExt cx="1194273" cy="896228"/>
                </a:xfrm>
              </p:grpSpPr>
              <p:sp>
                <p:nvSpPr>
                  <p:cNvPr id="537"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38"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pic>
              <p:nvPicPr>
                <p:cNvPr id="540" name="Image" descr="Image"/>
                <p:cNvPicPr>
                  <a:picLocks noChangeAspect="1"/>
                </p:cNvPicPr>
                <p:nvPr/>
              </p:nvPicPr>
              <p:blipFill>
                <a:blip r:embed="rId6">
                  <a:extLst/>
                </a:blip>
                <a:stretch>
                  <a:fillRect/>
                </a:stretch>
              </p:blipFill>
              <p:spPr>
                <a:xfrm>
                  <a:off x="739484" y="448114"/>
                  <a:ext cx="355601" cy="355601"/>
                </a:xfrm>
                <a:prstGeom prst="rect">
                  <a:avLst/>
                </a:prstGeom>
                <a:ln w="12700" cap="flat">
                  <a:noFill/>
                  <a:miter lim="400000"/>
                </a:ln>
                <a:effectLst/>
              </p:spPr>
            </p:pic>
          </p:grpSp>
          <p:grpSp>
            <p:nvGrpSpPr>
              <p:cNvPr id="549" name="Group"/>
              <p:cNvGrpSpPr/>
              <p:nvPr/>
            </p:nvGrpSpPr>
            <p:grpSpPr>
              <a:xfrm>
                <a:off x="29380" y="461710"/>
                <a:ext cx="368412" cy="342901"/>
                <a:chOff x="0" y="0"/>
                <a:chExt cx="368410" cy="342900"/>
              </a:xfrm>
            </p:grpSpPr>
            <p:sp>
              <p:nvSpPr>
                <p:cNvPr id="542" name="Line"/>
                <p:cNvSpPr/>
                <p:nvPr/>
              </p:nvSpPr>
              <p:spPr>
                <a:xfrm>
                  <a:off x="0" y="121171"/>
                  <a:ext cx="274385" cy="2217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53585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43" name="Line"/>
                <p:cNvSpPr/>
                <p:nvPr/>
              </p:nvSpPr>
              <p:spPr>
                <a:xfrm flipV="1">
                  <a:off x="13201" y="155385"/>
                  <a:ext cx="179650" cy="179650"/>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44" name="Line"/>
                <p:cNvSpPr/>
                <p:nvPr/>
              </p:nvSpPr>
              <p:spPr>
                <a:xfrm flipV="1">
                  <a:off x="134979" y="173731"/>
                  <a:ext cx="81720" cy="81721"/>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45" name="Line"/>
                <p:cNvSpPr/>
                <p:nvPr/>
              </p:nvSpPr>
              <p:spPr>
                <a:xfrm flipV="1">
                  <a:off x="11875" y="150615"/>
                  <a:ext cx="176207" cy="17620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46" name="Line"/>
                <p:cNvSpPr/>
                <p:nvPr/>
              </p:nvSpPr>
              <p:spPr>
                <a:xfrm flipV="1">
                  <a:off x="127392" y="174464"/>
                  <a:ext cx="79769" cy="797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47" name="Circle"/>
                <p:cNvSpPr/>
                <p:nvPr/>
              </p:nvSpPr>
              <p:spPr>
                <a:xfrm>
                  <a:off x="166188" y="0"/>
                  <a:ext cx="202223" cy="202222"/>
                </a:xfrm>
                <a:prstGeom prst="ellipse">
                  <a:avLst/>
                </a:prstGeom>
                <a:solidFill>
                  <a:srgbClr val="53585F"/>
                </a:solidFill>
                <a:ln w="25400" cap="flat">
                  <a:solidFill>
                    <a:srgbClr val="030952"/>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48" name="Circle"/>
                <p:cNvSpPr/>
                <p:nvPr/>
              </p:nvSpPr>
              <p:spPr>
                <a:xfrm>
                  <a:off x="271084" y="29767"/>
                  <a:ext cx="65361" cy="6536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550" name="Image" descr="Image"/>
              <p:cNvPicPr>
                <a:picLocks noChangeAspect="1"/>
              </p:cNvPicPr>
              <p:nvPr/>
            </p:nvPicPr>
            <p:blipFill>
              <a:blip r:embed="rId6">
                <a:extLst/>
              </a:blip>
              <a:stretch>
                <a:fillRect/>
              </a:stretch>
            </p:blipFill>
            <p:spPr>
              <a:xfrm>
                <a:off x="406636" y="455360"/>
                <a:ext cx="355601" cy="355601"/>
              </a:xfrm>
              <a:prstGeom prst="rect">
                <a:avLst/>
              </a:prstGeom>
              <a:ln w="12700" cap="flat">
                <a:noFill/>
                <a:miter lim="400000"/>
              </a:ln>
              <a:effectLst/>
            </p:spPr>
          </p:pic>
        </p:grpSp>
        <p:sp>
          <p:nvSpPr>
            <p:cNvPr id="552" name="Line"/>
            <p:cNvSpPr/>
            <p:nvPr/>
          </p:nvSpPr>
          <p:spPr>
            <a:xfrm flipH="1">
              <a:off x="2012407" y="1852629"/>
              <a:ext cx="429809" cy="1"/>
            </a:xfrm>
            <a:prstGeom prst="line">
              <a:avLst/>
            </a:prstGeom>
            <a:noFill/>
            <a:ln w="38100" cap="flat">
              <a:solidFill>
                <a:srgbClr val="FFFFFF"/>
              </a:solidFill>
              <a:prstDash val="sysDot"/>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53" name="Line"/>
            <p:cNvSpPr/>
            <p:nvPr/>
          </p:nvSpPr>
          <p:spPr>
            <a:xfrm flipH="1">
              <a:off x="1585604" y="863991"/>
              <a:ext cx="327289" cy="1"/>
            </a:xfrm>
            <a:prstGeom prst="line">
              <a:avLst/>
            </a:prstGeom>
            <a:noFill/>
            <a:ln w="38100" cap="flat">
              <a:solidFill>
                <a:srgbClr val="FFFFFF"/>
              </a:solidFill>
              <a:prstDash val="sysDot"/>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54" name="Line"/>
            <p:cNvSpPr/>
            <p:nvPr/>
          </p:nvSpPr>
          <p:spPr>
            <a:xfrm flipV="1">
              <a:off x="1890936" y="851598"/>
              <a:ext cx="1" cy="577620"/>
            </a:xfrm>
            <a:prstGeom prst="line">
              <a:avLst/>
            </a:prstGeom>
            <a:noFill/>
            <a:ln w="38100" cap="flat">
              <a:solidFill>
                <a:srgbClr val="FFFFFF"/>
              </a:solidFill>
              <a:prstDash val="sysDot"/>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55" name="Line"/>
            <p:cNvSpPr/>
            <p:nvPr/>
          </p:nvSpPr>
          <p:spPr>
            <a:xfrm flipV="1">
              <a:off x="2437670" y="1831507"/>
              <a:ext cx="1" cy="577620"/>
            </a:xfrm>
            <a:prstGeom prst="line">
              <a:avLst/>
            </a:prstGeom>
            <a:noFill/>
            <a:ln w="38100" cap="flat">
              <a:solidFill>
                <a:srgbClr val="FFFFFF"/>
              </a:solidFill>
              <a:prstDash val="sysDot"/>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556" name="Root Certificate"/>
            <p:cNvSpPr txBox="1"/>
            <p:nvPr/>
          </p:nvSpPr>
          <p:spPr>
            <a:xfrm>
              <a:off x="0" y="-1"/>
              <a:ext cx="2479179" cy="508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Root Certificate</a:t>
              </a:r>
            </a:p>
          </p:txBody>
        </p:sp>
      </p:grpSp>
      <p:pic>
        <p:nvPicPr>
          <p:cNvPr id="558" name="Image" descr="Image"/>
          <p:cNvPicPr>
            <a:picLocks noChangeAspect="1"/>
          </p:cNvPicPr>
          <p:nvPr/>
        </p:nvPicPr>
        <p:blipFill>
          <a:blip r:embed="rId7">
            <a:extLst/>
          </a:blip>
          <a:stretch>
            <a:fillRect/>
          </a:stretch>
        </p:blipFill>
        <p:spPr>
          <a:xfrm>
            <a:off x="2547338" y="6718830"/>
            <a:ext cx="928035" cy="1064356"/>
          </a:xfrm>
          <a:prstGeom prst="rect">
            <a:avLst/>
          </a:prstGeom>
          <a:ln w="12700">
            <a:miter lim="400000"/>
          </a:ln>
        </p:spPr>
      </p:pic>
      <p:sp>
        <p:nvSpPr>
          <p:cNvPr id="559" name="Dingbat Check"/>
          <p:cNvSpPr/>
          <p:nvPr/>
        </p:nvSpPr>
        <p:spPr>
          <a:xfrm>
            <a:off x="6042175" y="2962680"/>
            <a:ext cx="1301543" cy="1236808"/>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grpSp>
        <p:nvGrpSpPr>
          <p:cNvPr id="572" name="Group"/>
          <p:cNvGrpSpPr/>
          <p:nvPr/>
        </p:nvGrpSpPr>
        <p:grpSpPr>
          <a:xfrm>
            <a:off x="2889549" y="3891133"/>
            <a:ext cx="1194274" cy="896229"/>
            <a:chOff x="0" y="0"/>
            <a:chExt cx="1194273" cy="896228"/>
          </a:xfrm>
        </p:grpSpPr>
        <p:sp>
          <p:nvSpPr>
            <p:cNvPr id="560"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61"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569" name="Group"/>
            <p:cNvGrpSpPr/>
            <p:nvPr/>
          </p:nvGrpSpPr>
          <p:grpSpPr>
            <a:xfrm>
              <a:off x="62930" y="528144"/>
              <a:ext cx="290761" cy="270627"/>
              <a:chOff x="0" y="0"/>
              <a:chExt cx="290759" cy="270626"/>
            </a:xfrm>
          </p:grpSpPr>
          <p:sp>
            <p:nvSpPr>
              <p:cNvPr id="562"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63"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64"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65"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66"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67"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68"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570" name="250px-VRSNlogoAug2012.png" descr="250px-VRSNlogoAug2012.png"/>
            <p:cNvPicPr>
              <a:picLocks noChangeAspect="1"/>
            </p:cNvPicPr>
            <p:nvPr/>
          </p:nvPicPr>
          <p:blipFill>
            <a:blip r:embed="rId5">
              <a:extLst/>
            </a:blip>
            <a:srcRect l="0" t="0" r="12951" b="33387"/>
            <a:stretch>
              <a:fillRect/>
            </a:stretch>
          </p:blipFill>
          <p:spPr>
            <a:xfrm>
              <a:off x="695032" y="443170"/>
              <a:ext cx="464702" cy="355605"/>
            </a:xfrm>
            <a:prstGeom prst="rect">
              <a:avLst/>
            </a:prstGeom>
            <a:ln w="12700" cap="flat">
              <a:noFill/>
              <a:miter lim="400000"/>
            </a:ln>
            <a:effectLst/>
          </p:spPr>
        </p:pic>
        <p:pic>
          <p:nvPicPr>
            <p:cNvPr id="571"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35"/>
                                        </p:tgtEl>
                                        <p:attrNameLst>
                                          <p:attrName>style.visibility</p:attrName>
                                        </p:attrNameLst>
                                      </p:cBhvr>
                                      <p:to>
                                        <p:strVal val="visible"/>
                                      </p:to>
                                    </p:set>
                                    <p:animEffect filter="dissolve" transition="in">
                                      <p:cBhvr>
                                        <p:cTn id="7" dur="400"/>
                                        <p:tgtEl>
                                          <p:spTgt spid="435"/>
                                        </p:tgtEl>
                                      </p:cBhvr>
                                    </p:animEffect>
                                  </p:childTnLst>
                                </p:cTn>
                              </p:par>
                            </p:childTnLst>
                          </p:cTn>
                        </p:par>
                        <p:par>
                          <p:cTn id="8" fill="hold">
                            <p:stCondLst>
                              <p:cond delay="400"/>
                            </p:stCondLst>
                            <p:childTnLst>
                              <p:par>
                                <p:cTn id="9" presetClass="entr" nodeType="afterEffect" presetID="9" grpId="2" fill="hold">
                                  <p:stCondLst>
                                    <p:cond delay="0"/>
                                  </p:stCondLst>
                                  <p:iterate type="el" backwards="0">
                                    <p:tmAbs val="0"/>
                                  </p:iterate>
                                  <p:childTnLst>
                                    <p:set>
                                      <p:cBhvr>
                                        <p:cTn id="10" fill="hold"/>
                                        <p:tgtEl>
                                          <p:spTgt spid="427"/>
                                        </p:tgtEl>
                                        <p:attrNameLst>
                                          <p:attrName>style.visibility</p:attrName>
                                        </p:attrNameLst>
                                      </p:cBhvr>
                                      <p:to>
                                        <p:strVal val="visible"/>
                                      </p:to>
                                    </p:set>
                                    <p:animEffect filter="dissolve" transition="in">
                                      <p:cBhvr>
                                        <p:cTn id="11" dur="400"/>
                                        <p:tgtEl>
                                          <p:spTgt spid="427"/>
                                        </p:tgtEl>
                                      </p:cBhvr>
                                    </p:animEffect>
                                  </p:childTnLst>
                                </p:cTn>
                              </p:par>
                            </p:childTnLst>
                          </p:cTn>
                        </p:par>
                        <p:par>
                          <p:cTn id="12" fill="hold">
                            <p:stCondLst>
                              <p:cond delay="800"/>
                            </p:stCondLst>
                            <p:childTnLst>
                              <p:par>
                                <p:cTn id="13" presetClass="entr" nodeType="afterEffect" presetID="9" grpId="3" fill="hold">
                                  <p:stCondLst>
                                    <p:cond delay="0"/>
                                  </p:stCondLst>
                                  <p:iterate type="el" backwards="0">
                                    <p:tmAbs val="0"/>
                                  </p:iterate>
                                  <p:childTnLst>
                                    <p:set>
                                      <p:cBhvr>
                                        <p:cTn id="14" fill="hold"/>
                                        <p:tgtEl>
                                          <p:spTgt spid="491"/>
                                        </p:tgtEl>
                                        <p:attrNameLst>
                                          <p:attrName>style.visibility</p:attrName>
                                        </p:attrNameLst>
                                      </p:cBhvr>
                                      <p:to>
                                        <p:strVal val="visible"/>
                                      </p:to>
                                    </p:set>
                                    <p:animEffect filter="dissolve" transition="in">
                                      <p:cBhvr>
                                        <p:cTn id="15" dur="400"/>
                                        <p:tgtEl>
                                          <p:spTgt spid="491"/>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4" fill="hold">
                                  <p:stCondLst>
                                    <p:cond delay="0"/>
                                  </p:stCondLst>
                                  <p:iterate type="el" backwards="0">
                                    <p:tmAbs val="0"/>
                                  </p:iterate>
                                  <p:childTnLst>
                                    <p:set>
                                      <p:cBhvr>
                                        <p:cTn id="19" fill="hold"/>
                                        <p:tgtEl>
                                          <p:spTgt spid="467"/>
                                        </p:tgtEl>
                                        <p:attrNameLst>
                                          <p:attrName>style.visibility</p:attrName>
                                        </p:attrNameLst>
                                      </p:cBhvr>
                                      <p:to>
                                        <p:strVal val="visible"/>
                                      </p:to>
                                    </p:set>
                                    <p:animEffect filter="dissolve" transition="in">
                                      <p:cBhvr>
                                        <p:cTn id="20" dur="400"/>
                                        <p:tgtEl>
                                          <p:spTgt spid="467"/>
                                        </p:tgtEl>
                                      </p:cBhvr>
                                    </p:animEffect>
                                  </p:childTnLst>
                                </p:cTn>
                              </p:par>
                            </p:childTnLst>
                          </p:cTn>
                        </p:par>
                        <p:par>
                          <p:cTn id="21" fill="hold">
                            <p:stCondLst>
                              <p:cond delay="400"/>
                            </p:stCondLst>
                            <p:childTnLst>
                              <p:par>
                                <p:cTn id="22" presetClass="entr" nodeType="afterEffect" presetID="9" grpId="5" fill="hold">
                                  <p:stCondLst>
                                    <p:cond delay="0"/>
                                  </p:stCondLst>
                                  <p:iterate type="el" backwards="0">
                                    <p:tmAbs val="0"/>
                                  </p:iterate>
                                  <p:childTnLst>
                                    <p:set>
                                      <p:cBhvr>
                                        <p:cTn id="23" fill="hold"/>
                                        <p:tgtEl>
                                          <p:spTgt spid="509"/>
                                        </p:tgtEl>
                                        <p:attrNameLst>
                                          <p:attrName>style.visibility</p:attrName>
                                        </p:attrNameLst>
                                      </p:cBhvr>
                                      <p:to>
                                        <p:strVal val="visible"/>
                                      </p:to>
                                    </p:set>
                                    <p:animEffect filter="dissolve" transition="in">
                                      <p:cBhvr>
                                        <p:cTn id="24" dur="400"/>
                                        <p:tgtEl>
                                          <p:spTgt spid="509"/>
                                        </p:tgtEl>
                                      </p:cBhvr>
                                    </p:animEffect>
                                  </p:childTnLst>
                                </p:cTn>
                              </p:par>
                            </p:childTnLst>
                          </p:cTn>
                        </p:par>
                      </p:childTnLst>
                    </p:cTn>
                  </p:par>
                  <p:par>
                    <p:cTn id="25" fill="hold">
                      <p:stCondLst>
                        <p:cond delay="indefinite"/>
                      </p:stCondLst>
                      <p:childTnLst>
                        <p:par>
                          <p:cTn id="26" fill="hold">
                            <p:stCondLst>
                              <p:cond delay="0"/>
                            </p:stCondLst>
                            <p:childTnLst>
                              <p:par>
                                <p:cTn id="27" presetClass="entr" nodeType="clickEffect" presetID="9" grpId="6" fill="hold">
                                  <p:stCondLst>
                                    <p:cond delay="0"/>
                                  </p:stCondLst>
                                  <p:iterate type="el" backwards="0">
                                    <p:tmAbs val="0"/>
                                  </p:iterate>
                                  <p:childTnLst>
                                    <p:set>
                                      <p:cBhvr>
                                        <p:cTn id="28" fill="hold"/>
                                        <p:tgtEl>
                                          <p:spTgt spid="470"/>
                                        </p:tgtEl>
                                        <p:attrNameLst>
                                          <p:attrName>style.visibility</p:attrName>
                                        </p:attrNameLst>
                                      </p:cBhvr>
                                      <p:to>
                                        <p:strVal val="visible"/>
                                      </p:to>
                                    </p:set>
                                    <p:animEffect filter="dissolve" transition="in">
                                      <p:cBhvr>
                                        <p:cTn id="29" dur="400"/>
                                        <p:tgtEl>
                                          <p:spTgt spid="470"/>
                                        </p:tgtEl>
                                      </p:cBhvr>
                                    </p:animEffect>
                                  </p:childTnLst>
                                </p:cTn>
                              </p:par>
                            </p:childTnLst>
                          </p:cTn>
                        </p:par>
                      </p:childTnLst>
                    </p:cTn>
                  </p:par>
                  <p:par>
                    <p:cTn id="30" fill="hold">
                      <p:stCondLst>
                        <p:cond delay="indefinite"/>
                      </p:stCondLst>
                      <p:childTnLst>
                        <p:par>
                          <p:cTn id="31" fill="hold">
                            <p:stCondLst>
                              <p:cond delay="0"/>
                            </p:stCondLst>
                            <p:childTnLst>
                              <p:par>
                                <p:cTn id="32" presetClass="exit" nodeType="clickEffect" presetID="9" grpId="7" fill="hold">
                                  <p:stCondLst>
                                    <p:cond delay="0"/>
                                  </p:stCondLst>
                                  <p:iterate type="el" backwards="0">
                                    <p:tmAbs val="0"/>
                                  </p:iterate>
                                  <p:childTnLst>
                                    <p:animEffect filter="dissolve" transition="out">
                                      <p:cBhvr>
                                        <p:cTn id="33" dur="400" fill="hold"/>
                                        <p:tgtEl>
                                          <p:spTgt spid="470"/>
                                        </p:tgtEl>
                                      </p:cBhvr>
                                    </p:animEffect>
                                    <p:set>
                                      <p:cBhvr>
                                        <p:cTn id="34" fill="hold">
                                          <p:stCondLst>
                                            <p:cond delay="399"/>
                                          </p:stCondLst>
                                        </p:cTn>
                                        <p:tgtEl>
                                          <p:spTgt spid="470"/>
                                        </p:tgtEl>
                                        <p:attrNameLst>
                                          <p:attrName>style.visibility</p:attrName>
                                        </p:attrNameLst>
                                      </p:cBhvr>
                                      <p:to>
                                        <p:strVal val="hidden"/>
                                      </p:to>
                                    </p:set>
                                  </p:childTnLst>
                                </p:cTn>
                              </p:par>
                            </p:childTnLst>
                          </p:cTn>
                        </p:par>
                        <p:par>
                          <p:cTn id="35" fill="hold">
                            <p:stCondLst>
                              <p:cond delay="400"/>
                            </p:stCondLst>
                            <p:childTnLst>
                              <p:par>
                                <p:cTn id="36" presetClass="entr" nodeType="afterEffect" presetID="9" grpId="8" fill="hold">
                                  <p:stCondLst>
                                    <p:cond delay="0"/>
                                  </p:stCondLst>
                                  <p:iterate type="el" backwards="0">
                                    <p:tmAbs val="0"/>
                                  </p:iterate>
                                  <p:childTnLst>
                                    <p:set>
                                      <p:cBhvr>
                                        <p:cTn id="37" fill="hold"/>
                                        <p:tgtEl>
                                          <p:spTgt spid="464"/>
                                        </p:tgtEl>
                                        <p:attrNameLst>
                                          <p:attrName>style.visibility</p:attrName>
                                        </p:attrNameLst>
                                      </p:cBhvr>
                                      <p:to>
                                        <p:strVal val="visible"/>
                                      </p:to>
                                    </p:set>
                                    <p:animEffect filter="dissolve" transition="in">
                                      <p:cBhvr>
                                        <p:cTn id="38" dur="400"/>
                                        <p:tgtEl>
                                          <p:spTgt spid="464"/>
                                        </p:tgtEl>
                                      </p:cBhvr>
                                    </p:animEffect>
                                  </p:childTnLst>
                                </p:cTn>
                              </p:par>
                            </p:childTnLst>
                          </p:cTn>
                        </p:par>
                      </p:childTnLst>
                    </p:cTn>
                  </p:par>
                  <p:par>
                    <p:cTn id="39" fill="hold">
                      <p:stCondLst>
                        <p:cond delay="indefinite"/>
                      </p:stCondLst>
                      <p:childTnLst>
                        <p:par>
                          <p:cTn id="40" fill="hold">
                            <p:stCondLst>
                              <p:cond delay="0"/>
                            </p:stCondLst>
                            <p:childTnLst>
                              <p:par>
                                <p:cTn id="41" presetClass="exit" nodeType="clickEffect" presetID="9" grpId="9" fill="hold">
                                  <p:stCondLst>
                                    <p:cond delay="0"/>
                                  </p:stCondLst>
                                  <p:iterate type="el" backwards="0">
                                    <p:tmAbs val="0"/>
                                  </p:iterate>
                                  <p:childTnLst>
                                    <p:animEffect filter="dissolve" transition="out">
                                      <p:cBhvr>
                                        <p:cTn id="42" dur="400" fill="hold"/>
                                        <p:tgtEl>
                                          <p:spTgt spid="464"/>
                                        </p:tgtEl>
                                      </p:cBhvr>
                                    </p:animEffect>
                                    <p:set>
                                      <p:cBhvr>
                                        <p:cTn id="43" fill="hold">
                                          <p:stCondLst>
                                            <p:cond delay="399"/>
                                          </p:stCondLst>
                                        </p:cTn>
                                        <p:tgtEl>
                                          <p:spTgt spid="464"/>
                                        </p:tgtEl>
                                        <p:attrNameLst>
                                          <p:attrName>style.visibility</p:attrName>
                                        </p:attrNameLst>
                                      </p:cBhvr>
                                      <p:to>
                                        <p:strVal val="hidden"/>
                                      </p:to>
                                    </p:set>
                                  </p:childTnLst>
                                </p:cTn>
                              </p:par>
                            </p:childTnLst>
                          </p:cTn>
                        </p:par>
                        <p:par>
                          <p:cTn id="44" fill="hold">
                            <p:stCondLst>
                              <p:cond delay="400"/>
                            </p:stCondLst>
                            <p:childTnLst>
                              <p:par>
                                <p:cTn id="45" presetClass="entr" nodeType="afterEffect" presetID="9" grpId="10" fill="hold">
                                  <p:stCondLst>
                                    <p:cond delay="0"/>
                                  </p:stCondLst>
                                  <p:iterate type="el" backwards="0">
                                    <p:tmAbs val="0"/>
                                  </p:iterate>
                                  <p:childTnLst>
                                    <p:set>
                                      <p:cBhvr>
                                        <p:cTn id="46" fill="hold"/>
                                        <p:tgtEl>
                                          <p:spTgt spid="483"/>
                                        </p:tgtEl>
                                        <p:attrNameLst>
                                          <p:attrName>style.visibility</p:attrName>
                                        </p:attrNameLst>
                                      </p:cBhvr>
                                      <p:to>
                                        <p:strVal val="visible"/>
                                      </p:to>
                                    </p:set>
                                    <p:animEffect filter="dissolve" transition="in">
                                      <p:cBhvr>
                                        <p:cTn id="47" dur="400"/>
                                        <p:tgtEl>
                                          <p:spTgt spid="483"/>
                                        </p:tgtEl>
                                      </p:cBhvr>
                                    </p:animEffect>
                                  </p:childTnLst>
                                </p:cTn>
                              </p:par>
                            </p:childTnLst>
                          </p:cTn>
                        </p:par>
                      </p:childTnLst>
                    </p:cTn>
                  </p:par>
                  <p:par>
                    <p:cTn id="48" fill="hold">
                      <p:stCondLst>
                        <p:cond delay="indefinite"/>
                      </p:stCondLst>
                      <p:childTnLst>
                        <p:par>
                          <p:cTn id="49" fill="hold">
                            <p:stCondLst>
                              <p:cond delay="0"/>
                            </p:stCondLst>
                            <p:childTnLst>
                              <p:par>
                                <p:cTn id="50" presetClass="path" nodeType="clickEffect" presetSubtype="0" presetID="-1" grpId="11" accel="50000" decel="50000" fill="hold">
                                  <p:stCondLst>
                                    <p:cond delay="0"/>
                                  </p:stCondLst>
                                  <p:childTnLst>
                                    <p:animMotion path="M 0.000000 0.000000 L -0.019012 -0.344621" origin="layout" pathEditMode="relative">
                                      <p:cBhvr>
                                        <p:cTn id="51" dur="500" fill="hold"/>
                                        <p:tgtEl>
                                          <p:spTgt spid="483"/>
                                        </p:tgtEl>
                                        <p:attrNameLst>
                                          <p:attrName>ppt_x</p:attrName>
                                          <p:attrName>ppt_y</p:attrName>
                                        </p:attrNameLst>
                                      </p:cBhvr>
                                    </p:animMotion>
                                  </p:childTnLst>
                                </p:cTn>
                              </p:par>
                            </p:childTnLst>
                          </p:cTn>
                        </p:par>
                      </p:childTnLst>
                    </p:cTn>
                  </p:par>
                  <p:par>
                    <p:cTn id="52" fill="hold">
                      <p:stCondLst>
                        <p:cond delay="indefinite"/>
                      </p:stCondLst>
                      <p:childTnLst>
                        <p:par>
                          <p:cTn id="53" fill="hold">
                            <p:stCondLst>
                              <p:cond delay="0"/>
                            </p:stCondLst>
                            <p:childTnLst>
                              <p:par>
                                <p:cTn id="54" presetClass="entr" nodeType="clickEffect" presetSubtype="0" presetID="1" grpId="12" fill="hold">
                                  <p:stCondLst>
                                    <p:cond delay="0"/>
                                  </p:stCondLst>
                                  <p:iterate type="el" backwards="0">
                                    <p:tmAbs val="0"/>
                                  </p:iterate>
                                  <p:childTnLst>
                                    <p:set>
                                      <p:cBhvr>
                                        <p:cTn id="55" fill="hold"/>
                                        <p:tgtEl>
                                          <p:spTgt spid="451"/>
                                        </p:tgtEl>
                                        <p:attrNameLst>
                                          <p:attrName>style.visibility</p:attrName>
                                        </p:attrNameLst>
                                      </p:cBhvr>
                                      <p:to>
                                        <p:strVal val="visible"/>
                                      </p:to>
                                    </p:set>
                                  </p:childTnLst>
                                </p:cTn>
                              </p:par>
                            </p:childTnLst>
                          </p:cTn>
                        </p:par>
                        <p:par>
                          <p:cTn id="56" fill="hold">
                            <p:stCondLst>
                              <p:cond delay="0"/>
                            </p:stCondLst>
                            <p:childTnLst>
                              <p:par>
                                <p:cTn id="57" presetClass="path" nodeType="afterEffect" presetSubtype="0" presetID="-1" grpId="13" accel="50000" decel="50000" fill="hold">
                                  <p:stCondLst>
                                    <p:cond delay="0"/>
                                  </p:stCondLst>
                                  <p:childTnLst>
                                    <p:animMotion path="M 0.000000 0.000000 L -0.226573 -0.002336" origin="layout" pathEditMode="relative">
                                      <p:cBhvr>
                                        <p:cTn id="58" dur="500" fill="hold"/>
                                        <p:tgtEl>
                                          <p:spTgt spid="491"/>
                                        </p:tgtEl>
                                        <p:attrNameLst>
                                          <p:attrName>ppt_x</p:attrName>
                                          <p:attrName>ppt_y</p:attrName>
                                        </p:attrNameLst>
                                      </p:cBhvr>
                                    </p:animMotion>
                                  </p:childTnLst>
                                </p:cTn>
                              </p:par>
                            </p:childTnLst>
                          </p:cTn>
                        </p:par>
                        <p:par>
                          <p:cTn id="59" fill="hold">
                            <p:stCondLst>
                              <p:cond delay="0"/>
                            </p:stCondLst>
                            <p:childTnLst>
                              <p:par>
                                <p:cTn id="60" presetClass="path" nodeType="withEffect" presetSubtype="0" presetID="-1" grpId="14" accel="50000" decel="50000" fill="hold">
                                  <p:stCondLst>
                                    <p:cond delay="0"/>
                                  </p:stCondLst>
                                  <p:childTnLst>
                                    <p:animMotion path="M 0.000000 0.000000 L -0.256167 0.000101" origin="layout" pathEditMode="relative">
                                      <p:cBhvr>
                                        <p:cTn id="61" dur="500" fill="hold"/>
                                        <p:tgtEl>
                                          <p:spTgt spid="451"/>
                                        </p:tgtEl>
                                        <p:attrNameLst>
                                          <p:attrName>ppt_x</p:attrName>
                                          <p:attrName>ppt_y</p:attrName>
                                        </p:attrNameLst>
                                      </p:cBhvr>
                                    </p:animMotion>
                                  </p:childTnLst>
                                </p:cTn>
                              </p:par>
                            </p:childTnLst>
                          </p:cTn>
                        </p:par>
                      </p:childTnLst>
                    </p:cTn>
                  </p:par>
                  <p:par>
                    <p:cTn id="62" fill="hold">
                      <p:stCondLst>
                        <p:cond delay="indefinite"/>
                      </p:stCondLst>
                      <p:childTnLst>
                        <p:par>
                          <p:cTn id="63" fill="hold">
                            <p:stCondLst>
                              <p:cond delay="0"/>
                            </p:stCondLst>
                            <p:childTnLst>
                              <p:par>
                                <p:cTn id="64" presetClass="entr" nodeType="clickEffect" presetSubtype="4" presetID="22" grpId="15" fill="hold">
                                  <p:stCondLst>
                                    <p:cond delay="0"/>
                                  </p:stCondLst>
                                  <p:iterate type="el" backwards="0">
                                    <p:tmAbs val="0"/>
                                  </p:iterate>
                                  <p:childTnLst>
                                    <p:set>
                                      <p:cBhvr>
                                        <p:cTn id="65" fill="hold"/>
                                        <p:tgtEl>
                                          <p:spTgt spid="557"/>
                                        </p:tgtEl>
                                        <p:attrNameLst>
                                          <p:attrName>style.visibility</p:attrName>
                                        </p:attrNameLst>
                                      </p:cBhvr>
                                      <p:to>
                                        <p:strVal val="visible"/>
                                      </p:to>
                                    </p:set>
                                    <p:animEffect filter="wipe(down)" transition="in">
                                      <p:cBhvr>
                                        <p:cTn id="66" dur="1000"/>
                                        <p:tgtEl>
                                          <p:spTgt spid="557"/>
                                        </p:tgtEl>
                                      </p:cBhvr>
                                    </p:animEffect>
                                  </p:childTnLst>
                                </p:cTn>
                              </p:par>
                            </p:childTnLst>
                          </p:cTn>
                        </p:par>
                        <p:par>
                          <p:cTn id="67" fill="hold">
                            <p:stCondLst>
                              <p:cond delay="1000"/>
                            </p:stCondLst>
                            <p:childTnLst>
                              <p:par>
                                <p:cTn id="68" presetClass="entr" nodeType="afterEffect" presetSubtype="0" presetID="1" grpId="16" fill="hold">
                                  <p:stCondLst>
                                    <p:cond delay="0"/>
                                  </p:stCondLst>
                                  <p:iterate type="el" backwards="0">
                                    <p:tmAbs val="0"/>
                                  </p:iterate>
                                  <p:childTnLst>
                                    <p:set>
                                      <p:cBhvr>
                                        <p:cTn id="69" fill="hold"/>
                                        <p:tgtEl>
                                          <p:spTgt spid="55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Class="entr" nodeType="clickEffect" presetSubtype="0" presetID="1" grpId="17" fill="hold">
                                  <p:stCondLst>
                                    <p:cond delay="0"/>
                                  </p:stCondLst>
                                  <p:iterate type="el" backwards="0">
                                    <p:tmAbs val="0"/>
                                  </p:iterate>
                                  <p:childTnLst>
                                    <p:set>
                                      <p:cBhvr>
                                        <p:cTn id="73" fill="hold"/>
                                        <p:tgtEl>
                                          <p:spTgt spid="572"/>
                                        </p:tgtEl>
                                        <p:attrNameLst>
                                          <p:attrName>style.visibility</p:attrName>
                                        </p:attrNameLst>
                                      </p:cBhvr>
                                      <p:to>
                                        <p:strVal val="visible"/>
                                      </p:to>
                                    </p:set>
                                  </p:childTnLst>
                                </p:cTn>
                              </p:par>
                            </p:childTnLst>
                          </p:cTn>
                        </p:par>
                        <p:par>
                          <p:cTn id="74" fill="hold">
                            <p:stCondLst>
                              <p:cond delay="0"/>
                            </p:stCondLst>
                            <p:childTnLst>
                              <p:par>
                                <p:cTn id="75" presetClass="entr" nodeType="afterEffect" presetSubtype="0" presetID="1" grpId="18" fill="hold">
                                  <p:stCondLst>
                                    <p:cond delay="0"/>
                                  </p:stCondLst>
                                  <p:iterate type="el" backwards="0">
                                    <p:tmAbs val="0"/>
                                  </p:iterate>
                                  <p:childTnLst>
                                    <p:set>
                                      <p:cBhvr>
                                        <p:cTn id="76" fill="hold"/>
                                        <p:tgtEl>
                                          <p:spTgt spid="5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70" grpId="7"/>
      <p:bldP build="whole" bldLvl="1" animBg="1" rev="0" advAuto="0" spid="483" grpId="10"/>
      <p:bldP build="whole" bldLvl="1" animBg="1" rev="0" advAuto="0" spid="451" grpId="12"/>
      <p:bldP build="whole" bldLvl="1" animBg="1" rev="0" advAuto="0" spid="435" grpId="1"/>
      <p:bldP build="whole" bldLvl="1" animBg="1" rev="0" advAuto="0" spid="491" grpId="3"/>
      <p:bldP build="whole" bldLvl="1" animBg="1" rev="0" advAuto="0" spid="467" grpId="4"/>
      <p:bldP build="whole" bldLvl="1" animBg="1" rev="0" advAuto="0" spid="572" grpId="17"/>
      <p:bldP build="whole" bldLvl="1" animBg="1" rev="0" advAuto="0" spid="464" grpId="8"/>
      <p:bldP build="whole" bldLvl="1" animBg="1" rev="0" advAuto="0" spid="464" grpId="9"/>
      <p:bldP build="whole" bldLvl="1" animBg="1" rev="0" advAuto="0" spid="558" grpId="16"/>
      <p:bldP build="whole" bldLvl="1" animBg="1" rev="0" advAuto="0" spid="557" grpId="15"/>
      <p:bldP build="whole" bldLvl="1" animBg="1" rev="0" advAuto="0" spid="427" grpId="2"/>
      <p:bldP build="whole" bldLvl="1" animBg="1" rev="0" advAuto="0" spid="509" grpId="5"/>
      <p:bldP build="whole" bldLvl="1" animBg="1" rev="0" advAuto="0" spid="559" grpId="18"/>
      <p:bldP build="whole" bldLvl="1" animBg="1" rev="0" advAuto="0" spid="470" grpId="6"/>
    </p:bldLst>
  </p:timing>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67" name="2D Column Chart"/>
          <p:cNvGraphicFramePr/>
          <p:nvPr/>
        </p:nvGraphicFramePr>
        <p:xfrm>
          <a:off x="423114" y="2942234"/>
          <a:ext cx="5926886" cy="5619649"/>
        </p:xfrm>
        <a:graphic xmlns:a="http://schemas.openxmlformats.org/drawingml/2006/main">
          <a:graphicData uri="http://schemas.openxmlformats.org/drawingml/2006/chart">
            <c:chart xmlns:c="http://schemas.openxmlformats.org/drawingml/2006/chart" r:id="rId2"/>
          </a:graphicData>
        </a:graphic>
      </p:graphicFrame>
      <p:graphicFrame>
        <p:nvGraphicFramePr>
          <p:cNvPr id="168" name="2D Column Chart"/>
          <p:cNvGraphicFramePr/>
          <p:nvPr/>
        </p:nvGraphicFramePr>
        <p:xfrm>
          <a:off x="6773114" y="2942234"/>
          <a:ext cx="5926886" cy="5619649"/>
        </p:xfrm>
        <a:graphic xmlns:a="http://schemas.openxmlformats.org/drawingml/2006/main">
          <a:graphicData uri="http://schemas.openxmlformats.org/drawingml/2006/chart">
            <c:chart xmlns:c="http://schemas.openxmlformats.org/drawingml/2006/chart" r:id="rId3"/>
          </a:graphicData>
        </a:graphic>
      </p:graphicFrame>
      <p:sp>
        <p:nvSpPr>
          <p:cNvPr id="169" name="Quiz 5 (Closebook)"/>
          <p:cNvSpPr txBox="1"/>
          <p:nvPr/>
        </p:nvSpPr>
        <p:spPr>
          <a:xfrm>
            <a:off x="1931193" y="2596268"/>
            <a:ext cx="285140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Quiz 5 (Closebook)</a:t>
            </a:r>
          </a:p>
        </p:txBody>
      </p:sp>
      <p:sp>
        <p:nvSpPr>
          <p:cNvPr id="170" name="Quiz 6 (Closebook)"/>
          <p:cNvSpPr txBox="1"/>
          <p:nvPr/>
        </p:nvSpPr>
        <p:spPr>
          <a:xfrm>
            <a:off x="8810686" y="2596268"/>
            <a:ext cx="2851405"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Quiz 6 (Closebook)</a:t>
            </a:r>
          </a:p>
        </p:txBody>
      </p:sp>
      <p:sp>
        <p:nvSpPr>
          <p:cNvPr id="171" name="Closed-book Quizzes"/>
          <p:cNvSpPr txBox="1"/>
          <p:nvPr/>
        </p:nvSpPr>
        <p:spPr>
          <a:xfrm>
            <a:off x="800100" y="-254000"/>
            <a:ext cx="11417300" cy="1955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0" sz="5600">
                <a:solidFill>
                  <a:srgbClr val="FFE44F"/>
                </a:solidFill>
                <a:latin typeface="Gill Sans"/>
                <a:ea typeface="Gill Sans"/>
                <a:cs typeface="Gill Sans"/>
                <a:sym typeface="Gill Sans"/>
              </a:defRPr>
            </a:lvl1pPr>
          </a:lstStyle>
          <a:p>
            <a:pPr/>
            <a:r>
              <a:t>Closed-book Quizzes</a:t>
            </a:r>
          </a:p>
        </p:txBody>
      </p:sp>
      <p:sp>
        <p:nvSpPr>
          <p:cNvPr id="172" name="Line"/>
          <p:cNvSpPr/>
          <p:nvPr/>
        </p:nvSpPr>
        <p:spPr>
          <a:xfrm flipV="1">
            <a:off x="4232868" y="3336129"/>
            <a:ext cx="1" cy="2471402"/>
          </a:xfrm>
          <a:prstGeom prst="line">
            <a:avLst/>
          </a:prstGeom>
          <a:ln w="63500">
            <a:solidFill>
              <a:srgbClr val="37D836"/>
            </a:solidFill>
            <a:prstDash val="sysDot"/>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sp>
        <p:nvSpPr>
          <p:cNvPr id="173" name="15 students"/>
          <p:cNvSpPr txBox="1"/>
          <p:nvPr/>
        </p:nvSpPr>
        <p:spPr>
          <a:xfrm>
            <a:off x="2265053" y="3951796"/>
            <a:ext cx="180258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3">
                    <a:hueOff val="-365725"/>
                    <a:satOff val="-32500"/>
                    <a:lumOff val="18235"/>
                  </a:schemeClr>
                </a:solidFill>
              </a:defRPr>
            </a:lvl1pPr>
          </a:lstStyle>
          <a:p>
            <a:pPr/>
            <a:r>
              <a:t>15 students</a:t>
            </a:r>
          </a:p>
        </p:txBody>
      </p:sp>
      <p:sp>
        <p:nvSpPr>
          <p:cNvPr id="174" name="Line"/>
          <p:cNvSpPr/>
          <p:nvPr/>
        </p:nvSpPr>
        <p:spPr>
          <a:xfrm flipV="1">
            <a:off x="9116088" y="3336129"/>
            <a:ext cx="1" cy="2471402"/>
          </a:xfrm>
          <a:prstGeom prst="line">
            <a:avLst/>
          </a:prstGeom>
          <a:ln w="63500">
            <a:solidFill>
              <a:srgbClr val="37D836"/>
            </a:solidFill>
            <a:prstDash val="sysDot"/>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sp>
        <p:nvSpPr>
          <p:cNvPr id="175" name="17 students"/>
          <p:cNvSpPr txBox="1"/>
          <p:nvPr/>
        </p:nvSpPr>
        <p:spPr>
          <a:xfrm>
            <a:off x="7148273" y="3951796"/>
            <a:ext cx="1802588"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3">
                    <a:hueOff val="-365725"/>
                    <a:satOff val="-32500"/>
                    <a:lumOff val="18235"/>
                  </a:schemeClr>
                </a:solidFill>
              </a:defRPr>
            </a:lvl1pPr>
          </a:lstStyle>
          <a:p>
            <a:pPr/>
            <a:r>
              <a:t>17 students</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7" name="HTTPS: Hierarchical PKI"/>
          <p:cNvSpPr txBox="1"/>
          <p:nvPr>
            <p:ph type="title"/>
          </p:nvPr>
        </p:nvSpPr>
        <p:spPr>
          <a:prstGeom prst="rect">
            <a:avLst/>
          </a:prstGeom>
        </p:spPr>
        <p:txBody>
          <a:bodyPr/>
          <a:lstStyle/>
          <a:p>
            <a:pPr/>
            <a:r>
              <a:t>HTTPS: </a:t>
            </a:r>
            <a:r>
              <a:rPr>
                <a:solidFill>
                  <a:schemeClr val="accent3">
                    <a:hueOff val="-365725"/>
                    <a:satOff val="-32500"/>
                    <a:lumOff val="18235"/>
                  </a:schemeClr>
                </a:solidFill>
              </a:rPr>
              <a:t>Hierarchical</a:t>
            </a:r>
            <a:r>
              <a:t> PKI</a:t>
            </a:r>
          </a:p>
        </p:txBody>
      </p:sp>
      <p:sp>
        <p:nvSpPr>
          <p:cNvPr id="578" name="Man"/>
          <p:cNvSpPr/>
          <p:nvPr/>
        </p:nvSpPr>
        <p:spPr>
          <a:xfrm>
            <a:off x="8410643" y="5052861"/>
            <a:ext cx="858303" cy="2215847"/>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579" name="Line"/>
          <p:cNvSpPr/>
          <p:nvPr/>
        </p:nvSpPr>
        <p:spPr>
          <a:xfrm>
            <a:off x="5641075" y="6320499"/>
            <a:ext cx="2403369" cy="1"/>
          </a:xfrm>
          <a:prstGeom prst="line">
            <a:avLst/>
          </a:prstGeom>
          <a:ln w="889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grpSp>
        <p:nvGrpSpPr>
          <p:cNvPr id="587" name="Group"/>
          <p:cNvGrpSpPr/>
          <p:nvPr/>
        </p:nvGrpSpPr>
        <p:grpSpPr>
          <a:xfrm rot="2700000">
            <a:off x="3600065" y="5425697"/>
            <a:ext cx="1532726" cy="1470175"/>
            <a:chOff x="0" y="0"/>
            <a:chExt cx="1532725" cy="1470174"/>
          </a:xfrm>
        </p:grpSpPr>
        <p:sp>
          <p:nvSpPr>
            <p:cNvPr id="580" name="Line"/>
            <p:cNvSpPr/>
            <p:nvPr/>
          </p:nvSpPr>
          <p:spPr>
            <a:xfrm>
              <a:off x="0" y="519518"/>
              <a:ext cx="1141541" cy="950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81" name="Line"/>
            <p:cNvSpPr/>
            <p:nvPr/>
          </p:nvSpPr>
          <p:spPr>
            <a:xfrm flipV="1">
              <a:off x="54922" y="666210"/>
              <a:ext cx="747410" cy="77024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82" name="Line"/>
            <p:cNvSpPr/>
            <p:nvPr/>
          </p:nvSpPr>
          <p:spPr>
            <a:xfrm flipV="1">
              <a:off x="561564" y="744871"/>
              <a:ext cx="339984" cy="35036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83" name="Line"/>
            <p:cNvSpPr/>
            <p:nvPr/>
          </p:nvSpPr>
          <p:spPr>
            <a:xfrm flipV="1">
              <a:off x="49406" y="645759"/>
              <a:ext cx="733082" cy="75547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84" name="Line"/>
            <p:cNvSpPr/>
            <p:nvPr/>
          </p:nvSpPr>
          <p:spPr>
            <a:xfrm flipV="1">
              <a:off x="530001" y="748011"/>
              <a:ext cx="331863" cy="34200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85" name="Oval"/>
            <p:cNvSpPr/>
            <p:nvPr/>
          </p:nvSpPr>
          <p:spPr>
            <a:xfrm>
              <a:off x="691406" y="0"/>
              <a:ext cx="841320" cy="867022"/>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86" name="Oval"/>
            <p:cNvSpPr/>
            <p:nvPr/>
          </p:nvSpPr>
          <p:spPr>
            <a:xfrm>
              <a:off x="1127811" y="127628"/>
              <a:ext cx="271926" cy="280233"/>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588" name="Root Certificates"/>
          <p:cNvSpPr txBox="1"/>
          <p:nvPr/>
        </p:nvSpPr>
        <p:spPr>
          <a:xfrm>
            <a:off x="9387660" y="4907546"/>
            <a:ext cx="3307208" cy="5727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100"/>
            </a:lvl1pPr>
          </a:lstStyle>
          <a:p>
            <a:pPr/>
            <a:r>
              <a:t>Root Certificates</a:t>
            </a:r>
          </a:p>
        </p:txBody>
      </p:sp>
      <p:sp>
        <p:nvSpPr>
          <p:cNvPr id="589" name="I only trust this certificate(s)"/>
          <p:cNvSpPr/>
          <p:nvPr/>
        </p:nvSpPr>
        <p:spPr>
          <a:xfrm>
            <a:off x="7676779" y="2495011"/>
            <a:ext cx="4842670" cy="23550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319" y="0"/>
                </a:moveTo>
                <a:cubicBezTo>
                  <a:pt x="143" y="0"/>
                  <a:pt x="0" y="293"/>
                  <a:pt x="0" y="655"/>
                </a:cubicBezTo>
                <a:lnTo>
                  <a:pt x="0" y="11714"/>
                </a:lnTo>
                <a:cubicBezTo>
                  <a:pt x="0" y="12076"/>
                  <a:pt x="143" y="12369"/>
                  <a:pt x="319" y="12369"/>
                </a:cubicBezTo>
                <a:lnTo>
                  <a:pt x="9329" y="12369"/>
                </a:lnTo>
                <a:lnTo>
                  <a:pt x="9964" y="21600"/>
                </a:lnTo>
                <a:lnTo>
                  <a:pt x="10602" y="12369"/>
                </a:lnTo>
                <a:lnTo>
                  <a:pt x="21281" y="12369"/>
                </a:lnTo>
                <a:cubicBezTo>
                  <a:pt x="21457" y="12369"/>
                  <a:pt x="21600" y="12076"/>
                  <a:pt x="21600" y="11714"/>
                </a:cubicBezTo>
                <a:lnTo>
                  <a:pt x="21600" y="655"/>
                </a:lnTo>
                <a:cubicBezTo>
                  <a:pt x="21600" y="293"/>
                  <a:pt x="21457" y="0"/>
                  <a:pt x="21281" y="0"/>
                </a:cubicBezTo>
                <a:lnTo>
                  <a:pt x="319" y="0"/>
                </a:lnTo>
                <a:close/>
              </a:path>
            </a:pathLst>
          </a:custGeom>
          <a:ln w="88900">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100"/>
            </a:lvl1pPr>
          </a:lstStyle>
          <a:p>
            <a:pPr/>
            <a:r>
              <a:t>I only trust this certificate(s)</a:t>
            </a:r>
          </a:p>
        </p:txBody>
      </p:sp>
      <p:sp>
        <p:nvSpPr>
          <p:cNvPr id="590" name="Rectangle"/>
          <p:cNvSpPr/>
          <p:nvPr/>
        </p:nvSpPr>
        <p:spPr>
          <a:xfrm>
            <a:off x="9660545" y="5675674"/>
            <a:ext cx="2761439" cy="1691008"/>
          </a:xfrm>
          <a:prstGeom prst="rect">
            <a:avLst/>
          </a:prstGeom>
          <a:ln w="508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grpSp>
        <p:nvGrpSpPr>
          <p:cNvPr id="606" name="Group"/>
          <p:cNvGrpSpPr/>
          <p:nvPr/>
        </p:nvGrpSpPr>
        <p:grpSpPr>
          <a:xfrm>
            <a:off x="10444126" y="6324441"/>
            <a:ext cx="1194275" cy="896230"/>
            <a:chOff x="0" y="0"/>
            <a:chExt cx="1194273" cy="896228"/>
          </a:xfrm>
        </p:grpSpPr>
        <p:grpSp>
          <p:nvGrpSpPr>
            <p:cNvPr id="597" name="Group"/>
            <p:cNvGrpSpPr/>
            <p:nvPr/>
          </p:nvGrpSpPr>
          <p:grpSpPr>
            <a:xfrm>
              <a:off x="0" y="0"/>
              <a:ext cx="1194274" cy="896229"/>
              <a:chOff x="0" y="0"/>
              <a:chExt cx="1194273" cy="896228"/>
            </a:xfrm>
          </p:grpSpPr>
          <p:grpSp>
            <p:nvGrpSpPr>
              <p:cNvPr id="595" name="Group"/>
              <p:cNvGrpSpPr/>
              <p:nvPr/>
            </p:nvGrpSpPr>
            <p:grpSpPr>
              <a:xfrm>
                <a:off x="0" y="0"/>
                <a:ext cx="1194274" cy="896229"/>
                <a:chOff x="0" y="0"/>
                <a:chExt cx="1194273" cy="896228"/>
              </a:xfrm>
            </p:grpSpPr>
            <p:grpSp>
              <p:nvGrpSpPr>
                <p:cNvPr id="593" name="Group"/>
                <p:cNvGrpSpPr/>
                <p:nvPr/>
              </p:nvGrpSpPr>
              <p:grpSpPr>
                <a:xfrm>
                  <a:off x="0" y="0"/>
                  <a:ext cx="1194274" cy="896229"/>
                  <a:chOff x="0" y="0"/>
                  <a:chExt cx="1194273" cy="896228"/>
                </a:xfrm>
              </p:grpSpPr>
              <p:sp>
                <p:nvSpPr>
                  <p:cNvPr id="591"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2"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pic>
              <p:nvPicPr>
                <p:cNvPr id="594" name="Image" descr="Image"/>
                <p:cNvPicPr>
                  <a:picLocks noChangeAspect="1"/>
                </p:cNvPicPr>
                <p:nvPr/>
              </p:nvPicPr>
              <p:blipFill>
                <a:blip r:embed="rId3">
                  <a:extLst/>
                </a:blip>
                <a:stretch>
                  <a:fillRect/>
                </a:stretch>
              </p:blipFill>
              <p:spPr>
                <a:xfrm>
                  <a:off x="739484" y="448114"/>
                  <a:ext cx="355601" cy="355601"/>
                </a:xfrm>
                <a:prstGeom prst="rect">
                  <a:avLst/>
                </a:prstGeom>
                <a:ln w="12700" cap="flat">
                  <a:noFill/>
                  <a:miter lim="400000"/>
                </a:ln>
                <a:effectLst/>
              </p:spPr>
            </p:pic>
          </p:grpSp>
          <p:pic>
            <p:nvPicPr>
              <p:cNvPr id="596" name="Image" descr="Image"/>
              <p:cNvPicPr>
                <a:picLocks noChangeAspect="1"/>
              </p:cNvPicPr>
              <p:nvPr/>
            </p:nvPicPr>
            <p:blipFill>
              <a:blip r:embed="rId3">
                <a:extLst/>
              </a:blip>
              <a:stretch>
                <a:fillRect/>
              </a:stretch>
            </p:blipFill>
            <p:spPr>
              <a:xfrm>
                <a:off x="406636" y="455360"/>
                <a:ext cx="355601" cy="355601"/>
              </a:xfrm>
              <a:prstGeom prst="rect">
                <a:avLst/>
              </a:prstGeom>
              <a:ln w="12700" cap="flat">
                <a:noFill/>
                <a:miter lim="400000"/>
              </a:ln>
              <a:effectLst/>
            </p:spPr>
          </p:pic>
        </p:grpSp>
        <p:grpSp>
          <p:nvGrpSpPr>
            <p:cNvPr id="605" name="Group"/>
            <p:cNvGrpSpPr/>
            <p:nvPr/>
          </p:nvGrpSpPr>
          <p:grpSpPr>
            <a:xfrm rot="21500079">
              <a:off x="31781" y="517717"/>
              <a:ext cx="365844" cy="360717"/>
              <a:chOff x="0" y="0"/>
              <a:chExt cx="365842" cy="360716"/>
            </a:xfrm>
          </p:grpSpPr>
          <p:sp>
            <p:nvSpPr>
              <p:cNvPr id="598" name="Line"/>
              <p:cNvSpPr/>
              <p:nvPr/>
            </p:nvSpPr>
            <p:spPr>
              <a:xfrm>
                <a:off x="0" y="127467"/>
                <a:ext cx="272472" cy="2332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FFFFFF"/>
              </a:solidFill>
              <a:ln w="25400" cap="flat">
                <a:solidFill>
                  <a:srgbClr val="434343"/>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599" name="Line"/>
              <p:cNvSpPr/>
              <p:nvPr/>
            </p:nvSpPr>
            <p:spPr>
              <a:xfrm flipV="1">
                <a:off x="13109" y="163458"/>
                <a:ext cx="178398" cy="1889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0" name="Line"/>
              <p:cNvSpPr/>
              <p:nvPr/>
            </p:nvSpPr>
            <p:spPr>
              <a:xfrm flipV="1">
                <a:off x="134038" y="182758"/>
                <a:ext cx="81151" cy="8596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1" name="Line"/>
              <p:cNvSpPr/>
              <p:nvPr/>
            </p:nvSpPr>
            <p:spPr>
              <a:xfrm flipV="1">
                <a:off x="11792" y="158441"/>
                <a:ext cx="174979" cy="18536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2" name="Line"/>
              <p:cNvSpPr/>
              <p:nvPr/>
            </p:nvSpPr>
            <p:spPr>
              <a:xfrm flipV="1">
                <a:off x="126504" y="183529"/>
                <a:ext cx="79213" cy="8391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3" name="Oval"/>
              <p:cNvSpPr/>
              <p:nvPr/>
            </p:nvSpPr>
            <p:spPr>
              <a:xfrm>
                <a:off x="165030" y="0"/>
                <a:ext cx="200813" cy="212729"/>
              </a:xfrm>
              <a:prstGeom prst="ellipse">
                <a:avLst/>
              </a:prstGeom>
              <a:solidFill>
                <a:srgbClr val="FFFFFF"/>
              </a:solidFill>
              <a:ln w="38100" cap="flat">
                <a:solidFill>
                  <a:srgbClr val="434343"/>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4" name="Circle"/>
              <p:cNvSpPr/>
              <p:nvPr/>
            </p:nvSpPr>
            <p:spPr>
              <a:xfrm>
                <a:off x="269194" y="31314"/>
                <a:ext cx="64906" cy="68758"/>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619" name="Group"/>
          <p:cNvGrpSpPr/>
          <p:nvPr/>
        </p:nvGrpSpPr>
        <p:grpSpPr>
          <a:xfrm>
            <a:off x="6172672" y="5186456"/>
            <a:ext cx="1194275" cy="896229"/>
            <a:chOff x="0" y="0"/>
            <a:chExt cx="1194273" cy="896228"/>
          </a:xfrm>
        </p:grpSpPr>
        <p:sp>
          <p:nvSpPr>
            <p:cNvPr id="607"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08"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616" name="Group"/>
            <p:cNvGrpSpPr/>
            <p:nvPr/>
          </p:nvGrpSpPr>
          <p:grpSpPr>
            <a:xfrm>
              <a:off x="62930" y="528144"/>
              <a:ext cx="290761" cy="270627"/>
              <a:chOff x="0" y="0"/>
              <a:chExt cx="290759" cy="270626"/>
            </a:xfrm>
          </p:grpSpPr>
          <p:sp>
            <p:nvSpPr>
              <p:cNvPr id="609"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0"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1"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2"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3"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4"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15"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617"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618"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635" name="Group"/>
          <p:cNvGrpSpPr/>
          <p:nvPr/>
        </p:nvGrpSpPr>
        <p:grpSpPr>
          <a:xfrm>
            <a:off x="2412284" y="3125125"/>
            <a:ext cx="1194275" cy="896229"/>
            <a:chOff x="1491968" y="763606"/>
            <a:chExt cx="1194273" cy="896228"/>
          </a:xfrm>
        </p:grpSpPr>
        <p:grpSp>
          <p:nvGrpSpPr>
            <p:cNvPr id="626" name="Group"/>
            <p:cNvGrpSpPr/>
            <p:nvPr/>
          </p:nvGrpSpPr>
          <p:grpSpPr>
            <a:xfrm>
              <a:off x="1491968" y="763606"/>
              <a:ext cx="1194275" cy="896229"/>
              <a:chOff x="0" y="0"/>
              <a:chExt cx="1194273" cy="896228"/>
            </a:xfrm>
          </p:grpSpPr>
          <p:grpSp>
            <p:nvGrpSpPr>
              <p:cNvPr id="624" name="Group"/>
              <p:cNvGrpSpPr/>
              <p:nvPr/>
            </p:nvGrpSpPr>
            <p:grpSpPr>
              <a:xfrm>
                <a:off x="0" y="0"/>
                <a:ext cx="1194274" cy="896229"/>
                <a:chOff x="0" y="0"/>
                <a:chExt cx="1194273" cy="896228"/>
              </a:xfrm>
            </p:grpSpPr>
            <p:grpSp>
              <p:nvGrpSpPr>
                <p:cNvPr id="622" name="Group"/>
                <p:cNvGrpSpPr/>
                <p:nvPr/>
              </p:nvGrpSpPr>
              <p:grpSpPr>
                <a:xfrm>
                  <a:off x="0" y="0"/>
                  <a:ext cx="1194274" cy="896229"/>
                  <a:chOff x="0" y="0"/>
                  <a:chExt cx="1194273" cy="896228"/>
                </a:xfrm>
              </p:grpSpPr>
              <p:sp>
                <p:nvSpPr>
                  <p:cNvPr id="620"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21"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pic>
              <p:nvPicPr>
                <p:cNvPr id="623" name="Image" descr="Image"/>
                <p:cNvPicPr>
                  <a:picLocks noChangeAspect="1"/>
                </p:cNvPicPr>
                <p:nvPr/>
              </p:nvPicPr>
              <p:blipFill>
                <a:blip r:embed="rId3">
                  <a:extLst/>
                </a:blip>
                <a:stretch>
                  <a:fillRect/>
                </a:stretch>
              </p:blipFill>
              <p:spPr>
                <a:xfrm>
                  <a:off x="739484" y="448114"/>
                  <a:ext cx="355601" cy="355601"/>
                </a:xfrm>
                <a:prstGeom prst="rect">
                  <a:avLst/>
                </a:prstGeom>
                <a:ln w="12700" cap="flat">
                  <a:noFill/>
                  <a:miter lim="400000"/>
                </a:ln>
                <a:effectLst/>
              </p:spPr>
            </p:pic>
          </p:grpSp>
          <p:pic>
            <p:nvPicPr>
              <p:cNvPr id="625" name="Image" descr="Image"/>
              <p:cNvPicPr>
                <a:picLocks noChangeAspect="1"/>
              </p:cNvPicPr>
              <p:nvPr/>
            </p:nvPicPr>
            <p:blipFill>
              <a:blip r:embed="rId3">
                <a:extLst/>
              </a:blip>
              <a:stretch>
                <a:fillRect/>
              </a:stretch>
            </p:blipFill>
            <p:spPr>
              <a:xfrm>
                <a:off x="406636" y="455360"/>
                <a:ext cx="355601" cy="355601"/>
              </a:xfrm>
              <a:prstGeom prst="rect">
                <a:avLst/>
              </a:prstGeom>
              <a:ln w="12700" cap="flat">
                <a:noFill/>
                <a:miter lim="400000"/>
              </a:ln>
              <a:effectLst/>
            </p:spPr>
          </p:pic>
        </p:grpSp>
        <p:grpSp>
          <p:nvGrpSpPr>
            <p:cNvPr id="634" name="Group"/>
            <p:cNvGrpSpPr/>
            <p:nvPr/>
          </p:nvGrpSpPr>
          <p:grpSpPr>
            <a:xfrm rot="21500079">
              <a:off x="1547246" y="1246080"/>
              <a:ext cx="365844" cy="360717"/>
              <a:chOff x="0" y="0"/>
              <a:chExt cx="365842" cy="360716"/>
            </a:xfrm>
          </p:grpSpPr>
          <p:sp>
            <p:nvSpPr>
              <p:cNvPr id="627" name="Line"/>
              <p:cNvSpPr/>
              <p:nvPr/>
            </p:nvSpPr>
            <p:spPr>
              <a:xfrm>
                <a:off x="0" y="127467"/>
                <a:ext cx="272472" cy="23325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FFFFFF"/>
              </a:solidFill>
              <a:ln w="25400" cap="flat">
                <a:solidFill>
                  <a:srgbClr val="434343"/>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28" name="Line"/>
              <p:cNvSpPr/>
              <p:nvPr/>
            </p:nvSpPr>
            <p:spPr>
              <a:xfrm flipV="1">
                <a:off x="13109" y="163458"/>
                <a:ext cx="178398" cy="1889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29" name="Line"/>
              <p:cNvSpPr/>
              <p:nvPr/>
            </p:nvSpPr>
            <p:spPr>
              <a:xfrm flipV="1">
                <a:off x="134038" y="182758"/>
                <a:ext cx="81151" cy="8596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30" name="Line"/>
              <p:cNvSpPr/>
              <p:nvPr/>
            </p:nvSpPr>
            <p:spPr>
              <a:xfrm flipV="1">
                <a:off x="11792" y="158441"/>
                <a:ext cx="174979" cy="18536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31" name="Line"/>
              <p:cNvSpPr/>
              <p:nvPr/>
            </p:nvSpPr>
            <p:spPr>
              <a:xfrm flipV="1">
                <a:off x="126504" y="183529"/>
                <a:ext cx="79213" cy="8391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32" name="Oval"/>
              <p:cNvSpPr/>
              <p:nvPr/>
            </p:nvSpPr>
            <p:spPr>
              <a:xfrm>
                <a:off x="165030" y="0"/>
                <a:ext cx="200813" cy="212729"/>
              </a:xfrm>
              <a:prstGeom prst="ellipse">
                <a:avLst/>
              </a:prstGeom>
              <a:solidFill>
                <a:srgbClr val="FFFFFF"/>
              </a:solidFill>
              <a:ln w="38100" cap="flat">
                <a:solidFill>
                  <a:srgbClr val="434343"/>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33" name="Circle"/>
              <p:cNvSpPr/>
              <p:nvPr/>
            </p:nvSpPr>
            <p:spPr>
              <a:xfrm>
                <a:off x="269194" y="31314"/>
                <a:ext cx="64906" cy="68758"/>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671" name="Group"/>
          <p:cNvGrpSpPr/>
          <p:nvPr/>
        </p:nvGrpSpPr>
        <p:grpSpPr>
          <a:xfrm>
            <a:off x="322632" y="2752587"/>
            <a:ext cx="4775653" cy="3310390"/>
            <a:chOff x="0" y="0"/>
            <a:chExt cx="4775651" cy="3310389"/>
          </a:xfrm>
        </p:grpSpPr>
        <p:sp>
          <p:nvSpPr>
            <p:cNvPr id="636" name="Line"/>
            <p:cNvSpPr/>
            <p:nvPr/>
          </p:nvSpPr>
          <p:spPr>
            <a:xfrm flipV="1">
              <a:off x="4057586" y="2273393"/>
              <a:ext cx="1" cy="964181"/>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637" name="Line"/>
            <p:cNvSpPr/>
            <p:nvPr/>
          </p:nvSpPr>
          <p:spPr>
            <a:xfrm flipH="1">
              <a:off x="3402298" y="2312578"/>
              <a:ext cx="681577" cy="1"/>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nvGrpSpPr>
            <p:cNvPr id="645" name="Group"/>
            <p:cNvGrpSpPr/>
            <p:nvPr/>
          </p:nvGrpSpPr>
          <p:grpSpPr>
            <a:xfrm rot="2700000">
              <a:off x="295322" y="326598"/>
              <a:ext cx="1532726" cy="1470175"/>
              <a:chOff x="0" y="0"/>
              <a:chExt cx="1532725" cy="1470174"/>
            </a:xfrm>
          </p:grpSpPr>
          <p:sp>
            <p:nvSpPr>
              <p:cNvPr id="638" name="Line"/>
              <p:cNvSpPr/>
              <p:nvPr/>
            </p:nvSpPr>
            <p:spPr>
              <a:xfrm>
                <a:off x="0" y="519518"/>
                <a:ext cx="1141541" cy="950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FFFFFF"/>
              </a:solidFill>
              <a:ln w="25400" cap="flat">
                <a:solidFill>
                  <a:srgbClr val="434343"/>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39" name="Line"/>
              <p:cNvSpPr/>
              <p:nvPr/>
            </p:nvSpPr>
            <p:spPr>
              <a:xfrm flipV="1">
                <a:off x="54922" y="666210"/>
                <a:ext cx="747410" cy="77024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40" name="Line"/>
              <p:cNvSpPr/>
              <p:nvPr/>
            </p:nvSpPr>
            <p:spPr>
              <a:xfrm flipV="1">
                <a:off x="561564" y="744871"/>
                <a:ext cx="339984" cy="35036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41" name="Line"/>
              <p:cNvSpPr/>
              <p:nvPr/>
            </p:nvSpPr>
            <p:spPr>
              <a:xfrm flipV="1">
                <a:off x="49406" y="645759"/>
                <a:ext cx="733082" cy="75547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42" name="Line"/>
              <p:cNvSpPr/>
              <p:nvPr/>
            </p:nvSpPr>
            <p:spPr>
              <a:xfrm flipV="1">
                <a:off x="530001" y="748011"/>
                <a:ext cx="331863" cy="34200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43" name="Oval"/>
              <p:cNvSpPr/>
              <p:nvPr/>
            </p:nvSpPr>
            <p:spPr>
              <a:xfrm>
                <a:off x="691406" y="0"/>
                <a:ext cx="841320" cy="867022"/>
              </a:xfrm>
              <a:prstGeom prst="ellipse">
                <a:avLst/>
              </a:prstGeom>
              <a:solidFill>
                <a:srgbClr val="FFFFFF"/>
              </a:solidFill>
              <a:ln w="38100" cap="flat">
                <a:solidFill>
                  <a:srgbClr val="434343"/>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44" name="Oval"/>
              <p:cNvSpPr/>
              <p:nvPr/>
            </p:nvSpPr>
            <p:spPr>
              <a:xfrm>
                <a:off x="1127811" y="127628"/>
                <a:ext cx="271926" cy="280233"/>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646" name="Line"/>
            <p:cNvSpPr/>
            <p:nvPr/>
          </p:nvSpPr>
          <p:spPr>
            <a:xfrm flipV="1">
              <a:off x="2520155" y="1468455"/>
              <a:ext cx="1" cy="611714"/>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647" name="Line"/>
            <p:cNvSpPr/>
            <p:nvPr/>
          </p:nvSpPr>
          <p:spPr>
            <a:xfrm flipH="1">
              <a:off x="1858401" y="1443176"/>
              <a:ext cx="681577" cy="1"/>
            </a:xfrm>
            <a:prstGeom prst="line">
              <a:avLst/>
            </a:prstGeom>
            <a:noFill/>
            <a:ln w="63500" cap="flat">
              <a:solidFill>
                <a:srgbClr val="FFFFFF"/>
              </a:solidFill>
              <a:prstDash val="solid"/>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nvGrpSpPr>
            <p:cNvPr id="655" name="Group"/>
            <p:cNvGrpSpPr/>
            <p:nvPr/>
          </p:nvGrpSpPr>
          <p:grpSpPr>
            <a:xfrm rot="2700000">
              <a:off x="1753792" y="1513617"/>
              <a:ext cx="1532727" cy="1470175"/>
              <a:chOff x="0" y="0"/>
              <a:chExt cx="1532725" cy="1470174"/>
            </a:xfrm>
          </p:grpSpPr>
          <p:sp>
            <p:nvSpPr>
              <p:cNvPr id="648" name="Line"/>
              <p:cNvSpPr/>
              <p:nvPr/>
            </p:nvSpPr>
            <p:spPr>
              <a:xfrm>
                <a:off x="0" y="519518"/>
                <a:ext cx="1141541" cy="950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chemeClr val="accent1">
                  <a:lumOff val="13529"/>
                </a:schemeClr>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49" name="Line"/>
              <p:cNvSpPr/>
              <p:nvPr/>
            </p:nvSpPr>
            <p:spPr>
              <a:xfrm flipV="1">
                <a:off x="54922" y="666210"/>
                <a:ext cx="747410" cy="77024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50" name="Line"/>
              <p:cNvSpPr/>
              <p:nvPr/>
            </p:nvSpPr>
            <p:spPr>
              <a:xfrm flipV="1">
                <a:off x="561564" y="744871"/>
                <a:ext cx="339984" cy="35036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51" name="Line"/>
              <p:cNvSpPr/>
              <p:nvPr/>
            </p:nvSpPr>
            <p:spPr>
              <a:xfrm flipV="1">
                <a:off x="49406" y="645759"/>
                <a:ext cx="733082" cy="75547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52" name="Line"/>
              <p:cNvSpPr/>
              <p:nvPr/>
            </p:nvSpPr>
            <p:spPr>
              <a:xfrm flipV="1">
                <a:off x="530001" y="748011"/>
                <a:ext cx="331863" cy="34200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53" name="Oval"/>
              <p:cNvSpPr/>
              <p:nvPr/>
            </p:nvSpPr>
            <p:spPr>
              <a:xfrm>
                <a:off x="691406" y="0"/>
                <a:ext cx="841320" cy="867022"/>
              </a:xfrm>
              <a:prstGeom prst="ellipse">
                <a:avLst/>
              </a:prstGeom>
              <a:solidFill>
                <a:schemeClr val="accent1">
                  <a:lumOff val="13529"/>
                </a:schemeClr>
              </a:solidFill>
              <a:ln w="38100" cap="flat">
                <a:solidFill>
                  <a:schemeClr val="accent1">
                    <a:hueOff val="118245"/>
                    <a:lumOff val="-11372"/>
                  </a:schemeClr>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54" name="Oval"/>
              <p:cNvSpPr/>
              <p:nvPr/>
            </p:nvSpPr>
            <p:spPr>
              <a:xfrm>
                <a:off x="1127811" y="127628"/>
                <a:ext cx="271926" cy="280233"/>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670" name="Group"/>
            <p:cNvGrpSpPr/>
            <p:nvPr/>
          </p:nvGrpSpPr>
          <p:grpSpPr>
            <a:xfrm>
              <a:off x="3581378" y="1196188"/>
              <a:ext cx="1194274" cy="896229"/>
              <a:chOff x="0" y="0"/>
              <a:chExt cx="1194273" cy="896228"/>
            </a:xfrm>
          </p:grpSpPr>
          <p:grpSp>
            <p:nvGrpSpPr>
              <p:cNvPr id="661" name="Group"/>
              <p:cNvGrpSpPr/>
              <p:nvPr/>
            </p:nvGrpSpPr>
            <p:grpSpPr>
              <a:xfrm>
                <a:off x="0" y="0"/>
                <a:ext cx="1194274" cy="896229"/>
                <a:chOff x="0" y="0"/>
                <a:chExt cx="1194273" cy="896228"/>
              </a:xfrm>
            </p:grpSpPr>
            <p:grpSp>
              <p:nvGrpSpPr>
                <p:cNvPr id="658" name="Group"/>
                <p:cNvGrpSpPr/>
                <p:nvPr/>
              </p:nvGrpSpPr>
              <p:grpSpPr>
                <a:xfrm>
                  <a:off x="0" y="0"/>
                  <a:ext cx="1194274" cy="896229"/>
                  <a:chOff x="0" y="0"/>
                  <a:chExt cx="1194273" cy="896228"/>
                </a:xfrm>
              </p:grpSpPr>
              <p:sp>
                <p:nvSpPr>
                  <p:cNvPr id="656"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57"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pic>
              <p:nvPicPr>
                <p:cNvPr id="659" name="250px-VRSNlogoAug2012.png" descr="250px-VRSNlogoAug2012.png"/>
                <p:cNvPicPr>
                  <a:picLocks noChangeAspect="1"/>
                </p:cNvPicPr>
                <p:nvPr/>
              </p:nvPicPr>
              <p:blipFill>
                <a:blip r:embed="rId4">
                  <a:extLst/>
                </a:blip>
                <a:srcRect l="0" t="0" r="12951" b="33387"/>
                <a:stretch>
                  <a:fillRect/>
                </a:stretch>
              </p:blipFill>
              <p:spPr>
                <a:xfrm>
                  <a:off x="326666" y="384614"/>
                  <a:ext cx="464702" cy="355605"/>
                </a:xfrm>
                <a:prstGeom prst="rect">
                  <a:avLst/>
                </a:prstGeom>
                <a:ln w="12700" cap="flat">
                  <a:noFill/>
                  <a:miter lim="400000"/>
                </a:ln>
                <a:effectLst/>
              </p:spPr>
            </p:pic>
            <p:pic>
              <p:nvPicPr>
                <p:cNvPr id="660" name="Image" descr="Image"/>
                <p:cNvPicPr>
                  <a:picLocks noChangeAspect="1"/>
                </p:cNvPicPr>
                <p:nvPr/>
              </p:nvPicPr>
              <p:blipFill>
                <a:blip r:embed="rId3">
                  <a:extLst/>
                </a:blip>
                <a:stretch>
                  <a:fillRect/>
                </a:stretch>
              </p:blipFill>
              <p:spPr>
                <a:xfrm>
                  <a:off x="739484" y="448114"/>
                  <a:ext cx="355601" cy="355601"/>
                </a:xfrm>
                <a:prstGeom prst="rect">
                  <a:avLst/>
                </a:prstGeom>
                <a:ln w="12700" cap="flat">
                  <a:noFill/>
                  <a:miter lim="400000"/>
                </a:ln>
                <a:effectLst/>
              </p:spPr>
            </p:pic>
          </p:grpSp>
          <p:grpSp>
            <p:nvGrpSpPr>
              <p:cNvPr id="669" name="Group"/>
              <p:cNvGrpSpPr/>
              <p:nvPr/>
            </p:nvGrpSpPr>
            <p:grpSpPr>
              <a:xfrm>
                <a:off x="13856" y="479905"/>
                <a:ext cx="425168" cy="364535"/>
                <a:chOff x="0" y="0"/>
                <a:chExt cx="425167" cy="364533"/>
              </a:xfrm>
            </p:grpSpPr>
            <p:sp>
              <p:nvSpPr>
                <p:cNvPr id="662" name="Line"/>
                <p:cNvSpPr/>
                <p:nvPr/>
              </p:nvSpPr>
              <p:spPr>
                <a:xfrm>
                  <a:off x="0" y="128816"/>
                  <a:ext cx="316656" cy="23571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chemeClr val="accent1">
                    <a:lumOff val="13529"/>
                  </a:schemeClr>
                </a:solidFill>
                <a:ln w="25400" cap="flat">
                  <a:solidFill>
                    <a:schemeClr val="accent1">
                      <a:hueOff val="118245"/>
                      <a:lumOff val="-11372"/>
                    </a:schemeClr>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63" name="Line"/>
                <p:cNvSpPr/>
                <p:nvPr/>
              </p:nvSpPr>
              <p:spPr>
                <a:xfrm flipV="1">
                  <a:off x="15235" y="165188"/>
                  <a:ext cx="207327" cy="190985"/>
                </a:xfrm>
                <a:prstGeom prst="line">
                  <a:avLst/>
                </a:prstGeom>
                <a:noFill/>
                <a:ln w="25400" cap="flat">
                  <a:solidFill>
                    <a:schemeClr val="accent1">
                      <a:hueOff val="118245"/>
                      <a:lumOff val="-11372"/>
                    </a:schemeClr>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64" name="Line"/>
                <p:cNvSpPr/>
                <p:nvPr/>
              </p:nvSpPr>
              <p:spPr>
                <a:xfrm flipV="1">
                  <a:off x="155774" y="184692"/>
                  <a:ext cx="94309" cy="86876"/>
                </a:xfrm>
                <a:prstGeom prst="line">
                  <a:avLst/>
                </a:prstGeom>
                <a:noFill/>
                <a:ln w="25400" cap="flat">
                  <a:solidFill>
                    <a:schemeClr val="accent1">
                      <a:hueOff val="118245"/>
                      <a:lumOff val="-11372"/>
                    </a:schemeClr>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65" name="Line"/>
                <p:cNvSpPr/>
                <p:nvPr/>
              </p:nvSpPr>
              <p:spPr>
                <a:xfrm flipV="1">
                  <a:off x="13705" y="160118"/>
                  <a:ext cx="203352" cy="18732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66" name="Line"/>
                <p:cNvSpPr/>
                <p:nvPr/>
              </p:nvSpPr>
              <p:spPr>
                <a:xfrm flipV="1">
                  <a:off x="147018" y="185471"/>
                  <a:ext cx="92057" cy="848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67" name="Oval"/>
                <p:cNvSpPr/>
                <p:nvPr/>
              </p:nvSpPr>
              <p:spPr>
                <a:xfrm>
                  <a:off x="191791" y="0"/>
                  <a:ext cx="233377" cy="214981"/>
                </a:xfrm>
                <a:prstGeom prst="ellipse">
                  <a:avLst/>
                </a:prstGeom>
                <a:solidFill>
                  <a:schemeClr val="accent1">
                    <a:lumOff val="13529"/>
                  </a:schemeClr>
                </a:solidFill>
                <a:ln w="38100" cap="flat">
                  <a:solidFill>
                    <a:schemeClr val="accent1">
                      <a:hueOff val="118245"/>
                      <a:lumOff val="-11372"/>
                    </a:schemeClr>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668" name="Oval"/>
                <p:cNvSpPr/>
                <p:nvPr/>
              </p:nvSpPr>
              <p:spPr>
                <a:xfrm>
                  <a:off x="312846" y="31645"/>
                  <a:ext cx="75431" cy="6948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sp>
        <p:nvSpPr>
          <p:cNvPr id="672" name="How can I trust this key?"/>
          <p:cNvSpPr/>
          <p:nvPr/>
        </p:nvSpPr>
        <p:spPr>
          <a:xfrm>
            <a:off x="1992166" y="7358154"/>
            <a:ext cx="7071123" cy="178474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0161" y="0"/>
                </a:moveTo>
                <a:lnTo>
                  <a:pt x="19725" y="7834"/>
                </a:lnTo>
                <a:lnTo>
                  <a:pt x="218" y="7834"/>
                </a:lnTo>
                <a:cubicBezTo>
                  <a:pt x="98" y="7834"/>
                  <a:pt x="0" y="8221"/>
                  <a:pt x="0" y="8699"/>
                </a:cubicBezTo>
                <a:lnTo>
                  <a:pt x="0" y="20735"/>
                </a:lnTo>
                <a:cubicBezTo>
                  <a:pt x="0" y="21213"/>
                  <a:pt x="98" y="21600"/>
                  <a:pt x="218" y="21600"/>
                </a:cubicBezTo>
                <a:lnTo>
                  <a:pt x="21382" y="21600"/>
                </a:lnTo>
                <a:cubicBezTo>
                  <a:pt x="21502" y="21600"/>
                  <a:pt x="21600" y="21213"/>
                  <a:pt x="21600" y="20735"/>
                </a:cubicBezTo>
                <a:lnTo>
                  <a:pt x="21600" y="8699"/>
                </a:lnTo>
                <a:cubicBezTo>
                  <a:pt x="21600" y="8221"/>
                  <a:pt x="21502" y="7834"/>
                  <a:pt x="21382" y="7834"/>
                </a:cubicBezTo>
                <a:lnTo>
                  <a:pt x="20597" y="7834"/>
                </a:lnTo>
                <a:lnTo>
                  <a:pt x="20161" y="0"/>
                </a:lnTo>
                <a:close/>
              </a:path>
            </a:pathLst>
          </a:custGeom>
          <a:ln w="88900">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lstStyle/>
          <a:p>
            <a:pPr>
              <a:defRPr sz="3900"/>
            </a:pPr>
            <a:r>
              <a:t> How can I </a:t>
            </a:r>
            <a:r>
              <a:rPr>
                <a:solidFill>
                  <a:schemeClr val="accent3">
                    <a:hueOff val="-365725"/>
                    <a:satOff val="-32500"/>
                    <a:lumOff val="18235"/>
                  </a:schemeClr>
                </a:solidFill>
              </a:rPr>
              <a:t>trust</a:t>
            </a:r>
            <a:r>
              <a:t> this key?</a:t>
            </a:r>
          </a:p>
        </p:txBody>
      </p:sp>
      <p:sp>
        <p:nvSpPr>
          <p:cNvPr id="673" name="Oh. now I trust your key"/>
          <p:cNvSpPr/>
          <p:nvPr/>
        </p:nvSpPr>
        <p:spPr>
          <a:xfrm>
            <a:off x="7611282" y="2472602"/>
            <a:ext cx="4973639" cy="23677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0" y="12712"/>
                </a:lnTo>
                <a:lnTo>
                  <a:pt x="9371" y="12712"/>
                </a:lnTo>
                <a:lnTo>
                  <a:pt x="10009" y="21600"/>
                </a:lnTo>
                <a:lnTo>
                  <a:pt x="10645" y="12712"/>
                </a:lnTo>
                <a:lnTo>
                  <a:pt x="21600" y="12712"/>
                </a:lnTo>
                <a:lnTo>
                  <a:pt x="21600" y="0"/>
                </a:lnTo>
                <a:lnTo>
                  <a:pt x="0" y="0"/>
                </a:lnTo>
                <a:close/>
              </a:path>
            </a:pathLst>
          </a:custGeom>
          <a:solidFill>
            <a:srgbClr val="000000"/>
          </a:solidFill>
          <a:ln w="88900">
            <a:solidFill>
              <a:schemeClr val="accent3">
                <a:hueOff val="-365725"/>
                <a:satOff val="-32500"/>
                <a:lumOff val="18235"/>
              </a:schemeClr>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sz="3100"/>
            </a:lvl1pPr>
          </a:lstStyle>
          <a:p>
            <a:pPr/>
            <a:r>
              <a:t>Oh. now I trust your key</a:t>
            </a:r>
          </a:p>
        </p:txBody>
      </p:sp>
      <p:sp>
        <p:nvSpPr>
          <p:cNvPr id="67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89"/>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588"/>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590"/>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4" fill="hold">
                                  <p:stCondLst>
                                    <p:cond delay="0"/>
                                  </p:stCondLst>
                                  <p:iterate type="el" backwards="0">
                                    <p:tmAbs val="0"/>
                                  </p:iterate>
                                  <p:childTnLst>
                                    <p:set>
                                      <p:cBhvr>
                                        <p:cTn id="15" fill="hold"/>
                                        <p:tgtEl>
                                          <p:spTgt spid="60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8" presetID="22" grpId="5" fill="hold">
                                  <p:stCondLst>
                                    <p:cond delay="0"/>
                                  </p:stCondLst>
                                  <p:iterate type="el" backwards="0">
                                    <p:tmAbs val="0"/>
                                  </p:iterate>
                                  <p:childTnLst>
                                    <p:set>
                                      <p:cBhvr>
                                        <p:cTn id="19" fill="hold"/>
                                        <p:tgtEl>
                                          <p:spTgt spid="619"/>
                                        </p:tgtEl>
                                        <p:attrNameLst>
                                          <p:attrName>style.visibility</p:attrName>
                                        </p:attrNameLst>
                                      </p:cBhvr>
                                      <p:to>
                                        <p:strVal val="visible"/>
                                      </p:to>
                                    </p:set>
                                    <p:animEffect filter="wipe(left)" transition="in">
                                      <p:cBhvr>
                                        <p:cTn id="20" dur="300"/>
                                        <p:tgtEl>
                                          <p:spTgt spid="619"/>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9" presetID="18" grpId="6" fill="hold">
                                  <p:stCondLst>
                                    <p:cond delay="0"/>
                                  </p:stCondLst>
                                  <p:iterate type="el" backwards="0">
                                    <p:tmAbs val="0"/>
                                  </p:iterate>
                                  <p:childTnLst>
                                    <p:set>
                                      <p:cBhvr>
                                        <p:cTn id="24" fill="hold"/>
                                        <p:tgtEl>
                                          <p:spTgt spid="671"/>
                                        </p:tgtEl>
                                        <p:attrNameLst>
                                          <p:attrName>style.visibility</p:attrName>
                                        </p:attrNameLst>
                                      </p:cBhvr>
                                      <p:to>
                                        <p:strVal val="visible"/>
                                      </p:to>
                                    </p:set>
                                    <p:animEffect filter="strips(upLeft)" transition="in">
                                      <p:cBhvr>
                                        <p:cTn id="25" dur="600"/>
                                        <p:tgtEl>
                                          <p:spTgt spid="671"/>
                                        </p:tgtEl>
                                      </p:cBhvr>
                                    </p:animEffect>
                                  </p:childTnLst>
                                </p:cTn>
                              </p:par>
                            </p:childTnLst>
                          </p:cTn>
                        </p:par>
                        <p:par>
                          <p:cTn id="26" fill="hold">
                            <p:stCondLst>
                              <p:cond delay="600"/>
                            </p:stCondLst>
                            <p:childTnLst>
                              <p:par>
                                <p:cTn id="27" presetClass="entr" nodeType="afterEffect" presetSubtype="0" presetID="1" grpId="7" fill="hold">
                                  <p:stCondLst>
                                    <p:cond delay="0"/>
                                  </p:stCondLst>
                                  <p:iterate type="el" backwards="0">
                                    <p:tmAbs val="0"/>
                                  </p:iterate>
                                  <p:childTnLst>
                                    <p:set>
                                      <p:cBhvr>
                                        <p:cTn id="28" fill="hold"/>
                                        <p:tgtEl>
                                          <p:spTgt spid="63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mph" nodeType="clickEffect" presetSubtype="0" presetID="35" grpId="8" repeatCount="3000" fill="hold">
                                  <p:stCondLst>
                                    <p:cond delay="0"/>
                                  </p:stCondLst>
                                  <p:childTnLst>
                                    <p:anim calcmode="discrete" valueType="str">
                                      <p:cBhvr>
                                        <p:cTn id="32" dur="600" fill="hold"/>
                                        <p:tgtEl>
                                          <p:spTgt spid="606"/>
                                        </p:tgtEl>
                                        <p:attrNameLst>
                                          <p:attrName>style.visibility</p:attrName>
                                        </p:attrNameLst>
                                      </p:cBhvr>
                                      <p:tavLst>
                                        <p:tav tm="0">
                                          <p:val>
                                            <p:strVal val="hidden"/>
                                          </p:val>
                                        </p:tav>
                                        <p:tav tm="50000">
                                          <p:val>
                                            <p:strVal val="visible"/>
                                          </p:val>
                                        </p:tav>
                                      </p:tavLst>
                                    </p:anim>
                                  </p:childTnLst>
                                </p:cTn>
                              </p:par>
                            </p:childTnLst>
                          </p:cTn>
                        </p:par>
                        <p:par>
                          <p:cTn id="33" fill="hold">
                            <p:stCondLst>
                              <p:cond delay="600"/>
                            </p:stCondLst>
                            <p:childTnLst>
                              <p:par>
                                <p:cTn id="34" presetClass="entr" nodeType="afterEffect" presetSubtype="0" presetID="1" grpId="9" fill="hold">
                                  <p:stCondLst>
                                    <p:cond delay="0"/>
                                  </p:stCondLst>
                                  <p:iterate type="el" backwards="0">
                                    <p:tmAbs val="0"/>
                                  </p:iterate>
                                  <p:childTnLst>
                                    <p:set>
                                      <p:cBhvr>
                                        <p:cTn id="35" fill="hold"/>
                                        <p:tgtEl>
                                          <p:spTgt spid="6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89" grpId="1"/>
      <p:bldP build="whole" bldLvl="1" animBg="1" rev="0" advAuto="0" spid="606" grpId="4"/>
      <p:bldP build="whole" bldLvl="1" animBg="1" rev="0" advAuto="0" spid="588" grpId="2"/>
      <p:bldP build="whole" bldLvl="1" animBg="1" rev="0" advAuto="0" spid="673" grpId="9"/>
      <p:bldP build="whole" bldLvl="1" animBg="1" rev="0" advAuto="0" spid="606" grpId="8"/>
      <p:bldP build="whole" bldLvl="1" animBg="1" rev="0" advAuto="0" spid="671" grpId="6"/>
      <p:bldP build="whole" bldLvl="1" animBg="1" rev="0" advAuto="0" spid="619" grpId="5"/>
      <p:bldP build="whole" bldLvl="1" animBg="1" rev="0" advAuto="0" spid="590" grpId="3"/>
      <p:bldP build="whole" bldLvl="1" animBg="1" rev="0" advAuto="0" spid="635" grpId="7"/>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78" name="X.509 Format"/>
          <p:cNvSpPr txBox="1"/>
          <p:nvPr>
            <p:ph type="title"/>
          </p:nvPr>
        </p:nvSpPr>
        <p:spPr>
          <a:prstGeom prst="rect">
            <a:avLst/>
          </a:prstGeom>
        </p:spPr>
        <p:txBody>
          <a:bodyPr/>
          <a:lstStyle/>
          <a:p>
            <a:pPr/>
            <a:r>
              <a:t>X.509 Format</a:t>
            </a:r>
          </a:p>
        </p:txBody>
      </p:sp>
      <p:sp>
        <p:nvSpPr>
          <p:cNvPr id="67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80" name="Version: 3 (0x2)…"/>
          <p:cNvSpPr txBox="1"/>
          <p:nvPr/>
        </p:nvSpPr>
        <p:spPr>
          <a:xfrm>
            <a:off x="374650" y="1999059"/>
            <a:ext cx="12014201" cy="700008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lgn="l" defTabSz="443991">
              <a:defRPr b="0" sz="2736">
                <a:latin typeface="Menlo"/>
                <a:ea typeface="Menlo"/>
                <a:cs typeface="Menlo"/>
                <a:sym typeface="Menlo"/>
              </a:defRPr>
            </a:pPr>
            <a:r>
              <a:t>Version: 3 (0x2)</a:t>
            </a:r>
          </a:p>
          <a:p>
            <a:pPr algn="l" defTabSz="443991">
              <a:defRPr b="0" sz="2736">
                <a:latin typeface="Menlo"/>
                <a:ea typeface="Menlo"/>
                <a:cs typeface="Menlo"/>
                <a:sym typeface="Menlo"/>
              </a:defRPr>
            </a:pPr>
            <a:r>
              <a:t>Serial Number:</a:t>
            </a:r>
          </a:p>
          <a:p>
            <a:pPr algn="l" defTabSz="443991">
              <a:defRPr b="0" sz="2736">
                <a:latin typeface="Menlo"/>
                <a:ea typeface="Menlo"/>
                <a:cs typeface="Menlo"/>
                <a:sym typeface="Menlo"/>
              </a:defRPr>
            </a:pPr>
            <a:r>
              <a:t>  0e:77:76:8a:5d:07:f0:e5:79:59:ca:2a:9d:50:82:b5</a:t>
            </a:r>
          </a:p>
          <a:p>
            <a:pPr algn="l" defTabSz="443991">
              <a:defRPr b="0" sz="2736">
                <a:latin typeface="Menlo"/>
                <a:ea typeface="Menlo"/>
                <a:cs typeface="Menlo"/>
                <a:sym typeface="Menlo"/>
              </a:defRPr>
            </a:pPr>
            <a:r>
              <a:t>Signature Algorithm: sha1WithRSAEncryption</a:t>
            </a:r>
          </a:p>
          <a:p>
            <a:pPr algn="l" defTabSz="443991">
              <a:defRPr b="0" sz="2736">
                <a:latin typeface="Menlo"/>
                <a:ea typeface="Menlo"/>
                <a:cs typeface="Menlo"/>
                <a:sym typeface="Menlo"/>
              </a:defRPr>
            </a:pPr>
            <a:r>
              <a:t>Issuer: C=US, O=DigiCert Inc, OU=www.digicert.com,</a:t>
            </a:r>
          </a:p>
          <a:p>
            <a:pPr algn="l" defTabSz="443991">
              <a:defRPr b="0" sz="2736">
                <a:latin typeface="Menlo"/>
                <a:ea typeface="Menlo"/>
                <a:cs typeface="Menlo"/>
                <a:sym typeface="Menlo"/>
              </a:defRPr>
            </a:pPr>
            <a:r>
              <a:t>        CN=DigiCert High Assurance EV CA-1</a:t>
            </a:r>
          </a:p>
          <a:p>
            <a:pPr algn="l" defTabSz="443991">
              <a:defRPr b="0" sz="2736">
                <a:latin typeface="Menlo"/>
                <a:ea typeface="Menlo"/>
                <a:cs typeface="Menlo"/>
                <a:sym typeface="Menlo"/>
              </a:defRPr>
            </a:pPr>
            <a:r>
              <a:t>Validity</a:t>
            </a:r>
          </a:p>
          <a:p>
            <a:pPr algn="l" defTabSz="443991">
              <a:defRPr b="0" sz="2736">
                <a:latin typeface="Menlo"/>
                <a:ea typeface="Menlo"/>
                <a:cs typeface="Menlo"/>
                <a:sym typeface="Menlo"/>
              </a:defRPr>
            </a:pPr>
            <a:r>
              <a:t>  Not Before: May 27 00:00:00 2011 GMT</a:t>
            </a:r>
          </a:p>
          <a:p>
            <a:pPr algn="l" defTabSz="443991">
              <a:defRPr b="0" sz="2736">
                <a:latin typeface="Menlo"/>
                <a:ea typeface="Menlo"/>
                <a:cs typeface="Menlo"/>
                <a:sym typeface="Menlo"/>
              </a:defRPr>
            </a:pPr>
            <a:r>
              <a:t>  Not After : Jul 29 12:00:00 2013 GMT</a:t>
            </a:r>
          </a:p>
          <a:p>
            <a:pPr algn="l" defTabSz="443991">
              <a:defRPr b="0" sz="2736">
                <a:latin typeface="Menlo"/>
                <a:ea typeface="Menlo"/>
                <a:cs typeface="Menlo"/>
                <a:sym typeface="Menlo"/>
              </a:defRPr>
            </a:pPr>
            <a:r>
              <a:t>Subject: C=US, ST=California, L=San Francisco,</a:t>
            </a:r>
          </a:p>
          <a:p>
            <a:pPr algn="l" defTabSz="443991">
              <a:defRPr b="0" sz="2736">
                <a:latin typeface="Menlo"/>
                <a:ea typeface="Menlo"/>
                <a:cs typeface="Menlo"/>
                <a:sym typeface="Menlo"/>
              </a:defRPr>
            </a:pPr>
            <a:r>
              <a:t>         O=GitHub, Inc., CN=github.com</a:t>
            </a:r>
          </a:p>
          <a:p>
            <a:pPr algn="l" defTabSz="443991">
              <a:defRPr b="0" sz="2736">
                <a:latin typeface="Menlo"/>
                <a:ea typeface="Menlo"/>
                <a:cs typeface="Menlo"/>
                <a:sym typeface="Menlo"/>
              </a:defRPr>
            </a:pPr>
            <a:r>
              <a:t>Subject Public Key Info:</a:t>
            </a:r>
          </a:p>
          <a:p>
            <a:pPr algn="l" defTabSz="443991">
              <a:defRPr b="0" sz="2736">
                <a:latin typeface="Menlo"/>
                <a:ea typeface="Menlo"/>
                <a:cs typeface="Menlo"/>
                <a:sym typeface="Menlo"/>
              </a:defRPr>
            </a:pPr>
            <a:r>
              <a:t>  Public Key Algorithm: rsaEncryption</a:t>
            </a:r>
          </a:p>
          <a:p>
            <a:pPr algn="l" defTabSz="443991">
              <a:defRPr b="0" sz="2736">
                <a:latin typeface="Menlo"/>
                <a:ea typeface="Menlo"/>
                <a:cs typeface="Menlo"/>
                <a:sym typeface="Menlo"/>
              </a:defRPr>
            </a:pPr>
            <a:r>
              <a:t>    Public-Key: (2048 bit)</a:t>
            </a:r>
          </a:p>
          <a:p>
            <a:pPr algn="l" defTabSz="443991">
              <a:defRPr b="0" sz="2736">
                <a:latin typeface="Menlo"/>
                <a:ea typeface="Menlo"/>
                <a:cs typeface="Menlo"/>
                <a:sym typeface="Menlo"/>
              </a:defRPr>
            </a:pPr>
            <a:r>
              <a:t>      Modulus:</a:t>
            </a:r>
          </a:p>
          <a:p>
            <a:pPr algn="l" defTabSz="443991">
              <a:defRPr b="0" sz="2736">
                <a:latin typeface="Menlo"/>
                <a:ea typeface="Menlo"/>
                <a:cs typeface="Menlo"/>
                <a:sym typeface="Menlo"/>
              </a:defRPr>
            </a:pPr>
            <a:r>
              <a:t>        00:ed:d3:89:c3:5d:70:72:09:f3:33:4f:1a:72:74:</a:t>
            </a:r>
          </a:p>
          <a:p>
            <a:pPr algn="l" defTabSz="443991">
              <a:defRPr b="0" sz="2736">
                <a:latin typeface="Menlo"/>
                <a:ea typeface="Menlo"/>
                <a:cs typeface="Menlo"/>
                <a:sym typeface="Menlo"/>
              </a:defRPr>
            </a:pPr>
            <a:r>
              <a:t>        d9:b6:5a:95:50:bb:68:61:9f:f7:fb:1f:19:e1:da:</a:t>
            </a: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2" name="X.509 Format"/>
          <p:cNvSpPr txBox="1"/>
          <p:nvPr>
            <p:ph type="title"/>
          </p:nvPr>
        </p:nvSpPr>
        <p:spPr>
          <a:prstGeom prst="rect">
            <a:avLst/>
          </a:prstGeom>
        </p:spPr>
        <p:txBody>
          <a:bodyPr/>
          <a:lstStyle/>
          <a:p>
            <a:pPr/>
            <a:r>
              <a:t>X.509 Format</a:t>
            </a:r>
          </a:p>
        </p:txBody>
      </p:sp>
      <p:sp>
        <p:nvSpPr>
          <p:cNvPr id="683" name="Real world examples"/>
          <p:cNvSpPr txBox="1"/>
          <p:nvPr>
            <p:ph type="body" idx="1"/>
          </p:nvPr>
        </p:nvSpPr>
        <p:spPr>
          <a:prstGeom prst="rect">
            <a:avLst/>
          </a:prstGeom>
        </p:spPr>
        <p:txBody>
          <a:bodyPr/>
          <a:lstStyle/>
          <a:p>
            <a:pPr/>
            <a:r>
              <a:t>Real world examples</a:t>
            </a:r>
          </a:p>
        </p:txBody>
      </p:sp>
      <p:sp>
        <p:nvSpPr>
          <p:cNvPr id="68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6" name="CA Trustworthiness (1)"/>
          <p:cNvSpPr txBox="1"/>
          <p:nvPr>
            <p:ph type="title"/>
          </p:nvPr>
        </p:nvSpPr>
        <p:spPr>
          <a:prstGeom prst="rect">
            <a:avLst/>
          </a:prstGeom>
        </p:spPr>
        <p:txBody>
          <a:bodyPr/>
          <a:lstStyle/>
          <a:p>
            <a:pPr/>
            <a:r>
              <a:t>CA Trustworthiness (1)</a:t>
            </a:r>
          </a:p>
        </p:txBody>
      </p:sp>
      <p:sp>
        <p:nvSpPr>
          <p:cNvPr id="687" name="A CA is essentially a trusted third party…"/>
          <p:cNvSpPr txBox="1"/>
          <p:nvPr>
            <p:ph type="body" idx="1"/>
          </p:nvPr>
        </p:nvSpPr>
        <p:spPr>
          <a:prstGeom prst="rect">
            <a:avLst/>
          </a:prstGeom>
        </p:spPr>
        <p:txBody>
          <a:bodyPr/>
          <a:lstStyle/>
          <a:p>
            <a:pPr/>
            <a:r>
              <a:t>A CA is essentially a trusted third party</a:t>
            </a:r>
          </a:p>
          <a:p>
            <a:pPr lvl="1"/>
            <a:r>
              <a:t>Certificate signatures are attestations of authenticity for the server and (optionally) the client</a:t>
            </a:r>
          </a:p>
          <a:p>
            <a:pPr lvl="1"/>
            <a:r>
              <a:t>Remember: trust is bad and should be minimized!</a:t>
            </a:r>
          </a:p>
          <a:p>
            <a:pPr>
              <a:defRPr>
                <a:solidFill>
                  <a:schemeClr val="accent5">
                    <a:hueOff val="89162"/>
                    <a:satOff val="9554"/>
                    <a:lumOff val="16296"/>
                  </a:schemeClr>
                </a:solidFill>
              </a:defRPr>
            </a:pPr>
            <a:r>
              <a:t>If a CA mistakenly (or purposefully) signs a certificate for a domain and provides it to a malicious principal, TLS can be subverted</a:t>
            </a:r>
          </a:p>
          <a:p>
            <a:pPr/>
            <a:r>
              <a:t>Not only must we trust root CAs, but also intermediate CAs that have been delegated signing authority</a:t>
            </a:r>
          </a:p>
        </p:txBody>
      </p:sp>
      <p:sp>
        <p:nvSpPr>
          <p:cNvPr id="68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0" name="CA Trustworthiness (2)"/>
          <p:cNvSpPr txBox="1"/>
          <p:nvPr>
            <p:ph type="title"/>
          </p:nvPr>
        </p:nvSpPr>
        <p:spPr>
          <a:prstGeom prst="rect">
            <a:avLst/>
          </a:prstGeom>
        </p:spPr>
        <p:txBody>
          <a:bodyPr/>
          <a:lstStyle/>
          <a:p>
            <a:pPr/>
            <a:r>
              <a:t>CA Trustworthiness (2)</a:t>
            </a:r>
          </a:p>
        </p:txBody>
      </p:sp>
      <p:sp>
        <p:nvSpPr>
          <p:cNvPr id="691" name="Clearly, the CA secret key must be protected at all costs…"/>
          <p:cNvSpPr txBox="1"/>
          <p:nvPr>
            <p:ph type="body" idx="1"/>
          </p:nvPr>
        </p:nvSpPr>
        <p:spPr>
          <a:prstGeom prst="rect">
            <a:avLst/>
          </a:prstGeom>
        </p:spPr>
        <p:txBody>
          <a:bodyPr/>
          <a:lstStyle/>
          <a:p>
            <a:pPr/>
            <a:r>
              <a:t>Clearly, the CA secret key must be protected at all costs</a:t>
            </a:r>
          </a:p>
          <a:p>
            <a:pPr lvl="1"/>
            <a:r>
              <a:t>Possession of the CA secret key grants adversaries the ability to sign any domain</a:t>
            </a:r>
          </a:p>
          <a:p>
            <a:pPr lvl="1">
              <a:defRPr>
                <a:solidFill>
                  <a:schemeClr val="accent5">
                    <a:hueOff val="89162"/>
                    <a:satOff val="9554"/>
                    <a:lumOff val="16296"/>
                  </a:schemeClr>
                </a:solidFill>
              </a:defRPr>
            </a:pPr>
            <a:r>
              <a:t>Attractive target for adversaries</a:t>
            </a:r>
          </a:p>
          <a:p>
            <a:pPr/>
            <a:r>
              <a:t>Signatures should only be issued after verifying the identity of the requester</a:t>
            </a:r>
          </a:p>
          <a:p>
            <a:pPr lvl="1"/>
            <a:r>
              <a:t>Also known as domain validation</a:t>
            </a:r>
          </a:p>
          <a:p>
            <a:pPr lvl="1"/>
            <a:r>
              <a:t>Should be easy, right?</a:t>
            </a:r>
          </a:p>
        </p:txBody>
      </p:sp>
      <p:sp>
        <p:nvSpPr>
          <p:cNvPr id="69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4" name="CA Failures"/>
          <p:cNvSpPr txBox="1"/>
          <p:nvPr>
            <p:ph type="title"/>
          </p:nvPr>
        </p:nvSpPr>
        <p:spPr>
          <a:prstGeom prst="rect">
            <a:avLst/>
          </a:prstGeom>
        </p:spPr>
        <p:txBody>
          <a:bodyPr/>
          <a:lstStyle/>
          <a:p>
            <a:pPr/>
            <a:r>
              <a:t>CA Failures</a:t>
            </a:r>
          </a:p>
        </p:txBody>
      </p:sp>
      <p:sp>
        <p:nvSpPr>
          <p:cNvPr id="695" name="In 2001, VeriSign issued two executable signing certificates to someone claiming to be from Microsoft…"/>
          <p:cNvSpPr txBox="1"/>
          <p:nvPr>
            <p:ph type="body" sz="half" idx="1"/>
          </p:nvPr>
        </p:nvSpPr>
        <p:spPr>
          <a:xfrm>
            <a:off x="381000" y="5811589"/>
            <a:ext cx="12255500" cy="2989511"/>
          </a:xfrm>
          <a:prstGeom prst="rect">
            <a:avLst/>
          </a:prstGeom>
        </p:spPr>
        <p:txBody>
          <a:bodyPr/>
          <a:lstStyle/>
          <a:p>
            <a:pPr/>
            <a:r>
              <a:t>In 2001, VeriSign issued two executable signing certificates to someone claiming to be from Microsoft</a:t>
            </a:r>
          </a:p>
          <a:p>
            <a:pPr lvl="1"/>
            <a:r>
              <a:t>Could be used to issue untrusted software updates</a:t>
            </a:r>
          </a:p>
        </p:txBody>
      </p:sp>
      <p:sp>
        <p:nvSpPr>
          <p:cNvPr id="69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697" name="Issued to: Microsoft Corporation…"/>
          <p:cNvSpPr txBox="1"/>
          <p:nvPr/>
        </p:nvSpPr>
        <p:spPr>
          <a:xfrm>
            <a:off x="828005" y="1879600"/>
            <a:ext cx="10574090" cy="330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a:latin typeface="Menlo"/>
                <a:ea typeface="Menlo"/>
                <a:cs typeface="Menlo"/>
                <a:sym typeface="Menlo"/>
              </a:defRPr>
            </a:pPr>
            <a:r>
              <a:t>Issued to: Microsoft Corporation</a:t>
            </a:r>
          </a:p>
          <a:p>
            <a:pPr algn="l">
              <a:defRPr b="0">
                <a:latin typeface="Menlo"/>
                <a:ea typeface="Menlo"/>
                <a:cs typeface="Menlo"/>
                <a:sym typeface="Menlo"/>
              </a:defRPr>
            </a:pPr>
            <a:r>
              <a:t>Issued by: VeriSign Commercial Software Publishers CA</a:t>
            </a:r>
          </a:p>
          <a:p>
            <a:pPr algn="l">
              <a:defRPr b="0">
                <a:latin typeface="Menlo"/>
                <a:ea typeface="Menlo"/>
                <a:cs typeface="Menlo"/>
                <a:sym typeface="Menlo"/>
              </a:defRPr>
            </a:pPr>
            <a:r>
              <a:t>Valid from 1/29/2001 to 1/30/2002</a:t>
            </a:r>
          </a:p>
          <a:p>
            <a:pPr algn="l">
              <a:defRPr b="0">
                <a:latin typeface="Menlo"/>
                <a:ea typeface="Menlo"/>
                <a:cs typeface="Menlo"/>
                <a:sym typeface="Menlo"/>
              </a:defRPr>
            </a:pPr>
            <a:r>
              <a:t>Serial number is 1B51 90F7 3724 399C 9254 CD42 4637 996A</a:t>
            </a:r>
          </a:p>
          <a:p>
            <a:pPr algn="l">
              <a:defRPr b="0">
                <a:latin typeface="Menlo"/>
                <a:ea typeface="Menlo"/>
                <a:cs typeface="Menlo"/>
                <a:sym typeface="Menlo"/>
              </a:defRPr>
            </a:pPr>
          </a:p>
          <a:p>
            <a:pPr marL="457200" indent="-457200" algn="l" defTabSz="457200">
              <a:tabLst>
                <a:tab pos="139700" algn="l"/>
                <a:tab pos="457200" algn="l"/>
              </a:tabLst>
              <a:defRPr b="0">
                <a:latin typeface="Menlo"/>
                <a:ea typeface="Menlo"/>
                <a:cs typeface="Menlo"/>
                <a:sym typeface="Menlo"/>
              </a:defRPr>
            </a:pPr>
            <a:r>
              <a:t>Issued to: Microsoft Corporation </a:t>
            </a:r>
            <a:endParaRPr>
              <a:latin typeface="Times"/>
              <a:ea typeface="Times"/>
              <a:cs typeface="Times"/>
              <a:sym typeface="Times"/>
            </a:endParaRPr>
          </a:p>
          <a:p>
            <a:pPr marL="457200" indent="-457200" algn="l" defTabSz="457200">
              <a:tabLst>
                <a:tab pos="139700" algn="l"/>
                <a:tab pos="457200" algn="l"/>
              </a:tabLst>
              <a:defRPr b="0">
                <a:latin typeface="Menlo"/>
                <a:ea typeface="Menlo"/>
                <a:cs typeface="Menlo"/>
                <a:sym typeface="Menlo"/>
              </a:defRPr>
            </a:pPr>
            <a:r>
              <a:t>Issued by: VeriSign Commercial Software Publishers CA </a:t>
            </a:r>
            <a:endParaRPr>
              <a:latin typeface="Times"/>
              <a:ea typeface="Times"/>
              <a:cs typeface="Times"/>
              <a:sym typeface="Times"/>
            </a:endParaRPr>
          </a:p>
          <a:p>
            <a:pPr marL="457200" indent="-457200" algn="l" defTabSz="457200">
              <a:tabLst>
                <a:tab pos="139700" algn="l"/>
                <a:tab pos="457200" algn="l"/>
              </a:tabLst>
              <a:defRPr b="0">
                <a:latin typeface="Menlo"/>
                <a:ea typeface="Menlo"/>
                <a:cs typeface="Menlo"/>
                <a:sym typeface="Menlo"/>
              </a:defRPr>
            </a:pPr>
            <a:r>
              <a:t>Valid from 1/30/2001 to 1/31/2002 </a:t>
            </a:r>
            <a:endParaRPr>
              <a:latin typeface="Times"/>
              <a:ea typeface="Times"/>
              <a:cs typeface="Times"/>
              <a:sym typeface="Times"/>
            </a:endParaRPr>
          </a:p>
          <a:p>
            <a:pPr marL="457200" indent="-457200" algn="l" defTabSz="457200">
              <a:tabLst>
                <a:tab pos="139700" algn="l"/>
                <a:tab pos="457200" algn="l"/>
              </a:tabLst>
              <a:defRPr b="0">
                <a:latin typeface="Menlo"/>
                <a:ea typeface="Menlo"/>
                <a:cs typeface="Menlo"/>
                <a:sym typeface="Menlo"/>
              </a:defRPr>
            </a:pPr>
            <a:r>
              <a:t>Serial number is 750E 40FF 97F0 47ED F556 C708 4EB1 ABFD </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9" name="Comodo"/>
          <p:cNvSpPr txBox="1"/>
          <p:nvPr>
            <p:ph type="title"/>
          </p:nvPr>
        </p:nvSpPr>
        <p:spPr>
          <a:prstGeom prst="rect">
            <a:avLst/>
          </a:prstGeom>
        </p:spPr>
        <p:txBody>
          <a:bodyPr/>
          <a:lstStyle/>
          <a:p>
            <a:pPr/>
            <a:r>
              <a:t>Comodo</a:t>
            </a:r>
          </a:p>
        </p:txBody>
      </p:sp>
      <p:sp>
        <p:nvSpPr>
          <p:cNvPr id="700" name="Body"/>
          <p:cNvSpPr txBox="1"/>
          <p:nvPr>
            <p:ph type="body" idx="1"/>
          </p:nvPr>
        </p:nvSpPr>
        <p:spPr>
          <a:prstGeom prst="rect">
            <a:avLst/>
          </a:prstGeom>
        </p:spPr>
        <p:txBody>
          <a:bodyPr/>
          <a:lstStyle/>
          <a:p>
            <a:pPr/>
          </a:p>
        </p:txBody>
      </p:sp>
      <p:sp>
        <p:nvSpPr>
          <p:cNvPr id="70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702" name="ca-comodo-fail.png" descr="ca-comodo-fail.png"/>
          <p:cNvPicPr>
            <a:picLocks noChangeAspect="1"/>
          </p:cNvPicPr>
          <p:nvPr/>
        </p:nvPicPr>
        <p:blipFill>
          <a:blip r:embed="rId2">
            <a:extLst/>
          </a:blip>
          <a:stretch>
            <a:fillRect/>
          </a:stretch>
        </p:blipFill>
        <p:spPr>
          <a:xfrm>
            <a:off x="2050648" y="2128140"/>
            <a:ext cx="9284504" cy="6970520"/>
          </a:xfrm>
          <a:prstGeom prst="rect">
            <a:avLst/>
          </a:prstGeom>
          <a:ln w="12700">
            <a:miter lim="400000"/>
          </a:ln>
        </p:spPr>
      </p:pic>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4" name="Diginotar"/>
          <p:cNvSpPr txBox="1"/>
          <p:nvPr>
            <p:ph type="title"/>
          </p:nvPr>
        </p:nvSpPr>
        <p:spPr>
          <a:prstGeom prst="rect">
            <a:avLst/>
          </a:prstGeom>
        </p:spPr>
        <p:txBody>
          <a:bodyPr/>
          <a:lstStyle/>
          <a:p>
            <a:pPr/>
            <a:r>
              <a:t>Diginotar</a:t>
            </a:r>
          </a:p>
        </p:txBody>
      </p:sp>
      <p:sp>
        <p:nvSpPr>
          <p:cNvPr id="705" name="Body"/>
          <p:cNvSpPr txBox="1"/>
          <p:nvPr>
            <p:ph type="body" idx="1"/>
          </p:nvPr>
        </p:nvSpPr>
        <p:spPr>
          <a:prstGeom prst="rect">
            <a:avLst/>
          </a:prstGeom>
        </p:spPr>
        <p:txBody>
          <a:bodyPr/>
          <a:lstStyle/>
          <a:p>
            <a:pPr/>
          </a:p>
        </p:txBody>
      </p:sp>
      <p:sp>
        <p:nvSpPr>
          <p:cNvPr id="70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707" name="ca-diginotar-fail.png" descr="ca-diginotar-fail.png"/>
          <p:cNvPicPr>
            <a:picLocks noChangeAspect="1"/>
          </p:cNvPicPr>
          <p:nvPr/>
        </p:nvPicPr>
        <p:blipFill>
          <a:blip r:embed="rId2">
            <a:extLst/>
          </a:blip>
          <a:stretch>
            <a:fillRect/>
          </a:stretch>
        </p:blipFill>
        <p:spPr>
          <a:xfrm>
            <a:off x="1930375" y="2178057"/>
            <a:ext cx="9144050" cy="6953435"/>
          </a:xfrm>
          <a:prstGeom prst="rect">
            <a:avLst/>
          </a:prstGeom>
          <a:ln w="12700">
            <a:miter lim="400000"/>
          </a:ln>
        </p:spPr>
      </p:pic>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09" name="How to handle those situations?"/>
          <p:cNvSpPr txBox="1"/>
          <p:nvPr>
            <p:ph type="title"/>
          </p:nvPr>
        </p:nvSpPr>
        <p:spPr>
          <a:prstGeom prst="rect">
            <a:avLst/>
          </a:prstGeom>
        </p:spPr>
        <p:txBody>
          <a:bodyPr/>
          <a:lstStyle/>
          <a:p>
            <a:pPr/>
            <a:r>
              <a:t>How to handle those situations?</a:t>
            </a:r>
          </a:p>
        </p:txBody>
      </p:sp>
      <p:sp>
        <p:nvSpPr>
          <p:cNvPr id="710" name="A certificate has been mis-issued.…"/>
          <p:cNvSpPr txBox="1"/>
          <p:nvPr>
            <p:ph type="body" idx="1"/>
          </p:nvPr>
        </p:nvSpPr>
        <p:spPr>
          <a:prstGeom prst="rect">
            <a:avLst/>
          </a:prstGeom>
        </p:spPr>
        <p:txBody>
          <a:bodyPr/>
          <a:lstStyle/>
          <a:p>
            <a:pPr/>
            <a:r>
              <a:t>A certificate has been mis-issued.</a:t>
            </a:r>
          </a:p>
          <a:p>
            <a:pPr lvl="1"/>
            <a:r>
              <a:t>In the perspective of clients, the certificate seems legit </a:t>
            </a:r>
          </a:p>
          <a:p>
            <a:pPr lvl="1"/>
            <a:r>
              <a:t>Still valid (not expired)</a:t>
            </a:r>
          </a:p>
          <a:p>
            <a:pPr/>
          </a:p>
          <a:p>
            <a:pPr/>
            <a:r>
              <a:t>Question:</a:t>
            </a:r>
          </a:p>
          <a:p>
            <a:pPr lvl="1"/>
            <a:r>
              <a:t>How can we protect clients from accepting mis-issued certificates?</a:t>
            </a:r>
          </a:p>
          <a:p>
            <a:pPr lvl="2"/>
            <a:r>
              <a:t>Revocation</a:t>
            </a:r>
          </a:p>
        </p:txBody>
      </p:sp>
      <p:sp>
        <p:nvSpPr>
          <p:cNvPr id="71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29" name="Group"/>
          <p:cNvGrpSpPr/>
          <p:nvPr/>
        </p:nvGrpSpPr>
        <p:grpSpPr>
          <a:xfrm>
            <a:off x="7061379" y="7526142"/>
            <a:ext cx="1217021" cy="659924"/>
            <a:chOff x="0" y="0"/>
            <a:chExt cx="1217019" cy="659923"/>
          </a:xfrm>
        </p:grpSpPr>
        <p:grpSp>
          <p:nvGrpSpPr>
            <p:cNvPr id="720" name="Group"/>
            <p:cNvGrpSpPr/>
            <p:nvPr/>
          </p:nvGrpSpPr>
          <p:grpSpPr>
            <a:xfrm>
              <a:off x="0" y="0"/>
              <a:ext cx="709020" cy="659924"/>
              <a:chOff x="0" y="0"/>
              <a:chExt cx="709019" cy="659923"/>
            </a:xfrm>
          </p:grpSpPr>
          <p:sp>
            <p:nvSpPr>
              <p:cNvPr id="713"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4"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5"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6"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7"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8"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19"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728" name="Group"/>
            <p:cNvGrpSpPr/>
            <p:nvPr/>
          </p:nvGrpSpPr>
          <p:grpSpPr>
            <a:xfrm>
              <a:off x="507999" y="0"/>
              <a:ext cx="709021" cy="659924"/>
              <a:chOff x="0" y="0"/>
              <a:chExt cx="709019" cy="659923"/>
            </a:xfrm>
          </p:grpSpPr>
          <p:sp>
            <p:nvSpPr>
              <p:cNvPr id="721"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2"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3"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4"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5"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6"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27"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730" name="Certificate revocation"/>
          <p:cNvSpPr txBox="1"/>
          <p:nvPr>
            <p:ph type="title"/>
          </p:nvPr>
        </p:nvSpPr>
        <p:spPr>
          <a:prstGeom prst="rect">
            <a:avLst/>
          </a:prstGeom>
        </p:spPr>
        <p:txBody>
          <a:bodyPr/>
          <a:lstStyle/>
          <a:p>
            <a:pPr/>
            <a:r>
              <a:t>Certificate revocation</a:t>
            </a:r>
          </a:p>
        </p:txBody>
      </p:sp>
      <p:sp>
        <p:nvSpPr>
          <p:cNvPr id="73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32"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sp>
        <p:nvSpPr>
          <p:cNvPr id="733"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734" name="Chrome-logo.png" descr="Chrome-logo.png"/>
          <p:cNvPicPr>
            <a:picLocks noChangeAspect="1"/>
          </p:cNvPicPr>
          <p:nvPr/>
        </p:nvPicPr>
        <p:blipFill>
          <a:blip r:embed="rId3">
            <a:extLst/>
          </a:blip>
          <a:stretch>
            <a:fillRect/>
          </a:stretch>
        </p:blipFill>
        <p:spPr>
          <a:xfrm>
            <a:off x="1841634" y="2992428"/>
            <a:ext cx="685801" cy="685801"/>
          </a:xfrm>
          <a:prstGeom prst="rect">
            <a:avLst/>
          </a:prstGeom>
          <a:ln w="12700">
            <a:miter lim="400000"/>
          </a:ln>
        </p:spPr>
      </p:pic>
      <p:grpSp>
        <p:nvGrpSpPr>
          <p:cNvPr id="747" name="Group"/>
          <p:cNvGrpSpPr/>
          <p:nvPr/>
        </p:nvGrpSpPr>
        <p:grpSpPr>
          <a:xfrm>
            <a:off x="2889549" y="3840499"/>
            <a:ext cx="1194274" cy="896229"/>
            <a:chOff x="0" y="0"/>
            <a:chExt cx="1194273" cy="896228"/>
          </a:xfrm>
        </p:grpSpPr>
        <p:sp>
          <p:nvSpPr>
            <p:cNvPr id="735"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36"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744" name="Group"/>
            <p:cNvGrpSpPr/>
            <p:nvPr/>
          </p:nvGrpSpPr>
          <p:grpSpPr>
            <a:xfrm>
              <a:off x="62930" y="528144"/>
              <a:ext cx="290761" cy="270627"/>
              <a:chOff x="0" y="0"/>
              <a:chExt cx="290759" cy="270626"/>
            </a:xfrm>
          </p:grpSpPr>
          <p:sp>
            <p:nvSpPr>
              <p:cNvPr id="737"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38"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39"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40"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41"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42"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43"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745"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746"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750" name="Group"/>
          <p:cNvGrpSpPr/>
          <p:nvPr/>
        </p:nvGrpSpPr>
        <p:grpSpPr>
          <a:xfrm>
            <a:off x="4505917" y="6524009"/>
            <a:ext cx="3959814" cy="1984873"/>
            <a:chOff x="0" y="0"/>
            <a:chExt cx="3959813" cy="1984872"/>
          </a:xfrm>
        </p:grpSpPr>
        <p:sp>
          <p:nvSpPr>
            <p:cNvPr id="748"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749" name="250px-VRSNlogoAug2012.png" descr="250px-VRSNlogoAug2012.png"/>
            <p:cNvPicPr>
              <a:picLocks noChangeAspect="1"/>
            </p:cNvPicPr>
            <p:nvPr/>
          </p:nvPicPr>
          <p:blipFill>
            <a:blip r:embed="rId4">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783" name="Group"/>
          <p:cNvGrpSpPr/>
          <p:nvPr/>
        </p:nvGrpSpPr>
        <p:grpSpPr>
          <a:xfrm>
            <a:off x="7501744" y="2989452"/>
            <a:ext cx="3500282" cy="1991852"/>
            <a:chOff x="0" y="0"/>
            <a:chExt cx="3500280" cy="1991850"/>
          </a:xfrm>
        </p:grpSpPr>
        <p:grpSp>
          <p:nvGrpSpPr>
            <p:cNvPr id="753" name="Group"/>
            <p:cNvGrpSpPr/>
            <p:nvPr/>
          </p:nvGrpSpPr>
          <p:grpSpPr>
            <a:xfrm>
              <a:off x="0" y="0"/>
              <a:ext cx="3500281" cy="1991851"/>
              <a:chOff x="0" y="0"/>
              <a:chExt cx="3500280" cy="1991850"/>
            </a:xfrm>
          </p:grpSpPr>
          <p:sp>
            <p:nvSpPr>
              <p:cNvPr id="751" name="Website"/>
              <p:cNvSpPr/>
              <p:nvPr/>
            </p:nvSpPr>
            <p:spPr>
              <a:xfrm>
                <a:off x="826152" y="255054"/>
                <a:ext cx="2674129" cy="1736797"/>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pic>
            <p:nvPicPr>
              <p:cNvPr id="752" name="strategic_bofa500_1.png" descr="strategic_bofa500_1.png"/>
              <p:cNvPicPr>
                <a:picLocks noChangeAspect="1"/>
              </p:cNvPicPr>
              <p:nvPr/>
            </p:nvPicPr>
            <p:blipFill>
              <a:blip r:embed="rId5">
                <a:extLst/>
              </a:blip>
              <a:srcRect l="28418" t="39675" r="28418" b="0"/>
              <a:stretch>
                <a:fillRect/>
              </a:stretch>
            </p:blipFill>
            <p:spPr>
              <a:xfrm>
                <a:off x="0" y="0"/>
                <a:ext cx="1466958" cy="691940"/>
              </a:xfrm>
              <a:prstGeom prst="rect">
                <a:avLst/>
              </a:prstGeom>
              <a:ln w="12700" cap="flat">
                <a:noFill/>
                <a:miter lim="400000"/>
              </a:ln>
              <a:effectLst/>
            </p:spPr>
          </p:pic>
        </p:grpSp>
        <p:grpSp>
          <p:nvGrpSpPr>
            <p:cNvPr id="761" name="Group"/>
            <p:cNvGrpSpPr/>
            <p:nvPr/>
          </p:nvGrpSpPr>
          <p:grpSpPr>
            <a:xfrm>
              <a:off x="1437782" y="1007050"/>
              <a:ext cx="627664" cy="584201"/>
              <a:chOff x="0" y="0"/>
              <a:chExt cx="627662" cy="584200"/>
            </a:xfrm>
          </p:grpSpPr>
          <p:sp>
            <p:nvSpPr>
              <p:cNvPr id="754"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55"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56"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57"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58"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59"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60"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774" name="Group"/>
            <p:cNvGrpSpPr/>
            <p:nvPr/>
          </p:nvGrpSpPr>
          <p:grpSpPr>
            <a:xfrm>
              <a:off x="2173037" y="851036"/>
              <a:ext cx="1194274" cy="896229"/>
              <a:chOff x="0" y="0"/>
              <a:chExt cx="1194273" cy="896228"/>
            </a:xfrm>
          </p:grpSpPr>
          <p:sp>
            <p:nvSpPr>
              <p:cNvPr id="762"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63"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771" name="Group"/>
              <p:cNvGrpSpPr/>
              <p:nvPr/>
            </p:nvGrpSpPr>
            <p:grpSpPr>
              <a:xfrm>
                <a:off x="62930" y="528144"/>
                <a:ext cx="290761" cy="270627"/>
                <a:chOff x="0" y="0"/>
                <a:chExt cx="290759" cy="270626"/>
              </a:xfrm>
            </p:grpSpPr>
            <p:sp>
              <p:nvSpPr>
                <p:cNvPr id="764"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65"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66"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67"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68"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69"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70"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772"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773"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782" name="Group"/>
            <p:cNvGrpSpPr/>
            <p:nvPr/>
          </p:nvGrpSpPr>
          <p:grpSpPr>
            <a:xfrm>
              <a:off x="960029" y="1010340"/>
              <a:ext cx="620594" cy="577620"/>
              <a:chOff x="0" y="0"/>
              <a:chExt cx="620592" cy="577619"/>
            </a:xfrm>
          </p:grpSpPr>
          <p:sp>
            <p:nvSpPr>
              <p:cNvPr id="775"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76"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77"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78"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79"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80"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81"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880" name="Group"/>
          <p:cNvGrpSpPr/>
          <p:nvPr/>
        </p:nvGrpSpPr>
        <p:grpSpPr>
          <a:xfrm>
            <a:off x="4992918" y="7342671"/>
            <a:ext cx="1712297" cy="1028701"/>
            <a:chOff x="0" y="0"/>
            <a:chExt cx="1712295" cy="1028699"/>
          </a:xfrm>
        </p:grpSpPr>
        <p:grpSp>
          <p:nvGrpSpPr>
            <p:cNvPr id="799" name="Group"/>
            <p:cNvGrpSpPr/>
            <p:nvPr/>
          </p:nvGrpSpPr>
          <p:grpSpPr>
            <a:xfrm>
              <a:off x="0" y="0"/>
              <a:ext cx="533210" cy="609601"/>
              <a:chOff x="0" y="0"/>
              <a:chExt cx="533209" cy="609600"/>
            </a:xfrm>
          </p:grpSpPr>
          <p:grpSp>
            <p:nvGrpSpPr>
              <p:cNvPr id="797" name="Group"/>
              <p:cNvGrpSpPr/>
              <p:nvPr/>
            </p:nvGrpSpPr>
            <p:grpSpPr>
              <a:xfrm>
                <a:off x="0" y="118381"/>
                <a:ext cx="533210" cy="372838"/>
                <a:chOff x="0" y="0"/>
                <a:chExt cx="533209" cy="372836"/>
              </a:xfrm>
            </p:grpSpPr>
            <p:grpSp>
              <p:nvGrpSpPr>
                <p:cNvPr id="795" name="Group"/>
                <p:cNvGrpSpPr/>
                <p:nvPr/>
              </p:nvGrpSpPr>
              <p:grpSpPr>
                <a:xfrm>
                  <a:off x="34234" y="42068"/>
                  <a:ext cx="464742" cy="330769"/>
                  <a:chOff x="0" y="0"/>
                  <a:chExt cx="464740" cy="330768"/>
                </a:xfrm>
              </p:grpSpPr>
              <p:sp>
                <p:nvSpPr>
                  <p:cNvPr id="784"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792" name="Group"/>
                  <p:cNvGrpSpPr/>
                  <p:nvPr/>
                </p:nvGrpSpPr>
                <p:grpSpPr>
                  <a:xfrm>
                    <a:off x="24488" y="187531"/>
                    <a:ext cx="113148" cy="105313"/>
                    <a:chOff x="0" y="0"/>
                    <a:chExt cx="113146" cy="105311"/>
                  </a:xfrm>
                </p:grpSpPr>
                <p:sp>
                  <p:nvSpPr>
                    <p:cNvPr id="785"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86"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87"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88"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89"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90"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791"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793"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794"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796"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798"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815" name="Group"/>
            <p:cNvGrpSpPr/>
            <p:nvPr/>
          </p:nvGrpSpPr>
          <p:grpSpPr>
            <a:xfrm>
              <a:off x="589542" y="0"/>
              <a:ext cx="533211" cy="609601"/>
              <a:chOff x="0" y="0"/>
              <a:chExt cx="533209" cy="609600"/>
            </a:xfrm>
          </p:grpSpPr>
          <p:grpSp>
            <p:nvGrpSpPr>
              <p:cNvPr id="813" name="Group"/>
              <p:cNvGrpSpPr/>
              <p:nvPr/>
            </p:nvGrpSpPr>
            <p:grpSpPr>
              <a:xfrm>
                <a:off x="-1" y="118381"/>
                <a:ext cx="533211" cy="372838"/>
                <a:chOff x="0" y="0"/>
                <a:chExt cx="533209" cy="372836"/>
              </a:xfrm>
            </p:grpSpPr>
            <p:grpSp>
              <p:nvGrpSpPr>
                <p:cNvPr id="811" name="Group"/>
                <p:cNvGrpSpPr/>
                <p:nvPr/>
              </p:nvGrpSpPr>
              <p:grpSpPr>
                <a:xfrm>
                  <a:off x="34234" y="42068"/>
                  <a:ext cx="464742" cy="330769"/>
                  <a:chOff x="0" y="0"/>
                  <a:chExt cx="464740" cy="330768"/>
                </a:xfrm>
              </p:grpSpPr>
              <p:sp>
                <p:nvSpPr>
                  <p:cNvPr id="800"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808" name="Group"/>
                  <p:cNvGrpSpPr/>
                  <p:nvPr/>
                </p:nvGrpSpPr>
                <p:grpSpPr>
                  <a:xfrm>
                    <a:off x="24488" y="187531"/>
                    <a:ext cx="113148" cy="105313"/>
                    <a:chOff x="0" y="0"/>
                    <a:chExt cx="113146" cy="105311"/>
                  </a:xfrm>
                </p:grpSpPr>
                <p:sp>
                  <p:nvSpPr>
                    <p:cNvPr id="801"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02"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03"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04"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05"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06"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07"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809"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810"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812"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814"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831" name="Group"/>
            <p:cNvGrpSpPr/>
            <p:nvPr/>
          </p:nvGrpSpPr>
          <p:grpSpPr>
            <a:xfrm>
              <a:off x="-1" y="419099"/>
              <a:ext cx="533211" cy="609601"/>
              <a:chOff x="0" y="0"/>
              <a:chExt cx="533209" cy="609600"/>
            </a:xfrm>
          </p:grpSpPr>
          <p:grpSp>
            <p:nvGrpSpPr>
              <p:cNvPr id="829" name="Group"/>
              <p:cNvGrpSpPr/>
              <p:nvPr/>
            </p:nvGrpSpPr>
            <p:grpSpPr>
              <a:xfrm>
                <a:off x="-1" y="118381"/>
                <a:ext cx="533211" cy="372838"/>
                <a:chOff x="0" y="0"/>
                <a:chExt cx="533209" cy="372836"/>
              </a:xfrm>
            </p:grpSpPr>
            <p:grpSp>
              <p:nvGrpSpPr>
                <p:cNvPr id="827" name="Group"/>
                <p:cNvGrpSpPr/>
                <p:nvPr/>
              </p:nvGrpSpPr>
              <p:grpSpPr>
                <a:xfrm>
                  <a:off x="34234" y="42068"/>
                  <a:ext cx="464742" cy="330769"/>
                  <a:chOff x="0" y="0"/>
                  <a:chExt cx="464740" cy="330768"/>
                </a:xfrm>
              </p:grpSpPr>
              <p:sp>
                <p:nvSpPr>
                  <p:cNvPr id="816"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824" name="Group"/>
                  <p:cNvGrpSpPr/>
                  <p:nvPr/>
                </p:nvGrpSpPr>
                <p:grpSpPr>
                  <a:xfrm>
                    <a:off x="24488" y="187531"/>
                    <a:ext cx="113148" cy="105313"/>
                    <a:chOff x="0" y="0"/>
                    <a:chExt cx="113146" cy="105311"/>
                  </a:xfrm>
                </p:grpSpPr>
                <p:sp>
                  <p:nvSpPr>
                    <p:cNvPr id="817"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18"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19"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20"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21"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22"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23"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825"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826"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828"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830"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847" name="Group"/>
            <p:cNvGrpSpPr/>
            <p:nvPr/>
          </p:nvGrpSpPr>
          <p:grpSpPr>
            <a:xfrm>
              <a:off x="589542" y="419099"/>
              <a:ext cx="533211" cy="609601"/>
              <a:chOff x="0" y="0"/>
              <a:chExt cx="533209" cy="609600"/>
            </a:xfrm>
          </p:grpSpPr>
          <p:grpSp>
            <p:nvGrpSpPr>
              <p:cNvPr id="845" name="Group"/>
              <p:cNvGrpSpPr/>
              <p:nvPr/>
            </p:nvGrpSpPr>
            <p:grpSpPr>
              <a:xfrm>
                <a:off x="-1" y="118381"/>
                <a:ext cx="533211" cy="372838"/>
                <a:chOff x="0" y="0"/>
                <a:chExt cx="533209" cy="372836"/>
              </a:xfrm>
            </p:grpSpPr>
            <p:grpSp>
              <p:nvGrpSpPr>
                <p:cNvPr id="843" name="Group"/>
                <p:cNvGrpSpPr/>
                <p:nvPr/>
              </p:nvGrpSpPr>
              <p:grpSpPr>
                <a:xfrm>
                  <a:off x="34234" y="42068"/>
                  <a:ext cx="464742" cy="330769"/>
                  <a:chOff x="0" y="0"/>
                  <a:chExt cx="464740" cy="330768"/>
                </a:xfrm>
              </p:grpSpPr>
              <p:sp>
                <p:nvSpPr>
                  <p:cNvPr id="832"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840" name="Group"/>
                  <p:cNvGrpSpPr/>
                  <p:nvPr/>
                </p:nvGrpSpPr>
                <p:grpSpPr>
                  <a:xfrm>
                    <a:off x="24488" y="187531"/>
                    <a:ext cx="113148" cy="105313"/>
                    <a:chOff x="0" y="0"/>
                    <a:chExt cx="113146" cy="105311"/>
                  </a:xfrm>
                </p:grpSpPr>
                <p:sp>
                  <p:nvSpPr>
                    <p:cNvPr id="833"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34"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35"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36"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37"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38"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39"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841"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842"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844"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846"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863" name="Group"/>
            <p:cNvGrpSpPr/>
            <p:nvPr/>
          </p:nvGrpSpPr>
          <p:grpSpPr>
            <a:xfrm>
              <a:off x="1179085" y="0"/>
              <a:ext cx="533211" cy="609601"/>
              <a:chOff x="0" y="0"/>
              <a:chExt cx="533209" cy="609600"/>
            </a:xfrm>
          </p:grpSpPr>
          <p:grpSp>
            <p:nvGrpSpPr>
              <p:cNvPr id="861" name="Group"/>
              <p:cNvGrpSpPr/>
              <p:nvPr/>
            </p:nvGrpSpPr>
            <p:grpSpPr>
              <a:xfrm>
                <a:off x="-1" y="118381"/>
                <a:ext cx="533211" cy="372838"/>
                <a:chOff x="0" y="0"/>
                <a:chExt cx="533209" cy="372836"/>
              </a:xfrm>
            </p:grpSpPr>
            <p:grpSp>
              <p:nvGrpSpPr>
                <p:cNvPr id="859" name="Group"/>
                <p:cNvGrpSpPr/>
                <p:nvPr/>
              </p:nvGrpSpPr>
              <p:grpSpPr>
                <a:xfrm>
                  <a:off x="34234" y="42068"/>
                  <a:ext cx="464742" cy="330769"/>
                  <a:chOff x="0" y="0"/>
                  <a:chExt cx="464740" cy="330768"/>
                </a:xfrm>
              </p:grpSpPr>
              <p:sp>
                <p:nvSpPr>
                  <p:cNvPr id="848"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856" name="Group"/>
                  <p:cNvGrpSpPr/>
                  <p:nvPr/>
                </p:nvGrpSpPr>
                <p:grpSpPr>
                  <a:xfrm>
                    <a:off x="24488" y="187531"/>
                    <a:ext cx="113148" cy="105313"/>
                    <a:chOff x="0" y="0"/>
                    <a:chExt cx="113146" cy="105311"/>
                  </a:xfrm>
                </p:grpSpPr>
                <p:sp>
                  <p:nvSpPr>
                    <p:cNvPr id="849"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50"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51"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52"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53"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54"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55"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857"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858"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860"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862"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879" name="Group"/>
            <p:cNvGrpSpPr/>
            <p:nvPr/>
          </p:nvGrpSpPr>
          <p:grpSpPr>
            <a:xfrm>
              <a:off x="1179085" y="419099"/>
              <a:ext cx="533211" cy="609601"/>
              <a:chOff x="0" y="0"/>
              <a:chExt cx="533209" cy="609600"/>
            </a:xfrm>
          </p:grpSpPr>
          <p:grpSp>
            <p:nvGrpSpPr>
              <p:cNvPr id="877" name="Group"/>
              <p:cNvGrpSpPr/>
              <p:nvPr/>
            </p:nvGrpSpPr>
            <p:grpSpPr>
              <a:xfrm>
                <a:off x="-1" y="118381"/>
                <a:ext cx="533211" cy="372838"/>
                <a:chOff x="0" y="0"/>
                <a:chExt cx="533209" cy="372836"/>
              </a:xfrm>
            </p:grpSpPr>
            <p:grpSp>
              <p:nvGrpSpPr>
                <p:cNvPr id="875" name="Group"/>
                <p:cNvGrpSpPr/>
                <p:nvPr/>
              </p:nvGrpSpPr>
              <p:grpSpPr>
                <a:xfrm>
                  <a:off x="34234" y="42068"/>
                  <a:ext cx="464742" cy="330769"/>
                  <a:chOff x="0" y="0"/>
                  <a:chExt cx="464740" cy="330768"/>
                </a:xfrm>
              </p:grpSpPr>
              <p:sp>
                <p:nvSpPr>
                  <p:cNvPr id="864"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872" name="Group"/>
                  <p:cNvGrpSpPr/>
                  <p:nvPr/>
                </p:nvGrpSpPr>
                <p:grpSpPr>
                  <a:xfrm>
                    <a:off x="24488" y="187531"/>
                    <a:ext cx="113148" cy="105313"/>
                    <a:chOff x="0" y="0"/>
                    <a:chExt cx="113146" cy="105311"/>
                  </a:xfrm>
                </p:grpSpPr>
                <p:sp>
                  <p:nvSpPr>
                    <p:cNvPr id="865"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66"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67"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68"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69"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70"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71"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873"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874"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876"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878"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sp>
        <p:nvSpPr>
          <p:cNvPr id="881" name="What happens when a certificate is no longer valid?"/>
          <p:cNvSpPr txBox="1"/>
          <p:nvPr/>
        </p:nvSpPr>
        <p:spPr>
          <a:xfrm>
            <a:off x="1813976" y="1350064"/>
            <a:ext cx="9389548"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500">
                <a:latin typeface="Gill Sans"/>
                <a:ea typeface="Gill Sans"/>
                <a:cs typeface="Gill Sans"/>
                <a:sym typeface="Gill Sans"/>
              </a:defRPr>
            </a:lvl1pPr>
          </a:lstStyle>
          <a:p>
            <a:pPr/>
            <a:r>
              <a:t>What happens when a certificate is no longer valid?</a:t>
            </a:r>
          </a:p>
        </p:txBody>
      </p:sp>
      <p:grpSp>
        <p:nvGrpSpPr>
          <p:cNvPr id="896" name="Group"/>
          <p:cNvGrpSpPr/>
          <p:nvPr/>
        </p:nvGrpSpPr>
        <p:grpSpPr>
          <a:xfrm>
            <a:off x="5241519" y="7163298"/>
            <a:ext cx="1194275" cy="1435101"/>
            <a:chOff x="0" y="0"/>
            <a:chExt cx="1194273" cy="1435100"/>
          </a:xfrm>
        </p:grpSpPr>
        <p:grpSp>
          <p:nvGrpSpPr>
            <p:cNvPr id="894" name="Group"/>
            <p:cNvGrpSpPr/>
            <p:nvPr/>
          </p:nvGrpSpPr>
          <p:grpSpPr>
            <a:xfrm>
              <a:off x="0" y="268827"/>
              <a:ext cx="1194274" cy="896230"/>
              <a:chOff x="0" y="0"/>
              <a:chExt cx="1194273" cy="896228"/>
            </a:xfrm>
          </p:grpSpPr>
          <p:sp>
            <p:nvSpPr>
              <p:cNvPr id="882"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83"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891" name="Group"/>
              <p:cNvGrpSpPr/>
              <p:nvPr/>
            </p:nvGrpSpPr>
            <p:grpSpPr>
              <a:xfrm>
                <a:off x="62930" y="528144"/>
                <a:ext cx="290761" cy="270627"/>
                <a:chOff x="0" y="0"/>
                <a:chExt cx="290759" cy="270626"/>
              </a:xfrm>
            </p:grpSpPr>
            <p:sp>
              <p:nvSpPr>
                <p:cNvPr id="884"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85"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86"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87"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88"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89"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890"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892"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893"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sp>
          <p:nvSpPr>
            <p:cNvPr id="895" name="✗"/>
            <p:cNvSpPr txBox="1"/>
            <p:nvPr/>
          </p:nvSpPr>
          <p:spPr>
            <a:xfrm>
              <a:off x="155780" y="0"/>
              <a:ext cx="882713" cy="1435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0600">
                  <a:solidFill>
                    <a:srgbClr val="C82506"/>
                  </a:solidFill>
                  <a:latin typeface="Gill Sans"/>
                  <a:ea typeface="Gill Sans"/>
                  <a:cs typeface="Gill Sans"/>
                  <a:sym typeface="Gill Sans"/>
                </a:defRPr>
              </a:lvl1pPr>
            </a:lstStyle>
            <a:p>
              <a:pPr/>
              <a:r>
                <a:t>✗</a:t>
              </a:r>
            </a:p>
          </p:txBody>
        </p:sp>
      </p:grpSp>
      <p:sp>
        <p:nvSpPr>
          <p:cNvPr id="897" name="Rectangle"/>
          <p:cNvSpPr/>
          <p:nvPr/>
        </p:nvSpPr>
        <p:spPr>
          <a:xfrm>
            <a:off x="3214171" y="5872519"/>
            <a:ext cx="6543306" cy="3236570"/>
          </a:xfrm>
          <a:prstGeom prst="rect">
            <a:avLst/>
          </a:prstGeom>
          <a:solidFill>
            <a:srgbClr val="000000">
              <a:alpha val="70000"/>
            </a:srgbClr>
          </a:solidFill>
          <a:ln w="12700">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920" name="Group"/>
          <p:cNvGrpSpPr/>
          <p:nvPr/>
        </p:nvGrpSpPr>
        <p:grpSpPr>
          <a:xfrm>
            <a:off x="8327897" y="5276506"/>
            <a:ext cx="2674129" cy="1736798"/>
            <a:chOff x="0" y="0"/>
            <a:chExt cx="2674128" cy="1736796"/>
          </a:xfrm>
        </p:grpSpPr>
        <p:sp>
          <p:nvSpPr>
            <p:cNvPr id="898" name="Attacker"/>
            <p:cNvSpPr/>
            <p:nvPr/>
          </p:nvSpPr>
          <p:spPr>
            <a:xfrm>
              <a:off x="0" y="0"/>
              <a:ext cx="2674129" cy="1736797"/>
            </a:xfrm>
            <a:prstGeom prst="roundRect">
              <a:avLst>
                <a:gd name="adj" fmla="val 10968"/>
              </a:avLst>
            </a:prstGeom>
            <a:noFill/>
            <a:ln w="76200" cap="flat">
              <a:solidFill>
                <a:srgbClr val="C82506"/>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Attacker</a:t>
              </a:r>
            </a:p>
          </p:txBody>
        </p:sp>
        <p:grpSp>
          <p:nvGrpSpPr>
            <p:cNvPr id="911" name="Group"/>
            <p:cNvGrpSpPr/>
            <p:nvPr/>
          </p:nvGrpSpPr>
          <p:grpSpPr>
            <a:xfrm>
              <a:off x="1342352" y="607210"/>
              <a:ext cx="1194275" cy="896230"/>
              <a:chOff x="0" y="0"/>
              <a:chExt cx="1194273" cy="896228"/>
            </a:xfrm>
          </p:grpSpPr>
          <p:sp>
            <p:nvSpPr>
              <p:cNvPr id="899"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00"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908" name="Group"/>
              <p:cNvGrpSpPr/>
              <p:nvPr/>
            </p:nvGrpSpPr>
            <p:grpSpPr>
              <a:xfrm>
                <a:off x="62930" y="528144"/>
                <a:ext cx="290761" cy="270627"/>
                <a:chOff x="0" y="0"/>
                <a:chExt cx="290759" cy="270626"/>
              </a:xfrm>
            </p:grpSpPr>
            <p:sp>
              <p:nvSpPr>
                <p:cNvPr id="901"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02"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03"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04"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05"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06"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07"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909"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910"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919" name="Group"/>
            <p:cNvGrpSpPr/>
            <p:nvPr/>
          </p:nvGrpSpPr>
          <p:grpSpPr>
            <a:xfrm>
              <a:off x="134325" y="766514"/>
              <a:ext cx="620594" cy="577621"/>
              <a:chOff x="0" y="0"/>
              <a:chExt cx="620592" cy="577619"/>
            </a:xfrm>
          </p:grpSpPr>
          <p:sp>
            <p:nvSpPr>
              <p:cNvPr id="912"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13"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14"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15"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16"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17"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18"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928" name="Group"/>
          <p:cNvGrpSpPr/>
          <p:nvPr/>
        </p:nvGrpSpPr>
        <p:grpSpPr>
          <a:xfrm>
            <a:off x="8939527" y="3996502"/>
            <a:ext cx="627663" cy="584201"/>
            <a:chOff x="0" y="0"/>
            <a:chExt cx="627662" cy="584200"/>
          </a:xfrm>
        </p:grpSpPr>
        <p:sp>
          <p:nvSpPr>
            <p:cNvPr id="921"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22"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23"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24"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25"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26"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27"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929" name="Rectangle"/>
          <p:cNvSpPr/>
          <p:nvPr/>
        </p:nvSpPr>
        <p:spPr>
          <a:xfrm>
            <a:off x="326595" y="2647462"/>
            <a:ext cx="7453118" cy="3172260"/>
          </a:xfrm>
          <a:prstGeom prst="rect">
            <a:avLst/>
          </a:prstGeom>
          <a:solidFill>
            <a:srgbClr val="000000">
              <a:alpha val="70000"/>
            </a:srgbClr>
          </a:solidFill>
          <a:ln w="12700">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942" name="Group"/>
          <p:cNvGrpSpPr/>
          <p:nvPr/>
        </p:nvGrpSpPr>
        <p:grpSpPr>
          <a:xfrm>
            <a:off x="9674781" y="3840488"/>
            <a:ext cx="1194275" cy="896229"/>
            <a:chOff x="0" y="0"/>
            <a:chExt cx="1194273" cy="896228"/>
          </a:xfrm>
        </p:grpSpPr>
        <p:sp>
          <p:nvSpPr>
            <p:cNvPr id="930"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31"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939" name="Group"/>
            <p:cNvGrpSpPr/>
            <p:nvPr/>
          </p:nvGrpSpPr>
          <p:grpSpPr>
            <a:xfrm>
              <a:off x="62930" y="528144"/>
              <a:ext cx="290761" cy="270627"/>
              <a:chOff x="0" y="0"/>
              <a:chExt cx="290759" cy="270626"/>
            </a:xfrm>
          </p:grpSpPr>
          <p:sp>
            <p:nvSpPr>
              <p:cNvPr id="932"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33"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34"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35"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36"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37"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38"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940"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941"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950" name="Group"/>
          <p:cNvGrpSpPr/>
          <p:nvPr/>
        </p:nvGrpSpPr>
        <p:grpSpPr>
          <a:xfrm>
            <a:off x="8461774" y="3999792"/>
            <a:ext cx="620593" cy="577621"/>
            <a:chOff x="0" y="0"/>
            <a:chExt cx="620592" cy="577619"/>
          </a:xfrm>
        </p:grpSpPr>
        <p:sp>
          <p:nvSpPr>
            <p:cNvPr id="943"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44"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45"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46"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47"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48"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49"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951" name="strategic_bofa500_1.png" descr="strategic_bofa500_1.png"/>
          <p:cNvPicPr>
            <a:picLocks noChangeAspect="1"/>
          </p:cNvPicPr>
          <p:nvPr/>
        </p:nvPicPr>
        <p:blipFill>
          <a:blip r:embed="rId5">
            <a:extLst/>
          </a:blip>
          <a:srcRect l="28418" t="39675" r="28418" b="0"/>
          <a:stretch>
            <a:fillRect/>
          </a:stretch>
        </p:blipFill>
        <p:spPr>
          <a:xfrm>
            <a:off x="10907853" y="7411640"/>
            <a:ext cx="1466959" cy="691941"/>
          </a:xfrm>
          <a:prstGeom prst="rect">
            <a:avLst/>
          </a:prstGeom>
          <a:ln w="12700">
            <a:miter lim="400000"/>
          </a:ln>
        </p:spPr>
      </p:pic>
      <p:grpSp>
        <p:nvGrpSpPr>
          <p:cNvPr id="954" name="Group"/>
          <p:cNvGrpSpPr/>
          <p:nvPr/>
        </p:nvGrpSpPr>
        <p:grpSpPr>
          <a:xfrm>
            <a:off x="8714262" y="6545432"/>
            <a:ext cx="2328090" cy="1188621"/>
            <a:chOff x="-1776890" y="1031054"/>
            <a:chExt cx="2328088" cy="1188620"/>
          </a:xfrm>
        </p:grpSpPr>
        <p:sp>
          <p:nvSpPr>
            <p:cNvPr id="952" name="Line"/>
            <p:cNvSpPr/>
            <p:nvPr/>
          </p:nvSpPr>
          <p:spPr>
            <a:xfrm>
              <a:off x="-1776891" y="2219674"/>
              <a:ext cx="2328090" cy="1"/>
            </a:xfrm>
            <a:prstGeom prst="line">
              <a:avLst/>
            </a:prstGeom>
            <a:noFill/>
            <a:ln w="63500" cap="flat">
              <a:solidFill>
                <a:srgbClr val="FFFFFF"/>
              </a:solidFill>
              <a:prstDash val="sysDot"/>
              <a:miter lim="400000"/>
              <a:head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53" name="Please revoke"/>
            <p:cNvSpPr txBox="1"/>
            <p:nvPr/>
          </p:nvSpPr>
          <p:spPr>
            <a:xfrm>
              <a:off x="-1341456" y="1031054"/>
              <a:ext cx="1400790" cy="10845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nSpc>
                  <a:spcPct val="80000"/>
                </a:lnSpc>
                <a:defRPr b="0" sz="3700">
                  <a:latin typeface="Gill Sans"/>
                  <a:ea typeface="Gill Sans"/>
                  <a:cs typeface="Gill Sans"/>
                  <a:sym typeface="Gill Sans"/>
                </a:defRPr>
              </a:pPr>
              <a:r>
                <a:t>Please</a:t>
              </a:r>
              <a:br/>
              <a:r>
                <a:t>revoke</a:t>
              </a:r>
            </a:p>
          </p:txBody>
        </p:sp>
      </p:grpSp>
      <p:sp>
        <p:nvSpPr>
          <p:cNvPr id="955" name="Rectangle"/>
          <p:cNvSpPr/>
          <p:nvPr/>
        </p:nvSpPr>
        <p:spPr>
          <a:xfrm>
            <a:off x="72103" y="2399248"/>
            <a:ext cx="11553927" cy="3172260"/>
          </a:xfrm>
          <a:prstGeom prst="rect">
            <a:avLst/>
          </a:prstGeom>
          <a:solidFill>
            <a:srgbClr val="000000">
              <a:alpha val="71000"/>
            </a:srgbClr>
          </a:solidFill>
          <a:ln w="12700">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56" name="Certificate Revocation"/>
          <p:cNvSpPr txBox="1"/>
          <p:nvPr/>
        </p:nvSpPr>
        <p:spPr>
          <a:xfrm>
            <a:off x="4837201" y="8483909"/>
            <a:ext cx="2002911" cy="9702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80000"/>
              </a:lnSpc>
              <a:defRPr b="0" sz="3300">
                <a:solidFill>
                  <a:srgbClr val="F5D328"/>
                </a:solidFill>
                <a:latin typeface="Gill Sans"/>
                <a:ea typeface="Gill Sans"/>
                <a:cs typeface="Gill Sans"/>
                <a:sym typeface="Gill Sans"/>
              </a:defRPr>
            </a:pPr>
            <a:r>
              <a:t>Certificate</a:t>
            </a:r>
            <a:br/>
            <a:r>
              <a:t>Revocation</a:t>
            </a:r>
          </a:p>
        </p:txBody>
      </p:sp>
      <p:grpSp>
        <p:nvGrpSpPr>
          <p:cNvPr id="959" name="Group"/>
          <p:cNvGrpSpPr/>
          <p:nvPr/>
        </p:nvGrpSpPr>
        <p:grpSpPr>
          <a:xfrm>
            <a:off x="765028" y="5065851"/>
            <a:ext cx="4081372" cy="2668971"/>
            <a:chOff x="-2739886" y="215173"/>
            <a:chExt cx="4081370" cy="2668969"/>
          </a:xfrm>
        </p:grpSpPr>
        <p:sp>
          <p:nvSpPr>
            <p:cNvPr id="957" name="Periodically…"/>
            <p:cNvSpPr txBox="1"/>
            <p:nvPr/>
          </p:nvSpPr>
          <p:spPr>
            <a:xfrm>
              <a:off x="-2739887" y="1224475"/>
              <a:ext cx="2601219" cy="145796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nSpc>
                  <a:spcPct val="80000"/>
                </a:lnSpc>
                <a:defRPr b="0" sz="4000">
                  <a:solidFill>
                    <a:srgbClr val="F4D23E"/>
                  </a:solidFill>
                  <a:latin typeface="Gill Sans"/>
                  <a:ea typeface="Gill Sans"/>
                  <a:cs typeface="Gill Sans"/>
                  <a:sym typeface="Gill Sans"/>
                </a:defRPr>
              </a:pPr>
              <a:r>
                <a:t>Periodically</a:t>
              </a:r>
            </a:p>
            <a:p>
              <a:pPr>
                <a:defRPr b="0" sz="4000">
                  <a:latin typeface="Gill Sans"/>
                  <a:ea typeface="Gill Sans"/>
                  <a:cs typeface="Gill Sans"/>
                  <a:sym typeface="Gill Sans"/>
                </a:defRPr>
              </a:pPr>
              <a:r>
                <a:t>pull / query</a:t>
              </a:r>
            </a:p>
            <a:p>
              <a:pPr algn="l">
                <a:lnSpc>
                  <a:spcPct val="80000"/>
                </a:lnSpc>
                <a:defRPr b="0" sz="2100">
                  <a:latin typeface="Gill Sans"/>
                  <a:ea typeface="Gill Sans"/>
                  <a:cs typeface="Gill Sans"/>
                  <a:sym typeface="Gill Sans"/>
                </a:defRPr>
              </a:pPr>
              <a:r>
                <a:t>   (CRL)        (OCSP)</a:t>
              </a:r>
            </a:p>
          </p:txBody>
        </p:sp>
        <p:sp>
          <p:nvSpPr>
            <p:cNvPr id="962" name="Connection Line"/>
            <p:cNvSpPr/>
            <p:nvPr/>
          </p:nvSpPr>
          <p:spPr>
            <a:xfrm>
              <a:off x="-253305" y="215173"/>
              <a:ext cx="1594790" cy="2668970"/>
            </a:xfrm>
            <a:custGeom>
              <a:avLst/>
              <a:gdLst/>
              <a:ahLst/>
              <a:cxnLst>
                <a:cxn ang="0">
                  <a:pos x="wd2" y="hd2"/>
                </a:cxn>
                <a:cxn ang="5400000">
                  <a:pos x="wd2" y="hd2"/>
                </a:cxn>
                <a:cxn ang="10800000">
                  <a:pos x="wd2" y="hd2"/>
                </a:cxn>
                <a:cxn ang="16200000">
                  <a:pos x="wd2" y="hd2"/>
                </a:cxn>
              </a:cxnLst>
              <a:rect l="0" t="0" r="r" b="b"/>
              <a:pathLst>
                <a:path w="20730" h="21600" fill="norm" stroke="1" extrusionOk="0">
                  <a:moveTo>
                    <a:pt x="87" y="0"/>
                  </a:moveTo>
                  <a:cubicBezTo>
                    <a:pt x="-870" y="9223"/>
                    <a:pt x="6011" y="16423"/>
                    <a:pt x="20730" y="21600"/>
                  </a:cubicBezTo>
                </a:path>
              </a:pathLst>
            </a:custGeom>
            <a:noFill/>
            <a:ln w="63500" cap="flat">
              <a:solidFill>
                <a:srgbClr val="FFFFFF"/>
              </a:solidFill>
              <a:prstDash val="sysDot"/>
              <a:miter lim="400000"/>
              <a:headEnd type="triangle" w="med" len="med"/>
            </a:ln>
            <a:effectLst/>
          </p:spPr>
          <p:txBody>
            <a:bodyPr/>
            <a:lstStyle/>
            <a:p>
              <a:pPr/>
            </a:p>
          </p:txBody>
        </p:sp>
      </p:grpSp>
      <p:sp>
        <p:nvSpPr>
          <p:cNvPr id="960" name="✗"/>
          <p:cNvSpPr txBox="1"/>
          <p:nvPr/>
        </p:nvSpPr>
        <p:spPr>
          <a:xfrm>
            <a:off x="3039169" y="3571063"/>
            <a:ext cx="882713" cy="143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0600">
                <a:solidFill>
                  <a:srgbClr val="C82506"/>
                </a:solidFill>
                <a:latin typeface="Gill Sans"/>
                <a:ea typeface="Gill Sans"/>
                <a:cs typeface="Gill Sans"/>
                <a:sym typeface="Gill Sans"/>
              </a:defRPr>
            </a:lvl1pPr>
          </a:lstStyle>
          <a:p>
            <a:pPr/>
            <a:r>
              <a:t>✗</a:t>
            </a:r>
          </a:p>
        </p:txBody>
      </p:sp>
      <p:sp>
        <p:nvSpPr>
          <p:cNvPr id="961" name="✗"/>
          <p:cNvSpPr txBox="1"/>
          <p:nvPr/>
        </p:nvSpPr>
        <p:spPr>
          <a:xfrm>
            <a:off x="6297743" y="3271694"/>
            <a:ext cx="614494"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6900">
                <a:solidFill>
                  <a:srgbClr val="C82506"/>
                </a:solidFill>
                <a:latin typeface="Gill Sans"/>
                <a:ea typeface="Gill Sans"/>
                <a:cs typeface="Gill Sans"/>
                <a:sym typeface="Gill Sans"/>
              </a:defRPr>
            </a:lvl1pPr>
          </a:lstStyle>
          <a:p>
            <a:pP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920"/>
                                        </p:tgtEl>
                                        <p:attrNameLst>
                                          <p:attrName>style.visibility</p:attrName>
                                        </p:attrNameLst>
                                      </p:cBhvr>
                                      <p:to>
                                        <p:strVal val="visible"/>
                                      </p:to>
                                    </p:set>
                                    <p:animEffect filter="dissolve" transition="in">
                                      <p:cBhvr>
                                        <p:cTn id="7" dur="400"/>
                                        <p:tgtEl>
                                          <p:spTgt spid="920"/>
                                        </p:tgtEl>
                                      </p:cBhvr>
                                    </p:animEffect>
                                  </p:childTnLst>
                                </p:cTn>
                              </p:par>
                            </p:childTnLst>
                          </p:cTn>
                        </p:par>
                      </p:childTnLst>
                    </p:cTn>
                  </p:par>
                  <p:par>
                    <p:cTn id="8" fill="hold">
                      <p:stCondLst>
                        <p:cond delay="indefinite"/>
                      </p:stCondLst>
                      <p:childTnLst>
                        <p:par>
                          <p:cTn id="9" fill="hold">
                            <p:stCondLst>
                              <p:cond delay="0"/>
                            </p:stCondLst>
                            <p:childTnLst>
                              <p:par>
                                <p:cTn id="10" presetClass="path" nodeType="clickEffect" presetSubtype="0" presetID="-1" grpId="2" accel="50000" decel="50000" fill="hold">
                                  <p:stCondLst>
                                    <p:cond delay="0"/>
                                  </p:stCondLst>
                                  <p:childTnLst>
                                    <p:animMotion path="M 0.000000 0.000000 L 0.002052 0.206149" origin="layout" pathEditMode="relative">
                                      <p:cBhvr>
                                        <p:cTn id="11" dur="500" fill="hold"/>
                                        <p:tgtEl>
                                          <p:spTgt spid="928"/>
                                        </p:tgtEl>
                                        <p:attrNameLst>
                                          <p:attrName>ppt_x</p:attrName>
                                          <p:attrName>ppt_y</p:attrName>
                                        </p:attrNameLst>
                                      </p:cBhvr>
                                    </p:animMotion>
                                  </p:childTnLst>
                                </p:cTn>
                              </p:par>
                            </p:childTnLst>
                          </p:cTn>
                        </p:par>
                      </p:childTnLst>
                    </p:cTn>
                  </p:par>
                  <p:par>
                    <p:cTn id="12" fill="hold">
                      <p:stCondLst>
                        <p:cond delay="indefinite"/>
                      </p:stCondLst>
                      <p:childTnLst>
                        <p:par>
                          <p:cTn id="13" fill="hold">
                            <p:stCondLst>
                              <p:cond delay="0"/>
                            </p:stCondLst>
                            <p:childTnLst>
                              <p:par>
                                <p:cTn id="14" presetClass="exit" nodeType="clickEffect" presetID="9" grpId="3" fill="hold">
                                  <p:stCondLst>
                                    <p:cond delay="0"/>
                                  </p:stCondLst>
                                  <p:iterate type="el" backwards="0">
                                    <p:tmAbs val="0"/>
                                  </p:iterate>
                                  <p:childTnLst>
                                    <p:animEffect filter="dissolve" transition="out">
                                      <p:cBhvr>
                                        <p:cTn id="15" dur="400" fill="hold"/>
                                        <p:tgtEl>
                                          <p:spTgt spid="783"/>
                                        </p:tgtEl>
                                      </p:cBhvr>
                                    </p:animEffect>
                                    <p:set>
                                      <p:cBhvr>
                                        <p:cTn id="16" fill="hold">
                                          <p:stCondLst>
                                            <p:cond delay="399"/>
                                          </p:stCondLst>
                                        </p:cTn>
                                        <p:tgtEl>
                                          <p:spTgt spid="783"/>
                                        </p:tgtEl>
                                        <p:attrNameLst>
                                          <p:attrName>style.visibility</p:attrName>
                                        </p:attrNameLst>
                                      </p:cBhvr>
                                      <p:to>
                                        <p:strVal val="hidden"/>
                                      </p:to>
                                    </p:set>
                                  </p:childTnLst>
                                </p:cTn>
                              </p:par>
                            </p:childTnLst>
                          </p:cTn>
                        </p:par>
                        <p:par>
                          <p:cTn id="17" fill="hold">
                            <p:stCondLst>
                              <p:cond delay="0"/>
                            </p:stCondLst>
                            <p:childTnLst>
                              <p:par>
                                <p:cTn id="18" presetClass="path" nodeType="withEffect" presetSubtype="0" presetID="-1" grpId="4" accel="50000" decel="50000" fill="hold">
                                  <p:stCondLst>
                                    <p:cond delay="0"/>
                                  </p:stCondLst>
                                  <p:childTnLst>
                                    <p:animMotion path="M 0.002052 0.206149 L -0.000575 -0.000220" origin="layout" pathEditMode="relative">
                                      <p:cBhvr>
                                        <p:cTn id="19" dur="500" fill="hold"/>
                                        <p:tgtEl>
                                          <p:spTgt spid="928"/>
                                        </p:tgtEl>
                                        <p:attrNameLst>
                                          <p:attrName>ppt_x</p:attrName>
                                          <p:attrName>ppt_y</p:attrName>
                                        </p:attrNameLst>
                                      </p:cBhvr>
                                    </p:animMotion>
                                  </p:childTnLst>
                                </p:cTn>
                              </p:par>
                            </p:childTnLst>
                          </p:cTn>
                        </p:par>
                        <p:par>
                          <p:cTn id="20" fill="hold">
                            <p:stCondLst>
                              <p:cond delay="0"/>
                            </p:stCondLst>
                            <p:childTnLst>
                              <p:par>
                                <p:cTn id="21" presetClass="path" nodeType="withEffect" presetSubtype="0" presetID="-1" grpId="5" accel="50000" decel="50000" fill="hold">
                                  <p:stCondLst>
                                    <p:cond delay="0"/>
                                  </p:stCondLst>
                                  <p:childTnLst>
                                    <p:animMotion path="M 0.000000 0.000000 L 0.000511 -0.209101" origin="layout" pathEditMode="relative">
                                      <p:cBhvr>
                                        <p:cTn id="22" dur="500" fill="hold"/>
                                        <p:tgtEl>
                                          <p:spTgt spid="920"/>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Class="exit" nodeType="clickEffect" presetID="9" grpId="6" fill="hold">
                                  <p:stCondLst>
                                    <p:cond delay="0"/>
                                  </p:stCondLst>
                                  <p:iterate type="el" backwards="0">
                                    <p:tmAbs val="0"/>
                                  </p:iterate>
                                  <p:childTnLst>
                                    <p:animEffect filter="dissolve" transition="out">
                                      <p:cBhvr>
                                        <p:cTn id="26" dur="400" fill="hold"/>
                                        <p:tgtEl>
                                          <p:spTgt spid="929"/>
                                        </p:tgtEl>
                                      </p:cBhvr>
                                    </p:animEffect>
                                    <p:set>
                                      <p:cBhvr>
                                        <p:cTn id="27" fill="hold">
                                          <p:stCondLst>
                                            <p:cond delay="399"/>
                                          </p:stCondLst>
                                        </p:cTn>
                                        <p:tgtEl>
                                          <p:spTgt spid="929"/>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0" presetID="1" grpId="7" fill="hold">
                                  <p:stCondLst>
                                    <p:cond delay="0"/>
                                  </p:stCondLst>
                                  <p:iterate type="el" backwards="0">
                                    <p:tmAbs val="0"/>
                                  </p:iterate>
                                  <p:childTnLst>
                                    <p:set>
                                      <p:cBhvr>
                                        <p:cTn id="31" fill="hold"/>
                                        <p:tgtEl>
                                          <p:spTgt spid="942"/>
                                        </p:tgtEl>
                                        <p:attrNameLst>
                                          <p:attrName>style.visibility</p:attrName>
                                        </p:attrNameLst>
                                      </p:cBhvr>
                                      <p:to>
                                        <p:strVal val="visible"/>
                                      </p:to>
                                    </p:set>
                                  </p:childTnLst>
                                </p:cTn>
                              </p:par>
                            </p:childTnLst>
                          </p:cTn>
                        </p:par>
                        <p:par>
                          <p:cTn id="32" fill="hold">
                            <p:stCondLst>
                              <p:cond delay="0"/>
                            </p:stCondLst>
                            <p:childTnLst>
                              <p:par>
                                <p:cTn id="33" presetClass="entr" nodeType="afterEffect" presetSubtype="0" presetID="1" grpId="8" fill="hold">
                                  <p:stCondLst>
                                    <p:cond delay="0"/>
                                  </p:stCondLst>
                                  <p:iterate type="el" backwards="0">
                                    <p:tmAbs val="0"/>
                                  </p:iterate>
                                  <p:childTnLst>
                                    <p:set>
                                      <p:cBhvr>
                                        <p:cTn id="34" fill="hold"/>
                                        <p:tgtEl>
                                          <p:spTgt spid="950"/>
                                        </p:tgtEl>
                                        <p:attrNameLst>
                                          <p:attrName>style.visibility</p:attrName>
                                        </p:attrNameLst>
                                      </p:cBhvr>
                                      <p:to>
                                        <p:strVal val="visible"/>
                                      </p:to>
                                    </p:set>
                                  </p:childTnLst>
                                </p:cTn>
                              </p:par>
                            </p:childTnLst>
                          </p:cTn>
                        </p:par>
                        <p:par>
                          <p:cTn id="35" fill="hold">
                            <p:stCondLst>
                              <p:cond delay="0"/>
                            </p:stCondLst>
                            <p:childTnLst>
                              <p:par>
                                <p:cTn id="36" presetClass="path" nodeType="afterEffect" presetSubtype="0" presetID="-1" grpId="9" accel="50000" decel="50000" fill="hold">
                                  <p:stCondLst>
                                    <p:cond delay="0"/>
                                  </p:stCondLst>
                                  <p:childTnLst>
                                    <p:animMotion path="M 0.000000 0.000000 L -0.255680 -0.000000" origin="layout" pathEditMode="relative">
                                      <p:cBhvr>
                                        <p:cTn id="37" dur="500" fill="hold"/>
                                        <p:tgtEl>
                                          <p:spTgt spid="942"/>
                                        </p:tgtEl>
                                        <p:attrNameLst>
                                          <p:attrName>ppt_x</p:attrName>
                                          <p:attrName>ppt_y</p:attrName>
                                        </p:attrNameLst>
                                      </p:cBhvr>
                                    </p:animMotion>
                                  </p:childTnLst>
                                </p:cTn>
                              </p:par>
                            </p:childTnLst>
                          </p:cTn>
                        </p:par>
                        <p:par>
                          <p:cTn id="38" fill="hold">
                            <p:stCondLst>
                              <p:cond delay="0"/>
                            </p:stCondLst>
                            <p:childTnLst>
                              <p:par>
                                <p:cTn id="39" presetClass="path" nodeType="withEffect" presetSubtype="0" presetID="-1" grpId="10" accel="50000" decel="50000" fill="hold">
                                  <p:stCondLst>
                                    <p:cond delay="0"/>
                                  </p:stCondLst>
                                  <p:childTnLst>
                                    <p:animMotion path="M 0.000000 0.000000 L -0.217665 -0.000511" origin="layout" pathEditMode="relative">
                                      <p:cBhvr>
                                        <p:cTn id="40" dur="500" fill="hold"/>
                                        <p:tgtEl>
                                          <p:spTgt spid="950"/>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Class="entr" nodeType="clickEffect" presetID="9" grpId="11" fill="hold">
                                  <p:stCondLst>
                                    <p:cond delay="0"/>
                                  </p:stCondLst>
                                  <p:iterate type="el" backwards="0">
                                    <p:tmAbs val="0"/>
                                  </p:iterate>
                                  <p:childTnLst>
                                    <p:set>
                                      <p:cBhvr>
                                        <p:cTn id="44" fill="hold"/>
                                        <p:tgtEl>
                                          <p:spTgt spid="955"/>
                                        </p:tgtEl>
                                        <p:attrNameLst>
                                          <p:attrName>style.visibility</p:attrName>
                                        </p:attrNameLst>
                                      </p:cBhvr>
                                      <p:to>
                                        <p:strVal val="visible"/>
                                      </p:to>
                                    </p:set>
                                    <p:animEffect filter="dissolve" transition="in">
                                      <p:cBhvr>
                                        <p:cTn id="45" dur="400"/>
                                        <p:tgtEl>
                                          <p:spTgt spid="955"/>
                                        </p:tgtEl>
                                      </p:cBhvr>
                                    </p:animEffect>
                                  </p:childTnLst>
                                </p:cTn>
                              </p:par>
                            </p:childTnLst>
                          </p:cTn>
                        </p:par>
                        <p:par>
                          <p:cTn id="46" fill="hold">
                            <p:stCondLst>
                              <p:cond delay="400"/>
                            </p:stCondLst>
                            <p:childTnLst>
                              <p:par>
                                <p:cTn id="47" presetClass="exit" nodeType="afterEffect" presetID="9" grpId="12" fill="hold">
                                  <p:stCondLst>
                                    <p:cond delay="0"/>
                                  </p:stCondLst>
                                  <p:iterate type="el" backwards="0">
                                    <p:tmAbs val="0"/>
                                  </p:iterate>
                                  <p:childTnLst>
                                    <p:animEffect filter="dissolve" transition="out">
                                      <p:cBhvr>
                                        <p:cTn id="48" dur="400" fill="hold"/>
                                        <p:tgtEl>
                                          <p:spTgt spid="897"/>
                                        </p:tgtEl>
                                      </p:cBhvr>
                                    </p:animEffect>
                                    <p:set>
                                      <p:cBhvr>
                                        <p:cTn id="49" fill="hold">
                                          <p:stCondLst>
                                            <p:cond delay="399"/>
                                          </p:stCondLst>
                                        </p:cTn>
                                        <p:tgtEl>
                                          <p:spTgt spid="897"/>
                                        </p:tgtEl>
                                        <p:attrNameLst>
                                          <p:attrName>style.visibility</p:attrName>
                                        </p:attrNameLst>
                                      </p:cBhvr>
                                      <p:to>
                                        <p:strVal val="hidden"/>
                                      </p:to>
                                    </p:set>
                                  </p:childTnLst>
                                </p:cTn>
                              </p:par>
                            </p:childTnLst>
                          </p:cTn>
                        </p:par>
                        <p:par>
                          <p:cTn id="50" fill="hold">
                            <p:stCondLst>
                              <p:cond delay="800"/>
                            </p:stCondLst>
                            <p:childTnLst>
                              <p:par>
                                <p:cTn id="51" presetClass="entr" nodeType="afterEffect" presetID="9" grpId="13" fill="hold">
                                  <p:stCondLst>
                                    <p:cond delay="0"/>
                                  </p:stCondLst>
                                  <p:iterate type="el" backwards="0">
                                    <p:tmAbs val="0"/>
                                  </p:iterate>
                                  <p:childTnLst>
                                    <p:set>
                                      <p:cBhvr>
                                        <p:cTn id="52" fill="hold"/>
                                        <p:tgtEl>
                                          <p:spTgt spid="951"/>
                                        </p:tgtEl>
                                        <p:attrNameLst>
                                          <p:attrName>style.visibility</p:attrName>
                                        </p:attrNameLst>
                                      </p:cBhvr>
                                      <p:to>
                                        <p:strVal val="visible"/>
                                      </p:to>
                                    </p:set>
                                    <p:animEffect filter="dissolve" transition="in">
                                      <p:cBhvr>
                                        <p:cTn id="53" dur="400"/>
                                        <p:tgtEl>
                                          <p:spTgt spid="951"/>
                                        </p:tgtEl>
                                      </p:cBhvr>
                                    </p:animEffect>
                                  </p:childTnLst>
                                </p:cTn>
                              </p:par>
                            </p:childTnLst>
                          </p:cTn>
                        </p:par>
                        <p:par>
                          <p:cTn id="54" fill="hold">
                            <p:stCondLst>
                              <p:cond delay="1200"/>
                            </p:stCondLst>
                            <p:childTnLst>
                              <p:par>
                                <p:cTn id="55" presetClass="entr" nodeType="afterEffect" presetID="9" grpId="14" fill="hold">
                                  <p:stCondLst>
                                    <p:cond delay="0"/>
                                  </p:stCondLst>
                                  <p:iterate type="el" backwards="0">
                                    <p:tmAbs val="0"/>
                                  </p:iterate>
                                  <p:childTnLst>
                                    <p:set>
                                      <p:cBhvr>
                                        <p:cTn id="56" fill="hold"/>
                                        <p:tgtEl>
                                          <p:spTgt spid="954"/>
                                        </p:tgtEl>
                                        <p:attrNameLst>
                                          <p:attrName>style.visibility</p:attrName>
                                        </p:attrNameLst>
                                      </p:cBhvr>
                                      <p:to>
                                        <p:strVal val="visible"/>
                                      </p:to>
                                    </p:set>
                                    <p:animEffect filter="dissolve" transition="in">
                                      <p:cBhvr>
                                        <p:cTn id="57" dur="500"/>
                                        <p:tgtEl>
                                          <p:spTgt spid="954"/>
                                        </p:tgtEl>
                                      </p:cBhvr>
                                    </p:animEffect>
                                  </p:childTnLst>
                                </p:cTn>
                              </p:par>
                            </p:childTnLst>
                          </p:cTn>
                        </p:par>
                      </p:childTnLst>
                    </p:cTn>
                  </p:par>
                  <p:par>
                    <p:cTn id="58" fill="hold">
                      <p:stCondLst>
                        <p:cond delay="indefinite"/>
                      </p:stCondLst>
                      <p:childTnLst>
                        <p:par>
                          <p:cTn id="59" fill="hold">
                            <p:stCondLst>
                              <p:cond delay="0"/>
                            </p:stCondLst>
                            <p:childTnLst>
                              <p:par>
                                <p:cTn id="60" presetClass="entr" nodeType="clickEffect" presetID="9" grpId="15" fill="hold">
                                  <p:stCondLst>
                                    <p:cond delay="0"/>
                                  </p:stCondLst>
                                  <p:iterate type="el" backwards="0">
                                    <p:tmAbs val="0"/>
                                  </p:iterate>
                                  <p:childTnLst>
                                    <p:set>
                                      <p:cBhvr>
                                        <p:cTn id="61" fill="hold"/>
                                        <p:tgtEl>
                                          <p:spTgt spid="956"/>
                                        </p:tgtEl>
                                        <p:attrNameLst>
                                          <p:attrName>style.visibility</p:attrName>
                                        </p:attrNameLst>
                                      </p:cBhvr>
                                      <p:to>
                                        <p:strVal val="visible"/>
                                      </p:to>
                                    </p:set>
                                    <p:animEffect filter="dissolve" transition="in">
                                      <p:cBhvr>
                                        <p:cTn id="62" dur="400"/>
                                        <p:tgtEl>
                                          <p:spTgt spid="956"/>
                                        </p:tgtEl>
                                      </p:cBhvr>
                                    </p:animEffect>
                                  </p:childTnLst>
                                </p:cTn>
                              </p:par>
                            </p:childTnLst>
                          </p:cTn>
                        </p:par>
                        <p:par>
                          <p:cTn id="63" fill="hold">
                            <p:stCondLst>
                              <p:cond delay="400"/>
                            </p:stCondLst>
                            <p:childTnLst>
                              <p:par>
                                <p:cTn id="64" presetClass="entr" nodeType="afterEffect" presetID="9" grpId="16" fill="hold">
                                  <p:stCondLst>
                                    <p:cond delay="0"/>
                                  </p:stCondLst>
                                  <p:iterate type="el" backwards="0">
                                    <p:tmAbs val="0"/>
                                  </p:iterate>
                                  <p:childTnLst>
                                    <p:set>
                                      <p:cBhvr>
                                        <p:cTn id="65" fill="hold"/>
                                        <p:tgtEl>
                                          <p:spTgt spid="896"/>
                                        </p:tgtEl>
                                        <p:attrNameLst>
                                          <p:attrName>style.visibility</p:attrName>
                                        </p:attrNameLst>
                                      </p:cBhvr>
                                      <p:to>
                                        <p:strVal val="visible"/>
                                      </p:to>
                                    </p:set>
                                    <p:animEffect filter="dissolve" transition="in">
                                      <p:cBhvr>
                                        <p:cTn id="66" dur="400"/>
                                        <p:tgtEl>
                                          <p:spTgt spid="896"/>
                                        </p:tgtEl>
                                      </p:cBhvr>
                                    </p:animEffect>
                                  </p:childTnLst>
                                </p:cTn>
                              </p:par>
                            </p:childTnLst>
                          </p:cTn>
                        </p:par>
                      </p:childTnLst>
                    </p:cTn>
                  </p:par>
                  <p:par>
                    <p:cTn id="67" fill="hold">
                      <p:stCondLst>
                        <p:cond delay="indefinite"/>
                      </p:stCondLst>
                      <p:childTnLst>
                        <p:par>
                          <p:cTn id="68" fill="hold">
                            <p:stCondLst>
                              <p:cond delay="0"/>
                            </p:stCondLst>
                            <p:childTnLst>
                              <p:par>
                                <p:cTn id="69" presetClass="exit" nodeType="clickEffect" presetID="9" grpId="17" fill="hold">
                                  <p:stCondLst>
                                    <p:cond delay="0"/>
                                  </p:stCondLst>
                                  <p:iterate type="el" backwards="0">
                                    <p:tmAbs val="0"/>
                                  </p:iterate>
                                  <p:childTnLst>
                                    <p:animEffect filter="dissolve" transition="out">
                                      <p:cBhvr>
                                        <p:cTn id="70" dur="500" fill="hold"/>
                                        <p:tgtEl>
                                          <p:spTgt spid="956"/>
                                        </p:tgtEl>
                                      </p:cBhvr>
                                    </p:animEffect>
                                    <p:set>
                                      <p:cBhvr>
                                        <p:cTn id="71" fill="hold">
                                          <p:stCondLst>
                                            <p:cond delay="499"/>
                                          </p:stCondLst>
                                        </p:cTn>
                                        <p:tgtEl>
                                          <p:spTgt spid="956"/>
                                        </p:tgtEl>
                                        <p:attrNameLst>
                                          <p:attrName>style.visibility</p:attrName>
                                        </p:attrNameLst>
                                      </p:cBhvr>
                                      <p:to>
                                        <p:strVal val="hidden"/>
                                      </p:to>
                                    </p:set>
                                  </p:childTnLst>
                                </p:cTn>
                              </p:par>
                            </p:childTnLst>
                          </p:cTn>
                        </p:par>
                        <p:par>
                          <p:cTn id="72" fill="hold">
                            <p:stCondLst>
                              <p:cond delay="500"/>
                            </p:stCondLst>
                            <p:childTnLst>
                              <p:par>
                                <p:cTn id="73" presetClass="exit" nodeType="afterEffect" presetID="9" grpId="18" fill="hold">
                                  <p:stCondLst>
                                    <p:cond delay="0"/>
                                  </p:stCondLst>
                                  <p:iterate type="el" backwards="0">
                                    <p:tmAbs val="0"/>
                                  </p:iterate>
                                  <p:childTnLst>
                                    <p:animEffect filter="dissolve" transition="out">
                                      <p:cBhvr>
                                        <p:cTn id="74" dur="400" fill="hold"/>
                                        <p:tgtEl>
                                          <p:spTgt spid="896"/>
                                        </p:tgtEl>
                                      </p:cBhvr>
                                    </p:animEffect>
                                    <p:set>
                                      <p:cBhvr>
                                        <p:cTn id="75" fill="hold">
                                          <p:stCondLst>
                                            <p:cond delay="399"/>
                                          </p:stCondLst>
                                        </p:cTn>
                                        <p:tgtEl>
                                          <p:spTgt spid="896"/>
                                        </p:tgtEl>
                                        <p:attrNameLst>
                                          <p:attrName>style.visibility</p:attrName>
                                        </p:attrNameLst>
                                      </p:cBhvr>
                                      <p:to>
                                        <p:strVal val="hidden"/>
                                      </p:to>
                                    </p:set>
                                  </p:childTnLst>
                                </p:cTn>
                              </p:par>
                            </p:childTnLst>
                          </p:cTn>
                        </p:par>
                        <p:par>
                          <p:cTn id="76" fill="hold">
                            <p:stCondLst>
                              <p:cond delay="900"/>
                            </p:stCondLst>
                            <p:childTnLst>
                              <p:par>
                                <p:cTn id="77" presetClass="entr" nodeType="afterEffect" presetID="9" grpId="19" fill="hold">
                                  <p:stCondLst>
                                    <p:cond delay="0"/>
                                  </p:stCondLst>
                                  <p:iterate type="el" backwards="0">
                                    <p:tmAbs val="0"/>
                                  </p:iterate>
                                  <p:childTnLst>
                                    <p:set>
                                      <p:cBhvr>
                                        <p:cTn id="78" fill="hold"/>
                                        <p:tgtEl>
                                          <p:spTgt spid="880"/>
                                        </p:tgtEl>
                                        <p:attrNameLst>
                                          <p:attrName>style.visibility</p:attrName>
                                        </p:attrNameLst>
                                      </p:cBhvr>
                                      <p:to>
                                        <p:strVal val="visible"/>
                                      </p:to>
                                    </p:set>
                                    <p:animEffect filter="dissolve" transition="in">
                                      <p:cBhvr>
                                        <p:cTn id="79" dur="400"/>
                                        <p:tgtEl>
                                          <p:spTgt spid="880"/>
                                        </p:tgtEl>
                                      </p:cBhvr>
                                    </p:animEffect>
                                  </p:childTnLst>
                                </p:cTn>
                              </p:par>
                            </p:childTnLst>
                          </p:cTn>
                        </p:par>
                      </p:childTnLst>
                    </p:cTn>
                  </p:par>
                  <p:par>
                    <p:cTn id="80" fill="hold">
                      <p:stCondLst>
                        <p:cond delay="indefinite"/>
                      </p:stCondLst>
                      <p:childTnLst>
                        <p:par>
                          <p:cTn id="81" fill="hold">
                            <p:stCondLst>
                              <p:cond delay="0"/>
                            </p:stCondLst>
                            <p:childTnLst>
                              <p:par>
                                <p:cTn id="82" presetClass="exit" nodeType="clickEffect" presetID="9" grpId="20" fill="hold">
                                  <p:stCondLst>
                                    <p:cond delay="0"/>
                                  </p:stCondLst>
                                  <p:iterate type="el" backwards="0">
                                    <p:tmAbs val="0"/>
                                  </p:iterate>
                                  <p:childTnLst>
                                    <p:animEffect filter="dissolve" transition="out">
                                      <p:cBhvr>
                                        <p:cTn id="83" dur="400" fill="hold"/>
                                        <p:tgtEl>
                                          <p:spTgt spid="955"/>
                                        </p:tgtEl>
                                      </p:cBhvr>
                                    </p:animEffect>
                                    <p:set>
                                      <p:cBhvr>
                                        <p:cTn id="84" fill="hold">
                                          <p:stCondLst>
                                            <p:cond delay="399"/>
                                          </p:stCondLst>
                                        </p:cTn>
                                        <p:tgtEl>
                                          <p:spTgt spid="955"/>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Class="entr" nodeType="clickEffect" presetID="9" grpId="21" fill="hold">
                                  <p:stCondLst>
                                    <p:cond delay="0"/>
                                  </p:stCondLst>
                                  <p:iterate type="el" backwards="0">
                                    <p:tmAbs val="0"/>
                                  </p:iterate>
                                  <p:childTnLst>
                                    <p:set>
                                      <p:cBhvr>
                                        <p:cTn id="88" fill="hold"/>
                                        <p:tgtEl>
                                          <p:spTgt spid="959"/>
                                        </p:tgtEl>
                                        <p:attrNameLst>
                                          <p:attrName>style.visibility</p:attrName>
                                        </p:attrNameLst>
                                      </p:cBhvr>
                                      <p:to>
                                        <p:strVal val="visible"/>
                                      </p:to>
                                    </p:set>
                                    <p:animEffect filter="dissolve" transition="in">
                                      <p:cBhvr>
                                        <p:cTn id="89" dur="400"/>
                                        <p:tgtEl>
                                          <p:spTgt spid="959"/>
                                        </p:tgtEl>
                                      </p:cBhvr>
                                    </p:animEffect>
                                  </p:childTnLst>
                                </p:cTn>
                              </p:par>
                            </p:childTnLst>
                          </p:cTn>
                        </p:par>
                      </p:childTnLst>
                    </p:cTn>
                  </p:par>
                  <p:par>
                    <p:cTn id="90" fill="hold">
                      <p:stCondLst>
                        <p:cond delay="indefinite"/>
                      </p:stCondLst>
                      <p:childTnLst>
                        <p:par>
                          <p:cTn id="91" fill="hold">
                            <p:stCondLst>
                              <p:cond delay="0"/>
                            </p:stCondLst>
                            <p:childTnLst>
                              <p:par>
                                <p:cTn id="92" presetClass="entr" nodeType="clickEffect" presetID="9" grpId="22" fill="hold">
                                  <p:stCondLst>
                                    <p:cond delay="0"/>
                                  </p:stCondLst>
                                  <p:iterate type="el" backwards="0">
                                    <p:tmAbs val="0"/>
                                  </p:iterate>
                                  <p:childTnLst>
                                    <p:set>
                                      <p:cBhvr>
                                        <p:cTn id="93" fill="hold"/>
                                        <p:tgtEl>
                                          <p:spTgt spid="960"/>
                                        </p:tgtEl>
                                        <p:attrNameLst>
                                          <p:attrName>style.visibility</p:attrName>
                                        </p:attrNameLst>
                                      </p:cBhvr>
                                      <p:to>
                                        <p:strVal val="visible"/>
                                      </p:to>
                                    </p:set>
                                    <p:animEffect filter="dissolve" transition="in">
                                      <p:cBhvr>
                                        <p:cTn id="94" dur="400"/>
                                        <p:tgtEl>
                                          <p:spTgt spid="960"/>
                                        </p:tgtEl>
                                      </p:cBhvr>
                                    </p:animEffect>
                                  </p:childTnLst>
                                </p:cTn>
                              </p:par>
                            </p:childTnLst>
                          </p:cTn>
                        </p:par>
                        <p:par>
                          <p:cTn id="95" fill="hold">
                            <p:stCondLst>
                              <p:cond delay="400"/>
                            </p:stCondLst>
                            <p:childTnLst>
                              <p:par>
                                <p:cTn id="96" presetClass="entr" nodeType="afterEffect" presetID="9" grpId="23" fill="hold">
                                  <p:stCondLst>
                                    <p:cond delay="0"/>
                                  </p:stCondLst>
                                  <p:iterate type="el" backwards="0">
                                    <p:tmAbs val="0"/>
                                  </p:iterate>
                                  <p:childTnLst>
                                    <p:set>
                                      <p:cBhvr>
                                        <p:cTn id="97" fill="hold"/>
                                        <p:tgtEl>
                                          <p:spTgt spid="747"/>
                                        </p:tgtEl>
                                        <p:attrNameLst>
                                          <p:attrName>style.visibility</p:attrName>
                                        </p:attrNameLst>
                                      </p:cBhvr>
                                      <p:to>
                                        <p:strVal val="visible"/>
                                      </p:to>
                                    </p:set>
                                    <p:animEffect filter="dissolve" transition="in">
                                      <p:cBhvr>
                                        <p:cTn id="98" dur="400"/>
                                        <p:tgtEl>
                                          <p:spTgt spid="747"/>
                                        </p:tgtEl>
                                      </p:cBhvr>
                                    </p:animEffect>
                                  </p:childTnLst>
                                </p:cTn>
                              </p:par>
                            </p:childTnLst>
                          </p:cTn>
                        </p:par>
                      </p:childTnLst>
                    </p:cTn>
                  </p:par>
                  <p:par>
                    <p:cTn id="99" fill="hold">
                      <p:stCondLst>
                        <p:cond delay="indefinite"/>
                      </p:stCondLst>
                      <p:childTnLst>
                        <p:par>
                          <p:cTn id="100" fill="hold">
                            <p:stCondLst>
                              <p:cond delay="0"/>
                            </p:stCondLst>
                            <p:childTnLst>
                              <p:par>
                                <p:cTn id="101" presetClass="entr" nodeType="clickEffect" presetID="9" grpId="24" fill="hold">
                                  <p:stCondLst>
                                    <p:cond delay="0"/>
                                  </p:stCondLst>
                                  <p:iterate type="el" backwards="0">
                                    <p:tmAbs val="0"/>
                                  </p:iterate>
                                  <p:childTnLst>
                                    <p:set>
                                      <p:cBhvr>
                                        <p:cTn id="102" fill="hold"/>
                                        <p:tgtEl>
                                          <p:spTgt spid="961"/>
                                        </p:tgtEl>
                                        <p:attrNameLst>
                                          <p:attrName>style.visibility</p:attrName>
                                        </p:attrNameLst>
                                      </p:cBhvr>
                                      <p:to>
                                        <p:strVal val="visible"/>
                                      </p:to>
                                    </p:set>
                                    <p:animEffect filter="dissolve" transition="in">
                                      <p:cBhvr>
                                        <p:cTn id="103" dur="400"/>
                                        <p:tgtEl>
                                          <p:spTgt spid="9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80" grpId="19"/>
      <p:bldP build="whole" bldLvl="1" animBg="1" rev="0" advAuto="0" spid="956" grpId="15"/>
      <p:bldP build="whole" bldLvl="1" animBg="1" rev="0" advAuto="0" spid="959" grpId="21"/>
      <p:bldP build="whole" bldLvl="1" animBg="1" rev="0" advAuto="0" spid="956" grpId="17"/>
      <p:bldP build="whole" bldLvl="1" animBg="1" rev="0" advAuto="0" spid="942" grpId="7"/>
      <p:bldP build="whole" bldLvl="1" animBg="1" rev="0" advAuto="0" spid="896" grpId="16"/>
      <p:bldP build="whole" bldLvl="1" animBg="1" rev="0" advAuto="0" spid="929" grpId="6"/>
      <p:bldP build="whole" bldLvl="1" animBg="1" rev="0" advAuto="0" spid="896" grpId="18"/>
      <p:bldP build="whole" bldLvl="1" animBg="1" rev="0" advAuto="0" spid="955" grpId="20"/>
      <p:bldP build="whole" bldLvl="1" animBg="1" rev="0" advAuto="0" spid="960" grpId="22"/>
      <p:bldP build="whole" bldLvl="1" animBg="1" rev="0" advAuto="0" spid="747" grpId="23"/>
      <p:bldP build="whole" bldLvl="1" animBg="1" rev="0" advAuto="0" spid="961" grpId="24"/>
      <p:bldP build="whole" bldLvl="1" animBg="1" rev="0" advAuto="0" spid="950" grpId="8"/>
      <p:bldP build="whole" bldLvl="1" animBg="1" rev="0" advAuto="0" spid="951" grpId="13"/>
      <p:bldP build="whole" bldLvl="1" animBg="1" rev="0" advAuto="0" spid="920" grpId="1"/>
      <p:bldP build="whole" bldLvl="1" animBg="1" rev="0" advAuto="0" spid="783" grpId="3"/>
      <p:bldP build="whole" bldLvl="1" animBg="1" rev="0" advAuto="0" spid="955" grpId="11"/>
      <p:bldP build="whole" bldLvl="1" animBg="1" rev="0" advAuto="0" spid="954" grpId="14"/>
      <p:bldP build="whole" bldLvl="1" animBg="1" rev="0" advAuto="0" spid="897" grpId="12"/>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7" name="Open-book Quizzes"/>
          <p:cNvSpPr txBox="1"/>
          <p:nvPr/>
        </p:nvSpPr>
        <p:spPr>
          <a:xfrm>
            <a:off x="800100" y="-254000"/>
            <a:ext cx="11417300" cy="1955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0" sz="5600">
                <a:solidFill>
                  <a:srgbClr val="FFE44F"/>
                </a:solidFill>
                <a:latin typeface="Gill Sans"/>
                <a:ea typeface="Gill Sans"/>
                <a:cs typeface="Gill Sans"/>
                <a:sym typeface="Gill Sans"/>
              </a:defRPr>
            </a:lvl1pPr>
          </a:lstStyle>
          <a:p>
            <a:pPr/>
            <a:r>
              <a:t>Open-book Quizzes</a:t>
            </a:r>
          </a:p>
        </p:txBody>
      </p:sp>
      <p:graphicFrame>
        <p:nvGraphicFramePr>
          <p:cNvPr id="178" name="2D Column Chart"/>
          <p:cNvGraphicFramePr/>
          <p:nvPr/>
        </p:nvGraphicFramePr>
        <p:xfrm>
          <a:off x="423114" y="2942234"/>
          <a:ext cx="5926886" cy="5619649"/>
        </p:xfrm>
        <a:graphic xmlns:a="http://schemas.openxmlformats.org/drawingml/2006/main">
          <a:graphicData uri="http://schemas.openxmlformats.org/drawingml/2006/chart">
            <c:chart xmlns:c="http://schemas.openxmlformats.org/drawingml/2006/chart" r:id="rId2"/>
          </a:graphicData>
        </a:graphic>
      </p:graphicFrame>
      <p:graphicFrame>
        <p:nvGraphicFramePr>
          <p:cNvPr id="179" name="2D Column Chart"/>
          <p:cNvGraphicFramePr/>
          <p:nvPr/>
        </p:nvGraphicFramePr>
        <p:xfrm>
          <a:off x="6773114" y="2942234"/>
          <a:ext cx="5926886" cy="5619649"/>
        </p:xfrm>
        <a:graphic xmlns:a="http://schemas.openxmlformats.org/drawingml/2006/main">
          <a:graphicData uri="http://schemas.openxmlformats.org/drawingml/2006/chart">
            <c:chart xmlns:c="http://schemas.openxmlformats.org/drawingml/2006/chart" r:id="rId3"/>
          </a:graphicData>
        </a:graphic>
      </p:graphicFrame>
      <p:sp>
        <p:nvSpPr>
          <p:cNvPr id="180" name="Quiz 7 (Open-book)"/>
          <p:cNvSpPr txBox="1"/>
          <p:nvPr/>
        </p:nvSpPr>
        <p:spPr>
          <a:xfrm>
            <a:off x="1894313" y="2596268"/>
            <a:ext cx="2925166"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Quiz 7 (Open-book)</a:t>
            </a:r>
          </a:p>
        </p:txBody>
      </p:sp>
      <p:sp>
        <p:nvSpPr>
          <p:cNvPr id="181" name="Quiz 8 (Open-book)"/>
          <p:cNvSpPr txBox="1"/>
          <p:nvPr/>
        </p:nvSpPr>
        <p:spPr>
          <a:xfrm>
            <a:off x="8773805" y="2596268"/>
            <a:ext cx="2925167"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Quiz 8 (Open-book)</a:t>
            </a:r>
          </a:p>
        </p:txBody>
      </p:sp>
      <p:sp>
        <p:nvSpPr>
          <p:cNvPr id="182" name="Line"/>
          <p:cNvSpPr/>
          <p:nvPr/>
        </p:nvSpPr>
        <p:spPr>
          <a:xfrm flipV="1">
            <a:off x="3040463" y="3362924"/>
            <a:ext cx="1" cy="2471403"/>
          </a:xfrm>
          <a:prstGeom prst="line">
            <a:avLst/>
          </a:prstGeom>
          <a:ln w="63500">
            <a:solidFill>
              <a:srgbClr val="37D836"/>
            </a:solidFill>
            <a:prstDash val="sysDot"/>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sp>
        <p:nvSpPr>
          <p:cNvPr id="183" name="20 students"/>
          <p:cNvSpPr txBox="1"/>
          <p:nvPr/>
        </p:nvSpPr>
        <p:spPr>
          <a:xfrm>
            <a:off x="1072649" y="3978592"/>
            <a:ext cx="1802588"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3">
                    <a:hueOff val="-365725"/>
                    <a:satOff val="-32500"/>
                    <a:lumOff val="18235"/>
                  </a:schemeClr>
                </a:solidFill>
              </a:defRPr>
            </a:lvl1pPr>
          </a:lstStyle>
          <a:p>
            <a:pPr/>
            <a:r>
              <a:t>20 students</a:t>
            </a:r>
          </a:p>
        </p:txBody>
      </p:sp>
      <p:sp>
        <p:nvSpPr>
          <p:cNvPr id="184" name="Line"/>
          <p:cNvSpPr/>
          <p:nvPr/>
        </p:nvSpPr>
        <p:spPr>
          <a:xfrm flipV="1">
            <a:off x="8593573" y="3362924"/>
            <a:ext cx="1" cy="2471403"/>
          </a:xfrm>
          <a:prstGeom prst="line">
            <a:avLst/>
          </a:prstGeom>
          <a:ln w="63500">
            <a:solidFill>
              <a:srgbClr val="37D836"/>
            </a:solidFill>
            <a:prstDash val="sysDot"/>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sp>
        <p:nvSpPr>
          <p:cNvPr id="185" name="21 students"/>
          <p:cNvSpPr txBox="1"/>
          <p:nvPr/>
        </p:nvSpPr>
        <p:spPr>
          <a:xfrm>
            <a:off x="6625759" y="3978592"/>
            <a:ext cx="1802588"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3">
                    <a:hueOff val="-365725"/>
                    <a:satOff val="-32500"/>
                    <a:lumOff val="18235"/>
                  </a:schemeClr>
                </a:solidFill>
              </a:defRPr>
            </a:lvl1pPr>
          </a:lstStyle>
          <a:p>
            <a:pPr/>
            <a:r>
              <a:t>21 students</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6" name="Triangle"/>
          <p:cNvSpPr/>
          <p:nvPr/>
        </p:nvSpPr>
        <p:spPr>
          <a:xfrm flipH="1" rot="16200000">
            <a:off x="3923335" y="6092980"/>
            <a:ext cx="2065286" cy="35002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967" name="Rectangle"/>
          <p:cNvSpPr/>
          <p:nvPr/>
        </p:nvSpPr>
        <p:spPr>
          <a:xfrm>
            <a:off x="4953608" y="7360537"/>
            <a:ext cx="1790917" cy="991134"/>
          </a:xfrm>
          <a:prstGeom prst="rect">
            <a:avLst/>
          </a:prstGeom>
          <a:solidFill>
            <a:srgbClr val="000000"/>
          </a:solidFill>
          <a:ln w="254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968" name="Revocation Check (1)…"/>
          <p:cNvSpPr txBox="1"/>
          <p:nvPr>
            <p:ph type="title"/>
          </p:nvPr>
        </p:nvSpPr>
        <p:spPr>
          <a:prstGeom prst="rect">
            <a:avLst/>
          </a:prstGeom>
        </p:spPr>
        <p:txBody>
          <a:bodyPr/>
          <a:lstStyle/>
          <a:p>
            <a:pPr/>
            <a:r>
              <a:t>Revocation Check (1)</a:t>
            </a:r>
          </a:p>
          <a:p>
            <a:pPr/>
            <a:r>
              <a:t>Certificate Revocation List</a:t>
            </a:r>
          </a:p>
        </p:txBody>
      </p:sp>
      <p:sp>
        <p:nvSpPr>
          <p:cNvPr id="96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61C"/>
                </a:solidFill>
              </a:defRPr>
            </a:lvl1pPr>
          </a:lstStyle>
          <a:p>
            <a:pPr/>
            <a:fld id="{86CB4B4D-7CA3-9044-876B-883B54F8677D}" type="slidenum"/>
          </a:p>
        </p:txBody>
      </p:sp>
      <p:sp>
        <p:nvSpPr>
          <p:cNvPr id="970" name="Text"/>
          <p:cNvSpPr txBox="1"/>
          <p:nvPr/>
        </p:nvSpPr>
        <p:spPr>
          <a:xfrm>
            <a:off x="11956950" y="9296400"/>
            <a:ext cx="355800" cy="342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defRPr sz="1600">
                <a:solidFill>
                  <a:srgbClr val="FFFB00"/>
                </a:solidFill>
                <a:latin typeface="Gill Sans"/>
                <a:ea typeface="Gill Sans"/>
                <a:cs typeface="Gill Sans"/>
                <a:sym typeface="Gill Sans"/>
              </a:defRPr>
            </a:pPr>
            <a:fld id="{86CB4B4D-7CA3-9044-876B-883B54F8677D}" type="slidenum"/>
            <a:r>
              <a:t>￼</a:t>
            </a:r>
          </a:p>
        </p:txBody>
      </p:sp>
      <p:grpSp>
        <p:nvGrpSpPr>
          <p:cNvPr id="987" name="Group"/>
          <p:cNvGrpSpPr/>
          <p:nvPr/>
        </p:nvGrpSpPr>
        <p:grpSpPr>
          <a:xfrm>
            <a:off x="7061379" y="7526142"/>
            <a:ext cx="1217021" cy="659924"/>
            <a:chOff x="0" y="0"/>
            <a:chExt cx="1217019" cy="659923"/>
          </a:xfrm>
        </p:grpSpPr>
        <p:grpSp>
          <p:nvGrpSpPr>
            <p:cNvPr id="978" name="Group"/>
            <p:cNvGrpSpPr/>
            <p:nvPr/>
          </p:nvGrpSpPr>
          <p:grpSpPr>
            <a:xfrm>
              <a:off x="0" y="0"/>
              <a:ext cx="709020" cy="659924"/>
              <a:chOff x="0" y="0"/>
              <a:chExt cx="709019" cy="659923"/>
            </a:xfrm>
          </p:grpSpPr>
          <p:sp>
            <p:nvSpPr>
              <p:cNvPr id="971"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72"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73"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74"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75"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76"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77"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986" name="Group"/>
            <p:cNvGrpSpPr/>
            <p:nvPr/>
          </p:nvGrpSpPr>
          <p:grpSpPr>
            <a:xfrm>
              <a:off x="507999" y="0"/>
              <a:ext cx="709021" cy="659924"/>
              <a:chOff x="0" y="0"/>
              <a:chExt cx="709019" cy="659923"/>
            </a:xfrm>
          </p:grpSpPr>
          <p:sp>
            <p:nvSpPr>
              <p:cNvPr id="979"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80"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81"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82"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83"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84"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85"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988"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989" name="Chrome-logo.png" descr="Chrome-logo.png"/>
          <p:cNvPicPr>
            <a:picLocks noChangeAspect="1"/>
          </p:cNvPicPr>
          <p:nvPr/>
        </p:nvPicPr>
        <p:blipFill>
          <a:blip r:embed="rId3">
            <a:extLst/>
          </a:blip>
          <a:stretch>
            <a:fillRect/>
          </a:stretch>
        </p:blipFill>
        <p:spPr>
          <a:xfrm>
            <a:off x="1841634" y="2992428"/>
            <a:ext cx="685801" cy="685801"/>
          </a:xfrm>
          <a:prstGeom prst="rect">
            <a:avLst/>
          </a:prstGeom>
          <a:ln w="12700">
            <a:miter lim="400000"/>
          </a:ln>
        </p:spPr>
      </p:pic>
      <p:grpSp>
        <p:nvGrpSpPr>
          <p:cNvPr id="992" name="Group"/>
          <p:cNvGrpSpPr/>
          <p:nvPr/>
        </p:nvGrpSpPr>
        <p:grpSpPr>
          <a:xfrm>
            <a:off x="4497093" y="6524009"/>
            <a:ext cx="3959814" cy="1984873"/>
            <a:chOff x="0" y="0"/>
            <a:chExt cx="3959813" cy="1984872"/>
          </a:xfrm>
        </p:grpSpPr>
        <p:sp>
          <p:nvSpPr>
            <p:cNvPr id="990"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991" name="250px-VRSNlogoAug2012.png" descr="250px-VRSNlogoAug2012.png"/>
            <p:cNvPicPr>
              <a:picLocks noChangeAspect="1"/>
            </p:cNvPicPr>
            <p:nvPr/>
          </p:nvPicPr>
          <p:blipFill>
            <a:blip r:embed="rId4">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1089" name="Group"/>
          <p:cNvGrpSpPr/>
          <p:nvPr/>
        </p:nvGrpSpPr>
        <p:grpSpPr>
          <a:xfrm>
            <a:off x="4992918" y="7342671"/>
            <a:ext cx="1712297" cy="1028701"/>
            <a:chOff x="0" y="0"/>
            <a:chExt cx="1712295" cy="1028699"/>
          </a:xfrm>
        </p:grpSpPr>
        <p:grpSp>
          <p:nvGrpSpPr>
            <p:cNvPr id="1008" name="Group"/>
            <p:cNvGrpSpPr/>
            <p:nvPr/>
          </p:nvGrpSpPr>
          <p:grpSpPr>
            <a:xfrm>
              <a:off x="0" y="0"/>
              <a:ext cx="533210" cy="609601"/>
              <a:chOff x="0" y="0"/>
              <a:chExt cx="533209" cy="609600"/>
            </a:xfrm>
          </p:grpSpPr>
          <p:grpSp>
            <p:nvGrpSpPr>
              <p:cNvPr id="1006" name="Group"/>
              <p:cNvGrpSpPr/>
              <p:nvPr/>
            </p:nvGrpSpPr>
            <p:grpSpPr>
              <a:xfrm>
                <a:off x="0" y="118381"/>
                <a:ext cx="533210" cy="372838"/>
                <a:chOff x="0" y="0"/>
                <a:chExt cx="533209" cy="372836"/>
              </a:xfrm>
            </p:grpSpPr>
            <p:grpSp>
              <p:nvGrpSpPr>
                <p:cNvPr id="1004" name="Group"/>
                <p:cNvGrpSpPr/>
                <p:nvPr/>
              </p:nvGrpSpPr>
              <p:grpSpPr>
                <a:xfrm>
                  <a:off x="34234" y="42068"/>
                  <a:ext cx="464742" cy="330769"/>
                  <a:chOff x="0" y="0"/>
                  <a:chExt cx="464740" cy="330768"/>
                </a:xfrm>
              </p:grpSpPr>
              <p:sp>
                <p:nvSpPr>
                  <p:cNvPr id="993"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001" name="Group"/>
                  <p:cNvGrpSpPr/>
                  <p:nvPr/>
                </p:nvGrpSpPr>
                <p:grpSpPr>
                  <a:xfrm>
                    <a:off x="24488" y="187531"/>
                    <a:ext cx="113148" cy="105313"/>
                    <a:chOff x="0" y="0"/>
                    <a:chExt cx="113146" cy="105311"/>
                  </a:xfrm>
                </p:grpSpPr>
                <p:sp>
                  <p:nvSpPr>
                    <p:cNvPr id="994"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95"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96"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97"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98"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999"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00"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002"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003"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005"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007"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024" name="Group"/>
            <p:cNvGrpSpPr/>
            <p:nvPr/>
          </p:nvGrpSpPr>
          <p:grpSpPr>
            <a:xfrm>
              <a:off x="589542" y="0"/>
              <a:ext cx="533211" cy="609601"/>
              <a:chOff x="0" y="0"/>
              <a:chExt cx="533209" cy="609600"/>
            </a:xfrm>
          </p:grpSpPr>
          <p:grpSp>
            <p:nvGrpSpPr>
              <p:cNvPr id="1022" name="Group"/>
              <p:cNvGrpSpPr/>
              <p:nvPr/>
            </p:nvGrpSpPr>
            <p:grpSpPr>
              <a:xfrm>
                <a:off x="-1" y="118381"/>
                <a:ext cx="533211" cy="372838"/>
                <a:chOff x="0" y="0"/>
                <a:chExt cx="533209" cy="372836"/>
              </a:xfrm>
            </p:grpSpPr>
            <p:grpSp>
              <p:nvGrpSpPr>
                <p:cNvPr id="1020" name="Group"/>
                <p:cNvGrpSpPr/>
                <p:nvPr/>
              </p:nvGrpSpPr>
              <p:grpSpPr>
                <a:xfrm>
                  <a:off x="34234" y="42068"/>
                  <a:ext cx="464742" cy="330769"/>
                  <a:chOff x="0" y="0"/>
                  <a:chExt cx="464740" cy="330768"/>
                </a:xfrm>
              </p:grpSpPr>
              <p:sp>
                <p:nvSpPr>
                  <p:cNvPr id="1009"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017" name="Group"/>
                  <p:cNvGrpSpPr/>
                  <p:nvPr/>
                </p:nvGrpSpPr>
                <p:grpSpPr>
                  <a:xfrm>
                    <a:off x="24488" y="187531"/>
                    <a:ext cx="113148" cy="105313"/>
                    <a:chOff x="0" y="0"/>
                    <a:chExt cx="113146" cy="105311"/>
                  </a:xfrm>
                </p:grpSpPr>
                <p:sp>
                  <p:nvSpPr>
                    <p:cNvPr id="1010"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11"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12"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13"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14"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15"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16"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018"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019"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021"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023"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040" name="Group"/>
            <p:cNvGrpSpPr/>
            <p:nvPr/>
          </p:nvGrpSpPr>
          <p:grpSpPr>
            <a:xfrm>
              <a:off x="-1" y="419099"/>
              <a:ext cx="533211" cy="609601"/>
              <a:chOff x="0" y="0"/>
              <a:chExt cx="533209" cy="609600"/>
            </a:xfrm>
          </p:grpSpPr>
          <p:grpSp>
            <p:nvGrpSpPr>
              <p:cNvPr id="1038" name="Group"/>
              <p:cNvGrpSpPr/>
              <p:nvPr/>
            </p:nvGrpSpPr>
            <p:grpSpPr>
              <a:xfrm>
                <a:off x="-1" y="118381"/>
                <a:ext cx="533211" cy="372838"/>
                <a:chOff x="0" y="0"/>
                <a:chExt cx="533209" cy="372836"/>
              </a:xfrm>
            </p:grpSpPr>
            <p:grpSp>
              <p:nvGrpSpPr>
                <p:cNvPr id="1036" name="Group"/>
                <p:cNvGrpSpPr/>
                <p:nvPr/>
              </p:nvGrpSpPr>
              <p:grpSpPr>
                <a:xfrm>
                  <a:off x="34234" y="42068"/>
                  <a:ext cx="464742" cy="330769"/>
                  <a:chOff x="0" y="0"/>
                  <a:chExt cx="464740" cy="330768"/>
                </a:xfrm>
              </p:grpSpPr>
              <p:sp>
                <p:nvSpPr>
                  <p:cNvPr id="1025"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033" name="Group"/>
                  <p:cNvGrpSpPr/>
                  <p:nvPr/>
                </p:nvGrpSpPr>
                <p:grpSpPr>
                  <a:xfrm>
                    <a:off x="24488" y="187531"/>
                    <a:ext cx="113148" cy="105313"/>
                    <a:chOff x="0" y="0"/>
                    <a:chExt cx="113146" cy="105311"/>
                  </a:xfrm>
                </p:grpSpPr>
                <p:sp>
                  <p:nvSpPr>
                    <p:cNvPr id="1026"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27"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28"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29"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30"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31"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32"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034"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035"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037"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039"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056" name="Group"/>
            <p:cNvGrpSpPr/>
            <p:nvPr/>
          </p:nvGrpSpPr>
          <p:grpSpPr>
            <a:xfrm>
              <a:off x="589542" y="419099"/>
              <a:ext cx="533211" cy="609601"/>
              <a:chOff x="0" y="0"/>
              <a:chExt cx="533209" cy="609600"/>
            </a:xfrm>
          </p:grpSpPr>
          <p:grpSp>
            <p:nvGrpSpPr>
              <p:cNvPr id="1054" name="Group"/>
              <p:cNvGrpSpPr/>
              <p:nvPr/>
            </p:nvGrpSpPr>
            <p:grpSpPr>
              <a:xfrm>
                <a:off x="-1" y="118381"/>
                <a:ext cx="533211" cy="372838"/>
                <a:chOff x="0" y="0"/>
                <a:chExt cx="533209" cy="372836"/>
              </a:xfrm>
            </p:grpSpPr>
            <p:grpSp>
              <p:nvGrpSpPr>
                <p:cNvPr id="1052" name="Group"/>
                <p:cNvGrpSpPr/>
                <p:nvPr/>
              </p:nvGrpSpPr>
              <p:grpSpPr>
                <a:xfrm>
                  <a:off x="34234" y="42068"/>
                  <a:ext cx="464742" cy="330769"/>
                  <a:chOff x="0" y="0"/>
                  <a:chExt cx="464740" cy="330768"/>
                </a:xfrm>
              </p:grpSpPr>
              <p:sp>
                <p:nvSpPr>
                  <p:cNvPr id="1041"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049" name="Group"/>
                  <p:cNvGrpSpPr/>
                  <p:nvPr/>
                </p:nvGrpSpPr>
                <p:grpSpPr>
                  <a:xfrm>
                    <a:off x="24488" y="187531"/>
                    <a:ext cx="113148" cy="105313"/>
                    <a:chOff x="0" y="0"/>
                    <a:chExt cx="113146" cy="105311"/>
                  </a:xfrm>
                </p:grpSpPr>
                <p:sp>
                  <p:nvSpPr>
                    <p:cNvPr id="1042"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43"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44"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45"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46"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47"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48"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050"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051"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053"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055"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072" name="Group"/>
            <p:cNvGrpSpPr/>
            <p:nvPr/>
          </p:nvGrpSpPr>
          <p:grpSpPr>
            <a:xfrm>
              <a:off x="1179085" y="0"/>
              <a:ext cx="533211" cy="609601"/>
              <a:chOff x="0" y="0"/>
              <a:chExt cx="533209" cy="609600"/>
            </a:xfrm>
          </p:grpSpPr>
          <p:grpSp>
            <p:nvGrpSpPr>
              <p:cNvPr id="1070" name="Group"/>
              <p:cNvGrpSpPr/>
              <p:nvPr/>
            </p:nvGrpSpPr>
            <p:grpSpPr>
              <a:xfrm>
                <a:off x="-1" y="118381"/>
                <a:ext cx="533211" cy="372838"/>
                <a:chOff x="0" y="0"/>
                <a:chExt cx="533209" cy="372836"/>
              </a:xfrm>
            </p:grpSpPr>
            <p:grpSp>
              <p:nvGrpSpPr>
                <p:cNvPr id="1068" name="Group"/>
                <p:cNvGrpSpPr/>
                <p:nvPr/>
              </p:nvGrpSpPr>
              <p:grpSpPr>
                <a:xfrm>
                  <a:off x="34234" y="42068"/>
                  <a:ext cx="464742" cy="330769"/>
                  <a:chOff x="0" y="0"/>
                  <a:chExt cx="464740" cy="330768"/>
                </a:xfrm>
              </p:grpSpPr>
              <p:sp>
                <p:nvSpPr>
                  <p:cNvPr id="1057"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065" name="Group"/>
                  <p:cNvGrpSpPr/>
                  <p:nvPr/>
                </p:nvGrpSpPr>
                <p:grpSpPr>
                  <a:xfrm>
                    <a:off x="24488" y="187531"/>
                    <a:ext cx="113148" cy="105313"/>
                    <a:chOff x="0" y="0"/>
                    <a:chExt cx="113146" cy="105311"/>
                  </a:xfrm>
                </p:grpSpPr>
                <p:sp>
                  <p:nvSpPr>
                    <p:cNvPr id="1058"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59"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60"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61"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62"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63"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64"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066"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067"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069"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071"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088" name="Group"/>
            <p:cNvGrpSpPr/>
            <p:nvPr/>
          </p:nvGrpSpPr>
          <p:grpSpPr>
            <a:xfrm>
              <a:off x="1179085" y="419099"/>
              <a:ext cx="533211" cy="609601"/>
              <a:chOff x="0" y="0"/>
              <a:chExt cx="533209" cy="609600"/>
            </a:xfrm>
          </p:grpSpPr>
          <p:grpSp>
            <p:nvGrpSpPr>
              <p:cNvPr id="1086" name="Group"/>
              <p:cNvGrpSpPr/>
              <p:nvPr/>
            </p:nvGrpSpPr>
            <p:grpSpPr>
              <a:xfrm>
                <a:off x="-1" y="118381"/>
                <a:ext cx="533211" cy="372838"/>
                <a:chOff x="0" y="0"/>
                <a:chExt cx="533209" cy="372836"/>
              </a:xfrm>
            </p:grpSpPr>
            <p:grpSp>
              <p:nvGrpSpPr>
                <p:cNvPr id="1084" name="Group"/>
                <p:cNvGrpSpPr/>
                <p:nvPr/>
              </p:nvGrpSpPr>
              <p:grpSpPr>
                <a:xfrm>
                  <a:off x="34234" y="42068"/>
                  <a:ext cx="464742" cy="330769"/>
                  <a:chOff x="0" y="0"/>
                  <a:chExt cx="464740" cy="330768"/>
                </a:xfrm>
              </p:grpSpPr>
              <p:sp>
                <p:nvSpPr>
                  <p:cNvPr id="1073"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081" name="Group"/>
                  <p:cNvGrpSpPr/>
                  <p:nvPr/>
                </p:nvGrpSpPr>
                <p:grpSpPr>
                  <a:xfrm>
                    <a:off x="24488" y="187531"/>
                    <a:ext cx="113148" cy="105313"/>
                    <a:chOff x="0" y="0"/>
                    <a:chExt cx="113146" cy="105311"/>
                  </a:xfrm>
                </p:grpSpPr>
                <p:sp>
                  <p:nvSpPr>
                    <p:cNvPr id="1074"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75"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76"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77"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78"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79"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80"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082"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083"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085"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087"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sp>
        <p:nvSpPr>
          <p:cNvPr id="1090" name="Certificate Revocation"/>
          <p:cNvSpPr txBox="1"/>
          <p:nvPr/>
        </p:nvSpPr>
        <p:spPr>
          <a:xfrm>
            <a:off x="4837201" y="8483909"/>
            <a:ext cx="2002911" cy="9702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80000"/>
              </a:lnSpc>
              <a:defRPr b="0" sz="3300">
                <a:solidFill>
                  <a:srgbClr val="F5D328"/>
                </a:solidFill>
                <a:latin typeface="Gill Sans"/>
                <a:ea typeface="Gill Sans"/>
                <a:cs typeface="Gill Sans"/>
                <a:sym typeface="Gill Sans"/>
              </a:defRPr>
            </a:pPr>
            <a:r>
              <a:t>Certificate</a:t>
            </a:r>
            <a:br/>
            <a:r>
              <a:t>Revocation</a:t>
            </a:r>
          </a:p>
        </p:txBody>
      </p:sp>
      <p:grpSp>
        <p:nvGrpSpPr>
          <p:cNvPr id="1103" name="Group"/>
          <p:cNvGrpSpPr/>
          <p:nvPr/>
        </p:nvGrpSpPr>
        <p:grpSpPr>
          <a:xfrm>
            <a:off x="2889549" y="3840499"/>
            <a:ext cx="1194274" cy="896229"/>
            <a:chOff x="0" y="0"/>
            <a:chExt cx="1194273" cy="896228"/>
          </a:xfrm>
        </p:grpSpPr>
        <p:sp>
          <p:nvSpPr>
            <p:cNvPr id="1091"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92"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100" name="Group"/>
            <p:cNvGrpSpPr/>
            <p:nvPr/>
          </p:nvGrpSpPr>
          <p:grpSpPr>
            <a:xfrm>
              <a:off x="62930" y="528144"/>
              <a:ext cx="290761" cy="270627"/>
              <a:chOff x="0" y="0"/>
              <a:chExt cx="290759" cy="270626"/>
            </a:xfrm>
          </p:grpSpPr>
          <p:sp>
            <p:nvSpPr>
              <p:cNvPr id="1093"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94"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95"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96"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97"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98"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099"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101"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102"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sp>
        <p:nvSpPr>
          <p:cNvPr id="1104" name="✗"/>
          <p:cNvSpPr txBox="1"/>
          <p:nvPr/>
        </p:nvSpPr>
        <p:spPr>
          <a:xfrm>
            <a:off x="3039169" y="3571063"/>
            <a:ext cx="882713" cy="143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0600">
                <a:solidFill>
                  <a:srgbClr val="C82506"/>
                </a:solidFill>
                <a:latin typeface="Gill Sans"/>
                <a:ea typeface="Gill Sans"/>
                <a:cs typeface="Gill Sans"/>
                <a:sym typeface="Gill Sans"/>
              </a:defRPr>
            </a:lvl1pPr>
          </a:lstStyle>
          <a:p>
            <a:pPr/>
            <a:r>
              <a:t>✗</a:t>
            </a:r>
          </a:p>
        </p:txBody>
      </p:sp>
      <p:sp>
        <p:nvSpPr>
          <p:cNvPr id="1105"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136" name="Group"/>
          <p:cNvGrpSpPr/>
          <p:nvPr/>
        </p:nvGrpSpPr>
        <p:grpSpPr>
          <a:xfrm>
            <a:off x="8327897" y="3244506"/>
            <a:ext cx="2674129" cy="1736798"/>
            <a:chOff x="826152" y="255054"/>
            <a:chExt cx="2674128" cy="1736796"/>
          </a:xfrm>
        </p:grpSpPr>
        <p:sp>
          <p:nvSpPr>
            <p:cNvPr id="1106" name="Group"/>
            <p:cNvSpPr/>
            <p:nvPr/>
          </p:nvSpPr>
          <p:spPr>
            <a:xfrm>
              <a:off x="826152" y="255054"/>
              <a:ext cx="2674129" cy="1736797"/>
            </a:xfrm>
            <a:prstGeom prst="roundRect">
              <a:avLst>
                <a:gd name="adj" fmla="val 10968"/>
              </a:avLst>
            </a:prstGeom>
            <a:noFill/>
            <a:ln w="76200" cap="flat">
              <a:solidFill>
                <a:schemeClr val="accent5"/>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Attacker</a:t>
              </a:r>
            </a:p>
          </p:txBody>
        </p:sp>
        <p:grpSp>
          <p:nvGrpSpPr>
            <p:cNvPr id="1114" name="Group"/>
            <p:cNvGrpSpPr/>
            <p:nvPr/>
          </p:nvGrpSpPr>
          <p:grpSpPr>
            <a:xfrm>
              <a:off x="1437782" y="1007050"/>
              <a:ext cx="627664" cy="584201"/>
              <a:chOff x="0" y="0"/>
              <a:chExt cx="627662" cy="584200"/>
            </a:xfrm>
          </p:grpSpPr>
          <p:sp>
            <p:nvSpPr>
              <p:cNvPr id="1107"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08"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09"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10"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11"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12"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13"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127" name="Group"/>
            <p:cNvGrpSpPr/>
            <p:nvPr/>
          </p:nvGrpSpPr>
          <p:grpSpPr>
            <a:xfrm>
              <a:off x="2173037" y="851036"/>
              <a:ext cx="1194274" cy="896229"/>
              <a:chOff x="0" y="0"/>
              <a:chExt cx="1194273" cy="896228"/>
            </a:xfrm>
          </p:grpSpPr>
          <p:sp>
            <p:nvSpPr>
              <p:cNvPr id="1115"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16"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124" name="Group"/>
              <p:cNvGrpSpPr/>
              <p:nvPr/>
            </p:nvGrpSpPr>
            <p:grpSpPr>
              <a:xfrm>
                <a:off x="62930" y="528144"/>
                <a:ext cx="290761" cy="270627"/>
                <a:chOff x="0" y="0"/>
                <a:chExt cx="290759" cy="270626"/>
              </a:xfrm>
            </p:grpSpPr>
            <p:sp>
              <p:nvSpPr>
                <p:cNvPr id="1117"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18"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19"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20"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21"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22"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23"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125"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126"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135" name="Group"/>
            <p:cNvGrpSpPr/>
            <p:nvPr/>
          </p:nvGrpSpPr>
          <p:grpSpPr>
            <a:xfrm>
              <a:off x="960029" y="1010340"/>
              <a:ext cx="620594" cy="577620"/>
              <a:chOff x="0" y="0"/>
              <a:chExt cx="620592" cy="577619"/>
            </a:xfrm>
          </p:grpSpPr>
          <p:sp>
            <p:nvSpPr>
              <p:cNvPr id="1128"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29"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30"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31"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32"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33"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34"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1144" name="Group"/>
          <p:cNvGrpSpPr/>
          <p:nvPr/>
        </p:nvGrpSpPr>
        <p:grpSpPr>
          <a:xfrm>
            <a:off x="8939527" y="3996502"/>
            <a:ext cx="627663" cy="584201"/>
            <a:chOff x="0" y="0"/>
            <a:chExt cx="627662" cy="584200"/>
          </a:xfrm>
        </p:grpSpPr>
        <p:sp>
          <p:nvSpPr>
            <p:cNvPr id="1137"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38"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39"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40"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41"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42"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43"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157" name="Group"/>
          <p:cNvGrpSpPr/>
          <p:nvPr/>
        </p:nvGrpSpPr>
        <p:grpSpPr>
          <a:xfrm>
            <a:off x="9674781" y="3840488"/>
            <a:ext cx="1194275" cy="896229"/>
            <a:chOff x="0" y="0"/>
            <a:chExt cx="1194273" cy="896228"/>
          </a:xfrm>
        </p:grpSpPr>
        <p:sp>
          <p:nvSpPr>
            <p:cNvPr id="1145"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46"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154" name="Group"/>
            <p:cNvGrpSpPr/>
            <p:nvPr/>
          </p:nvGrpSpPr>
          <p:grpSpPr>
            <a:xfrm>
              <a:off x="62930" y="528144"/>
              <a:ext cx="290761" cy="270627"/>
              <a:chOff x="0" y="0"/>
              <a:chExt cx="290759" cy="270626"/>
            </a:xfrm>
          </p:grpSpPr>
          <p:sp>
            <p:nvSpPr>
              <p:cNvPr id="1147"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48"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49"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50"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51"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52"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53"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155"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156"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165" name="Group"/>
          <p:cNvGrpSpPr/>
          <p:nvPr/>
        </p:nvGrpSpPr>
        <p:grpSpPr>
          <a:xfrm>
            <a:off x="8461774" y="3999792"/>
            <a:ext cx="620593" cy="577621"/>
            <a:chOff x="0" y="0"/>
            <a:chExt cx="620592" cy="577619"/>
          </a:xfrm>
        </p:grpSpPr>
        <p:sp>
          <p:nvSpPr>
            <p:cNvPr id="1158"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59"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60"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61"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62"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63"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164"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1166" name="✗"/>
          <p:cNvSpPr txBox="1"/>
          <p:nvPr/>
        </p:nvSpPr>
        <p:spPr>
          <a:xfrm>
            <a:off x="6297743" y="3271694"/>
            <a:ext cx="614494"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6900">
                <a:solidFill>
                  <a:srgbClr val="C82506"/>
                </a:solidFill>
                <a:latin typeface="Gill Sans"/>
                <a:ea typeface="Gill Sans"/>
                <a:cs typeface="Gill Sans"/>
                <a:sym typeface="Gill Sans"/>
              </a:defRPr>
            </a:lvl1pPr>
          </a:lstStyle>
          <a:p>
            <a:pPr/>
            <a:r>
              <a:t>✗</a:t>
            </a:r>
          </a:p>
        </p:txBody>
      </p:sp>
      <p:grpSp>
        <p:nvGrpSpPr>
          <p:cNvPr id="1169" name="Group"/>
          <p:cNvGrpSpPr/>
          <p:nvPr/>
        </p:nvGrpSpPr>
        <p:grpSpPr>
          <a:xfrm>
            <a:off x="599929" y="4704454"/>
            <a:ext cx="1762961" cy="3147040"/>
            <a:chOff x="61235" y="591550"/>
            <a:chExt cx="1762959" cy="3147038"/>
          </a:xfrm>
        </p:grpSpPr>
        <p:sp>
          <p:nvSpPr>
            <p:cNvPr id="1209" name="Connection Line"/>
            <p:cNvSpPr/>
            <p:nvPr/>
          </p:nvSpPr>
          <p:spPr>
            <a:xfrm>
              <a:off x="61235" y="591550"/>
              <a:ext cx="1451927" cy="3147039"/>
            </a:xfrm>
            <a:custGeom>
              <a:avLst/>
              <a:gdLst/>
              <a:ahLst/>
              <a:cxnLst>
                <a:cxn ang="0">
                  <a:pos x="wd2" y="hd2"/>
                </a:cxn>
                <a:cxn ang="5400000">
                  <a:pos x="wd2" y="hd2"/>
                </a:cxn>
                <a:cxn ang="10800000">
                  <a:pos x="wd2" y="hd2"/>
                </a:cxn>
                <a:cxn ang="16200000">
                  <a:pos x="wd2" y="hd2"/>
                </a:cxn>
              </a:cxnLst>
              <a:rect l="0" t="0" r="r" b="b"/>
              <a:pathLst>
                <a:path w="16200" h="21600" fill="norm" stroke="1" extrusionOk="0">
                  <a:moveTo>
                    <a:pt x="16200" y="0"/>
                  </a:moveTo>
                  <a:cubicBezTo>
                    <a:pt x="-5361" y="9835"/>
                    <a:pt x="-5400" y="17035"/>
                    <a:pt x="16082" y="21600"/>
                  </a:cubicBezTo>
                </a:path>
              </a:pathLst>
            </a:custGeom>
            <a:noFill/>
            <a:ln w="63500" cap="flat">
              <a:solidFill>
                <a:srgbClr val="FFFFFF"/>
              </a:solidFill>
              <a:prstDash val="sysDot"/>
              <a:miter lim="400000"/>
              <a:headEnd type="triangle" w="med" len="med"/>
            </a:ln>
            <a:effectLst/>
          </p:spPr>
          <p:txBody>
            <a:bodyPr/>
            <a:lstStyle/>
            <a:p>
              <a:pPr/>
            </a:p>
          </p:txBody>
        </p:sp>
        <p:sp>
          <p:nvSpPr>
            <p:cNvPr id="1168" name="Download"/>
            <p:cNvSpPr txBox="1"/>
            <p:nvPr/>
          </p:nvSpPr>
          <p:spPr>
            <a:xfrm>
              <a:off x="424020" y="1632158"/>
              <a:ext cx="1400176" cy="457201"/>
            </a:xfrm>
            <a:prstGeom prst="rect">
              <a:avLst/>
            </a:prstGeom>
            <a:solidFill>
              <a:srgbClr val="000000"/>
            </a:solid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Download</a:t>
              </a:r>
            </a:p>
          </p:txBody>
        </p:sp>
      </p:grpSp>
      <p:grpSp>
        <p:nvGrpSpPr>
          <p:cNvPr id="1187" name="Group"/>
          <p:cNvGrpSpPr/>
          <p:nvPr/>
        </p:nvGrpSpPr>
        <p:grpSpPr>
          <a:xfrm>
            <a:off x="1066069" y="6248663"/>
            <a:ext cx="3392984" cy="3212953"/>
            <a:chOff x="299491" y="0"/>
            <a:chExt cx="3392983" cy="3212952"/>
          </a:xfrm>
        </p:grpSpPr>
        <p:sp>
          <p:nvSpPr>
            <p:cNvPr id="1170" name="List of revoked certificates"/>
            <p:cNvSpPr txBox="1"/>
            <p:nvPr/>
          </p:nvSpPr>
          <p:spPr>
            <a:xfrm>
              <a:off x="299491" y="2755752"/>
              <a:ext cx="3392984"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List of revoked certificates</a:t>
              </a:r>
            </a:p>
          </p:txBody>
        </p:sp>
        <p:grpSp>
          <p:nvGrpSpPr>
            <p:cNvPr id="1180" name="Group"/>
            <p:cNvGrpSpPr/>
            <p:nvPr/>
          </p:nvGrpSpPr>
          <p:grpSpPr>
            <a:xfrm>
              <a:off x="1336124" y="0"/>
              <a:ext cx="1082275" cy="2628889"/>
              <a:chOff x="0" y="0"/>
              <a:chExt cx="1082273" cy="2628888"/>
            </a:xfrm>
          </p:grpSpPr>
          <p:grpSp>
            <p:nvGrpSpPr>
              <p:cNvPr id="1178" name="Group"/>
              <p:cNvGrpSpPr/>
              <p:nvPr/>
            </p:nvGrpSpPr>
            <p:grpSpPr>
              <a:xfrm>
                <a:off x="0" y="582134"/>
                <a:ext cx="1082274" cy="2046755"/>
                <a:chOff x="0" y="0"/>
                <a:chExt cx="1082273" cy="2046753"/>
              </a:xfrm>
            </p:grpSpPr>
            <p:sp>
              <p:nvSpPr>
                <p:cNvPr id="1171" name="Rectangle"/>
                <p:cNvSpPr/>
                <p:nvPr/>
              </p:nvSpPr>
              <p:spPr>
                <a:xfrm>
                  <a:off x="0" y="0"/>
                  <a:ext cx="1082274" cy="2046754"/>
                </a:xfrm>
                <a:prstGeom prst="rect">
                  <a:avLst/>
                </a:prstGeom>
                <a:noFill/>
                <a:ln w="25400" cap="flat">
                  <a:solidFill>
                    <a:srgbClr val="FFFFFF">
                      <a:alpha val="68332"/>
                    </a:srgb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172" name="Rectangle"/>
                <p:cNvSpPr/>
                <p:nvPr/>
              </p:nvSpPr>
              <p:spPr>
                <a:xfrm>
                  <a:off x="56617" y="127000"/>
                  <a:ext cx="962202" cy="233428"/>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173" name="Rectangle"/>
                <p:cNvSpPr/>
                <p:nvPr/>
              </p:nvSpPr>
              <p:spPr>
                <a:xfrm>
                  <a:off x="56617" y="438247"/>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174" name="Rectangle"/>
                <p:cNvSpPr/>
                <p:nvPr/>
              </p:nvSpPr>
              <p:spPr>
                <a:xfrm>
                  <a:off x="56617" y="749494"/>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175" name="Rectangle"/>
                <p:cNvSpPr/>
                <p:nvPr/>
              </p:nvSpPr>
              <p:spPr>
                <a:xfrm>
                  <a:off x="56617" y="1050186"/>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176" name="Rectangle"/>
                <p:cNvSpPr/>
                <p:nvPr/>
              </p:nvSpPr>
              <p:spPr>
                <a:xfrm>
                  <a:off x="56617" y="1361434"/>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177" name="Rectangle"/>
                <p:cNvSpPr/>
                <p:nvPr/>
              </p:nvSpPr>
              <p:spPr>
                <a:xfrm>
                  <a:off x="56617" y="1672681"/>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1179" name="CRL"/>
              <p:cNvSpPr txBox="1"/>
              <p:nvPr/>
            </p:nvSpPr>
            <p:spPr>
              <a:xfrm>
                <a:off x="209324" y="-1"/>
                <a:ext cx="663626"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CRL</a:t>
                </a:r>
              </a:p>
            </p:txBody>
          </p:sp>
        </p:grpSp>
        <p:sp>
          <p:nvSpPr>
            <p:cNvPr id="1181" name="✗"/>
            <p:cNvSpPr txBox="1"/>
            <p:nvPr/>
          </p:nvSpPr>
          <p:spPr>
            <a:xfrm>
              <a:off x="1678827" y="906457"/>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1182" name="✗"/>
            <p:cNvSpPr txBox="1"/>
            <p:nvPr/>
          </p:nvSpPr>
          <p:spPr>
            <a:xfrm>
              <a:off x="1678827" y="614255"/>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1183" name="✗"/>
            <p:cNvSpPr txBox="1"/>
            <p:nvPr/>
          </p:nvSpPr>
          <p:spPr>
            <a:xfrm>
              <a:off x="1678827" y="1236676"/>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1184" name="✗"/>
            <p:cNvSpPr txBox="1"/>
            <p:nvPr/>
          </p:nvSpPr>
          <p:spPr>
            <a:xfrm>
              <a:off x="1678827" y="1535167"/>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1185" name="✗"/>
            <p:cNvSpPr txBox="1"/>
            <p:nvPr/>
          </p:nvSpPr>
          <p:spPr>
            <a:xfrm>
              <a:off x="1678827" y="1859096"/>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1186" name="✗"/>
            <p:cNvSpPr txBox="1"/>
            <p:nvPr/>
          </p:nvSpPr>
          <p:spPr>
            <a:xfrm>
              <a:off x="1678827" y="2163878"/>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grpSp>
      <p:grpSp>
        <p:nvGrpSpPr>
          <p:cNvPr id="1190" name="Group"/>
          <p:cNvGrpSpPr/>
          <p:nvPr/>
        </p:nvGrpSpPr>
        <p:grpSpPr>
          <a:xfrm>
            <a:off x="47891" y="3798535"/>
            <a:ext cx="2134209" cy="678125"/>
            <a:chOff x="0" y="0"/>
            <a:chExt cx="2134207" cy="678123"/>
          </a:xfrm>
        </p:grpSpPr>
        <p:sp>
          <p:nvSpPr>
            <p:cNvPr id="1210" name="Connection Line"/>
            <p:cNvSpPr/>
            <p:nvPr/>
          </p:nvSpPr>
          <p:spPr>
            <a:xfrm>
              <a:off x="1541428" y="32497"/>
              <a:ext cx="592780" cy="645627"/>
            </a:xfrm>
            <a:custGeom>
              <a:avLst/>
              <a:gdLst/>
              <a:ahLst/>
              <a:cxnLst>
                <a:cxn ang="0">
                  <a:pos x="wd2" y="hd2"/>
                </a:cxn>
                <a:cxn ang="5400000">
                  <a:pos x="wd2" y="hd2"/>
                </a:cxn>
                <a:cxn ang="10800000">
                  <a:pos x="wd2" y="hd2"/>
                </a:cxn>
                <a:cxn ang="16200000">
                  <a:pos x="wd2" y="hd2"/>
                </a:cxn>
              </a:cxnLst>
              <a:rect l="0" t="0" r="r" b="b"/>
              <a:pathLst>
                <a:path w="16249" h="21600" fill="norm" stroke="1" extrusionOk="0">
                  <a:moveTo>
                    <a:pt x="12863" y="21600"/>
                  </a:moveTo>
                  <a:cubicBezTo>
                    <a:pt x="-5351" y="9883"/>
                    <a:pt x="-4222" y="2683"/>
                    <a:pt x="16249" y="0"/>
                  </a:cubicBezTo>
                </a:path>
              </a:pathLst>
            </a:custGeom>
            <a:noFill/>
            <a:ln w="50800" cap="flat">
              <a:solidFill>
                <a:srgbClr val="FFFFFF"/>
              </a:solidFill>
              <a:prstDash val="sysDot"/>
              <a:miter lim="400000"/>
              <a:tailEnd type="triangle" w="med" len="med"/>
            </a:ln>
            <a:effectLst/>
          </p:spPr>
          <p:txBody>
            <a:bodyPr/>
            <a:lstStyle/>
            <a:p>
              <a:pPr/>
            </a:p>
          </p:txBody>
        </p:sp>
        <p:sp>
          <p:nvSpPr>
            <p:cNvPr id="1189" name="Membership…"/>
            <p:cNvSpPr txBox="1"/>
            <p:nvPr/>
          </p:nvSpPr>
          <p:spPr>
            <a:xfrm>
              <a:off x="-1" y="-1"/>
              <a:ext cx="1521106" cy="628739"/>
            </a:xfrm>
            <a:prstGeom prst="rect">
              <a:avLst/>
            </a:prstGeom>
            <a:solidFill>
              <a:srgbClr val="000000"/>
            </a:solid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1700">
                  <a:solidFill>
                    <a:schemeClr val="accent4">
                      <a:hueOff val="468000"/>
                      <a:satOff val="-4761"/>
                      <a:lumOff val="10196"/>
                    </a:schemeClr>
                  </a:solidFill>
                </a:defRPr>
              </a:pPr>
              <a:r>
                <a:t>Membership </a:t>
              </a:r>
            </a:p>
            <a:p>
              <a:pPr>
                <a:defRPr sz="1700">
                  <a:solidFill>
                    <a:schemeClr val="accent4">
                      <a:hueOff val="468000"/>
                      <a:satOff val="-4761"/>
                      <a:lumOff val="10196"/>
                    </a:schemeClr>
                  </a:solidFill>
                </a:defRPr>
              </a:pPr>
              <a:r>
                <a:t>Check</a:t>
              </a:r>
            </a:p>
          </p:txBody>
        </p:sp>
      </p:grpSp>
      <p:sp>
        <p:nvSpPr>
          <p:cNvPr id="1191" name="Not efficient…"/>
          <p:cNvSpPr txBox="1"/>
          <p:nvPr/>
        </p:nvSpPr>
        <p:spPr>
          <a:xfrm>
            <a:off x="4390528" y="5170240"/>
            <a:ext cx="4172944"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200">
                <a:solidFill>
                  <a:schemeClr val="accent5">
                    <a:hueOff val="89162"/>
                    <a:satOff val="9554"/>
                    <a:lumOff val="16296"/>
                  </a:schemeClr>
                </a:solidFill>
                <a:latin typeface="Gill Sans"/>
                <a:ea typeface="Gill Sans"/>
                <a:cs typeface="Gill Sans"/>
                <a:sym typeface="Gill Sans"/>
              </a:defRPr>
            </a:pPr>
            <a:r>
              <a:t>Not efficient</a:t>
            </a:r>
          </a:p>
          <a:p>
            <a:pPr>
              <a:defRPr b="0" sz="3200">
                <a:solidFill>
                  <a:schemeClr val="accent5">
                    <a:hueOff val="89162"/>
                    <a:satOff val="9554"/>
                    <a:lumOff val="16296"/>
                  </a:schemeClr>
                </a:solidFill>
                <a:latin typeface="Gill Sans"/>
                <a:ea typeface="Gill Sans"/>
                <a:cs typeface="Gill Sans"/>
                <a:sym typeface="Gill Sans"/>
              </a:defRPr>
            </a:pPr>
            <a:r>
              <a:t> (it can be up to 76 MB!)</a:t>
            </a:r>
          </a:p>
        </p:txBody>
      </p:sp>
      <p:grpSp>
        <p:nvGrpSpPr>
          <p:cNvPr id="1208" name="Group"/>
          <p:cNvGrpSpPr/>
          <p:nvPr/>
        </p:nvGrpSpPr>
        <p:grpSpPr>
          <a:xfrm>
            <a:off x="2105847" y="6248663"/>
            <a:ext cx="1082274" cy="2646479"/>
            <a:chOff x="0" y="0"/>
            <a:chExt cx="1082273" cy="2646478"/>
          </a:xfrm>
        </p:grpSpPr>
        <p:grpSp>
          <p:nvGrpSpPr>
            <p:cNvPr id="1201" name="Group"/>
            <p:cNvGrpSpPr/>
            <p:nvPr/>
          </p:nvGrpSpPr>
          <p:grpSpPr>
            <a:xfrm>
              <a:off x="0" y="0"/>
              <a:ext cx="1082274" cy="2628889"/>
              <a:chOff x="0" y="0"/>
              <a:chExt cx="1082273" cy="2628888"/>
            </a:xfrm>
          </p:grpSpPr>
          <p:grpSp>
            <p:nvGrpSpPr>
              <p:cNvPr id="1199" name="Group"/>
              <p:cNvGrpSpPr/>
              <p:nvPr/>
            </p:nvGrpSpPr>
            <p:grpSpPr>
              <a:xfrm>
                <a:off x="0" y="582134"/>
                <a:ext cx="1082274" cy="2046755"/>
                <a:chOff x="0" y="0"/>
                <a:chExt cx="1082273" cy="2046753"/>
              </a:xfrm>
            </p:grpSpPr>
            <p:sp>
              <p:nvSpPr>
                <p:cNvPr id="1192" name="Rectangle"/>
                <p:cNvSpPr/>
                <p:nvPr/>
              </p:nvSpPr>
              <p:spPr>
                <a:xfrm>
                  <a:off x="0" y="0"/>
                  <a:ext cx="1082274" cy="2046754"/>
                </a:xfrm>
                <a:prstGeom prst="rect">
                  <a:avLst/>
                </a:prstGeom>
                <a:noFill/>
                <a:ln w="25400" cap="flat">
                  <a:solidFill>
                    <a:srgbClr val="FFFFFF">
                      <a:alpha val="68332"/>
                    </a:srgb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193" name="Rectangle"/>
                <p:cNvSpPr/>
                <p:nvPr/>
              </p:nvSpPr>
              <p:spPr>
                <a:xfrm>
                  <a:off x="56617" y="127000"/>
                  <a:ext cx="962202" cy="233428"/>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194" name="Rectangle"/>
                <p:cNvSpPr/>
                <p:nvPr/>
              </p:nvSpPr>
              <p:spPr>
                <a:xfrm>
                  <a:off x="56617" y="438247"/>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195" name="Rectangle"/>
                <p:cNvSpPr/>
                <p:nvPr/>
              </p:nvSpPr>
              <p:spPr>
                <a:xfrm>
                  <a:off x="56617" y="749494"/>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196" name="Rectangle"/>
                <p:cNvSpPr/>
                <p:nvPr/>
              </p:nvSpPr>
              <p:spPr>
                <a:xfrm>
                  <a:off x="56617" y="1050186"/>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197" name="Rectangle"/>
                <p:cNvSpPr/>
                <p:nvPr/>
              </p:nvSpPr>
              <p:spPr>
                <a:xfrm>
                  <a:off x="56617" y="1361434"/>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1198" name="Rectangle"/>
                <p:cNvSpPr/>
                <p:nvPr/>
              </p:nvSpPr>
              <p:spPr>
                <a:xfrm>
                  <a:off x="56617" y="1672681"/>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1200" name="CRL"/>
              <p:cNvSpPr txBox="1"/>
              <p:nvPr/>
            </p:nvSpPr>
            <p:spPr>
              <a:xfrm>
                <a:off x="209324" y="-1"/>
                <a:ext cx="663626"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CRL</a:t>
                </a:r>
              </a:p>
            </p:txBody>
          </p:sp>
        </p:grpSp>
        <p:sp>
          <p:nvSpPr>
            <p:cNvPr id="1202" name="✗"/>
            <p:cNvSpPr txBox="1"/>
            <p:nvPr/>
          </p:nvSpPr>
          <p:spPr>
            <a:xfrm>
              <a:off x="342703" y="906457"/>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1203" name="✗"/>
            <p:cNvSpPr txBox="1"/>
            <p:nvPr/>
          </p:nvSpPr>
          <p:spPr>
            <a:xfrm>
              <a:off x="342703" y="614255"/>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1204" name="✗"/>
            <p:cNvSpPr txBox="1"/>
            <p:nvPr/>
          </p:nvSpPr>
          <p:spPr>
            <a:xfrm>
              <a:off x="342703" y="1236676"/>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1205" name="✗"/>
            <p:cNvSpPr txBox="1"/>
            <p:nvPr/>
          </p:nvSpPr>
          <p:spPr>
            <a:xfrm>
              <a:off x="342703" y="1535167"/>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1206" name="✗"/>
            <p:cNvSpPr txBox="1"/>
            <p:nvPr/>
          </p:nvSpPr>
          <p:spPr>
            <a:xfrm>
              <a:off x="342703" y="1859096"/>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1207" name="✗"/>
            <p:cNvSpPr txBox="1"/>
            <p:nvPr/>
          </p:nvSpPr>
          <p:spPr>
            <a:xfrm>
              <a:off x="342703" y="2163878"/>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gr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2" grpId="1" fill="hold">
                                  <p:stCondLst>
                                    <p:cond delay="0"/>
                                  </p:stCondLst>
                                  <p:iterate type="el" backwards="0">
                                    <p:tmAbs val="0"/>
                                  </p:iterate>
                                  <p:childTnLst>
                                    <p:set>
                                      <p:cBhvr>
                                        <p:cTn id="6" fill="hold"/>
                                        <p:tgtEl>
                                          <p:spTgt spid="966"/>
                                        </p:tgtEl>
                                        <p:attrNameLst>
                                          <p:attrName>style.visibility</p:attrName>
                                        </p:attrNameLst>
                                      </p:cBhvr>
                                      <p:to>
                                        <p:strVal val="visible"/>
                                      </p:to>
                                    </p:set>
                                    <p:animEffect filter="wipe(right)" transition="in">
                                      <p:cBhvr>
                                        <p:cTn id="7" dur="300"/>
                                        <p:tgtEl>
                                          <p:spTgt spid="966"/>
                                        </p:tgtEl>
                                      </p:cBhvr>
                                    </p:animEffect>
                                  </p:childTnLst>
                                </p:cTn>
                              </p:par>
                            </p:childTnLst>
                          </p:cTn>
                        </p:par>
                        <p:par>
                          <p:cTn id="8" fill="hold">
                            <p:stCondLst>
                              <p:cond delay="300"/>
                            </p:stCondLst>
                            <p:childTnLst>
                              <p:par>
                                <p:cTn id="9" presetClass="entr" nodeType="afterEffect" presetID="9" grpId="2" fill="hold">
                                  <p:stCondLst>
                                    <p:cond delay="0"/>
                                  </p:stCondLst>
                                  <p:iterate type="el" backwards="0">
                                    <p:tmAbs val="0"/>
                                  </p:iterate>
                                  <p:childTnLst>
                                    <p:set>
                                      <p:cBhvr>
                                        <p:cTn id="10" fill="hold"/>
                                        <p:tgtEl>
                                          <p:spTgt spid="1187"/>
                                        </p:tgtEl>
                                        <p:attrNameLst>
                                          <p:attrName>style.visibility</p:attrName>
                                        </p:attrNameLst>
                                      </p:cBhvr>
                                      <p:to>
                                        <p:strVal val="visible"/>
                                      </p:to>
                                    </p:set>
                                    <p:animEffect filter="dissolve" transition="in">
                                      <p:cBhvr>
                                        <p:cTn id="11" dur="300"/>
                                        <p:tgtEl>
                                          <p:spTgt spid="1187"/>
                                        </p:tgtEl>
                                      </p:cBhvr>
                                    </p:animEffect>
                                  </p:childTnLst>
                                </p:cTn>
                              </p:par>
                            </p:childTnLst>
                          </p:cTn>
                        </p:par>
                        <p:par>
                          <p:cTn id="12" fill="hold">
                            <p:stCondLst>
                              <p:cond delay="600"/>
                            </p:stCondLst>
                            <p:childTnLst>
                              <p:par>
                                <p:cTn id="13" presetClass="entr" nodeType="afterEffect" presetSubtype="0" presetID="1" grpId="3" fill="hold">
                                  <p:stCondLst>
                                    <p:cond delay="0"/>
                                  </p:stCondLst>
                                  <p:iterate type="el" backwards="0">
                                    <p:tmAbs val="0"/>
                                  </p:iterate>
                                  <p:childTnLst>
                                    <p:set>
                                      <p:cBhvr>
                                        <p:cTn id="14" fill="hold"/>
                                        <p:tgtEl>
                                          <p:spTgt spid="120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4" presetID="22" grpId="4" fill="hold">
                                  <p:stCondLst>
                                    <p:cond delay="0"/>
                                  </p:stCondLst>
                                  <p:iterate type="el" backwards="0">
                                    <p:tmAbs val="0"/>
                                  </p:iterate>
                                  <p:childTnLst>
                                    <p:set>
                                      <p:cBhvr>
                                        <p:cTn id="18" fill="hold"/>
                                        <p:tgtEl>
                                          <p:spTgt spid="1169"/>
                                        </p:tgtEl>
                                        <p:attrNameLst>
                                          <p:attrName>style.visibility</p:attrName>
                                        </p:attrNameLst>
                                      </p:cBhvr>
                                      <p:to>
                                        <p:strVal val="visible"/>
                                      </p:to>
                                    </p:set>
                                    <p:animEffect filter="wipe(down)" transition="in">
                                      <p:cBhvr>
                                        <p:cTn id="19" dur="300"/>
                                        <p:tgtEl>
                                          <p:spTgt spid="1169"/>
                                        </p:tgtEl>
                                      </p:cBhvr>
                                    </p:animEffect>
                                  </p:childTnLst>
                                </p:cTn>
                              </p:par>
                            </p:childTnLst>
                          </p:cTn>
                        </p:par>
                        <p:par>
                          <p:cTn id="20" fill="hold">
                            <p:stCondLst>
                              <p:cond delay="0"/>
                            </p:stCondLst>
                            <p:childTnLst>
                              <p:par>
                                <p:cTn id="21" presetClass="path" nodeType="withEffect" presetSubtype="0" presetID="-1" grpId="5" accel="50000" decel="50000" fill="hold">
                                  <p:stCondLst>
                                    <p:cond delay="0"/>
                                  </p:stCondLst>
                                  <p:childTnLst>
                                    <p:animMotion path="M 0.000000 0.000000 L 0.000000 -0.325138" origin="layout" pathEditMode="relative">
                                      <p:cBhvr>
                                        <p:cTn id="22" dur="1000" fill="hold"/>
                                        <p:tgtEl>
                                          <p:spTgt spid="1208"/>
                                        </p:tgtEl>
                                        <p:attrNameLst>
                                          <p:attrName>ppt_x</p:attrName>
                                          <p:attrName>ppt_y</p:attrName>
                                        </p:attrNameLst>
                                      </p:cBhvr>
                                    </p:animMotion>
                                  </p:childTnLst>
                                </p:cTn>
                              </p:par>
                            </p:childTnLst>
                          </p:cTn>
                        </p:par>
                        <p:par>
                          <p:cTn id="23" fill="hold">
                            <p:stCondLst>
                              <p:cond delay="0"/>
                            </p:stCondLst>
                            <p:childTnLst>
                              <p:par>
                                <p:cTn id="24" presetClass="emph" nodeType="withEffect" presetSubtype="0" presetID="6" grpId="6" accel="50000" decel="50000" fill="hold">
                                  <p:stCondLst>
                                    <p:cond delay="0"/>
                                  </p:stCondLst>
                                  <p:childTnLst>
                                    <p:animScale>
                                      <p:cBhvr>
                                        <p:cTn id="25" dur="1000" fill="hold"/>
                                        <p:tgtEl>
                                          <p:spTgt spid="1208"/>
                                        </p:tgtEl>
                                      </p:cBhvr>
                                      <p:by x="46704" y="46704"/>
                                    </p:animScale>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0" presetID="1" grpId="7" fill="hold">
                                  <p:stCondLst>
                                    <p:cond delay="0"/>
                                  </p:stCondLst>
                                  <p:iterate type="el" backwards="0">
                                    <p:tmAbs val="0"/>
                                  </p:iterate>
                                  <p:childTnLst>
                                    <p:set>
                                      <p:cBhvr>
                                        <p:cTn id="29" fill="hold"/>
                                        <p:tgtEl>
                                          <p:spTgt spid="1157"/>
                                        </p:tgtEl>
                                        <p:attrNameLst>
                                          <p:attrName>style.visibility</p:attrName>
                                        </p:attrNameLst>
                                      </p:cBhvr>
                                      <p:to>
                                        <p:strVal val="visible"/>
                                      </p:to>
                                    </p:set>
                                  </p:childTnLst>
                                </p:cTn>
                              </p:par>
                            </p:childTnLst>
                          </p:cTn>
                        </p:par>
                        <p:par>
                          <p:cTn id="30" fill="hold">
                            <p:stCondLst>
                              <p:cond delay="0"/>
                            </p:stCondLst>
                            <p:childTnLst>
                              <p:par>
                                <p:cTn id="31" presetClass="entr" nodeType="afterEffect" presetSubtype="0" presetID="1" grpId="8" fill="hold">
                                  <p:stCondLst>
                                    <p:cond delay="0"/>
                                  </p:stCondLst>
                                  <p:iterate type="el" backwards="0">
                                    <p:tmAbs val="0"/>
                                  </p:iterate>
                                  <p:childTnLst>
                                    <p:set>
                                      <p:cBhvr>
                                        <p:cTn id="32" fill="hold"/>
                                        <p:tgtEl>
                                          <p:spTgt spid="1165"/>
                                        </p:tgtEl>
                                        <p:attrNameLst>
                                          <p:attrName>style.visibility</p:attrName>
                                        </p:attrNameLst>
                                      </p:cBhvr>
                                      <p:to>
                                        <p:strVal val="visible"/>
                                      </p:to>
                                    </p:set>
                                  </p:childTnLst>
                                </p:cTn>
                              </p:par>
                            </p:childTnLst>
                          </p:cTn>
                        </p:par>
                        <p:par>
                          <p:cTn id="33" fill="hold">
                            <p:stCondLst>
                              <p:cond delay="0"/>
                            </p:stCondLst>
                            <p:childTnLst>
                              <p:par>
                                <p:cTn id="34" presetClass="path" nodeType="afterEffect" presetSubtype="0" presetID="-1" grpId="9" accel="50000" decel="50000" fill="hold">
                                  <p:stCondLst>
                                    <p:cond delay="0"/>
                                  </p:stCondLst>
                                  <p:childTnLst>
                                    <p:animMotion path="M 0.000000 0.000000 L -0.255680 -0.000000" origin="layout" pathEditMode="relative">
                                      <p:cBhvr>
                                        <p:cTn id="35" dur="500" fill="hold"/>
                                        <p:tgtEl>
                                          <p:spTgt spid="1157"/>
                                        </p:tgtEl>
                                        <p:attrNameLst>
                                          <p:attrName>ppt_x</p:attrName>
                                          <p:attrName>ppt_y</p:attrName>
                                        </p:attrNameLst>
                                      </p:cBhvr>
                                    </p:animMotion>
                                  </p:childTnLst>
                                </p:cTn>
                              </p:par>
                            </p:childTnLst>
                          </p:cTn>
                        </p:par>
                        <p:par>
                          <p:cTn id="36" fill="hold">
                            <p:stCondLst>
                              <p:cond delay="0"/>
                            </p:stCondLst>
                            <p:childTnLst>
                              <p:par>
                                <p:cTn id="37" presetClass="path" nodeType="withEffect" presetSubtype="0" presetID="-1" grpId="10" accel="50000" decel="50000" fill="hold">
                                  <p:stCondLst>
                                    <p:cond delay="0"/>
                                  </p:stCondLst>
                                  <p:childTnLst>
                                    <p:animMotion path="M 0.000000 0.000000 L -0.217665 -0.000511" origin="layout" pathEditMode="relative">
                                      <p:cBhvr>
                                        <p:cTn id="38" dur="500" fill="hold"/>
                                        <p:tgtEl>
                                          <p:spTgt spid="1165"/>
                                        </p:tgtEl>
                                        <p:attrNameLst>
                                          <p:attrName>ppt_x</p:attrName>
                                          <p:attrName>ppt_y</p:attrName>
                                        </p:attrNameLst>
                                      </p:cBhvr>
                                    </p:animMotion>
                                  </p:childTnLst>
                                </p:cTn>
                              </p:par>
                            </p:childTnLst>
                          </p:cTn>
                        </p:par>
                        <p:par>
                          <p:cTn id="39" fill="hold">
                            <p:stCondLst>
                              <p:cond delay="500"/>
                            </p:stCondLst>
                            <p:childTnLst>
                              <p:par>
                                <p:cTn id="40" presetClass="entr" nodeType="afterEffect" presetSubtype="0" presetID="1" grpId="11" fill="hold">
                                  <p:stCondLst>
                                    <p:cond delay="0"/>
                                  </p:stCondLst>
                                  <p:iterate type="el" backwards="0">
                                    <p:tmAbs val="0"/>
                                  </p:iterate>
                                  <p:childTnLst>
                                    <p:set>
                                      <p:cBhvr>
                                        <p:cTn id="41" fill="hold"/>
                                        <p:tgtEl>
                                          <p:spTgt spid="110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Class="entr" nodeType="clickEffect" presetSubtype="4" presetID="22" grpId="12" fill="hold">
                                  <p:stCondLst>
                                    <p:cond delay="0"/>
                                  </p:stCondLst>
                                  <p:iterate type="el" backwards="0">
                                    <p:tmAbs val="0"/>
                                  </p:iterate>
                                  <p:childTnLst>
                                    <p:set>
                                      <p:cBhvr>
                                        <p:cTn id="45" fill="hold"/>
                                        <p:tgtEl>
                                          <p:spTgt spid="1190"/>
                                        </p:tgtEl>
                                        <p:attrNameLst>
                                          <p:attrName>style.visibility</p:attrName>
                                        </p:attrNameLst>
                                      </p:cBhvr>
                                      <p:to>
                                        <p:strVal val="visible"/>
                                      </p:to>
                                    </p:set>
                                    <p:animEffect filter="wipe(down)" transition="in">
                                      <p:cBhvr>
                                        <p:cTn id="46" dur="200"/>
                                        <p:tgtEl>
                                          <p:spTgt spid="1190"/>
                                        </p:tgtEl>
                                      </p:cBhvr>
                                    </p:animEffect>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0" presetID="1" grpId="13" fill="hold">
                                  <p:stCondLst>
                                    <p:cond delay="0"/>
                                  </p:stCondLst>
                                  <p:iterate type="el" backwards="0">
                                    <p:tmAbs val="0"/>
                                  </p:iterate>
                                  <p:childTnLst>
                                    <p:set>
                                      <p:cBhvr>
                                        <p:cTn id="50" fill="hold"/>
                                        <p:tgtEl>
                                          <p:spTgt spid="1104"/>
                                        </p:tgtEl>
                                        <p:attrNameLst>
                                          <p:attrName>style.visibility</p:attrName>
                                        </p:attrNameLst>
                                      </p:cBhvr>
                                      <p:to>
                                        <p:strVal val="visible"/>
                                      </p:to>
                                    </p:set>
                                  </p:childTnLst>
                                </p:cTn>
                              </p:par>
                            </p:childTnLst>
                          </p:cTn>
                        </p:par>
                        <p:par>
                          <p:cTn id="51" fill="hold">
                            <p:stCondLst>
                              <p:cond delay="0"/>
                            </p:stCondLst>
                            <p:childTnLst>
                              <p:par>
                                <p:cTn id="52" presetClass="entr" nodeType="afterEffect" presetID="9" grpId="14" fill="hold">
                                  <p:stCondLst>
                                    <p:cond delay="0"/>
                                  </p:stCondLst>
                                  <p:iterate type="el" backwards="0">
                                    <p:tmAbs val="0"/>
                                  </p:iterate>
                                  <p:childTnLst>
                                    <p:set>
                                      <p:cBhvr>
                                        <p:cTn id="53" fill="hold"/>
                                        <p:tgtEl>
                                          <p:spTgt spid="1166"/>
                                        </p:tgtEl>
                                        <p:attrNameLst>
                                          <p:attrName>style.visibility</p:attrName>
                                        </p:attrNameLst>
                                      </p:cBhvr>
                                      <p:to>
                                        <p:strVal val="visible"/>
                                      </p:to>
                                    </p:set>
                                    <p:animEffect filter="dissolve" transition="in">
                                      <p:cBhvr>
                                        <p:cTn id="54" dur="400"/>
                                        <p:tgtEl>
                                          <p:spTgt spid="1166"/>
                                        </p:tgtEl>
                                      </p:cBhvr>
                                    </p:animEffect>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0" presetID="1" grpId="15" fill="hold">
                                  <p:stCondLst>
                                    <p:cond delay="0"/>
                                  </p:stCondLst>
                                  <p:iterate type="el" backwards="0">
                                    <p:tmAbs val="0"/>
                                  </p:iterate>
                                  <p:childTnLst>
                                    <p:set>
                                      <p:cBhvr>
                                        <p:cTn id="58" fill="hold"/>
                                        <p:tgtEl>
                                          <p:spTgt spid="11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208" grpId="3"/>
      <p:bldP build="whole" bldLvl="1" animBg="1" rev="0" advAuto="0" spid="1208" grpId="6"/>
      <p:bldP build="whole" bldLvl="1" animBg="1" rev="0" advAuto="0" spid="1165" grpId="8"/>
      <p:bldP build="whole" bldLvl="1" animBg="1" rev="0" advAuto="0" spid="1104" grpId="13"/>
      <p:bldP build="whole" bldLvl="1" animBg="1" rev="0" advAuto="0" spid="1169" grpId="4"/>
      <p:bldP build="whole" bldLvl="1" animBg="1" rev="0" advAuto="0" spid="1190" grpId="12"/>
      <p:bldP build="whole" bldLvl="1" animBg="1" rev="0" advAuto="0" spid="966" grpId="1"/>
      <p:bldP build="whole" bldLvl="1" animBg="1" rev="0" advAuto="0" spid="1103" grpId="11"/>
      <p:bldP build="whole" bldLvl="1" animBg="1" rev="0" advAuto="0" spid="1187" grpId="2"/>
      <p:bldP build="whole" bldLvl="1" animBg="1" rev="0" advAuto="0" spid="1166" grpId="14"/>
      <p:bldP build="whole" bldLvl="1" animBg="1" rev="0" advAuto="0" spid="1191" grpId="15"/>
      <p:bldP build="whole" bldLvl="1" animBg="1" rev="0" advAuto="0" spid="1157" grpId="7"/>
    </p:bld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4" name="Revocation Check (1)…"/>
          <p:cNvSpPr txBox="1"/>
          <p:nvPr>
            <p:ph type="title"/>
          </p:nvPr>
        </p:nvSpPr>
        <p:spPr>
          <a:prstGeom prst="rect">
            <a:avLst/>
          </a:prstGeom>
        </p:spPr>
        <p:txBody>
          <a:bodyPr/>
          <a:lstStyle/>
          <a:p>
            <a:pPr/>
            <a:r>
              <a:t>Revocation Check (1)</a:t>
            </a:r>
          </a:p>
          <a:p>
            <a:pPr/>
            <a:r>
              <a:t>Certificate Revocation List</a:t>
            </a:r>
          </a:p>
        </p:txBody>
      </p:sp>
      <p:sp>
        <p:nvSpPr>
          <p:cNvPr id="121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216" name="Image" descr="Image"/>
          <p:cNvPicPr>
            <a:picLocks noChangeAspect="1"/>
          </p:cNvPicPr>
          <p:nvPr/>
        </p:nvPicPr>
        <p:blipFill>
          <a:blip r:embed="rId2">
            <a:extLst/>
          </a:blip>
          <a:stretch>
            <a:fillRect/>
          </a:stretch>
        </p:blipFill>
        <p:spPr>
          <a:xfrm>
            <a:off x="317500" y="1943100"/>
            <a:ext cx="7188200" cy="6807200"/>
          </a:xfrm>
          <a:prstGeom prst="rect">
            <a:avLst/>
          </a:prstGeom>
          <a:ln w="12700">
            <a:miter lim="400000"/>
          </a:ln>
        </p:spPr>
      </p:pic>
      <p:sp>
        <p:nvSpPr>
          <p:cNvPr id="1217" name="Rectangle"/>
          <p:cNvSpPr/>
          <p:nvPr/>
        </p:nvSpPr>
        <p:spPr>
          <a:xfrm>
            <a:off x="1739900" y="6731000"/>
            <a:ext cx="4746477" cy="342900"/>
          </a:xfrm>
          <a:prstGeom prst="rect">
            <a:avLst/>
          </a:prstGeom>
          <a:ln w="63500">
            <a:solidFill>
              <a:schemeClr val="accent5">
                <a:hueOff val="89162"/>
                <a:satOff val="9554"/>
                <a:lumOff val="16296"/>
              </a:schemeClr>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1218" name="$ openssl crl -inform DER -text -noout -in InCommonRSAServerCA.crl"/>
          <p:cNvSpPr txBox="1"/>
          <p:nvPr/>
        </p:nvSpPr>
        <p:spPr>
          <a:xfrm>
            <a:off x="287982" y="8851899"/>
            <a:ext cx="1222563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latin typeface="Menlo"/>
                <a:ea typeface="Menlo"/>
                <a:cs typeface="Menlo"/>
                <a:sym typeface="Menlo"/>
              </a:defRPr>
            </a:lvl1pPr>
          </a:lstStyle>
          <a:p>
            <a:pPr/>
            <a:r>
              <a:t>$ openssl crl -inform DER -text -noout -in InCommonRSAServerCA.crl</a:t>
            </a: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20" name="Triangle"/>
          <p:cNvSpPr/>
          <p:nvPr/>
        </p:nvSpPr>
        <p:spPr>
          <a:xfrm flipH="1" rot="16200000">
            <a:off x="4628713" y="6570286"/>
            <a:ext cx="1246246" cy="2750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221" name="Rectangle"/>
          <p:cNvSpPr/>
          <p:nvPr/>
        </p:nvSpPr>
        <p:spPr>
          <a:xfrm>
            <a:off x="4953608" y="7360537"/>
            <a:ext cx="1790917" cy="991134"/>
          </a:xfrm>
          <a:prstGeom prst="rect">
            <a:avLst/>
          </a:prstGeom>
          <a:solidFill>
            <a:srgbClr val="000000"/>
          </a:solidFill>
          <a:ln w="254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1222" name="Revocation Check (2)…"/>
          <p:cNvSpPr txBox="1"/>
          <p:nvPr>
            <p:ph type="title"/>
          </p:nvPr>
        </p:nvSpPr>
        <p:spPr>
          <a:prstGeom prst="rect">
            <a:avLst/>
          </a:prstGeom>
        </p:spPr>
        <p:txBody>
          <a:bodyPr/>
          <a:lstStyle/>
          <a:p>
            <a:pPr/>
            <a:r>
              <a:t>Revocation Check (2)</a:t>
            </a:r>
          </a:p>
          <a:p>
            <a:pPr/>
            <a:r>
              <a:t>Online Certificate Status Protocol </a:t>
            </a:r>
          </a:p>
        </p:txBody>
      </p:sp>
      <p:sp>
        <p:nvSpPr>
          <p:cNvPr id="122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61C"/>
                </a:solidFill>
              </a:defRPr>
            </a:lvl1pPr>
          </a:lstStyle>
          <a:p>
            <a:pPr/>
            <a:fld id="{86CB4B4D-7CA3-9044-876B-883B54F8677D}" type="slidenum"/>
          </a:p>
        </p:txBody>
      </p:sp>
      <p:sp>
        <p:nvSpPr>
          <p:cNvPr id="1224" name="Text"/>
          <p:cNvSpPr txBox="1"/>
          <p:nvPr/>
        </p:nvSpPr>
        <p:spPr>
          <a:xfrm>
            <a:off x="11956950" y="9296400"/>
            <a:ext cx="355800" cy="342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defRPr sz="1600">
                <a:solidFill>
                  <a:srgbClr val="FFFB00"/>
                </a:solidFill>
                <a:latin typeface="Gill Sans"/>
                <a:ea typeface="Gill Sans"/>
                <a:cs typeface="Gill Sans"/>
                <a:sym typeface="Gill Sans"/>
              </a:defRPr>
            </a:pPr>
            <a:fld id="{86CB4B4D-7CA3-9044-876B-883B54F8677D}" type="slidenum"/>
            <a:r>
              <a:t>￼</a:t>
            </a:r>
          </a:p>
        </p:txBody>
      </p:sp>
      <p:grpSp>
        <p:nvGrpSpPr>
          <p:cNvPr id="1241" name="Group"/>
          <p:cNvGrpSpPr/>
          <p:nvPr/>
        </p:nvGrpSpPr>
        <p:grpSpPr>
          <a:xfrm>
            <a:off x="7061379" y="7526142"/>
            <a:ext cx="1217021" cy="659924"/>
            <a:chOff x="0" y="0"/>
            <a:chExt cx="1217019" cy="659923"/>
          </a:xfrm>
        </p:grpSpPr>
        <p:grpSp>
          <p:nvGrpSpPr>
            <p:cNvPr id="1232" name="Group"/>
            <p:cNvGrpSpPr/>
            <p:nvPr/>
          </p:nvGrpSpPr>
          <p:grpSpPr>
            <a:xfrm>
              <a:off x="0" y="0"/>
              <a:ext cx="709020" cy="659924"/>
              <a:chOff x="0" y="0"/>
              <a:chExt cx="709019" cy="659923"/>
            </a:xfrm>
          </p:grpSpPr>
          <p:sp>
            <p:nvSpPr>
              <p:cNvPr id="1225"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26"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27"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28"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29"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30"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31"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240" name="Group"/>
            <p:cNvGrpSpPr/>
            <p:nvPr/>
          </p:nvGrpSpPr>
          <p:grpSpPr>
            <a:xfrm>
              <a:off x="507999" y="0"/>
              <a:ext cx="709021" cy="659924"/>
              <a:chOff x="0" y="0"/>
              <a:chExt cx="709019" cy="659923"/>
            </a:xfrm>
          </p:grpSpPr>
          <p:sp>
            <p:nvSpPr>
              <p:cNvPr id="1233"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34"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35"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36"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37"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38"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39"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1242"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1243" name="Chrome-logo.png" descr="Chrome-logo.png"/>
          <p:cNvPicPr>
            <a:picLocks noChangeAspect="1"/>
          </p:cNvPicPr>
          <p:nvPr/>
        </p:nvPicPr>
        <p:blipFill>
          <a:blip r:embed="rId3">
            <a:extLst/>
          </a:blip>
          <a:stretch>
            <a:fillRect/>
          </a:stretch>
        </p:blipFill>
        <p:spPr>
          <a:xfrm>
            <a:off x="1841634" y="2992428"/>
            <a:ext cx="685801" cy="685801"/>
          </a:xfrm>
          <a:prstGeom prst="rect">
            <a:avLst/>
          </a:prstGeom>
          <a:ln w="12700">
            <a:miter lim="400000"/>
          </a:ln>
        </p:spPr>
      </p:pic>
      <p:grpSp>
        <p:nvGrpSpPr>
          <p:cNvPr id="1256" name="Group"/>
          <p:cNvGrpSpPr/>
          <p:nvPr/>
        </p:nvGrpSpPr>
        <p:grpSpPr>
          <a:xfrm>
            <a:off x="2889549" y="3840499"/>
            <a:ext cx="1194274" cy="896229"/>
            <a:chOff x="0" y="0"/>
            <a:chExt cx="1194273" cy="896228"/>
          </a:xfrm>
        </p:grpSpPr>
        <p:sp>
          <p:nvSpPr>
            <p:cNvPr id="1244"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45"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253" name="Group"/>
            <p:cNvGrpSpPr/>
            <p:nvPr/>
          </p:nvGrpSpPr>
          <p:grpSpPr>
            <a:xfrm>
              <a:off x="62930" y="528144"/>
              <a:ext cx="290761" cy="270627"/>
              <a:chOff x="0" y="0"/>
              <a:chExt cx="290759" cy="270626"/>
            </a:xfrm>
          </p:grpSpPr>
          <p:sp>
            <p:nvSpPr>
              <p:cNvPr id="1246"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47"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48"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49"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50"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51"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52"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254"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255"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259" name="Group"/>
          <p:cNvGrpSpPr/>
          <p:nvPr/>
        </p:nvGrpSpPr>
        <p:grpSpPr>
          <a:xfrm>
            <a:off x="4505917" y="6524009"/>
            <a:ext cx="3959814" cy="1984873"/>
            <a:chOff x="0" y="0"/>
            <a:chExt cx="3959813" cy="1984872"/>
          </a:xfrm>
        </p:grpSpPr>
        <p:sp>
          <p:nvSpPr>
            <p:cNvPr id="1257"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1258" name="250px-VRSNlogoAug2012.png" descr="250px-VRSNlogoAug2012.png"/>
            <p:cNvPicPr>
              <a:picLocks noChangeAspect="1"/>
            </p:cNvPicPr>
            <p:nvPr/>
          </p:nvPicPr>
          <p:blipFill>
            <a:blip r:embed="rId4">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1356" name="Group"/>
          <p:cNvGrpSpPr/>
          <p:nvPr/>
        </p:nvGrpSpPr>
        <p:grpSpPr>
          <a:xfrm>
            <a:off x="4992918" y="7342671"/>
            <a:ext cx="1712297" cy="1028701"/>
            <a:chOff x="0" y="0"/>
            <a:chExt cx="1712295" cy="1028699"/>
          </a:xfrm>
        </p:grpSpPr>
        <p:grpSp>
          <p:nvGrpSpPr>
            <p:cNvPr id="1275" name="Group"/>
            <p:cNvGrpSpPr/>
            <p:nvPr/>
          </p:nvGrpSpPr>
          <p:grpSpPr>
            <a:xfrm>
              <a:off x="0" y="0"/>
              <a:ext cx="533210" cy="609601"/>
              <a:chOff x="0" y="0"/>
              <a:chExt cx="533209" cy="609600"/>
            </a:xfrm>
          </p:grpSpPr>
          <p:grpSp>
            <p:nvGrpSpPr>
              <p:cNvPr id="1273" name="Group"/>
              <p:cNvGrpSpPr/>
              <p:nvPr/>
            </p:nvGrpSpPr>
            <p:grpSpPr>
              <a:xfrm>
                <a:off x="0" y="118381"/>
                <a:ext cx="533210" cy="372838"/>
                <a:chOff x="0" y="0"/>
                <a:chExt cx="533209" cy="372836"/>
              </a:xfrm>
            </p:grpSpPr>
            <p:grpSp>
              <p:nvGrpSpPr>
                <p:cNvPr id="1271" name="Group"/>
                <p:cNvGrpSpPr/>
                <p:nvPr/>
              </p:nvGrpSpPr>
              <p:grpSpPr>
                <a:xfrm>
                  <a:off x="34234" y="42068"/>
                  <a:ext cx="464742" cy="330769"/>
                  <a:chOff x="0" y="0"/>
                  <a:chExt cx="464740" cy="330768"/>
                </a:xfrm>
              </p:grpSpPr>
              <p:sp>
                <p:nvSpPr>
                  <p:cNvPr id="1260"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268" name="Group"/>
                  <p:cNvGrpSpPr/>
                  <p:nvPr/>
                </p:nvGrpSpPr>
                <p:grpSpPr>
                  <a:xfrm>
                    <a:off x="24488" y="187531"/>
                    <a:ext cx="113148" cy="105313"/>
                    <a:chOff x="0" y="0"/>
                    <a:chExt cx="113146" cy="105311"/>
                  </a:xfrm>
                </p:grpSpPr>
                <p:sp>
                  <p:nvSpPr>
                    <p:cNvPr id="1261"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62"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63"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64"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65"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66"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67"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269"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270"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272"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274"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291" name="Group"/>
            <p:cNvGrpSpPr/>
            <p:nvPr/>
          </p:nvGrpSpPr>
          <p:grpSpPr>
            <a:xfrm>
              <a:off x="589542" y="0"/>
              <a:ext cx="533211" cy="609601"/>
              <a:chOff x="0" y="0"/>
              <a:chExt cx="533209" cy="609600"/>
            </a:xfrm>
          </p:grpSpPr>
          <p:grpSp>
            <p:nvGrpSpPr>
              <p:cNvPr id="1289" name="Group"/>
              <p:cNvGrpSpPr/>
              <p:nvPr/>
            </p:nvGrpSpPr>
            <p:grpSpPr>
              <a:xfrm>
                <a:off x="-1" y="118381"/>
                <a:ext cx="533211" cy="372838"/>
                <a:chOff x="0" y="0"/>
                <a:chExt cx="533209" cy="372836"/>
              </a:xfrm>
            </p:grpSpPr>
            <p:grpSp>
              <p:nvGrpSpPr>
                <p:cNvPr id="1287" name="Group"/>
                <p:cNvGrpSpPr/>
                <p:nvPr/>
              </p:nvGrpSpPr>
              <p:grpSpPr>
                <a:xfrm>
                  <a:off x="34234" y="42068"/>
                  <a:ext cx="464742" cy="330769"/>
                  <a:chOff x="0" y="0"/>
                  <a:chExt cx="464740" cy="330768"/>
                </a:xfrm>
              </p:grpSpPr>
              <p:sp>
                <p:nvSpPr>
                  <p:cNvPr id="1276"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284" name="Group"/>
                  <p:cNvGrpSpPr/>
                  <p:nvPr/>
                </p:nvGrpSpPr>
                <p:grpSpPr>
                  <a:xfrm>
                    <a:off x="24488" y="187531"/>
                    <a:ext cx="113148" cy="105313"/>
                    <a:chOff x="0" y="0"/>
                    <a:chExt cx="113146" cy="105311"/>
                  </a:xfrm>
                </p:grpSpPr>
                <p:sp>
                  <p:nvSpPr>
                    <p:cNvPr id="1277"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78"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79"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80"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81"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82"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83"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285"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286"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288"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290"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307" name="Group"/>
            <p:cNvGrpSpPr/>
            <p:nvPr/>
          </p:nvGrpSpPr>
          <p:grpSpPr>
            <a:xfrm>
              <a:off x="-1" y="419099"/>
              <a:ext cx="533211" cy="609601"/>
              <a:chOff x="0" y="0"/>
              <a:chExt cx="533209" cy="609600"/>
            </a:xfrm>
          </p:grpSpPr>
          <p:grpSp>
            <p:nvGrpSpPr>
              <p:cNvPr id="1305" name="Group"/>
              <p:cNvGrpSpPr/>
              <p:nvPr/>
            </p:nvGrpSpPr>
            <p:grpSpPr>
              <a:xfrm>
                <a:off x="-1" y="118381"/>
                <a:ext cx="533211" cy="372838"/>
                <a:chOff x="0" y="0"/>
                <a:chExt cx="533209" cy="372836"/>
              </a:xfrm>
            </p:grpSpPr>
            <p:grpSp>
              <p:nvGrpSpPr>
                <p:cNvPr id="1303" name="Group"/>
                <p:cNvGrpSpPr/>
                <p:nvPr/>
              </p:nvGrpSpPr>
              <p:grpSpPr>
                <a:xfrm>
                  <a:off x="34234" y="42068"/>
                  <a:ext cx="464742" cy="330769"/>
                  <a:chOff x="0" y="0"/>
                  <a:chExt cx="464740" cy="330768"/>
                </a:xfrm>
              </p:grpSpPr>
              <p:sp>
                <p:nvSpPr>
                  <p:cNvPr id="1292"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300" name="Group"/>
                  <p:cNvGrpSpPr/>
                  <p:nvPr/>
                </p:nvGrpSpPr>
                <p:grpSpPr>
                  <a:xfrm>
                    <a:off x="24488" y="187531"/>
                    <a:ext cx="113148" cy="105313"/>
                    <a:chOff x="0" y="0"/>
                    <a:chExt cx="113146" cy="105311"/>
                  </a:xfrm>
                </p:grpSpPr>
                <p:sp>
                  <p:nvSpPr>
                    <p:cNvPr id="1293"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94"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95"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96"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97"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98"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299"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301"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302"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304"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306"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323" name="Group"/>
            <p:cNvGrpSpPr/>
            <p:nvPr/>
          </p:nvGrpSpPr>
          <p:grpSpPr>
            <a:xfrm>
              <a:off x="589542" y="419099"/>
              <a:ext cx="533211" cy="609601"/>
              <a:chOff x="0" y="0"/>
              <a:chExt cx="533209" cy="609600"/>
            </a:xfrm>
          </p:grpSpPr>
          <p:grpSp>
            <p:nvGrpSpPr>
              <p:cNvPr id="1321" name="Group"/>
              <p:cNvGrpSpPr/>
              <p:nvPr/>
            </p:nvGrpSpPr>
            <p:grpSpPr>
              <a:xfrm>
                <a:off x="-1" y="118381"/>
                <a:ext cx="533211" cy="372838"/>
                <a:chOff x="0" y="0"/>
                <a:chExt cx="533209" cy="372836"/>
              </a:xfrm>
            </p:grpSpPr>
            <p:grpSp>
              <p:nvGrpSpPr>
                <p:cNvPr id="1319" name="Group"/>
                <p:cNvGrpSpPr/>
                <p:nvPr/>
              </p:nvGrpSpPr>
              <p:grpSpPr>
                <a:xfrm>
                  <a:off x="34234" y="42068"/>
                  <a:ext cx="464742" cy="330769"/>
                  <a:chOff x="0" y="0"/>
                  <a:chExt cx="464740" cy="330768"/>
                </a:xfrm>
              </p:grpSpPr>
              <p:sp>
                <p:nvSpPr>
                  <p:cNvPr id="1308"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316" name="Group"/>
                  <p:cNvGrpSpPr/>
                  <p:nvPr/>
                </p:nvGrpSpPr>
                <p:grpSpPr>
                  <a:xfrm>
                    <a:off x="24488" y="187531"/>
                    <a:ext cx="113148" cy="105313"/>
                    <a:chOff x="0" y="0"/>
                    <a:chExt cx="113146" cy="105311"/>
                  </a:xfrm>
                </p:grpSpPr>
                <p:sp>
                  <p:nvSpPr>
                    <p:cNvPr id="1309"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10"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11"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12"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13"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14"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15"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317"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318"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320"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322"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339" name="Group"/>
            <p:cNvGrpSpPr/>
            <p:nvPr/>
          </p:nvGrpSpPr>
          <p:grpSpPr>
            <a:xfrm>
              <a:off x="1179085" y="0"/>
              <a:ext cx="533211" cy="609601"/>
              <a:chOff x="0" y="0"/>
              <a:chExt cx="533209" cy="609600"/>
            </a:xfrm>
          </p:grpSpPr>
          <p:grpSp>
            <p:nvGrpSpPr>
              <p:cNvPr id="1337" name="Group"/>
              <p:cNvGrpSpPr/>
              <p:nvPr/>
            </p:nvGrpSpPr>
            <p:grpSpPr>
              <a:xfrm>
                <a:off x="-1" y="118381"/>
                <a:ext cx="533211" cy="372838"/>
                <a:chOff x="0" y="0"/>
                <a:chExt cx="533209" cy="372836"/>
              </a:xfrm>
            </p:grpSpPr>
            <p:grpSp>
              <p:nvGrpSpPr>
                <p:cNvPr id="1335" name="Group"/>
                <p:cNvGrpSpPr/>
                <p:nvPr/>
              </p:nvGrpSpPr>
              <p:grpSpPr>
                <a:xfrm>
                  <a:off x="34234" y="42068"/>
                  <a:ext cx="464742" cy="330769"/>
                  <a:chOff x="0" y="0"/>
                  <a:chExt cx="464740" cy="330768"/>
                </a:xfrm>
              </p:grpSpPr>
              <p:sp>
                <p:nvSpPr>
                  <p:cNvPr id="1324"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332" name="Group"/>
                  <p:cNvGrpSpPr/>
                  <p:nvPr/>
                </p:nvGrpSpPr>
                <p:grpSpPr>
                  <a:xfrm>
                    <a:off x="24488" y="187531"/>
                    <a:ext cx="113148" cy="105313"/>
                    <a:chOff x="0" y="0"/>
                    <a:chExt cx="113146" cy="105311"/>
                  </a:xfrm>
                </p:grpSpPr>
                <p:sp>
                  <p:nvSpPr>
                    <p:cNvPr id="1325"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26"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27"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28"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29"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30"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31"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333"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334"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336"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338"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355" name="Group"/>
            <p:cNvGrpSpPr/>
            <p:nvPr/>
          </p:nvGrpSpPr>
          <p:grpSpPr>
            <a:xfrm>
              <a:off x="1179085" y="419099"/>
              <a:ext cx="533211" cy="609601"/>
              <a:chOff x="0" y="0"/>
              <a:chExt cx="533209" cy="609600"/>
            </a:xfrm>
          </p:grpSpPr>
          <p:grpSp>
            <p:nvGrpSpPr>
              <p:cNvPr id="1353" name="Group"/>
              <p:cNvGrpSpPr/>
              <p:nvPr/>
            </p:nvGrpSpPr>
            <p:grpSpPr>
              <a:xfrm>
                <a:off x="-1" y="118381"/>
                <a:ext cx="533211" cy="372838"/>
                <a:chOff x="0" y="0"/>
                <a:chExt cx="533209" cy="372836"/>
              </a:xfrm>
            </p:grpSpPr>
            <p:grpSp>
              <p:nvGrpSpPr>
                <p:cNvPr id="1351" name="Group"/>
                <p:cNvGrpSpPr/>
                <p:nvPr/>
              </p:nvGrpSpPr>
              <p:grpSpPr>
                <a:xfrm>
                  <a:off x="34234" y="42068"/>
                  <a:ext cx="464742" cy="330769"/>
                  <a:chOff x="0" y="0"/>
                  <a:chExt cx="464740" cy="330768"/>
                </a:xfrm>
              </p:grpSpPr>
              <p:sp>
                <p:nvSpPr>
                  <p:cNvPr id="1340"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348" name="Group"/>
                  <p:cNvGrpSpPr/>
                  <p:nvPr/>
                </p:nvGrpSpPr>
                <p:grpSpPr>
                  <a:xfrm>
                    <a:off x="24488" y="187531"/>
                    <a:ext cx="113148" cy="105313"/>
                    <a:chOff x="0" y="0"/>
                    <a:chExt cx="113146" cy="105311"/>
                  </a:xfrm>
                </p:grpSpPr>
                <p:sp>
                  <p:nvSpPr>
                    <p:cNvPr id="1341"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42"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43"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44"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45"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46"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47"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349"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350"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352"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354"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sp>
        <p:nvSpPr>
          <p:cNvPr id="1357" name="Certificate Revocation"/>
          <p:cNvSpPr txBox="1"/>
          <p:nvPr/>
        </p:nvSpPr>
        <p:spPr>
          <a:xfrm>
            <a:off x="4837201" y="8483909"/>
            <a:ext cx="2002911" cy="97028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nSpc>
                <a:spcPct val="80000"/>
              </a:lnSpc>
              <a:defRPr b="0" sz="3300">
                <a:solidFill>
                  <a:srgbClr val="F5D328"/>
                </a:solidFill>
                <a:latin typeface="Gill Sans"/>
                <a:ea typeface="Gill Sans"/>
                <a:cs typeface="Gill Sans"/>
                <a:sym typeface="Gill Sans"/>
              </a:defRPr>
            </a:pPr>
            <a:r>
              <a:t>Certificate</a:t>
            </a:r>
            <a:br/>
            <a:r>
              <a:t>Revocation</a:t>
            </a:r>
          </a:p>
        </p:txBody>
      </p:sp>
      <p:sp>
        <p:nvSpPr>
          <p:cNvPr id="1358" name="✗"/>
          <p:cNvSpPr txBox="1"/>
          <p:nvPr/>
        </p:nvSpPr>
        <p:spPr>
          <a:xfrm>
            <a:off x="3039169" y="3571063"/>
            <a:ext cx="882713" cy="143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0600">
                <a:solidFill>
                  <a:srgbClr val="C82506"/>
                </a:solidFill>
                <a:latin typeface="Gill Sans"/>
                <a:ea typeface="Gill Sans"/>
                <a:cs typeface="Gill Sans"/>
                <a:sym typeface="Gill Sans"/>
              </a:defRPr>
            </a:lvl1pPr>
          </a:lstStyle>
          <a:p>
            <a:pPr/>
            <a:r>
              <a:t>✗</a:t>
            </a:r>
          </a:p>
        </p:txBody>
      </p:sp>
      <p:sp>
        <p:nvSpPr>
          <p:cNvPr id="1359"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390" name="Group"/>
          <p:cNvGrpSpPr/>
          <p:nvPr/>
        </p:nvGrpSpPr>
        <p:grpSpPr>
          <a:xfrm>
            <a:off x="8327897" y="3244506"/>
            <a:ext cx="2674129" cy="1736798"/>
            <a:chOff x="826152" y="255054"/>
            <a:chExt cx="2674128" cy="1736796"/>
          </a:xfrm>
        </p:grpSpPr>
        <p:sp>
          <p:nvSpPr>
            <p:cNvPr id="1360" name="Group"/>
            <p:cNvSpPr/>
            <p:nvPr/>
          </p:nvSpPr>
          <p:spPr>
            <a:xfrm>
              <a:off x="826152" y="255054"/>
              <a:ext cx="2674129" cy="1736797"/>
            </a:xfrm>
            <a:prstGeom prst="roundRect">
              <a:avLst>
                <a:gd name="adj" fmla="val 10968"/>
              </a:avLst>
            </a:prstGeom>
            <a:noFill/>
            <a:ln w="76200" cap="flat">
              <a:solidFill>
                <a:schemeClr val="accent5"/>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Attacker</a:t>
              </a:r>
            </a:p>
          </p:txBody>
        </p:sp>
        <p:grpSp>
          <p:nvGrpSpPr>
            <p:cNvPr id="1368" name="Group"/>
            <p:cNvGrpSpPr/>
            <p:nvPr/>
          </p:nvGrpSpPr>
          <p:grpSpPr>
            <a:xfrm>
              <a:off x="1437782" y="1007050"/>
              <a:ext cx="627664" cy="584201"/>
              <a:chOff x="0" y="0"/>
              <a:chExt cx="627662" cy="584200"/>
            </a:xfrm>
          </p:grpSpPr>
          <p:sp>
            <p:nvSpPr>
              <p:cNvPr id="1361"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62"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63"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64"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65"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66"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67"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381" name="Group"/>
            <p:cNvGrpSpPr/>
            <p:nvPr/>
          </p:nvGrpSpPr>
          <p:grpSpPr>
            <a:xfrm>
              <a:off x="2173037" y="851036"/>
              <a:ext cx="1194274" cy="896229"/>
              <a:chOff x="0" y="0"/>
              <a:chExt cx="1194273" cy="896228"/>
            </a:xfrm>
          </p:grpSpPr>
          <p:sp>
            <p:nvSpPr>
              <p:cNvPr id="1369"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70"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378" name="Group"/>
              <p:cNvGrpSpPr/>
              <p:nvPr/>
            </p:nvGrpSpPr>
            <p:grpSpPr>
              <a:xfrm>
                <a:off x="62930" y="528144"/>
                <a:ext cx="290761" cy="270627"/>
                <a:chOff x="0" y="0"/>
                <a:chExt cx="290759" cy="270626"/>
              </a:xfrm>
            </p:grpSpPr>
            <p:sp>
              <p:nvSpPr>
                <p:cNvPr id="1371"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72"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73"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74"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75"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76"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77"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379"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380"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389" name="Group"/>
            <p:cNvGrpSpPr/>
            <p:nvPr/>
          </p:nvGrpSpPr>
          <p:grpSpPr>
            <a:xfrm>
              <a:off x="960029" y="1010340"/>
              <a:ext cx="620594" cy="577620"/>
              <a:chOff x="0" y="0"/>
              <a:chExt cx="620592" cy="577619"/>
            </a:xfrm>
          </p:grpSpPr>
          <p:sp>
            <p:nvSpPr>
              <p:cNvPr id="1382"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83"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84"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85"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86"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87"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88"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1398" name="Group"/>
          <p:cNvGrpSpPr/>
          <p:nvPr/>
        </p:nvGrpSpPr>
        <p:grpSpPr>
          <a:xfrm>
            <a:off x="8939527" y="3996502"/>
            <a:ext cx="627663" cy="584201"/>
            <a:chOff x="0" y="0"/>
            <a:chExt cx="627662" cy="584200"/>
          </a:xfrm>
        </p:grpSpPr>
        <p:sp>
          <p:nvSpPr>
            <p:cNvPr id="1391"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92"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93"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94"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95"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96"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397"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411" name="Group"/>
          <p:cNvGrpSpPr/>
          <p:nvPr/>
        </p:nvGrpSpPr>
        <p:grpSpPr>
          <a:xfrm>
            <a:off x="9674781" y="3840488"/>
            <a:ext cx="1194275" cy="896229"/>
            <a:chOff x="0" y="0"/>
            <a:chExt cx="1194273" cy="896228"/>
          </a:xfrm>
        </p:grpSpPr>
        <p:sp>
          <p:nvSpPr>
            <p:cNvPr id="1399"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00"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408" name="Group"/>
            <p:cNvGrpSpPr/>
            <p:nvPr/>
          </p:nvGrpSpPr>
          <p:grpSpPr>
            <a:xfrm>
              <a:off x="62930" y="528144"/>
              <a:ext cx="290761" cy="270627"/>
              <a:chOff x="0" y="0"/>
              <a:chExt cx="290759" cy="270626"/>
            </a:xfrm>
          </p:grpSpPr>
          <p:sp>
            <p:nvSpPr>
              <p:cNvPr id="1401"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02"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03"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04"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05"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06"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07"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409"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410"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419" name="Group"/>
          <p:cNvGrpSpPr/>
          <p:nvPr/>
        </p:nvGrpSpPr>
        <p:grpSpPr>
          <a:xfrm>
            <a:off x="8461774" y="3999792"/>
            <a:ext cx="620593" cy="577621"/>
            <a:chOff x="0" y="0"/>
            <a:chExt cx="620592" cy="577619"/>
          </a:xfrm>
        </p:grpSpPr>
        <p:sp>
          <p:nvSpPr>
            <p:cNvPr id="1412"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13"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14"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15"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16"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17"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18"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1420" name="✗"/>
          <p:cNvSpPr txBox="1"/>
          <p:nvPr/>
        </p:nvSpPr>
        <p:spPr>
          <a:xfrm>
            <a:off x="6297743" y="3271694"/>
            <a:ext cx="614494"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6900">
                <a:solidFill>
                  <a:srgbClr val="C82506"/>
                </a:solidFill>
                <a:latin typeface="Gill Sans"/>
                <a:ea typeface="Gill Sans"/>
                <a:cs typeface="Gill Sans"/>
                <a:sym typeface="Gill Sans"/>
              </a:defRPr>
            </a:lvl1pPr>
          </a:lstStyle>
          <a:p>
            <a:pPr/>
            <a:r>
              <a:t>✗</a:t>
            </a:r>
          </a:p>
        </p:txBody>
      </p:sp>
      <p:grpSp>
        <p:nvGrpSpPr>
          <p:cNvPr id="1423" name="Group"/>
          <p:cNvGrpSpPr/>
          <p:nvPr/>
        </p:nvGrpSpPr>
        <p:grpSpPr>
          <a:xfrm>
            <a:off x="692834" y="5084755"/>
            <a:ext cx="2326325" cy="2796159"/>
            <a:chOff x="23531" y="0"/>
            <a:chExt cx="2326324" cy="2796158"/>
          </a:xfrm>
        </p:grpSpPr>
        <p:sp>
          <p:nvSpPr>
            <p:cNvPr id="1431" name="Connection Line"/>
            <p:cNvSpPr/>
            <p:nvPr/>
          </p:nvSpPr>
          <p:spPr>
            <a:xfrm>
              <a:off x="1614896" y="0"/>
              <a:ext cx="734961" cy="2796159"/>
            </a:xfrm>
            <a:custGeom>
              <a:avLst/>
              <a:gdLst/>
              <a:ahLst/>
              <a:cxnLst>
                <a:cxn ang="0">
                  <a:pos x="wd2" y="hd2"/>
                </a:cxn>
                <a:cxn ang="5400000">
                  <a:pos x="wd2" y="hd2"/>
                </a:cxn>
                <a:cxn ang="10800000">
                  <a:pos x="wd2" y="hd2"/>
                </a:cxn>
                <a:cxn ang="16200000">
                  <a:pos x="wd2" y="hd2"/>
                </a:cxn>
              </a:cxnLst>
              <a:rect l="0" t="0" r="r" b="b"/>
              <a:pathLst>
                <a:path w="16558" h="21600" fill="norm" stroke="1" extrusionOk="0">
                  <a:moveTo>
                    <a:pt x="16558" y="21600"/>
                  </a:moveTo>
                  <a:cubicBezTo>
                    <a:pt x="-2274" y="13799"/>
                    <a:pt x="-5042" y="6599"/>
                    <a:pt x="8254" y="0"/>
                  </a:cubicBezTo>
                </a:path>
              </a:pathLst>
            </a:custGeom>
            <a:noFill/>
            <a:ln w="63500" cap="flat">
              <a:solidFill>
                <a:srgbClr val="FFFFFF"/>
              </a:solidFill>
              <a:prstDash val="sysDot"/>
              <a:miter lim="400000"/>
              <a:headEnd type="triangle" w="med" len="med"/>
            </a:ln>
            <a:effectLst/>
          </p:spPr>
          <p:txBody>
            <a:bodyPr/>
            <a:lstStyle/>
            <a:p>
              <a:pPr/>
            </a:p>
          </p:txBody>
        </p:sp>
        <p:sp>
          <p:nvSpPr>
            <p:cNvPr id="1422" name="OCSP…"/>
            <p:cNvSpPr txBox="1"/>
            <p:nvPr/>
          </p:nvSpPr>
          <p:spPr>
            <a:xfrm>
              <a:off x="23531" y="639514"/>
              <a:ext cx="1275160" cy="11684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a:latin typeface="Gill Sans"/>
                  <a:ea typeface="Gill Sans"/>
                  <a:cs typeface="Gill Sans"/>
                  <a:sym typeface="Gill Sans"/>
                </a:defRPr>
              </a:pPr>
              <a:r>
                <a:t>OCSP </a:t>
              </a:r>
            </a:p>
            <a:p>
              <a:pPr>
                <a:defRPr b="0">
                  <a:latin typeface="Gill Sans"/>
                  <a:ea typeface="Gill Sans"/>
                  <a:cs typeface="Gill Sans"/>
                  <a:sym typeface="Gill Sans"/>
                </a:defRPr>
              </a:pPr>
              <a:r>
                <a:t>Request</a:t>
              </a:r>
            </a:p>
            <a:p>
              <a:pPr>
                <a:defRPr b="0">
                  <a:latin typeface="Gill Sans"/>
                  <a:ea typeface="Gill Sans"/>
                  <a:cs typeface="Gill Sans"/>
                  <a:sym typeface="Gill Sans"/>
                </a:defRPr>
              </a:pPr>
              <a:r>
                <a:t>via HTTP</a:t>
              </a:r>
            </a:p>
          </p:txBody>
        </p:sp>
      </p:grpSp>
      <p:grpSp>
        <p:nvGrpSpPr>
          <p:cNvPr id="1427" name="Group"/>
          <p:cNvGrpSpPr/>
          <p:nvPr/>
        </p:nvGrpSpPr>
        <p:grpSpPr>
          <a:xfrm>
            <a:off x="2270329" y="7205697"/>
            <a:ext cx="2420393" cy="1991953"/>
            <a:chOff x="-125108" y="0"/>
            <a:chExt cx="2420391" cy="1991952"/>
          </a:xfrm>
        </p:grpSpPr>
        <p:sp>
          <p:nvSpPr>
            <p:cNvPr id="1424" name="OCSP Responders"/>
            <p:cNvSpPr txBox="1"/>
            <p:nvPr/>
          </p:nvSpPr>
          <p:spPr>
            <a:xfrm>
              <a:off x="-125109" y="1534752"/>
              <a:ext cx="242039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1425" name="Image" descr="Image"/>
            <p:cNvPicPr>
              <a:picLocks noChangeAspect="1"/>
            </p:cNvPicPr>
            <p:nvPr/>
          </p:nvPicPr>
          <p:blipFill>
            <a:blip r:embed="rId6">
              <a:extLst/>
            </a:blip>
            <a:stretch>
              <a:fillRect/>
            </a:stretch>
          </p:blipFill>
          <p:spPr>
            <a:xfrm>
              <a:off x="440841" y="0"/>
              <a:ext cx="1300815" cy="1300814"/>
            </a:xfrm>
            <a:prstGeom prst="rect">
              <a:avLst/>
            </a:prstGeom>
            <a:ln w="12700" cap="flat">
              <a:noFill/>
              <a:miter lim="400000"/>
            </a:ln>
            <a:effectLst/>
          </p:spPr>
        </p:pic>
        <p:sp>
          <p:nvSpPr>
            <p:cNvPr id="1426" name="Coins"/>
            <p:cNvSpPr/>
            <p:nvPr/>
          </p:nvSpPr>
          <p:spPr>
            <a:xfrm>
              <a:off x="1331217"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1432" name="Connection Line"/>
          <p:cNvSpPr/>
          <p:nvPr/>
        </p:nvSpPr>
        <p:spPr>
          <a:xfrm>
            <a:off x="3824461" y="4997977"/>
            <a:ext cx="376613" cy="2289723"/>
          </a:xfrm>
          <a:custGeom>
            <a:avLst/>
            <a:gdLst/>
            <a:ahLst/>
            <a:cxnLst>
              <a:cxn ang="0">
                <a:pos x="wd2" y="hd2"/>
              </a:cxn>
              <a:cxn ang="5400000">
                <a:pos x="wd2" y="hd2"/>
              </a:cxn>
              <a:cxn ang="10800000">
                <a:pos x="wd2" y="hd2"/>
              </a:cxn>
              <a:cxn ang="16200000">
                <a:pos x="wd2" y="hd2"/>
              </a:cxn>
            </a:cxnLst>
            <a:rect l="0" t="0" r="r" b="b"/>
            <a:pathLst>
              <a:path w="16279" h="21600" fill="norm" stroke="1" extrusionOk="0">
                <a:moveTo>
                  <a:pt x="4211" y="0"/>
                </a:moveTo>
                <a:cubicBezTo>
                  <a:pt x="21600" y="7785"/>
                  <a:pt x="20196" y="14985"/>
                  <a:pt x="0" y="21600"/>
                </a:cubicBezTo>
              </a:path>
            </a:pathLst>
          </a:custGeom>
          <a:ln w="63500">
            <a:solidFill>
              <a:srgbClr val="FFFFFF"/>
            </a:solidFill>
            <a:prstDash val="sysDot"/>
            <a:miter lim="400000"/>
            <a:headEnd type="triangle"/>
          </a:ln>
        </p:spPr>
        <p:txBody>
          <a:bodyPr/>
          <a:lstStyle/>
          <a:p>
            <a:pPr/>
          </a:p>
        </p:txBody>
      </p:sp>
      <p:sp>
        <p:nvSpPr>
          <p:cNvPr id="1429" name="Revoked…"/>
          <p:cNvSpPr txBox="1"/>
          <p:nvPr/>
        </p:nvSpPr>
        <p:spPr>
          <a:xfrm>
            <a:off x="4339302" y="5261807"/>
            <a:ext cx="1825068" cy="11976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33375" indent="-333375" algn="l">
              <a:buSzPct val="145000"/>
              <a:buChar char="•"/>
              <a:defRPr>
                <a:solidFill>
                  <a:schemeClr val="accent5"/>
                </a:solidFill>
              </a:defRPr>
            </a:pPr>
            <a:r>
              <a:t>Revoked</a:t>
            </a:r>
          </a:p>
          <a:p>
            <a:pPr marL="333375" indent="-333375" algn="l">
              <a:buSzPct val="145000"/>
              <a:buChar char="•"/>
              <a:defRPr>
                <a:solidFill>
                  <a:schemeClr val="accent3">
                    <a:hueOff val="-365725"/>
                    <a:satOff val="-32500"/>
                    <a:lumOff val="18235"/>
                  </a:schemeClr>
                </a:solidFill>
              </a:defRPr>
            </a:pPr>
            <a:r>
              <a:t>Good</a:t>
            </a:r>
          </a:p>
          <a:p>
            <a:pPr marL="333375" indent="-333375" algn="l">
              <a:buSzPct val="145000"/>
              <a:buChar char="•"/>
            </a:pPr>
            <a:r>
              <a:t>Unknown</a:t>
            </a:r>
          </a:p>
        </p:txBody>
      </p:sp>
      <p:sp>
        <p:nvSpPr>
          <p:cNvPr id="1430" name="Rectangle"/>
          <p:cNvSpPr/>
          <p:nvPr/>
        </p:nvSpPr>
        <p:spPr>
          <a:xfrm>
            <a:off x="4276336" y="5745519"/>
            <a:ext cx="2081201" cy="831595"/>
          </a:xfrm>
          <a:prstGeom prst="rect">
            <a:avLst/>
          </a:prstGeom>
          <a:solidFill>
            <a:srgbClr val="000000">
              <a:alpha val="81196"/>
            </a:srgbClr>
          </a:solidFill>
          <a:ln w="12700">
            <a:miter lim="400000"/>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2" grpId="1" fill="hold">
                                  <p:stCondLst>
                                    <p:cond delay="0"/>
                                  </p:stCondLst>
                                  <p:iterate type="el" backwards="0">
                                    <p:tmAbs val="0"/>
                                  </p:iterate>
                                  <p:childTnLst>
                                    <p:set>
                                      <p:cBhvr>
                                        <p:cTn id="6" fill="hold"/>
                                        <p:tgtEl>
                                          <p:spTgt spid="1220"/>
                                        </p:tgtEl>
                                        <p:attrNameLst>
                                          <p:attrName>style.visibility</p:attrName>
                                        </p:attrNameLst>
                                      </p:cBhvr>
                                      <p:to>
                                        <p:strVal val="visible"/>
                                      </p:to>
                                    </p:set>
                                    <p:animEffect filter="wipe(right)" transition="in">
                                      <p:cBhvr>
                                        <p:cTn id="7" dur="300"/>
                                        <p:tgtEl>
                                          <p:spTgt spid="1220"/>
                                        </p:tgtEl>
                                      </p:cBhvr>
                                    </p:animEffect>
                                  </p:childTnLst>
                                </p:cTn>
                              </p:par>
                            </p:childTnLst>
                          </p:cTn>
                        </p:par>
                        <p:par>
                          <p:cTn id="8" fill="hold">
                            <p:stCondLst>
                              <p:cond delay="300"/>
                            </p:stCondLst>
                            <p:childTnLst>
                              <p:par>
                                <p:cTn id="9" presetClass="entr" nodeType="afterEffect" presetSubtype="0" presetID="1" grpId="2" fill="hold">
                                  <p:stCondLst>
                                    <p:cond delay="0"/>
                                  </p:stCondLst>
                                  <p:iterate type="el" backwards="0">
                                    <p:tmAbs val="0"/>
                                  </p:iterate>
                                  <p:childTnLst>
                                    <p:set>
                                      <p:cBhvr>
                                        <p:cTn id="10" fill="hold"/>
                                        <p:tgtEl>
                                          <p:spTgt spid="14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411"/>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4" fill="hold">
                                  <p:stCondLst>
                                    <p:cond delay="0"/>
                                  </p:stCondLst>
                                  <p:iterate type="el" backwards="0">
                                    <p:tmAbs val="0"/>
                                  </p:iterate>
                                  <p:childTnLst>
                                    <p:set>
                                      <p:cBhvr>
                                        <p:cTn id="17" fill="hold"/>
                                        <p:tgtEl>
                                          <p:spTgt spid="1419"/>
                                        </p:tgtEl>
                                        <p:attrNameLst>
                                          <p:attrName>style.visibility</p:attrName>
                                        </p:attrNameLst>
                                      </p:cBhvr>
                                      <p:to>
                                        <p:strVal val="visible"/>
                                      </p:to>
                                    </p:set>
                                  </p:childTnLst>
                                </p:cTn>
                              </p:par>
                            </p:childTnLst>
                          </p:cTn>
                        </p:par>
                        <p:par>
                          <p:cTn id="18" fill="hold">
                            <p:stCondLst>
                              <p:cond delay="0"/>
                            </p:stCondLst>
                            <p:childTnLst>
                              <p:par>
                                <p:cTn id="19" presetClass="path" nodeType="afterEffect" presetSubtype="0" presetID="-1" grpId="5" accel="50000" decel="50000" fill="hold">
                                  <p:stCondLst>
                                    <p:cond delay="0"/>
                                  </p:stCondLst>
                                  <p:childTnLst>
                                    <p:animMotion path="M 0.000000 0.000000 L -0.255680 -0.000000" origin="layout" pathEditMode="relative">
                                      <p:cBhvr>
                                        <p:cTn id="20" dur="500" fill="hold"/>
                                        <p:tgtEl>
                                          <p:spTgt spid="1411"/>
                                        </p:tgtEl>
                                        <p:attrNameLst>
                                          <p:attrName>ppt_x</p:attrName>
                                          <p:attrName>ppt_y</p:attrName>
                                        </p:attrNameLst>
                                      </p:cBhvr>
                                    </p:animMotion>
                                  </p:childTnLst>
                                </p:cTn>
                              </p:par>
                            </p:childTnLst>
                          </p:cTn>
                        </p:par>
                        <p:par>
                          <p:cTn id="21" fill="hold">
                            <p:stCondLst>
                              <p:cond delay="0"/>
                            </p:stCondLst>
                            <p:childTnLst>
                              <p:par>
                                <p:cTn id="22" presetClass="path" nodeType="withEffect" presetSubtype="0" presetID="-1" grpId="6" accel="50000" decel="50000" fill="hold">
                                  <p:stCondLst>
                                    <p:cond delay="0"/>
                                  </p:stCondLst>
                                  <p:childTnLst>
                                    <p:animMotion path="M 0.000000 0.000000 L -0.217665 -0.000511" origin="layout" pathEditMode="relative">
                                      <p:cBhvr>
                                        <p:cTn id="23" dur="500" fill="hold"/>
                                        <p:tgtEl>
                                          <p:spTgt spid="1419"/>
                                        </p:tgtEl>
                                        <p:attrNameLst>
                                          <p:attrName>ppt_x</p:attrName>
                                          <p:attrName>ppt_y</p:attrName>
                                        </p:attrNameLst>
                                      </p:cBhvr>
                                    </p:animMotion>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7" fill="hold">
                                  <p:stCondLst>
                                    <p:cond delay="0"/>
                                  </p:stCondLst>
                                  <p:iterate type="el" backwards="0">
                                    <p:tmAbs val="0"/>
                                  </p:iterate>
                                  <p:childTnLst>
                                    <p:set>
                                      <p:cBhvr>
                                        <p:cTn id="27" fill="hold"/>
                                        <p:tgtEl>
                                          <p:spTgt spid="1256"/>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1" presetID="22" grpId="8" fill="hold">
                                  <p:stCondLst>
                                    <p:cond delay="0"/>
                                  </p:stCondLst>
                                  <p:iterate type="el" backwards="0">
                                    <p:tmAbs val="0"/>
                                  </p:iterate>
                                  <p:childTnLst>
                                    <p:set>
                                      <p:cBhvr>
                                        <p:cTn id="31" fill="hold"/>
                                        <p:tgtEl>
                                          <p:spTgt spid="1423"/>
                                        </p:tgtEl>
                                        <p:attrNameLst>
                                          <p:attrName>style.visibility</p:attrName>
                                        </p:attrNameLst>
                                      </p:cBhvr>
                                      <p:to>
                                        <p:strVal val="visible"/>
                                      </p:to>
                                    </p:set>
                                    <p:animEffect filter="wipe(up)" transition="in">
                                      <p:cBhvr>
                                        <p:cTn id="32" dur="300"/>
                                        <p:tgtEl>
                                          <p:spTgt spid="1423"/>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4" presetID="22" grpId="9" fill="hold">
                                  <p:stCondLst>
                                    <p:cond delay="0"/>
                                  </p:stCondLst>
                                  <p:iterate type="el" backwards="0">
                                    <p:tmAbs val="0"/>
                                  </p:iterate>
                                  <p:childTnLst>
                                    <p:set>
                                      <p:cBhvr>
                                        <p:cTn id="36" fill="hold"/>
                                        <p:tgtEl>
                                          <p:spTgt spid="1432"/>
                                        </p:tgtEl>
                                        <p:attrNameLst>
                                          <p:attrName>style.visibility</p:attrName>
                                        </p:attrNameLst>
                                      </p:cBhvr>
                                      <p:to>
                                        <p:strVal val="visible"/>
                                      </p:to>
                                    </p:set>
                                    <p:animEffect filter="wipe(down)" transition="in">
                                      <p:cBhvr>
                                        <p:cTn id="37" dur="300"/>
                                        <p:tgtEl>
                                          <p:spTgt spid="1432"/>
                                        </p:tgtEl>
                                      </p:cBhvr>
                                    </p:animEffect>
                                  </p:childTnLst>
                                </p:cTn>
                              </p:par>
                            </p:childTnLst>
                          </p:cTn>
                        </p:par>
                        <p:par>
                          <p:cTn id="38" fill="hold">
                            <p:stCondLst>
                              <p:cond delay="300"/>
                            </p:stCondLst>
                            <p:childTnLst>
                              <p:par>
                                <p:cTn id="39" presetClass="entr" nodeType="afterEffect" presetSubtype="8" presetID="22" grpId="10" fill="hold">
                                  <p:stCondLst>
                                    <p:cond delay="0"/>
                                  </p:stCondLst>
                                  <p:iterate type="el" backwards="0">
                                    <p:tmAbs val="0"/>
                                  </p:iterate>
                                  <p:childTnLst>
                                    <p:set>
                                      <p:cBhvr>
                                        <p:cTn id="40" fill="hold"/>
                                        <p:tgtEl>
                                          <p:spTgt spid="1429">
                                            <p:bg/>
                                          </p:spTgt>
                                        </p:tgtEl>
                                        <p:attrNameLst>
                                          <p:attrName>style.visibility</p:attrName>
                                        </p:attrNameLst>
                                      </p:cBhvr>
                                      <p:to>
                                        <p:strVal val="visible"/>
                                      </p:to>
                                    </p:set>
                                    <p:animEffect filter="wipe(left)" transition="in">
                                      <p:cBhvr>
                                        <p:cTn id="41" dur="300"/>
                                        <p:tgtEl>
                                          <p:spTgt spid="1429">
                                            <p:bg/>
                                          </p:spTgt>
                                        </p:tgtEl>
                                      </p:cBhvr>
                                    </p:animEffect>
                                  </p:childTnLst>
                                </p:cTn>
                              </p:par>
                              <p:par>
                                <p:cTn id="42" presetClass="entr" nodeType="withEffect" presetSubtype="8" presetID="22" grpId="10" fill="hold">
                                  <p:stCondLst>
                                    <p:cond delay="0"/>
                                  </p:stCondLst>
                                  <p:iterate type="el" backwards="0">
                                    <p:tmAbs val="0"/>
                                  </p:iterate>
                                  <p:childTnLst>
                                    <p:set>
                                      <p:cBhvr>
                                        <p:cTn id="43" fill="hold"/>
                                        <p:tgtEl>
                                          <p:spTgt spid="1429">
                                            <p:txEl>
                                              <p:pRg st="0" end="0"/>
                                            </p:txEl>
                                          </p:spTgt>
                                        </p:tgtEl>
                                        <p:attrNameLst>
                                          <p:attrName>style.visibility</p:attrName>
                                        </p:attrNameLst>
                                      </p:cBhvr>
                                      <p:to>
                                        <p:strVal val="visible"/>
                                      </p:to>
                                    </p:set>
                                    <p:animEffect filter="wipe(left)" transition="in">
                                      <p:cBhvr>
                                        <p:cTn id="44" dur="300"/>
                                        <p:tgtEl>
                                          <p:spTgt spid="1429">
                                            <p:txEl>
                                              <p:pRg st="0" end="0"/>
                                            </p:txEl>
                                          </p:spTgt>
                                        </p:tgtEl>
                                      </p:cBhvr>
                                    </p:animEffect>
                                  </p:childTnLst>
                                </p:cTn>
                              </p:par>
                            </p:childTnLst>
                          </p:cTn>
                        </p:par>
                        <p:par>
                          <p:cTn id="45" fill="hold">
                            <p:stCondLst>
                              <p:cond delay="600"/>
                            </p:stCondLst>
                            <p:childTnLst>
                              <p:par>
                                <p:cTn id="46" presetClass="entr" nodeType="afterEffect" presetSubtype="8" presetID="22" grpId="10" fill="hold">
                                  <p:stCondLst>
                                    <p:cond delay="0"/>
                                  </p:stCondLst>
                                  <p:iterate type="el" backwards="0">
                                    <p:tmAbs val="0"/>
                                  </p:iterate>
                                  <p:childTnLst>
                                    <p:set>
                                      <p:cBhvr>
                                        <p:cTn id="47" fill="hold"/>
                                        <p:tgtEl>
                                          <p:spTgt spid="1429">
                                            <p:txEl>
                                              <p:pRg st="1" end="1"/>
                                            </p:txEl>
                                          </p:spTgt>
                                        </p:tgtEl>
                                        <p:attrNameLst>
                                          <p:attrName>style.visibility</p:attrName>
                                        </p:attrNameLst>
                                      </p:cBhvr>
                                      <p:to>
                                        <p:strVal val="visible"/>
                                      </p:to>
                                    </p:set>
                                    <p:animEffect filter="wipe(left)" transition="in">
                                      <p:cBhvr>
                                        <p:cTn id="48" dur="300"/>
                                        <p:tgtEl>
                                          <p:spTgt spid="1429">
                                            <p:txEl>
                                              <p:pRg st="1" end="1"/>
                                            </p:txEl>
                                          </p:spTgt>
                                        </p:tgtEl>
                                      </p:cBhvr>
                                    </p:animEffect>
                                  </p:childTnLst>
                                </p:cTn>
                              </p:par>
                            </p:childTnLst>
                          </p:cTn>
                        </p:par>
                        <p:par>
                          <p:cTn id="49" fill="hold">
                            <p:stCondLst>
                              <p:cond delay="900"/>
                            </p:stCondLst>
                            <p:childTnLst>
                              <p:par>
                                <p:cTn id="50" presetClass="entr" nodeType="afterEffect" presetSubtype="8" presetID="22" grpId="10" fill="hold">
                                  <p:stCondLst>
                                    <p:cond delay="0"/>
                                  </p:stCondLst>
                                  <p:iterate type="el" backwards="0">
                                    <p:tmAbs val="0"/>
                                  </p:iterate>
                                  <p:childTnLst>
                                    <p:set>
                                      <p:cBhvr>
                                        <p:cTn id="51" fill="hold"/>
                                        <p:tgtEl>
                                          <p:spTgt spid="1429">
                                            <p:txEl>
                                              <p:pRg st="2" end="2"/>
                                            </p:txEl>
                                          </p:spTgt>
                                        </p:tgtEl>
                                        <p:attrNameLst>
                                          <p:attrName>style.visibility</p:attrName>
                                        </p:attrNameLst>
                                      </p:cBhvr>
                                      <p:to>
                                        <p:strVal val="visible"/>
                                      </p:to>
                                    </p:set>
                                    <p:animEffect filter="wipe(left)" transition="in">
                                      <p:cBhvr>
                                        <p:cTn id="52" dur="300"/>
                                        <p:tgtEl>
                                          <p:spTgt spid="1429">
                                            <p:txEl>
                                              <p:pRg st="2" end="2"/>
                                            </p:txEl>
                                          </p:spTgt>
                                        </p:tgtEl>
                                      </p:cBhvr>
                                    </p:animEffect>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0" presetID="1" grpId="11" fill="hold">
                                  <p:stCondLst>
                                    <p:cond delay="0"/>
                                  </p:stCondLst>
                                  <p:iterate type="el" backwards="0">
                                    <p:tmAbs val="0"/>
                                  </p:iterate>
                                  <p:childTnLst>
                                    <p:set>
                                      <p:cBhvr>
                                        <p:cTn id="56" fill="hold"/>
                                        <p:tgtEl>
                                          <p:spTgt spid="143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Class="entr" nodeType="clickEffect" presetSubtype="0" presetID="1" grpId="12" fill="hold">
                                  <p:stCondLst>
                                    <p:cond delay="0"/>
                                  </p:stCondLst>
                                  <p:iterate type="el" backwards="0">
                                    <p:tmAbs val="0"/>
                                  </p:iterate>
                                  <p:childTnLst>
                                    <p:set>
                                      <p:cBhvr>
                                        <p:cTn id="60" fill="hold"/>
                                        <p:tgtEl>
                                          <p:spTgt spid="1358"/>
                                        </p:tgtEl>
                                        <p:attrNameLst>
                                          <p:attrName>style.visibility</p:attrName>
                                        </p:attrNameLst>
                                      </p:cBhvr>
                                      <p:to>
                                        <p:strVal val="visible"/>
                                      </p:to>
                                    </p:set>
                                  </p:childTnLst>
                                </p:cTn>
                              </p:par>
                            </p:childTnLst>
                          </p:cTn>
                        </p:par>
                        <p:par>
                          <p:cTn id="61" fill="hold">
                            <p:stCondLst>
                              <p:cond delay="0"/>
                            </p:stCondLst>
                            <p:childTnLst>
                              <p:par>
                                <p:cTn id="62" presetClass="entr" nodeType="afterEffect" presetID="9" grpId="13" fill="hold">
                                  <p:stCondLst>
                                    <p:cond delay="0"/>
                                  </p:stCondLst>
                                  <p:iterate type="el" backwards="0">
                                    <p:tmAbs val="0"/>
                                  </p:iterate>
                                  <p:childTnLst>
                                    <p:set>
                                      <p:cBhvr>
                                        <p:cTn id="63" fill="hold"/>
                                        <p:tgtEl>
                                          <p:spTgt spid="1420"/>
                                        </p:tgtEl>
                                        <p:attrNameLst>
                                          <p:attrName>style.visibility</p:attrName>
                                        </p:attrNameLst>
                                      </p:cBhvr>
                                      <p:to>
                                        <p:strVal val="visible"/>
                                      </p:to>
                                    </p:set>
                                    <p:animEffect filter="dissolve" transition="in">
                                      <p:cBhvr>
                                        <p:cTn id="64" dur="400"/>
                                        <p:tgtEl>
                                          <p:spTgt spid="14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19" grpId="4"/>
      <p:bldP build="whole" bldLvl="1" animBg="1" rev="0" advAuto="0" spid="1432" grpId="9"/>
      <p:bldP build="whole" bldLvl="1" animBg="1" rev="0" advAuto="0" spid="1358" grpId="12"/>
      <p:bldP build="p" bldLvl="5" animBg="1" rev="0" advAuto="0" spid="1429" grpId="10"/>
      <p:bldP build="whole" bldLvl="1" animBg="1" rev="0" advAuto="0" spid="1411" grpId="3"/>
      <p:bldP build="whole" bldLvl="1" animBg="1" rev="0" advAuto="0" spid="1420" grpId="13"/>
      <p:bldP build="whole" bldLvl="1" animBg="1" rev="0" advAuto="0" spid="1220" grpId="1"/>
      <p:bldP build="whole" bldLvl="1" animBg="1" rev="0" advAuto="0" spid="1423" grpId="8"/>
      <p:bldP build="whole" bldLvl="1" animBg="1" rev="0" advAuto="0" spid="1427" grpId="2"/>
      <p:bldP build="whole" bldLvl="1" animBg="1" rev="0" advAuto="0" spid="1430" grpId="11"/>
      <p:bldP build="whole" bldLvl="1" animBg="1" rev="0" advAuto="0" spid="1256" grpId="7"/>
    </p:bld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6" name="Revocation Check (2)…"/>
          <p:cNvSpPr txBox="1"/>
          <p:nvPr>
            <p:ph type="title"/>
          </p:nvPr>
        </p:nvSpPr>
        <p:spPr>
          <a:prstGeom prst="rect">
            <a:avLst/>
          </a:prstGeom>
        </p:spPr>
        <p:txBody>
          <a:bodyPr/>
          <a:lstStyle/>
          <a:p>
            <a:pPr/>
            <a:r>
              <a:t>Revocation Check (2)</a:t>
            </a:r>
          </a:p>
          <a:p>
            <a:pPr/>
            <a:r>
              <a:t>Online Certificate Status Protocol </a:t>
            </a:r>
          </a:p>
        </p:txBody>
      </p:sp>
      <p:sp>
        <p:nvSpPr>
          <p:cNvPr id="143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438" name="Image" descr="Image"/>
          <p:cNvPicPr>
            <a:picLocks noChangeAspect="1"/>
          </p:cNvPicPr>
          <p:nvPr/>
        </p:nvPicPr>
        <p:blipFill>
          <a:blip r:embed="rId3">
            <a:extLst/>
          </a:blip>
          <a:stretch>
            <a:fillRect/>
          </a:stretch>
        </p:blipFill>
        <p:spPr>
          <a:xfrm>
            <a:off x="344736" y="1943160"/>
            <a:ext cx="9334501" cy="6311901"/>
          </a:xfrm>
          <a:prstGeom prst="rect">
            <a:avLst/>
          </a:prstGeom>
          <a:ln w="12700">
            <a:miter lim="400000"/>
          </a:ln>
        </p:spPr>
      </p:pic>
      <p:sp>
        <p:nvSpPr>
          <p:cNvPr id="1439" name="Rectangle"/>
          <p:cNvSpPr/>
          <p:nvPr/>
        </p:nvSpPr>
        <p:spPr>
          <a:xfrm>
            <a:off x="1778000" y="7835900"/>
            <a:ext cx="4503341" cy="516037"/>
          </a:xfrm>
          <a:prstGeom prst="rect">
            <a:avLst/>
          </a:prstGeom>
          <a:ln w="63500">
            <a:solidFill>
              <a:schemeClr val="accent5">
                <a:hueOff val="89162"/>
                <a:satOff val="9554"/>
                <a:lumOff val="16296"/>
              </a:schemeClr>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1440" name="$ openssl ocsp -issuer cert.pem -serial 5226810331521645508876562747113126991 -url http://ocsp.usertrust.com…"/>
          <p:cNvSpPr txBox="1"/>
          <p:nvPr/>
        </p:nvSpPr>
        <p:spPr>
          <a:xfrm>
            <a:off x="213300" y="8496420"/>
            <a:ext cx="12959656" cy="1168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b="0">
                <a:latin typeface="Menlo"/>
                <a:ea typeface="Menlo"/>
                <a:cs typeface="Menlo"/>
                <a:sym typeface="Menlo"/>
              </a:defRPr>
            </a:pPr>
            <a:r>
              <a:t>$ openssl ocsp -issuer cert.pem -serial 5226810331521645508876562747113126991 -url http://ocsp.usertrust.com </a:t>
            </a:r>
          </a:p>
          <a:p>
            <a:pPr algn="l">
              <a:defRPr b="0">
                <a:latin typeface="Menlo"/>
                <a:ea typeface="Menlo"/>
                <a:cs typeface="Menlo"/>
                <a:sym typeface="Menlo"/>
              </a:defRPr>
            </a:pPr>
            <a:r>
              <a:t>-header host ocsp.usertrust.com</a:t>
            </a: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4" name="Triangle"/>
          <p:cNvSpPr/>
          <p:nvPr/>
        </p:nvSpPr>
        <p:spPr>
          <a:xfrm flipH="1" rot="16200000">
            <a:off x="4628713" y="6570286"/>
            <a:ext cx="1246246" cy="2750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445" name="Rectangle"/>
          <p:cNvSpPr/>
          <p:nvPr/>
        </p:nvSpPr>
        <p:spPr>
          <a:xfrm>
            <a:off x="4953608" y="7360537"/>
            <a:ext cx="1790917" cy="991134"/>
          </a:xfrm>
          <a:prstGeom prst="rect">
            <a:avLst/>
          </a:prstGeom>
          <a:solidFill>
            <a:srgbClr val="000000"/>
          </a:solidFill>
          <a:ln w="254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1446" name="Challenges of…"/>
          <p:cNvSpPr txBox="1"/>
          <p:nvPr>
            <p:ph type="title"/>
          </p:nvPr>
        </p:nvSpPr>
        <p:spPr>
          <a:prstGeom prst="rect">
            <a:avLst/>
          </a:prstGeom>
        </p:spPr>
        <p:txBody>
          <a:bodyPr/>
          <a:lstStyle/>
          <a:p>
            <a:pPr/>
            <a:r>
              <a:t>Challenges of</a:t>
            </a:r>
          </a:p>
          <a:p>
            <a:pPr/>
            <a:r>
              <a:t>Online Certificate Status Protocol</a:t>
            </a:r>
          </a:p>
        </p:txBody>
      </p:sp>
      <p:sp>
        <p:nvSpPr>
          <p:cNvPr id="144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61C"/>
                </a:solidFill>
              </a:defRPr>
            </a:lvl1pPr>
          </a:lstStyle>
          <a:p>
            <a:pPr/>
            <a:fld id="{86CB4B4D-7CA3-9044-876B-883B54F8677D}" type="slidenum"/>
          </a:p>
        </p:txBody>
      </p:sp>
      <p:sp>
        <p:nvSpPr>
          <p:cNvPr id="1448" name="Text"/>
          <p:cNvSpPr txBox="1"/>
          <p:nvPr/>
        </p:nvSpPr>
        <p:spPr>
          <a:xfrm>
            <a:off x="11956950" y="9296400"/>
            <a:ext cx="355800" cy="342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defRPr sz="1600">
                <a:solidFill>
                  <a:srgbClr val="FFFB00"/>
                </a:solidFill>
                <a:latin typeface="Gill Sans"/>
                <a:ea typeface="Gill Sans"/>
                <a:cs typeface="Gill Sans"/>
                <a:sym typeface="Gill Sans"/>
              </a:defRPr>
            </a:pPr>
            <a:fld id="{86CB4B4D-7CA3-9044-876B-883B54F8677D}" type="slidenum"/>
            <a:r>
              <a:t>￼</a:t>
            </a:r>
          </a:p>
        </p:txBody>
      </p:sp>
      <p:grpSp>
        <p:nvGrpSpPr>
          <p:cNvPr id="1465" name="Group"/>
          <p:cNvGrpSpPr/>
          <p:nvPr/>
        </p:nvGrpSpPr>
        <p:grpSpPr>
          <a:xfrm>
            <a:off x="7061379" y="7526142"/>
            <a:ext cx="1217021" cy="659924"/>
            <a:chOff x="0" y="0"/>
            <a:chExt cx="1217019" cy="659923"/>
          </a:xfrm>
        </p:grpSpPr>
        <p:grpSp>
          <p:nvGrpSpPr>
            <p:cNvPr id="1456" name="Group"/>
            <p:cNvGrpSpPr/>
            <p:nvPr/>
          </p:nvGrpSpPr>
          <p:grpSpPr>
            <a:xfrm>
              <a:off x="0" y="0"/>
              <a:ext cx="709020" cy="659924"/>
              <a:chOff x="0" y="0"/>
              <a:chExt cx="709019" cy="659923"/>
            </a:xfrm>
          </p:grpSpPr>
          <p:sp>
            <p:nvSpPr>
              <p:cNvPr id="1449"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50"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51"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52"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53"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54"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55"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464" name="Group"/>
            <p:cNvGrpSpPr/>
            <p:nvPr/>
          </p:nvGrpSpPr>
          <p:grpSpPr>
            <a:xfrm>
              <a:off x="507999" y="0"/>
              <a:ext cx="709021" cy="659924"/>
              <a:chOff x="0" y="0"/>
              <a:chExt cx="709019" cy="659923"/>
            </a:xfrm>
          </p:grpSpPr>
          <p:sp>
            <p:nvSpPr>
              <p:cNvPr id="1457"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58"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59"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60"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61"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62"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63"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1466"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1467" name="Chrome-logo.png" descr="Chrome-logo.png"/>
          <p:cNvPicPr>
            <a:picLocks noChangeAspect="1"/>
          </p:cNvPicPr>
          <p:nvPr/>
        </p:nvPicPr>
        <p:blipFill>
          <a:blip r:embed="rId3">
            <a:extLst/>
          </a:blip>
          <a:stretch>
            <a:fillRect/>
          </a:stretch>
        </p:blipFill>
        <p:spPr>
          <a:xfrm>
            <a:off x="1841634" y="2992428"/>
            <a:ext cx="685801" cy="685801"/>
          </a:xfrm>
          <a:prstGeom prst="rect">
            <a:avLst/>
          </a:prstGeom>
          <a:ln w="12700">
            <a:miter lim="400000"/>
          </a:ln>
        </p:spPr>
      </p:pic>
      <p:grpSp>
        <p:nvGrpSpPr>
          <p:cNvPr id="1480" name="Group"/>
          <p:cNvGrpSpPr/>
          <p:nvPr/>
        </p:nvGrpSpPr>
        <p:grpSpPr>
          <a:xfrm>
            <a:off x="2889549" y="3840499"/>
            <a:ext cx="1194274" cy="896229"/>
            <a:chOff x="0" y="0"/>
            <a:chExt cx="1194273" cy="896228"/>
          </a:xfrm>
        </p:grpSpPr>
        <p:sp>
          <p:nvSpPr>
            <p:cNvPr id="1468"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69"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477" name="Group"/>
            <p:cNvGrpSpPr/>
            <p:nvPr/>
          </p:nvGrpSpPr>
          <p:grpSpPr>
            <a:xfrm>
              <a:off x="62930" y="528144"/>
              <a:ext cx="290761" cy="270627"/>
              <a:chOff x="0" y="0"/>
              <a:chExt cx="290759" cy="270626"/>
            </a:xfrm>
          </p:grpSpPr>
          <p:sp>
            <p:nvSpPr>
              <p:cNvPr id="1470"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71"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72"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73"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74"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75"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76"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478"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479"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483" name="Group"/>
          <p:cNvGrpSpPr/>
          <p:nvPr/>
        </p:nvGrpSpPr>
        <p:grpSpPr>
          <a:xfrm>
            <a:off x="4505917" y="6524009"/>
            <a:ext cx="3959814" cy="1984873"/>
            <a:chOff x="0" y="0"/>
            <a:chExt cx="3959813" cy="1984872"/>
          </a:xfrm>
        </p:grpSpPr>
        <p:sp>
          <p:nvSpPr>
            <p:cNvPr id="1481"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1482" name="250px-VRSNlogoAug2012.png" descr="250px-VRSNlogoAug2012.png"/>
            <p:cNvPicPr>
              <a:picLocks noChangeAspect="1"/>
            </p:cNvPicPr>
            <p:nvPr/>
          </p:nvPicPr>
          <p:blipFill>
            <a:blip r:embed="rId4">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1580" name="Group"/>
          <p:cNvGrpSpPr/>
          <p:nvPr/>
        </p:nvGrpSpPr>
        <p:grpSpPr>
          <a:xfrm>
            <a:off x="4992918" y="7342671"/>
            <a:ext cx="1712297" cy="1028701"/>
            <a:chOff x="0" y="0"/>
            <a:chExt cx="1712295" cy="1028699"/>
          </a:xfrm>
        </p:grpSpPr>
        <p:grpSp>
          <p:nvGrpSpPr>
            <p:cNvPr id="1499" name="Group"/>
            <p:cNvGrpSpPr/>
            <p:nvPr/>
          </p:nvGrpSpPr>
          <p:grpSpPr>
            <a:xfrm>
              <a:off x="0" y="0"/>
              <a:ext cx="533210" cy="609601"/>
              <a:chOff x="0" y="0"/>
              <a:chExt cx="533209" cy="609600"/>
            </a:xfrm>
          </p:grpSpPr>
          <p:grpSp>
            <p:nvGrpSpPr>
              <p:cNvPr id="1497" name="Group"/>
              <p:cNvGrpSpPr/>
              <p:nvPr/>
            </p:nvGrpSpPr>
            <p:grpSpPr>
              <a:xfrm>
                <a:off x="0" y="118381"/>
                <a:ext cx="533210" cy="372838"/>
                <a:chOff x="0" y="0"/>
                <a:chExt cx="533209" cy="372836"/>
              </a:xfrm>
            </p:grpSpPr>
            <p:grpSp>
              <p:nvGrpSpPr>
                <p:cNvPr id="1495" name="Group"/>
                <p:cNvGrpSpPr/>
                <p:nvPr/>
              </p:nvGrpSpPr>
              <p:grpSpPr>
                <a:xfrm>
                  <a:off x="34234" y="42068"/>
                  <a:ext cx="464742" cy="330769"/>
                  <a:chOff x="0" y="0"/>
                  <a:chExt cx="464740" cy="330768"/>
                </a:xfrm>
              </p:grpSpPr>
              <p:sp>
                <p:nvSpPr>
                  <p:cNvPr id="1484"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492" name="Group"/>
                  <p:cNvGrpSpPr/>
                  <p:nvPr/>
                </p:nvGrpSpPr>
                <p:grpSpPr>
                  <a:xfrm>
                    <a:off x="24488" y="187531"/>
                    <a:ext cx="113148" cy="105313"/>
                    <a:chOff x="0" y="0"/>
                    <a:chExt cx="113146" cy="105311"/>
                  </a:xfrm>
                </p:grpSpPr>
                <p:sp>
                  <p:nvSpPr>
                    <p:cNvPr id="1485"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86"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87"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88"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89"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90"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491"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493"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494"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496"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498"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515" name="Group"/>
            <p:cNvGrpSpPr/>
            <p:nvPr/>
          </p:nvGrpSpPr>
          <p:grpSpPr>
            <a:xfrm>
              <a:off x="589542" y="0"/>
              <a:ext cx="533211" cy="609601"/>
              <a:chOff x="0" y="0"/>
              <a:chExt cx="533209" cy="609600"/>
            </a:xfrm>
          </p:grpSpPr>
          <p:grpSp>
            <p:nvGrpSpPr>
              <p:cNvPr id="1513" name="Group"/>
              <p:cNvGrpSpPr/>
              <p:nvPr/>
            </p:nvGrpSpPr>
            <p:grpSpPr>
              <a:xfrm>
                <a:off x="-1" y="118381"/>
                <a:ext cx="533211" cy="372838"/>
                <a:chOff x="0" y="0"/>
                <a:chExt cx="533209" cy="372836"/>
              </a:xfrm>
            </p:grpSpPr>
            <p:grpSp>
              <p:nvGrpSpPr>
                <p:cNvPr id="1511" name="Group"/>
                <p:cNvGrpSpPr/>
                <p:nvPr/>
              </p:nvGrpSpPr>
              <p:grpSpPr>
                <a:xfrm>
                  <a:off x="34234" y="42068"/>
                  <a:ext cx="464742" cy="330769"/>
                  <a:chOff x="0" y="0"/>
                  <a:chExt cx="464740" cy="330768"/>
                </a:xfrm>
              </p:grpSpPr>
              <p:sp>
                <p:nvSpPr>
                  <p:cNvPr id="1500"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508" name="Group"/>
                  <p:cNvGrpSpPr/>
                  <p:nvPr/>
                </p:nvGrpSpPr>
                <p:grpSpPr>
                  <a:xfrm>
                    <a:off x="24488" y="187531"/>
                    <a:ext cx="113148" cy="105313"/>
                    <a:chOff x="0" y="0"/>
                    <a:chExt cx="113146" cy="105311"/>
                  </a:xfrm>
                </p:grpSpPr>
                <p:sp>
                  <p:nvSpPr>
                    <p:cNvPr id="1501"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02"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03"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04"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05"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06"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07"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509"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510"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512"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514"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531" name="Group"/>
            <p:cNvGrpSpPr/>
            <p:nvPr/>
          </p:nvGrpSpPr>
          <p:grpSpPr>
            <a:xfrm>
              <a:off x="-1" y="419099"/>
              <a:ext cx="533211" cy="609601"/>
              <a:chOff x="0" y="0"/>
              <a:chExt cx="533209" cy="609600"/>
            </a:xfrm>
          </p:grpSpPr>
          <p:grpSp>
            <p:nvGrpSpPr>
              <p:cNvPr id="1529" name="Group"/>
              <p:cNvGrpSpPr/>
              <p:nvPr/>
            </p:nvGrpSpPr>
            <p:grpSpPr>
              <a:xfrm>
                <a:off x="-1" y="118381"/>
                <a:ext cx="533211" cy="372838"/>
                <a:chOff x="0" y="0"/>
                <a:chExt cx="533209" cy="372836"/>
              </a:xfrm>
            </p:grpSpPr>
            <p:grpSp>
              <p:nvGrpSpPr>
                <p:cNvPr id="1527" name="Group"/>
                <p:cNvGrpSpPr/>
                <p:nvPr/>
              </p:nvGrpSpPr>
              <p:grpSpPr>
                <a:xfrm>
                  <a:off x="34234" y="42068"/>
                  <a:ext cx="464742" cy="330769"/>
                  <a:chOff x="0" y="0"/>
                  <a:chExt cx="464740" cy="330768"/>
                </a:xfrm>
              </p:grpSpPr>
              <p:sp>
                <p:nvSpPr>
                  <p:cNvPr id="1516"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524" name="Group"/>
                  <p:cNvGrpSpPr/>
                  <p:nvPr/>
                </p:nvGrpSpPr>
                <p:grpSpPr>
                  <a:xfrm>
                    <a:off x="24488" y="187531"/>
                    <a:ext cx="113148" cy="105313"/>
                    <a:chOff x="0" y="0"/>
                    <a:chExt cx="113146" cy="105311"/>
                  </a:xfrm>
                </p:grpSpPr>
                <p:sp>
                  <p:nvSpPr>
                    <p:cNvPr id="1517"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18"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19"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20"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21"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22"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23"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525"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526"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528"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530"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547" name="Group"/>
            <p:cNvGrpSpPr/>
            <p:nvPr/>
          </p:nvGrpSpPr>
          <p:grpSpPr>
            <a:xfrm>
              <a:off x="589542" y="419099"/>
              <a:ext cx="533211" cy="609601"/>
              <a:chOff x="0" y="0"/>
              <a:chExt cx="533209" cy="609600"/>
            </a:xfrm>
          </p:grpSpPr>
          <p:grpSp>
            <p:nvGrpSpPr>
              <p:cNvPr id="1545" name="Group"/>
              <p:cNvGrpSpPr/>
              <p:nvPr/>
            </p:nvGrpSpPr>
            <p:grpSpPr>
              <a:xfrm>
                <a:off x="-1" y="118381"/>
                <a:ext cx="533211" cy="372838"/>
                <a:chOff x="0" y="0"/>
                <a:chExt cx="533209" cy="372836"/>
              </a:xfrm>
            </p:grpSpPr>
            <p:grpSp>
              <p:nvGrpSpPr>
                <p:cNvPr id="1543" name="Group"/>
                <p:cNvGrpSpPr/>
                <p:nvPr/>
              </p:nvGrpSpPr>
              <p:grpSpPr>
                <a:xfrm>
                  <a:off x="34234" y="42068"/>
                  <a:ext cx="464742" cy="330769"/>
                  <a:chOff x="0" y="0"/>
                  <a:chExt cx="464740" cy="330768"/>
                </a:xfrm>
              </p:grpSpPr>
              <p:sp>
                <p:nvSpPr>
                  <p:cNvPr id="1532"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540" name="Group"/>
                  <p:cNvGrpSpPr/>
                  <p:nvPr/>
                </p:nvGrpSpPr>
                <p:grpSpPr>
                  <a:xfrm>
                    <a:off x="24488" y="187531"/>
                    <a:ext cx="113148" cy="105313"/>
                    <a:chOff x="0" y="0"/>
                    <a:chExt cx="113146" cy="105311"/>
                  </a:xfrm>
                </p:grpSpPr>
                <p:sp>
                  <p:nvSpPr>
                    <p:cNvPr id="1533"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34"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35"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36"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37"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38"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39"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541"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542"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544"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546"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563" name="Group"/>
            <p:cNvGrpSpPr/>
            <p:nvPr/>
          </p:nvGrpSpPr>
          <p:grpSpPr>
            <a:xfrm>
              <a:off x="1179085" y="0"/>
              <a:ext cx="533211" cy="609601"/>
              <a:chOff x="0" y="0"/>
              <a:chExt cx="533209" cy="609600"/>
            </a:xfrm>
          </p:grpSpPr>
          <p:grpSp>
            <p:nvGrpSpPr>
              <p:cNvPr id="1561" name="Group"/>
              <p:cNvGrpSpPr/>
              <p:nvPr/>
            </p:nvGrpSpPr>
            <p:grpSpPr>
              <a:xfrm>
                <a:off x="-1" y="118381"/>
                <a:ext cx="533211" cy="372838"/>
                <a:chOff x="0" y="0"/>
                <a:chExt cx="533209" cy="372836"/>
              </a:xfrm>
            </p:grpSpPr>
            <p:grpSp>
              <p:nvGrpSpPr>
                <p:cNvPr id="1559" name="Group"/>
                <p:cNvGrpSpPr/>
                <p:nvPr/>
              </p:nvGrpSpPr>
              <p:grpSpPr>
                <a:xfrm>
                  <a:off x="34234" y="42068"/>
                  <a:ext cx="464742" cy="330769"/>
                  <a:chOff x="0" y="0"/>
                  <a:chExt cx="464740" cy="330768"/>
                </a:xfrm>
              </p:grpSpPr>
              <p:sp>
                <p:nvSpPr>
                  <p:cNvPr id="1548"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556" name="Group"/>
                  <p:cNvGrpSpPr/>
                  <p:nvPr/>
                </p:nvGrpSpPr>
                <p:grpSpPr>
                  <a:xfrm>
                    <a:off x="24488" y="187531"/>
                    <a:ext cx="113148" cy="105313"/>
                    <a:chOff x="0" y="0"/>
                    <a:chExt cx="113146" cy="105311"/>
                  </a:xfrm>
                </p:grpSpPr>
                <p:sp>
                  <p:nvSpPr>
                    <p:cNvPr id="1549"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50"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51"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52"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53"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54"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55"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557"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558"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560"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562"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579" name="Group"/>
            <p:cNvGrpSpPr/>
            <p:nvPr/>
          </p:nvGrpSpPr>
          <p:grpSpPr>
            <a:xfrm>
              <a:off x="1179085" y="419099"/>
              <a:ext cx="533211" cy="609601"/>
              <a:chOff x="0" y="0"/>
              <a:chExt cx="533209" cy="609600"/>
            </a:xfrm>
          </p:grpSpPr>
          <p:grpSp>
            <p:nvGrpSpPr>
              <p:cNvPr id="1577" name="Group"/>
              <p:cNvGrpSpPr/>
              <p:nvPr/>
            </p:nvGrpSpPr>
            <p:grpSpPr>
              <a:xfrm>
                <a:off x="-1" y="118381"/>
                <a:ext cx="533211" cy="372838"/>
                <a:chOff x="0" y="0"/>
                <a:chExt cx="533209" cy="372836"/>
              </a:xfrm>
            </p:grpSpPr>
            <p:grpSp>
              <p:nvGrpSpPr>
                <p:cNvPr id="1575" name="Group"/>
                <p:cNvGrpSpPr/>
                <p:nvPr/>
              </p:nvGrpSpPr>
              <p:grpSpPr>
                <a:xfrm>
                  <a:off x="34234" y="42068"/>
                  <a:ext cx="464742" cy="330769"/>
                  <a:chOff x="0" y="0"/>
                  <a:chExt cx="464740" cy="330768"/>
                </a:xfrm>
              </p:grpSpPr>
              <p:sp>
                <p:nvSpPr>
                  <p:cNvPr id="1564"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572" name="Group"/>
                  <p:cNvGrpSpPr/>
                  <p:nvPr/>
                </p:nvGrpSpPr>
                <p:grpSpPr>
                  <a:xfrm>
                    <a:off x="24488" y="187531"/>
                    <a:ext cx="113148" cy="105313"/>
                    <a:chOff x="0" y="0"/>
                    <a:chExt cx="113146" cy="105311"/>
                  </a:xfrm>
                </p:grpSpPr>
                <p:sp>
                  <p:nvSpPr>
                    <p:cNvPr id="1565"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66"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67"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68"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69"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70"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71"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573"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574"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576"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578"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sp>
        <p:nvSpPr>
          <p:cNvPr id="1581" name="✗"/>
          <p:cNvSpPr txBox="1"/>
          <p:nvPr/>
        </p:nvSpPr>
        <p:spPr>
          <a:xfrm>
            <a:off x="3039169" y="3571063"/>
            <a:ext cx="882713" cy="143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0600">
                <a:solidFill>
                  <a:srgbClr val="C82506"/>
                </a:solidFill>
                <a:latin typeface="Gill Sans"/>
                <a:ea typeface="Gill Sans"/>
                <a:cs typeface="Gill Sans"/>
                <a:sym typeface="Gill Sans"/>
              </a:defRPr>
            </a:lvl1pPr>
          </a:lstStyle>
          <a:p>
            <a:pPr/>
            <a:r>
              <a:t>✗</a:t>
            </a:r>
          </a:p>
        </p:txBody>
      </p:sp>
      <p:grpSp>
        <p:nvGrpSpPr>
          <p:cNvPr id="1584" name="Group"/>
          <p:cNvGrpSpPr/>
          <p:nvPr/>
        </p:nvGrpSpPr>
        <p:grpSpPr>
          <a:xfrm>
            <a:off x="773424" y="5084755"/>
            <a:ext cx="2245735" cy="2796159"/>
            <a:chOff x="104121" y="0"/>
            <a:chExt cx="2245734" cy="2796158"/>
          </a:xfrm>
        </p:grpSpPr>
        <p:sp>
          <p:nvSpPr>
            <p:cNvPr id="1654" name="Connection Line"/>
            <p:cNvSpPr/>
            <p:nvPr/>
          </p:nvSpPr>
          <p:spPr>
            <a:xfrm>
              <a:off x="1614896" y="0"/>
              <a:ext cx="734961" cy="2796159"/>
            </a:xfrm>
            <a:custGeom>
              <a:avLst/>
              <a:gdLst/>
              <a:ahLst/>
              <a:cxnLst>
                <a:cxn ang="0">
                  <a:pos x="wd2" y="hd2"/>
                </a:cxn>
                <a:cxn ang="5400000">
                  <a:pos x="wd2" y="hd2"/>
                </a:cxn>
                <a:cxn ang="10800000">
                  <a:pos x="wd2" y="hd2"/>
                </a:cxn>
                <a:cxn ang="16200000">
                  <a:pos x="wd2" y="hd2"/>
                </a:cxn>
              </a:cxnLst>
              <a:rect l="0" t="0" r="r" b="b"/>
              <a:pathLst>
                <a:path w="16558" h="21600" fill="norm" stroke="1" extrusionOk="0">
                  <a:moveTo>
                    <a:pt x="16558" y="21600"/>
                  </a:moveTo>
                  <a:cubicBezTo>
                    <a:pt x="-2274" y="13799"/>
                    <a:pt x="-5042" y="6599"/>
                    <a:pt x="8254" y="0"/>
                  </a:cubicBezTo>
                </a:path>
              </a:pathLst>
            </a:custGeom>
            <a:noFill/>
            <a:ln w="63500" cap="flat">
              <a:solidFill>
                <a:srgbClr val="FFFFFF"/>
              </a:solidFill>
              <a:prstDash val="sysDot"/>
              <a:miter lim="400000"/>
              <a:headEnd type="triangle" w="med" len="med"/>
            </a:ln>
            <a:effectLst/>
          </p:spPr>
          <p:txBody>
            <a:bodyPr/>
            <a:lstStyle/>
            <a:p>
              <a:pPr/>
            </a:p>
          </p:txBody>
        </p:sp>
        <p:sp>
          <p:nvSpPr>
            <p:cNvPr id="1583" name="OCSP…"/>
            <p:cNvSpPr txBox="1"/>
            <p:nvPr/>
          </p:nvSpPr>
          <p:spPr>
            <a:xfrm>
              <a:off x="104121" y="817314"/>
              <a:ext cx="1113980"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a:latin typeface="Gill Sans"/>
                  <a:ea typeface="Gill Sans"/>
                  <a:cs typeface="Gill Sans"/>
                  <a:sym typeface="Gill Sans"/>
                </a:defRPr>
              </a:pPr>
              <a:r>
                <a:t>OCSP </a:t>
              </a:r>
            </a:p>
            <a:p>
              <a:pPr>
                <a:defRPr b="0">
                  <a:latin typeface="Gill Sans"/>
                  <a:ea typeface="Gill Sans"/>
                  <a:cs typeface="Gill Sans"/>
                  <a:sym typeface="Gill Sans"/>
                </a:defRPr>
              </a:pPr>
              <a:r>
                <a:t>Request</a:t>
              </a:r>
            </a:p>
          </p:txBody>
        </p:sp>
      </p:grpSp>
      <p:grpSp>
        <p:nvGrpSpPr>
          <p:cNvPr id="1588" name="Group"/>
          <p:cNvGrpSpPr/>
          <p:nvPr/>
        </p:nvGrpSpPr>
        <p:grpSpPr>
          <a:xfrm>
            <a:off x="2270329" y="7205697"/>
            <a:ext cx="2420393" cy="1991953"/>
            <a:chOff x="-125108" y="0"/>
            <a:chExt cx="2420391" cy="1991952"/>
          </a:xfrm>
        </p:grpSpPr>
        <p:sp>
          <p:nvSpPr>
            <p:cNvPr id="1585" name="OCSP Responders"/>
            <p:cNvSpPr txBox="1"/>
            <p:nvPr/>
          </p:nvSpPr>
          <p:spPr>
            <a:xfrm>
              <a:off x="-125109" y="1534752"/>
              <a:ext cx="242039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1586" name="Image" descr="Image"/>
            <p:cNvPicPr>
              <a:picLocks noChangeAspect="1"/>
            </p:cNvPicPr>
            <p:nvPr/>
          </p:nvPicPr>
          <p:blipFill>
            <a:blip r:embed="rId6">
              <a:extLst/>
            </a:blip>
            <a:stretch>
              <a:fillRect/>
            </a:stretch>
          </p:blipFill>
          <p:spPr>
            <a:xfrm>
              <a:off x="440841" y="0"/>
              <a:ext cx="1300815" cy="1300814"/>
            </a:xfrm>
            <a:prstGeom prst="rect">
              <a:avLst/>
            </a:prstGeom>
            <a:ln w="12700" cap="flat">
              <a:noFill/>
              <a:miter lim="400000"/>
            </a:ln>
            <a:effectLst/>
          </p:spPr>
        </p:pic>
        <p:sp>
          <p:nvSpPr>
            <p:cNvPr id="1587" name="Coins"/>
            <p:cNvSpPr/>
            <p:nvPr/>
          </p:nvSpPr>
          <p:spPr>
            <a:xfrm>
              <a:off x="1331217"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1655" name="Connection Line"/>
          <p:cNvSpPr/>
          <p:nvPr/>
        </p:nvSpPr>
        <p:spPr>
          <a:xfrm>
            <a:off x="3824461" y="4997977"/>
            <a:ext cx="376613" cy="2289723"/>
          </a:xfrm>
          <a:custGeom>
            <a:avLst/>
            <a:gdLst/>
            <a:ahLst/>
            <a:cxnLst>
              <a:cxn ang="0">
                <a:pos x="wd2" y="hd2"/>
              </a:cxn>
              <a:cxn ang="5400000">
                <a:pos x="wd2" y="hd2"/>
              </a:cxn>
              <a:cxn ang="10800000">
                <a:pos x="wd2" y="hd2"/>
              </a:cxn>
              <a:cxn ang="16200000">
                <a:pos x="wd2" y="hd2"/>
              </a:cxn>
            </a:cxnLst>
            <a:rect l="0" t="0" r="r" b="b"/>
            <a:pathLst>
              <a:path w="16279" h="21600" fill="norm" stroke="1" extrusionOk="0">
                <a:moveTo>
                  <a:pt x="4211" y="0"/>
                </a:moveTo>
                <a:cubicBezTo>
                  <a:pt x="21600" y="7785"/>
                  <a:pt x="20196" y="14985"/>
                  <a:pt x="0" y="21600"/>
                </a:cubicBezTo>
              </a:path>
            </a:pathLst>
          </a:custGeom>
          <a:ln w="63500">
            <a:solidFill>
              <a:srgbClr val="FFFFFF"/>
            </a:solidFill>
            <a:prstDash val="sysDot"/>
            <a:miter lim="400000"/>
            <a:headEnd type="triangle"/>
          </a:ln>
        </p:spPr>
        <p:txBody>
          <a:bodyPr/>
          <a:lstStyle/>
          <a:p>
            <a:pPr/>
          </a:p>
        </p:txBody>
      </p:sp>
      <p:sp>
        <p:nvSpPr>
          <p:cNvPr id="1590"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621" name="Group"/>
          <p:cNvGrpSpPr/>
          <p:nvPr/>
        </p:nvGrpSpPr>
        <p:grpSpPr>
          <a:xfrm>
            <a:off x="8327897" y="3244506"/>
            <a:ext cx="2674129" cy="1736798"/>
            <a:chOff x="826152" y="255054"/>
            <a:chExt cx="2674128" cy="1736796"/>
          </a:xfrm>
        </p:grpSpPr>
        <p:sp>
          <p:nvSpPr>
            <p:cNvPr id="1591" name="Group"/>
            <p:cNvSpPr/>
            <p:nvPr/>
          </p:nvSpPr>
          <p:spPr>
            <a:xfrm>
              <a:off x="826152" y="255054"/>
              <a:ext cx="2674129" cy="1736797"/>
            </a:xfrm>
            <a:prstGeom prst="roundRect">
              <a:avLst>
                <a:gd name="adj" fmla="val 10968"/>
              </a:avLst>
            </a:prstGeom>
            <a:noFill/>
            <a:ln w="76200" cap="flat">
              <a:solidFill>
                <a:schemeClr val="accent5"/>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Attacker</a:t>
              </a:r>
            </a:p>
          </p:txBody>
        </p:sp>
        <p:grpSp>
          <p:nvGrpSpPr>
            <p:cNvPr id="1599" name="Group"/>
            <p:cNvGrpSpPr/>
            <p:nvPr/>
          </p:nvGrpSpPr>
          <p:grpSpPr>
            <a:xfrm>
              <a:off x="1437782" y="1007050"/>
              <a:ext cx="627664" cy="584201"/>
              <a:chOff x="0" y="0"/>
              <a:chExt cx="627662" cy="584200"/>
            </a:xfrm>
          </p:grpSpPr>
          <p:sp>
            <p:nvSpPr>
              <p:cNvPr id="1592"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93"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94"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95"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96"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97"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598"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612" name="Group"/>
            <p:cNvGrpSpPr/>
            <p:nvPr/>
          </p:nvGrpSpPr>
          <p:grpSpPr>
            <a:xfrm>
              <a:off x="2173037" y="851036"/>
              <a:ext cx="1194274" cy="896229"/>
              <a:chOff x="0" y="0"/>
              <a:chExt cx="1194273" cy="896228"/>
            </a:xfrm>
          </p:grpSpPr>
          <p:sp>
            <p:nvSpPr>
              <p:cNvPr id="1600"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01"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609" name="Group"/>
              <p:cNvGrpSpPr/>
              <p:nvPr/>
            </p:nvGrpSpPr>
            <p:grpSpPr>
              <a:xfrm>
                <a:off x="62930" y="528144"/>
                <a:ext cx="290761" cy="270627"/>
                <a:chOff x="0" y="0"/>
                <a:chExt cx="290759" cy="270626"/>
              </a:xfrm>
            </p:grpSpPr>
            <p:sp>
              <p:nvSpPr>
                <p:cNvPr id="1602"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03"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04"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05"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06"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07"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08"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610"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611"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620" name="Group"/>
            <p:cNvGrpSpPr/>
            <p:nvPr/>
          </p:nvGrpSpPr>
          <p:grpSpPr>
            <a:xfrm>
              <a:off x="960029" y="1010340"/>
              <a:ext cx="620594" cy="577620"/>
              <a:chOff x="0" y="0"/>
              <a:chExt cx="620592" cy="577619"/>
            </a:xfrm>
          </p:grpSpPr>
          <p:sp>
            <p:nvSpPr>
              <p:cNvPr id="1613"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14"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15"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16"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17"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18"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19"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1629" name="Group"/>
          <p:cNvGrpSpPr/>
          <p:nvPr/>
        </p:nvGrpSpPr>
        <p:grpSpPr>
          <a:xfrm>
            <a:off x="8939527" y="3996502"/>
            <a:ext cx="627663" cy="584201"/>
            <a:chOff x="0" y="0"/>
            <a:chExt cx="627662" cy="584200"/>
          </a:xfrm>
        </p:grpSpPr>
        <p:sp>
          <p:nvSpPr>
            <p:cNvPr id="1622"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23"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24"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25"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26"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27"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28"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642" name="Group"/>
          <p:cNvGrpSpPr/>
          <p:nvPr/>
        </p:nvGrpSpPr>
        <p:grpSpPr>
          <a:xfrm>
            <a:off x="9674781" y="3840488"/>
            <a:ext cx="1194275" cy="896229"/>
            <a:chOff x="0" y="0"/>
            <a:chExt cx="1194273" cy="896228"/>
          </a:xfrm>
        </p:grpSpPr>
        <p:sp>
          <p:nvSpPr>
            <p:cNvPr id="1630"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31"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639" name="Group"/>
            <p:cNvGrpSpPr/>
            <p:nvPr/>
          </p:nvGrpSpPr>
          <p:grpSpPr>
            <a:xfrm>
              <a:off x="62930" y="528144"/>
              <a:ext cx="290761" cy="270627"/>
              <a:chOff x="0" y="0"/>
              <a:chExt cx="290759" cy="270626"/>
            </a:xfrm>
          </p:grpSpPr>
          <p:sp>
            <p:nvSpPr>
              <p:cNvPr id="1632"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33"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34"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35"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36"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37"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38"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640"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641"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650" name="Group"/>
          <p:cNvGrpSpPr/>
          <p:nvPr/>
        </p:nvGrpSpPr>
        <p:grpSpPr>
          <a:xfrm>
            <a:off x="8461774" y="3999792"/>
            <a:ext cx="620593" cy="577621"/>
            <a:chOff x="0" y="0"/>
            <a:chExt cx="620592" cy="577619"/>
          </a:xfrm>
        </p:grpSpPr>
        <p:sp>
          <p:nvSpPr>
            <p:cNvPr id="1643"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44"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45"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46"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47"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48"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49"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1651" name="✗"/>
          <p:cNvSpPr txBox="1"/>
          <p:nvPr/>
        </p:nvSpPr>
        <p:spPr>
          <a:xfrm>
            <a:off x="6297743" y="3271694"/>
            <a:ext cx="614494"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6900">
                <a:solidFill>
                  <a:srgbClr val="C82506"/>
                </a:solidFill>
                <a:latin typeface="Gill Sans"/>
                <a:ea typeface="Gill Sans"/>
                <a:cs typeface="Gill Sans"/>
                <a:sym typeface="Gill Sans"/>
              </a:defRPr>
            </a:lvl1pPr>
          </a:lstStyle>
          <a:p>
            <a:pPr/>
            <a:r>
              <a:t>✗</a:t>
            </a:r>
          </a:p>
        </p:txBody>
      </p:sp>
      <p:sp>
        <p:nvSpPr>
          <p:cNvPr id="1652" name="Group"/>
          <p:cNvSpPr/>
          <p:nvPr/>
        </p:nvSpPr>
        <p:spPr>
          <a:xfrm>
            <a:off x="5113147" y="2271437"/>
            <a:ext cx="7848630" cy="3201525"/>
          </a:xfrm>
          <a:prstGeom prst="rect">
            <a:avLst/>
          </a:prstGeom>
          <a:solidFill>
            <a:srgbClr val="000000">
              <a:alpha val="85883"/>
            </a:srgbClr>
          </a:solidFill>
          <a:ln w="12700">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53" name="OCSP responders need to provide responses with (a) high availability and (b) low latency…"/>
          <p:cNvSpPr txBox="1"/>
          <p:nvPr/>
        </p:nvSpPr>
        <p:spPr>
          <a:xfrm>
            <a:off x="6297743" y="3206406"/>
            <a:ext cx="5377374" cy="200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15937" indent="-515937" algn="l">
              <a:buSzPct val="100000"/>
              <a:buAutoNum type="arabicPeriod" startAt="1"/>
              <a:defRPr b="0" sz="2600">
                <a:latin typeface="Gill Sans"/>
                <a:ea typeface="Gill Sans"/>
                <a:cs typeface="Gill Sans"/>
                <a:sym typeface="Gill Sans"/>
              </a:defRPr>
            </a:pPr>
            <a:r>
              <a:t>OCSP responders need to provide responses with (a) </a:t>
            </a:r>
            <a:r>
              <a:rPr>
                <a:solidFill>
                  <a:schemeClr val="accent5">
                    <a:hueOff val="89162"/>
                    <a:satOff val="9554"/>
                    <a:lumOff val="16296"/>
                  </a:schemeClr>
                </a:solidFill>
              </a:rPr>
              <a:t>high availability</a:t>
            </a:r>
            <a:r>
              <a:t> and (b) </a:t>
            </a:r>
            <a:r>
              <a:rPr>
                <a:solidFill>
                  <a:schemeClr val="accent5">
                    <a:hueOff val="89162"/>
                    <a:satOff val="9554"/>
                    <a:lumOff val="16296"/>
                  </a:schemeClr>
                </a:solidFill>
              </a:rPr>
              <a:t>low latency</a:t>
            </a:r>
          </a:p>
          <a:p>
            <a:pPr marL="515937" indent="-515937" algn="l">
              <a:buSzPct val="100000"/>
              <a:buAutoNum type="arabicPeriod" startAt="1"/>
              <a:defRPr b="0" sz="2600">
                <a:latin typeface="Gill Sans"/>
                <a:ea typeface="Gill Sans"/>
                <a:cs typeface="Gill Sans"/>
                <a:sym typeface="Gill Sans"/>
              </a:defRPr>
            </a:pPr>
            <a:r>
              <a:t>CA can </a:t>
            </a:r>
            <a:r>
              <a:rPr>
                <a:solidFill>
                  <a:schemeClr val="accent5">
                    <a:hueOff val="89162"/>
                    <a:satOff val="9554"/>
                    <a:lumOff val="16296"/>
                  </a:schemeClr>
                </a:solidFill>
              </a:rPr>
              <a:t>track</a:t>
            </a:r>
            <a:r>
              <a:t> users’ browsing behavior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1653">
                                            <p:bg/>
                                          </p:spTgt>
                                        </p:tgtEl>
                                        <p:attrNameLst>
                                          <p:attrName>style.visibility</p:attrName>
                                        </p:attrNameLst>
                                      </p:cBhvr>
                                      <p:to>
                                        <p:strVal val="visible"/>
                                      </p:to>
                                    </p:set>
                                    <p:animEffect filter="dissolve" transition="in">
                                      <p:cBhvr>
                                        <p:cTn id="7" dur="500"/>
                                        <p:tgtEl>
                                          <p:spTgt spid="1653">
                                            <p:bg/>
                                          </p:spTgt>
                                        </p:tgtEl>
                                      </p:cBhvr>
                                    </p:animEffect>
                                  </p:childTnLst>
                                </p:cTn>
                              </p:par>
                              <p:par>
                                <p:cTn id="8" presetClass="entr" nodeType="withEffect" presetSubtype="0" presetID="9" grpId="1" fill="hold">
                                  <p:stCondLst>
                                    <p:cond delay="0"/>
                                  </p:stCondLst>
                                  <p:iterate type="el" backwards="0">
                                    <p:tmAbs val="0"/>
                                  </p:iterate>
                                  <p:childTnLst>
                                    <p:set>
                                      <p:cBhvr>
                                        <p:cTn id="9" fill="hold"/>
                                        <p:tgtEl>
                                          <p:spTgt spid="1653">
                                            <p:txEl>
                                              <p:pRg st="0" end="0"/>
                                            </p:txEl>
                                          </p:spTgt>
                                        </p:tgtEl>
                                        <p:attrNameLst>
                                          <p:attrName>style.visibility</p:attrName>
                                        </p:attrNameLst>
                                      </p:cBhvr>
                                      <p:to>
                                        <p:strVal val="visible"/>
                                      </p:to>
                                    </p:set>
                                    <p:animEffect filter="dissolve" transition="in">
                                      <p:cBhvr>
                                        <p:cTn id="10" dur="500"/>
                                        <p:tgtEl>
                                          <p:spTgt spid="165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Class="entr" nodeType="clickEffect" presetID="9" grpId="1" fill="hold">
                                  <p:stCondLst>
                                    <p:cond delay="0"/>
                                  </p:stCondLst>
                                  <p:iterate type="el" backwards="0">
                                    <p:tmAbs val="0"/>
                                  </p:iterate>
                                  <p:childTnLst>
                                    <p:set>
                                      <p:cBhvr>
                                        <p:cTn id="14" fill="hold"/>
                                        <p:tgtEl>
                                          <p:spTgt spid="1653">
                                            <p:txEl>
                                              <p:pRg st="1" end="1"/>
                                            </p:txEl>
                                          </p:spTgt>
                                        </p:tgtEl>
                                        <p:attrNameLst>
                                          <p:attrName>style.visibility</p:attrName>
                                        </p:attrNameLst>
                                      </p:cBhvr>
                                      <p:to>
                                        <p:strVal val="visible"/>
                                      </p:to>
                                    </p:set>
                                    <p:animEffect filter="dissolve" transition="in">
                                      <p:cBhvr>
                                        <p:cTn id="15" dur="500"/>
                                        <p:tgtEl>
                                          <p:spTgt spid="1653">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653" grpId="1"/>
    </p:bldLst>
  </p:timing>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8" name="Connection Line"/>
          <p:cNvSpPr/>
          <p:nvPr/>
        </p:nvSpPr>
        <p:spPr>
          <a:xfrm>
            <a:off x="3385021" y="4433716"/>
            <a:ext cx="4495861" cy="25207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6867" y="7888"/>
                  <a:pt x="14067" y="688"/>
                  <a:pt x="21600" y="0"/>
                </a:cubicBezTo>
              </a:path>
            </a:pathLst>
          </a:custGeom>
          <a:ln w="63500">
            <a:solidFill>
              <a:srgbClr val="FFFFFF"/>
            </a:solidFill>
            <a:prstDash val="sysDot"/>
            <a:miter lim="400000"/>
            <a:headEnd type="triangle"/>
          </a:ln>
        </p:spPr>
        <p:txBody>
          <a:bodyPr/>
          <a:lstStyle/>
          <a:p>
            <a:pPr/>
          </a:p>
        </p:txBody>
      </p:sp>
      <p:grpSp>
        <p:nvGrpSpPr>
          <p:cNvPr id="1664" name="Group"/>
          <p:cNvGrpSpPr/>
          <p:nvPr/>
        </p:nvGrpSpPr>
        <p:grpSpPr>
          <a:xfrm>
            <a:off x="5393710" y="5348278"/>
            <a:ext cx="2517663" cy="659925"/>
            <a:chOff x="0" y="0"/>
            <a:chExt cx="2517661" cy="659923"/>
          </a:xfrm>
        </p:grpSpPr>
        <p:sp>
          <p:nvSpPr>
            <p:cNvPr id="1660" name="OCSP response"/>
            <p:cNvSpPr txBox="1"/>
            <p:nvPr/>
          </p:nvSpPr>
          <p:spPr>
            <a:xfrm>
              <a:off x="442848" y="101361"/>
              <a:ext cx="2074814"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response</a:t>
              </a:r>
            </a:p>
          </p:txBody>
        </p:sp>
        <p:grpSp>
          <p:nvGrpSpPr>
            <p:cNvPr id="1663" name="Group"/>
            <p:cNvGrpSpPr/>
            <p:nvPr/>
          </p:nvGrpSpPr>
          <p:grpSpPr>
            <a:xfrm>
              <a:off x="0" y="0"/>
              <a:ext cx="436842" cy="659924"/>
              <a:chOff x="0" y="0"/>
              <a:chExt cx="436841" cy="659923"/>
            </a:xfrm>
          </p:grpSpPr>
          <p:sp>
            <p:nvSpPr>
              <p:cNvPr id="1661" name="Ribbon"/>
              <p:cNvSpPr/>
              <p:nvPr/>
            </p:nvSpPr>
            <p:spPr>
              <a:xfrm>
                <a:off x="-1" y="0"/>
                <a:ext cx="436843" cy="659924"/>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1662" name="Dingbat Check"/>
              <p:cNvSpPr/>
              <p:nvPr/>
            </p:nvSpPr>
            <p:spPr>
              <a:xfrm>
                <a:off x="120392" y="132990"/>
                <a:ext cx="196057" cy="186306"/>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sp>
        <p:nvSpPr>
          <p:cNvPr id="1879" name="Connection Line"/>
          <p:cNvSpPr/>
          <p:nvPr/>
        </p:nvSpPr>
        <p:spPr>
          <a:xfrm>
            <a:off x="3612976" y="4685298"/>
            <a:ext cx="4495861" cy="25207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6867" y="7888"/>
                  <a:pt x="14067" y="688"/>
                  <a:pt x="21600" y="0"/>
                </a:cubicBezTo>
              </a:path>
            </a:pathLst>
          </a:custGeom>
          <a:ln w="63500">
            <a:solidFill>
              <a:srgbClr val="FFFFFF"/>
            </a:solidFill>
            <a:prstDash val="sysDot"/>
            <a:miter lim="400000"/>
            <a:tailEnd type="triangle"/>
          </a:ln>
        </p:spPr>
        <p:txBody>
          <a:bodyPr/>
          <a:lstStyle/>
          <a:p>
            <a:pPr/>
          </a:p>
        </p:txBody>
      </p:sp>
      <p:sp>
        <p:nvSpPr>
          <p:cNvPr id="1666" name="Triangle"/>
          <p:cNvSpPr/>
          <p:nvPr/>
        </p:nvSpPr>
        <p:spPr>
          <a:xfrm flipH="1" rot="16200000">
            <a:off x="4628713" y="6570286"/>
            <a:ext cx="1246246" cy="2750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667" name="Rectangle"/>
          <p:cNvSpPr/>
          <p:nvPr/>
        </p:nvSpPr>
        <p:spPr>
          <a:xfrm>
            <a:off x="4953608" y="7360537"/>
            <a:ext cx="1790917" cy="991134"/>
          </a:xfrm>
          <a:prstGeom prst="rect">
            <a:avLst/>
          </a:prstGeom>
          <a:solidFill>
            <a:srgbClr val="000000"/>
          </a:solidFill>
          <a:ln w="254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1668" name="OCSP Stapling"/>
          <p:cNvSpPr txBox="1"/>
          <p:nvPr>
            <p:ph type="title"/>
          </p:nvPr>
        </p:nvSpPr>
        <p:spPr>
          <a:prstGeom prst="rect">
            <a:avLst/>
          </a:prstGeom>
        </p:spPr>
        <p:txBody>
          <a:bodyPr/>
          <a:lstStyle/>
          <a:p>
            <a:pPr/>
            <a:r>
              <a:t>OCSP </a:t>
            </a:r>
            <a:r>
              <a:rPr>
                <a:solidFill>
                  <a:schemeClr val="accent3">
                    <a:hueOff val="-365725"/>
                    <a:satOff val="-32500"/>
                    <a:lumOff val="18235"/>
                  </a:schemeClr>
                </a:solidFill>
              </a:rPr>
              <a:t>Stapling</a:t>
            </a:r>
          </a:p>
        </p:txBody>
      </p:sp>
      <p:sp>
        <p:nvSpPr>
          <p:cNvPr id="166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61C"/>
                </a:solidFill>
              </a:defRPr>
            </a:lvl1pPr>
          </a:lstStyle>
          <a:p>
            <a:pPr/>
            <a:fld id="{86CB4B4D-7CA3-9044-876B-883B54F8677D}" type="slidenum"/>
          </a:p>
        </p:txBody>
      </p:sp>
      <p:sp>
        <p:nvSpPr>
          <p:cNvPr id="1670" name="Text"/>
          <p:cNvSpPr txBox="1"/>
          <p:nvPr/>
        </p:nvSpPr>
        <p:spPr>
          <a:xfrm>
            <a:off x="11956950" y="9296400"/>
            <a:ext cx="355800" cy="342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defRPr sz="1600">
                <a:solidFill>
                  <a:srgbClr val="FFFB00"/>
                </a:solidFill>
                <a:latin typeface="Gill Sans"/>
                <a:ea typeface="Gill Sans"/>
                <a:cs typeface="Gill Sans"/>
                <a:sym typeface="Gill Sans"/>
              </a:defRPr>
            </a:pPr>
            <a:fld id="{86CB4B4D-7CA3-9044-876B-883B54F8677D}" type="slidenum"/>
            <a:r>
              <a:t>￼</a:t>
            </a:r>
          </a:p>
        </p:txBody>
      </p:sp>
      <p:grpSp>
        <p:nvGrpSpPr>
          <p:cNvPr id="1687" name="Group"/>
          <p:cNvGrpSpPr/>
          <p:nvPr/>
        </p:nvGrpSpPr>
        <p:grpSpPr>
          <a:xfrm>
            <a:off x="7061379" y="7526142"/>
            <a:ext cx="1217021" cy="659924"/>
            <a:chOff x="0" y="0"/>
            <a:chExt cx="1217019" cy="659923"/>
          </a:xfrm>
        </p:grpSpPr>
        <p:grpSp>
          <p:nvGrpSpPr>
            <p:cNvPr id="1678" name="Group"/>
            <p:cNvGrpSpPr/>
            <p:nvPr/>
          </p:nvGrpSpPr>
          <p:grpSpPr>
            <a:xfrm>
              <a:off x="0" y="0"/>
              <a:ext cx="709020" cy="659924"/>
              <a:chOff x="0" y="0"/>
              <a:chExt cx="709019" cy="659923"/>
            </a:xfrm>
          </p:grpSpPr>
          <p:sp>
            <p:nvSpPr>
              <p:cNvPr id="1671"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72"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73"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74"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75"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76"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77"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686" name="Group"/>
            <p:cNvGrpSpPr/>
            <p:nvPr/>
          </p:nvGrpSpPr>
          <p:grpSpPr>
            <a:xfrm>
              <a:off x="507999" y="0"/>
              <a:ext cx="709021" cy="659924"/>
              <a:chOff x="0" y="0"/>
              <a:chExt cx="709019" cy="659923"/>
            </a:xfrm>
          </p:grpSpPr>
          <p:sp>
            <p:nvSpPr>
              <p:cNvPr id="1679"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80"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81"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82"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83"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84"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85"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1688"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1689" name="Chrome-logo.png" descr="Chrome-logo.png"/>
          <p:cNvPicPr>
            <a:picLocks noChangeAspect="1"/>
          </p:cNvPicPr>
          <p:nvPr/>
        </p:nvPicPr>
        <p:blipFill>
          <a:blip r:embed="rId3">
            <a:extLst/>
          </a:blip>
          <a:stretch>
            <a:fillRect/>
          </a:stretch>
        </p:blipFill>
        <p:spPr>
          <a:xfrm>
            <a:off x="1841634" y="2992428"/>
            <a:ext cx="685801" cy="685801"/>
          </a:xfrm>
          <a:prstGeom prst="rect">
            <a:avLst/>
          </a:prstGeom>
          <a:ln w="12700">
            <a:miter lim="400000"/>
          </a:ln>
        </p:spPr>
      </p:pic>
      <p:grpSp>
        <p:nvGrpSpPr>
          <p:cNvPr id="1702" name="Group"/>
          <p:cNvGrpSpPr/>
          <p:nvPr/>
        </p:nvGrpSpPr>
        <p:grpSpPr>
          <a:xfrm>
            <a:off x="2889549" y="3840499"/>
            <a:ext cx="1194274" cy="896229"/>
            <a:chOff x="0" y="0"/>
            <a:chExt cx="1194273" cy="896228"/>
          </a:xfrm>
        </p:grpSpPr>
        <p:sp>
          <p:nvSpPr>
            <p:cNvPr id="1690"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91"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699" name="Group"/>
            <p:cNvGrpSpPr/>
            <p:nvPr/>
          </p:nvGrpSpPr>
          <p:grpSpPr>
            <a:xfrm>
              <a:off x="62930" y="528144"/>
              <a:ext cx="290761" cy="270627"/>
              <a:chOff x="0" y="0"/>
              <a:chExt cx="290759" cy="270626"/>
            </a:xfrm>
          </p:grpSpPr>
          <p:sp>
            <p:nvSpPr>
              <p:cNvPr id="1692"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93"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94"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95"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96"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97"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698"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700"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701"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705" name="Group"/>
          <p:cNvGrpSpPr/>
          <p:nvPr/>
        </p:nvGrpSpPr>
        <p:grpSpPr>
          <a:xfrm>
            <a:off x="4505917" y="6524009"/>
            <a:ext cx="3959814" cy="1984873"/>
            <a:chOff x="0" y="0"/>
            <a:chExt cx="3959813" cy="1984872"/>
          </a:xfrm>
        </p:grpSpPr>
        <p:sp>
          <p:nvSpPr>
            <p:cNvPr id="1703"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1704" name="250px-VRSNlogoAug2012.png" descr="250px-VRSNlogoAug2012.png"/>
            <p:cNvPicPr>
              <a:picLocks noChangeAspect="1"/>
            </p:cNvPicPr>
            <p:nvPr/>
          </p:nvPicPr>
          <p:blipFill>
            <a:blip r:embed="rId4">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1802" name="Group"/>
          <p:cNvGrpSpPr/>
          <p:nvPr/>
        </p:nvGrpSpPr>
        <p:grpSpPr>
          <a:xfrm>
            <a:off x="4992918" y="7342671"/>
            <a:ext cx="1712297" cy="1028701"/>
            <a:chOff x="0" y="0"/>
            <a:chExt cx="1712295" cy="1028699"/>
          </a:xfrm>
        </p:grpSpPr>
        <p:grpSp>
          <p:nvGrpSpPr>
            <p:cNvPr id="1721" name="Group"/>
            <p:cNvGrpSpPr/>
            <p:nvPr/>
          </p:nvGrpSpPr>
          <p:grpSpPr>
            <a:xfrm>
              <a:off x="0" y="0"/>
              <a:ext cx="533210" cy="609601"/>
              <a:chOff x="0" y="0"/>
              <a:chExt cx="533209" cy="609600"/>
            </a:xfrm>
          </p:grpSpPr>
          <p:grpSp>
            <p:nvGrpSpPr>
              <p:cNvPr id="1719" name="Group"/>
              <p:cNvGrpSpPr/>
              <p:nvPr/>
            </p:nvGrpSpPr>
            <p:grpSpPr>
              <a:xfrm>
                <a:off x="0" y="118381"/>
                <a:ext cx="533210" cy="372838"/>
                <a:chOff x="0" y="0"/>
                <a:chExt cx="533209" cy="372836"/>
              </a:xfrm>
            </p:grpSpPr>
            <p:grpSp>
              <p:nvGrpSpPr>
                <p:cNvPr id="1717" name="Group"/>
                <p:cNvGrpSpPr/>
                <p:nvPr/>
              </p:nvGrpSpPr>
              <p:grpSpPr>
                <a:xfrm>
                  <a:off x="34234" y="42068"/>
                  <a:ext cx="464742" cy="330769"/>
                  <a:chOff x="0" y="0"/>
                  <a:chExt cx="464740" cy="330768"/>
                </a:xfrm>
              </p:grpSpPr>
              <p:sp>
                <p:nvSpPr>
                  <p:cNvPr id="1706"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714" name="Group"/>
                  <p:cNvGrpSpPr/>
                  <p:nvPr/>
                </p:nvGrpSpPr>
                <p:grpSpPr>
                  <a:xfrm>
                    <a:off x="24488" y="187531"/>
                    <a:ext cx="113148" cy="105313"/>
                    <a:chOff x="0" y="0"/>
                    <a:chExt cx="113146" cy="105311"/>
                  </a:xfrm>
                </p:grpSpPr>
                <p:sp>
                  <p:nvSpPr>
                    <p:cNvPr id="1707"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08"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09"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10"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11"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12"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13"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715"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716"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718"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720"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737" name="Group"/>
            <p:cNvGrpSpPr/>
            <p:nvPr/>
          </p:nvGrpSpPr>
          <p:grpSpPr>
            <a:xfrm>
              <a:off x="589542" y="0"/>
              <a:ext cx="533211" cy="609601"/>
              <a:chOff x="0" y="0"/>
              <a:chExt cx="533209" cy="609600"/>
            </a:xfrm>
          </p:grpSpPr>
          <p:grpSp>
            <p:nvGrpSpPr>
              <p:cNvPr id="1735" name="Group"/>
              <p:cNvGrpSpPr/>
              <p:nvPr/>
            </p:nvGrpSpPr>
            <p:grpSpPr>
              <a:xfrm>
                <a:off x="-1" y="118381"/>
                <a:ext cx="533211" cy="372838"/>
                <a:chOff x="0" y="0"/>
                <a:chExt cx="533209" cy="372836"/>
              </a:xfrm>
            </p:grpSpPr>
            <p:grpSp>
              <p:nvGrpSpPr>
                <p:cNvPr id="1733" name="Group"/>
                <p:cNvGrpSpPr/>
                <p:nvPr/>
              </p:nvGrpSpPr>
              <p:grpSpPr>
                <a:xfrm>
                  <a:off x="34234" y="42068"/>
                  <a:ext cx="464742" cy="330769"/>
                  <a:chOff x="0" y="0"/>
                  <a:chExt cx="464740" cy="330768"/>
                </a:xfrm>
              </p:grpSpPr>
              <p:sp>
                <p:nvSpPr>
                  <p:cNvPr id="1722"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730" name="Group"/>
                  <p:cNvGrpSpPr/>
                  <p:nvPr/>
                </p:nvGrpSpPr>
                <p:grpSpPr>
                  <a:xfrm>
                    <a:off x="24488" y="187531"/>
                    <a:ext cx="113148" cy="105313"/>
                    <a:chOff x="0" y="0"/>
                    <a:chExt cx="113146" cy="105311"/>
                  </a:xfrm>
                </p:grpSpPr>
                <p:sp>
                  <p:nvSpPr>
                    <p:cNvPr id="1723"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24"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25"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26"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27"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28"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29"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731"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732"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734"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736"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753" name="Group"/>
            <p:cNvGrpSpPr/>
            <p:nvPr/>
          </p:nvGrpSpPr>
          <p:grpSpPr>
            <a:xfrm>
              <a:off x="-1" y="419099"/>
              <a:ext cx="533211" cy="609601"/>
              <a:chOff x="0" y="0"/>
              <a:chExt cx="533209" cy="609600"/>
            </a:xfrm>
          </p:grpSpPr>
          <p:grpSp>
            <p:nvGrpSpPr>
              <p:cNvPr id="1751" name="Group"/>
              <p:cNvGrpSpPr/>
              <p:nvPr/>
            </p:nvGrpSpPr>
            <p:grpSpPr>
              <a:xfrm>
                <a:off x="-1" y="118381"/>
                <a:ext cx="533211" cy="372838"/>
                <a:chOff x="0" y="0"/>
                <a:chExt cx="533209" cy="372836"/>
              </a:xfrm>
            </p:grpSpPr>
            <p:grpSp>
              <p:nvGrpSpPr>
                <p:cNvPr id="1749" name="Group"/>
                <p:cNvGrpSpPr/>
                <p:nvPr/>
              </p:nvGrpSpPr>
              <p:grpSpPr>
                <a:xfrm>
                  <a:off x="34234" y="42068"/>
                  <a:ext cx="464742" cy="330769"/>
                  <a:chOff x="0" y="0"/>
                  <a:chExt cx="464740" cy="330768"/>
                </a:xfrm>
              </p:grpSpPr>
              <p:sp>
                <p:nvSpPr>
                  <p:cNvPr id="1738"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746" name="Group"/>
                  <p:cNvGrpSpPr/>
                  <p:nvPr/>
                </p:nvGrpSpPr>
                <p:grpSpPr>
                  <a:xfrm>
                    <a:off x="24488" y="187531"/>
                    <a:ext cx="113148" cy="105313"/>
                    <a:chOff x="0" y="0"/>
                    <a:chExt cx="113146" cy="105311"/>
                  </a:xfrm>
                </p:grpSpPr>
                <p:sp>
                  <p:nvSpPr>
                    <p:cNvPr id="1739"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40"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41"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42"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43"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44"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45"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747"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748"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750"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752"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769" name="Group"/>
            <p:cNvGrpSpPr/>
            <p:nvPr/>
          </p:nvGrpSpPr>
          <p:grpSpPr>
            <a:xfrm>
              <a:off x="589542" y="419099"/>
              <a:ext cx="533211" cy="609601"/>
              <a:chOff x="0" y="0"/>
              <a:chExt cx="533209" cy="609600"/>
            </a:xfrm>
          </p:grpSpPr>
          <p:grpSp>
            <p:nvGrpSpPr>
              <p:cNvPr id="1767" name="Group"/>
              <p:cNvGrpSpPr/>
              <p:nvPr/>
            </p:nvGrpSpPr>
            <p:grpSpPr>
              <a:xfrm>
                <a:off x="-1" y="118381"/>
                <a:ext cx="533211" cy="372838"/>
                <a:chOff x="0" y="0"/>
                <a:chExt cx="533209" cy="372836"/>
              </a:xfrm>
            </p:grpSpPr>
            <p:grpSp>
              <p:nvGrpSpPr>
                <p:cNvPr id="1765" name="Group"/>
                <p:cNvGrpSpPr/>
                <p:nvPr/>
              </p:nvGrpSpPr>
              <p:grpSpPr>
                <a:xfrm>
                  <a:off x="34234" y="42068"/>
                  <a:ext cx="464742" cy="330769"/>
                  <a:chOff x="0" y="0"/>
                  <a:chExt cx="464740" cy="330768"/>
                </a:xfrm>
              </p:grpSpPr>
              <p:sp>
                <p:nvSpPr>
                  <p:cNvPr id="1754"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762" name="Group"/>
                  <p:cNvGrpSpPr/>
                  <p:nvPr/>
                </p:nvGrpSpPr>
                <p:grpSpPr>
                  <a:xfrm>
                    <a:off x="24488" y="187531"/>
                    <a:ext cx="113148" cy="105313"/>
                    <a:chOff x="0" y="0"/>
                    <a:chExt cx="113146" cy="105311"/>
                  </a:xfrm>
                </p:grpSpPr>
                <p:sp>
                  <p:nvSpPr>
                    <p:cNvPr id="1755"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56"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57"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58"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59"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60"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61"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763"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764"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766"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768"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785" name="Group"/>
            <p:cNvGrpSpPr/>
            <p:nvPr/>
          </p:nvGrpSpPr>
          <p:grpSpPr>
            <a:xfrm>
              <a:off x="1179085" y="0"/>
              <a:ext cx="533211" cy="609601"/>
              <a:chOff x="0" y="0"/>
              <a:chExt cx="533209" cy="609600"/>
            </a:xfrm>
          </p:grpSpPr>
          <p:grpSp>
            <p:nvGrpSpPr>
              <p:cNvPr id="1783" name="Group"/>
              <p:cNvGrpSpPr/>
              <p:nvPr/>
            </p:nvGrpSpPr>
            <p:grpSpPr>
              <a:xfrm>
                <a:off x="-1" y="118381"/>
                <a:ext cx="533211" cy="372838"/>
                <a:chOff x="0" y="0"/>
                <a:chExt cx="533209" cy="372836"/>
              </a:xfrm>
            </p:grpSpPr>
            <p:grpSp>
              <p:nvGrpSpPr>
                <p:cNvPr id="1781" name="Group"/>
                <p:cNvGrpSpPr/>
                <p:nvPr/>
              </p:nvGrpSpPr>
              <p:grpSpPr>
                <a:xfrm>
                  <a:off x="34234" y="42068"/>
                  <a:ext cx="464742" cy="330769"/>
                  <a:chOff x="0" y="0"/>
                  <a:chExt cx="464740" cy="330768"/>
                </a:xfrm>
              </p:grpSpPr>
              <p:sp>
                <p:nvSpPr>
                  <p:cNvPr id="1770"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778" name="Group"/>
                  <p:cNvGrpSpPr/>
                  <p:nvPr/>
                </p:nvGrpSpPr>
                <p:grpSpPr>
                  <a:xfrm>
                    <a:off x="24488" y="187531"/>
                    <a:ext cx="113148" cy="105313"/>
                    <a:chOff x="0" y="0"/>
                    <a:chExt cx="113146" cy="105311"/>
                  </a:xfrm>
                </p:grpSpPr>
                <p:sp>
                  <p:nvSpPr>
                    <p:cNvPr id="1771"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72"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73"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74"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75"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76"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77"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779"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780"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782"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784"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801" name="Group"/>
            <p:cNvGrpSpPr/>
            <p:nvPr/>
          </p:nvGrpSpPr>
          <p:grpSpPr>
            <a:xfrm>
              <a:off x="1179085" y="419099"/>
              <a:ext cx="533211" cy="609601"/>
              <a:chOff x="0" y="0"/>
              <a:chExt cx="533209" cy="609600"/>
            </a:xfrm>
          </p:grpSpPr>
          <p:grpSp>
            <p:nvGrpSpPr>
              <p:cNvPr id="1799" name="Group"/>
              <p:cNvGrpSpPr/>
              <p:nvPr/>
            </p:nvGrpSpPr>
            <p:grpSpPr>
              <a:xfrm>
                <a:off x="-1" y="118381"/>
                <a:ext cx="533211" cy="372838"/>
                <a:chOff x="0" y="0"/>
                <a:chExt cx="533209" cy="372836"/>
              </a:xfrm>
            </p:grpSpPr>
            <p:grpSp>
              <p:nvGrpSpPr>
                <p:cNvPr id="1797" name="Group"/>
                <p:cNvGrpSpPr/>
                <p:nvPr/>
              </p:nvGrpSpPr>
              <p:grpSpPr>
                <a:xfrm>
                  <a:off x="34234" y="42068"/>
                  <a:ext cx="464742" cy="330769"/>
                  <a:chOff x="0" y="0"/>
                  <a:chExt cx="464740" cy="330768"/>
                </a:xfrm>
              </p:grpSpPr>
              <p:sp>
                <p:nvSpPr>
                  <p:cNvPr id="1786"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794" name="Group"/>
                  <p:cNvGrpSpPr/>
                  <p:nvPr/>
                </p:nvGrpSpPr>
                <p:grpSpPr>
                  <a:xfrm>
                    <a:off x="24488" y="187531"/>
                    <a:ext cx="113148" cy="105313"/>
                    <a:chOff x="0" y="0"/>
                    <a:chExt cx="113146" cy="105311"/>
                  </a:xfrm>
                </p:grpSpPr>
                <p:sp>
                  <p:nvSpPr>
                    <p:cNvPr id="1787"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88"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89"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90"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91"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92"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793"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795"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796"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798"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800"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sp>
        <p:nvSpPr>
          <p:cNvPr id="1803"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836" name="Group"/>
          <p:cNvGrpSpPr/>
          <p:nvPr/>
        </p:nvGrpSpPr>
        <p:grpSpPr>
          <a:xfrm>
            <a:off x="7501744" y="2989452"/>
            <a:ext cx="3500282" cy="1991852"/>
            <a:chOff x="0" y="0"/>
            <a:chExt cx="3500280" cy="1991850"/>
          </a:xfrm>
        </p:grpSpPr>
        <p:grpSp>
          <p:nvGrpSpPr>
            <p:cNvPr id="1806" name="Group"/>
            <p:cNvGrpSpPr/>
            <p:nvPr/>
          </p:nvGrpSpPr>
          <p:grpSpPr>
            <a:xfrm>
              <a:off x="0" y="0"/>
              <a:ext cx="3500281" cy="1991851"/>
              <a:chOff x="0" y="0"/>
              <a:chExt cx="3500280" cy="1991850"/>
            </a:xfrm>
          </p:grpSpPr>
          <p:sp>
            <p:nvSpPr>
              <p:cNvPr id="1804" name="Website"/>
              <p:cNvSpPr/>
              <p:nvPr/>
            </p:nvSpPr>
            <p:spPr>
              <a:xfrm>
                <a:off x="826152" y="255054"/>
                <a:ext cx="2674129" cy="1736797"/>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pic>
            <p:nvPicPr>
              <p:cNvPr id="1805" name="strategic_bofa500_1.png" descr="strategic_bofa500_1.png"/>
              <p:cNvPicPr>
                <a:picLocks noChangeAspect="1"/>
              </p:cNvPicPr>
              <p:nvPr/>
            </p:nvPicPr>
            <p:blipFill>
              <a:blip r:embed="rId5">
                <a:extLst/>
              </a:blip>
              <a:srcRect l="28418" t="39675" r="28418" b="0"/>
              <a:stretch>
                <a:fillRect/>
              </a:stretch>
            </p:blipFill>
            <p:spPr>
              <a:xfrm>
                <a:off x="0" y="0"/>
                <a:ext cx="1466958" cy="691940"/>
              </a:xfrm>
              <a:prstGeom prst="rect">
                <a:avLst/>
              </a:prstGeom>
              <a:ln w="12700" cap="flat">
                <a:noFill/>
                <a:miter lim="400000"/>
              </a:ln>
              <a:effectLst/>
            </p:spPr>
          </p:pic>
        </p:grpSp>
        <p:grpSp>
          <p:nvGrpSpPr>
            <p:cNvPr id="1814" name="Group"/>
            <p:cNvGrpSpPr/>
            <p:nvPr/>
          </p:nvGrpSpPr>
          <p:grpSpPr>
            <a:xfrm>
              <a:off x="1437782" y="1007050"/>
              <a:ext cx="627664" cy="584201"/>
              <a:chOff x="0" y="0"/>
              <a:chExt cx="627662" cy="584200"/>
            </a:xfrm>
          </p:grpSpPr>
          <p:sp>
            <p:nvSpPr>
              <p:cNvPr id="1807"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08"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09"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10"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11"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12"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13"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827" name="Group"/>
            <p:cNvGrpSpPr/>
            <p:nvPr/>
          </p:nvGrpSpPr>
          <p:grpSpPr>
            <a:xfrm>
              <a:off x="2173037" y="851036"/>
              <a:ext cx="1194274" cy="896229"/>
              <a:chOff x="0" y="0"/>
              <a:chExt cx="1194273" cy="896228"/>
            </a:xfrm>
          </p:grpSpPr>
          <p:sp>
            <p:nvSpPr>
              <p:cNvPr id="1815"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16"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824" name="Group"/>
              <p:cNvGrpSpPr/>
              <p:nvPr/>
            </p:nvGrpSpPr>
            <p:grpSpPr>
              <a:xfrm>
                <a:off x="62930" y="528144"/>
                <a:ext cx="290761" cy="270627"/>
                <a:chOff x="0" y="0"/>
                <a:chExt cx="290759" cy="270626"/>
              </a:xfrm>
            </p:grpSpPr>
            <p:sp>
              <p:nvSpPr>
                <p:cNvPr id="1817"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18"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19"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20"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21"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22"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23"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825"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826"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835" name="Group"/>
            <p:cNvGrpSpPr/>
            <p:nvPr/>
          </p:nvGrpSpPr>
          <p:grpSpPr>
            <a:xfrm>
              <a:off x="960029" y="1010340"/>
              <a:ext cx="620594" cy="577620"/>
              <a:chOff x="0" y="0"/>
              <a:chExt cx="620592" cy="577619"/>
            </a:xfrm>
          </p:grpSpPr>
          <p:sp>
            <p:nvSpPr>
              <p:cNvPr id="1828"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29"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30"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31"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32"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33"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34"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1844" name="Group"/>
          <p:cNvGrpSpPr/>
          <p:nvPr/>
        </p:nvGrpSpPr>
        <p:grpSpPr>
          <a:xfrm>
            <a:off x="8939527" y="3996502"/>
            <a:ext cx="627663" cy="584201"/>
            <a:chOff x="0" y="0"/>
            <a:chExt cx="627662" cy="584200"/>
          </a:xfrm>
        </p:grpSpPr>
        <p:sp>
          <p:nvSpPr>
            <p:cNvPr id="1837"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38"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39"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40"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41"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42"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43"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857" name="Group"/>
          <p:cNvGrpSpPr/>
          <p:nvPr/>
        </p:nvGrpSpPr>
        <p:grpSpPr>
          <a:xfrm>
            <a:off x="9674781" y="3840488"/>
            <a:ext cx="1194275" cy="896229"/>
            <a:chOff x="0" y="0"/>
            <a:chExt cx="1194273" cy="896228"/>
          </a:xfrm>
        </p:grpSpPr>
        <p:sp>
          <p:nvSpPr>
            <p:cNvPr id="1845"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46"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1854" name="Group"/>
            <p:cNvGrpSpPr/>
            <p:nvPr/>
          </p:nvGrpSpPr>
          <p:grpSpPr>
            <a:xfrm>
              <a:off x="62930" y="528144"/>
              <a:ext cx="290761" cy="270627"/>
              <a:chOff x="0" y="0"/>
              <a:chExt cx="290759" cy="270626"/>
            </a:xfrm>
          </p:grpSpPr>
          <p:sp>
            <p:nvSpPr>
              <p:cNvPr id="1847"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48"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49"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50"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51"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52"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53"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855"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1856"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1865" name="Group"/>
          <p:cNvGrpSpPr/>
          <p:nvPr/>
        </p:nvGrpSpPr>
        <p:grpSpPr>
          <a:xfrm>
            <a:off x="8461774" y="3999792"/>
            <a:ext cx="620593" cy="577621"/>
            <a:chOff x="0" y="0"/>
            <a:chExt cx="620592" cy="577619"/>
          </a:xfrm>
        </p:grpSpPr>
        <p:sp>
          <p:nvSpPr>
            <p:cNvPr id="1858"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59"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60"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61"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62"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63"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64"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869" name="Group"/>
          <p:cNvGrpSpPr/>
          <p:nvPr/>
        </p:nvGrpSpPr>
        <p:grpSpPr>
          <a:xfrm>
            <a:off x="2270329" y="7205697"/>
            <a:ext cx="2420393" cy="1991953"/>
            <a:chOff x="-125108" y="0"/>
            <a:chExt cx="2420391" cy="1991952"/>
          </a:xfrm>
        </p:grpSpPr>
        <p:sp>
          <p:nvSpPr>
            <p:cNvPr id="1866" name="OCSP Responders"/>
            <p:cNvSpPr txBox="1"/>
            <p:nvPr/>
          </p:nvSpPr>
          <p:spPr>
            <a:xfrm>
              <a:off x="-125109" y="1534752"/>
              <a:ext cx="242039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1867" name="Image" descr="Image"/>
            <p:cNvPicPr>
              <a:picLocks noChangeAspect="1"/>
            </p:cNvPicPr>
            <p:nvPr/>
          </p:nvPicPr>
          <p:blipFill>
            <a:blip r:embed="rId6">
              <a:extLst/>
            </a:blip>
            <a:stretch>
              <a:fillRect/>
            </a:stretch>
          </p:blipFill>
          <p:spPr>
            <a:xfrm>
              <a:off x="440841" y="0"/>
              <a:ext cx="1300815" cy="1300814"/>
            </a:xfrm>
            <a:prstGeom prst="rect">
              <a:avLst/>
            </a:prstGeom>
            <a:ln w="12700" cap="flat">
              <a:noFill/>
              <a:miter lim="400000"/>
            </a:ln>
            <a:effectLst/>
          </p:spPr>
        </p:pic>
        <p:sp>
          <p:nvSpPr>
            <p:cNvPr id="1868" name="Coins"/>
            <p:cNvSpPr/>
            <p:nvPr/>
          </p:nvSpPr>
          <p:spPr>
            <a:xfrm>
              <a:off x="1331217"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pSp>
        <p:nvGrpSpPr>
          <p:cNvPr id="1872" name="Group"/>
          <p:cNvGrpSpPr/>
          <p:nvPr/>
        </p:nvGrpSpPr>
        <p:grpSpPr>
          <a:xfrm>
            <a:off x="10624212" y="3424332"/>
            <a:ext cx="436842" cy="659925"/>
            <a:chOff x="0" y="0"/>
            <a:chExt cx="436841" cy="659923"/>
          </a:xfrm>
        </p:grpSpPr>
        <p:sp>
          <p:nvSpPr>
            <p:cNvPr id="1870" name="Ribbon"/>
            <p:cNvSpPr/>
            <p:nvPr/>
          </p:nvSpPr>
          <p:spPr>
            <a:xfrm>
              <a:off x="-1" y="0"/>
              <a:ext cx="436843" cy="659924"/>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1871" name="Dingbat Check"/>
            <p:cNvSpPr/>
            <p:nvPr/>
          </p:nvSpPr>
          <p:spPr>
            <a:xfrm>
              <a:off x="120392" y="132990"/>
              <a:ext cx="196057" cy="186306"/>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1875" name="Group"/>
          <p:cNvGrpSpPr/>
          <p:nvPr/>
        </p:nvGrpSpPr>
        <p:grpSpPr>
          <a:xfrm>
            <a:off x="3824846" y="3617455"/>
            <a:ext cx="436842" cy="659925"/>
            <a:chOff x="0" y="0"/>
            <a:chExt cx="436841" cy="659923"/>
          </a:xfrm>
        </p:grpSpPr>
        <p:sp>
          <p:nvSpPr>
            <p:cNvPr id="1873" name="Ribbon"/>
            <p:cNvSpPr/>
            <p:nvPr/>
          </p:nvSpPr>
          <p:spPr>
            <a:xfrm>
              <a:off x="-1" y="0"/>
              <a:ext cx="436843" cy="659924"/>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1874" name="Dingbat Check"/>
            <p:cNvSpPr/>
            <p:nvPr/>
          </p:nvSpPr>
          <p:spPr>
            <a:xfrm>
              <a:off x="120392" y="132990"/>
              <a:ext cx="196057" cy="186306"/>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1876" name="Not revoked!"/>
          <p:cNvSpPr txBox="1"/>
          <p:nvPr/>
        </p:nvSpPr>
        <p:spPr>
          <a:xfrm>
            <a:off x="3526370" y="2733207"/>
            <a:ext cx="1779092"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3">
                    <a:hueOff val="-365725"/>
                    <a:satOff val="-32500"/>
                    <a:lumOff val="18235"/>
                  </a:schemeClr>
                </a:solidFill>
                <a:latin typeface="Gill Sans"/>
                <a:ea typeface="Gill Sans"/>
                <a:cs typeface="Gill Sans"/>
                <a:sym typeface="Gill Sans"/>
              </a:defRPr>
            </a:lvl1pPr>
          </a:lstStyle>
          <a:p>
            <a:pPr/>
            <a:r>
              <a:t>Not revoked!</a:t>
            </a:r>
          </a:p>
        </p:txBody>
      </p:sp>
      <p:sp>
        <p:nvSpPr>
          <p:cNvPr id="1877" name="No additional latency…"/>
          <p:cNvSpPr txBox="1"/>
          <p:nvPr/>
        </p:nvSpPr>
        <p:spPr>
          <a:xfrm>
            <a:off x="8031716" y="5279460"/>
            <a:ext cx="5377375" cy="124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515937" indent="-515937" algn="l">
              <a:buSzPct val="100000"/>
              <a:buAutoNum type="arabicPeriod" startAt="1"/>
              <a:defRPr b="0" sz="2600">
                <a:solidFill>
                  <a:schemeClr val="accent3">
                    <a:hueOff val="-365725"/>
                    <a:satOff val="-32500"/>
                    <a:lumOff val="18235"/>
                  </a:schemeClr>
                </a:solidFill>
                <a:latin typeface="Gill Sans"/>
                <a:ea typeface="Gill Sans"/>
                <a:cs typeface="Gill Sans"/>
                <a:sym typeface="Gill Sans"/>
              </a:defRPr>
            </a:pPr>
            <a:r>
              <a:t>No additional latency</a:t>
            </a:r>
          </a:p>
          <a:p>
            <a:pPr marL="515937" indent="-515937" algn="l">
              <a:buSzPct val="100000"/>
              <a:buAutoNum type="arabicPeriod" startAt="1"/>
              <a:defRPr b="0" sz="2600">
                <a:solidFill>
                  <a:schemeClr val="accent3">
                    <a:hueOff val="-365725"/>
                    <a:satOff val="-32500"/>
                    <a:lumOff val="18235"/>
                  </a:schemeClr>
                </a:solidFill>
                <a:latin typeface="Gill Sans"/>
                <a:ea typeface="Gill Sans"/>
                <a:cs typeface="Gill Sans"/>
                <a:sym typeface="Gill Sans"/>
              </a:defRPr>
            </a:pPr>
            <a:r>
              <a:t>CA can’t track the browsing behavior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2" grpId="1" fill="hold">
                                  <p:stCondLst>
                                    <p:cond delay="0"/>
                                  </p:stCondLst>
                                  <p:iterate type="el" backwards="0">
                                    <p:tmAbs val="0"/>
                                  </p:iterate>
                                  <p:childTnLst>
                                    <p:set>
                                      <p:cBhvr>
                                        <p:cTn id="6" fill="hold"/>
                                        <p:tgtEl>
                                          <p:spTgt spid="1878"/>
                                        </p:tgtEl>
                                        <p:attrNameLst>
                                          <p:attrName>style.visibility</p:attrName>
                                        </p:attrNameLst>
                                      </p:cBhvr>
                                      <p:to>
                                        <p:strVal val="visible"/>
                                      </p:to>
                                    </p:set>
                                    <p:animEffect filter="wipe(right)" transition="in">
                                      <p:cBhvr>
                                        <p:cTn id="7" dur="300"/>
                                        <p:tgtEl>
                                          <p:spTgt spid="1878"/>
                                        </p:tgtEl>
                                      </p:cBhvr>
                                    </p:animEffect>
                                  </p:childTnLst>
                                </p:cTn>
                              </p:par>
                            </p:childTnLst>
                          </p:cTn>
                        </p:par>
                        <p:par>
                          <p:cTn id="8" fill="hold">
                            <p:stCondLst>
                              <p:cond delay="300"/>
                            </p:stCondLst>
                            <p:childTnLst>
                              <p:par>
                                <p:cTn id="9" presetClass="entr" nodeType="afterEffect" presetSubtype="8" presetID="22" grpId="2" fill="hold">
                                  <p:stCondLst>
                                    <p:cond delay="0"/>
                                  </p:stCondLst>
                                  <p:iterate type="el" backwards="0">
                                    <p:tmAbs val="0"/>
                                  </p:iterate>
                                  <p:childTnLst>
                                    <p:set>
                                      <p:cBhvr>
                                        <p:cTn id="10" fill="hold"/>
                                        <p:tgtEl>
                                          <p:spTgt spid="1879"/>
                                        </p:tgtEl>
                                        <p:attrNameLst>
                                          <p:attrName>style.visibility</p:attrName>
                                        </p:attrNameLst>
                                      </p:cBhvr>
                                      <p:to>
                                        <p:strVal val="visible"/>
                                      </p:to>
                                    </p:set>
                                    <p:animEffect filter="wipe(left)" transition="in">
                                      <p:cBhvr>
                                        <p:cTn id="11" dur="300"/>
                                        <p:tgtEl>
                                          <p:spTgt spid="1879"/>
                                        </p:tgtEl>
                                      </p:cBhvr>
                                    </p:animEffect>
                                  </p:childTnLst>
                                </p:cTn>
                              </p:par>
                            </p:childTnLst>
                          </p:cTn>
                        </p:par>
                        <p:par>
                          <p:cTn id="12" fill="hold">
                            <p:stCondLst>
                              <p:cond delay="600"/>
                            </p:stCondLst>
                            <p:childTnLst>
                              <p:par>
                                <p:cTn id="13" presetClass="entr" nodeType="afterEffect" presetSubtype="0" presetID="1" grpId="3" fill="hold">
                                  <p:stCondLst>
                                    <p:cond delay="0"/>
                                  </p:stCondLst>
                                  <p:iterate type="el" backwards="0">
                                    <p:tmAbs val="0"/>
                                  </p:iterate>
                                  <p:childTnLst>
                                    <p:set>
                                      <p:cBhvr>
                                        <p:cTn id="14" fill="hold"/>
                                        <p:tgtEl>
                                          <p:spTgt spid="1664"/>
                                        </p:tgtEl>
                                        <p:attrNameLst>
                                          <p:attrName>style.visibility</p:attrName>
                                        </p:attrNameLst>
                                      </p:cBhvr>
                                      <p:to>
                                        <p:strVal val="visible"/>
                                      </p:to>
                                    </p:set>
                                  </p:childTnLst>
                                </p:cTn>
                              </p:par>
                            </p:childTnLst>
                          </p:cTn>
                        </p:par>
                        <p:par>
                          <p:cTn id="15" fill="hold">
                            <p:stCondLst>
                              <p:cond delay="600"/>
                            </p:stCondLst>
                            <p:childTnLst>
                              <p:par>
                                <p:cTn id="16" presetClass="entr" nodeType="afterEffect" presetSubtype="0" presetID="1" grpId="4" fill="hold">
                                  <p:stCondLst>
                                    <p:cond delay="0"/>
                                  </p:stCondLst>
                                  <p:iterate type="el" backwards="0">
                                    <p:tmAbs val="0"/>
                                  </p:iterate>
                                  <p:childTnLst>
                                    <p:set>
                                      <p:cBhvr>
                                        <p:cTn id="17" fill="hold"/>
                                        <p:tgtEl>
                                          <p:spTgt spid="187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5" fill="hold">
                                  <p:stCondLst>
                                    <p:cond delay="0"/>
                                  </p:stCondLst>
                                  <p:iterate type="el" backwards="0">
                                    <p:tmAbs val="0"/>
                                  </p:iterate>
                                  <p:childTnLst>
                                    <p:set>
                                      <p:cBhvr>
                                        <p:cTn id="21" fill="hold"/>
                                        <p:tgtEl>
                                          <p:spTgt spid="1857"/>
                                        </p:tgtEl>
                                        <p:attrNameLst>
                                          <p:attrName>style.visibility</p:attrName>
                                        </p:attrNameLst>
                                      </p:cBhvr>
                                      <p:to>
                                        <p:strVal val="visible"/>
                                      </p:to>
                                    </p:set>
                                  </p:childTnLst>
                                </p:cTn>
                              </p:par>
                            </p:childTnLst>
                          </p:cTn>
                        </p:par>
                        <p:par>
                          <p:cTn id="22" fill="hold">
                            <p:stCondLst>
                              <p:cond delay="0"/>
                            </p:stCondLst>
                            <p:childTnLst>
                              <p:par>
                                <p:cTn id="23" presetClass="entr" nodeType="afterEffect" presetSubtype="0" presetID="1" grpId="6" fill="hold">
                                  <p:stCondLst>
                                    <p:cond delay="0"/>
                                  </p:stCondLst>
                                  <p:iterate type="el" backwards="0">
                                    <p:tmAbs val="0"/>
                                  </p:iterate>
                                  <p:childTnLst>
                                    <p:set>
                                      <p:cBhvr>
                                        <p:cTn id="24" fill="hold"/>
                                        <p:tgtEl>
                                          <p:spTgt spid="1865"/>
                                        </p:tgtEl>
                                        <p:attrNameLst>
                                          <p:attrName>style.visibility</p:attrName>
                                        </p:attrNameLst>
                                      </p:cBhvr>
                                      <p:to>
                                        <p:strVal val="visible"/>
                                      </p:to>
                                    </p:set>
                                  </p:childTnLst>
                                </p:cTn>
                              </p:par>
                            </p:childTnLst>
                          </p:cTn>
                        </p:par>
                        <p:par>
                          <p:cTn id="25" fill="hold">
                            <p:stCondLst>
                              <p:cond delay="0"/>
                            </p:stCondLst>
                            <p:childTnLst>
                              <p:par>
                                <p:cTn id="26" presetClass="path" nodeType="afterEffect" presetSubtype="0" presetID="-1" grpId="7" accel="50000" decel="50000" fill="hold">
                                  <p:stCondLst>
                                    <p:cond delay="0"/>
                                  </p:stCondLst>
                                  <p:childTnLst>
                                    <p:animMotion path="M 0.000000 0.000000 L -0.255680 -0.000000" origin="layout" pathEditMode="relative">
                                      <p:cBhvr>
                                        <p:cTn id="27" dur="500" fill="hold"/>
                                        <p:tgtEl>
                                          <p:spTgt spid="1857"/>
                                        </p:tgtEl>
                                        <p:attrNameLst>
                                          <p:attrName>ppt_x</p:attrName>
                                          <p:attrName>ppt_y</p:attrName>
                                        </p:attrNameLst>
                                      </p:cBhvr>
                                    </p:animMotion>
                                  </p:childTnLst>
                                </p:cTn>
                              </p:par>
                            </p:childTnLst>
                          </p:cTn>
                        </p:par>
                        <p:par>
                          <p:cTn id="28" fill="hold">
                            <p:stCondLst>
                              <p:cond delay="0"/>
                            </p:stCondLst>
                            <p:childTnLst>
                              <p:par>
                                <p:cTn id="29" presetClass="path" nodeType="withEffect" presetSubtype="0" presetID="-1" grpId="8" accel="50000" decel="50000" fill="hold">
                                  <p:stCondLst>
                                    <p:cond delay="0"/>
                                  </p:stCondLst>
                                  <p:childTnLst>
                                    <p:animMotion path="M 0.000000 0.000000 L -0.217665 -0.000511" origin="layout" pathEditMode="relative">
                                      <p:cBhvr>
                                        <p:cTn id="30" dur="500" fill="hold"/>
                                        <p:tgtEl>
                                          <p:spTgt spid="1865"/>
                                        </p:tgtEl>
                                        <p:attrNameLst>
                                          <p:attrName>ppt_x</p:attrName>
                                          <p:attrName>ppt_y</p:attrName>
                                        </p:attrNameLst>
                                      </p:cBhvr>
                                    </p:animMotion>
                                  </p:childTnLst>
                                </p:cTn>
                              </p:par>
                            </p:childTnLst>
                          </p:cTn>
                        </p:par>
                        <p:par>
                          <p:cTn id="31" fill="hold">
                            <p:stCondLst>
                              <p:cond delay="0"/>
                            </p:stCondLst>
                            <p:childTnLst>
                              <p:par>
                                <p:cTn id="32" presetClass="path" nodeType="withEffect" presetSubtype="0" presetID="-1" grpId="9" accel="50000" decel="50000" fill="hold">
                                  <p:stCondLst>
                                    <p:cond delay="0"/>
                                  </p:stCondLst>
                                  <p:childTnLst>
                                    <p:animMotion path="M 0.000000 0.000000 L -0.262392 0.000000" origin="layout" pathEditMode="relative">
                                      <p:cBhvr>
                                        <p:cTn id="33" dur="1000" fill="hold"/>
                                        <p:tgtEl>
                                          <p:spTgt spid="1872"/>
                                        </p:tgtEl>
                                        <p:attrNameLst>
                                          <p:attrName>ppt_x</p:attrName>
                                          <p:attrName>ppt_y</p:attrName>
                                        </p:attrNameLst>
                                      </p:cBhvr>
                                    </p:animMotion>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0" presetID="1" grpId="10" fill="hold">
                                  <p:stCondLst>
                                    <p:cond delay="0"/>
                                  </p:stCondLst>
                                  <p:iterate type="el" backwards="0">
                                    <p:tmAbs val="0"/>
                                  </p:iterate>
                                  <p:childTnLst>
                                    <p:set>
                                      <p:cBhvr>
                                        <p:cTn id="37" fill="hold"/>
                                        <p:tgtEl>
                                          <p:spTgt spid="1702"/>
                                        </p:tgtEl>
                                        <p:attrNameLst>
                                          <p:attrName>style.visibility</p:attrName>
                                        </p:attrNameLst>
                                      </p:cBhvr>
                                      <p:to>
                                        <p:strVal val="visible"/>
                                      </p:to>
                                    </p:set>
                                  </p:childTnLst>
                                </p:cTn>
                              </p:par>
                            </p:childTnLst>
                          </p:cTn>
                        </p:par>
                        <p:par>
                          <p:cTn id="38" fill="hold">
                            <p:stCondLst>
                              <p:cond delay="0"/>
                            </p:stCondLst>
                            <p:childTnLst>
                              <p:par>
                                <p:cTn id="39" presetClass="entr" nodeType="afterEffect" presetSubtype="0" presetID="1" grpId="11" fill="hold">
                                  <p:stCondLst>
                                    <p:cond delay="0"/>
                                  </p:stCondLst>
                                  <p:iterate type="el" backwards="0">
                                    <p:tmAbs val="0"/>
                                  </p:iterate>
                                  <p:childTnLst>
                                    <p:set>
                                      <p:cBhvr>
                                        <p:cTn id="40" fill="hold"/>
                                        <p:tgtEl>
                                          <p:spTgt spid="1875"/>
                                        </p:tgtEl>
                                        <p:attrNameLst>
                                          <p:attrName>style.visibility</p:attrName>
                                        </p:attrNameLst>
                                      </p:cBhvr>
                                      <p:to>
                                        <p:strVal val="visible"/>
                                      </p:to>
                                    </p:set>
                                  </p:childTnLst>
                                </p:cTn>
                              </p:par>
                            </p:childTnLst>
                          </p:cTn>
                        </p:par>
                        <p:par>
                          <p:cTn id="41" fill="hold">
                            <p:stCondLst>
                              <p:cond delay="0"/>
                            </p:stCondLst>
                            <p:childTnLst>
                              <p:par>
                                <p:cTn id="42" presetClass="entr" nodeType="afterEffect" presetSubtype="0" presetID="1" grpId="12" fill="hold">
                                  <p:stCondLst>
                                    <p:cond delay="0"/>
                                  </p:stCondLst>
                                  <p:iterate type="el" backwards="0">
                                    <p:tmAbs val="0"/>
                                  </p:iterate>
                                  <p:childTnLst>
                                    <p:set>
                                      <p:cBhvr>
                                        <p:cTn id="43" fill="hold"/>
                                        <p:tgtEl>
                                          <p:spTgt spid="187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Class="entr" nodeType="clickEffect" presetID="9" grpId="13" fill="hold">
                                  <p:stCondLst>
                                    <p:cond delay="0"/>
                                  </p:stCondLst>
                                  <p:iterate type="el" backwards="0">
                                    <p:tmAbs val="0"/>
                                  </p:iterate>
                                  <p:childTnLst>
                                    <p:set>
                                      <p:cBhvr>
                                        <p:cTn id="47" fill="hold"/>
                                        <p:tgtEl>
                                          <p:spTgt spid="1877">
                                            <p:bg/>
                                          </p:spTgt>
                                        </p:tgtEl>
                                        <p:attrNameLst>
                                          <p:attrName>style.visibility</p:attrName>
                                        </p:attrNameLst>
                                      </p:cBhvr>
                                      <p:to>
                                        <p:strVal val="visible"/>
                                      </p:to>
                                    </p:set>
                                    <p:animEffect filter="dissolve" transition="in">
                                      <p:cBhvr>
                                        <p:cTn id="48" dur="500"/>
                                        <p:tgtEl>
                                          <p:spTgt spid="1877">
                                            <p:bg/>
                                          </p:spTgt>
                                        </p:tgtEl>
                                      </p:cBhvr>
                                    </p:animEffect>
                                  </p:childTnLst>
                                </p:cTn>
                              </p:par>
                              <p:par>
                                <p:cTn id="49" presetClass="entr" nodeType="withEffect" presetSubtype="0" presetID="9" grpId="13" fill="hold">
                                  <p:stCondLst>
                                    <p:cond delay="0"/>
                                  </p:stCondLst>
                                  <p:iterate type="el" backwards="0">
                                    <p:tmAbs val="0"/>
                                  </p:iterate>
                                  <p:childTnLst>
                                    <p:set>
                                      <p:cBhvr>
                                        <p:cTn id="50" fill="hold"/>
                                        <p:tgtEl>
                                          <p:spTgt spid="1877">
                                            <p:txEl>
                                              <p:pRg st="0" end="0"/>
                                            </p:txEl>
                                          </p:spTgt>
                                        </p:tgtEl>
                                        <p:attrNameLst>
                                          <p:attrName>style.visibility</p:attrName>
                                        </p:attrNameLst>
                                      </p:cBhvr>
                                      <p:to>
                                        <p:strVal val="visible"/>
                                      </p:to>
                                    </p:set>
                                    <p:animEffect filter="dissolve" transition="in">
                                      <p:cBhvr>
                                        <p:cTn id="51" dur="500"/>
                                        <p:tgtEl>
                                          <p:spTgt spid="1877">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Class="entr" nodeType="clickEffect" presetID="9" grpId="13" fill="hold">
                                  <p:stCondLst>
                                    <p:cond delay="0"/>
                                  </p:stCondLst>
                                  <p:iterate type="el" backwards="0">
                                    <p:tmAbs val="0"/>
                                  </p:iterate>
                                  <p:childTnLst>
                                    <p:set>
                                      <p:cBhvr>
                                        <p:cTn id="55" fill="hold"/>
                                        <p:tgtEl>
                                          <p:spTgt spid="1877">
                                            <p:txEl>
                                              <p:pRg st="1" end="1"/>
                                            </p:txEl>
                                          </p:spTgt>
                                        </p:tgtEl>
                                        <p:attrNameLst>
                                          <p:attrName>style.visibility</p:attrName>
                                        </p:attrNameLst>
                                      </p:cBhvr>
                                      <p:to>
                                        <p:strVal val="visible"/>
                                      </p:to>
                                    </p:set>
                                    <p:animEffect filter="dissolve" transition="in">
                                      <p:cBhvr>
                                        <p:cTn id="56" dur="500"/>
                                        <p:tgtEl>
                                          <p:spTgt spid="1877">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77" grpId="13"/>
      <p:bldP build="whole" bldLvl="1" animBg="1" rev="0" advAuto="0" spid="1857" grpId="5"/>
      <p:bldP build="whole" bldLvl="1" animBg="1" rev="0" advAuto="0" spid="1878" grpId="1"/>
      <p:bldP build="whole" bldLvl="1" animBg="1" rev="0" advAuto="0" spid="1876" grpId="12"/>
      <p:bldP build="whole" bldLvl="1" animBg="1" rev="0" advAuto="0" spid="1664" grpId="3"/>
      <p:bldP build="whole" bldLvl="1" animBg="1" rev="0" advAuto="0" spid="1872" grpId="4"/>
      <p:bldP build="whole" bldLvl="1" animBg="1" rev="0" advAuto="0" spid="1702" grpId="10"/>
      <p:bldP build="whole" bldLvl="1" animBg="1" rev="0" advAuto="0" spid="1879" grpId="2"/>
      <p:bldP build="whole" bldLvl="1" animBg="1" rev="0" advAuto="0" spid="1875" grpId="11"/>
      <p:bldP build="whole" bldLvl="1" animBg="1" rev="0" advAuto="0" spid="1865" grpId="6"/>
    </p:bldLst>
  </p:timing>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3" name="Triangle"/>
          <p:cNvSpPr/>
          <p:nvPr/>
        </p:nvSpPr>
        <p:spPr>
          <a:xfrm flipH="1" rot="16200000">
            <a:off x="4628713" y="6570286"/>
            <a:ext cx="1246246" cy="2750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1884" name="Rectangle"/>
          <p:cNvSpPr/>
          <p:nvPr/>
        </p:nvSpPr>
        <p:spPr>
          <a:xfrm>
            <a:off x="4953608" y="7360537"/>
            <a:ext cx="1790917" cy="991134"/>
          </a:xfrm>
          <a:prstGeom prst="rect">
            <a:avLst/>
          </a:prstGeom>
          <a:solidFill>
            <a:srgbClr val="000000"/>
          </a:solidFill>
          <a:ln w="254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1885" name="Challenges still remain:…"/>
          <p:cNvSpPr txBox="1"/>
          <p:nvPr>
            <p:ph type="title"/>
          </p:nvPr>
        </p:nvSpPr>
        <p:spPr>
          <a:prstGeom prst="rect">
            <a:avLst/>
          </a:prstGeom>
        </p:spPr>
        <p:txBody>
          <a:bodyPr/>
          <a:lstStyle/>
          <a:p>
            <a:pPr/>
            <a:r>
              <a:t>Challenges still remain:</a:t>
            </a:r>
          </a:p>
          <a:p>
            <a:pPr>
              <a:defRPr>
                <a:solidFill>
                  <a:schemeClr val="accent5">
                    <a:hueOff val="89162"/>
                    <a:satOff val="9554"/>
                    <a:lumOff val="16296"/>
                  </a:schemeClr>
                </a:solidFill>
              </a:defRPr>
            </a:pPr>
            <a:r>
              <a:t>Soft failure</a:t>
            </a:r>
          </a:p>
        </p:txBody>
      </p:sp>
      <p:sp>
        <p:nvSpPr>
          <p:cNvPr id="188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61C"/>
                </a:solidFill>
              </a:defRPr>
            </a:lvl1pPr>
          </a:lstStyle>
          <a:p>
            <a:pPr/>
            <a:fld id="{86CB4B4D-7CA3-9044-876B-883B54F8677D}" type="slidenum"/>
          </a:p>
        </p:txBody>
      </p:sp>
      <p:sp>
        <p:nvSpPr>
          <p:cNvPr id="1887" name="Text"/>
          <p:cNvSpPr txBox="1"/>
          <p:nvPr/>
        </p:nvSpPr>
        <p:spPr>
          <a:xfrm>
            <a:off x="11956950" y="9296400"/>
            <a:ext cx="355800" cy="342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defRPr sz="1600">
                <a:solidFill>
                  <a:srgbClr val="FFFB00"/>
                </a:solidFill>
                <a:latin typeface="Gill Sans"/>
                <a:ea typeface="Gill Sans"/>
                <a:cs typeface="Gill Sans"/>
                <a:sym typeface="Gill Sans"/>
              </a:defRPr>
            </a:pPr>
            <a:fld id="{86CB4B4D-7CA3-9044-876B-883B54F8677D}" type="slidenum"/>
            <a:r>
              <a:t>￼</a:t>
            </a:r>
          </a:p>
        </p:txBody>
      </p:sp>
      <p:grpSp>
        <p:nvGrpSpPr>
          <p:cNvPr id="1904" name="Group"/>
          <p:cNvGrpSpPr/>
          <p:nvPr/>
        </p:nvGrpSpPr>
        <p:grpSpPr>
          <a:xfrm>
            <a:off x="7061379" y="7526142"/>
            <a:ext cx="1217021" cy="659924"/>
            <a:chOff x="0" y="0"/>
            <a:chExt cx="1217019" cy="659923"/>
          </a:xfrm>
        </p:grpSpPr>
        <p:grpSp>
          <p:nvGrpSpPr>
            <p:cNvPr id="1895" name="Group"/>
            <p:cNvGrpSpPr/>
            <p:nvPr/>
          </p:nvGrpSpPr>
          <p:grpSpPr>
            <a:xfrm>
              <a:off x="0" y="0"/>
              <a:ext cx="709020" cy="659924"/>
              <a:chOff x="0" y="0"/>
              <a:chExt cx="709019" cy="659923"/>
            </a:xfrm>
          </p:grpSpPr>
          <p:sp>
            <p:nvSpPr>
              <p:cNvPr id="1888"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89"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90"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91"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92"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93"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94"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1903" name="Group"/>
            <p:cNvGrpSpPr/>
            <p:nvPr/>
          </p:nvGrpSpPr>
          <p:grpSpPr>
            <a:xfrm>
              <a:off x="507999" y="0"/>
              <a:ext cx="709021" cy="659924"/>
              <a:chOff x="0" y="0"/>
              <a:chExt cx="709019" cy="659923"/>
            </a:xfrm>
          </p:grpSpPr>
          <p:sp>
            <p:nvSpPr>
              <p:cNvPr id="1896"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97"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98"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899"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00"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01"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02"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1905"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1906" name="Chrome-logo.png" descr="Chrome-logo.png"/>
          <p:cNvPicPr>
            <a:picLocks noChangeAspect="1"/>
          </p:cNvPicPr>
          <p:nvPr/>
        </p:nvPicPr>
        <p:blipFill>
          <a:blip r:embed="rId3">
            <a:extLst/>
          </a:blip>
          <a:stretch>
            <a:fillRect/>
          </a:stretch>
        </p:blipFill>
        <p:spPr>
          <a:xfrm>
            <a:off x="1841634" y="2992428"/>
            <a:ext cx="685801" cy="685801"/>
          </a:xfrm>
          <a:prstGeom prst="rect">
            <a:avLst/>
          </a:prstGeom>
          <a:ln w="12700">
            <a:miter lim="400000"/>
          </a:ln>
        </p:spPr>
      </p:pic>
      <p:grpSp>
        <p:nvGrpSpPr>
          <p:cNvPr id="1909" name="Group"/>
          <p:cNvGrpSpPr/>
          <p:nvPr/>
        </p:nvGrpSpPr>
        <p:grpSpPr>
          <a:xfrm>
            <a:off x="4505917" y="6524009"/>
            <a:ext cx="3959814" cy="1984873"/>
            <a:chOff x="0" y="0"/>
            <a:chExt cx="3959813" cy="1984872"/>
          </a:xfrm>
        </p:grpSpPr>
        <p:sp>
          <p:nvSpPr>
            <p:cNvPr id="1907"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1908" name="250px-VRSNlogoAug2012.png" descr="250px-VRSNlogoAug2012.png"/>
            <p:cNvPicPr>
              <a:picLocks noChangeAspect="1"/>
            </p:cNvPicPr>
            <p:nvPr/>
          </p:nvPicPr>
          <p:blipFill>
            <a:blip r:embed="rId4">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2006" name="Group"/>
          <p:cNvGrpSpPr/>
          <p:nvPr/>
        </p:nvGrpSpPr>
        <p:grpSpPr>
          <a:xfrm>
            <a:off x="4992918" y="7342671"/>
            <a:ext cx="1712297" cy="1028701"/>
            <a:chOff x="0" y="0"/>
            <a:chExt cx="1712295" cy="1028699"/>
          </a:xfrm>
        </p:grpSpPr>
        <p:grpSp>
          <p:nvGrpSpPr>
            <p:cNvPr id="1925" name="Group"/>
            <p:cNvGrpSpPr/>
            <p:nvPr/>
          </p:nvGrpSpPr>
          <p:grpSpPr>
            <a:xfrm>
              <a:off x="0" y="0"/>
              <a:ext cx="533210" cy="609601"/>
              <a:chOff x="0" y="0"/>
              <a:chExt cx="533209" cy="609600"/>
            </a:xfrm>
          </p:grpSpPr>
          <p:grpSp>
            <p:nvGrpSpPr>
              <p:cNvPr id="1923" name="Group"/>
              <p:cNvGrpSpPr/>
              <p:nvPr/>
            </p:nvGrpSpPr>
            <p:grpSpPr>
              <a:xfrm>
                <a:off x="0" y="118381"/>
                <a:ext cx="533210" cy="372838"/>
                <a:chOff x="0" y="0"/>
                <a:chExt cx="533209" cy="372836"/>
              </a:xfrm>
            </p:grpSpPr>
            <p:grpSp>
              <p:nvGrpSpPr>
                <p:cNvPr id="1921" name="Group"/>
                <p:cNvGrpSpPr/>
                <p:nvPr/>
              </p:nvGrpSpPr>
              <p:grpSpPr>
                <a:xfrm>
                  <a:off x="34234" y="42068"/>
                  <a:ext cx="464742" cy="330769"/>
                  <a:chOff x="0" y="0"/>
                  <a:chExt cx="464740" cy="330768"/>
                </a:xfrm>
              </p:grpSpPr>
              <p:sp>
                <p:nvSpPr>
                  <p:cNvPr id="1910"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918" name="Group"/>
                  <p:cNvGrpSpPr/>
                  <p:nvPr/>
                </p:nvGrpSpPr>
                <p:grpSpPr>
                  <a:xfrm>
                    <a:off x="24488" y="187531"/>
                    <a:ext cx="113148" cy="105313"/>
                    <a:chOff x="0" y="0"/>
                    <a:chExt cx="113146" cy="105311"/>
                  </a:xfrm>
                </p:grpSpPr>
                <p:sp>
                  <p:nvSpPr>
                    <p:cNvPr id="1911"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12"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13"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14"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15"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16"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17"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919"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920"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922"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924"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941" name="Group"/>
            <p:cNvGrpSpPr/>
            <p:nvPr/>
          </p:nvGrpSpPr>
          <p:grpSpPr>
            <a:xfrm>
              <a:off x="589542" y="0"/>
              <a:ext cx="533211" cy="609601"/>
              <a:chOff x="0" y="0"/>
              <a:chExt cx="533209" cy="609600"/>
            </a:xfrm>
          </p:grpSpPr>
          <p:grpSp>
            <p:nvGrpSpPr>
              <p:cNvPr id="1939" name="Group"/>
              <p:cNvGrpSpPr/>
              <p:nvPr/>
            </p:nvGrpSpPr>
            <p:grpSpPr>
              <a:xfrm>
                <a:off x="-1" y="118381"/>
                <a:ext cx="533211" cy="372838"/>
                <a:chOff x="0" y="0"/>
                <a:chExt cx="533209" cy="372836"/>
              </a:xfrm>
            </p:grpSpPr>
            <p:grpSp>
              <p:nvGrpSpPr>
                <p:cNvPr id="1937" name="Group"/>
                <p:cNvGrpSpPr/>
                <p:nvPr/>
              </p:nvGrpSpPr>
              <p:grpSpPr>
                <a:xfrm>
                  <a:off x="34234" y="42068"/>
                  <a:ext cx="464742" cy="330769"/>
                  <a:chOff x="0" y="0"/>
                  <a:chExt cx="464740" cy="330768"/>
                </a:xfrm>
              </p:grpSpPr>
              <p:sp>
                <p:nvSpPr>
                  <p:cNvPr id="1926"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934" name="Group"/>
                  <p:cNvGrpSpPr/>
                  <p:nvPr/>
                </p:nvGrpSpPr>
                <p:grpSpPr>
                  <a:xfrm>
                    <a:off x="24488" y="187531"/>
                    <a:ext cx="113148" cy="105313"/>
                    <a:chOff x="0" y="0"/>
                    <a:chExt cx="113146" cy="105311"/>
                  </a:xfrm>
                </p:grpSpPr>
                <p:sp>
                  <p:nvSpPr>
                    <p:cNvPr id="1927"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28"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29"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30"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31"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32"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33"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935"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936"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938"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940"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957" name="Group"/>
            <p:cNvGrpSpPr/>
            <p:nvPr/>
          </p:nvGrpSpPr>
          <p:grpSpPr>
            <a:xfrm>
              <a:off x="-1" y="419099"/>
              <a:ext cx="533211" cy="609601"/>
              <a:chOff x="0" y="0"/>
              <a:chExt cx="533209" cy="609600"/>
            </a:xfrm>
          </p:grpSpPr>
          <p:grpSp>
            <p:nvGrpSpPr>
              <p:cNvPr id="1955" name="Group"/>
              <p:cNvGrpSpPr/>
              <p:nvPr/>
            </p:nvGrpSpPr>
            <p:grpSpPr>
              <a:xfrm>
                <a:off x="-1" y="118381"/>
                <a:ext cx="533211" cy="372838"/>
                <a:chOff x="0" y="0"/>
                <a:chExt cx="533209" cy="372836"/>
              </a:xfrm>
            </p:grpSpPr>
            <p:grpSp>
              <p:nvGrpSpPr>
                <p:cNvPr id="1953" name="Group"/>
                <p:cNvGrpSpPr/>
                <p:nvPr/>
              </p:nvGrpSpPr>
              <p:grpSpPr>
                <a:xfrm>
                  <a:off x="34234" y="42068"/>
                  <a:ext cx="464742" cy="330769"/>
                  <a:chOff x="0" y="0"/>
                  <a:chExt cx="464740" cy="330768"/>
                </a:xfrm>
              </p:grpSpPr>
              <p:sp>
                <p:nvSpPr>
                  <p:cNvPr id="1942"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950" name="Group"/>
                  <p:cNvGrpSpPr/>
                  <p:nvPr/>
                </p:nvGrpSpPr>
                <p:grpSpPr>
                  <a:xfrm>
                    <a:off x="24488" y="187531"/>
                    <a:ext cx="113148" cy="105313"/>
                    <a:chOff x="0" y="0"/>
                    <a:chExt cx="113146" cy="105311"/>
                  </a:xfrm>
                </p:grpSpPr>
                <p:sp>
                  <p:nvSpPr>
                    <p:cNvPr id="1943"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44"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45"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46"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47"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48"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49"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951"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952"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954"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956"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973" name="Group"/>
            <p:cNvGrpSpPr/>
            <p:nvPr/>
          </p:nvGrpSpPr>
          <p:grpSpPr>
            <a:xfrm>
              <a:off x="589542" y="419099"/>
              <a:ext cx="533211" cy="609601"/>
              <a:chOff x="0" y="0"/>
              <a:chExt cx="533209" cy="609600"/>
            </a:xfrm>
          </p:grpSpPr>
          <p:grpSp>
            <p:nvGrpSpPr>
              <p:cNvPr id="1971" name="Group"/>
              <p:cNvGrpSpPr/>
              <p:nvPr/>
            </p:nvGrpSpPr>
            <p:grpSpPr>
              <a:xfrm>
                <a:off x="-1" y="118381"/>
                <a:ext cx="533211" cy="372838"/>
                <a:chOff x="0" y="0"/>
                <a:chExt cx="533209" cy="372836"/>
              </a:xfrm>
            </p:grpSpPr>
            <p:grpSp>
              <p:nvGrpSpPr>
                <p:cNvPr id="1969" name="Group"/>
                <p:cNvGrpSpPr/>
                <p:nvPr/>
              </p:nvGrpSpPr>
              <p:grpSpPr>
                <a:xfrm>
                  <a:off x="34234" y="42068"/>
                  <a:ext cx="464742" cy="330769"/>
                  <a:chOff x="0" y="0"/>
                  <a:chExt cx="464740" cy="330768"/>
                </a:xfrm>
              </p:grpSpPr>
              <p:sp>
                <p:nvSpPr>
                  <p:cNvPr id="1958"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966" name="Group"/>
                  <p:cNvGrpSpPr/>
                  <p:nvPr/>
                </p:nvGrpSpPr>
                <p:grpSpPr>
                  <a:xfrm>
                    <a:off x="24488" y="187531"/>
                    <a:ext cx="113148" cy="105313"/>
                    <a:chOff x="0" y="0"/>
                    <a:chExt cx="113146" cy="105311"/>
                  </a:xfrm>
                </p:grpSpPr>
                <p:sp>
                  <p:nvSpPr>
                    <p:cNvPr id="1959"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60"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61"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62"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63"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64"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65"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967"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968"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970"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972"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1989" name="Group"/>
            <p:cNvGrpSpPr/>
            <p:nvPr/>
          </p:nvGrpSpPr>
          <p:grpSpPr>
            <a:xfrm>
              <a:off x="1179085" y="0"/>
              <a:ext cx="533211" cy="609601"/>
              <a:chOff x="0" y="0"/>
              <a:chExt cx="533209" cy="609600"/>
            </a:xfrm>
          </p:grpSpPr>
          <p:grpSp>
            <p:nvGrpSpPr>
              <p:cNvPr id="1987" name="Group"/>
              <p:cNvGrpSpPr/>
              <p:nvPr/>
            </p:nvGrpSpPr>
            <p:grpSpPr>
              <a:xfrm>
                <a:off x="-1" y="118381"/>
                <a:ext cx="533211" cy="372838"/>
                <a:chOff x="0" y="0"/>
                <a:chExt cx="533209" cy="372836"/>
              </a:xfrm>
            </p:grpSpPr>
            <p:grpSp>
              <p:nvGrpSpPr>
                <p:cNvPr id="1985" name="Group"/>
                <p:cNvGrpSpPr/>
                <p:nvPr/>
              </p:nvGrpSpPr>
              <p:grpSpPr>
                <a:xfrm>
                  <a:off x="34234" y="42068"/>
                  <a:ext cx="464742" cy="330769"/>
                  <a:chOff x="0" y="0"/>
                  <a:chExt cx="464740" cy="330768"/>
                </a:xfrm>
              </p:grpSpPr>
              <p:sp>
                <p:nvSpPr>
                  <p:cNvPr id="1974"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982" name="Group"/>
                  <p:cNvGrpSpPr/>
                  <p:nvPr/>
                </p:nvGrpSpPr>
                <p:grpSpPr>
                  <a:xfrm>
                    <a:off x="24488" y="187531"/>
                    <a:ext cx="113148" cy="105313"/>
                    <a:chOff x="0" y="0"/>
                    <a:chExt cx="113146" cy="105311"/>
                  </a:xfrm>
                </p:grpSpPr>
                <p:sp>
                  <p:nvSpPr>
                    <p:cNvPr id="1975"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76"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77"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78"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79"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80"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81"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983"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1984"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1986"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1988"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005" name="Group"/>
            <p:cNvGrpSpPr/>
            <p:nvPr/>
          </p:nvGrpSpPr>
          <p:grpSpPr>
            <a:xfrm>
              <a:off x="1179085" y="419099"/>
              <a:ext cx="533211" cy="609601"/>
              <a:chOff x="0" y="0"/>
              <a:chExt cx="533209" cy="609600"/>
            </a:xfrm>
          </p:grpSpPr>
          <p:grpSp>
            <p:nvGrpSpPr>
              <p:cNvPr id="2003" name="Group"/>
              <p:cNvGrpSpPr/>
              <p:nvPr/>
            </p:nvGrpSpPr>
            <p:grpSpPr>
              <a:xfrm>
                <a:off x="-1" y="118381"/>
                <a:ext cx="533211" cy="372838"/>
                <a:chOff x="0" y="0"/>
                <a:chExt cx="533209" cy="372836"/>
              </a:xfrm>
            </p:grpSpPr>
            <p:grpSp>
              <p:nvGrpSpPr>
                <p:cNvPr id="2001" name="Group"/>
                <p:cNvGrpSpPr/>
                <p:nvPr/>
              </p:nvGrpSpPr>
              <p:grpSpPr>
                <a:xfrm>
                  <a:off x="34234" y="42068"/>
                  <a:ext cx="464742" cy="330769"/>
                  <a:chOff x="0" y="0"/>
                  <a:chExt cx="464740" cy="330768"/>
                </a:xfrm>
              </p:grpSpPr>
              <p:sp>
                <p:nvSpPr>
                  <p:cNvPr id="1990"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1998" name="Group"/>
                  <p:cNvGrpSpPr/>
                  <p:nvPr/>
                </p:nvGrpSpPr>
                <p:grpSpPr>
                  <a:xfrm>
                    <a:off x="24488" y="187531"/>
                    <a:ext cx="113148" cy="105313"/>
                    <a:chOff x="0" y="0"/>
                    <a:chExt cx="113146" cy="105311"/>
                  </a:xfrm>
                </p:grpSpPr>
                <p:sp>
                  <p:nvSpPr>
                    <p:cNvPr id="1991"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92"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93"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94"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95"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96"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1997"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1999"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2000"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002"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004"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grpSp>
        <p:nvGrpSpPr>
          <p:cNvPr id="2010" name="Group"/>
          <p:cNvGrpSpPr/>
          <p:nvPr/>
        </p:nvGrpSpPr>
        <p:grpSpPr>
          <a:xfrm>
            <a:off x="2270329" y="7205697"/>
            <a:ext cx="2420393" cy="1991953"/>
            <a:chOff x="-125108" y="0"/>
            <a:chExt cx="2420391" cy="1991952"/>
          </a:xfrm>
        </p:grpSpPr>
        <p:sp>
          <p:nvSpPr>
            <p:cNvPr id="2007" name="OCSP Responders"/>
            <p:cNvSpPr txBox="1"/>
            <p:nvPr/>
          </p:nvSpPr>
          <p:spPr>
            <a:xfrm>
              <a:off x="-125109" y="1534752"/>
              <a:ext cx="242039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2008" name="Image" descr="Image"/>
            <p:cNvPicPr>
              <a:picLocks noChangeAspect="1"/>
            </p:cNvPicPr>
            <p:nvPr/>
          </p:nvPicPr>
          <p:blipFill>
            <a:blip r:embed="rId6">
              <a:extLst/>
            </a:blip>
            <a:stretch>
              <a:fillRect/>
            </a:stretch>
          </p:blipFill>
          <p:spPr>
            <a:xfrm>
              <a:off x="440841" y="0"/>
              <a:ext cx="1300815" cy="1300814"/>
            </a:xfrm>
            <a:prstGeom prst="rect">
              <a:avLst/>
            </a:prstGeom>
            <a:ln w="12700" cap="flat">
              <a:noFill/>
              <a:miter lim="400000"/>
            </a:ln>
            <a:effectLst/>
          </p:spPr>
        </p:pic>
        <p:sp>
          <p:nvSpPr>
            <p:cNvPr id="2009" name="Coins"/>
            <p:cNvSpPr/>
            <p:nvPr/>
          </p:nvSpPr>
          <p:spPr>
            <a:xfrm>
              <a:off x="1331217"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2063" name="Connection Line"/>
          <p:cNvSpPr/>
          <p:nvPr/>
        </p:nvSpPr>
        <p:spPr>
          <a:xfrm>
            <a:off x="2860623" y="5038070"/>
            <a:ext cx="434761" cy="2252325"/>
          </a:xfrm>
          <a:custGeom>
            <a:avLst/>
            <a:gdLst/>
            <a:ahLst/>
            <a:cxnLst>
              <a:cxn ang="0">
                <a:pos x="wd2" y="hd2"/>
              </a:cxn>
              <a:cxn ang="5400000">
                <a:pos x="wd2" y="hd2"/>
              </a:cxn>
              <a:cxn ang="10800000">
                <a:pos x="wd2" y="hd2"/>
              </a:cxn>
              <a:cxn ang="16200000">
                <a:pos x="wd2" y="hd2"/>
              </a:cxn>
            </a:cxnLst>
            <a:rect l="0" t="0" r="r" b="b"/>
            <a:pathLst>
              <a:path w="16216" h="21600" fill="norm" stroke="1" extrusionOk="0">
                <a:moveTo>
                  <a:pt x="14263" y="21600"/>
                </a:moveTo>
                <a:cubicBezTo>
                  <a:pt x="-5384" y="13171"/>
                  <a:pt x="-4733" y="5971"/>
                  <a:pt x="16216" y="0"/>
                </a:cubicBezTo>
              </a:path>
            </a:pathLst>
          </a:custGeom>
          <a:ln w="63500">
            <a:solidFill>
              <a:srgbClr val="FFFFFF"/>
            </a:solidFill>
            <a:prstDash val="sysDot"/>
            <a:miter lim="400000"/>
            <a:headEnd type="triangle"/>
          </a:ln>
        </p:spPr>
        <p:txBody>
          <a:bodyPr/>
          <a:lstStyle/>
          <a:p>
            <a:pPr/>
          </a:p>
        </p:txBody>
      </p:sp>
      <p:sp>
        <p:nvSpPr>
          <p:cNvPr id="2064" name="Connection Line"/>
          <p:cNvSpPr/>
          <p:nvPr/>
        </p:nvSpPr>
        <p:spPr>
          <a:xfrm>
            <a:off x="3659771" y="5047381"/>
            <a:ext cx="390664" cy="2055256"/>
          </a:xfrm>
          <a:custGeom>
            <a:avLst/>
            <a:gdLst/>
            <a:ahLst/>
            <a:cxnLst>
              <a:cxn ang="0">
                <a:pos x="wd2" y="hd2"/>
              </a:cxn>
              <a:cxn ang="5400000">
                <a:pos x="wd2" y="hd2"/>
              </a:cxn>
              <a:cxn ang="10800000">
                <a:pos x="wd2" y="hd2"/>
              </a:cxn>
              <a:cxn ang="16200000">
                <a:pos x="wd2" y="hd2"/>
              </a:cxn>
            </a:cxnLst>
            <a:rect l="0" t="0" r="r" b="b"/>
            <a:pathLst>
              <a:path w="16345" h="21600" fill="norm" stroke="1" extrusionOk="0">
                <a:moveTo>
                  <a:pt x="0" y="0"/>
                </a:moveTo>
                <a:cubicBezTo>
                  <a:pt x="19741" y="6299"/>
                  <a:pt x="21600" y="13499"/>
                  <a:pt x="5578" y="21600"/>
                </a:cubicBezTo>
              </a:path>
            </a:pathLst>
          </a:custGeom>
          <a:ln w="63500">
            <a:solidFill>
              <a:srgbClr val="FFFFFF"/>
            </a:solidFill>
            <a:prstDash val="sysDot"/>
            <a:miter lim="400000"/>
            <a:headEnd type="triangle"/>
          </a:ln>
        </p:spPr>
        <p:txBody>
          <a:bodyPr/>
          <a:lstStyle/>
          <a:p>
            <a:pPr/>
          </a:p>
        </p:txBody>
      </p:sp>
      <p:sp>
        <p:nvSpPr>
          <p:cNvPr id="2013" name="Dingbat X"/>
          <p:cNvSpPr/>
          <p:nvPr/>
        </p:nvSpPr>
        <p:spPr>
          <a:xfrm>
            <a:off x="3783781" y="5739171"/>
            <a:ext cx="580367" cy="685801"/>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hueOff val="89162"/>
              <a:satOff val="9554"/>
              <a:lumOff val="16296"/>
            </a:schemeClr>
          </a:solidFill>
          <a:ln w="12700">
            <a:miter lim="400000"/>
          </a:ln>
        </p:spPr>
        <p:txBody>
          <a:bodyPr lIns="50800" tIns="50800" rIns="50800" bIns="50800" anchor="ctr"/>
          <a:lstStyle/>
          <a:p>
            <a:pPr>
              <a:defRPr b="0" sz="2200">
                <a:solidFill>
                  <a:schemeClr val="accent5">
                    <a:hueOff val="89162"/>
                    <a:satOff val="9554"/>
                    <a:lumOff val="16296"/>
                  </a:schemeClr>
                </a:solidFill>
                <a:latin typeface="+mn-lt"/>
                <a:ea typeface="+mn-ea"/>
                <a:cs typeface="+mn-cs"/>
                <a:sym typeface="Helvetica Neue Medium"/>
              </a:defRPr>
            </a:pPr>
          </a:p>
        </p:txBody>
      </p:sp>
      <p:grpSp>
        <p:nvGrpSpPr>
          <p:cNvPr id="2044" name="Group"/>
          <p:cNvGrpSpPr/>
          <p:nvPr/>
        </p:nvGrpSpPr>
        <p:grpSpPr>
          <a:xfrm>
            <a:off x="8327897" y="3244506"/>
            <a:ext cx="2674129" cy="1736798"/>
            <a:chOff x="826152" y="255054"/>
            <a:chExt cx="2674128" cy="1736796"/>
          </a:xfrm>
        </p:grpSpPr>
        <p:sp>
          <p:nvSpPr>
            <p:cNvPr id="2014" name="Group"/>
            <p:cNvSpPr/>
            <p:nvPr/>
          </p:nvSpPr>
          <p:spPr>
            <a:xfrm>
              <a:off x="826152" y="255054"/>
              <a:ext cx="2674129" cy="1736797"/>
            </a:xfrm>
            <a:prstGeom prst="roundRect">
              <a:avLst>
                <a:gd name="adj" fmla="val 10968"/>
              </a:avLst>
            </a:prstGeom>
            <a:noFill/>
            <a:ln w="76200" cap="flat">
              <a:solidFill>
                <a:schemeClr val="accent5"/>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Attacker</a:t>
              </a:r>
            </a:p>
          </p:txBody>
        </p:sp>
        <p:grpSp>
          <p:nvGrpSpPr>
            <p:cNvPr id="2022" name="Group"/>
            <p:cNvGrpSpPr/>
            <p:nvPr/>
          </p:nvGrpSpPr>
          <p:grpSpPr>
            <a:xfrm>
              <a:off x="1437782" y="1007050"/>
              <a:ext cx="627664" cy="584201"/>
              <a:chOff x="0" y="0"/>
              <a:chExt cx="627662" cy="584200"/>
            </a:xfrm>
          </p:grpSpPr>
          <p:sp>
            <p:nvSpPr>
              <p:cNvPr id="2015"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16"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17"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18"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19"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20"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21"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035" name="Group"/>
            <p:cNvGrpSpPr/>
            <p:nvPr/>
          </p:nvGrpSpPr>
          <p:grpSpPr>
            <a:xfrm>
              <a:off x="2173037" y="851036"/>
              <a:ext cx="1194274" cy="896229"/>
              <a:chOff x="0" y="0"/>
              <a:chExt cx="1194273" cy="896228"/>
            </a:xfrm>
          </p:grpSpPr>
          <p:sp>
            <p:nvSpPr>
              <p:cNvPr id="2023"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24"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032" name="Group"/>
              <p:cNvGrpSpPr/>
              <p:nvPr/>
            </p:nvGrpSpPr>
            <p:grpSpPr>
              <a:xfrm>
                <a:off x="62930" y="528144"/>
                <a:ext cx="290761" cy="270627"/>
                <a:chOff x="0" y="0"/>
                <a:chExt cx="290759" cy="270626"/>
              </a:xfrm>
            </p:grpSpPr>
            <p:sp>
              <p:nvSpPr>
                <p:cNvPr id="2025"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26"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27"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28"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29"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30"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31"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033"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2034"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043" name="Group"/>
            <p:cNvGrpSpPr/>
            <p:nvPr/>
          </p:nvGrpSpPr>
          <p:grpSpPr>
            <a:xfrm>
              <a:off x="960029" y="1010340"/>
              <a:ext cx="620594" cy="577620"/>
              <a:chOff x="0" y="0"/>
              <a:chExt cx="620592" cy="577619"/>
            </a:xfrm>
          </p:grpSpPr>
          <p:sp>
            <p:nvSpPr>
              <p:cNvPr id="2036"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37"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38"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39"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40"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41"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42"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2057" name="Group"/>
          <p:cNvGrpSpPr/>
          <p:nvPr/>
        </p:nvGrpSpPr>
        <p:grpSpPr>
          <a:xfrm>
            <a:off x="9674781" y="3840488"/>
            <a:ext cx="1194275" cy="896229"/>
            <a:chOff x="0" y="0"/>
            <a:chExt cx="1194273" cy="896228"/>
          </a:xfrm>
        </p:grpSpPr>
        <p:sp>
          <p:nvSpPr>
            <p:cNvPr id="2045"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46"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054" name="Group"/>
            <p:cNvGrpSpPr/>
            <p:nvPr/>
          </p:nvGrpSpPr>
          <p:grpSpPr>
            <a:xfrm>
              <a:off x="62930" y="528144"/>
              <a:ext cx="290761" cy="270627"/>
              <a:chOff x="0" y="0"/>
              <a:chExt cx="290759" cy="270626"/>
            </a:xfrm>
          </p:grpSpPr>
          <p:sp>
            <p:nvSpPr>
              <p:cNvPr id="2047"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48"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49"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50"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51"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52"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53"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055"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2056"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sp>
        <p:nvSpPr>
          <p:cNvPr id="2058"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061" name="Group"/>
          <p:cNvGrpSpPr/>
          <p:nvPr/>
        </p:nvGrpSpPr>
        <p:grpSpPr>
          <a:xfrm>
            <a:off x="3074864" y="2047703"/>
            <a:ext cx="7001918" cy="2151785"/>
            <a:chOff x="0" y="0"/>
            <a:chExt cx="7001916" cy="2151784"/>
          </a:xfrm>
        </p:grpSpPr>
        <p:sp>
          <p:nvSpPr>
            <p:cNvPr id="2059" name="Most clients will accept a certificate…"/>
            <p:cNvSpPr txBox="1"/>
            <p:nvPr/>
          </p:nvSpPr>
          <p:spPr>
            <a:xfrm>
              <a:off x="-1" y="0"/>
              <a:ext cx="7001918"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a:latin typeface="Gill Sans"/>
                  <a:ea typeface="Gill Sans"/>
                  <a:cs typeface="Gill Sans"/>
                  <a:sym typeface="Gill Sans"/>
                </a:defRPr>
              </a:pPr>
              <a:r>
                <a:t>Most clients will accept a certificate </a:t>
              </a:r>
            </a:p>
            <a:p>
              <a:pPr>
                <a:defRPr b="0">
                  <a:latin typeface="Gill Sans"/>
                  <a:ea typeface="Gill Sans"/>
                  <a:cs typeface="Gill Sans"/>
                  <a:sym typeface="Gill Sans"/>
                </a:defRPr>
              </a:pPr>
              <a:r>
                <a:t>even if they are </a:t>
              </a:r>
              <a:r>
                <a:rPr>
                  <a:solidFill>
                    <a:schemeClr val="accent5">
                      <a:hueOff val="89162"/>
                      <a:satOff val="9554"/>
                      <a:lumOff val="16296"/>
                    </a:schemeClr>
                  </a:solidFill>
                </a:rPr>
                <a:t>unable</a:t>
              </a:r>
              <a:r>
                <a:t> to obtain revocation information</a:t>
              </a:r>
            </a:p>
          </p:txBody>
        </p:sp>
        <p:sp>
          <p:nvSpPr>
            <p:cNvPr id="2060" name="Dingbat Check"/>
            <p:cNvSpPr/>
            <p:nvPr/>
          </p:nvSpPr>
          <p:spPr>
            <a:xfrm>
              <a:off x="2967310" y="914976"/>
              <a:ext cx="1301543" cy="1236809"/>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2062" name="What should I do?"/>
          <p:cNvSpPr txBox="1"/>
          <p:nvPr/>
        </p:nvSpPr>
        <p:spPr>
          <a:xfrm>
            <a:off x="2294870" y="4008274"/>
            <a:ext cx="2383632" cy="457201"/>
          </a:xfrm>
          <a:prstGeom prst="rect">
            <a:avLst/>
          </a:prstGeom>
          <a:solidFill>
            <a:srgbClr val="000000"/>
          </a:solidFill>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What should I do?</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57"/>
                                        </p:tgtEl>
                                        <p:attrNameLst>
                                          <p:attrName>style.visibility</p:attrName>
                                        </p:attrNameLst>
                                      </p:cBhvr>
                                      <p:to>
                                        <p:strVal val="visible"/>
                                      </p:to>
                                    </p:set>
                                  </p:childTnLst>
                                </p:cTn>
                              </p:par>
                            </p:childTnLst>
                          </p:cTn>
                        </p:par>
                        <p:par>
                          <p:cTn id="7" fill="hold">
                            <p:stCondLst>
                              <p:cond delay="0"/>
                            </p:stCondLst>
                            <p:childTnLst>
                              <p:par>
                                <p:cTn id="8" presetClass="path" nodeType="afterEffect" presetSubtype="0" presetID="-1" grpId="2" accel="50000" decel="50000" fill="hold">
                                  <p:stCondLst>
                                    <p:cond delay="0"/>
                                  </p:stCondLst>
                                  <p:childTnLst>
                                    <p:animMotion path="M 0.000000 0.000000 L -0.522222 0.000000" origin="layout" pathEditMode="relative">
                                      <p:cBhvr>
                                        <p:cTn id="9" dur="500" fill="hold"/>
                                        <p:tgtEl>
                                          <p:spTgt spid="2057"/>
                                        </p:tgtEl>
                                        <p:attrNameLst>
                                          <p:attrName>ppt_x</p:attrName>
                                          <p:attrName>ppt_y</p:attrName>
                                        </p:attrNameLst>
                                      </p:cBhvr>
                                    </p:animMotion>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1" presetID="22" grpId="3" fill="hold">
                                  <p:stCondLst>
                                    <p:cond delay="0"/>
                                  </p:stCondLst>
                                  <p:iterate type="el" backwards="0">
                                    <p:tmAbs val="0"/>
                                  </p:iterate>
                                  <p:childTnLst>
                                    <p:set>
                                      <p:cBhvr>
                                        <p:cTn id="13" fill="hold"/>
                                        <p:tgtEl>
                                          <p:spTgt spid="2063"/>
                                        </p:tgtEl>
                                        <p:attrNameLst>
                                          <p:attrName>style.visibility</p:attrName>
                                        </p:attrNameLst>
                                      </p:cBhvr>
                                      <p:to>
                                        <p:strVal val="visible"/>
                                      </p:to>
                                    </p:set>
                                    <p:animEffect filter="wipe(up)" transition="in">
                                      <p:cBhvr>
                                        <p:cTn id="14" dur="300"/>
                                        <p:tgtEl>
                                          <p:spTgt spid="2063"/>
                                        </p:tgtEl>
                                      </p:cBhvr>
                                    </p:animEffect>
                                  </p:childTnLst>
                                </p:cTn>
                              </p:par>
                            </p:childTnLst>
                          </p:cTn>
                        </p:par>
                        <p:par>
                          <p:cTn id="15" fill="hold">
                            <p:stCondLst>
                              <p:cond delay="300"/>
                            </p:stCondLst>
                            <p:childTnLst>
                              <p:par>
                                <p:cTn id="16" presetClass="entr" nodeType="afterEffect" presetSubtype="4" presetID="22" grpId="4" fill="hold">
                                  <p:stCondLst>
                                    <p:cond delay="0"/>
                                  </p:stCondLst>
                                  <p:iterate type="el" backwards="0">
                                    <p:tmAbs val="0"/>
                                  </p:iterate>
                                  <p:childTnLst>
                                    <p:set>
                                      <p:cBhvr>
                                        <p:cTn id="17" fill="hold"/>
                                        <p:tgtEl>
                                          <p:spTgt spid="2064"/>
                                        </p:tgtEl>
                                        <p:attrNameLst>
                                          <p:attrName>style.visibility</p:attrName>
                                        </p:attrNameLst>
                                      </p:cBhvr>
                                      <p:to>
                                        <p:strVal val="visible"/>
                                      </p:to>
                                    </p:set>
                                    <p:animEffect filter="wipe(down)" transition="in">
                                      <p:cBhvr>
                                        <p:cTn id="18" dur="300"/>
                                        <p:tgtEl>
                                          <p:spTgt spid="2064"/>
                                        </p:tgtEl>
                                      </p:cBhvr>
                                    </p:animEffect>
                                  </p:childTnLst>
                                </p:cTn>
                              </p:par>
                            </p:childTnLst>
                          </p:cTn>
                        </p:par>
                        <p:par>
                          <p:cTn id="19" fill="hold">
                            <p:stCondLst>
                              <p:cond delay="600"/>
                            </p:stCondLst>
                            <p:childTnLst>
                              <p:par>
                                <p:cTn id="20" presetClass="entr" nodeType="afterEffect" presetSubtype="0" presetID="1" grpId="5" fill="hold">
                                  <p:stCondLst>
                                    <p:cond delay="0"/>
                                  </p:stCondLst>
                                  <p:iterate type="el" backwards="0">
                                    <p:tmAbs val="0"/>
                                  </p:iterate>
                                  <p:childTnLst>
                                    <p:set>
                                      <p:cBhvr>
                                        <p:cTn id="21" fill="hold"/>
                                        <p:tgtEl>
                                          <p:spTgt spid="201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6" fill="hold">
                                  <p:stCondLst>
                                    <p:cond delay="0"/>
                                  </p:stCondLst>
                                  <p:iterate type="el" backwards="0">
                                    <p:tmAbs val="0"/>
                                  </p:iterate>
                                  <p:childTnLst>
                                    <p:set>
                                      <p:cBhvr>
                                        <p:cTn id="25" fill="hold"/>
                                        <p:tgtEl>
                                          <p:spTgt spid="206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0" presetID="1" grpId="7" fill="hold">
                                  <p:stCondLst>
                                    <p:cond delay="0"/>
                                  </p:stCondLst>
                                  <p:iterate type="el" backwards="0">
                                    <p:tmAbs val="0"/>
                                  </p:iterate>
                                  <p:childTnLst>
                                    <p:set>
                                      <p:cBhvr>
                                        <p:cTn id="29" fill="hold"/>
                                        <p:tgtEl>
                                          <p:spTgt spid="206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63" grpId="3"/>
      <p:bldP build="whole" bldLvl="1" animBg="1" rev="0" advAuto="0" spid="2057" grpId="1"/>
      <p:bldP build="whole" bldLvl="1" animBg="1" rev="0" advAuto="0" spid="2013" grpId="5"/>
      <p:bldP build="whole" bldLvl="1" animBg="1" rev="0" advAuto="0" spid="2062" grpId="6"/>
      <p:bldP build="whole" bldLvl="1" animBg="1" rev="0" advAuto="0" spid="2061" grpId="7"/>
      <p:bldP build="whole" bldLvl="1" animBg="1" rev="0" advAuto="0" spid="2064" grpId="4"/>
    </p:bldLst>
  </p:timing>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70" name="Group"/>
          <p:cNvGrpSpPr/>
          <p:nvPr/>
        </p:nvGrpSpPr>
        <p:grpSpPr>
          <a:xfrm>
            <a:off x="4505917" y="6524009"/>
            <a:ext cx="3959814" cy="1984873"/>
            <a:chOff x="0" y="0"/>
            <a:chExt cx="3959813" cy="1984872"/>
          </a:xfrm>
        </p:grpSpPr>
        <p:sp>
          <p:nvSpPr>
            <p:cNvPr id="2068"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2069" name="250px-VRSNlogoAug2012.png" descr="250px-VRSNlogoAug2012.png"/>
            <p:cNvPicPr>
              <a:picLocks noChangeAspect="1"/>
            </p:cNvPicPr>
            <p:nvPr/>
          </p:nvPicPr>
          <p:blipFill>
            <a:blip r:embed="rId3">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2073" name="Group"/>
          <p:cNvGrpSpPr/>
          <p:nvPr/>
        </p:nvGrpSpPr>
        <p:grpSpPr>
          <a:xfrm>
            <a:off x="4505917" y="6524009"/>
            <a:ext cx="3959814" cy="1984873"/>
            <a:chOff x="0" y="0"/>
            <a:chExt cx="3959813" cy="1984872"/>
          </a:xfrm>
        </p:grpSpPr>
        <p:sp>
          <p:nvSpPr>
            <p:cNvPr id="2071"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2072" name="250px-VRSNlogoAug2012.png" descr="250px-VRSNlogoAug2012.png"/>
            <p:cNvPicPr>
              <a:picLocks noChangeAspect="1"/>
            </p:cNvPicPr>
            <p:nvPr/>
          </p:nvPicPr>
          <p:blipFill>
            <a:blip r:embed="rId3">
              <a:extLst/>
            </a:blip>
            <a:srcRect l="18183" t="9604" r="18183" b="29836"/>
            <a:stretch>
              <a:fillRect/>
            </a:stretch>
          </p:blipFill>
          <p:spPr>
            <a:xfrm>
              <a:off x="0" y="0"/>
              <a:ext cx="720731" cy="685909"/>
            </a:xfrm>
            <a:prstGeom prst="rect">
              <a:avLst/>
            </a:prstGeom>
            <a:ln w="12700" cap="flat">
              <a:noFill/>
              <a:miter lim="400000"/>
            </a:ln>
            <a:effectLst/>
          </p:spPr>
        </p:pic>
      </p:grpSp>
      <p:sp>
        <p:nvSpPr>
          <p:cNvPr id="2074"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sp>
        <p:nvSpPr>
          <p:cNvPr id="2075" name="OCSP Must-Staple"/>
          <p:cNvSpPr txBox="1"/>
          <p:nvPr>
            <p:ph type="title"/>
          </p:nvPr>
        </p:nvSpPr>
        <p:spPr>
          <a:prstGeom prst="rect">
            <a:avLst/>
          </a:prstGeom>
        </p:spPr>
        <p:txBody>
          <a:bodyPr/>
          <a:lstStyle/>
          <a:p>
            <a:pPr/>
            <a:r>
              <a:t>OCSP </a:t>
            </a:r>
            <a:r>
              <a:rPr>
                <a:solidFill>
                  <a:schemeClr val="accent3">
                    <a:hueOff val="-365725"/>
                    <a:satOff val="-32500"/>
                    <a:lumOff val="18235"/>
                  </a:schemeClr>
                </a:solidFill>
              </a:rPr>
              <a:t>Must-Staple</a:t>
            </a:r>
          </a:p>
        </p:txBody>
      </p:sp>
      <p:sp>
        <p:nvSpPr>
          <p:cNvPr id="207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077" name="Chrome-logo.png" descr="Chrome-logo.png"/>
          <p:cNvPicPr>
            <a:picLocks noChangeAspect="1"/>
          </p:cNvPicPr>
          <p:nvPr/>
        </p:nvPicPr>
        <p:blipFill>
          <a:blip r:embed="rId4">
            <a:extLst/>
          </a:blip>
          <a:stretch>
            <a:fillRect/>
          </a:stretch>
        </p:blipFill>
        <p:spPr>
          <a:xfrm>
            <a:off x="1841634" y="2992428"/>
            <a:ext cx="685801" cy="685801"/>
          </a:xfrm>
          <a:prstGeom prst="rect">
            <a:avLst/>
          </a:prstGeom>
          <a:ln w="12700">
            <a:miter lim="400000"/>
          </a:ln>
        </p:spPr>
      </p:pic>
      <p:sp>
        <p:nvSpPr>
          <p:cNvPr id="2078"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098" name="Group"/>
          <p:cNvGrpSpPr/>
          <p:nvPr/>
        </p:nvGrpSpPr>
        <p:grpSpPr>
          <a:xfrm>
            <a:off x="7501744" y="2989452"/>
            <a:ext cx="3500282" cy="1991852"/>
            <a:chOff x="0" y="0"/>
            <a:chExt cx="3500280" cy="1991850"/>
          </a:xfrm>
        </p:grpSpPr>
        <p:grpSp>
          <p:nvGrpSpPr>
            <p:cNvPr id="2081" name="Group"/>
            <p:cNvGrpSpPr/>
            <p:nvPr/>
          </p:nvGrpSpPr>
          <p:grpSpPr>
            <a:xfrm>
              <a:off x="0" y="0"/>
              <a:ext cx="3500281" cy="1991851"/>
              <a:chOff x="0" y="0"/>
              <a:chExt cx="3500280" cy="1991850"/>
            </a:xfrm>
          </p:grpSpPr>
          <p:sp>
            <p:nvSpPr>
              <p:cNvPr id="2079" name="Website"/>
              <p:cNvSpPr/>
              <p:nvPr/>
            </p:nvSpPr>
            <p:spPr>
              <a:xfrm>
                <a:off x="826152" y="255054"/>
                <a:ext cx="2674129" cy="1736797"/>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pic>
            <p:nvPicPr>
              <p:cNvPr id="2080" name="strategic_bofa500_1.png" descr="strategic_bofa500_1.png"/>
              <p:cNvPicPr>
                <a:picLocks noChangeAspect="1"/>
              </p:cNvPicPr>
              <p:nvPr/>
            </p:nvPicPr>
            <p:blipFill>
              <a:blip r:embed="rId5">
                <a:extLst/>
              </a:blip>
              <a:srcRect l="28418" t="39675" r="28418" b="0"/>
              <a:stretch>
                <a:fillRect/>
              </a:stretch>
            </p:blipFill>
            <p:spPr>
              <a:xfrm>
                <a:off x="0" y="0"/>
                <a:ext cx="1466958" cy="691940"/>
              </a:xfrm>
              <a:prstGeom prst="rect">
                <a:avLst/>
              </a:prstGeom>
              <a:ln w="12700" cap="flat">
                <a:noFill/>
                <a:miter lim="400000"/>
              </a:ln>
              <a:effectLst/>
            </p:spPr>
          </p:pic>
        </p:grpSp>
        <p:grpSp>
          <p:nvGrpSpPr>
            <p:cNvPr id="2089" name="Group"/>
            <p:cNvGrpSpPr/>
            <p:nvPr/>
          </p:nvGrpSpPr>
          <p:grpSpPr>
            <a:xfrm>
              <a:off x="1437782" y="1007050"/>
              <a:ext cx="627664" cy="584201"/>
              <a:chOff x="0" y="0"/>
              <a:chExt cx="627662" cy="584200"/>
            </a:xfrm>
          </p:grpSpPr>
          <p:sp>
            <p:nvSpPr>
              <p:cNvPr id="2082"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83"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84"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85"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86"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87"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88"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097" name="Group"/>
            <p:cNvGrpSpPr/>
            <p:nvPr/>
          </p:nvGrpSpPr>
          <p:grpSpPr>
            <a:xfrm>
              <a:off x="960029" y="1010340"/>
              <a:ext cx="620594" cy="577620"/>
              <a:chOff x="0" y="0"/>
              <a:chExt cx="620592" cy="577619"/>
            </a:xfrm>
          </p:grpSpPr>
          <p:sp>
            <p:nvSpPr>
              <p:cNvPr id="2090"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91"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92"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93"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94"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95"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096"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2106" name="Group"/>
          <p:cNvGrpSpPr/>
          <p:nvPr/>
        </p:nvGrpSpPr>
        <p:grpSpPr>
          <a:xfrm>
            <a:off x="8939527" y="3996502"/>
            <a:ext cx="627663" cy="584201"/>
            <a:chOff x="0" y="0"/>
            <a:chExt cx="627662" cy="584200"/>
          </a:xfrm>
        </p:grpSpPr>
        <p:sp>
          <p:nvSpPr>
            <p:cNvPr id="2099"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00"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01"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02"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03"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04"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05"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114" name="Group"/>
          <p:cNvGrpSpPr/>
          <p:nvPr/>
        </p:nvGrpSpPr>
        <p:grpSpPr>
          <a:xfrm>
            <a:off x="8461774" y="3999792"/>
            <a:ext cx="620593" cy="577621"/>
            <a:chOff x="0" y="0"/>
            <a:chExt cx="620592" cy="577619"/>
          </a:xfrm>
        </p:grpSpPr>
        <p:sp>
          <p:nvSpPr>
            <p:cNvPr id="2107"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08"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09"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10"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11"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12"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13"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2302" name="Connection Line"/>
          <p:cNvSpPr/>
          <p:nvPr/>
        </p:nvSpPr>
        <p:spPr>
          <a:xfrm>
            <a:off x="8490733" y="4802006"/>
            <a:ext cx="2055526" cy="2945522"/>
          </a:xfrm>
          <a:custGeom>
            <a:avLst/>
            <a:gdLst/>
            <a:ahLst/>
            <a:cxnLst>
              <a:cxn ang="0">
                <a:pos x="wd2" y="hd2"/>
              </a:cxn>
              <a:cxn ang="5400000">
                <a:pos x="wd2" y="hd2"/>
              </a:cxn>
              <a:cxn ang="10800000">
                <a:pos x="wd2" y="hd2"/>
              </a:cxn>
              <a:cxn ang="16200000">
                <a:pos x="wd2" y="hd2"/>
              </a:cxn>
            </a:cxnLst>
            <a:rect l="0" t="0" r="r" b="b"/>
            <a:pathLst>
              <a:path w="18014" h="21600" fill="norm" stroke="1" extrusionOk="0">
                <a:moveTo>
                  <a:pt x="0" y="21600"/>
                </a:moveTo>
                <a:cubicBezTo>
                  <a:pt x="16397" y="18000"/>
                  <a:pt x="21600" y="10800"/>
                  <a:pt x="15610" y="0"/>
                </a:cubicBezTo>
              </a:path>
            </a:pathLst>
          </a:custGeom>
          <a:ln w="50800">
            <a:solidFill>
              <a:srgbClr val="FFFFFF"/>
            </a:solidFill>
            <a:prstDash val="sysDot"/>
            <a:miter lim="400000"/>
            <a:tailEnd type="triangle"/>
          </a:ln>
        </p:spPr>
        <p:txBody>
          <a:bodyPr/>
          <a:lstStyle/>
          <a:p>
            <a:pPr/>
          </a:p>
        </p:txBody>
      </p:sp>
      <p:sp>
        <p:nvSpPr>
          <p:cNvPr id="2116" name="Must-Staple Extension:…"/>
          <p:cNvSpPr txBox="1"/>
          <p:nvPr/>
        </p:nvSpPr>
        <p:spPr>
          <a:xfrm>
            <a:off x="7009369" y="8186267"/>
            <a:ext cx="5887344"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a:solidFill>
                  <a:schemeClr val="accent3">
                    <a:hueOff val="-365725"/>
                    <a:satOff val="-32500"/>
                    <a:lumOff val="18235"/>
                  </a:schemeClr>
                </a:solidFill>
                <a:latin typeface="Gill Sans"/>
                <a:ea typeface="Gill Sans"/>
                <a:cs typeface="Gill Sans"/>
                <a:sym typeface="Gill Sans"/>
              </a:defRPr>
            </a:pPr>
            <a:r>
              <a:t>Must-Staple Extension:</a:t>
            </a:r>
          </a:p>
          <a:p>
            <a:pPr>
              <a:defRPr b="0">
                <a:solidFill>
                  <a:schemeClr val="accent3">
                    <a:hueOff val="-365725"/>
                    <a:satOff val="-32500"/>
                    <a:lumOff val="18235"/>
                  </a:schemeClr>
                </a:solidFill>
                <a:latin typeface="Gill Sans"/>
                <a:ea typeface="Gill Sans"/>
                <a:cs typeface="Gill Sans"/>
                <a:sym typeface="Gill Sans"/>
              </a:defRPr>
            </a:pPr>
            <a:r>
              <a:t>The server will provide a valid OCSP response</a:t>
            </a:r>
          </a:p>
        </p:txBody>
      </p:sp>
      <p:sp>
        <p:nvSpPr>
          <p:cNvPr id="2117" name="Rectangle"/>
          <p:cNvSpPr/>
          <p:nvPr/>
        </p:nvSpPr>
        <p:spPr>
          <a:xfrm>
            <a:off x="4953608" y="7360537"/>
            <a:ext cx="1790917" cy="991134"/>
          </a:xfrm>
          <a:prstGeom prst="rect">
            <a:avLst/>
          </a:prstGeom>
          <a:solidFill>
            <a:srgbClr val="000000"/>
          </a:solidFill>
          <a:ln w="12700">
            <a:miter lim="400000"/>
          </a:ln>
        </p:spPr>
        <p:txBody>
          <a:bodyPr lIns="50800" tIns="50800" rIns="50800" bIns="50800" anchor="ctr"/>
          <a:lstStyle/>
          <a:p>
            <a:pPr>
              <a:defRPr b="0" sz="2200">
                <a:latin typeface="+mn-lt"/>
                <a:ea typeface="+mn-ea"/>
                <a:cs typeface="+mn-cs"/>
                <a:sym typeface="Helvetica Neue Medium"/>
              </a:defRPr>
            </a:pPr>
          </a:p>
        </p:txBody>
      </p:sp>
      <p:grpSp>
        <p:nvGrpSpPr>
          <p:cNvPr id="2134" name="Group"/>
          <p:cNvGrpSpPr/>
          <p:nvPr/>
        </p:nvGrpSpPr>
        <p:grpSpPr>
          <a:xfrm>
            <a:off x="7061379" y="7526142"/>
            <a:ext cx="1217021" cy="659924"/>
            <a:chOff x="0" y="0"/>
            <a:chExt cx="1217019" cy="659923"/>
          </a:xfrm>
        </p:grpSpPr>
        <p:grpSp>
          <p:nvGrpSpPr>
            <p:cNvPr id="2125" name="Group"/>
            <p:cNvGrpSpPr/>
            <p:nvPr/>
          </p:nvGrpSpPr>
          <p:grpSpPr>
            <a:xfrm>
              <a:off x="0" y="0"/>
              <a:ext cx="709020" cy="659924"/>
              <a:chOff x="0" y="0"/>
              <a:chExt cx="709019" cy="659923"/>
            </a:xfrm>
          </p:grpSpPr>
          <p:sp>
            <p:nvSpPr>
              <p:cNvPr id="2118"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19"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20"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21"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22"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23"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24"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133" name="Group"/>
            <p:cNvGrpSpPr/>
            <p:nvPr/>
          </p:nvGrpSpPr>
          <p:grpSpPr>
            <a:xfrm>
              <a:off x="507999" y="0"/>
              <a:ext cx="709021" cy="659924"/>
              <a:chOff x="0" y="0"/>
              <a:chExt cx="709019" cy="659923"/>
            </a:xfrm>
          </p:grpSpPr>
          <p:sp>
            <p:nvSpPr>
              <p:cNvPr id="2126"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27"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28"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29"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30"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31"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32"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2150" name="Group"/>
          <p:cNvGrpSpPr/>
          <p:nvPr/>
        </p:nvGrpSpPr>
        <p:grpSpPr>
          <a:xfrm>
            <a:off x="8202554" y="6701840"/>
            <a:ext cx="1903475" cy="1107569"/>
            <a:chOff x="0" y="0"/>
            <a:chExt cx="1903474" cy="1107567"/>
          </a:xfrm>
        </p:grpSpPr>
        <p:grpSp>
          <p:nvGrpSpPr>
            <p:cNvPr id="2147" name="Group"/>
            <p:cNvGrpSpPr/>
            <p:nvPr/>
          </p:nvGrpSpPr>
          <p:grpSpPr>
            <a:xfrm>
              <a:off x="354600" y="0"/>
              <a:ext cx="1194275" cy="896229"/>
              <a:chOff x="0" y="0"/>
              <a:chExt cx="1194273" cy="896228"/>
            </a:xfrm>
          </p:grpSpPr>
          <p:sp>
            <p:nvSpPr>
              <p:cNvPr id="2135"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36"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144" name="Group"/>
              <p:cNvGrpSpPr/>
              <p:nvPr/>
            </p:nvGrpSpPr>
            <p:grpSpPr>
              <a:xfrm>
                <a:off x="62930" y="528144"/>
                <a:ext cx="290761" cy="270627"/>
                <a:chOff x="0" y="0"/>
                <a:chExt cx="290759" cy="270626"/>
              </a:xfrm>
            </p:grpSpPr>
            <p:sp>
              <p:nvSpPr>
                <p:cNvPr id="2137"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38"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39"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40"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41"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42"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43"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145" name="250px-VRSNlogoAug2012.png" descr="250px-VRSNlogoAug2012.png"/>
              <p:cNvPicPr>
                <a:picLocks noChangeAspect="1"/>
              </p:cNvPicPr>
              <p:nvPr/>
            </p:nvPicPr>
            <p:blipFill>
              <a:blip r:embed="rId3">
                <a:extLst/>
              </a:blip>
              <a:srcRect l="0" t="0" r="12951" b="33387"/>
              <a:stretch>
                <a:fillRect/>
              </a:stretch>
            </p:blipFill>
            <p:spPr>
              <a:xfrm>
                <a:off x="695032" y="443170"/>
                <a:ext cx="464702" cy="355605"/>
              </a:xfrm>
              <a:prstGeom prst="rect">
                <a:avLst/>
              </a:prstGeom>
              <a:ln w="12700" cap="flat">
                <a:noFill/>
                <a:miter lim="400000"/>
              </a:ln>
              <a:effectLst/>
            </p:spPr>
          </p:pic>
          <p:pic>
            <p:nvPicPr>
              <p:cNvPr id="2146"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sp>
          <p:nvSpPr>
            <p:cNvPr id="2148" name="1.3.6.1.5.5.7.1.24"/>
            <p:cNvSpPr txBox="1"/>
            <p:nvPr/>
          </p:nvSpPr>
          <p:spPr>
            <a:xfrm>
              <a:off x="0" y="815467"/>
              <a:ext cx="1903475" cy="292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lnSpc>
                  <a:spcPts val="3000"/>
                </a:lnSpc>
                <a:defRPr b="0" sz="1300">
                  <a:solidFill>
                    <a:srgbClr val="333333"/>
                  </a:solidFill>
                  <a:latin typeface="Menlo"/>
                  <a:ea typeface="Menlo"/>
                  <a:cs typeface="Menlo"/>
                  <a:sym typeface="Menlo"/>
                </a:defRPr>
              </a:lvl1pPr>
            </a:lstStyle>
            <a:p>
              <a:pPr/>
              <a:r>
                <a:t>1.3.6.1.5.5.7.1.24</a:t>
              </a:r>
            </a:p>
          </p:txBody>
        </p:sp>
        <p:sp>
          <p:nvSpPr>
            <p:cNvPr id="2149" name="1"/>
            <p:cNvSpPr txBox="1"/>
            <p:nvPr/>
          </p:nvSpPr>
          <p:spPr>
            <a:xfrm>
              <a:off x="-1" y="815467"/>
              <a:ext cx="213700" cy="292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lnSpc>
                  <a:spcPts val="3000"/>
                </a:lnSpc>
                <a:defRPr b="0" sz="1300">
                  <a:solidFill>
                    <a:srgbClr val="333333"/>
                  </a:solidFill>
                  <a:latin typeface="Menlo"/>
                  <a:ea typeface="Menlo"/>
                  <a:cs typeface="Menlo"/>
                  <a:sym typeface="Menlo"/>
                </a:defRPr>
              </a:lvl1pPr>
            </a:lstStyle>
            <a:p>
              <a:pPr/>
              <a:r>
                <a:t>1</a:t>
              </a:r>
            </a:p>
          </p:txBody>
        </p:sp>
      </p:grpSp>
      <p:sp>
        <p:nvSpPr>
          <p:cNvPr id="2303" name="Connection Line"/>
          <p:cNvSpPr/>
          <p:nvPr/>
        </p:nvSpPr>
        <p:spPr>
          <a:xfrm>
            <a:off x="3385021" y="4433716"/>
            <a:ext cx="4495861" cy="25207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6867" y="7888"/>
                  <a:pt x="14067" y="688"/>
                  <a:pt x="21600" y="0"/>
                </a:cubicBezTo>
              </a:path>
            </a:pathLst>
          </a:custGeom>
          <a:ln w="63500">
            <a:solidFill>
              <a:srgbClr val="FFFFFF"/>
            </a:solidFill>
            <a:prstDash val="sysDot"/>
            <a:miter lim="400000"/>
            <a:headEnd type="triangle"/>
          </a:ln>
        </p:spPr>
        <p:txBody>
          <a:bodyPr/>
          <a:lstStyle/>
          <a:p>
            <a:pPr/>
          </a:p>
        </p:txBody>
      </p:sp>
      <p:grpSp>
        <p:nvGrpSpPr>
          <p:cNvPr id="2156" name="Group"/>
          <p:cNvGrpSpPr/>
          <p:nvPr/>
        </p:nvGrpSpPr>
        <p:grpSpPr>
          <a:xfrm>
            <a:off x="5393710" y="5348278"/>
            <a:ext cx="2517663" cy="659925"/>
            <a:chOff x="0" y="0"/>
            <a:chExt cx="2517661" cy="659923"/>
          </a:xfrm>
        </p:grpSpPr>
        <p:sp>
          <p:nvSpPr>
            <p:cNvPr id="2152" name="OCSP response"/>
            <p:cNvSpPr txBox="1"/>
            <p:nvPr/>
          </p:nvSpPr>
          <p:spPr>
            <a:xfrm>
              <a:off x="442848" y="101361"/>
              <a:ext cx="2074814"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response</a:t>
              </a:r>
            </a:p>
          </p:txBody>
        </p:sp>
        <p:grpSp>
          <p:nvGrpSpPr>
            <p:cNvPr id="2155" name="Group"/>
            <p:cNvGrpSpPr/>
            <p:nvPr/>
          </p:nvGrpSpPr>
          <p:grpSpPr>
            <a:xfrm>
              <a:off x="0" y="0"/>
              <a:ext cx="436842" cy="659924"/>
              <a:chOff x="0" y="0"/>
              <a:chExt cx="436841" cy="659923"/>
            </a:xfrm>
          </p:grpSpPr>
          <p:sp>
            <p:nvSpPr>
              <p:cNvPr id="2153" name="Ribbon"/>
              <p:cNvSpPr/>
              <p:nvPr/>
            </p:nvSpPr>
            <p:spPr>
              <a:xfrm>
                <a:off x="-1" y="0"/>
                <a:ext cx="436843" cy="659924"/>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2154" name="Dingbat Check"/>
              <p:cNvSpPr/>
              <p:nvPr/>
            </p:nvSpPr>
            <p:spPr>
              <a:xfrm>
                <a:off x="120392" y="132990"/>
                <a:ext cx="196057" cy="186306"/>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sp>
        <p:nvSpPr>
          <p:cNvPr id="2304" name="Connection Line"/>
          <p:cNvSpPr/>
          <p:nvPr/>
        </p:nvSpPr>
        <p:spPr>
          <a:xfrm>
            <a:off x="3612976" y="4685298"/>
            <a:ext cx="4495861" cy="25207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6867" y="7888"/>
                  <a:pt x="14067" y="688"/>
                  <a:pt x="21600" y="0"/>
                </a:cubicBezTo>
              </a:path>
            </a:pathLst>
          </a:custGeom>
          <a:ln w="63500">
            <a:solidFill>
              <a:srgbClr val="FFFFFF"/>
            </a:solidFill>
            <a:prstDash val="sysDot"/>
            <a:miter lim="400000"/>
            <a:tailEnd type="triangle"/>
          </a:ln>
        </p:spPr>
        <p:txBody>
          <a:bodyPr/>
          <a:lstStyle/>
          <a:p>
            <a:pPr/>
          </a:p>
        </p:txBody>
      </p:sp>
      <p:sp>
        <p:nvSpPr>
          <p:cNvPr id="2158" name="✗"/>
          <p:cNvSpPr txBox="1"/>
          <p:nvPr/>
        </p:nvSpPr>
        <p:spPr>
          <a:xfrm>
            <a:off x="6134467" y="3007883"/>
            <a:ext cx="882713" cy="1435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10600">
                <a:solidFill>
                  <a:srgbClr val="C82506"/>
                </a:solidFill>
                <a:latin typeface="Gill Sans"/>
                <a:ea typeface="Gill Sans"/>
                <a:cs typeface="Gill Sans"/>
                <a:sym typeface="Gill Sans"/>
              </a:defRPr>
            </a:lvl1pPr>
          </a:lstStyle>
          <a:p>
            <a:pPr/>
            <a:r>
              <a:t>✗</a:t>
            </a:r>
          </a:p>
        </p:txBody>
      </p:sp>
      <p:sp>
        <p:nvSpPr>
          <p:cNvPr id="2159" name="1.3.6.1.5.5.7.1.24"/>
          <p:cNvSpPr txBox="1"/>
          <p:nvPr/>
        </p:nvSpPr>
        <p:spPr>
          <a:xfrm>
            <a:off x="8202554" y="7522057"/>
            <a:ext cx="1903475" cy="29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000"/>
              </a:lnSpc>
              <a:defRPr b="0" sz="1300">
                <a:solidFill>
                  <a:srgbClr val="333333"/>
                </a:solidFill>
                <a:latin typeface="Menlo"/>
                <a:ea typeface="Menlo"/>
                <a:cs typeface="Menlo"/>
                <a:sym typeface="Menlo"/>
              </a:defRPr>
            </a:lvl1pPr>
          </a:lstStyle>
          <a:p>
            <a:pPr/>
            <a:r>
              <a:t>1.3.6.1.5.5.7.1.24</a:t>
            </a:r>
          </a:p>
        </p:txBody>
      </p:sp>
      <p:grpSp>
        <p:nvGrpSpPr>
          <p:cNvPr id="2172" name="Group"/>
          <p:cNvGrpSpPr/>
          <p:nvPr/>
        </p:nvGrpSpPr>
        <p:grpSpPr>
          <a:xfrm>
            <a:off x="8563817" y="6697091"/>
            <a:ext cx="1194275" cy="896229"/>
            <a:chOff x="0" y="0"/>
            <a:chExt cx="1194273" cy="896228"/>
          </a:xfrm>
        </p:grpSpPr>
        <p:sp>
          <p:nvSpPr>
            <p:cNvPr id="2160"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61"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169" name="Group"/>
            <p:cNvGrpSpPr/>
            <p:nvPr/>
          </p:nvGrpSpPr>
          <p:grpSpPr>
            <a:xfrm>
              <a:off x="62930" y="528144"/>
              <a:ext cx="290761" cy="270627"/>
              <a:chOff x="0" y="0"/>
              <a:chExt cx="290759" cy="270626"/>
            </a:xfrm>
          </p:grpSpPr>
          <p:sp>
            <p:nvSpPr>
              <p:cNvPr id="2162"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63"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64"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65"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66"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67"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68"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170" name="250px-VRSNlogoAug2012.png" descr="250px-VRSNlogoAug2012.png"/>
            <p:cNvPicPr>
              <a:picLocks noChangeAspect="1"/>
            </p:cNvPicPr>
            <p:nvPr/>
          </p:nvPicPr>
          <p:blipFill>
            <a:blip r:embed="rId3">
              <a:extLst/>
            </a:blip>
            <a:srcRect l="0" t="0" r="12951" b="33387"/>
            <a:stretch>
              <a:fillRect/>
            </a:stretch>
          </p:blipFill>
          <p:spPr>
            <a:xfrm>
              <a:off x="695032" y="443170"/>
              <a:ext cx="464702" cy="355605"/>
            </a:xfrm>
            <a:prstGeom prst="rect">
              <a:avLst/>
            </a:prstGeom>
            <a:ln w="12700" cap="flat">
              <a:noFill/>
              <a:miter lim="400000"/>
            </a:ln>
            <a:effectLst/>
          </p:spPr>
        </p:pic>
        <p:pic>
          <p:nvPicPr>
            <p:cNvPr id="2171"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sp>
        <p:nvSpPr>
          <p:cNvPr id="2173" name="Triangle"/>
          <p:cNvSpPr/>
          <p:nvPr/>
        </p:nvSpPr>
        <p:spPr>
          <a:xfrm flipH="1" rot="16200000">
            <a:off x="4628713" y="6570286"/>
            <a:ext cx="1246246" cy="2750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174" name="Rectangle"/>
          <p:cNvSpPr/>
          <p:nvPr/>
        </p:nvSpPr>
        <p:spPr>
          <a:xfrm>
            <a:off x="4953608" y="7360537"/>
            <a:ext cx="1790917" cy="991134"/>
          </a:xfrm>
          <a:prstGeom prst="rect">
            <a:avLst/>
          </a:prstGeom>
          <a:solidFill>
            <a:srgbClr val="000000"/>
          </a:solidFill>
          <a:ln w="254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grpSp>
        <p:nvGrpSpPr>
          <p:cNvPr id="2271" name="Group"/>
          <p:cNvGrpSpPr/>
          <p:nvPr/>
        </p:nvGrpSpPr>
        <p:grpSpPr>
          <a:xfrm>
            <a:off x="4992918" y="7342671"/>
            <a:ext cx="1712297" cy="1028701"/>
            <a:chOff x="0" y="0"/>
            <a:chExt cx="1712295" cy="1028699"/>
          </a:xfrm>
        </p:grpSpPr>
        <p:grpSp>
          <p:nvGrpSpPr>
            <p:cNvPr id="2190" name="Group"/>
            <p:cNvGrpSpPr/>
            <p:nvPr/>
          </p:nvGrpSpPr>
          <p:grpSpPr>
            <a:xfrm>
              <a:off x="0" y="0"/>
              <a:ext cx="533210" cy="609601"/>
              <a:chOff x="0" y="0"/>
              <a:chExt cx="533209" cy="609600"/>
            </a:xfrm>
          </p:grpSpPr>
          <p:grpSp>
            <p:nvGrpSpPr>
              <p:cNvPr id="2188" name="Group"/>
              <p:cNvGrpSpPr/>
              <p:nvPr/>
            </p:nvGrpSpPr>
            <p:grpSpPr>
              <a:xfrm>
                <a:off x="0" y="118381"/>
                <a:ext cx="533210" cy="372838"/>
                <a:chOff x="0" y="0"/>
                <a:chExt cx="533209" cy="372836"/>
              </a:xfrm>
            </p:grpSpPr>
            <p:grpSp>
              <p:nvGrpSpPr>
                <p:cNvPr id="2186" name="Group"/>
                <p:cNvGrpSpPr/>
                <p:nvPr/>
              </p:nvGrpSpPr>
              <p:grpSpPr>
                <a:xfrm>
                  <a:off x="34234" y="42068"/>
                  <a:ext cx="464742" cy="330769"/>
                  <a:chOff x="0" y="0"/>
                  <a:chExt cx="464740" cy="330768"/>
                </a:xfrm>
              </p:grpSpPr>
              <p:sp>
                <p:nvSpPr>
                  <p:cNvPr id="2175"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183" name="Group"/>
                  <p:cNvGrpSpPr/>
                  <p:nvPr/>
                </p:nvGrpSpPr>
                <p:grpSpPr>
                  <a:xfrm>
                    <a:off x="24488" y="187531"/>
                    <a:ext cx="113148" cy="105313"/>
                    <a:chOff x="0" y="0"/>
                    <a:chExt cx="113146" cy="105311"/>
                  </a:xfrm>
                </p:grpSpPr>
                <p:sp>
                  <p:nvSpPr>
                    <p:cNvPr id="2176"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77"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78"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79"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80"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81"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82"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184"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185"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187"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189"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206" name="Group"/>
            <p:cNvGrpSpPr/>
            <p:nvPr/>
          </p:nvGrpSpPr>
          <p:grpSpPr>
            <a:xfrm>
              <a:off x="589542" y="0"/>
              <a:ext cx="533211" cy="609601"/>
              <a:chOff x="0" y="0"/>
              <a:chExt cx="533209" cy="609600"/>
            </a:xfrm>
          </p:grpSpPr>
          <p:grpSp>
            <p:nvGrpSpPr>
              <p:cNvPr id="2204" name="Group"/>
              <p:cNvGrpSpPr/>
              <p:nvPr/>
            </p:nvGrpSpPr>
            <p:grpSpPr>
              <a:xfrm>
                <a:off x="-1" y="118381"/>
                <a:ext cx="533211" cy="372838"/>
                <a:chOff x="0" y="0"/>
                <a:chExt cx="533209" cy="372836"/>
              </a:xfrm>
            </p:grpSpPr>
            <p:grpSp>
              <p:nvGrpSpPr>
                <p:cNvPr id="2202" name="Group"/>
                <p:cNvGrpSpPr/>
                <p:nvPr/>
              </p:nvGrpSpPr>
              <p:grpSpPr>
                <a:xfrm>
                  <a:off x="34234" y="42068"/>
                  <a:ext cx="464742" cy="330769"/>
                  <a:chOff x="0" y="0"/>
                  <a:chExt cx="464740" cy="330768"/>
                </a:xfrm>
              </p:grpSpPr>
              <p:sp>
                <p:nvSpPr>
                  <p:cNvPr id="2191"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199" name="Group"/>
                  <p:cNvGrpSpPr/>
                  <p:nvPr/>
                </p:nvGrpSpPr>
                <p:grpSpPr>
                  <a:xfrm>
                    <a:off x="24488" y="187531"/>
                    <a:ext cx="113148" cy="105313"/>
                    <a:chOff x="0" y="0"/>
                    <a:chExt cx="113146" cy="105311"/>
                  </a:xfrm>
                </p:grpSpPr>
                <p:sp>
                  <p:nvSpPr>
                    <p:cNvPr id="2192"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93"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94"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95"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96"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97"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198"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200"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201"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203"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205"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222" name="Group"/>
            <p:cNvGrpSpPr/>
            <p:nvPr/>
          </p:nvGrpSpPr>
          <p:grpSpPr>
            <a:xfrm>
              <a:off x="-1" y="419099"/>
              <a:ext cx="533211" cy="609601"/>
              <a:chOff x="0" y="0"/>
              <a:chExt cx="533209" cy="609600"/>
            </a:xfrm>
          </p:grpSpPr>
          <p:grpSp>
            <p:nvGrpSpPr>
              <p:cNvPr id="2220" name="Group"/>
              <p:cNvGrpSpPr/>
              <p:nvPr/>
            </p:nvGrpSpPr>
            <p:grpSpPr>
              <a:xfrm>
                <a:off x="-1" y="118381"/>
                <a:ext cx="533211" cy="372838"/>
                <a:chOff x="0" y="0"/>
                <a:chExt cx="533209" cy="372836"/>
              </a:xfrm>
            </p:grpSpPr>
            <p:grpSp>
              <p:nvGrpSpPr>
                <p:cNvPr id="2218" name="Group"/>
                <p:cNvGrpSpPr/>
                <p:nvPr/>
              </p:nvGrpSpPr>
              <p:grpSpPr>
                <a:xfrm>
                  <a:off x="34234" y="42068"/>
                  <a:ext cx="464742" cy="330769"/>
                  <a:chOff x="0" y="0"/>
                  <a:chExt cx="464740" cy="330768"/>
                </a:xfrm>
              </p:grpSpPr>
              <p:sp>
                <p:nvSpPr>
                  <p:cNvPr id="2207"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215" name="Group"/>
                  <p:cNvGrpSpPr/>
                  <p:nvPr/>
                </p:nvGrpSpPr>
                <p:grpSpPr>
                  <a:xfrm>
                    <a:off x="24488" y="187531"/>
                    <a:ext cx="113148" cy="105313"/>
                    <a:chOff x="0" y="0"/>
                    <a:chExt cx="113146" cy="105311"/>
                  </a:xfrm>
                </p:grpSpPr>
                <p:sp>
                  <p:nvSpPr>
                    <p:cNvPr id="2208"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09"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10"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11"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12"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13"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14"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216"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217"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219"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221"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238" name="Group"/>
            <p:cNvGrpSpPr/>
            <p:nvPr/>
          </p:nvGrpSpPr>
          <p:grpSpPr>
            <a:xfrm>
              <a:off x="589542" y="419099"/>
              <a:ext cx="533211" cy="609601"/>
              <a:chOff x="0" y="0"/>
              <a:chExt cx="533209" cy="609600"/>
            </a:xfrm>
          </p:grpSpPr>
          <p:grpSp>
            <p:nvGrpSpPr>
              <p:cNvPr id="2236" name="Group"/>
              <p:cNvGrpSpPr/>
              <p:nvPr/>
            </p:nvGrpSpPr>
            <p:grpSpPr>
              <a:xfrm>
                <a:off x="-1" y="118381"/>
                <a:ext cx="533211" cy="372838"/>
                <a:chOff x="0" y="0"/>
                <a:chExt cx="533209" cy="372836"/>
              </a:xfrm>
            </p:grpSpPr>
            <p:grpSp>
              <p:nvGrpSpPr>
                <p:cNvPr id="2234" name="Group"/>
                <p:cNvGrpSpPr/>
                <p:nvPr/>
              </p:nvGrpSpPr>
              <p:grpSpPr>
                <a:xfrm>
                  <a:off x="34234" y="42068"/>
                  <a:ext cx="464742" cy="330769"/>
                  <a:chOff x="0" y="0"/>
                  <a:chExt cx="464740" cy="330768"/>
                </a:xfrm>
              </p:grpSpPr>
              <p:sp>
                <p:nvSpPr>
                  <p:cNvPr id="2223"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231" name="Group"/>
                  <p:cNvGrpSpPr/>
                  <p:nvPr/>
                </p:nvGrpSpPr>
                <p:grpSpPr>
                  <a:xfrm>
                    <a:off x="24488" y="187531"/>
                    <a:ext cx="113148" cy="105313"/>
                    <a:chOff x="0" y="0"/>
                    <a:chExt cx="113146" cy="105311"/>
                  </a:xfrm>
                </p:grpSpPr>
                <p:sp>
                  <p:nvSpPr>
                    <p:cNvPr id="2224"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25"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26"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27"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28"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29"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30"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232"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233"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235"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237"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254" name="Group"/>
            <p:cNvGrpSpPr/>
            <p:nvPr/>
          </p:nvGrpSpPr>
          <p:grpSpPr>
            <a:xfrm>
              <a:off x="1179085" y="0"/>
              <a:ext cx="533211" cy="609601"/>
              <a:chOff x="0" y="0"/>
              <a:chExt cx="533209" cy="609600"/>
            </a:xfrm>
          </p:grpSpPr>
          <p:grpSp>
            <p:nvGrpSpPr>
              <p:cNvPr id="2252" name="Group"/>
              <p:cNvGrpSpPr/>
              <p:nvPr/>
            </p:nvGrpSpPr>
            <p:grpSpPr>
              <a:xfrm>
                <a:off x="-1" y="118381"/>
                <a:ext cx="533211" cy="372838"/>
                <a:chOff x="0" y="0"/>
                <a:chExt cx="533209" cy="372836"/>
              </a:xfrm>
            </p:grpSpPr>
            <p:grpSp>
              <p:nvGrpSpPr>
                <p:cNvPr id="2250" name="Group"/>
                <p:cNvGrpSpPr/>
                <p:nvPr/>
              </p:nvGrpSpPr>
              <p:grpSpPr>
                <a:xfrm>
                  <a:off x="34234" y="42068"/>
                  <a:ext cx="464742" cy="330769"/>
                  <a:chOff x="0" y="0"/>
                  <a:chExt cx="464740" cy="330768"/>
                </a:xfrm>
              </p:grpSpPr>
              <p:sp>
                <p:nvSpPr>
                  <p:cNvPr id="2239"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247" name="Group"/>
                  <p:cNvGrpSpPr/>
                  <p:nvPr/>
                </p:nvGrpSpPr>
                <p:grpSpPr>
                  <a:xfrm>
                    <a:off x="24488" y="187531"/>
                    <a:ext cx="113148" cy="105313"/>
                    <a:chOff x="0" y="0"/>
                    <a:chExt cx="113146" cy="105311"/>
                  </a:xfrm>
                </p:grpSpPr>
                <p:sp>
                  <p:nvSpPr>
                    <p:cNvPr id="2240"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41"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42"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43"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44"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45"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46"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248"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249"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251"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253"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270" name="Group"/>
            <p:cNvGrpSpPr/>
            <p:nvPr/>
          </p:nvGrpSpPr>
          <p:grpSpPr>
            <a:xfrm>
              <a:off x="1179085" y="419099"/>
              <a:ext cx="533211" cy="609601"/>
              <a:chOff x="0" y="0"/>
              <a:chExt cx="533209" cy="609600"/>
            </a:xfrm>
          </p:grpSpPr>
          <p:grpSp>
            <p:nvGrpSpPr>
              <p:cNvPr id="2268" name="Group"/>
              <p:cNvGrpSpPr/>
              <p:nvPr/>
            </p:nvGrpSpPr>
            <p:grpSpPr>
              <a:xfrm>
                <a:off x="-1" y="118381"/>
                <a:ext cx="533211" cy="372838"/>
                <a:chOff x="0" y="0"/>
                <a:chExt cx="533209" cy="372836"/>
              </a:xfrm>
            </p:grpSpPr>
            <p:grpSp>
              <p:nvGrpSpPr>
                <p:cNvPr id="2266" name="Group"/>
                <p:cNvGrpSpPr/>
                <p:nvPr/>
              </p:nvGrpSpPr>
              <p:grpSpPr>
                <a:xfrm>
                  <a:off x="34234" y="42068"/>
                  <a:ext cx="464742" cy="330769"/>
                  <a:chOff x="0" y="0"/>
                  <a:chExt cx="464740" cy="330768"/>
                </a:xfrm>
              </p:grpSpPr>
              <p:sp>
                <p:nvSpPr>
                  <p:cNvPr id="2255"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263" name="Group"/>
                  <p:cNvGrpSpPr/>
                  <p:nvPr/>
                </p:nvGrpSpPr>
                <p:grpSpPr>
                  <a:xfrm>
                    <a:off x="24488" y="187531"/>
                    <a:ext cx="113148" cy="105313"/>
                    <a:chOff x="0" y="0"/>
                    <a:chExt cx="113146" cy="105311"/>
                  </a:xfrm>
                </p:grpSpPr>
                <p:sp>
                  <p:nvSpPr>
                    <p:cNvPr id="2256"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57"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58"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59"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60"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61"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62"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264"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265"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267"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269"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grpSp>
        <p:nvGrpSpPr>
          <p:cNvPr id="2275" name="Group"/>
          <p:cNvGrpSpPr/>
          <p:nvPr/>
        </p:nvGrpSpPr>
        <p:grpSpPr>
          <a:xfrm>
            <a:off x="2270329" y="7205697"/>
            <a:ext cx="2420393" cy="1991953"/>
            <a:chOff x="-125108" y="0"/>
            <a:chExt cx="2420391" cy="1991952"/>
          </a:xfrm>
        </p:grpSpPr>
        <p:sp>
          <p:nvSpPr>
            <p:cNvPr id="2272" name="OCSP Responders"/>
            <p:cNvSpPr txBox="1"/>
            <p:nvPr/>
          </p:nvSpPr>
          <p:spPr>
            <a:xfrm>
              <a:off x="-125109" y="1534752"/>
              <a:ext cx="242039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2273" name="Image" descr="Image"/>
            <p:cNvPicPr>
              <a:picLocks noChangeAspect="1"/>
            </p:cNvPicPr>
            <p:nvPr/>
          </p:nvPicPr>
          <p:blipFill>
            <a:blip r:embed="rId6">
              <a:extLst/>
            </a:blip>
            <a:stretch>
              <a:fillRect/>
            </a:stretch>
          </p:blipFill>
          <p:spPr>
            <a:xfrm>
              <a:off x="440841" y="0"/>
              <a:ext cx="1300815" cy="1300814"/>
            </a:xfrm>
            <a:prstGeom prst="rect">
              <a:avLst/>
            </a:prstGeom>
            <a:ln w="12700" cap="flat">
              <a:noFill/>
              <a:miter lim="400000"/>
            </a:ln>
            <a:effectLst/>
          </p:spPr>
        </p:pic>
        <p:sp>
          <p:nvSpPr>
            <p:cNvPr id="2274" name="Coins"/>
            <p:cNvSpPr/>
            <p:nvPr/>
          </p:nvSpPr>
          <p:spPr>
            <a:xfrm>
              <a:off x="1331217"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2276" name="Dingbat Check"/>
          <p:cNvSpPr/>
          <p:nvPr/>
        </p:nvSpPr>
        <p:spPr>
          <a:xfrm>
            <a:off x="6216157" y="3321425"/>
            <a:ext cx="872769" cy="829360"/>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277" name="1.3.6.1.5.5.7.1.24"/>
          <p:cNvSpPr txBox="1"/>
          <p:nvPr/>
        </p:nvSpPr>
        <p:spPr>
          <a:xfrm>
            <a:off x="9339123" y="4618535"/>
            <a:ext cx="1903476" cy="29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000"/>
              </a:lnSpc>
              <a:defRPr b="0" sz="1300">
                <a:solidFill>
                  <a:srgbClr val="333333"/>
                </a:solidFill>
                <a:latin typeface="Menlo"/>
                <a:ea typeface="Menlo"/>
                <a:cs typeface="Menlo"/>
                <a:sym typeface="Menlo"/>
              </a:defRPr>
            </a:lvl1pPr>
          </a:lstStyle>
          <a:p>
            <a:pPr/>
            <a:r>
              <a:t>1.3.6.1.5.5.7.1.24</a:t>
            </a:r>
          </a:p>
        </p:txBody>
      </p:sp>
      <p:grpSp>
        <p:nvGrpSpPr>
          <p:cNvPr id="2290" name="Group"/>
          <p:cNvGrpSpPr/>
          <p:nvPr/>
        </p:nvGrpSpPr>
        <p:grpSpPr>
          <a:xfrm>
            <a:off x="9700386" y="3793569"/>
            <a:ext cx="1194275" cy="896229"/>
            <a:chOff x="0" y="0"/>
            <a:chExt cx="1194273" cy="896228"/>
          </a:xfrm>
        </p:grpSpPr>
        <p:sp>
          <p:nvSpPr>
            <p:cNvPr id="2278"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79"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287" name="Group"/>
            <p:cNvGrpSpPr/>
            <p:nvPr/>
          </p:nvGrpSpPr>
          <p:grpSpPr>
            <a:xfrm>
              <a:off x="62930" y="528144"/>
              <a:ext cx="290761" cy="270627"/>
              <a:chOff x="0" y="0"/>
              <a:chExt cx="290759" cy="270626"/>
            </a:xfrm>
          </p:grpSpPr>
          <p:sp>
            <p:nvSpPr>
              <p:cNvPr id="2280"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81"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82"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83"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84"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85"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286"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288" name="250px-VRSNlogoAug2012.png" descr="250px-VRSNlogoAug2012.png"/>
            <p:cNvPicPr>
              <a:picLocks noChangeAspect="1"/>
            </p:cNvPicPr>
            <p:nvPr/>
          </p:nvPicPr>
          <p:blipFill>
            <a:blip r:embed="rId3">
              <a:extLst/>
            </a:blip>
            <a:srcRect l="0" t="0" r="12951" b="33387"/>
            <a:stretch>
              <a:fillRect/>
            </a:stretch>
          </p:blipFill>
          <p:spPr>
            <a:xfrm>
              <a:off x="695032" y="443170"/>
              <a:ext cx="464702" cy="355605"/>
            </a:xfrm>
            <a:prstGeom prst="rect">
              <a:avLst/>
            </a:prstGeom>
            <a:ln w="12700" cap="flat">
              <a:noFill/>
              <a:miter lim="400000"/>
            </a:ln>
            <a:effectLst/>
          </p:spPr>
        </p:pic>
        <p:pic>
          <p:nvPicPr>
            <p:cNvPr id="2289"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293" name="Group"/>
          <p:cNvGrpSpPr/>
          <p:nvPr/>
        </p:nvGrpSpPr>
        <p:grpSpPr>
          <a:xfrm>
            <a:off x="10624212" y="3550387"/>
            <a:ext cx="575891" cy="869981"/>
            <a:chOff x="0" y="0"/>
            <a:chExt cx="575889" cy="869980"/>
          </a:xfrm>
        </p:grpSpPr>
        <p:sp>
          <p:nvSpPr>
            <p:cNvPr id="2291"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2292"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2296" name="Group"/>
          <p:cNvGrpSpPr/>
          <p:nvPr/>
        </p:nvGrpSpPr>
        <p:grpSpPr>
          <a:xfrm>
            <a:off x="10624212" y="3550387"/>
            <a:ext cx="575891" cy="869981"/>
            <a:chOff x="0" y="0"/>
            <a:chExt cx="575889" cy="869980"/>
          </a:xfrm>
        </p:grpSpPr>
        <p:sp>
          <p:nvSpPr>
            <p:cNvPr id="2294"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2295"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2301" name="Group"/>
          <p:cNvGrpSpPr/>
          <p:nvPr/>
        </p:nvGrpSpPr>
        <p:grpSpPr>
          <a:xfrm>
            <a:off x="5026502" y="1495370"/>
            <a:ext cx="3794165" cy="1216315"/>
            <a:chOff x="0" y="0"/>
            <a:chExt cx="3794163" cy="1216314"/>
          </a:xfrm>
        </p:grpSpPr>
        <p:sp>
          <p:nvSpPr>
            <p:cNvPr id="2297" name="Dingbat Check"/>
            <p:cNvSpPr/>
            <p:nvPr/>
          </p:nvSpPr>
          <p:spPr>
            <a:xfrm>
              <a:off x="0" y="-1"/>
              <a:ext cx="450667" cy="428253"/>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298" name="No additional latency…"/>
            <p:cNvSpPr txBox="1"/>
            <p:nvPr/>
          </p:nvSpPr>
          <p:spPr>
            <a:xfrm>
              <a:off x="531279" y="16009"/>
              <a:ext cx="3262885" cy="11976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a:r>
                <a:t>No additional latency</a:t>
              </a:r>
            </a:p>
            <a:p>
              <a:pPr algn="l"/>
              <a:r>
                <a:t>No privacy issues</a:t>
              </a:r>
            </a:p>
            <a:p>
              <a:pPr algn="l"/>
              <a:r>
                <a:t>No soft failure</a:t>
              </a:r>
            </a:p>
          </p:txBody>
        </p:sp>
        <p:sp>
          <p:nvSpPr>
            <p:cNvPr id="2299" name="Dingbat Check"/>
            <p:cNvSpPr/>
            <p:nvPr/>
          </p:nvSpPr>
          <p:spPr>
            <a:xfrm>
              <a:off x="0" y="400713"/>
              <a:ext cx="450667" cy="428252"/>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300" name="Dingbat Check"/>
            <p:cNvSpPr/>
            <p:nvPr/>
          </p:nvSpPr>
          <p:spPr>
            <a:xfrm>
              <a:off x="0" y="788062"/>
              <a:ext cx="450667" cy="428253"/>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159"/>
                                        </p:tgtEl>
                                        <p:attrNameLst>
                                          <p:attrName>style.visibility</p:attrName>
                                        </p:attrNameLst>
                                      </p:cBhvr>
                                      <p:to>
                                        <p:strVal val="visible"/>
                                      </p:to>
                                    </p:set>
                                  </p:childTnLst>
                                </p:cTn>
                              </p:par>
                            </p:childTnLst>
                          </p:cTn>
                        </p:par>
                        <p:par>
                          <p:cTn id="11" fill="hold">
                            <p:stCondLst>
                              <p:cond delay="0"/>
                            </p:stCondLst>
                            <p:childTnLst>
                              <p:par>
                                <p:cTn id="12" presetClass="entr" nodeType="afterEffect" presetSubtype="0" presetID="1" grpId="3" fill="hold">
                                  <p:stCondLst>
                                    <p:cond delay="0"/>
                                  </p:stCondLst>
                                  <p:iterate type="el" backwards="0">
                                    <p:tmAbs val="0"/>
                                  </p:iterate>
                                  <p:childTnLst>
                                    <p:set>
                                      <p:cBhvr>
                                        <p:cTn id="13" fill="hold"/>
                                        <p:tgtEl>
                                          <p:spTgt spid="2150"/>
                                        </p:tgtEl>
                                        <p:attrNameLst>
                                          <p:attrName>style.visibility</p:attrName>
                                        </p:attrNameLst>
                                      </p:cBhvr>
                                      <p:to>
                                        <p:strVal val="visible"/>
                                      </p:to>
                                    </p:set>
                                  </p:childTnLst>
                                </p:cTn>
                              </p:par>
                            </p:childTnLst>
                          </p:cTn>
                        </p:par>
                        <p:par>
                          <p:cTn id="14" fill="hold">
                            <p:stCondLst>
                              <p:cond delay="0"/>
                            </p:stCondLst>
                            <p:childTnLst>
                              <p:par>
                                <p:cTn id="15" presetClass="exit" nodeType="afterEffect" presetSubtype="0" presetID="1" grpId="4" fill="hold">
                                  <p:stCondLst>
                                    <p:cond delay="0"/>
                                  </p:stCondLst>
                                  <p:iterate type="el" backwards="0">
                                    <p:tmAbs val="0"/>
                                  </p:iterate>
                                  <p:childTnLst>
                                    <p:set>
                                      <p:cBhvr>
                                        <p:cTn id="16" fill="hold">
                                          <p:stCondLst>
                                            <p:cond delay="0"/>
                                          </p:stCondLst>
                                        </p:cTn>
                                        <p:tgtEl>
                                          <p:spTgt spid="2172"/>
                                        </p:tgtEl>
                                        <p:attrNameLst>
                                          <p:attrName>style.visibility</p:attrName>
                                        </p:attrNameLst>
                                      </p:cBhvr>
                                      <p:to>
                                        <p:strVal val="hidden"/>
                                      </p:to>
                                    </p:set>
                                  </p:childTnLst>
                                </p:cTn>
                              </p:par>
                            </p:childTnLst>
                          </p:cTn>
                        </p:par>
                        <p:par>
                          <p:cTn id="17" fill="hold">
                            <p:stCondLst>
                              <p:cond delay="0"/>
                            </p:stCondLst>
                            <p:childTnLst>
                              <p:par>
                                <p:cTn id="18" presetClass="exit" nodeType="afterEffect" presetSubtype="0" presetID="1" grpId="5" fill="hold">
                                  <p:stCondLst>
                                    <p:cond delay="0"/>
                                  </p:stCondLst>
                                  <p:iterate type="el" backwards="0">
                                    <p:tmAbs val="0"/>
                                  </p:iterate>
                                  <p:childTnLst>
                                    <p:set>
                                      <p:cBhvr>
                                        <p:cTn id="19" fill="hold">
                                          <p:stCondLst>
                                            <p:cond delay="0"/>
                                          </p:stCondLst>
                                        </p:cTn>
                                        <p:tgtEl>
                                          <p:spTgt spid="2159"/>
                                        </p:tgtEl>
                                        <p:attrNameLst>
                                          <p:attrName>style.visibility</p:attrName>
                                        </p:attrNameLst>
                                      </p:cBhvr>
                                      <p:to>
                                        <p:strVal val="hidden"/>
                                      </p:to>
                                    </p:set>
                                  </p:childTnLst>
                                </p:cTn>
                              </p:par>
                            </p:childTnLst>
                          </p:cTn>
                        </p:par>
                        <p:par>
                          <p:cTn id="20" fill="hold">
                            <p:stCondLst>
                              <p:cond delay="0"/>
                            </p:stCondLst>
                            <p:childTnLst>
                              <p:par>
                                <p:cTn id="21" presetClass="entr" nodeType="afterEffect" presetSubtype="0" presetID="1" grpId="6" fill="hold">
                                  <p:stCondLst>
                                    <p:cond delay="0"/>
                                  </p:stCondLst>
                                  <p:iterate type="el" backwards="0">
                                    <p:tmAbs val="0"/>
                                  </p:iterate>
                                  <p:childTnLst>
                                    <p:set>
                                      <p:cBhvr>
                                        <p:cTn id="22" fill="hold"/>
                                        <p:tgtEl>
                                          <p:spTgt spid="21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4" presetID="22" grpId="7" fill="hold">
                                  <p:stCondLst>
                                    <p:cond delay="0"/>
                                  </p:stCondLst>
                                  <p:iterate type="el" backwards="0">
                                    <p:tmAbs val="0"/>
                                  </p:iterate>
                                  <p:childTnLst>
                                    <p:set>
                                      <p:cBhvr>
                                        <p:cTn id="26" fill="hold"/>
                                        <p:tgtEl>
                                          <p:spTgt spid="2302"/>
                                        </p:tgtEl>
                                        <p:attrNameLst>
                                          <p:attrName>style.visibility</p:attrName>
                                        </p:attrNameLst>
                                      </p:cBhvr>
                                      <p:to>
                                        <p:strVal val="visible"/>
                                      </p:to>
                                    </p:set>
                                    <p:animEffect filter="wipe(down)" transition="in">
                                      <p:cBhvr>
                                        <p:cTn id="27" dur="300"/>
                                        <p:tgtEl>
                                          <p:spTgt spid="2302"/>
                                        </p:tgtEl>
                                      </p:cBhvr>
                                    </p:animEffect>
                                  </p:childTnLst>
                                </p:cTn>
                              </p:par>
                            </p:childTnLst>
                          </p:cTn>
                        </p:par>
                        <p:par>
                          <p:cTn id="28" fill="hold">
                            <p:stCondLst>
                              <p:cond delay="0"/>
                            </p:stCondLst>
                            <p:childTnLst>
                              <p:par>
                                <p:cTn id="29" presetClass="path" nodeType="withEffect" presetSubtype="0" presetID="-1" grpId="8" accel="50000" decel="50000" fill="hold">
                                  <p:stCondLst>
                                    <p:cond delay="0"/>
                                  </p:stCondLst>
                                  <p:childTnLst>
                                    <p:animMotion path="M 0.000000 0.000000 L 0.088235 -0.294994" origin="layout" pathEditMode="relative">
                                      <p:cBhvr>
                                        <p:cTn id="30" dur="300" fill="hold"/>
                                        <p:tgtEl>
                                          <p:spTgt spid="2150"/>
                                        </p:tgtEl>
                                        <p:attrNameLst>
                                          <p:attrName>ppt_x</p:attrName>
                                          <p:attrName>ppt_y</p:attrName>
                                        </p:attrNameLst>
                                      </p:cBhvr>
                                    </p:animMotion>
                                  </p:childTnLst>
                                </p:cTn>
                              </p:par>
                            </p:childTnLst>
                          </p:cTn>
                        </p:par>
                        <p:par>
                          <p:cTn id="31" fill="hold">
                            <p:stCondLst>
                              <p:cond delay="300"/>
                            </p:stCondLst>
                            <p:childTnLst>
                              <p:par>
                                <p:cTn id="32" presetClass="entr" nodeType="afterEffect" presetSubtype="0" presetID="1" grpId="9" fill="hold">
                                  <p:stCondLst>
                                    <p:cond delay="0"/>
                                  </p:stCondLst>
                                  <p:iterate type="el" backwards="0">
                                    <p:tmAbs val="0"/>
                                  </p:iterate>
                                  <p:childTnLst>
                                    <p:set>
                                      <p:cBhvr>
                                        <p:cTn id="33" fill="hold"/>
                                        <p:tgtEl>
                                          <p:spTgt spid="2290"/>
                                        </p:tgtEl>
                                        <p:attrNameLst>
                                          <p:attrName>style.visibility</p:attrName>
                                        </p:attrNameLst>
                                      </p:cBhvr>
                                      <p:to>
                                        <p:strVal val="visible"/>
                                      </p:to>
                                    </p:set>
                                  </p:childTnLst>
                                </p:cTn>
                              </p:par>
                            </p:childTnLst>
                          </p:cTn>
                        </p:par>
                        <p:par>
                          <p:cTn id="34" fill="hold">
                            <p:stCondLst>
                              <p:cond delay="300"/>
                            </p:stCondLst>
                            <p:childTnLst>
                              <p:par>
                                <p:cTn id="35" presetClass="entr" nodeType="afterEffect" presetSubtype="0" presetID="1" grpId="10" fill="hold">
                                  <p:stCondLst>
                                    <p:cond delay="0"/>
                                  </p:stCondLst>
                                  <p:iterate type="el" backwards="0">
                                    <p:tmAbs val="0"/>
                                  </p:iterate>
                                  <p:childTnLst>
                                    <p:set>
                                      <p:cBhvr>
                                        <p:cTn id="36" fill="hold"/>
                                        <p:tgtEl>
                                          <p:spTgt spid="227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2" presetID="22" grpId="11" fill="hold">
                                  <p:stCondLst>
                                    <p:cond delay="0"/>
                                  </p:stCondLst>
                                  <p:iterate type="el" backwards="0">
                                    <p:tmAbs val="0"/>
                                  </p:iterate>
                                  <p:childTnLst>
                                    <p:set>
                                      <p:cBhvr>
                                        <p:cTn id="40" fill="hold"/>
                                        <p:tgtEl>
                                          <p:spTgt spid="2303"/>
                                        </p:tgtEl>
                                        <p:attrNameLst>
                                          <p:attrName>style.visibility</p:attrName>
                                        </p:attrNameLst>
                                      </p:cBhvr>
                                      <p:to>
                                        <p:strVal val="visible"/>
                                      </p:to>
                                    </p:set>
                                    <p:animEffect filter="wipe(right)" transition="in">
                                      <p:cBhvr>
                                        <p:cTn id="41" dur="300"/>
                                        <p:tgtEl>
                                          <p:spTgt spid="2303"/>
                                        </p:tgtEl>
                                      </p:cBhvr>
                                    </p:animEffect>
                                  </p:childTnLst>
                                </p:cTn>
                              </p:par>
                            </p:childTnLst>
                          </p:cTn>
                        </p:par>
                        <p:par>
                          <p:cTn id="42" fill="hold">
                            <p:stCondLst>
                              <p:cond delay="300"/>
                            </p:stCondLst>
                            <p:childTnLst>
                              <p:par>
                                <p:cTn id="43" presetClass="entr" nodeType="afterEffect" presetSubtype="8" presetID="22" grpId="12" fill="hold">
                                  <p:stCondLst>
                                    <p:cond delay="0"/>
                                  </p:stCondLst>
                                  <p:iterate type="el" backwards="0">
                                    <p:tmAbs val="0"/>
                                  </p:iterate>
                                  <p:childTnLst>
                                    <p:set>
                                      <p:cBhvr>
                                        <p:cTn id="44" fill="hold"/>
                                        <p:tgtEl>
                                          <p:spTgt spid="2304"/>
                                        </p:tgtEl>
                                        <p:attrNameLst>
                                          <p:attrName>style.visibility</p:attrName>
                                        </p:attrNameLst>
                                      </p:cBhvr>
                                      <p:to>
                                        <p:strVal val="visible"/>
                                      </p:to>
                                    </p:set>
                                    <p:animEffect filter="wipe(left)" transition="in">
                                      <p:cBhvr>
                                        <p:cTn id="45" dur="300"/>
                                        <p:tgtEl>
                                          <p:spTgt spid="2304"/>
                                        </p:tgtEl>
                                      </p:cBhvr>
                                    </p:animEffect>
                                  </p:childTnLst>
                                </p:cTn>
                              </p:par>
                            </p:childTnLst>
                          </p:cTn>
                        </p:par>
                        <p:par>
                          <p:cTn id="46" fill="hold">
                            <p:stCondLst>
                              <p:cond delay="600"/>
                            </p:stCondLst>
                            <p:childTnLst>
                              <p:par>
                                <p:cTn id="47" presetClass="entr" nodeType="afterEffect" presetSubtype="0" presetID="1" grpId="13" fill="hold">
                                  <p:stCondLst>
                                    <p:cond delay="0"/>
                                  </p:stCondLst>
                                  <p:iterate type="el" backwards="0">
                                    <p:tmAbs val="0"/>
                                  </p:iterate>
                                  <p:childTnLst>
                                    <p:set>
                                      <p:cBhvr>
                                        <p:cTn id="48" fill="hold"/>
                                        <p:tgtEl>
                                          <p:spTgt spid="2156"/>
                                        </p:tgtEl>
                                        <p:attrNameLst>
                                          <p:attrName>style.visibility</p:attrName>
                                        </p:attrNameLst>
                                      </p:cBhvr>
                                      <p:to>
                                        <p:strVal val="visible"/>
                                      </p:to>
                                    </p:set>
                                  </p:childTnLst>
                                </p:cTn>
                              </p:par>
                            </p:childTnLst>
                          </p:cTn>
                        </p:par>
                        <p:par>
                          <p:cTn id="49" fill="hold">
                            <p:stCondLst>
                              <p:cond delay="600"/>
                            </p:stCondLst>
                            <p:childTnLst>
                              <p:par>
                                <p:cTn id="50" presetClass="entr" nodeType="afterEffect" presetSubtype="0" presetID="1" grpId="14" fill="hold">
                                  <p:stCondLst>
                                    <p:cond delay="200"/>
                                  </p:stCondLst>
                                  <p:iterate type="el" backwards="0">
                                    <p:tmAbs val="0"/>
                                  </p:iterate>
                                  <p:childTnLst>
                                    <p:set>
                                      <p:cBhvr>
                                        <p:cTn id="51" fill="hold"/>
                                        <p:tgtEl>
                                          <p:spTgt spid="2293"/>
                                        </p:tgtEl>
                                        <p:attrNameLst>
                                          <p:attrName>style.visibility</p:attrName>
                                        </p:attrNameLst>
                                      </p:cBhvr>
                                      <p:to>
                                        <p:strVal val="visible"/>
                                      </p:to>
                                    </p:set>
                                  </p:childTnLst>
                                </p:cTn>
                              </p:par>
                            </p:childTnLst>
                          </p:cTn>
                        </p:par>
                        <p:par>
                          <p:cTn id="52" fill="hold">
                            <p:stCondLst>
                              <p:cond delay="800"/>
                            </p:stCondLst>
                            <p:childTnLst>
                              <p:par>
                                <p:cTn id="53" presetClass="entr" nodeType="afterEffect" presetSubtype="0" presetID="1" grpId="15" fill="hold">
                                  <p:stCondLst>
                                    <p:cond delay="100"/>
                                  </p:stCondLst>
                                  <p:iterate type="el" backwards="0">
                                    <p:tmAbs val="0"/>
                                  </p:iterate>
                                  <p:childTnLst>
                                    <p:set>
                                      <p:cBhvr>
                                        <p:cTn id="54" fill="hold"/>
                                        <p:tgtEl>
                                          <p:spTgt spid="229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Class="path" nodeType="clickEffect" presetSubtype="0" presetID="-1" grpId="16" accel="50000" decel="50000" fill="hold">
                                  <p:stCondLst>
                                    <p:cond delay="0"/>
                                  </p:stCondLst>
                                  <p:childTnLst>
                                    <p:animMotion path="M 0.088235 -0.294994 L -0.433087 -0.294994" origin="layout" pathEditMode="relative">
                                      <p:cBhvr>
                                        <p:cTn id="58" dur="300" fill="hold"/>
                                        <p:tgtEl>
                                          <p:spTgt spid="2150"/>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Class="path" nodeType="clickEffect" presetSubtype="0" presetID="-1" grpId="17" accel="50000" decel="50000" fill="hold">
                                  <p:stCondLst>
                                    <p:cond delay="0"/>
                                  </p:stCondLst>
                                  <p:childTnLst>
                                    <p:animMotion path="M 0.000000 0.000000 L -0.512750 0.000000" origin="layout" pathEditMode="relative">
                                      <p:cBhvr>
                                        <p:cTn id="62" dur="1000" fill="hold"/>
                                        <p:tgtEl>
                                          <p:spTgt spid="2293"/>
                                        </p:tgtEl>
                                        <p:attrNameLst>
                                          <p:attrName>ppt_x</p:attrName>
                                          <p:attrName>ppt_y</p:attrName>
                                        </p:attrNameLst>
                                      </p:cBhvr>
                                    </p:animMotion>
                                  </p:childTnLst>
                                </p:cTn>
                              </p:par>
                            </p:childTnLst>
                          </p:cTn>
                        </p:par>
                        <p:par>
                          <p:cTn id="63" fill="hold">
                            <p:stCondLst>
                              <p:cond delay="1000"/>
                            </p:stCondLst>
                            <p:childTnLst>
                              <p:par>
                                <p:cTn id="64" presetClass="entr" nodeType="afterEffect" presetSubtype="0" presetID="1" grpId="18" fill="hold">
                                  <p:stCondLst>
                                    <p:cond delay="0"/>
                                  </p:stCondLst>
                                  <p:iterate type="el" backwards="0">
                                    <p:tmAbs val="0"/>
                                  </p:iterate>
                                  <p:childTnLst>
                                    <p:set>
                                      <p:cBhvr>
                                        <p:cTn id="65" fill="hold"/>
                                        <p:tgtEl>
                                          <p:spTgt spid="2276"/>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Class="exit" nodeType="clickEffect" presetSubtype="0" presetID="1" grpId="19" fill="hold">
                                  <p:stCondLst>
                                    <p:cond delay="0"/>
                                  </p:stCondLst>
                                  <p:iterate type="el" backwards="0">
                                    <p:tmAbs val="0"/>
                                  </p:iterate>
                                  <p:childTnLst>
                                    <p:set>
                                      <p:cBhvr>
                                        <p:cTn id="69" fill="hold">
                                          <p:stCondLst>
                                            <p:cond delay="0"/>
                                          </p:stCondLst>
                                        </p:cTn>
                                        <p:tgtEl>
                                          <p:spTgt spid="2276"/>
                                        </p:tgtEl>
                                        <p:attrNameLst>
                                          <p:attrName>style.visibility</p:attrName>
                                        </p:attrNameLst>
                                      </p:cBhvr>
                                      <p:to>
                                        <p:strVal val="hidden"/>
                                      </p:to>
                                    </p:set>
                                  </p:childTnLst>
                                </p:cTn>
                              </p:par>
                            </p:childTnLst>
                          </p:cTn>
                        </p:par>
                        <p:par>
                          <p:cTn id="70" fill="hold">
                            <p:stCondLst>
                              <p:cond delay="0"/>
                            </p:stCondLst>
                            <p:childTnLst>
                              <p:par>
                                <p:cTn id="71" presetClass="exit" nodeType="afterEffect" presetSubtype="32" presetID="23" grpId="20" fill="hold">
                                  <p:stCondLst>
                                    <p:cond delay="0"/>
                                  </p:stCondLst>
                                  <p:iterate type="el" backwards="0">
                                    <p:tmAbs val="0"/>
                                  </p:iterate>
                                  <p:childTnLst>
                                    <p:anim calcmode="lin" valueType="num">
                                      <p:cBhvr>
                                        <p:cTn id="72" dur="500" fill="hold"/>
                                        <p:tgtEl>
                                          <p:spTgt spid="2293"/>
                                        </p:tgtEl>
                                        <p:attrNameLst>
                                          <p:attrName>ppt_w</p:attrName>
                                        </p:attrNameLst>
                                      </p:cBhvr>
                                      <p:tavLst>
                                        <p:tav tm="0">
                                          <p:val>
                                            <p:strVal val="ppt_w"/>
                                          </p:val>
                                        </p:tav>
                                        <p:tav tm="100000">
                                          <p:val>
                                            <p:fltVal val="0"/>
                                          </p:val>
                                        </p:tav>
                                      </p:tavLst>
                                    </p:anim>
                                    <p:anim calcmode="lin" valueType="num">
                                      <p:cBhvr>
                                        <p:cTn id="73" dur="500" fill="hold"/>
                                        <p:tgtEl>
                                          <p:spTgt spid="2293"/>
                                        </p:tgtEl>
                                        <p:attrNameLst>
                                          <p:attrName>ppt_h</p:attrName>
                                        </p:attrNameLst>
                                      </p:cBhvr>
                                      <p:tavLst>
                                        <p:tav tm="0">
                                          <p:val>
                                            <p:strVal val="ppt_h"/>
                                          </p:val>
                                        </p:tav>
                                        <p:tav tm="100000">
                                          <p:val>
                                            <p:fltVal val="0"/>
                                          </p:val>
                                        </p:tav>
                                      </p:tavLst>
                                    </p:anim>
                                    <p:set>
                                      <p:cBhvr>
                                        <p:cTn id="74" fill="hold">
                                          <p:stCondLst>
                                            <p:cond delay="499"/>
                                          </p:stCondLst>
                                        </p:cTn>
                                        <p:tgtEl>
                                          <p:spTgt spid="2293"/>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Class="entr" nodeType="clickEffect" presetSubtype="0" presetID="1" grpId="21" fill="hold">
                                  <p:stCondLst>
                                    <p:cond delay="0"/>
                                  </p:stCondLst>
                                  <p:iterate type="el" backwards="0">
                                    <p:tmAbs val="0"/>
                                  </p:iterate>
                                  <p:childTnLst>
                                    <p:set>
                                      <p:cBhvr>
                                        <p:cTn id="78" fill="hold"/>
                                        <p:tgtEl>
                                          <p:spTgt spid="215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Class="entr" nodeType="clickEffect" presetSubtype="0" presetID="1" grpId="22" fill="hold">
                                  <p:stCondLst>
                                    <p:cond delay="0"/>
                                  </p:stCondLst>
                                  <p:iterate type="el" backwards="0">
                                    <p:tmAbs val="0"/>
                                  </p:iterate>
                                  <p:childTnLst>
                                    <p:set>
                                      <p:cBhvr>
                                        <p:cTn id="82" fill="hold"/>
                                        <p:tgtEl>
                                          <p:spTgt spid="230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50" grpId="3"/>
      <p:bldP build="whole" bldLvl="1" animBg="1" rev="0" advAuto="0" spid="2276" grpId="18"/>
      <p:bldP build="whole" bldLvl="1" animBg="1" rev="0" advAuto="0" spid="2293" grpId="14"/>
      <p:bldP build="whole" bldLvl="1" animBg="1" rev="0" advAuto="0" spid="2159" grpId="2"/>
      <p:bldP build="whole" bldLvl="1" animBg="1" rev="0" advAuto="0" spid="2276" grpId="19"/>
      <p:bldP build="whole" bldLvl="1" animBg="1" rev="0" advAuto="0" spid="2303" grpId="11"/>
      <p:bldP build="whole" bldLvl="1" animBg="1" rev="0" advAuto="0" spid="2172" grpId="1"/>
      <p:bldP build="whole" bldLvl="1" animBg="1" rev="0" advAuto="0" spid="2159" grpId="5"/>
      <p:bldP build="whole" bldLvl="1" animBg="1" rev="0" advAuto="0" spid="2116" grpId="6"/>
      <p:bldP build="whole" bldLvl="1" animBg="1" rev="0" advAuto="0" spid="2277" grpId="10"/>
      <p:bldP build="whole" bldLvl="1" animBg="1" rev="0" advAuto="0" spid="2304" grpId="12"/>
      <p:bldP build="whole" bldLvl="1" animBg="1" rev="0" advAuto="0" spid="2172" grpId="4"/>
      <p:bldP build="whole" bldLvl="1" animBg="1" rev="0" advAuto="0" spid="2156" grpId="13"/>
      <p:bldP build="whole" bldLvl="1" animBg="1" rev="0" advAuto="0" spid="2296" grpId="15"/>
      <p:bldP build="whole" bldLvl="1" animBg="1" rev="0" advAuto="0" spid="2293" grpId="20"/>
      <p:bldP build="whole" bldLvl="1" animBg="1" rev="0" advAuto="0" spid="2290" grpId="9"/>
      <p:bldP build="whole" bldLvl="1" animBg="1" rev="0" advAuto="0" spid="2158" grpId="21"/>
      <p:bldP build="whole" bldLvl="1" animBg="1" rev="0" advAuto="0" spid="2302" grpId="7"/>
      <p:bldP build="whole" bldLvl="1" animBg="1" rev="0" advAuto="0" spid="2301" grpId="22"/>
    </p:bldLst>
  </p:timing>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8" name="To support OCSP Must Staple…"/>
          <p:cNvSpPr txBox="1"/>
          <p:nvPr>
            <p:ph type="title"/>
          </p:nvPr>
        </p:nvSpPr>
        <p:spPr>
          <a:prstGeom prst="rect">
            <a:avLst/>
          </a:prstGeom>
        </p:spPr>
        <p:txBody>
          <a:bodyPr/>
          <a:lstStyle/>
          <a:p>
            <a:pPr/>
            <a:r>
              <a:t>To support OCSP Must Staple</a:t>
            </a:r>
          </a:p>
          <a:p>
            <a:pPr/>
            <a:r>
              <a:t>(1) CA</a:t>
            </a:r>
          </a:p>
        </p:txBody>
      </p:sp>
      <p:sp>
        <p:nvSpPr>
          <p:cNvPr id="230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322" name="Group"/>
          <p:cNvGrpSpPr/>
          <p:nvPr/>
        </p:nvGrpSpPr>
        <p:grpSpPr>
          <a:xfrm>
            <a:off x="2889549" y="3840499"/>
            <a:ext cx="1194274" cy="896229"/>
            <a:chOff x="0" y="0"/>
            <a:chExt cx="1194273" cy="896228"/>
          </a:xfrm>
        </p:grpSpPr>
        <p:sp>
          <p:nvSpPr>
            <p:cNvPr id="2310"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11"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319" name="Group"/>
            <p:cNvGrpSpPr/>
            <p:nvPr/>
          </p:nvGrpSpPr>
          <p:grpSpPr>
            <a:xfrm>
              <a:off x="62930" y="528144"/>
              <a:ext cx="290761" cy="270627"/>
              <a:chOff x="0" y="0"/>
              <a:chExt cx="290759" cy="270626"/>
            </a:xfrm>
          </p:grpSpPr>
          <p:sp>
            <p:nvSpPr>
              <p:cNvPr id="2312"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13"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14"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15"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16"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17"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18"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320" name="250px-VRSNlogoAug2012.png" descr="250px-VRSNlogoAug2012.png"/>
            <p:cNvPicPr>
              <a:picLocks noChangeAspect="1"/>
            </p:cNvPicPr>
            <p:nvPr/>
          </p:nvPicPr>
          <p:blipFill>
            <a:blip r:embed="rId3">
              <a:extLst/>
            </a:blip>
            <a:srcRect l="0" t="0" r="12951" b="33387"/>
            <a:stretch>
              <a:fillRect/>
            </a:stretch>
          </p:blipFill>
          <p:spPr>
            <a:xfrm>
              <a:off x="695032" y="443170"/>
              <a:ext cx="464702" cy="355605"/>
            </a:xfrm>
            <a:prstGeom prst="rect">
              <a:avLst/>
            </a:prstGeom>
            <a:ln w="12700" cap="flat">
              <a:noFill/>
              <a:miter lim="400000"/>
            </a:ln>
            <a:effectLst/>
          </p:spPr>
        </p:pic>
        <p:pic>
          <p:nvPicPr>
            <p:cNvPr id="2321"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325" name="Group"/>
          <p:cNvGrpSpPr/>
          <p:nvPr/>
        </p:nvGrpSpPr>
        <p:grpSpPr>
          <a:xfrm>
            <a:off x="3898215" y="3550387"/>
            <a:ext cx="575891" cy="869981"/>
            <a:chOff x="0" y="0"/>
            <a:chExt cx="575889" cy="869980"/>
          </a:xfrm>
        </p:grpSpPr>
        <p:sp>
          <p:nvSpPr>
            <p:cNvPr id="2323"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2324"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2326"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2327" name="Chrome-logo.png" descr="Chrome-logo.png"/>
          <p:cNvPicPr>
            <a:picLocks noChangeAspect="1"/>
          </p:cNvPicPr>
          <p:nvPr/>
        </p:nvPicPr>
        <p:blipFill>
          <a:blip r:embed="rId5">
            <a:extLst/>
          </a:blip>
          <a:stretch>
            <a:fillRect/>
          </a:stretch>
        </p:blipFill>
        <p:spPr>
          <a:xfrm>
            <a:off x="1841634" y="2992428"/>
            <a:ext cx="685801" cy="685801"/>
          </a:xfrm>
          <a:prstGeom prst="rect">
            <a:avLst/>
          </a:prstGeom>
          <a:ln w="12700">
            <a:miter lim="400000"/>
          </a:ln>
        </p:spPr>
      </p:pic>
      <p:sp>
        <p:nvSpPr>
          <p:cNvPr id="2328"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361" name="Group"/>
          <p:cNvGrpSpPr/>
          <p:nvPr/>
        </p:nvGrpSpPr>
        <p:grpSpPr>
          <a:xfrm>
            <a:off x="7501744" y="2989452"/>
            <a:ext cx="3500282" cy="1991852"/>
            <a:chOff x="0" y="0"/>
            <a:chExt cx="3500280" cy="1991850"/>
          </a:xfrm>
        </p:grpSpPr>
        <p:grpSp>
          <p:nvGrpSpPr>
            <p:cNvPr id="2331" name="Group"/>
            <p:cNvGrpSpPr/>
            <p:nvPr/>
          </p:nvGrpSpPr>
          <p:grpSpPr>
            <a:xfrm>
              <a:off x="0" y="0"/>
              <a:ext cx="3500281" cy="1991851"/>
              <a:chOff x="0" y="0"/>
              <a:chExt cx="3500280" cy="1991850"/>
            </a:xfrm>
          </p:grpSpPr>
          <p:sp>
            <p:nvSpPr>
              <p:cNvPr id="2329" name="Website"/>
              <p:cNvSpPr/>
              <p:nvPr/>
            </p:nvSpPr>
            <p:spPr>
              <a:xfrm>
                <a:off x="826152" y="255054"/>
                <a:ext cx="2674129" cy="1736797"/>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pic>
            <p:nvPicPr>
              <p:cNvPr id="2330" name="strategic_bofa500_1.png" descr="strategic_bofa500_1.png"/>
              <p:cNvPicPr>
                <a:picLocks noChangeAspect="1"/>
              </p:cNvPicPr>
              <p:nvPr/>
            </p:nvPicPr>
            <p:blipFill>
              <a:blip r:embed="rId4">
                <a:extLst/>
              </a:blip>
              <a:srcRect l="28418" t="39675" r="28418" b="0"/>
              <a:stretch>
                <a:fillRect/>
              </a:stretch>
            </p:blipFill>
            <p:spPr>
              <a:xfrm>
                <a:off x="0" y="0"/>
                <a:ext cx="1466958" cy="691940"/>
              </a:xfrm>
              <a:prstGeom prst="rect">
                <a:avLst/>
              </a:prstGeom>
              <a:ln w="12700" cap="flat">
                <a:noFill/>
                <a:miter lim="400000"/>
              </a:ln>
              <a:effectLst/>
            </p:spPr>
          </p:pic>
        </p:grpSp>
        <p:grpSp>
          <p:nvGrpSpPr>
            <p:cNvPr id="2339" name="Group"/>
            <p:cNvGrpSpPr/>
            <p:nvPr/>
          </p:nvGrpSpPr>
          <p:grpSpPr>
            <a:xfrm>
              <a:off x="1437782" y="1007050"/>
              <a:ext cx="627664" cy="584201"/>
              <a:chOff x="0" y="0"/>
              <a:chExt cx="627662" cy="584200"/>
            </a:xfrm>
          </p:grpSpPr>
          <p:sp>
            <p:nvSpPr>
              <p:cNvPr id="2332"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33"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34"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35"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36"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37"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38"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352" name="Group"/>
            <p:cNvGrpSpPr/>
            <p:nvPr/>
          </p:nvGrpSpPr>
          <p:grpSpPr>
            <a:xfrm>
              <a:off x="2173037" y="851036"/>
              <a:ext cx="1194274" cy="896229"/>
              <a:chOff x="0" y="0"/>
              <a:chExt cx="1194273" cy="896228"/>
            </a:xfrm>
          </p:grpSpPr>
          <p:sp>
            <p:nvSpPr>
              <p:cNvPr id="2340"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41"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349" name="Group"/>
              <p:cNvGrpSpPr/>
              <p:nvPr/>
            </p:nvGrpSpPr>
            <p:grpSpPr>
              <a:xfrm>
                <a:off x="62930" y="528144"/>
                <a:ext cx="290761" cy="270627"/>
                <a:chOff x="0" y="0"/>
                <a:chExt cx="290759" cy="270626"/>
              </a:xfrm>
            </p:grpSpPr>
            <p:sp>
              <p:nvSpPr>
                <p:cNvPr id="2342"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43"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44"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45"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46"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47"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48"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350" name="250px-VRSNlogoAug2012.png" descr="250px-VRSNlogoAug2012.png"/>
              <p:cNvPicPr>
                <a:picLocks noChangeAspect="1"/>
              </p:cNvPicPr>
              <p:nvPr/>
            </p:nvPicPr>
            <p:blipFill>
              <a:blip r:embed="rId3">
                <a:extLst/>
              </a:blip>
              <a:srcRect l="0" t="0" r="12951" b="33387"/>
              <a:stretch>
                <a:fillRect/>
              </a:stretch>
            </p:blipFill>
            <p:spPr>
              <a:xfrm>
                <a:off x="695032" y="443170"/>
                <a:ext cx="464702" cy="355605"/>
              </a:xfrm>
              <a:prstGeom prst="rect">
                <a:avLst/>
              </a:prstGeom>
              <a:ln w="12700" cap="flat">
                <a:noFill/>
                <a:miter lim="400000"/>
              </a:ln>
              <a:effectLst/>
            </p:spPr>
          </p:pic>
          <p:pic>
            <p:nvPicPr>
              <p:cNvPr id="2351"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360" name="Group"/>
            <p:cNvGrpSpPr/>
            <p:nvPr/>
          </p:nvGrpSpPr>
          <p:grpSpPr>
            <a:xfrm>
              <a:off x="960029" y="1010340"/>
              <a:ext cx="620594" cy="577620"/>
              <a:chOff x="0" y="0"/>
              <a:chExt cx="620592" cy="577619"/>
            </a:xfrm>
          </p:grpSpPr>
          <p:sp>
            <p:nvSpPr>
              <p:cNvPr id="2353"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54"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55"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56"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57"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58"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59"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2369" name="Group"/>
          <p:cNvGrpSpPr/>
          <p:nvPr/>
        </p:nvGrpSpPr>
        <p:grpSpPr>
          <a:xfrm>
            <a:off x="8939527" y="3996502"/>
            <a:ext cx="627663" cy="584201"/>
            <a:chOff x="0" y="0"/>
            <a:chExt cx="627662" cy="584200"/>
          </a:xfrm>
        </p:grpSpPr>
        <p:sp>
          <p:nvSpPr>
            <p:cNvPr id="2362"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63"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64"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65"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66"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67"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68"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382" name="Group"/>
          <p:cNvGrpSpPr/>
          <p:nvPr/>
        </p:nvGrpSpPr>
        <p:grpSpPr>
          <a:xfrm>
            <a:off x="9674781" y="3840488"/>
            <a:ext cx="1194275" cy="896229"/>
            <a:chOff x="0" y="0"/>
            <a:chExt cx="1194273" cy="896228"/>
          </a:xfrm>
        </p:grpSpPr>
        <p:sp>
          <p:nvSpPr>
            <p:cNvPr id="2370"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71"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379" name="Group"/>
            <p:cNvGrpSpPr/>
            <p:nvPr/>
          </p:nvGrpSpPr>
          <p:grpSpPr>
            <a:xfrm>
              <a:off x="62930" y="528144"/>
              <a:ext cx="290761" cy="270627"/>
              <a:chOff x="0" y="0"/>
              <a:chExt cx="290759" cy="270626"/>
            </a:xfrm>
          </p:grpSpPr>
          <p:sp>
            <p:nvSpPr>
              <p:cNvPr id="2372"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73"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74"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75"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76"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77"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78"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380" name="250px-VRSNlogoAug2012.png" descr="250px-VRSNlogoAug2012.png"/>
            <p:cNvPicPr>
              <a:picLocks noChangeAspect="1"/>
            </p:cNvPicPr>
            <p:nvPr/>
          </p:nvPicPr>
          <p:blipFill>
            <a:blip r:embed="rId3">
              <a:extLst/>
            </a:blip>
            <a:srcRect l="0" t="0" r="12951" b="33387"/>
            <a:stretch>
              <a:fillRect/>
            </a:stretch>
          </p:blipFill>
          <p:spPr>
            <a:xfrm>
              <a:off x="695032" y="443170"/>
              <a:ext cx="464702" cy="355605"/>
            </a:xfrm>
            <a:prstGeom prst="rect">
              <a:avLst/>
            </a:prstGeom>
            <a:ln w="12700" cap="flat">
              <a:noFill/>
              <a:miter lim="400000"/>
            </a:ln>
            <a:effectLst/>
          </p:spPr>
        </p:pic>
        <p:pic>
          <p:nvPicPr>
            <p:cNvPr id="2381"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390" name="Group"/>
          <p:cNvGrpSpPr/>
          <p:nvPr/>
        </p:nvGrpSpPr>
        <p:grpSpPr>
          <a:xfrm>
            <a:off x="8461774" y="3999792"/>
            <a:ext cx="620593" cy="577621"/>
            <a:chOff x="0" y="0"/>
            <a:chExt cx="620592" cy="577619"/>
          </a:xfrm>
        </p:grpSpPr>
        <p:sp>
          <p:nvSpPr>
            <p:cNvPr id="2383"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84"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85"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86"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87"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88"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89"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2391" name="1.3.6.1.5.5.7.1.24"/>
          <p:cNvSpPr txBox="1"/>
          <p:nvPr/>
        </p:nvSpPr>
        <p:spPr>
          <a:xfrm>
            <a:off x="2460154" y="4655956"/>
            <a:ext cx="1903476" cy="29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000"/>
              </a:lnSpc>
              <a:defRPr b="0" sz="1300">
                <a:solidFill>
                  <a:srgbClr val="333333"/>
                </a:solidFill>
                <a:latin typeface="Menlo"/>
                <a:ea typeface="Menlo"/>
                <a:cs typeface="Menlo"/>
                <a:sym typeface="Menlo"/>
              </a:defRPr>
            </a:lvl1pPr>
          </a:lstStyle>
          <a:p>
            <a:pPr/>
            <a:r>
              <a:t>1.3.6.1.5.5.7.1.24</a:t>
            </a:r>
          </a:p>
        </p:txBody>
      </p:sp>
      <p:grpSp>
        <p:nvGrpSpPr>
          <p:cNvPr id="2408" name="Group"/>
          <p:cNvGrpSpPr/>
          <p:nvPr/>
        </p:nvGrpSpPr>
        <p:grpSpPr>
          <a:xfrm>
            <a:off x="7061379" y="7526142"/>
            <a:ext cx="1217021" cy="659924"/>
            <a:chOff x="0" y="0"/>
            <a:chExt cx="1217019" cy="659923"/>
          </a:xfrm>
        </p:grpSpPr>
        <p:grpSp>
          <p:nvGrpSpPr>
            <p:cNvPr id="2399" name="Group"/>
            <p:cNvGrpSpPr/>
            <p:nvPr/>
          </p:nvGrpSpPr>
          <p:grpSpPr>
            <a:xfrm>
              <a:off x="0" y="0"/>
              <a:ext cx="709020" cy="659924"/>
              <a:chOff x="0" y="0"/>
              <a:chExt cx="709019" cy="659923"/>
            </a:xfrm>
          </p:grpSpPr>
          <p:sp>
            <p:nvSpPr>
              <p:cNvPr id="2392"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93"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94"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95"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96"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97"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398"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407" name="Group"/>
            <p:cNvGrpSpPr/>
            <p:nvPr/>
          </p:nvGrpSpPr>
          <p:grpSpPr>
            <a:xfrm>
              <a:off x="507999" y="0"/>
              <a:ext cx="709021" cy="659924"/>
              <a:chOff x="0" y="0"/>
              <a:chExt cx="709019" cy="659923"/>
            </a:xfrm>
          </p:grpSpPr>
          <p:sp>
            <p:nvSpPr>
              <p:cNvPr id="2400"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01"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02"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03"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04"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05"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06"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2411" name="Group"/>
          <p:cNvGrpSpPr/>
          <p:nvPr/>
        </p:nvGrpSpPr>
        <p:grpSpPr>
          <a:xfrm>
            <a:off x="4505917" y="6524009"/>
            <a:ext cx="3959814" cy="1984873"/>
            <a:chOff x="0" y="0"/>
            <a:chExt cx="3959813" cy="1984872"/>
          </a:xfrm>
        </p:grpSpPr>
        <p:sp>
          <p:nvSpPr>
            <p:cNvPr id="2409"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2410" name="250px-VRSNlogoAug2012.png" descr="250px-VRSNlogoAug2012.png"/>
            <p:cNvPicPr>
              <a:picLocks noChangeAspect="1"/>
            </p:cNvPicPr>
            <p:nvPr/>
          </p:nvPicPr>
          <p:blipFill>
            <a:blip r:embed="rId3">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2414" name="Group"/>
          <p:cNvGrpSpPr/>
          <p:nvPr/>
        </p:nvGrpSpPr>
        <p:grpSpPr>
          <a:xfrm>
            <a:off x="10624212" y="3550387"/>
            <a:ext cx="575891" cy="869981"/>
            <a:chOff x="0" y="0"/>
            <a:chExt cx="575889" cy="869980"/>
          </a:xfrm>
        </p:grpSpPr>
        <p:sp>
          <p:nvSpPr>
            <p:cNvPr id="2412"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2413"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2420" name="Group"/>
          <p:cNvGrpSpPr/>
          <p:nvPr/>
        </p:nvGrpSpPr>
        <p:grpSpPr>
          <a:xfrm>
            <a:off x="2270329" y="7205697"/>
            <a:ext cx="4356672" cy="1991953"/>
            <a:chOff x="0" y="0"/>
            <a:chExt cx="4356670" cy="1991952"/>
          </a:xfrm>
        </p:grpSpPr>
        <p:sp>
          <p:nvSpPr>
            <p:cNvPr id="2415" name="Triangle"/>
            <p:cNvSpPr/>
            <p:nvPr/>
          </p:nvSpPr>
          <p:spPr>
            <a:xfrm flipH="1" rot="16200000">
              <a:off x="2358384" y="-635411"/>
              <a:ext cx="1246245" cy="2750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nvGrpSpPr>
            <p:cNvPr id="2419" name="Group"/>
            <p:cNvGrpSpPr/>
            <p:nvPr/>
          </p:nvGrpSpPr>
          <p:grpSpPr>
            <a:xfrm>
              <a:off x="0" y="0"/>
              <a:ext cx="2420392" cy="1991953"/>
              <a:chOff x="-125108" y="0"/>
              <a:chExt cx="2420391" cy="1991952"/>
            </a:xfrm>
          </p:grpSpPr>
          <p:sp>
            <p:nvSpPr>
              <p:cNvPr id="2416" name="OCSP Responders"/>
              <p:cNvSpPr txBox="1"/>
              <p:nvPr/>
            </p:nvSpPr>
            <p:spPr>
              <a:xfrm>
                <a:off x="-125109" y="1534752"/>
                <a:ext cx="242039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2417" name="Image" descr="Image"/>
              <p:cNvPicPr>
                <a:picLocks noChangeAspect="1"/>
              </p:cNvPicPr>
              <p:nvPr/>
            </p:nvPicPr>
            <p:blipFill>
              <a:blip r:embed="rId6">
                <a:extLst/>
              </a:blip>
              <a:stretch>
                <a:fillRect/>
              </a:stretch>
            </p:blipFill>
            <p:spPr>
              <a:xfrm>
                <a:off x="440841" y="0"/>
                <a:ext cx="1300815" cy="1300814"/>
              </a:xfrm>
              <a:prstGeom prst="rect">
                <a:avLst/>
              </a:prstGeom>
              <a:ln w="12700" cap="flat">
                <a:noFill/>
                <a:miter lim="400000"/>
              </a:ln>
              <a:effectLst/>
            </p:spPr>
          </p:pic>
          <p:sp>
            <p:nvSpPr>
              <p:cNvPr id="2418" name="Coins"/>
              <p:cNvSpPr/>
              <p:nvPr/>
            </p:nvSpPr>
            <p:spPr>
              <a:xfrm>
                <a:off x="1331217"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pSp>
      <p:sp>
        <p:nvSpPr>
          <p:cNvPr id="2421" name="Rectangle"/>
          <p:cNvSpPr/>
          <p:nvPr/>
        </p:nvSpPr>
        <p:spPr>
          <a:xfrm>
            <a:off x="58331" y="2933057"/>
            <a:ext cx="12616818" cy="3267506"/>
          </a:xfrm>
          <a:prstGeom prst="rect">
            <a:avLst/>
          </a:prstGeom>
          <a:solidFill>
            <a:srgbClr val="000000">
              <a:alpha val="88604"/>
            </a:srgbClr>
          </a:solidFill>
          <a:ln w="12700">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424" name="Group"/>
          <p:cNvGrpSpPr/>
          <p:nvPr/>
        </p:nvGrpSpPr>
        <p:grpSpPr>
          <a:xfrm>
            <a:off x="1968425" y="4152130"/>
            <a:ext cx="7067265" cy="829360"/>
            <a:chOff x="0" y="0"/>
            <a:chExt cx="7067264" cy="829358"/>
          </a:xfrm>
        </p:grpSpPr>
        <p:sp>
          <p:nvSpPr>
            <p:cNvPr id="2422" name="Run reliable/error-free OCSP responders"/>
            <p:cNvSpPr txBox="1"/>
            <p:nvPr/>
          </p:nvSpPr>
          <p:spPr>
            <a:xfrm>
              <a:off x="1048378" y="184149"/>
              <a:ext cx="6018887"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lstStyle>
            <a:p>
              <a:pPr/>
              <a:r>
                <a:t>Run reliable/error-free OCSP responders</a:t>
              </a:r>
            </a:p>
          </p:txBody>
        </p:sp>
        <p:sp>
          <p:nvSpPr>
            <p:cNvPr id="2423" name="Dingbat Check"/>
            <p:cNvSpPr/>
            <p:nvPr/>
          </p:nvSpPr>
          <p:spPr>
            <a:xfrm>
              <a:off x="0" y="-1"/>
              <a:ext cx="872768" cy="829360"/>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2425" name="Rectangle"/>
          <p:cNvSpPr/>
          <p:nvPr/>
        </p:nvSpPr>
        <p:spPr>
          <a:xfrm>
            <a:off x="4953608" y="7360537"/>
            <a:ext cx="1790917" cy="991134"/>
          </a:xfrm>
          <a:prstGeom prst="rect">
            <a:avLst/>
          </a:prstGeom>
          <a:solidFill>
            <a:srgbClr val="000000"/>
          </a:solidFill>
          <a:ln w="25400">
            <a:solidFill>
              <a:srgbClr val="FFFFFF"/>
            </a:solidFill>
            <a:prstDash val="sysDot"/>
            <a:miter lim="400000"/>
          </a:ln>
        </p:spPr>
        <p:txBody>
          <a:bodyPr lIns="50800" tIns="50800" rIns="50800" bIns="50800" anchor="ctr"/>
          <a:lstStyle/>
          <a:p>
            <a:pPr>
              <a:defRPr b="0" sz="2200">
                <a:solidFill>
                  <a:srgbClr val="000000"/>
                </a:solidFill>
                <a:latin typeface="+mn-lt"/>
                <a:ea typeface="+mn-ea"/>
                <a:cs typeface="+mn-cs"/>
                <a:sym typeface="Helvetica Neue Medium"/>
              </a:defRPr>
            </a:pPr>
          </a:p>
        </p:txBody>
      </p:sp>
      <p:grpSp>
        <p:nvGrpSpPr>
          <p:cNvPr id="2522" name="Group"/>
          <p:cNvGrpSpPr/>
          <p:nvPr/>
        </p:nvGrpSpPr>
        <p:grpSpPr>
          <a:xfrm>
            <a:off x="4992918" y="7342671"/>
            <a:ext cx="1712297" cy="1028701"/>
            <a:chOff x="0" y="0"/>
            <a:chExt cx="1712295" cy="1028699"/>
          </a:xfrm>
        </p:grpSpPr>
        <p:grpSp>
          <p:nvGrpSpPr>
            <p:cNvPr id="2441" name="Group"/>
            <p:cNvGrpSpPr/>
            <p:nvPr/>
          </p:nvGrpSpPr>
          <p:grpSpPr>
            <a:xfrm>
              <a:off x="0" y="0"/>
              <a:ext cx="533210" cy="609601"/>
              <a:chOff x="0" y="0"/>
              <a:chExt cx="533209" cy="609600"/>
            </a:xfrm>
          </p:grpSpPr>
          <p:grpSp>
            <p:nvGrpSpPr>
              <p:cNvPr id="2439" name="Group"/>
              <p:cNvGrpSpPr/>
              <p:nvPr/>
            </p:nvGrpSpPr>
            <p:grpSpPr>
              <a:xfrm>
                <a:off x="0" y="118381"/>
                <a:ext cx="533210" cy="372838"/>
                <a:chOff x="0" y="0"/>
                <a:chExt cx="533209" cy="372836"/>
              </a:xfrm>
            </p:grpSpPr>
            <p:grpSp>
              <p:nvGrpSpPr>
                <p:cNvPr id="2437" name="Group"/>
                <p:cNvGrpSpPr/>
                <p:nvPr/>
              </p:nvGrpSpPr>
              <p:grpSpPr>
                <a:xfrm>
                  <a:off x="34234" y="42068"/>
                  <a:ext cx="464742" cy="330769"/>
                  <a:chOff x="0" y="0"/>
                  <a:chExt cx="464740" cy="330768"/>
                </a:xfrm>
              </p:grpSpPr>
              <p:sp>
                <p:nvSpPr>
                  <p:cNvPr id="2426"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434" name="Group"/>
                  <p:cNvGrpSpPr/>
                  <p:nvPr/>
                </p:nvGrpSpPr>
                <p:grpSpPr>
                  <a:xfrm>
                    <a:off x="24488" y="187531"/>
                    <a:ext cx="113148" cy="105313"/>
                    <a:chOff x="0" y="0"/>
                    <a:chExt cx="113146" cy="105311"/>
                  </a:xfrm>
                </p:grpSpPr>
                <p:sp>
                  <p:nvSpPr>
                    <p:cNvPr id="2427"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28"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29"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30"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31"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32"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33"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435"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436"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438"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440"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457" name="Group"/>
            <p:cNvGrpSpPr/>
            <p:nvPr/>
          </p:nvGrpSpPr>
          <p:grpSpPr>
            <a:xfrm>
              <a:off x="589542" y="0"/>
              <a:ext cx="533211" cy="609601"/>
              <a:chOff x="0" y="0"/>
              <a:chExt cx="533209" cy="609600"/>
            </a:xfrm>
          </p:grpSpPr>
          <p:grpSp>
            <p:nvGrpSpPr>
              <p:cNvPr id="2455" name="Group"/>
              <p:cNvGrpSpPr/>
              <p:nvPr/>
            </p:nvGrpSpPr>
            <p:grpSpPr>
              <a:xfrm>
                <a:off x="-1" y="118381"/>
                <a:ext cx="533211" cy="372838"/>
                <a:chOff x="0" y="0"/>
                <a:chExt cx="533209" cy="372836"/>
              </a:xfrm>
            </p:grpSpPr>
            <p:grpSp>
              <p:nvGrpSpPr>
                <p:cNvPr id="2453" name="Group"/>
                <p:cNvGrpSpPr/>
                <p:nvPr/>
              </p:nvGrpSpPr>
              <p:grpSpPr>
                <a:xfrm>
                  <a:off x="34234" y="42068"/>
                  <a:ext cx="464742" cy="330769"/>
                  <a:chOff x="0" y="0"/>
                  <a:chExt cx="464740" cy="330768"/>
                </a:xfrm>
              </p:grpSpPr>
              <p:sp>
                <p:nvSpPr>
                  <p:cNvPr id="2442"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450" name="Group"/>
                  <p:cNvGrpSpPr/>
                  <p:nvPr/>
                </p:nvGrpSpPr>
                <p:grpSpPr>
                  <a:xfrm>
                    <a:off x="24488" y="187531"/>
                    <a:ext cx="113148" cy="105313"/>
                    <a:chOff x="0" y="0"/>
                    <a:chExt cx="113146" cy="105311"/>
                  </a:xfrm>
                </p:grpSpPr>
                <p:sp>
                  <p:nvSpPr>
                    <p:cNvPr id="2443"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44"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45"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46"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47"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48"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49"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451"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452"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454"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456"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473" name="Group"/>
            <p:cNvGrpSpPr/>
            <p:nvPr/>
          </p:nvGrpSpPr>
          <p:grpSpPr>
            <a:xfrm>
              <a:off x="-1" y="419099"/>
              <a:ext cx="533211" cy="609601"/>
              <a:chOff x="0" y="0"/>
              <a:chExt cx="533209" cy="609600"/>
            </a:xfrm>
          </p:grpSpPr>
          <p:grpSp>
            <p:nvGrpSpPr>
              <p:cNvPr id="2471" name="Group"/>
              <p:cNvGrpSpPr/>
              <p:nvPr/>
            </p:nvGrpSpPr>
            <p:grpSpPr>
              <a:xfrm>
                <a:off x="-1" y="118381"/>
                <a:ext cx="533211" cy="372838"/>
                <a:chOff x="0" y="0"/>
                <a:chExt cx="533209" cy="372836"/>
              </a:xfrm>
            </p:grpSpPr>
            <p:grpSp>
              <p:nvGrpSpPr>
                <p:cNvPr id="2469" name="Group"/>
                <p:cNvGrpSpPr/>
                <p:nvPr/>
              </p:nvGrpSpPr>
              <p:grpSpPr>
                <a:xfrm>
                  <a:off x="34234" y="42068"/>
                  <a:ext cx="464742" cy="330769"/>
                  <a:chOff x="0" y="0"/>
                  <a:chExt cx="464740" cy="330768"/>
                </a:xfrm>
              </p:grpSpPr>
              <p:sp>
                <p:nvSpPr>
                  <p:cNvPr id="2458"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466" name="Group"/>
                  <p:cNvGrpSpPr/>
                  <p:nvPr/>
                </p:nvGrpSpPr>
                <p:grpSpPr>
                  <a:xfrm>
                    <a:off x="24488" y="187531"/>
                    <a:ext cx="113148" cy="105313"/>
                    <a:chOff x="0" y="0"/>
                    <a:chExt cx="113146" cy="105311"/>
                  </a:xfrm>
                </p:grpSpPr>
                <p:sp>
                  <p:nvSpPr>
                    <p:cNvPr id="2459"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60"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61"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62"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63"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64"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65"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467"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468"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470"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472"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489" name="Group"/>
            <p:cNvGrpSpPr/>
            <p:nvPr/>
          </p:nvGrpSpPr>
          <p:grpSpPr>
            <a:xfrm>
              <a:off x="589542" y="419099"/>
              <a:ext cx="533211" cy="609601"/>
              <a:chOff x="0" y="0"/>
              <a:chExt cx="533209" cy="609600"/>
            </a:xfrm>
          </p:grpSpPr>
          <p:grpSp>
            <p:nvGrpSpPr>
              <p:cNvPr id="2487" name="Group"/>
              <p:cNvGrpSpPr/>
              <p:nvPr/>
            </p:nvGrpSpPr>
            <p:grpSpPr>
              <a:xfrm>
                <a:off x="-1" y="118381"/>
                <a:ext cx="533211" cy="372838"/>
                <a:chOff x="0" y="0"/>
                <a:chExt cx="533209" cy="372836"/>
              </a:xfrm>
            </p:grpSpPr>
            <p:grpSp>
              <p:nvGrpSpPr>
                <p:cNvPr id="2485" name="Group"/>
                <p:cNvGrpSpPr/>
                <p:nvPr/>
              </p:nvGrpSpPr>
              <p:grpSpPr>
                <a:xfrm>
                  <a:off x="34234" y="42068"/>
                  <a:ext cx="464742" cy="330769"/>
                  <a:chOff x="0" y="0"/>
                  <a:chExt cx="464740" cy="330768"/>
                </a:xfrm>
              </p:grpSpPr>
              <p:sp>
                <p:nvSpPr>
                  <p:cNvPr id="2474"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482" name="Group"/>
                  <p:cNvGrpSpPr/>
                  <p:nvPr/>
                </p:nvGrpSpPr>
                <p:grpSpPr>
                  <a:xfrm>
                    <a:off x="24488" y="187531"/>
                    <a:ext cx="113148" cy="105313"/>
                    <a:chOff x="0" y="0"/>
                    <a:chExt cx="113146" cy="105311"/>
                  </a:xfrm>
                </p:grpSpPr>
                <p:sp>
                  <p:nvSpPr>
                    <p:cNvPr id="2475"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76"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77"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78"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79"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80"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81"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483"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484"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486"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488"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505" name="Group"/>
            <p:cNvGrpSpPr/>
            <p:nvPr/>
          </p:nvGrpSpPr>
          <p:grpSpPr>
            <a:xfrm>
              <a:off x="1179085" y="0"/>
              <a:ext cx="533211" cy="609601"/>
              <a:chOff x="0" y="0"/>
              <a:chExt cx="533209" cy="609600"/>
            </a:xfrm>
          </p:grpSpPr>
          <p:grpSp>
            <p:nvGrpSpPr>
              <p:cNvPr id="2503" name="Group"/>
              <p:cNvGrpSpPr/>
              <p:nvPr/>
            </p:nvGrpSpPr>
            <p:grpSpPr>
              <a:xfrm>
                <a:off x="-1" y="118381"/>
                <a:ext cx="533211" cy="372838"/>
                <a:chOff x="0" y="0"/>
                <a:chExt cx="533209" cy="372836"/>
              </a:xfrm>
            </p:grpSpPr>
            <p:grpSp>
              <p:nvGrpSpPr>
                <p:cNvPr id="2501" name="Group"/>
                <p:cNvGrpSpPr/>
                <p:nvPr/>
              </p:nvGrpSpPr>
              <p:grpSpPr>
                <a:xfrm>
                  <a:off x="34234" y="42068"/>
                  <a:ext cx="464742" cy="330769"/>
                  <a:chOff x="0" y="0"/>
                  <a:chExt cx="464740" cy="330768"/>
                </a:xfrm>
              </p:grpSpPr>
              <p:sp>
                <p:nvSpPr>
                  <p:cNvPr id="2490"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498" name="Group"/>
                  <p:cNvGrpSpPr/>
                  <p:nvPr/>
                </p:nvGrpSpPr>
                <p:grpSpPr>
                  <a:xfrm>
                    <a:off x="24488" y="187531"/>
                    <a:ext cx="113148" cy="105313"/>
                    <a:chOff x="0" y="0"/>
                    <a:chExt cx="113146" cy="105311"/>
                  </a:xfrm>
                </p:grpSpPr>
                <p:sp>
                  <p:nvSpPr>
                    <p:cNvPr id="2491"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92"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93"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94"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95"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96"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497"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499"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500"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502"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504"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521" name="Group"/>
            <p:cNvGrpSpPr/>
            <p:nvPr/>
          </p:nvGrpSpPr>
          <p:grpSpPr>
            <a:xfrm>
              <a:off x="1179085" y="419099"/>
              <a:ext cx="533211" cy="609601"/>
              <a:chOff x="0" y="0"/>
              <a:chExt cx="533209" cy="609600"/>
            </a:xfrm>
          </p:grpSpPr>
          <p:grpSp>
            <p:nvGrpSpPr>
              <p:cNvPr id="2519" name="Group"/>
              <p:cNvGrpSpPr/>
              <p:nvPr/>
            </p:nvGrpSpPr>
            <p:grpSpPr>
              <a:xfrm>
                <a:off x="-1" y="118381"/>
                <a:ext cx="533211" cy="372838"/>
                <a:chOff x="0" y="0"/>
                <a:chExt cx="533209" cy="372836"/>
              </a:xfrm>
            </p:grpSpPr>
            <p:grpSp>
              <p:nvGrpSpPr>
                <p:cNvPr id="2517" name="Group"/>
                <p:cNvGrpSpPr/>
                <p:nvPr/>
              </p:nvGrpSpPr>
              <p:grpSpPr>
                <a:xfrm>
                  <a:off x="34234" y="42068"/>
                  <a:ext cx="464742" cy="330769"/>
                  <a:chOff x="0" y="0"/>
                  <a:chExt cx="464740" cy="330768"/>
                </a:xfrm>
              </p:grpSpPr>
              <p:sp>
                <p:nvSpPr>
                  <p:cNvPr id="2506"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514" name="Group"/>
                  <p:cNvGrpSpPr/>
                  <p:nvPr/>
                </p:nvGrpSpPr>
                <p:grpSpPr>
                  <a:xfrm>
                    <a:off x="24488" y="187531"/>
                    <a:ext cx="113148" cy="105313"/>
                    <a:chOff x="0" y="0"/>
                    <a:chExt cx="113146" cy="105311"/>
                  </a:xfrm>
                </p:grpSpPr>
                <p:sp>
                  <p:nvSpPr>
                    <p:cNvPr id="2507"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08"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09"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10"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11"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12"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13"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515"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516"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518"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520"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grpSp>
        <p:nvGrpSpPr>
          <p:cNvPr id="2525" name="Group"/>
          <p:cNvGrpSpPr/>
          <p:nvPr/>
        </p:nvGrpSpPr>
        <p:grpSpPr>
          <a:xfrm>
            <a:off x="1972020" y="3314630"/>
            <a:ext cx="9546502" cy="923682"/>
            <a:chOff x="0" y="0"/>
            <a:chExt cx="9546500" cy="923680"/>
          </a:xfrm>
        </p:grpSpPr>
        <p:sp>
          <p:nvSpPr>
            <p:cNvPr id="2523" name="Dingbat Check"/>
            <p:cNvSpPr/>
            <p:nvPr/>
          </p:nvSpPr>
          <p:spPr>
            <a:xfrm>
              <a:off x="0" y="-1"/>
              <a:ext cx="872768" cy="829360"/>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524" name="Include the OCSP Must-Staple extension into certificates"/>
            <p:cNvSpPr txBox="1"/>
            <p:nvPr/>
          </p:nvSpPr>
          <p:spPr>
            <a:xfrm>
              <a:off x="1073365" y="94322"/>
              <a:ext cx="8473136" cy="8293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lstStyle>
            <a:p>
              <a:pPr/>
              <a:r>
                <a:t>Include the OCSP Must-Staple extension into certificates</a:t>
              </a:r>
            </a:p>
          </p:txBody>
        </p:sp>
      </p:grpSp>
      <p:grpSp>
        <p:nvGrpSpPr>
          <p:cNvPr id="2540" name="Group"/>
          <p:cNvGrpSpPr/>
          <p:nvPr/>
        </p:nvGrpSpPr>
        <p:grpSpPr>
          <a:xfrm>
            <a:off x="8202554" y="6697091"/>
            <a:ext cx="1903475" cy="1117067"/>
            <a:chOff x="0" y="0"/>
            <a:chExt cx="1903474" cy="1117066"/>
          </a:xfrm>
        </p:grpSpPr>
        <p:sp>
          <p:nvSpPr>
            <p:cNvPr id="2526" name="1.3.6.1.5.5.7.1.24"/>
            <p:cNvSpPr txBox="1"/>
            <p:nvPr/>
          </p:nvSpPr>
          <p:spPr>
            <a:xfrm>
              <a:off x="0" y="824966"/>
              <a:ext cx="1903475" cy="292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lnSpc>
                  <a:spcPts val="3000"/>
                </a:lnSpc>
                <a:defRPr b="0" sz="1300">
                  <a:solidFill>
                    <a:srgbClr val="333333"/>
                  </a:solidFill>
                  <a:latin typeface="Menlo"/>
                  <a:ea typeface="Menlo"/>
                  <a:cs typeface="Menlo"/>
                  <a:sym typeface="Menlo"/>
                </a:defRPr>
              </a:lvl1pPr>
            </a:lstStyle>
            <a:p>
              <a:pPr/>
              <a:r>
                <a:t>1.3.6.1.5.5.7.1.24</a:t>
              </a:r>
            </a:p>
          </p:txBody>
        </p:sp>
        <p:grpSp>
          <p:nvGrpSpPr>
            <p:cNvPr id="2539" name="Group"/>
            <p:cNvGrpSpPr/>
            <p:nvPr/>
          </p:nvGrpSpPr>
          <p:grpSpPr>
            <a:xfrm>
              <a:off x="361263" y="0"/>
              <a:ext cx="1194274" cy="896229"/>
              <a:chOff x="0" y="0"/>
              <a:chExt cx="1194273" cy="896228"/>
            </a:xfrm>
          </p:grpSpPr>
          <p:sp>
            <p:nvSpPr>
              <p:cNvPr id="2527"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28"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536" name="Group"/>
              <p:cNvGrpSpPr/>
              <p:nvPr/>
            </p:nvGrpSpPr>
            <p:grpSpPr>
              <a:xfrm>
                <a:off x="62930" y="528144"/>
                <a:ext cx="290761" cy="270627"/>
                <a:chOff x="0" y="0"/>
                <a:chExt cx="290759" cy="270626"/>
              </a:xfrm>
            </p:grpSpPr>
            <p:sp>
              <p:nvSpPr>
                <p:cNvPr id="2529"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30"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31"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32"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33"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34"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35"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537" name="250px-VRSNlogoAug2012.png" descr="250px-VRSNlogoAug2012.png"/>
              <p:cNvPicPr>
                <a:picLocks noChangeAspect="1"/>
              </p:cNvPicPr>
              <p:nvPr/>
            </p:nvPicPr>
            <p:blipFill>
              <a:blip r:embed="rId3">
                <a:extLst/>
              </a:blip>
              <a:srcRect l="0" t="0" r="12951" b="33387"/>
              <a:stretch>
                <a:fillRect/>
              </a:stretch>
            </p:blipFill>
            <p:spPr>
              <a:xfrm>
                <a:off x="695032" y="443170"/>
                <a:ext cx="464702" cy="355605"/>
              </a:xfrm>
              <a:prstGeom prst="rect">
                <a:avLst/>
              </a:prstGeom>
              <a:ln w="12700" cap="flat">
                <a:noFill/>
                <a:miter lim="400000"/>
              </a:ln>
              <a:effectLst/>
            </p:spPr>
          </p:pic>
          <p:pic>
            <p:nvPicPr>
              <p:cNvPr id="2538"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spTree>
  </p:cSld>
  <p:clrMapOvr>
    <a:masterClrMapping/>
  </p:clrMapOvr>
  <mc:AlternateContent xmlns:mc="http://schemas.openxmlformats.org/markup-compatibility/2006">
    <mc:Choice xmlns:p14="http://schemas.microsoft.com/office/powerpoint/2010/main" Requires="p14">
      <p:transition spd="fast" advClick="1" p14:dur="3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540"/>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252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2" presetID="22" grpId="3" fill="hold">
                                  <p:stCondLst>
                                    <p:cond delay="0"/>
                                  </p:stCondLst>
                                  <p:iterate type="el" backwards="0">
                                    <p:tmAbs val="0"/>
                                  </p:iterate>
                                  <p:childTnLst>
                                    <p:set>
                                      <p:cBhvr>
                                        <p:cTn id="13" fill="hold"/>
                                        <p:tgtEl>
                                          <p:spTgt spid="2420"/>
                                        </p:tgtEl>
                                        <p:attrNameLst>
                                          <p:attrName>style.visibility</p:attrName>
                                        </p:attrNameLst>
                                      </p:cBhvr>
                                      <p:to>
                                        <p:strVal val="visible"/>
                                      </p:to>
                                    </p:set>
                                    <p:animEffect filter="wipe(right)" transition="in">
                                      <p:cBhvr>
                                        <p:cTn id="14" dur="300"/>
                                        <p:tgtEl>
                                          <p:spTgt spid="2420"/>
                                        </p:tgtEl>
                                      </p:cBhvr>
                                    </p:animEffect>
                                  </p:childTnLst>
                                </p:cTn>
                              </p:par>
                            </p:childTnLst>
                          </p:cTn>
                        </p:par>
                        <p:par>
                          <p:cTn id="15" fill="hold">
                            <p:stCondLst>
                              <p:cond delay="300"/>
                            </p:stCondLst>
                            <p:childTnLst>
                              <p:par>
                                <p:cTn id="16" presetClass="entr" nodeType="afterEffect" presetSubtype="0" presetID="1" grpId="4" fill="hold">
                                  <p:stCondLst>
                                    <p:cond delay="0"/>
                                  </p:stCondLst>
                                  <p:iterate type="el" backwards="0">
                                    <p:tmAbs val="0"/>
                                  </p:iterate>
                                  <p:childTnLst>
                                    <p:set>
                                      <p:cBhvr>
                                        <p:cTn id="17" fill="hold"/>
                                        <p:tgtEl>
                                          <p:spTgt spid="24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40" grpId="1"/>
      <p:bldP build="whole" bldLvl="1" animBg="1" rev="0" advAuto="0" spid="2424" grpId="4"/>
      <p:bldP build="whole" bldLvl="1" animBg="1" rev="0" advAuto="0" spid="2525" grpId="2"/>
      <p:bldP build="whole" bldLvl="1" animBg="1" rev="0" advAuto="0" spid="2420" grpId="3"/>
    </p:bld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4" name="Rectangle"/>
          <p:cNvSpPr/>
          <p:nvPr/>
        </p:nvSpPr>
        <p:spPr>
          <a:xfrm>
            <a:off x="4953608" y="7360537"/>
            <a:ext cx="1790917" cy="991134"/>
          </a:xfrm>
          <a:prstGeom prst="rect">
            <a:avLst/>
          </a:prstGeom>
          <a:solidFill>
            <a:srgbClr val="000000"/>
          </a:solidFill>
          <a:ln w="254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2545" name="Triangle"/>
          <p:cNvSpPr/>
          <p:nvPr/>
        </p:nvSpPr>
        <p:spPr>
          <a:xfrm flipH="1" rot="16200000">
            <a:off x="4628713" y="6570286"/>
            <a:ext cx="1246246" cy="2750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2546" name="To support OCSP Must Staple…"/>
          <p:cNvSpPr txBox="1"/>
          <p:nvPr>
            <p:ph type="title"/>
          </p:nvPr>
        </p:nvSpPr>
        <p:spPr>
          <a:prstGeom prst="rect">
            <a:avLst/>
          </a:prstGeom>
        </p:spPr>
        <p:txBody>
          <a:bodyPr/>
          <a:lstStyle/>
          <a:p>
            <a:pPr/>
            <a:r>
              <a:t>To support OCSP Must Staple</a:t>
            </a:r>
          </a:p>
          <a:p>
            <a:pPr/>
            <a:r>
              <a:t>(2) Clients</a:t>
            </a:r>
          </a:p>
        </p:txBody>
      </p:sp>
      <p:sp>
        <p:nvSpPr>
          <p:cNvPr id="254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560" name="Group"/>
          <p:cNvGrpSpPr/>
          <p:nvPr/>
        </p:nvGrpSpPr>
        <p:grpSpPr>
          <a:xfrm>
            <a:off x="2889549" y="3840499"/>
            <a:ext cx="1194274" cy="896229"/>
            <a:chOff x="0" y="0"/>
            <a:chExt cx="1194273" cy="896228"/>
          </a:xfrm>
        </p:grpSpPr>
        <p:sp>
          <p:nvSpPr>
            <p:cNvPr id="2548"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49"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557" name="Group"/>
            <p:cNvGrpSpPr/>
            <p:nvPr/>
          </p:nvGrpSpPr>
          <p:grpSpPr>
            <a:xfrm>
              <a:off x="62930" y="528144"/>
              <a:ext cx="290761" cy="270627"/>
              <a:chOff x="0" y="0"/>
              <a:chExt cx="290759" cy="270626"/>
            </a:xfrm>
          </p:grpSpPr>
          <p:sp>
            <p:nvSpPr>
              <p:cNvPr id="2550"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51"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52"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53"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54"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55"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56"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558" name="250px-VRSNlogoAug2012.png" descr="250px-VRSNlogoAug2012.png"/>
            <p:cNvPicPr>
              <a:picLocks noChangeAspect="1"/>
            </p:cNvPicPr>
            <p:nvPr/>
          </p:nvPicPr>
          <p:blipFill>
            <a:blip r:embed="rId3">
              <a:extLst/>
            </a:blip>
            <a:srcRect l="0" t="0" r="12951" b="33387"/>
            <a:stretch>
              <a:fillRect/>
            </a:stretch>
          </p:blipFill>
          <p:spPr>
            <a:xfrm>
              <a:off x="695032" y="443170"/>
              <a:ext cx="464702" cy="355605"/>
            </a:xfrm>
            <a:prstGeom prst="rect">
              <a:avLst/>
            </a:prstGeom>
            <a:ln w="12700" cap="flat">
              <a:noFill/>
              <a:miter lim="400000"/>
            </a:ln>
            <a:effectLst/>
          </p:spPr>
        </p:pic>
        <p:pic>
          <p:nvPicPr>
            <p:cNvPr id="2559"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563" name="Group"/>
          <p:cNvGrpSpPr/>
          <p:nvPr/>
        </p:nvGrpSpPr>
        <p:grpSpPr>
          <a:xfrm>
            <a:off x="3898215" y="3550387"/>
            <a:ext cx="575891" cy="869981"/>
            <a:chOff x="0" y="0"/>
            <a:chExt cx="575889" cy="869980"/>
          </a:xfrm>
        </p:grpSpPr>
        <p:sp>
          <p:nvSpPr>
            <p:cNvPr id="2561"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2562"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2564"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2565" name="Chrome-logo.png" descr="Chrome-logo.png"/>
          <p:cNvPicPr>
            <a:picLocks noChangeAspect="1"/>
          </p:cNvPicPr>
          <p:nvPr/>
        </p:nvPicPr>
        <p:blipFill>
          <a:blip r:embed="rId5">
            <a:extLst/>
          </a:blip>
          <a:stretch>
            <a:fillRect/>
          </a:stretch>
        </p:blipFill>
        <p:spPr>
          <a:xfrm>
            <a:off x="1841634" y="2992428"/>
            <a:ext cx="685801" cy="685801"/>
          </a:xfrm>
          <a:prstGeom prst="rect">
            <a:avLst/>
          </a:prstGeom>
          <a:ln w="12700">
            <a:miter lim="400000"/>
          </a:ln>
        </p:spPr>
      </p:pic>
      <p:sp>
        <p:nvSpPr>
          <p:cNvPr id="2566"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599" name="Group"/>
          <p:cNvGrpSpPr/>
          <p:nvPr/>
        </p:nvGrpSpPr>
        <p:grpSpPr>
          <a:xfrm>
            <a:off x="7501744" y="2989452"/>
            <a:ext cx="3500282" cy="1991852"/>
            <a:chOff x="0" y="0"/>
            <a:chExt cx="3500280" cy="1991850"/>
          </a:xfrm>
        </p:grpSpPr>
        <p:grpSp>
          <p:nvGrpSpPr>
            <p:cNvPr id="2569" name="Group"/>
            <p:cNvGrpSpPr/>
            <p:nvPr/>
          </p:nvGrpSpPr>
          <p:grpSpPr>
            <a:xfrm>
              <a:off x="0" y="0"/>
              <a:ext cx="3500281" cy="1991851"/>
              <a:chOff x="0" y="0"/>
              <a:chExt cx="3500280" cy="1991850"/>
            </a:xfrm>
          </p:grpSpPr>
          <p:sp>
            <p:nvSpPr>
              <p:cNvPr id="2567" name="Website"/>
              <p:cNvSpPr/>
              <p:nvPr/>
            </p:nvSpPr>
            <p:spPr>
              <a:xfrm>
                <a:off x="826152" y="255054"/>
                <a:ext cx="2674129" cy="1736797"/>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pic>
            <p:nvPicPr>
              <p:cNvPr id="2568" name="strategic_bofa500_1.png" descr="strategic_bofa500_1.png"/>
              <p:cNvPicPr>
                <a:picLocks noChangeAspect="1"/>
              </p:cNvPicPr>
              <p:nvPr/>
            </p:nvPicPr>
            <p:blipFill>
              <a:blip r:embed="rId4">
                <a:extLst/>
              </a:blip>
              <a:srcRect l="28418" t="39675" r="28418" b="0"/>
              <a:stretch>
                <a:fillRect/>
              </a:stretch>
            </p:blipFill>
            <p:spPr>
              <a:xfrm>
                <a:off x="0" y="0"/>
                <a:ext cx="1466958" cy="691940"/>
              </a:xfrm>
              <a:prstGeom prst="rect">
                <a:avLst/>
              </a:prstGeom>
              <a:ln w="12700" cap="flat">
                <a:noFill/>
                <a:miter lim="400000"/>
              </a:ln>
              <a:effectLst/>
            </p:spPr>
          </p:pic>
        </p:grpSp>
        <p:grpSp>
          <p:nvGrpSpPr>
            <p:cNvPr id="2577" name="Group"/>
            <p:cNvGrpSpPr/>
            <p:nvPr/>
          </p:nvGrpSpPr>
          <p:grpSpPr>
            <a:xfrm>
              <a:off x="1437782" y="1007050"/>
              <a:ext cx="627664" cy="584201"/>
              <a:chOff x="0" y="0"/>
              <a:chExt cx="627662" cy="584200"/>
            </a:xfrm>
          </p:grpSpPr>
          <p:sp>
            <p:nvSpPr>
              <p:cNvPr id="2570"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71"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72"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73"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74"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75"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76"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590" name="Group"/>
            <p:cNvGrpSpPr/>
            <p:nvPr/>
          </p:nvGrpSpPr>
          <p:grpSpPr>
            <a:xfrm>
              <a:off x="2173037" y="851036"/>
              <a:ext cx="1194274" cy="896229"/>
              <a:chOff x="0" y="0"/>
              <a:chExt cx="1194273" cy="896228"/>
            </a:xfrm>
          </p:grpSpPr>
          <p:sp>
            <p:nvSpPr>
              <p:cNvPr id="2578"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79"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587" name="Group"/>
              <p:cNvGrpSpPr/>
              <p:nvPr/>
            </p:nvGrpSpPr>
            <p:grpSpPr>
              <a:xfrm>
                <a:off x="62930" y="528144"/>
                <a:ext cx="290761" cy="270627"/>
                <a:chOff x="0" y="0"/>
                <a:chExt cx="290759" cy="270626"/>
              </a:xfrm>
            </p:grpSpPr>
            <p:sp>
              <p:nvSpPr>
                <p:cNvPr id="2580"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81"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82"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83"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84"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85"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86"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588" name="250px-VRSNlogoAug2012.png" descr="250px-VRSNlogoAug2012.png"/>
              <p:cNvPicPr>
                <a:picLocks noChangeAspect="1"/>
              </p:cNvPicPr>
              <p:nvPr/>
            </p:nvPicPr>
            <p:blipFill>
              <a:blip r:embed="rId3">
                <a:extLst/>
              </a:blip>
              <a:srcRect l="0" t="0" r="12951" b="33387"/>
              <a:stretch>
                <a:fillRect/>
              </a:stretch>
            </p:blipFill>
            <p:spPr>
              <a:xfrm>
                <a:off x="695032" y="443170"/>
                <a:ext cx="464702" cy="355605"/>
              </a:xfrm>
              <a:prstGeom prst="rect">
                <a:avLst/>
              </a:prstGeom>
              <a:ln w="12700" cap="flat">
                <a:noFill/>
                <a:miter lim="400000"/>
              </a:ln>
              <a:effectLst/>
            </p:spPr>
          </p:pic>
          <p:pic>
            <p:nvPicPr>
              <p:cNvPr id="2589"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598" name="Group"/>
            <p:cNvGrpSpPr/>
            <p:nvPr/>
          </p:nvGrpSpPr>
          <p:grpSpPr>
            <a:xfrm>
              <a:off x="960029" y="1010340"/>
              <a:ext cx="620594" cy="577620"/>
              <a:chOff x="0" y="0"/>
              <a:chExt cx="620592" cy="577619"/>
            </a:xfrm>
          </p:grpSpPr>
          <p:sp>
            <p:nvSpPr>
              <p:cNvPr id="2591"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92"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93"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94"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95"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96"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597"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2607" name="Group"/>
          <p:cNvGrpSpPr/>
          <p:nvPr/>
        </p:nvGrpSpPr>
        <p:grpSpPr>
          <a:xfrm>
            <a:off x="8939527" y="3996502"/>
            <a:ext cx="627663" cy="584201"/>
            <a:chOff x="0" y="0"/>
            <a:chExt cx="627662" cy="584200"/>
          </a:xfrm>
        </p:grpSpPr>
        <p:sp>
          <p:nvSpPr>
            <p:cNvPr id="2600"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01"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02"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03"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04"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05"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06"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620" name="Group"/>
          <p:cNvGrpSpPr/>
          <p:nvPr/>
        </p:nvGrpSpPr>
        <p:grpSpPr>
          <a:xfrm>
            <a:off x="9674781" y="3840488"/>
            <a:ext cx="1194275" cy="896229"/>
            <a:chOff x="0" y="0"/>
            <a:chExt cx="1194273" cy="896228"/>
          </a:xfrm>
        </p:grpSpPr>
        <p:sp>
          <p:nvSpPr>
            <p:cNvPr id="2608"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09"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617" name="Group"/>
            <p:cNvGrpSpPr/>
            <p:nvPr/>
          </p:nvGrpSpPr>
          <p:grpSpPr>
            <a:xfrm>
              <a:off x="62930" y="528144"/>
              <a:ext cx="290761" cy="270627"/>
              <a:chOff x="0" y="0"/>
              <a:chExt cx="290759" cy="270626"/>
            </a:xfrm>
          </p:grpSpPr>
          <p:sp>
            <p:nvSpPr>
              <p:cNvPr id="2610"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11"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12"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13"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14"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15"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16"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618" name="250px-VRSNlogoAug2012.png" descr="250px-VRSNlogoAug2012.png"/>
            <p:cNvPicPr>
              <a:picLocks noChangeAspect="1"/>
            </p:cNvPicPr>
            <p:nvPr/>
          </p:nvPicPr>
          <p:blipFill>
            <a:blip r:embed="rId3">
              <a:extLst/>
            </a:blip>
            <a:srcRect l="0" t="0" r="12951" b="33387"/>
            <a:stretch>
              <a:fillRect/>
            </a:stretch>
          </p:blipFill>
          <p:spPr>
            <a:xfrm>
              <a:off x="695032" y="443170"/>
              <a:ext cx="464702" cy="355605"/>
            </a:xfrm>
            <a:prstGeom prst="rect">
              <a:avLst/>
            </a:prstGeom>
            <a:ln w="12700" cap="flat">
              <a:noFill/>
              <a:miter lim="400000"/>
            </a:ln>
            <a:effectLst/>
          </p:spPr>
        </p:pic>
        <p:pic>
          <p:nvPicPr>
            <p:cNvPr id="2619"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628" name="Group"/>
          <p:cNvGrpSpPr/>
          <p:nvPr/>
        </p:nvGrpSpPr>
        <p:grpSpPr>
          <a:xfrm>
            <a:off x="8461774" y="3999792"/>
            <a:ext cx="620593" cy="577621"/>
            <a:chOff x="0" y="0"/>
            <a:chExt cx="620592" cy="577619"/>
          </a:xfrm>
        </p:grpSpPr>
        <p:sp>
          <p:nvSpPr>
            <p:cNvPr id="2621"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22"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23"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24"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25"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26"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27"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2629" name="1.3.6.1.5.5.7.1.24"/>
          <p:cNvSpPr txBox="1"/>
          <p:nvPr/>
        </p:nvSpPr>
        <p:spPr>
          <a:xfrm>
            <a:off x="2460154" y="4655956"/>
            <a:ext cx="1903476" cy="29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000"/>
              </a:lnSpc>
              <a:defRPr b="0" sz="1300">
                <a:solidFill>
                  <a:srgbClr val="333333"/>
                </a:solidFill>
                <a:latin typeface="Menlo"/>
                <a:ea typeface="Menlo"/>
                <a:cs typeface="Menlo"/>
                <a:sym typeface="Menlo"/>
              </a:defRPr>
            </a:lvl1pPr>
          </a:lstStyle>
          <a:p>
            <a:pPr/>
            <a:r>
              <a:t>1.3.6.1.5.5.7.1.24</a:t>
            </a:r>
          </a:p>
        </p:txBody>
      </p:sp>
      <p:grpSp>
        <p:nvGrpSpPr>
          <p:cNvPr id="2646" name="Group"/>
          <p:cNvGrpSpPr/>
          <p:nvPr/>
        </p:nvGrpSpPr>
        <p:grpSpPr>
          <a:xfrm>
            <a:off x="7061379" y="7526142"/>
            <a:ext cx="1217021" cy="659924"/>
            <a:chOff x="0" y="0"/>
            <a:chExt cx="1217019" cy="659923"/>
          </a:xfrm>
        </p:grpSpPr>
        <p:grpSp>
          <p:nvGrpSpPr>
            <p:cNvPr id="2637" name="Group"/>
            <p:cNvGrpSpPr/>
            <p:nvPr/>
          </p:nvGrpSpPr>
          <p:grpSpPr>
            <a:xfrm>
              <a:off x="0" y="0"/>
              <a:ext cx="709020" cy="659924"/>
              <a:chOff x="0" y="0"/>
              <a:chExt cx="709019" cy="659923"/>
            </a:xfrm>
          </p:grpSpPr>
          <p:sp>
            <p:nvSpPr>
              <p:cNvPr id="2630"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31"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32"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33"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34"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35"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36"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645" name="Group"/>
            <p:cNvGrpSpPr/>
            <p:nvPr/>
          </p:nvGrpSpPr>
          <p:grpSpPr>
            <a:xfrm>
              <a:off x="507999" y="0"/>
              <a:ext cx="709021" cy="659924"/>
              <a:chOff x="0" y="0"/>
              <a:chExt cx="709019" cy="659923"/>
            </a:xfrm>
          </p:grpSpPr>
          <p:sp>
            <p:nvSpPr>
              <p:cNvPr id="2638"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39"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40"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41"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42"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43"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44"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2649" name="Group"/>
          <p:cNvGrpSpPr/>
          <p:nvPr/>
        </p:nvGrpSpPr>
        <p:grpSpPr>
          <a:xfrm>
            <a:off x="4505917" y="6524009"/>
            <a:ext cx="3959814" cy="1984873"/>
            <a:chOff x="0" y="0"/>
            <a:chExt cx="3959813" cy="1984872"/>
          </a:xfrm>
        </p:grpSpPr>
        <p:sp>
          <p:nvSpPr>
            <p:cNvPr id="2647"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2648" name="250px-VRSNlogoAug2012.png" descr="250px-VRSNlogoAug2012.png"/>
            <p:cNvPicPr>
              <a:picLocks noChangeAspect="1"/>
            </p:cNvPicPr>
            <p:nvPr/>
          </p:nvPicPr>
          <p:blipFill>
            <a:blip r:embed="rId3">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2746" name="Group"/>
          <p:cNvGrpSpPr/>
          <p:nvPr/>
        </p:nvGrpSpPr>
        <p:grpSpPr>
          <a:xfrm>
            <a:off x="4992918" y="7342671"/>
            <a:ext cx="1712297" cy="1028701"/>
            <a:chOff x="0" y="0"/>
            <a:chExt cx="1712295" cy="1028699"/>
          </a:xfrm>
        </p:grpSpPr>
        <p:grpSp>
          <p:nvGrpSpPr>
            <p:cNvPr id="2665" name="Group"/>
            <p:cNvGrpSpPr/>
            <p:nvPr/>
          </p:nvGrpSpPr>
          <p:grpSpPr>
            <a:xfrm>
              <a:off x="0" y="0"/>
              <a:ext cx="533210" cy="609601"/>
              <a:chOff x="0" y="0"/>
              <a:chExt cx="533209" cy="609600"/>
            </a:xfrm>
          </p:grpSpPr>
          <p:grpSp>
            <p:nvGrpSpPr>
              <p:cNvPr id="2663" name="Group"/>
              <p:cNvGrpSpPr/>
              <p:nvPr/>
            </p:nvGrpSpPr>
            <p:grpSpPr>
              <a:xfrm>
                <a:off x="0" y="118381"/>
                <a:ext cx="533210" cy="372838"/>
                <a:chOff x="0" y="0"/>
                <a:chExt cx="533209" cy="372836"/>
              </a:xfrm>
            </p:grpSpPr>
            <p:grpSp>
              <p:nvGrpSpPr>
                <p:cNvPr id="2661" name="Group"/>
                <p:cNvGrpSpPr/>
                <p:nvPr/>
              </p:nvGrpSpPr>
              <p:grpSpPr>
                <a:xfrm>
                  <a:off x="34234" y="42068"/>
                  <a:ext cx="464742" cy="330769"/>
                  <a:chOff x="0" y="0"/>
                  <a:chExt cx="464740" cy="330768"/>
                </a:xfrm>
              </p:grpSpPr>
              <p:sp>
                <p:nvSpPr>
                  <p:cNvPr id="2650"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658" name="Group"/>
                  <p:cNvGrpSpPr/>
                  <p:nvPr/>
                </p:nvGrpSpPr>
                <p:grpSpPr>
                  <a:xfrm>
                    <a:off x="24488" y="187531"/>
                    <a:ext cx="113148" cy="105313"/>
                    <a:chOff x="0" y="0"/>
                    <a:chExt cx="113146" cy="105311"/>
                  </a:xfrm>
                </p:grpSpPr>
                <p:sp>
                  <p:nvSpPr>
                    <p:cNvPr id="2651"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52"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53"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54"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55"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56"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57"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659"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660"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662"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664"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681" name="Group"/>
            <p:cNvGrpSpPr/>
            <p:nvPr/>
          </p:nvGrpSpPr>
          <p:grpSpPr>
            <a:xfrm>
              <a:off x="589542" y="0"/>
              <a:ext cx="533211" cy="609601"/>
              <a:chOff x="0" y="0"/>
              <a:chExt cx="533209" cy="609600"/>
            </a:xfrm>
          </p:grpSpPr>
          <p:grpSp>
            <p:nvGrpSpPr>
              <p:cNvPr id="2679" name="Group"/>
              <p:cNvGrpSpPr/>
              <p:nvPr/>
            </p:nvGrpSpPr>
            <p:grpSpPr>
              <a:xfrm>
                <a:off x="-1" y="118381"/>
                <a:ext cx="533211" cy="372838"/>
                <a:chOff x="0" y="0"/>
                <a:chExt cx="533209" cy="372836"/>
              </a:xfrm>
            </p:grpSpPr>
            <p:grpSp>
              <p:nvGrpSpPr>
                <p:cNvPr id="2677" name="Group"/>
                <p:cNvGrpSpPr/>
                <p:nvPr/>
              </p:nvGrpSpPr>
              <p:grpSpPr>
                <a:xfrm>
                  <a:off x="34234" y="42068"/>
                  <a:ext cx="464742" cy="330769"/>
                  <a:chOff x="0" y="0"/>
                  <a:chExt cx="464740" cy="330768"/>
                </a:xfrm>
              </p:grpSpPr>
              <p:sp>
                <p:nvSpPr>
                  <p:cNvPr id="2666"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674" name="Group"/>
                  <p:cNvGrpSpPr/>
                  <p:nvPr/>
                </p:nvGrpSpPr>
                <p:grpSpPr>
                  <a:xfrm>
                    <a:off x="24488" y="187531"/>
                    <a:ext cx="113148" cy="105313"/>
                    <a:chOff x="0" y="0"/>
                    <a:chExt cx="113146" cy="105311"/>
                  </a:xfrm>
                </p:grpSpPr>
                <p:sp>
                  <p:nvSpPr>
                    <p:cNvPr id="2667"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68"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69"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70"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71"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72"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73"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675"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676"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678"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680"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697" name="Group"/>
            <p:cNvGrpSpPr/>
            <p:nvPr/>
          </p:nvGrpSpPr>
          <p:grpSpPr>
            <a:xfrm>
              <a:off x="-1" y="419099"/>
              <a:ext cx="533211" cy="609601"/>
              <a:chOff x="0" y="0"/>
              <a:chExt cx="533209" cy="609600"/>
            </a:xfrm>
          </p:grpSpPr>
          <p:grpSp>
            <p:nvGrpSpPr>
              <p:cNvPr id="2695" name="Group"/>
              <p:cNvGrpSpPr/>
              <p:nvPr/>
            </p:nvGrpSpPr>
            <p:grpSpPr>
              <a:xfrm>
                <a:off x="-1" y="118381"/>
                <a:ext cx="533211" cy="372838"/>
                <a:chOff x="0" y="0"/>
                <a:chExt cx="533209" cy="372836"/>
              </a:xfrm>
            </p:grpSpPr>
            <p:grpSp>
              <p:nvGrpSpPr>
                <p:cNvPr id="2693" name="Group"/>
                <p:cNvGrpSpPr/>
                <p:nvPr/>
              </p:nvGrpSpPr>
              <p:grpSpPr>
                <a:xfrm>
                  <a:off x="34234" y="42068"/>
                  <a:ext cx="464742" cy="330769"/>
                  <a:chOff x="0" y="0"/>
                  <a:chExt cx="464740" cy="330768"/>
                </a:xfrm>
              </p:grpSpPr>
              <p:sp>
                <p:nvSpPr>
                  <p:cNvPr id="2682"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690" name="Group"/>
                  <p:cNvGrpSpPr/>
                  <p:nvPr/>
                </p:nvGrpSpPr>
                <p:grpSpPr>
                  <a:xfrm>
                    <a:off x="24488" y="187531"/>
                    <a:ext cx="113148" cy="105313"/>
                    <a:chOff x="0" y="0"/>
                    <a:chExt cx="113146" cy="105311"/>
                  </a:xfrm>
                </p:grpSpPr>
                <p:sp>
                  <p:nvSpPr>
                    <p:cNvPr id="2683"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84"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85"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86"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87"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88"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689"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691"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692"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694"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696"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713" name="Group"/>
            <p:cNvGrpSpPr/>
            <p:nvPr/>
          </p:nvGrpSpPr>
          <p:grpSpPr>
            <a:xfrm>
              <a:off x="589542" y="419099"/>
              <a:ext cx="533211" cy="609601"/>
              <a:chOff x="0" y="0"/>
              <a:chExt cx="533209" cy="609600"/>
            </a:xfrm>
          </p:grpSpPr>
          <p:grpSp>
            <p:nvGrpSpPr>
              <p:cNvPr id="2711" name="Group"/>
              <p:cNvGrpSpPr/>
              <p:nvPr/>
            </p:nvGrpSpPr>
            <p:grpSpPr>
              <a:xfrm>
                <a:off x="-1" y="118381"/>
                <a:ext cx="533211" cy="372838"/>
                <a:chOff x="0" y="0"/>
                <a:chExt cx="533209" cy="372836"/>
              </a:xfrm>
            </p:grpSpPr>
            <p:grpSp>
              <p:nvGrpSpPr>
                <p:cNvPr id="2709" name="Group"/>
                <p:cNvGrpSpPr/>
                <p:nvPr/>
              </p:nvGrpSpPr>
              <p:grpSpPr>
                <a:xfrm>
                  <a:off x="34234" y="42068"/>
                  <a:ext cx="464742" cy="330769"/>
                  <a:chOff x="0" y="0"/>
                  <a:chExt cx="464740" cy="330768"/>
                </a:xfrm>
              </p:grpSpPr>
              <p:sp>
                <p:nvSpPr>
                  <p:cNvPr id="2698"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706" name="Group"/>
                  <p:cNvGrpSpPr/>
                  <p:nvPr/>
                </p:nvGrpSpPr>
                <p:grpSpPr>
                  <a:xfrm>
                    <a:off x="24488" y="187531"/>
                    <a:ext cx="113148" cy="105313"/>
                    <a:chOff x="0" y="0"/>
                    <a:chExt cx="113146" cy="105311"/>
                  </a:xfrm>
                </p:grpSpPr>
                <p:sp>
                  <p:nvSpPr>
                    <p:cNvPr id="2699"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00"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01"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02"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03"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04"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05"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707"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708"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710"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712"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729" name="Group"/>
            <p:cNvGrpSpPr/>
            <p:nvPr/>
          </p:nvGrpSpPr>
          <p:grpSpPr>
            <a:xfrm>
              <a:off x="1179085" y="0"/>
              <a:ext cx="533211" cy="609601"/>
              <a:chOff x="0" y="0"/>
              <a:chExt cx="533209" cy="609600"/>
            </a:xfrm>
          </p:grpSpPr>
          <p:grpSp>
            <p:nvGrpSpPr>
              <p:cNvPr id="2727" name="Group"/>
              <p:cNvGrpSpPr/>
              <p:nvPr/>
            </p:nvGrpSpPr>
            <p:grpSpPr>
              <a:xfrm>
                <a:off x="-1" y="118381"/>
                <a:ext cx="533211" cy="372838"/>
                <a:chOff x="0" y="0"/>
                <a:chExt cx="533209" cy="372836"/>
              </a:xfrm>
            </p:grpSpPr>
            <p:grpSp>
              <p:nvGrpSpPr>
                <p:cNvPr id="2725" name="Group"/>
                <p:cNvGrpSpPr/>
                <p:nvPr/>
              </p:nvGrpSpPr>
              <p:grpSpPr>
                <a:xfrm>
                  <a:off x="34234" y="42068"/>
                  <a:ext cx="464742" cy="330769"/>
                  <a:chOff x="0" y="0"/>
                  <a:chExt cx="464740" cy="330768"/>
                </a:xfrm>
              </p:grpSpPr>
              <p:sp>
                <p:nvSpPr>
                  <p:cNvPr id="2714"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722" name="Group"/>
                  <p:cNvGrpSpPr/>
                  <p:nvPr/>
                </p:nvGrpSpPr>
                <p:grpSpPr>
                  <a:xfrm>
                    <a:off x="24488" y="187531"/>
                    <a:ext cx="113148" cy="105313"/>
                    <a:chOff x="0" y="0"/>
                    <a:chExt cx="113146" cy="105311"/>
                  </a:xfrm>
                </p:grpSpPr>
                <p:sp>
                  <p:nvSpPr>
                    <p:cNvPr id="2715"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16"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17"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18"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19"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20"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21"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723"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724"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726"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728"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745" name="Group"/>
            <p:cNvGrpSpPr/>
            <p:nvPr/>
          </p:nvGrpSpPr>
          <p:grpSpPr>
            <a:xfrm>
              <a:off x="1179085" y="419099"/>
              <a:ext cx="533211" cy="609601"/>
              <a:chOff x="0" y="0"/>
              <a:chExt cx="533209" cy="609600"/>
            </a:xfrm>
          </p:grpSpPr>
          <p:grpSp>
            <p:nvGrpSpPr>
              <p:cNvPr id="2743" name="Group"/>
              <p:cNvGrpSpPr/>
              <p:nvPr/>
            </p:nvGrpSpPr>
            <p:grpSpPr>
              <a:xfrm>
                <a:off x="-1" y="118381"/>
                <a:ext cx="533211" cy="372838"/>
                <a:chOff x="0" y="0"/>
                <a:chExt cx="533209" cy="372836"/>
              </a:xfrm>
            </p:grpSpPr>
            <p:grpSp>
              <p:nvGrpSpPr>
                <p:cNvPr id="2741" name="Group"/>
                <p:cNvGrpSpPr/>
                <p:nvPr/>
              </p:nvGrpSpPr>
              <p:grpSpPr>
                <a:xfrm>
                  <a:off x="34234" y="42068"/>
                  <a:ext cx="464742" cy="330769"/>
                  <a:chOff x="0" y="0"/>
                  <a:chExt cx="464740" cy="330768"/>
                </a:xfrm>
              </p:grpSpPr>
              <p:sp>
                <p:nvSpPr>
                  <p:cNvPr id="2730"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738" name="Group"/>
                  <p:cNvGrpSpPr/>
                  <p:nvPr/>
                </p:nvGrpSpPr>
                <p:grpSpPr>
                  <a:xfrm>
                    <a:off x="24488" y="187531"/>
                    <a:ext cx="113148" cy="105313"/>
                    <a:chOff x="0" y="0"/>
                    <a:chExt cx="113146" cy="105311"/>
                  </a:xfrm>
                </p:grpSpPr>
                <p:sp>
                  <p:nvSpPr>
                    <p:cNvPr id="2731"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32"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33"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34"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35"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36"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37"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739" name="250px-VRSNlogoAug2012.png" descr="250px-VRSNlogoAug2012.png"/>
                  <p:cNvPicPr>
                    <a:picLocks noChangeAspect="1"/>
                  </p:cNvPicPr>
                  <p:nvPr/>
                </p:nvPicPr>
                <p:blipFill>
                  <a:blip r:embed="rId3">
                    <a:extLst/>
                  </a:blip>
                  <a:srcRect l="0" t="0" r="12951" b="33387"/>
                  <a:stretch>
                    <a:fillRect/>
                  </a:stretch>
                </p:blipFill>
                <p:spPr>
                  <a:xfrm>
                    <a:off x="270465" y="154464"/>
                    <a:ext cx="180835" cy="138382"/>
                  </a:xfrm>
                  <a:prstGeom prst="rect">
                    <a:avLst/>
                  </a:prstGeom>
                  <a:ln w="12700" cap="flat">
                    <a:noFill/>
                    <a:miter lim="400000"/>
                  </a:ln>
                  <a:effectLst/>
                </p:spPr>
              </p:pic>
              <p:pic>
                <p:nvPicPr>
                  <p:cNvPr id="2740" name="strategic_bofa500_1.png" descr="strategic_bofa500_1.png"/>
                  <p:cNvPicPr>
                    <a:picLocks noChangeAspect="1"/>
                  </p:cNvPicPr>
                  <p:nvPr/>
                </p:nvPicPr>
                <p:blipFill>
                  <a:blip r:embed="rId4">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742"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744"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grpSp>
        <p:nvGrpSpPr>
          <p:cNvPr id="2749" name="Group"/>
          <p:cNvGrpSpPr/>
          <p:nvPr/>
        </p:nvGrpSpPr>
        <p:grpSpPr>
          <a:xfrm>
            <a:off x="10624212" y="3550387"/>
            <a:ext cx="575891" cy="869981"/>
            <a:chOff x="0" y="0"/>
            <a:chExt cx="575889" cy="869980"/>
          </a:xfrm>
        </p:grpSpPr>
        <p:sp>
          <p:nvSpPr>
            <p:cNvPr id="2747"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2748"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2753" name="Group"/>
          <p:cNvGrpSpPr/>
          <p:nvPr/>
        </p:nvGrpSpPr>
        <p:grpSpPr>
          <a:xfrm>
            <a:off x="2270329" y="7205697"/>
            <a:ext cx="2420393" cy="1991953"/>
            <a:chOff x="-125108" y="0"/>
            <a:chExt cx="2420391" cy="1991952"/>
          </a:xfrm>
        </p:grpSpPr>
        <p:sp>
          <p:nvSpPr>
            <p:cNvPr id="2750" name="OCSP Responders"/>
            <p:cNvSpPr txBox="1"/>
            <p:nvPr/>
          </p:nvSpPr>
          <p:spPr>
            <a:xfrm>
              <a:off x="-125109" y="1534752"/>
              <a:ext cx="242039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2751" name="Image" descr="Image"/>
            <p:cNvPicPr>
              <a:picLocks noChangeAspect="1"/>
            </p:cNvPicPr>
            <p:nvPr/>
          </p:nvPicPr>
          <p:blipFill>
            <a:blip r:embed="rId6">
              <a:extLst/>
            </a:blip>
            <a:stretch>
              <a:fillRect/>
            </a:stretch>
          </p:blipFill>
          <p:spPr>
            <a:xfrm>
              <a:off x="440841" y="0"/>
              <a:ext cx="1300815" cy="1300814"/>
            </a:xfrm>
            <a:prstGeom prst="rect">
              <a:avLst/>
            </a:prstGeom>
            <a:ln w="12700" cap="flat">
              <a:noFill/>
              <a:miter lim="400000"/>
            </a:ln>
            <a:effectLst/>
          </p:spPr>
        </p:pic>
        <p:sp>
          <p:nvSpPr>
            <p:cNvPr id="2752" name="Coins"/>
            <p:cNvSpPr/>
            <p:nvPr/>
          </p:nvSpPr>
          <p:spPr>
            <a:xfrm>
              <a:off x="1331217"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pSp>
        <p:nvGrpSpPr>
          <p:cNvPr id="2756" name="Group"/>
          <p:cNvGrpSpPr/>
          <p:nvPr/>
        </p:nvGrpSpPr>
        <p:grpSpPr>
          <a:xfrm>
            <a:off x="1711891" y="2489655"/>
            <a:ext cx="10818787" cy="6994311"/>
            <a:chOff x="0" y="0"/>
            <a:chExt cx="10818786" cy="6994309"/>
          </a:xfrm>
        </p:grpSpPr>
        <p:sp>
          <p:nvSpPr>
            <p:cNvPr id="2754" name="Rectangle"/>
            <p:cNvSpPr/>
            <p:nvPr/>
          </p:nvSpPr>
          <p:spPr>
            <a:xfrm>
              <a:off x="3220029" y="0"/>
              <a:ext cx="7598758" cy="2648823"/>
            </a:xfrm>
            <a:prstGeom prst="rect">
              <a:avLst/>
            </a:prstGeom>
            <a:solidFill>
              <a:srgbClr val="000000">
                <a:alpha val="85883"/>
              </a:srgbClr>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55" name="Rectangle"/>
            <p:cNvSpPr/>
            <p:nvPr/>
          </p:nvSpPr>
          <p:spPr>
            <a:xfrm>
              <a:off x="0" y="3792786"/>
              <a:ext cx="7848630" cy="3201524"/>
            </a:xfrm>
            <a:prstGeom prst="rect">
              <a:avLst/>
            </a:prstGeom>
            <a:solidFill>
              <a:srgbClr val="000000">
                <a:alpha val="85883"/>
              </a:srgbClr>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759" name="Group"/>
          <p:cNvGrpSpPr/>
          <p:nvPr/>
        </p:nvGrpSpPr>
        <p:grpSpPr>
          <a:xfrm>
            <a:off x="2191149" y="5524970"/>
            <a:ext cx="10270096" cy="923681"/>
            <a:chOff x="0" y="0"/>
            <a:chExt cx="10270095" cy="923680"/>
          </a:xfrm>
        </p:grpSpPr>
        <p:sp>
          <p:nvSpPr>
            <p:cNvPr id="2757" name="Dingbat Check"/>
            <p:cNvSpPr/>
            <p:nvPr/>
          </p:nvSpPr>
          <p:spPr>
            <a:xfrm>
              <a:off x="0" y="-1"/>
              <a:ext cx="872768" cy="829360"/>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758" name="Understand the OCSP Must-Staple extension in the certificate"/>
            <p:cNvSpPr txBox="1"/>
            <p:nvPr/>
          </p:nvSpPr>
          <p:spPr>
            <a:xfrm>
              <a:off x="1073365" y="94322"/>
              <a:ext cx="9196731" cy="8293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lstStyle>
            <a:p>
              <a:pPr/>
              <a:r>
                <a:t>Understand the OCSP Must-Staple extension in the certificate</a:t>
              </a:r>
            </a:p>
          </p:txBody>
        </p:sp>
      </p:grpSp>
      <p:grpSp>
        <p:nvGrpSpPr>
          <p:cNvPr id="2762" name="Group"/>
          <p:cNvGrpSpPr/>
          <p:nvPr/>
        </p:nvGrpSpPr>
        <p:grpSpPr>
          <a:xfrm>
            <a:off x="2187554" y="6417156"/>
            <a:ext cx="10432562" cy="829360"/>
            <a:chOff x="0" y="0"/>
            <a:chExt cx="10432560" cy="829358"/>
          </a:xfrm>
        </p:grpSpPr>
        <p:sp>
          <p:nvSpPr>
            <p:cNvPr id="2760" name="Present the Certificate Status Request (CSR) to the web servers"/>
            <p:cNvSpPr txBox="1"/>
            <p:nvPr/>
          </p:nvSpPr>
          <p:spPr>
            <a:xfrm>
              <a:off x="1048378" y="184149"/>
              <a:ext cx="9384184"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lstStyle>
            <a:p>
              <a:pPr/>
              <a:r>
                <a:t>Present the Certificate Status Request (CSR) to the web servers</a:t>
              </a:r>
            </a:p>
          </p:txBody>
        </p:sp>
        <p:sp>
          <p:nvSpPr>
            <p:cNvPr id="2761" name="Dingbat Check"/>
            <p:cNvSpPr/>
            <p:nvPr/>
          </p:nvSpPr>
          <p:spPr>
            <a:xfrm>
              <a:off x="0" y="-1"/>
              <a:ext cx="872768" cy="829360"/>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2765" name="Group"/>
          <p:cNvGrpSpPr/>
          <p:nvPr/>
        </p:nvGrpSpPr>
        <p:grpSpPr>
          <a:xfrm>
            <a:off x="2187553" y="7323931"/>
            <a:ext cx="9867463" cy="829359"/>
            <a:chOff x="0" y="0"/>
            <a:chExt cx="9867461" cy="829358"/>
          </a:xfrm>
        </p:grpSpPr>
        <p:sp>
          <p:nvSpPr>
            <p:cNvPr id="2763" name="Reject the certificate if they do not receive OCSP responses"/>
            <p:cNvSpPr txBox="1"/>
            <p:nvPr/>
          </p:nvSpPr>
          <p:spPr>
            <a:xfrm>
              <a:off x="1048378" y="184149"/>
              <a:ext cx="8819084"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lstStyle>
            <a:p>
              <a:pPr/>
              <a:r>
                <a:t>Reject the certificate if they do not receive OCSP responses</a:t>
              </a:r>
            </a:p>
          </p:txBody>
        </p:sp>
        <p:sp>
          <p:nvSpPr>
            <p:cNvPr id="2764" name="Dingbat Check"/>
            <p:cNvSpPr/>
            <p:nvPr/>
          </p:nvSpPr>
          <p:spPr>
            <a:xfrm>
              <a:off x="0" y="-1"/>
              <a:ext cx="872768" cy="829360"/>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Tree>
  </p:cSld>
  <p:clrMapOvr>
    <a:masterClrMapping/>
  </p:clrMapOvr>
  <mc:AlternateContent xmlns:mc="http://schemas.openxmlformats.org/markup-compatibility/2006">
    <mc:Choice xmlns:p14="http://schemas.microsoft.com/office/powerpoint/2010/main" Requires="p14">
      <p:transition spd="fast" advClick="1" p14:dur="3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7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7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27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59" grpId="1"/>
      <p:bldP build="whole" bldLvl="1" animBg="1" rev="0" advAuto="0" spid="2762" grpId="2"/>
      <p:bldP build="whole" bldLvl="1" animBg="1" rev="0" advAuto="0" spid="2765" grpId="3"/>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Final announcement"/>
          <p:cNvSpPr txBox="1"/>
          <p:nvPr/>
        </p:nvSpPr>
        <p:spPr>
          <a:xfrm>
            <a:off x="800100" y="-254000"/>
            <a:ext cx="11417300" cy="1955800"/>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0" sz="5600">
                <a:solidFill>
                  <a:srgbClr val="FFE44F"/>
                </a:solidFill>
                <a:latin typeface="Gill Sans"/>
                <a:ea typeface="Gill Sans"/>
                <a:cs typeface="Gill Sans"/>
                <a:sym typeface="Gill Sans"/>
              </a:defRPr>
            </a:lvl1pPr>
          </a:lstStyle>
          <a:p>
            <a:pPr/>
            <a:r>
              <a:t>Final announcement </a:t>
            </a:r>
          </a:p>
        </p:txBody>
      </p:sp>
      <p:sp>
        <p:nvSpPr>
          <p:cNvPr id="188" name="I will put some problems with 30% extra credits (HUGE)…"/>
          <p:cNvSpPr txBox="1"/>
          <p:nvPr>
            <p:ph type="body" idx="1"/>
          </p:nvPr>
        </p:nvSpPr>
        <p:spPr>
          <a:xfrm>
            <a:off x="355600" y="2197100"/>
            <a:ext cx="12280900" cy="6604000"/>
          </a:xfrm>
          <a:prstGeom prst="rect">
            <a:avLst/>
          </a:prstGeom>
        </p:spPr>
        <p:txBody>
          <a:bodyPr anchor="t">
            <a:noAutofit/>
          </a:bodyPr>
          <a:lstStyle/>
          <a:p>
            <a:pPr marL="731666" indent="-401466">
              <a:spcBef>
                <a:spcPts val="500"/>
              </a:spcBef>
              <a:buSzPct val="100000"/>
              <a:defRPr sz="3400">
                <a:latin typeface="Gill Sans"/>
                <a:ea typeface="Gill Sans"/>
                <a:cs typeface="Gill Sans"/>
                <a:sym typeface="Gill Sans"/>
              </a:defRPr>
            </a:pPr>
            <a:r>
              <a:t>I will put some problems with </a:t>
            </a:r>
            <a:r>
              <a:rPr>
                <a:solidFill>
                  <a:schemeClr val="accent3">
                    <a:hueOff val="-365725"/>
                    <a:satOff val="-32500"/>
                    <a:lumOff val="18235"/>
                  </a:schemeClr>
                </a:solidFill>
              </a:rPr>
              <a:t>30%</a:t>
            </a:r>
            <a:r>
              <a:t> extra credits (</a:t>
            </a:r>
            <a:r>
              <a:rPr>
                <a:solidFill>
                  <a:schemeClr val="accent4">
                    <a:hueOff val="468000"/>
                    <a:satOff val="-4761"/>
                    <a:lumOff val="10196"/>
                  </a:schemeClr>
                </a:solidFill>
              </a:rPr>
              <a:t>HUGE</a:t>
            </a:r>
            <a:r>
              <a:t>)</a:t>
            </a:r>
          </a:p>
          <a:p>
            <a:pPr marL="731666" indent="-401466">
              <a:spcBef>
                <a:spcPts val="500"/>
              </a:spcBef>
              <a:buSzPct val="100000"/>
              <a:defRPr sz="3400">
                <a:latin typeface="Gill Sans"/>
                <a:ea typeface="Gill Sans"/>
                <a:cs typeface="Gill Sans"/>
                <a:sym typeface="Gill Sans"/>
              </a:defRPr>
            </a:pPr>
            <a:r>
              <a:t>The level of difficulty will be </a:t>
            </a:r>
            <a:r>
              <a:rPr>
                <a:solidFill>
                  <a:schemeClr val="accent4">
                    <a:hueOff val="468000"/>
                    <a:satOff val="-4761"/>
                    <a:lumOff val="10196"/>
                  </a:schemeClr>
                </a:solidFill>
              </a:rPr>
              <a:t>similar</a:t>
            </a:r>
            <a:r>
              <a:t> to that of the midterm</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9" name="Triangle"/>
          <p:cNvSpPr/>
          <p:nvPr/>
        </p:nvSpPr>
        <p:spPr>
          <a:xfrm flipH="1" rot="16200000">
            <a:off x="4628713" y="6570286"/>
            <a:ext cx="1246246" cy="2750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a:miter lim="400000"/>
          </a:ln>
        </p:spPr>
        <p:txBody>
          <a:bodyPr lIns="50800" tIns="50800" rIns="50800" bIns="50800" anchor="ctr"/>
          <a:lstStyle/>
          <a:p>
            <a:pPr>
              <a:defRPr b="0" sz="2200">
                <a:latin typeface="+mn-lt"/>
                <a:ea typeface="+mn-ea"/>
                <a:cs typeface="+mn-cs"/>
                <a:sym typeface="Helvetica Neue Medium"/>
              </a:defRPr>
            </a:pPr>
          </a:p>
        </p:txBody>
      </p:sp>
      <p:grpSp>
        <p:nvGrpSpPr>
          <p:cNvPr id="2773" name="Group"/>
          <p:cNvGrpSpPr/>
          <p:nvPr/>
        </p:nvGrpSpPr>
        <p:grpSpPr>
          <a:xfrm>
            <a:off x="2270329" y="7205697"/>
            <a:ext cx="2420393" cy="1991953"/>
            <a:chOff x="-125108" y="0"/>
            <a:chExt cx="2420391" cy="1991952"/>
          </a:xfrm>
        </p:grpSpPr>
        <p:sp>
          <p:nvSpPr>
            <p:cNvPr id="2770" name="OCSP Responders"/>
            <p:cNvSpPr txBox="1"/>
            <p:nvPr/>
          </p:nvSpPr>
          <p:spPr>
            <a:xfrm>
              <a:off x="-125109" y="1534752"/>
              <a:ext cx="242039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2771" name="Image" descr="Image"/>
            <p:cNvPicPr>
              <a:picLocks noChangeAspect="1"/>
            </p:cNvPicPr>
            <p:nvPr/>
          </p:nvPicPr>
          <p:blipFill>
            <a:blip r:embed="rId3">
              <a:extLst/>
            </a:blip>
            <a:stretch>
              <a:fillRect/>
            </a:stretch>
          </p:blipFill>
          <p:spPr>
            <a:xfrm>
              <a:off x="440841" y="0"/>
              <a:ext cx="1300815" cy="1300814"/>
            </a:xfrm>
            <a:prstGeom prst="rect">
              <a:avLst/>
            </a:prstGeom>
            <a:ln w="12700" cap="flat">
              <a:noFill/>
              <a:miter lim="400000"/>
            </a:ln>
            <a:effectLst/>
          </p:spPr>
        </p:pic>
        <p:sp>
          <p:nvSpPr>
            <p:cNvPr id="2772" name="Coins"/>
            <p:cNvSpPr/>
            <p:nvPr/>
          </p:nvSpPr>
          <p:spPr>
            <a:xfrm>
              <a:off x="1331217"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2774" name="To support OCSP Must Staple…"/>
          <p:cNvSpPr txBox="1"/>
          <p:nvPr>
            <p:ph type="title"/>
          </p:nvPr>
        </p:nvSpPr>
        <p:spPr>
          <a:prstGeom prst="rect">
            <a:avLst/>
          </a:prstGeom>
        </p:spPr>
        <p:txBody>
          <a:bodyPr/>
          <a:lstStyle/>
          <a:p>
            <a:pPr/>
            <a:r>
              <a:t>To support OCSP Must Staple</a:t>
            </a:r>
          </a:p>
          <a:p>
            <a:pPr/>
            <a:r>
              <a:t>(3) Web servers</a:t>
            </a:r>
          </a:p>
        </p:txBody>
      </p:sp>
      <p:sp>
        <p:nvSpPr>
          <p:cNvPr id="277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2788" name="Group"/>
          <p:cNvGrpSpPr/>
          <p:nvPr/>
        </p:nvGrpSpPr>
        <p:grpSpPr>
          <a:xfrm>
            <a:off x="2889549" y="3840499"/>
            <a:ext cx="1194274" cy="896229"/>
            <a:chOff x="0" y="0"/>
            <a:chExt cx="1194273" cy="896228"/>
          </a:xfrm>
        </p:grpSpPr>
        <p:sp>
          <p:nvSpPr>
            <p:cNvPr id="2776"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77"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785" name="Group"/>
            <p:cNvGrpSpPr/>
            <p:nvPr/>
          </p:nvGrpSpPr>
          <p:grpSpPr>
            <a:xfrm>
              <a:off x="62930" y="528144"/>
              <a:ext cx="290761" cy="270627"/>
              <a:chOff x="0" y="0"/>
              <a:chExt cx="290759" cy="270626"/>
            </a:xfrm>
          </p:grpSpPr>
          <p:sp>
            <p:nvSpPr>
              <p:cNvPr id="2778"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79"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80"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81"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82"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83"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84"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786"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2787"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791" name="Group"/>
          <p:cNvGrpSpPr/>
          <p:nvPr/>
        </p:nvGrpSpPr>
        <p:grpSpPr>
          <a:xfrm>
            <a:off x="3898215" y="3550387"/>
            <a:ext cx="575891" cy="869981"/>
            <a:chOff x="0" y="0"/>
            <a:chExt cx="575889" cy="869980"/>
          </a:xfrm>
        </p:grpSpPr>
        <p:sp>
          <p:nvSpPr>
            <p:cNvPr id="2789"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2790"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2792"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2793" name="Chrome-logo.png" descr="Chrome-logo.png"/>
          <p:cNvPicPr>
            <a:picLocks noChangeAspect="1"/>
          </p:cNvPicPr>
          <p:nvPr/>
        </p:nvPicPr>
        <p:blipFill>
          <a:blip r:embed="rId6">
            <a:extLst/>
          </a:blip>
          <a:stretch>
            <a:fillRect/>
          </a:stretch>
        </p:blipFill>
        <p:spPr>
          <a:xfrm>
            <a:off x="1841634" y="2992428"/>
            <a:ext cx="685801" cy="685801"/>
          </a:xfrm>
          <a:prstGeom prst="rect">
            <a:avLst/>
          </a:prstGeom>
          <a:ln w="12700">
            <a:miter lim="400000"/>
          </a:ln>
        </p:spPr>
      </p:pic>
      <p:sp>
        <p:nvSpPr>
          <p:cNvPr id="2794"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802" name="Group"/>
          <p:cNvGrpSpPr/>
          <p:nvPr/>
        </p:nvGrpSpPr>
        <p:grpSpPr>
          <a:xfrm>
            <a:off x="8939527" y="3996502"/>
            <a:ext cx="627663" cy="584201"/>
            <a:chOff x="0" y="0"/>
            <a:chExt cx="627662" cy="584200"/>
          </a:xfrm>
        </p:grpSpPr>
        <p:sp>
          <p:nvSpPr>
            <p:cNvPr id="2795"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96"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97"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98"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799"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00"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01"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815" name="Group"/>
          <p:cNvGrpSpPr/>
          <p:nvPr/>
        </p:nvGrpSpPr>
        <p:grpSpPr>
          <a:xfrm>
            <a:off x="9674781" y="3840488"/>
            <a:ext cx="1194275" cy="896229"/>
            <a:chOff x="0" y="0"/>
            <a:chExt cx="1194273" cy="896228"/>
          </a:xfrm>
        </p:grpSpPr>
        <p:sp>
          <p:nvSpPr>
            <p:cNvPr id="2803"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04"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812" name="Group"/>
            <p:cNvGrpSpPr/>
            <p:nvPr/>
          </p:nvGrpSpPr>
          <p:grpSpPr>
            <a:xfrm>
              <a:off x="62930" y="528144"/>
              <a:ext cx="290761" cy="270627"/>
              <a:chOff x="0" y="0"/>
              <a:chExt cx="290759" cy="270626"/>
            </a:xfrm>
          </p:grpSpPr>
          <p:sp>
            <p:nvSpPr>
              <p:cNvPr id="2805"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06"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07"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08"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09"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10"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11"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813"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2814"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823" name="Group"/>
          <p:cNvGrpSpPr/>
          <p:nvPr/>
        </p:nvGrpSpPr>
        <p:grpSpPr>
          <a:xfrm>
            <a:off x="8461774" y="3999792"/>
            <a:ext cx="620593" cy="577621"/>
            <a:chOff x="0" y="0"/>
            <a:chExt cx="620592" cy="577619"/>
          </a:xfrm>
        </p:grpSpPr>
        <p:sp>
          <p:nvSpPr>
            <p:cNvPr id="2816"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17"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18"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19"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20"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21"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22"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2824" name="1.3.6.1.5.5.7.1.24"/>
          <p:cNvSpPr txBox="1"/>
          <p:nvPr/>
        </p:nvSpPr>
        <p:spPr>
          <a:xfrm>
            <a:off x="2460154" y="4655956"/>
            <a:ext cx="1903476" cy="29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000"/>
              </a:lnSpc>
              <a:defRPr b="0" sz="1300">
                <a:solidFill>
                  <a:srgbClr val="333333"/>
                </a:solidFill>
                <a:latin typeface="Menlo"/>
                <a:ea typeface="Menlo"/>
                <a:cs typeface="Menlo"/>
                <a:sym typeface="Menlo"/>
              </a:defRPr>
            </a:lvl1pPr>
          </a:lstStyle>
          <a:p>
            <a:pPr/>
            <a:r>
              <a:t>1.3.6.1.5.5.7.1.24</a:t>
            </a:r>
          </a:p>
        </p:txBody>
      </p:sp>
      <p:grpSp>
        <p:nvGrpSpPr>
          <p:cNvPr id="2841" name="Group"/>
          <p:cNvGrpSpPr/>
          <p:nvPr/>
        </p:nvGrpSpPr>
        <p:grpSpPr>
          <a:xfrm>
            <a:off x="7061379" y="7526142"/>
            <a:ext cx="1217021" cy="659924"/>
            <a:chOff x="0" y="0"/>
            <a:chExt cx="1217019" cy="659923"/>
          </a:xfrm>
        </p:grpSpPr>
        <p:grpSp>
          <p:nvGrpSpPr>
            <p:cNvPr id="2832" name="Group"/>
            <p:cNvGrpSpPr/>
            <p:nvPr/>
          </p:nvGrpSpPr>
          <p:grpSpPr>
            <a:xfrm>
              <a:off x="0" y="0"/>
              <a:ext cx="709020" cy="659924"/>
              <a:chOff x="0" y="0"/>
              <a:chExt cx="709019" cy="659923"/>
            </a:xfrm>
          </p:grpSpPr>
          <p:sp>
            <p:nvSpPr>
              <p:cNvPr id="2825"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26"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27"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28"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29"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30"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31"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840" name="Group"/>
            <p:cNvGrpSpPr/>
            <p:nvPr/>
          </p:nvGrpSpPr>
          <p:grpSpPr>
            <a:xfrm>
              <a:off x="507999" y="0"/>
              <a:ext cx="709021" cy="659924"/>
              <a:chOff x="0" y="0"/>
              <a:chExt cx="709019" cy="659923"/>
            </a:xfrm>
          </p:grpSpPr>
          <p:sp>
            <p:nvSpPr>
              <p:cNvPr id="2833"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34"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35"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36"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37"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38"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39"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2844" name="Group"/>
          <p:cNvGrpSpPr/>
          <p:nvPr/>
        </p:nvGrpSpPr>
        <p:grpSpPr>
          <a:xfrm>
            <a:off x="4505917" y="6524009"/>
            <a:ext cx="3959814" cy="1984873"/>
            <a:chOff x="0" y="0"/>
            <a:chExt cx="3959813" cy="1984872"/>
          </a:xfrm>
        </p:grpSpPr>
        <p:sp>
          <p:nvSpPr>
            <p:cNvPr id="2842"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2843" name="250px-VRSNlogoAug2012.png" descr="250px-VRSNlogoAug2012.png"/>
            <p:cNvPicPr>
              <a:picLocks noChangeAspect="1"/>
            </p:cNvPicPr>
            <p:nvPr/>
          </p:nvPicPr>
          <p:blipFill>
            <a:blip r:embed="rId4">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2941" name="Group"/>
          <p:cNvGrpSpPr/>
          <p:nvPr/>
        </p:nvGrpSpPr>
        <p:grpSpPr>
          <a:xfrm>
            <a:off x="4992918" y="7342671"/>
            <a:ext cx="1712297" cy="1028701"/>
            <a:chOff x="0" y="0"/>
            <a:chExt cx="1712295" cy="1028699"/>
          </a:xfrm>
        </p:grpSpPr>
        <p:grpSp>
          <p:nvGrpSpPr>
            <p:cNvPr id="2860" name="Group"/>
            <p:cNvGrpSpPr/>
            <p:nvPr/>
          </p:nvGrpSpPr>
          <p:grpSpPr>
            <a:xfrm>
              <a:off x="0" y="0"/>
              <a:ext cx="533210" cy="609601"/>
              <a:chOff x="0" y="0"/>
              <a:chExt cx="533209" cy="609600"/>
            </a:xfrm>
          </p:grpSpPr>
          <p:grpSp>
            <p:nvGrpSpPr>
              <p:cNvPr id="2858" name="Group"/>
              <p:cNvGrpSpPr/>
              <p:nvPr/>
            </p:nvGrpSpPr>
            <p:grpSpPr>
              <a:xfrm>
                <a:off x="0" y="118381"/>
                <a:ext cx="533210" cy="372838"/>
                <a:chOff x="0" y="0"/>
                <a:chExt cx="533209" cy="372836"/>
              </a:xfrm>
            </p:grpSpPr>
            <p:grpSp>
              <p:nvGrpSpPr>
                <p:cNvPr id="2856" name="Group"/>
                <p:cNvGrpSpPr/>
                <p:nvPr/>
              </p:nvGrpSpPr>
              <p:grpSpPr>
                <a:xfrm>
                  <a:off x="34234" y="42068"/>
                  <a:ext cx="464742" cy="330769"/>
                  <a:chOff x="0" y="0"/>
                  <a:chExt cx="464740" cy="330768"/>
                </a:xfrm>
              </p:grpSpPr>
              <p:sp>
                <p:nvSpPr>
                  <p:cNvPr id="2845"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853" name="Group"/>
                  <p:cNvGrpSpPr/>
                  <p:nvPr/>
                </p:nvGrpSpPr>
                <p:grpSpPr>
                  <a:xfrm>
                    <a:off x="24488" y="187531"/>
                    <a:ext cx="113148" cy="105313"/>
                    <a:chOff x="0" y="0"/>
                    <a:chExt cx="113146" cy="105311"/>
                  </a:xfrm>
                </p:grpSpPr>
                <p:sp>
                  <p:nvSpPr>
                    <p:cNvPr id="2846"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47"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48"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49"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50"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51"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52"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854"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2855"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857"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859"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876" name="Group"/>
            <p:cNvGrpSpPr/>
            <p:nvPr/>
          </p:nvGrpSpPr>
          <p:grpSpPr>
            <a:xfrm>
              <a:off x="589542" y="0"/>
              <a:ext cx="533211" cy="609601"/>
              <a:chOff x="0" y="0"/>
              <a:chExt cx="533209" cy="609600"/>
            </a:xfrm>
          </p:grpSpPr>
          <p:grpSp>
            <p:nvGrpSpPr>
              <p:cNvPr id="2874" name="Group"/>
              <p:cNvGrpSpPr/>
              <p:nvPr/>
            </p:nvGrpSpPr>
            <p:grpSpPr>
              <a:xfrm>
                <a:off x="-1" y="118381"/>
                <a:ext cx="533211" cy="372838"/>
                <a:chOff x="0" y="0"/>
                <a:chExt cx="533209" cy="372836"/>
              </a:xfrm>
            </p:grpSpPr>
            <p:grpSp>
              <p:nvGrpSpPr>
                <p:cNvPr id="2872" name="Group"/>
                <p:cNvGrpSpPr/>
                <p:nvPr/>
              </p:nvGrpSpPr>
              <p:grpSpPr>
                <a:xfrm>
                  <a:off x="34234" y="42068"/>
                  <a:ext cx="464742" cy="330769"/>
                  <a:chOff x="0" y="0"/>
                  <a:chExt cx="464740" cy="330768"/>
                </a:xfrm>
              </p:grpSpPr>
              <p:sp>
                <p:nvSpPr>
                  <p:cNvPr id="2861"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869" name="Group"/>
                  <p:cNvGrpSpPr/>
                  <p:nvPr/>
                </p:nvGrpSpPr>
                <p:grpSpPr>
                  <a:xfrm>
                    <a:off x="24488" y="187531"/>
                    <a:ext cx="113148" cy="105313"/>
                    <a:chOff x="0" y="0"/>
                    <a:chExt cx="113146" cy="105311"/>
                  </a:xfrm>
                </p:grpSpPr>
                <p:sp>
                  <p:nvSpPr>
                    <p:cNvPr id="2862"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63"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64"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65"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66"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67"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68"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870"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2871"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873"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875"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892" name="Group"/>
            <p:cNvGrpSpPr/>
            <p:nvPr/>
          </p:nvGrpSpPr>
          <p:grpSpPr>
            <a:xfrm>
              <a:off x="-1" y="419099"/>
              <a:ext cx="533211" cy="609601"/>
              <a:chOff x="0" y="0"/>
              <a:chExt cx="533209" cy="609600"/>
            </a:xfrm>
          </p:grpSpPr>
          <p:grpSp>
            <p:nvGrpSpPr>
              <p:cNvPr id="2890" name="Group"/>
              <p:cNvGrpSpPr/>
              <p:nvPr/>
            </p:nvGrpSpPr>
            <p:grpSpPr>
              <a:xfrm>
                <a:off x="-1" y="118381"/>
                <a:ext cx="533211" cy="372838"/>
                <a:chOff x="0" y="0"/>
                <a:chExt cx="533209" cy="372836"/>
              </a:xfrm>
            </p:grpSpPr>
            <p:grpSp>
              <p:nvGrpSpPr>
                <p:cNvPr id="2888" name="Group"/>
                <p:cNvGrpSpPr/>
                <p:nvPr/>
              </p:nvGrpSpPr>
              <p:grpSpPr>
                <a:xfrm>
                  <a:off x="34234" y="42068"/>
                  <a:ext cx="464742" cy="330769"/>
                  <a:chOff x="0" y="0"/>
                  <a:chExt cx="464740" cy="330768"/>
                </a:xfrm>
              </p:grpSpPr>
              <p:sp>
                <p:nvSpPr>
                  <p:cNvPr id="2877"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885" name="Group"/>
                  <p:cNvGrpSpPr/>
                  <p:nvPr/>
                </p:nvGrpSpPr>
                <p:grpSpPr>
                  <a:xfrm>
                    <a:off x="24488" y="187531"/>
                    <a:ext cx="113148" cy="105313"/>
                    <a:chOff x="0" y="0"/>
                    <a:chExt cx="113146" cy="105311"/>
                  </a:xfrm>
                </p:grpSpPr>
                <p:sp>
                  <p:nvSpPr>
                    <p:cNvPr id="2878"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79"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80"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81"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82"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83"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84"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886"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2887"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889"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891"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908" name="Group"/>
            <p:cNvGrpSpPr/>
            <p:nvPr/>
          </p:nvGrpSpPr>
          <p:grpSpPr>
            <a:xfrm>
              <a:off x="589542" y="419099"/>
              <a:ext cx="533211" cy="609601"/>
              <a:chOff x="0" y="0"/>
              <a:chExt cx="533209" cy="609600"/>
            </a:xfrm>
          </p:grpSpPr>
          <p:grpSp>
            <p:nvGrpSpPr>
              <p:cNvPr id="2906" name="Group"/>
              <p:cNvGrpSpPr/>
              <p:nvPr/>
            </p:nvGrpSpPr>
            <p:grpSpPr>
              <a:xfrm>
                <a:off x="-1" y="118381"/>
                <a:ext cx="533211" cy="372838"/>
                <a:chOff x="0" y="0"/>
                <a:chExt cx="533209" cy="372836"/>
              </a:xfrm>
            </p:grpSpPr>
            <p:grpSp>
              <p:nvGrpSpPr>
                <p:cNvPr id="2904" name="Group"/>
                <p:cNvGrpSpPr/>
                <p:nvPr/>
              </p:nvGrpSpPr>
              <p:grpSpPr>
                <a:xfrm>
                  <a:off x="34234" y="42068"/>
                  <a:ext cx="464742" cy="330769"/>
                  <a:chOff x="0" y="0"/>
                  <a:chExt cx="464740" cy="330768"/>
                </a:xfrm>
              </p:grpSpPr>
              <p:sp>
                <p:nvSpPr>
                  <p:cNvPr id="2893"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901" name="Group"/>
                  <p:cNvGrpSpPr/>
                  <p:nvPr/>
                </p:nvGrpSpPr>
                <p:grpSpPr>
                  <a:xfrm>
                    <a:off x="24488" y="187531"/>
                    <a:ext cx="113148" cy="105313"/>
                    <a:chOff x="0" y="0"/>
                    <a:chExt cx="113146" cy="105311"/>
                  </a:xfrm>
                </p:grpSpPr>
                <p:sp>
                  <p:nvSpPr>
                    <p:cNvPr id="2894"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95"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96"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97"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98"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899"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00"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902"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2903"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905"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907"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924" name="Group"/>
            <p:cNvGrpSpPr/>
            <p:nvPr/>
          </p:nvGrpSpPr>
          <p:grpSpPr>
            <a:xfrm>
              <a:off x="1179085" y="0"/>
              <a:ext cx="533211" cy="609601"/>
              <a:chOff x="0" y="0"/>
              <a:chExt cx="533209" cy="609600"/>
            </a:xfrm>
          </p:grpSpPr>
          <p:grpSp>
            <p:nvGrpSpPr>
              <p:cNvPr id="2922" name="Group"/>
              <p:cNvGrpSpPr/>
              <p:nvPr/>
            </p:nvGrpSpPr>
            <p:grpSpPr>
              <a:xfrm>
                <a:off x="-1" y="118381"/>
                <a:ext cx="533211" cy="372838"/>
                <a:chOff x="0" y="0"/>
                <a:chExt cx="533209" cy="372836"/>
              </a:xfrm>
            </p:grpSpPr>
            <p:grpSp>
              <p:nvGrpSpPr>
                <p:cNvPr id="2920" name="Group"/>
                <p:cNvGrpSpPr/>
                <p:nvPr/>
              </p:nvGrpSpPr>
              <p:grpSpPr>
                <a:xfrm>
                  <a:off x="34234" y="42068"/>
                  <a:ext cx="464742" cy="330769"/>
                  <a:chOff x="0" y="0"/>
                  <a:chExt cx="464740" cy="330768"/>
                </a:xfrm>
              </p:grpSpPr>
              <p:sp>
                <p:nvSpPr>
                  <p:cNvPr id="2909"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917" name="Group"/>
                  <p:cNvGrpSpPr/>
                  <p:nvPr/>
                </p:nvGrpSpPr>
                <p:grpSpPr>
                  <a:xfrm>
                    <a:off x="24488" y="187531"/>
                    <a:ext cx="113148" cy="105313"/>
                    <a:chOff x="0" y="0"/>
                    <a:chExt cx="113146" cy="105311"/>
                  </a:xfrm>
                </p:grpSpPr>
                <p:sp>
                  <p:nvSpPr>
                    <p:cNvPr id="2910"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11"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12"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13"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14"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15"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16"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918"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2919"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921"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923"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2940" name="Group"/>
            <p:cNvGrpSpPr/>
            <p:nvPr/>
          </p:nvGrpSpPr>
          <p:grpSpPr>
            <a:xfrm>
              <a:off x="1179085" y="419099"/>
              <a:ext cx="533211" cy="609601"/>
              <a:chOff x="0" y="0"/>
              <a:chExt cx="533209" cy="609600"/>
            </a:xfrm>
          </p:grpSpPr>
          <p:grpSp>
            <p:nvGrpSpPr>
              <p:cNvPr id="2938" name="Group"/>
              <p:cNvGrpSpPr/>
              <p:nvPr/>
            </p:nvGrpSpPr>
            <p:grpSpPr>
              <a:xfrm>
                <a:off x="-1" y="118381"/>
                <a:ext cx="533211" cy="372838"/>
                <a:chOff x="0" y="0"/>
                <a:chExt cx="533209" cy="372836"/>
              </a:xfrm>
            </p:grpSpPr>
            <p:grpSp>
              <p:nvGrpSpPr>
                <p:cNvPr id="2936" name="Group"/>
                <p:cNvGrpSpPr/>
                <p:nvPr/>
              </p:nvGrpSpPr>
              <p:grpSpPr>
                <a:xfrm>
                  <a:off x="34234" y="42068"/>
                  <a:ext cx="464742" cy="330769"/>
                  <a:chOff x="0" y="0"/>
                  <a:chExt cx="464740" cy="330768"/>
                </a:xfrm>
              </p:grpSpPr>
              <p:sp>
                <p:nvSpPr>
                  <p:cNvPr id="2925"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2933" name="Group"/>
                  <p:cNvGrpSpPr/>
                  <p:nvPr/>
                </p:nvGrpSpPr>
                <p:grpSpPr>
                  <a:xfrm>
                    <a:off x="24488" y="187531"/>
                    <a:ext cx="113148" cy="105313"/>
                    <a:chOff x="0" y="0"/>
                    <a:chExt cx="113146" cy="105311"/>
                  </a:xfrm>
                </p:grpSpPr>
                <p:sp>
                  <p:nvSpPr>
                    <p:cNvPr id="2926"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27"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28"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29"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30"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31"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32"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934"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2935"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2937"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2939"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sp>
        <p:nvSpPr>
          <p:cNvPr id="2942" name="Rectangle"/>
          <p:cNvSpPr/>
          <p:nvPr/>
        </p:nvSpPr>
        <p:spPr>
          <a:xfrm>
            <a:off x="4953608" y="7360537"/>
            <a:ext cx="1790917" cy="991134"/>
          </a:xfrm>
          <a:prstGeom prst="rect">
            <a:avLst/>
          </a:prstGeom>
          <a:ln w="254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grpSp>
        <p:nvGrpSpPr>
          <p:cNvPr id="2945" name="Group"/>
          <p:cNvGrpSpPr/>
          <p:nvPr/>
        </p:nvGrpSpPr>
        <p:grpSpPr>
          <a:xfrm>
            <a:off x="792743" y="2409628"/>
            <a:ext cx="9788718" cy="7125629"/>
            <a:chOff x="0" y="0"/>
            <a:chExt cx="9788716" cy="7125627"/>
          </a:xfrm>
        </p:grpSpPr>
        <p:sp>
          <p:nvSpPr>
            <p:cNvPr id="2943" name="Rectangle"/>
            <p:cNvSpPr/>
            <p:nvPr/>
          </p:nvSpPr>
          <p:spPr>
            <a:xfrm>
              <a:off x="0" y="0"/>
              <a:ext cx="8081083" cy="3267505"/>
            </a:xfrm>
            <a:prstGeom prst="rect">
              <a:avLst/>
            </a:prstGeom>
            <a:solidFill>
              <a:srgbClr val="000000">
                <a:alpha val="85237"/>
              </a:srgbClr>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44" name="Rectangle"/>
            <p:cNvSpPr/>
            <p:nvPr/>
          </p:nvSpPr>
          <p:spPr>
            <a:xfrm>
              <a:off x="1505492" y="3620703"/>
              <a:ext cx="8283225" cy="3504925"/>
            </a:xfrm>
            <a:prstGeom prst="rect">
              <a:avLst/>
            </a:prstGeom>
            <a:solidFill>
              <a:srgbClr val="000000">
                <a:alpha val="85237"/>
              </a:srgbClr>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978" name="Group"/>
          <p:cNvGrpSpPr/>
          <p:nvPr/>
        </p:nvGrpSpPr>
        <p:grpSpPr>
          <a:xfrm>
            <a:off x="7501744" y="2989452"/>
            <a:ext cx="3500282" cy="1991852"/>
            <a:chOff x="0" y="0"/>
            <a:chExt cx="3500280" cy="1991850"/>
          </a:xfrm>
        </p:grpSpPr>
        <p:grpSp>
          <p:nvGrpSpPr>
            <p:cNvPr id="2948" name="Group"/>
            <p:cNvGrpSpPr/>
            <p:nvPr/>
          </p:nvGrpSpPr>
          <p:grpSpPr>
            <a:xfrm>
              <a:off x="0" y="0"/>
              <a:ext cx="3500281" cy="1991851"/>
              <a:chOff x="0" y="0"/>
              <a:chExt cx="3500280" cy="1991850"/>
            </a:xfrm>
          </p:grpSpPr>
          <p:sp>
            <p:nvSpPr>
              <p:cNvPr id="2946" name="Website"/>
              <p:cNvSpPr/>
              <p:nvPr/>
            </p:nvSpPr>
            <p:spPr>
              <a:xfrm>
                <a:off x="826152" y="255054"/>
                <a:ext cx="2674129" cy="1736797"/>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pic>
            <p:nvPicPr>
              <p:cNvPr id="2947" name="strategic_bofa500_1.png" descr="strategic_bofa500_1.png"/>
              <p:cNvPicPr>
                <a:picLocks noChangeAspect="1"/>
              </p:cNvPicPr>
              <p:nvPr/>
            </p:nvPicPr>
            <p:blipFill>
              <a:blip r:embed="rId5">
                <a:extLst/>
              </a:blip>
              <a:srcRect l="28418" t="39675" r="28418" b="0"/>
              <a:stretch>
                <a:fillRect/>
              </a:stretch>
            </p:blipFill>
            <p:spPr>
              <a:xfrm>
                <a:off x="0" y="0"/>
                <a:ext cx="1466958" cy="691940"/>
              </a:xfrm>
              <a:prstGeom prst="rect">
                <a:avLst/>
              </a:prstGeom>
              <a:ln w="12700" cap="flat">
                <a:noFill/>
                <a:miter lim="400000"/>
              </a:ln>
              <a:effectLst/>
            </p:spPr>
          </p:pic>
        </p:grpSp>
        <p:grpSp>
          <p:nvGrpSpPr>
            <p:cNvPr id="2956" name="Group"/>
            <p:cNvGrpSpPr/>
            <p:nvPr/>
          </p:nvGrpSpPr>
          <p:grpSpPr>
            <a:xfrm>
              <a:off x="1437782" y="1007050"/>
              <a:ext cx="627664" cy="584201"/>
              <a:chOff x="0" y="0"/>
              <a:chExt cx="627662" cy="584200"/>
            </a:xfrm>
          </p:grpSpPr>
          <p:sp>
            <p:nvSpPr>
              <p:cNvPr id="2949"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50"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51"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52"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53"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54"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55"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2969" name="Group"/>
            <p:cNvGrpSpPr/>
            <p:nvPr/>
          </p:nvGrpSpPr>
          <p:grpSpPr>
            <a:xfrm>
              <a:off x="2173037" y="851036"/>
              <a:ext cx="1194274" cy="896229"/>
              <a:chOff x="0" y="0"/>
              <a:chExt cx="1194273" cy="896228"/>
            </a:xfrm>
          </p:grpSpPr>
          <p:sp>
            <p:nvSpPr>
              <p:cNvPr id="2957"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58"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2966" name="Group"/>
              <p:cNvGrpSpPr/>
              <p:nvPr/>
            </p:nvGrpSpPr>
            <p:grpSpPr>
              <a:xfrm>
                <a:off x="62930" y="528144"/>
                <a:ext cx="290761" cy="270627"/>
                <a:chOff x="0" y="0"/>
                <a:chExt cx="290759" cy="270626"/>
              </a:xfrm>
            </p:grpSpPr>
            <p:sp>
              <p:nvSpPr>
                <p:cNvPr id="2959"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60"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61"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62"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63"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64"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65"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2967"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2968"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2977" name="Group"/>
            <p:cNvGrpSpPr/>
            <p:nvPr/>
          </p:nvGrpSpPr>
          <p:grpSpPr>
            <a:xfrm>
              <a:off x="960029" y="1010340"/>
              <a:ext cx="620594" cy="577620"/>
              <a:chOff x="0" y="0"/>
              <a:chExt cx="620592" cy="577619"/>
            </a:xfrm>
          </p:grpSpPr>
          <p:sp>
            <p:nvSpPr>
              <p:cNvPr id="2970"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71"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72"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73"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74"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75"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2976"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2981" name="Group"/>
          <p:cNvGrpSpPr/>
          <p:nvPr/>
        </p:nvGrpSpPr>
        <p:grpSpPr>
          <a:xfrm>
            <a:off x="10624212" y="3550387"/>
            <a:ext cx="575891" cy="869981"/>
            <a:chOff x="0" y="0"/>
            <a:chExt cx="575889" cy="869980"/>
          </a:xfrm>
        </p:grpSpPr>
        <p:sp>
          <p:nvSpPr>
            <p:cNvPr id="2979"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2980"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2984" name="Group"/>
          <p:cNvGrpSpPr/>
          <p:nvPr/>
        </p:nvGrpSpPr>
        <p:grpSpPr>
          <a:xfrm>
            <a:off x="1375499" y="5557763"/>
            <a:ext cx="9519375" cy="829359"/>
            <a:chOff x="0" y="0"/>
            <a:chExt cx="9519373" cy="829358"/>
          </a:xfrm>
        </p:grpSpPr>
        <p:sp>
          <p:nvSpPr>
            <p:cNvPr id="2982" name="Dingbat Check"/>
            <p:cNvSpPr/>
            <p:nvPr/>
          </p:nvSpPr>
          <p:spPr>
            <a:xfrm>
              <a:off x="0" y="-1"/>
              <a:ext cx="872768" cy="829360"/>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2983" name="(Web server software) must fetch/cache OCSP responses"/>
            <p:cNvSpPr txBox="1"/>
            <p:nvPr/>
          </p:nvSpPr>
          <p:spPr>
            <a:xfrm>
              <a:off x="1073365" y="278472"/>
              <a:ext cx="8446009" cy="46105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lstStyle>
            <a:p>
              <a:pPr/>
              <a:r>
                <a:t>(Web server software) must fetch/cache OCSP responses</a:t>
              </a:r>
            </a:p>
          </p:txBody>
        </p:sp>
      </p:grpSp>
      <p:grpSp>
        <p:nvGrpSpPr>
          <p:cNvPr id="2987" name="Group"/>
          <p:cNvGrpSpPr/>
          <p:nvPr/>
        </p:nvGrpSpPr>
        <p:grpSpPr>
          <a:xfrm>
            <a:off x="1371904" y="6493984"/>
            <a:ext cx="10706577" cy="829360"/>
            <a:chOff x="0" y="0"/>
            <a:chExt cx="10706576" cy="829358"/>
          </a:xfrm>
        </p:grpSpPr>
        <p:sp>
          <p:nvSpPr>
            <p:cNvPr id="2985" name="(Web server administrators) must configure to use OCSP stapling"/>
            <p:cNvSpPr txBox="1"/>
            <p:nvPr/>
          </p:nvSpPr>
          <p:spPr>
            <a:xfrm>
              <a:off x="1048378" y="184149"/>
              <a:ext cx="9658199"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lstStyle>
            <a:p>
              <a:pPr/>
              <a:r>
                <a:t>(Web server administrators) must configure to use OCSP stapling </a:t>
              </a:r>
            </a:p>
          </p:txBody>
        </p:sp>
        <p:sp>
          <p:nvSpPr>
            <p:cNvPr id="2986" name="Dingbat Check"/>
            <p:cNvSpPr/>
            <p:nvPr/>
          </p:nvSpPr>
          <p:spPr>
            <a:xfrm>
              <a:off x="0" y="-1"/>
              <a:ext cx="872768" cy="829360"/>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2988" name="1.3.6.1.5.5.7.1.24"/>
          <p:cNvSpPr txBox="1"/>
          <p:nvPr/>
        </p:nvSpPr>
        <p:spPr>
          <a:xfrm>
            <a:off x="9320180" y="4655956"/>
            <a:ext cx="1903476" cy="29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000"/>
              </a:lnSpc>
              <a:defRPr b="0" sz="1300">
                <a:solidFill>
                  <a:srgbClr val="333333"/>
                </a:solidFill>
                <a:latin typeface="Menlo"/>
                <a:ea typeface="Menlo"/>
                <a:cs typeface="Menlo"/>
                <a:sym typeface="Menlo"/>
              </a:defRPr>
            </a:lvl1pPr>
          </a:lstStyle>
          <a:p>
            <a:pPr/>
            <a:r>
              <a:t>1.3.6.1.5.5.7.1.24</a:t>
            </a:r>
          </a:p>
        </p:txBody>
      </p:sp>
    </p:spTree>
  </p:cSld>
  <p:clrMapOvr>
    <a:masterClrMapping/>
  </p:clrMapOvr>
  <mc:AlternateContent xmlns:mc="http://schemas.openxmlformats.org/markup-compatibility/2006">
    <mc:Choice xmlns:p14="http://schemas.microsoft.com/office/powerpoint/2010/main" Requires="p14">
      <p:transition spd="fast" advClick="1" p14:dur="3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9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9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84" grpId="1"/>
      <p:bldP build="whole" bldLvl="1" animBg="1" rev="0" advAuto="0" spid="2987" grpId="2"/>
    </p:bldLst>
  </p:timing>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992" name="Triangle"/>
          <p:cNvSpPr/>
          <p:nvPr/>
        </p:nvSpPr>
        <p:spPr>
          <a:xfrm flipH="1" rot="16200000">
            <a:off x="4628713" y="6570286"/>
            <a:ext cx="1246246" cy="2750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a:miter lim="400000"/>
          </a:ln>
        </p:spPr>
        <p:txBody>
          <a:bodyPr lIns="50800" tIns="50800" rIns="50800" bIns="50800" anchor="ctr"/>
          <a:lstStyle/>
          <a:p>
            <a:pPr>
              <a:defRPr b="0" sz="2200">
                <a:latin typeface="+mn-lt"/>
                <a:ea typeface="+mn-ea"/>
                <a:cs typeface="+mn-cs"/>
                <a:sym typeface="Helvetica Neue Medium"/>
              </a:defRPr>
            </a:pPr>
          </a:p>
        </p:txBody>
      </p:sp>
      <p:grpSp>
        <p:nvGrpSpPr>
          <p:cNvPr id="2996" name="Group"/>
          <p:cNvGrpSpPr/>
          <p:nvPr/>
        </p:nvGrpSpPr>
        <p:grpSpPr>
          <a:xfrm>
            <a:off x="2270329" y="7205697"/>
            <a:ext cx="2420393" cy="1991953"/>
            <a:chOff x="-125108" y="0"/>
            <a:chExt cx="2420391" cy="1991952"/>
          </a:xfrm>
        </p:grpSpPr>
        <p:sp>
          <p:nvSpPr>
            <p:cNvPr id="2993" name="OCSP Responders"/>
            <p:cNvSpPr txBox="1"/>
            <p:nvPr/>
          </p:nvSpPr>
          <p:spPr>
            <a:xfrm>
              <a:off x="-125109" y="1534752"/>
              <a:ext cx="242039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2994" name="Image" descr="Image"/>
            <p:cNvPicPr>
              <a:picLocks noChangeAspect="1"/>
            </p:cNvPicPr>
            <p:nvPr/>
          </p:nvPicPr>
          <p:blipFill>
            <a:blip r:embed="rId3">
              <a:extLst/>
            </a:blip>
            <a:stretch>
              <a:fillRect/>
            </a:stretch>
          </p:blipFill>
          <p:spPr>
            <a:xfrm>
              <a:off x="440841" y="0"/>
              <a:ext cx="1300815" cy="1300814"/>
            </a:xfrm>
            <a:prstGeom prst="rect">
              <a:avLst/>
            </a:prstGeom>
            <a:ln w="12700" cap="flat">
              <a:noFill/>
              <a:miter lim="400000"/>
            </a:ln>
            <a:effectLst/>
          </p:spPr>
        </p:pic>
        <p:sp>
          <p:nvSpPr>
            <p:cNvPr id="2995" name="Coins"/>
            <p:cNvSpPr/>
            <p:nvPr/>
          </p:nvSpPr>
          <p:spPr>
            <a:xfrm>
              <a:off x="1331217"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2997" name="To support OCSP Must Staple"/>
          <p:cNvSpPr txBox="1"/>
          <p:nvPr>
            <p:ph type="title"/>
          </p:nvPr>
        </p:nvSpPr>
        <p:spPr>
          <a:prstGeom prst="rect">
            <a:avLst/>
          </a:prstGeom>
        </p:spPr>
        <p:txBody>
          <a:bodyPr/>
          <a:lstStyle/>
          <a:p>
            <a:pPr/>
            <a:r>
              <a:t>To support OCSP Must Staple</a:t>
            </a:r>
          </a:p>
        </p:txBody>
      </p:sp>
      <p:sp>
        <p:nvSpPr>
          <p:cNvPr id="299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011" name="Group"/>
          <p:cNvGrpSpPr/>
          <p:nvPr/>
        </p:nvGrpSpPr>
        <p:grpSpPr>
          <a:xfrm>
            <a:off x="2889549" y="3840499"/>
            <a:ext cx="1194274" cy="896229"/>
            <a:chOff x="0" y="0"/>
            <a:chExt cx="1194273" cy="896228"/>
          </a:xfrm>
        </p:grpSpPr>
        <p:sp>
          <p:nvSpPr>
            <p:cNvPr id="2999"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00"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3008" name="Group"/>
            <p:cNvGrpSpPr/>
            <p:nvPr/>
          </p:nvGrpSpPr>
          <p:grpSpPr>
            <a:xfrm>
              <a:off x="62930" y="528144"/>
              <a:ext cx="290761" cy="270627"/>
              <a:chOff x="0" y="0"/>
              <a:chExt cx="290759" cy="270626"/>
            </a:xfrm>
          </p:grpSpPr>
          <p:sp>
            <p:nvSpPr>
              <p:cNvPr id="3001"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02"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03"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04"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05"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06"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07"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009"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3010"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3014" name="Group"/>
          <p:cNvGrpSpPr/>
          <p:nvPr/>
        </p:nvGrpSpPr>
        <p:grpSpPr>
          <a:xfrm>
            <a:off x="3898215" y="3550387"/>
            <a:ext cx="575891" cy="869981"/>
            <a:chOff x="0" y="0"/>
            <a:chExt cx="575889" cy="869980"/>
          </a:xfrm>
        </p:grpSpPr>
        <p:sp>
          <p:nvSpPr>
            <p:cNvPr id="3012"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3013"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3015"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3016" name="Chrome-logo.png" descr="Chrome-logo.png"/>
          <p:cNvPicPr>
            <a:picLocks noChangeAspect="1"/>
          </p:cNvPicPr>
          <p:nvPr/>
        </p:nvPicPr>
        <p:blipFill>
          <a:blip r:embed="rId6">
            <a:extLst/>
          </a:blip>
          <a:stretch>
            <a:fillRect/>
          </a:stretch>
        </p:blipFill>
        <p:spPr>
          <a:xfrm>
            <a:off x="1841634" y="2992428"/>
            <a:ext cx="685801" cy="685801"/>
          </a:xfrm>
          <a:prstGeom prst="rect">
            <a:avLst/>
          </a:prstGeom>
          <a:ln w="12700">
            <a:miter lim="400000"/>
          </a:ln>
        </p:spPr>
      </p:pic>
      <p:sp>
        <p:nvSpPr>
          <p:cNvPr id="3017"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025" name="Group"/>
          <p:cNvGrpSpPr/>
          <p:nvPr/>
        </p:nvGrpSpPr>
        <p:grpSpPr>
          <a:xfrm>
            <a:off x="8939527" y="3996502"/>
            <a:ext cx="627663" cy="584201"/>
            <a:chOff x="0" y="0"/>
            <a:chExt cx="627662" cy="584200"/>
          </a:xfrm>
        </p:grpSpPr>
        <p:sp>
          <p:nvSpPr>
            <p:cNvPr id="3018"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19"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20"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21"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22"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23"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24"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038" name="Group"/>
          <p:cNvGrpSpPr/>
          <p:nvPr/>
        </p:nvGrpSpPr>
        <p:grpSpPr>
          <a:xfrm>
            <a:off x="9674781" y="3840488"/>
            <a:ext cx="1194275" cy="896229"/>
            <a:chOff x="0" y="0"/>
            <a:chExt cx="1194273" cy="896228"/>
          </a:xfrm>
        </p:grpSpPr>
        <p:sp>
          <p:nvSpPr>
            <p:cNvPr id="3026"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27"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3035" name="Group"/>
            <p:cNvGrpSpPr/>
            <p:nvPr/>
          </p:nvGrpSpPr>
          <p:grpSpPr>
            <a:xfrm>
              <a:off x="62930" y="528144"/>
              <a:ext cx="290761" cy="270627"/>
              <a:chOff x="0" y="0"/>
              <a:chExt cx="290759" cy="270626"/>
            </a:xfrm>
          </p:grpSpPr>
          <p:sp>
            <p:nvSpPr>
              <p:cNvPr id="3028"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29"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30"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31"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32"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33"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34"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036"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3037"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3046" name="Group"/>
          <p:cNvGrpSpPr/>
          <p:nvPr/>
        </p:nvGrpSpPr>
        <p:grpSpPr>
          <a:xfrm>
            <a:off x="8461774" y="3999792"/>
            <a:ext cx="620593" cy="577621"/>
            <a:chOff x="0" y="0"/>
            <a:chExt cx="620592" cy="577619"/>
          </a:xfrm>
        </p:grpSpPr>
        <p:sp>
          <p:nvSpPr>
            <p:cNvPr id="3039"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40"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41"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42"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43"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44"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45"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3047" name="1.3.6.1.5.5.7.1.24"/>
          <p:cNvSpPr txBox="1"/>
          <p:nvPr/>
        </p:nvSpPr>
        <p:spPr>
          <a:xfrm>
            <a:off x="2460154" y="4655956"/>
            <a:ext cx="1903476" cy="292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3000"/>
              </a:lnSpc>
              <a:defRPr b="0" sz="1300">
                <a:solidFill>
                  <a:srgbClr val="333333"/>
                </a:solidFill>
                <a:latin typeface="Menlo"/>
                <a:ea typeface="Menlo"/>
                <a:cs typeface="Menlo"/>
                <a:sym typeface="Menlo"/>
              </a:defRPr>
            </a:lvl1pPr>
          </a:lstStyle>
          <a:p>
            <a:pPr/>
            <a:r>
              <a:t>1.3.6.1.5.5.7.1.24</a:t>
            </a:r>
          </a:p>
        </p:txBody>
      </p:sp>
      <p:grpSp>
        <p:nvGrpSpPr>
          <p:cNvPr id="3064" name="Group"/>
          <p:cNvGrpSpPr/>
          <p:nvPr/>
        </p:nvGrpSpPr>
        <p:grpSpPr>
          <a:xfrm>
            <a:off x="7061379" y="7526142"/>
            <a:ext cx="1217021" cy="659924"/>
            <a:chOff x="0" y="0"/>
            <a:chExt cx="1217019" cy="659923"/>
          </a:xfrm>
        </p:grpSpPr>
        <p:grpSp>
          <p:nvGrpSpPr>
            <p:cNvPr id="3055" name="Group"/>
            <p:cNvGrpSpPr/>
            <p:nvPr/>
          </p:nvGrpSpPr>
          <p:grpSpPr>
            <a:xfrm>
              <a:off x="0" y="0"/>
              <a:ext cx="709020" cy="659924"/>
              <a:chOff x="0" y="0"/>
              <a:chExt cx="709019" cy="659923"/>
            </a:xfrm>
          </p:grpSpPr>
          <p:sp>
            <p:nvSpPr>
              <p:cNvPr id="3048"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49"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50"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51"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52"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53"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54"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063" name="Group"/>
            <p:cNvGrpSpPr/>
            <p:nvPr/>
          </p:nvGrpSpPr>
          <p:grpSpPr>
            <a:xfrm>
              <a:off x="507999" y="0"/>
              <a:ext cx="709021" cy="659924"/>
              <a:chOff x="0" y="0"/>
              <a:chExt cx="709019" cy="659923"/>
            </a:xfrm>
          </p:grpSpPr>
          <p:sp>
            <p:nvSpPr>
              <p:cNvPr id="3056"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57"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58"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59"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60"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61"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62"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3065" name="Certificate Authority"/>
          <p:cNvSpPr/>
          <p:nvPr/>
        </p:nvSpPr>
        <p:spPr>
          <a:xfrm>
            <a:off x="4817679" y="6772085"/>
            <a:ext cx="3648052" cy="1736797"/>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3066" name="250px-VRSNlogoAug2012.png" descr="250px-VRSNlogoAug2012.png"/>
          <p:cNvPicPr>
            <a:picLocks noChangeAspect="1"/>
          </p:cNvPicPr>
          <p:nvPr/>
        </p:nvPicPr>
        <p:blipFill>
          <a:blip r:embed="rId4">
            <a:extLst/>
          </a:blip>
          <a:srcRect l="18183" t="9604" r="18183" b="29836"/>
          <a:stretch>
            <a:fillRect/>
          </a:stretch>
        </p:blipFill>
        <p:spPr>
          <a:xfrm>
            <a:off x="4505917" y="6524009"/>
            <a:ext cx="720731" cy="685910"/>
          </a:xfrm>
          <a:prstGeom prst="rect">
            <a:avLst/>
          </a:prstGeom>
          <a:ln w="12700">
            <a:miter lim="400000"/>
          </a:ln>
        </p:spPr>
      </p:pic>
      <p:grpSp>
        <p:nvGrpSpPr>
          <p:cNvPr id="3163" name="Group"/>
          <p:cNvGrpSpPr/>
          <p:nvPr/>
        </p:nvGrpSpPr>
        <p:grpSpPr>
          <a:xfrm>
            <a:off x="4992918" y="7342671"/>
            <a:ext cx="1712297" cy="1028701"/>
            <a:chOff x="0" y="0"/>
            <a:chExt cx="1712295" cy="1028699"/>
          </a:xfrm>
        </p:grpSpPr>
        <p:grpSp>
          <p:nvGrpSpPr>
            <p:cNvPr id="3082" name="Group"/>
            <p:cNvGrpSpPr/>
            <p:nvPr/>
          </p:nvGrpSpPr>
          <p:grpSpPr>
            <a:xfrm>
              <a:off x="0" y="0"/>
              <a:ext cx="533210" cy="609601"/>
              <a:chOff x="0" y="0"/>
              <a:chExt cx="533209" cy="609600"/>
            </a:xfrm>
          </p:grpSpPr>
          <p:grpSp>
            <p:nvGrpSpPr>
              <p:cNvPr id="3080" name="Group"/>
              <p:cNvGrpSpPr/>
              <p:nvPr/>
            </p:nvGrpSpPr>
            <p:grpSpPr>
              <a:xfrm>
                <a:off x="0" y="118381"/>
                <a:ext cx="533210" cy="372838"/>
                <a:chOff x="0" y="0"/>
                <a:chExt cx="533209" cy="372836"/>
              </a:xfrm>
            </p:grpSpPr>
            <p:grpSp>
              <p:nvGrpSpPr>
                <p:cNvPr id="3078" name="Group"/>
                <p:cNvGrpSpPr/>
                <p:nvPr/>
              </p:nvGrpSpPr>
              <p:grpSpPr>
                <a:xfrm>
                  <a:off x="34234" y="42068"/>
                  <a:ext cx="464742" cy="330769"/>
                  <a:chOff x="0" y="0"/>
                  <a:chExt cx="464740" cy="330768"/>
                </a:xfrm>
              </p:grpSpPr>
              <p:sp>
                <p:nvSpPr>
                  <p:cNvPr id="3067"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075" name="Group"/>
                  <p:cNvGrpSpPr/>
                  <p:nvPr/>
                </p:nvGrpSpPr>
                <p:grpSpPr>
                  <a:xfrm>
                    <a:off x="24488" y="187531"/>
                    <a:ext cx="113148" cy="105313"/>
                    <a:chOff x="0" y="0"/>
                    <a:chExt cx="113146" cy="105311"/>
                  </a:xfrm>
                </p:grpSpPr>
                <p:sp>
                  <p:nvSpPr>
                    <p:cNvPr id="3068"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69"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70"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71"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72"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73"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74"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076"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3077"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3079"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3081"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3098" name="Group"/>
            <p:cNvGrpSpPr/>
            <p:nvPr/>
          </p:nvGrpSpPr>
          <p:grpSpPr>
            <a:xfrm>
              <a:off x="589542" y="0"/>
              <a:ext cx="533211" cy="609601"/>
              <a:chOff x="0" y="0"/>
              <a:chExt cx="533209" cy="609600"/>
            </a:xfrm>
          </p:grpSpPr>
          <p:grpSp>
            <p:nvGrpSpPr>
              <p:cNvPr id="3096" name="Group"/>
              <p:cNvGrpSpPr/>
              <p:nvPr/>
            </p:nvGrpSpPr>
            <p:grpSpPr>
              <a:xfrm>
                <a:off x="-1" y="118381"/>
                <a:ext cx="533211" cy="372838"/>
                <a:chOff x="0" y="0"/>
                <a:chExt cx="533209" cy="372836"/>
              </a:xfrm>
            </p:grpSpPr>
            <p:grpSp>
              <p:nvGrpSpPr>
                <p:cNvPr id="3094" name="Group"/>
                <p:cNvGrpSpPr/>
                <p:nvPr/>
              </p:nvGrpSpPr>
              <p:grpSpPr>
                <a:xfrm>
                  <a:off x="34234" y="42068"/>
                  <a:ext cx="464742" cy="330769"/>
                  <a:chOff x="0" y="0"/>
                  <a:chExt cx="464740" cy="330768"/>
                </a:xfrm>
              </p:grpSpPr>
              <p:sp>
                <p:nvSpPr>
                  <p:cNvPr id="3083"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091" name="Group"/>
                  <p:cNvGrpSpPr/>
                  <p:nvPr/>
                </p:nvGrpSpPr>
                <p:grpSpPr>
                  <a:xfrm>
                    <a:off x="24488" y="187531"/>
                    <a:ext cx="113148" cy="105313"/>
                    <a:chOff x="0" y="0"/>
                    <a:chExt cx="113146" cy="105311"/>
                  </a:xfrm>
                </p:grpSpPr>
                <p:sp>
                  <p:nvSpPr>
                    <p:cNvPr id="3084"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85"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86"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87"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88"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89"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090"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092"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3093"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3095"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3097"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3114" name="Group"/>
            <p:cNvGrpSpPr/>
            <p:nvPr/>
          </p:nvGrpSpPr>
          <p:grpSpPr>
            <a:xfrm>
              <a:off x="-1" y="419099"/>
              <a:ext cx="533211" cy="609601"/>
              <a:chOff x="0" y="0"/>
              <a:chExt cx="533209" cy="609600"/>
            </a:xfrm>
          </p:grpSpPr>
          <p:grpSp>
            <p:nvGrpSpPr>
              <p:cNvPr id="3112" name="Group"/>
              <p:cNvGrpSpPr/>
              <p:nvPr/>
            </p:nvGrpSpPr>
            <p:grpSpPr>
              <a:xfrm>
                <a:off x="-1" y="118381"/>
                <a:ext cx="533211" cy="372838"/>
                <a:chOff x="0" y="0"/>
                <a:chExt cx="533209" cy="372836"/>
              </a:xfrm>
            </p:grpSpPr>
            <p:grpSp>
              <p:nvGrpSpPr>
                <p:cNvPr id="3110" name="Group"/>
                <p:cNvGrpSpPr/>
                <p:nvPr/>
              </p:nvGrpSpPr>
              <p:grpSpPr>
                <a:xfrm>
                  <a:off x="34234" y="42068"/>
                  <a:ext cx="464742" cy="330769"/>
                  <a:chOff x="0" y="0"/>
                  <a:chExt cx="464740" cy="330768"/>
                </a:xfrm>
              </p:grpSpPr>
              <p:sp>
                <p:nvSpPr>
                  <p:cNvPr id="3099"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107" name="Group"/>
                  <p:cNvGrpSpPr/>
                  <p:nvPr/>
                </p:nvGrpSpPr>
                <p:grpSpPr>
                  <a:xfrm>
                    <a:off x="24488" y="187531"/>
                    <a:ext cx="113148" cy="105313"/>
                    <a:chOff x="0" y="0"/>
                    <a:chExt cx="113146" cy="105311"/>
                  </a:xfrm>
                </p:grpSpPr>
                <p:sp>
                  <p:nvSpPr>
                    <p:cNvPr id="3100"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01"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02"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03"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04"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05"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06"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108"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3109"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3111"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3113"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3130" name="Group"/>
            <p:cNvGrpSpPr/>
            <p:nvPr/>
          </p:nvGrpSpPr>
          <p:grpSpPr>
            <a:xfrm>
              <a:off x="589542" y="419099"/>
              <a:ext cx="533211" cy="609601"/>
              <a:chOff x="0" y="0"/>
              <a:chExt cx="533209" cy="609600"/>
            </a:xfrm>
          </p:grpSpPr>
          <p:grpSp>
            <p:nvGrpSpPr>
              <p:cNvPr id="3128" name="Group"/>
              <p:cNvGrpSpPr/>
              <p:nvPr/>
            </p:nvGrpSpPr>
            <p:grpSpPr>
              <a:xfrm>
                <a:off x="-1" y="118381"/>
                <a:ext cx="533211" cy="372838"/>
                <a:chOff x="0" y="0"/>
                <a:chExt cx="533209" cy="372836"/>
              </a:xfrm>
            </p:grpSpPr>
            <p:grpSp>
              <p:nvGrpSpPr>
                <p:cNvPr id="3126" name="Group"/>
                <p:cNvGrpSpPr/>
                <p:nvPr/>
              </p:nvGrpSpPr>
              <p:grpSpPr>
                <a:xfrm>
                  <a:off x="34234" y="42068"/>
                  <a:ext cx="464742" cy="330769"/>
                  <a:chOff x="0" y="0"/>
                  <a:chExt cx="464740" cy="330768"/>
                </a:xfrm>
              </p:grpSpPr>
              <p:sp>
                <p:nvSpPr>
                  <p:cNvPr id="3115"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123" name="Group"/>
                  <p:cNvGrpSpPr/>
                  <p:nvPr/>
                </p:nvGrpSpPr>
                <p:grpSpPr>
                  <a:xfrm>
                    <a:off x="24488" y="187531"/>
                    <a:ext cx="113148" cy="105313"/>
                    <a:chOff x="0" y="0"/>
                    <a:chExt cx="113146" cy="105311"/>
                  </a:xfrm>
                </p:grpSpPr>
                <p:sp>
                  <p:nvSpPr>
                    <p:cNvPr id="3116"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17"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18"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19"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20"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21"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22"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124"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3125"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3127"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3129"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3146" name="Group"/>
            <p:cNvGrpSpPr/>
            <p:nvPr/>
          </p:nvGrpSpPr>
          <p:grpSpPr>
            <a:xfrm>
              <a:off x="1179085" y="0"/>
              <a:ext cx="533211" cy="609601"/>
              <a:chOff x="0" y="0"/>
              <a:chExt cx="533209" cy="609600"/>
            </a:xfrm>
          </p:grpSpPr>
          <p:grpSp>
            <p:nvGrpSpPr>
              <p:cNvPr id="3144" name="Group"/>
              <p:cNvGrpSpPr/>
              <p:nvPr/>
            </p:nvGrpSpPr>
            <p:grpSpPr>
              <a:xfrm>
                <a:off x="-1" y="118381"/>
                <a:ext cx="533211" cy="372838"/>
                <a:chOff x="0" y="0"/>
                <a:chExt cx="533209" cy="372836"/>
              </a:xfrm>
            </p:grpSpPr>
            <p:grpSp>
              <p:nvGrpSpPr>
                <p:cNvPr id="3142" name="Group"/>
                <p:cNvGrpSpPr/>
                <p:nvPr/>
              </p:nvGrpSpPr>
              <p:grpSpPr>
                <a:xfrm>
                  <a:off x="34234" y="42068"/>
                  <a:ext cx="464742" cy="330769"/>
                  <a:chOff x="0" y="0"/>
                  <a:chExt cx="464740" cy="330768"/>
                </a:xfrm>
              </p:grpSpPr>
              <p:sp>
                <p:nvSpPr>
                  <p:cNvPr id="3131"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139" name="Group"/>
                  <p:cNvGrpSpPr/>
                  <p:nvPr/>
                </p:nvGrpSpPr>
                <p:grpSpPr>
                  <a:xfrm>
                    <a:off x="24488" y="187531"/>
                    <a:ext cx="113148" cy="105313"/>
                    <a:chOff x="0" y="0"/>
                    <a:chExt cx="113146" cy="105311"/>
                  </a:xfrm>
                </p:grpSpPr>
                <p:sp>
                  <p:nvSpPr>
                    <p:cNvPr id="3132"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33"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34"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35"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36"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37"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38"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140"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3141"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3143"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3145"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3162" name="Group"/>
            <p:cNvGrpSpPr/>
            <p:nvPr/>
          </p:nvGrpSpPr>
          <p:grpSpPr>
            <a:xfrm>
              <a:off x="1179085" y="419099"/>
              <a:ext cx="533211" cy="609601"/>
              <a:chOff x="0" y="0"/>
              <a:chExt cx="533209" cy="609600"/>
            </a:xfrm>
          </p:grpSpPr>
          <p:grpSp>
            <p:nvGrpSpPr>
              <p:cNvPr id="3160" name="Group"/>
              <p:cNvGrpSpPr/>
              <p:nvPr/>
            </p:nvGrpSpPr>
            <p:grpSpPr>
              <a:xfrm>
                <a:off x="-1" y="118381"/>
                <a:ext cx="533211" cy="372838"/>
                <a:chOff x="0" y="0"/>
                <a:chExt cx="533209" cy="372836"/>
              </a:xfrm>
            </p:grpSpPr>
            <p:grpSp>
              <p:nvGrpSpPr>
                <p:cNvPr id="3158" name="Group"/>
                <p:cNvGrpSpPr/>
                <p:nvPr/>
              </p:nvGrpSpPr>
              <p:grpSpPr>
                <a:xfrm>
                  <a:off x="34234" y="42068"/>
                  <a:ext cx="464742" cy="330769"/>
                  <a:chOff x="0" y="0"/>
                  <a:chExt cx="464740" cy="330768"/>
                </a:xfrm>
              </p:grpSpPr>
              <p:sp>
                <p:nvSpPr>
                  <p:cNvPr id="3147"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155" name="Group"/>
                  <p:cNvGrpSpPr/>
                  <p:nvPr/>
                </p:nvGrpSpPr>
                <p:grpSpPr>
                  <a:xfrm>
                    <a:off x="24488" y="187531"/>
                    <a:ext cx="113148" cy="105313"/>
                    <a:chOff x="0" y="0"/>
                    <a:chExt cx="113146" cy="105311"/>
                  </a:xfrm>
                </p:grpSpPr>
                <p:sp>
                  <p:nvSpPr>
                    <p:cNvPr id="3148"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49"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50"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51"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52"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53"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54"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156"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3157"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3159"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3161"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sp>
        <p:nvSpPr>
          <p:cNvPr id="3164" name="Rectangle"/>
          <p:cNvSpPr/>
          <p:nvPr/>
        </p:nvSpPr>
        <p:spPr>
          <a:xfrm>
            <a:off x="4953608" y="7360537"/>
            <a:ext cx="1790917" cy="991134"/>
          </a:xfrm>
          <a:prstGeom prst="rect">
            <a:avLst/>
          </a:prstGeom>
          <a:ln w="254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3165" name="Website"/>
          <p:cNvSpPr/>
          <p:nvPr/>
        </p:nvSpPr>
        <p:spPr>
          <a:xfrm>
            <a:off x="8327897"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pic>
        <p:nvPicPr>
          <p:cNvPr id="3166" name="strategic_bofa500_1.png" descr="strategic_bofa500_1.png"/>
          <p:cNvPicPr>
            <a:picLocks noChangeAspect="1"/>
          </p:cNvPicPr>
          <p:nvPr/>
        </p:nvPicPr>
        <p:blipFill>
          <a:blip r:embed="rId5">
            <a:extLst/>
          </a:blip>
          <a:srcRect l="28418" t="39675" r="28418" b="0"/>
          <a:stretch>
            <a:fillRect/>
          </a:stretch>
        </p:blipFill>
        <p:spPr>
          <a:xfrm>
            <a:off x="7501744" y="2989452"/>
            <a:ext cx="1466958" cy="691941"/>
          </a:xfrm>
          <a:prstGeom prst="rect">
            <a:avLst/>
          </a:prstGeom>
          <a:ln w="12700">
            <a:miter lim="400000"/>
          </a:ln>
        </p:spPr>
      </p:pic>
      <p:grpSp>
        <p:nvGrpSpPr>
          <p:cNvPr id="3174" name="Group"/>
          <p:cNvGrpSpPr/>
          <p:nvPr/>
        </p:nvGrpSpPr>
        <p:grpSpPr>
          <a:xfrm>
            <a:off x="8939527" y="3996502"/>
            <a:ext cx="627663" cy="584201"/>
            <a:chOff x="0" y="0"/>
            <a:chExt cx="627662" cy="584200"/>
          </a:xfrm>
        </p:grpSpPr>
        <p:sp>
          <p:nvSpPr>
            <p:cNvPr id="3167"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68"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69"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70"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71"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72"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73"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187" name="Group"/>
          <p:cNvGrpSpPr/>
          <p:nvPr/>
        </p:nvGrpSpPr>
        <p:grpSpPr>
          <a:xfrm>
            <a:off x="9674781" y="3840488"/>
            <a:ext cx="1194275" cy="896229"/>
            <a:chOff x="0" y="0"/>
            <a:chExt cx="1194273" cy="896228"/>
          </a:xfrm>
        </p:grpSpPr>
        <p:sp>
          <p:nvSpPr>
            <p:cNvPr id="3175"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76"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3184" name="Group"/>
            <p:cNvGrpSpPr/>
            <p:nvPr/>
          </p:nvGrpSpPr>
          <p:grpSpPr>
            <a:xfrm>
              <a:off x="62930" y="528144"/>
              <a:ext cx="290761" cy="270627"/>
              <a:chOff x="0" y="0"/>
              <a:chExt cx="290759" cy="270626"/>
            </a:xfrm>
          </p:grpSpPr>
          <p:sp>
            <p:nvSpPr>
              <p:cNvPr id="3177"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78"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79"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80"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81"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82"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83"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185"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3186"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3195" name="Group"/>
          <p:cNvGrpSpPr/>
          <p:nvPr/>
        </p:nvGrpSpPr>
        <p:grpSpPr>
          <a:xfrm>
            <a:off x="8461774" y="3999792"/>
            <a:ext cx="620593" cy="577621"/>
            <a:chOff x="0" y="0"/>
            <a:chExt cx="620592" cy="577619"/>
          </a:xfrm>
        </p:grpSpPr>
        <p:sp>
          <p:nvSpPr>
            <p:cNvPr id="3188"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89"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90"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91"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92"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93"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194"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198" name="Group"/>
          <p:cNvGrpSpPr/>
          <p:nvPr/>
        </p:nvGrpSpPr>
        <p:grpSpPr>
          <a:xfrm>
            <a:off x="10624212" y="3550387"/>
            <a:ext cx="575891" cy="869981"/>
            <a:chOff x="0" y="0"/>
            <a:chExt cx="575889" cy="869980"/>
          </a:xfrm>
        </p:grpSpPr>
        <p:sp>
          <p:nvSpPr>
            <p:cNvPr id="3196"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3197"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3202" name="Is the Web Ready for…"/>
          <p:cNvSpPr txBox="1"/>
          <p:nvPr/>
        </p:nvSpPr>
        <p:spPr>
          <a:xfrm>
            <a:off x="1270000" y="398961"/>
            <a:ext cx="10464800" cy="330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6000">
                <a:solidFill>
                  <a:srgbClr val="FFFB00"/>
                </a:solidFill>
                <a:latin typeface="Helvetica"/>
                <a:ea typeface="Helvetica"/>
                <a:cs typeface="Helvetica"/>
                <a:sym typeface="Helvetica"/>
              </a:defRPr>
            </a:pPr>
          </a:p>
          <a:p>
            <a:pPr>
              <a:spcBef>
                <a:spcPts val="1000"/>
              </a:spcBef>
              <a:defRPr sz="6000">
                <a:latin typeface="Helvetica"/>
                <a:ea typeface="Helvetica"/>
                <a:cs typeface="Helvetica"/>
                <a:sym typeface="Helvetica"/>
              </a:defRPr>
            </a:pPr>
            <a:r>
              <a:t>Is the Web Ready for</a:t>
            </a:r>
          </a:p>
          <a:p>
            <a:pPr>
              <a:spcBef>
                <a:spcPts val="1000"/>
              </a:spcBef>
              <a:defRPr sz="6000">
                <a:solidFill>
                  <a:schemeClr val="accent4">
                    <a:hueOff val="468000"/>
                    <a:satOff val="-4761"/>
                    <a:lumOff val="10196"/>
                  </a:schemeClr>
                </a:solidFill>
                <a:latin typeface="Helvetica"/>
                <a:ea typeface="Helvetica"/>
                <a:cs typeface="Helvetica"/>
                <a:sym typeface="Helvetica"/>
              </a:defRPr>
            </a:pPr>
            <a:r>
              <a:t> OCSP Must-Staple? </a:t>
            </a:r>
            <a:endParaRPr sz="1200"/>
          </a:p>
        </p:txBody>
      </p:sp>
      <p:pic>
        <p:nvPicPr>
          <p:cNvPr id="3203" name="Chrome-logo.png" descr="Chrome-logo.png"/>
          <p:cNvPicPr>
            <a:picLocks noChangeAspect="1"/>
          </p:cNvPicPr>
          <p:nvPr/>
        </p:nvPicPr>
        <p:blipFill>
          <a:blip r:embed="rId3">
            <a:extLst/>
          </a:blip>
          <a:stretch>
            <a:fillRect/>
          </a:stretch>
        </p:blipFill>
        <p:spPr>
          <a:xfrm>
            <a:off x="10152196" y="4785611"/>
            <a:ext cx="1140620" cy="1140620"/>
          </a:xfrm>
          <a:prstGeom prst="rect">
            <a:avLst/>
          </a:prstGeom>
          <a:ln w="12700">
            <a:miter lim="400000"/>
          </a:ln>
        </p:spPr>
      </p:pic>
      <p:pic>
        <p:nvPicPr>
          <p:cNvPr id="3204" name="250px-VRSNlogoAug2012.png" descr="250px-VRSNlogoAug2012.png"/>
          <p:cNvPicPr>
            <a:picLocks noChangeAspect="1"/>
          </p:cNvPicPr>
          <p:nvPr/>
        </p:nvPicPr>
        <p:blipFill>
          <a:blip r:embed="rId4">
            <a:extLst/>
          </a:blip>
          <a:srcRect l="18183" t="9604" r="18183" b="29836"/>
          <a:stretch>
            <a:fillRect/>
          </a:stretch>
        </p:blipFill>
        <p:spPr>
          <a:xfrm>
            <a:off x="2085600" y="4875244"/>
            <a:ext cx="1198500" cy="1140596"/>
          </a:xfrm>
          <a:prstGeom prst="rect">
            <a:avLst/>
          </a:prstGeom>
          <a:ln w="12700">
            <a:miter lim="400000"/>
          </a:ln>
        </p:spPr>
      </p:pic>
      <p:pic>
        <p:nvPicPr>
          <p:cNvPr id="3205" name="strategic_bofa500_1.png" descr="strategic_bofa500_1.png"/>
          <p:cNvPicPr>
            <a:picLocks noChangeAspect="1"/>
          </p:cNvPicPr>
          <p:nvPr/>
        </p:nvPicPr>
        <p:blipFill>
          <a:blip r:embed="rId5">
            <a:extLst/>
          </a:blip>
          <a:srcRect l="28418" t="39675" r="28418" b="0"/>
          <a:stretch>
            <a:fillRect/>
          </a:stretch>
        </p:blipFill>
        <p:spPr>
          <a:xfrm>
            <a:off x="5690059" y="4875244"/>
            <a:ext cx="1932473" cy="911516"/>
          </a:xfrm>
          <a:prstGeom prst="rect">
            <a:avLst/>
          </a:prstGeom>
          <a:ln w="12700">
            <a:miter lim="400000"/>
          </a:ln>
        </p:spPr>
      </p:pic>
      <p:sp>
        <p:nvSpPr>
          <p:cNvPr id="3206" name="Website"/>
          <p:cNvSpPr txBox="1"/>
          <p:nvPr/>
        </p:nvSpPr>
        <p:spPr>
          <a:xfrm>
            <a:off x="6117042" y="5972020"/>
            <a:ext cx="1304554"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sp>
        <p:nvSpPr>
          <p:cNvPr id="3207" name="Certificate Authority…"/>
          <p:cNvSpPr txBox="1"/>
          <p:nvPr/>
        </p:nvSpPr>
        <p:spPr>
          <a:xfrm>
            <a:off x="1353359" y="5845020"/>
            <a:ext cx="2663045" cy="762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Certificate Authority</a:t>
            </a:r>
          </a:p>
          <a:p>
            <a:pPr>
              <a:defRPr b="0" sz="2300">
                <a:effectLst>
                  <a:outerShdw sx="100000" sy="100000" kx="0" ky="0" algn="b" rotWithShape="0" blurRad="38100" dist="12700" dir="5400000">
                    <a:srgbClr val="000000">
                      <a:alpha val="50000"/>
                    </a:srgbClr>
                  </a:outerShdw>
                </a:effectLst>
                <a:latin typeface="Gill Sans"/>
                <a:ea typeface="Gill Sans"/>
                <a:cs typeface="Gill Sans"/>
                <a:sym typeface="Gill Sans"/>
              </a:defRPr>
            </a:pPr>
            <a:r>
              <a:t>(OCSP Responder)</a:t>
            </a:r>
          </a:p>
        </p:txBody>
      </p:sp>
      <p:sp>
        <p:nvSpPr>
          <p:cNvPr id="3208" name="Browser"/>
          <p:cNvSpPr txBox="1"/>
          <p:nvPr/>
        </p:nvSpPr>
        <p:spPr>
          <a:xfrm>
            <a:off x="10051043" y="5882388"/>
            <a:ext cx="1342926"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sp>
        <p:nvSpPr>
          <p:cNvPr id="3209" name="Rounded Rectangle"/>
          <p:cNvSpPr/>
          <p:nvPr/>
        </p:nvSpPr>
        <p:spPr>
          <a:xfrm>
            <a:off x="953160" y="4594352"/>
            <a:ext cx="3463443" cy="1987296"/>
          </a:xfrm>
          <a:prstGeom prst="roundRect">
            <a:avLst>
              <a:gd name="adj" fmla="val 14269"/>
            </a:avLst>
          </a:prstGeom>
          <a:ln w="63500">
            <a:solidFill>
              <a:schemeClr val="accent4">
                <a:hueOff val="468000"/>
                <a:satOff val="-4761"/>
                <a:lumOff val="10196"/>
              </a:schemeClr>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3216" name="Group"/>
          <p:cNvGrpSpPr/>
          <p:nvPr/>
        </p:nvGrpSpPr>
        <p:grpSpPr>
          <a:xfrm>
            <a:off x="918970" y="6696654"/>
            <a:ext cx="3325649" cy="1368587"/>
            <a:chOff x="0" y="0"/>
            <a:chExt cx="3325648" cy="1368585"/>
          </a:xfrm>
        </p:grpSpPr>
        <p:sp>
          <p:nvSpPr>
            <p:cNvPr id="3210" name="Availability"/>
            <p:cNvSpPr txBox="1"/>
            <p:nvPr/>
          </p:nvSpPr>
          <p:spPr>
            <a:xfrm>
              <a:off x="448056" y="-1"/>
              <a:ext cx="1425179"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Availability</a:t>
              </a:r>
            </a:p>
          </p:txBody>
        </p:sp>
        <p:sp>
          <p:nvSpPr>
            <p:cNvPr id="3211" name="Validity"/>
            <p:cNvSpPr txBox="1"/>
            <p:nvPr/>
          </p:nvSpPr>
          <p:spPr>
            <a:xfrm>
              <a:off x="448056" y="463638"/>
              <a:ext cx="1001019"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Validity</a:t>
              </a:r>
            </a:p>
          </p:txBody>
        </p:sp>
        <p:sp>
          <p:nvSpPr>
            <p:cNvPr id="3212" name="Consistency with CRL"/>
            <p:cNvSpPr txBox="1"/>
            <p:nvPr/>
          </p:nvSpPr>
          <p:spPr>
            <a:xfrm>
              <a:off x="448056" y="911385"/>
              <a:ext cx="287759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Consistency with CRL</a:t>
              </a:r>
            </a:p>
          </p:txBody>
        </p:sp>
        <p:sp>
          <p:nvSpPr>
            <p:cNvPr id="3213" name="Dingbat Check"/>
            <p:cNvSpPr/>
            <p:nvPr/>
          </p:nvSpPr>
          <p:spPr>
            <a:xfrm>
              <a:off x="0" y="55901"/>
              <a:ext cx="378750" cy="359913"/>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14" name="Dingbat Check"/>
            <p:cNvSpPr/>
            <p:nvPr/>
          </p:nvSpPr>
          <p:spPr>
            <a:xfrm>
              <a:off x="0" y="522702"/>
              <a:ext cx="378750" cy="359913"/>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15" name="Dingbat Check"/>
            <p:cNvSpPr/>
            <p:nvPr/>
          </p:nvSpPr>
          <p:spPr>
            <a:xfrm>
              <a:off x="0" y="989504"/>
              <a:ext cx="378750" cy="359913"/>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0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21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16" grpId="2"/>
      <p:bldP build="whole" bldLvl="1" animBg="1" rev="0" advAuto="0" spid="3209" grpId="1"/>
    </p:bldLst>
  </p:timing>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20" name="Measuring OCSP Responders"/>
          <p:cNvSpPr txBox="1"/>
          <p:nvPr>
            <p:ph type="title"/>
          </p:nvPr>
        </p:nvSpPr>
        <p:spPr>
          <a:xfrm>
            <a:off x="793750" y="-254000"/>
            <a:ext cx="11417300" cy="1955800"/>
          </a:xfrm>
          <a:prstGeom prst="rect">
            <a:avLst/>
          </a:prstGeom>
        </p:spPr>
        <p:txBody>
          <a:bodyPr/>
          <a:lstStyle/>
          <a:p>
            <a:pPr/>
            <a:r>
              <a:t>Measuring OCSP Responders</a:t>
            </a:r>
          </a:p>
        </p:txBody>
      </p:sp>
      <p:sp>
        <p:nvSpPr>
          <p:cNvPr id="322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225" name="Group"/>
          <p:cNvGrpSpPr/>
          <p:nvPr/>
        </p:nvGrpSpPr>
        <p:grpSpPr>
          <a:xfrm>
            <a:off x="6579009" y="3427766"/>
            <a:ext cx="3249552" cy="2617166"/>
            <a:chOff x="328268" y="-1403"/>
            <a:chExt cx="3249550" cy="2617165"/>
          </a:xfrm>
        </p:grpSpPr>
        <p:sp>
          <p:nvSpPr>
            <p:cNvPr id="3222" name="ocsp.digicert.com"/>
            <p:cNvSpPr txBox="1"/>
            <p:nvPr/>
          </p:nvSpPr>
          <p:spPr>
            <a:xfrm>
              <a:off x="1325283" y="-1404"/>
              <a:ext cx="2167589" cy="4022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Symbol"/>
                  <a:ea typeface="Symbol"/>
                  <a:cs typeface="Symbol"/>
                  <a:sym typeface="Symbol"/>
                </a:defRPr>
              </a:lvl1pPr>
            </a:lstStyle>
            <a:p>
              <a:pPr/>
              <a:r>
                <a:t>ocsp.digicert.com</a:t>
              </a:r>
            </a:p>
          </p:txBody>
        </p:sp>
        <p:sp>
          <p:nvSpPr>
            <p:cNvPr id="3223" name="ocsp.int-x3.letsencrypt.org"/>
            <p:cNvSpPr txBox="1"/>
            <p:nvPr/>
          </p:nvSpPr>
          <p:spPr>
            <a:xfrm>
              <a:off x="328268" y="2213553"/>
              <a:ext cx="3249552" cy="4022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Symbol"/>
                  <a:ea typeface="Symbol"/>
                  <a:cs typeface="Symbol"/>
                  <a:sym typeface="Symbol"/>
                </a:defRPr>
              </a:lvl1pPr>
            </a:lstStyle>
            <a:p>
              <a:pPr/>
              <a:r>
                <a:t>ocsp.int-x3.letsencrypt.org</a:t>
              </a:r>
            </a:p>
          </p:txBody>
        </p:sp>
        <p:sp>
          <p:nvSpPr>
            <p:cNvPr id="3224" name="…"/>
            <p:cNvSpPr txBox="1"/>
            <p:nvPr/>
          </p:nvSpPr>
          <p:spPr>
            <a:xfrm>
              <a:off x="2110627" y="971278"/>
              <a:ext cx="596901" cy="6718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lvl1pPr>
            </a:lstStyle>
            <a:p>
              <a:pPr/>
              <a:r>
                <a:t>…</a:t>
              </a:r>
            </a:p>
          </p:txBody>
        </p:sp>
      </p:grpSp>
      <p:sp>
        <p:nvSpPr>
          <p:cNvPr id="3226" name="Arrow"/>
          <p:cNvSpPr/>
          <p:nvPr/>
        </p:nvSpPr>
        <p:spPr>
          <a:xfrm>
            <a:off x="2184744" y="4375431"/>
            <a:ext cx="1270001" cy="1270001"/>
          </a:xfrm>
          <a:prstGeom prst="rightArrow">
            <a:avLst>
              <a:gd name="adj1" fmla="val 32000"/>
              <a:gd name="adj2" fmla="val 64000"/>
            </a:avLst>
          </a:prstGeom>
          <a:ln w="76200">
            <a:solidFill>
              <a:schemeClr val="accent4">
                <a:hueOff val="468000"/>
                <a:satOff val="-4761"/>
                <a:lumOff val="10196"/>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227" name="Arrow"/>
          <p:cNvSpPr/>
          <p:nvPr/>
        </p:nvSpPr>
        <p:spPr>
          <a:xfrm>
            <a:off x="5234432" y="4361786"/>
            <a:ext cx="1270001" cy="1270001"/>
          </a:xfrm>
          <a:prstGeom prst="rightArrow">
            <a:avLst>
              <a:gd name="adj1" fmla="val 32000"/>
              <a:gd name="adj2" fmla="val 64000"/>
            </a:avLst>
          </a:prstGeom>
          <a:ln w="76200">
            <a:solidFill>
              <a:schemeClr val="accent4">
                <a:hueOff val="468000"/>
                <a:satOff val="-4761"/>
                <a:lumOff val="10196"/>
              </a:schemeClr>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3235" name="Group"/>
          <p:cNvGrpSpPr/>
          <p:nvPr/>
        </p:nvGrpSpPr>
        <p:grpSpPr>
          <a:xfrm>
            <a:off x="9840053" y="2696094"/>
            <a:ext cx="2934791" cy="1577341"/>
            <a:chOff x="0" y="0"/>
            <a:chExt cx="2934789" cy="1577340"/>
          </a:xfrm>
        </p:grpSpPr>
        <p:sp>
          <p:nvSpPr>
            <p:cNvPr id="3228" name="Rectangle"/>
            <p:cNvSpPr/>
            <p:nvPr/>
          </p:nvSpPr>
          <p:spPr>
            <a:xfrm>
              <a:off x="519633" y="679248"/>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29" name="Rectangle"/>
            <p:cNvSpPr/>
            <p:nvPr/>
          </p:nvSpPr>
          <p:spPr>
            <a:xfrm>
              <a:off x="519633" y="1271357"/>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30" name="{"/>
            <p:cNvSpPr txBox="1"/>
            <p:nvPr/>
          </p:nvSpPr>
          <p:spPr>
            <a:xfrm>
              <a:off x="-1" y="0"/>
              <a:ext cx="537211" cy="157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0000"/>
              </a:lvl1pPr>
            </a:lstStyle>
            <a:p>
              <a:pPr/>
              <a:r>
                <a:t>{</a:t>
              </a:r>
            </a:p>
          </p:txBody>
        </p:sp>
        <p:sp>
          <p:nvSpPr>
            <p:cNvPr id="3231" name="Rectangle"/>
            <p:cNvSpPr/>
            <p:nvPr/>
          </p:nvSpPr>
          <p:spPr>
            <a:xfrm>
              <a:off x="519633" y="376844"/>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32" name="…"/>
            <p:cNvSpPr txBox="1"/>
            <p:nvPr/>
          </p:nvSpPr>
          <p:spPr>
            <a:xfrm>
              <a:off x="664183" y="672623"/>
              <a:ext cx="596901" cy="6718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lvl1pPr>
            </a:lstStyle>
            <a:p>
              <a:pPr/>
              <a:r>
                <a:t>…</a:t>
              </a:r>
            </a:p>
          </p:txBody>
        </p:sp>
        <p:sp>
          <p:nvSpPr>
            <p:cNvPr id="3233" name="50 certs"/>
            <p:cNvSpPr txBox="1"/>
            <p:nvPr/>
          </p:nvSpPr>
          <p:spPr>
            <a:xfrm>
              <a:off x="2017295" y="739098"/>
              <a:ext cx="917495"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Gill Sans"/>
                  <a:ea typeface="Gill Sans"/>
                  <a:cs typeface="Gill Sans"/>
                  <a:sym typeface="Gill Sans"/>
                </a:defRPr>
              </a:lvl1pPr>
            </a:lstStyle>
            <a:p>
              <a:pPr/>
              <a:r>
                <a:t>50 certs</a:t>
              </a:r>
            </a:p>
          </p:txBody>
        </p:sp>
        <p:sp>
          <p:nvSpPr>
            <p:cNvPr id="3234" name="}"/>
            <p:cNvSpPr txBox="1"/>
            <p:nvPr/>
          </p:nvSpPr>
          <p:spPr>
            <a:xfrm>
              <a:off x="1513861" y="0"/>
              <a:ext cx="537211" cy="157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0000"/>
              </a:lvl1pPr>
            </a:lstStyle>
            <a:p>
              <a:pPr/>
              <a:r>
                <a:t>}</a:t>
              </a:r>
            </a:p>
          </p:txBody>
        </p:sp>
      </p:grpSp>
      <p:grpSp>
        <p:nvGrpSpPr>
          <p:cNvPr id="3243" name="Group"/>
          <p:cNvGrpSpPr/>
          <p:nvPr/>
        </p:nvGrpSpPr>
        <p:grpSpPr>
          <a:xfrm>
            <a:off x="9841251" y="5029791"/>
            <a:ext cx="2934791" cy="1593180"/>
            <a:chOff x="0" y="0"/>
            <a:chExt cx="2934790" cy="1593179"/>
          </a:xfrm>
        </p:grpSpPr>
        <p:sp>
          <p:nvSpPr>
            <p:cNvPr id="3236" name="Rectangle"/>
            <p:cNvSpPr/>
            <p:nvPr/>
          </p:nvSpPr>
          <p:spPr>
            <a:xfrm>
              <a:off x="519633" y="679248"/>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37" name="Rectangle"/>
            <p:cNvSpPr/>
            <p:nvPr/>
          </p:nvSpPr>
          <p:spPr>
            <a:xfrm>
              <a:off x="519633" y="1271357"/>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38" name="{"/>
            <p:cNvSpPr txBox="1"/>
            <p:nvPr/>
          </p:nvSpPr>
          <p:spPr>
            <a:xfrm>
              <a:off x="-1" y="0"/>
              <a:ext cx="537211" cy="157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0000"/>
              </a:lvl1pPr>
            </a:lstStyle>
            <a:p>
              <a:pPr/>
              <a:r>
                <a:t>{</a:t>
              </a:r>
            </a:p>
          </p:txBody>
        </p:sp>
        <p:sp>
          <p:nvSpPr>
            <p:cNvPr id="3239" name="Rectangle"/>
            <p:cNvSpPr/>
            <p:nvPr/>
          </p:nvSpPr>
          <p:spPr>
            <a:xfrm>
              <a:off x="519633" y="376844"/>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40" name="…"/>
            <p:cNvSpPr txBox="1"/>
            <p:nvPr/>
          </p:nvSpPr>
          <p:spPr>
            <a:xfrm>
              <a:off x="664183" y="672624"/>
              <a:ext cx="596901" cy="6718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lvl1pPr>
            </a:lstStyle>
            <a:p>
              <a:pPr/>
              <a:r>
                <a:t>…</a:t>
              </a:r>
            </a:p>
          </p:txBody>
        </p:sp>
        <p:sp>
          <p:nvSpPr>
            <p:cNvPr id="3241" name="50 certs"/>
            <p:cNvSpPr txBox="1"/>
            <p:nvPr/>
          </p:nvSpPr>
          <p:spPr>
            <a:xfrm>
              <a:off x="2017295" y="754937"/>
              <a:ext cx="917496"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Gill Sans"/>
                  <a:ea typeface="Gill Sans"/>
                  <a:cs typeface="Gill Sans"/>
                  <a:sym typeface="Gill Sans"/>
                </a:defRPr>
              </a:lvl1pPr>
            </a:lstStyle>
            <a:p>
              <a:pPr/>
              <a:r>
                <a:t>50 certs</a:t>
              </a:r>
            </a:p>
          </p:txBody>
        </p:sp>
        <p:sp>
          <p:nvSpPr>
            <p:cNvPr id="3242" name="}"/>
            <p:cNvSpPr txBox="1"/>
            <p:nvPr/>
          </p:nvSpPr>
          <p:spPr>
            <a:xfrm>
              <a:off x="1513860" y="15838"/>
              <a:ext cx="537211" cy="15773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0000"/>
              </a:lvl1pPr>
            </a:lstStyle>
            <a:p>
              <a:pPr/>
              <a:r>
                <a:t>}</a:t>
              </a:r>
            </a:p>
          </p:txBody>
        </p:sp>
      </p:grpSp>
      <p:grpSp>
        <p:nvGrpSpPr>
          <p:cNvPr id="3254" name="Group"/>
          <p:cNvGrpSpPr/>
          <p:nvPr/>
        </p:nvGrpSpPr>
        <p:grpSpPr>
          <a:xfrm>
            <a:off x="3155796" y="2391054"/>
            <a:ext cx="2779587" cy="5243952"/>
            <a:chOff x="223736" y="34416"/>
            <a:chExt cx="2779585" cy="5243951"/>
          </a:xfrm>
        </p:grpSpPr>
        <p:sp>
          <p:nvSpPr>
            <p:cNvPr id="3244" name="Certificates that…"/>
            <p:cNvSpPr txBox="1"/>
            <p:nvPr/>
          </p:nvSpPr>
          <p:spPr>
            <a:xfrm>
              <a:off x="223736" y="34416"/>
              <a:ext cx="2629992" cy="9779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2000">
                  <a:latin typeface="Gill Sans"/>
                  <a:ea typeface="Gill Sans"/>
                  <a:cs typeface="Gill Sans"/>
                  <a:sym typeface="Gill Sans"/>
                </a:defRPr>
              </a:pPr>
              <a:r>
                <a:t>Certificates that</a:t>
              </a:r>
            </a:p>
            <a:p>
              <a:pPr>
                <a:defRPr b="0" sz="2000">
                  <a:latin typeface="Gill Sans"/>
                  <a:ea typeface="Gill Sans"/>
                  <a:cs typeface="Gill Sans"/>
                  <a:sym typeface="Gill Sans"/>
                </a:defRPr>
              </a:pPr>
              <a:r>
                <a:t>(1) Valid at least 30 days</a:t>
              </a:r>
            </a:p>
            <a:p>
              <a:pPr>
                <a:defRPr b="0" sz="2000">
                  <a:latin typeface="Gill Sans"/>
                  <a:ea typeface="Gill Sans"/>
                  <a:cs typeface="Gill Sans"/>
                  <a:sym typeface="Gill Sans"/>
                </a:defRPr>
              </a:pPr>
              <a:r>
                <a:t>(2) support OCSP</a:t>
              </a:r>
            </a:p>
          </p:txBody>
        </p:sp>
        <p:grpSp>
          <p:nvGrpSpPr>
            <p:cNvPr id="3252" name="Group"/>
            <p:cNvGrpSpPr/>
            <p:nvPr/>
          </p:nvGrpSpPr>
          <p:grpSpPr>
            <a:xfrm>
              <a:off x="1001013" y="1181835"/>
              <a:ext cx="1075438" cy="2956296"/>
              <a:chOff x="0" y="0"/>
              <a:chExt cx="1075436" cy="2956295"/>
            </a:xfrm>
          </p:grpSpPr>
          <p:sp>
            <p:nvSpPr>
              <p:cNvPr id="3245" name="Rectangle"/>
              <p:cNvSpPr/>
              <p:nvPr/>
            </p:nvSpPr>
            <p:spPr>
              <a:xfrm>
                <a:off x="0" y="0"/>
                <a:ext cx="1075437" cy="2956296"/>
              </a:xfrm>
              <a:prstGeom prst="rect">
                <a:avLst/>
              </a:prstGeom>
              <a:noFill/>
              <a:ln w="25400" cap="flat">
                <a:solidFill>
                  <a:srgbClr val="FFFFFF">
                    <a:alpha val="68332"/>
                  </a:srgb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46" name="Rectangle"/>
              <p:cNvSpPr/>
              <p:nvPr/>
            </p:nvSpPr>
            <p:spPr>
              <a:xfrm>
                <a:off x="56617" y="127000"/>
                <a:ext cx="962202" cy="233428"/>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47" name="Rectangle"/>
              <p:cNvSpPr/>
              <p:nvPr/>
            </p:nvSpPr>
            <p:spPr>
              <a:xfrm>
                <a:off x="56617" y="749494"/>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48" name="Rectangle"/>
              <p:cNvSpPr/>
              <p:nvPr/>
            </p:nvSpPr>
            <p:spPr>
              <a:xfrm>
                <a:off x="56617" y="1050186"/>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49" name="Rectangle"/>
              <p:cNvSpPr/>
              <p:nvPr/>
            </p:nvSpPr>
            <p:spPr>
              <a:xfrm>
                <a:off x="56617" y="1672681"/>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50" name="Rectangle"/>
              <p:cNvSpPr/>
              <p:nvPr/>
            </p:nvSpPr>
            <p:spPr>
              <a:xfrm>
                <a:off x="56617" y="1983928"/>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51" name="Rectangle"/>
              <p:cNvSpPr/>
              <p:nvPr/>
            </p:nvSpPr>
            <p:spPr>
              <a:xfrm>
                <a:off x="56617" y="2606423"/>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3253" name="77 M certificates"/>
            <p:cNvSpPr txBox="1"/>
            <p:nvPr/>
          </p:nvSpPr>
          <p:spPr>
            <a:xfrm>
              <a:off x="821501" y="4821167"/>
              <a:ext cx="2181821"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77 M certificates</a:t>
              </a:r>
            </a:p>
          </p:txBody>
        </p:sp>
      </p:grpSp>
      <p:sp>
        <p:nvSpPr>
          <p:cNvPr id="3255" name="536 OCSP responders…"/>
          <p:cNvSpPr txBox="1"/>
          <p:nvPr/>
        </p:nvSpPr>
        <p:spPr>
          <a:xfrm>
            <a:off x="8064658" y="7141178"/>
            <a:ext cx="3062139"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a:solidFill>
                  <a:schemeClr val="accent4">
                    <a:hueOff val="468000"/>
                    <a:satOff val="-4761"/>
                    <a:lumOff val="10196"/>
                  </a:schemeClr>
                </a:solidFill>
                <a:latin typeface="Gill Sans"/>
                <a:ea typeface="Gill Sans"/>
                <a:cs typeface="Gill Sans"/>
                <a:sym typeface="Gill Sans"/>
              </a:defRPr>
            </a:pPr>
            <a:r>
              <a:t>536 OCSP responders </a:t>
            </a:r>
          </a:p>
          <a:p>
            <a:pPr>
              <a:defRPr b="0">
                <a:solidFill>
                  <a:schemeClr val="accent4">
                    <a:hueOff val="468000"/>
                    <a:satOff val="-4761"/>
                    <a:lumOff val="10196"/>
                  </a:schemeClr>
                </a:solidFill>
                <a:latin typeface="Gill Sans"/>
                <a:ea typeface="Gill Sans"/>
                <a:cs typeface="Gill Sans"/>
                <a:sym typeface="Gill Sans"/>
              </a:defRPr>
            </a:pPr>
            <a:r>
              <a:t>with 14,634 certificates</a:t>
            </a:r>
          </a:p>
        </p:txBody>
      </p:sp>
      <p:grpSp>
        <p:nvGrpSpPr>
          <p:cNvPr id="3270" name="Group"/>
          <p:cNvGrpSpPr/>
          <p:nvPr/>
        </p:nvGrpSpPr>
        <p:grpSpPr>
          <a:xfrm>
            <a:off x="25371" y="3009235"/>
            <a:ext cx="2334222" cy="4606717"/>
            <a:chOff x="12461" y="9016"/>
            <a:chExt cx="2334220" cy="4606715"/>
          </a:xfrm>
        </p:grpSpPr>
        <p:grpSp>
          <p:nvGrpSpPr>
            <p:cNvPr id="3268" name="Group"/>
            <p:cNvGrpSpPr/>
            <p:nvPr/>
          </p:nvGrpSpPr>
          <p:grpSpPr>
            <a:xfrm>
              <a:off x="523388" y="9016"/>
              <a:ext cx="1312368" cy="3479344"/>
              <a:chOff x="104038" y="9016"/>
              <a:chExt cx="1312366" cy="3479343"/>
            </a:xfrm>
          </p:grpSpPr>
          <p:grpSp>
            <p:nvGrpSpPr>
              <p:cNvPr id="3266" name="Group"/>
              <p:cNvGrpSpPr/>
              <p:nvPr/>
            </p:nvGrpSpPr>
            <p:grpSpPr>
              <a:xfrm>
                <a:off x="222503" y="532063"/>
                <a:ext cx="1075438" cy="2956297"/>
                <a:chOff x="0" y="0"/>
                <a:chExt cx="1075436" cy="2956295"/>
              </a:xfrm>
            </p:grpSpPr>
            <p:sp>
              <p:nvSpPr>
                <p:cNvPr id="3256" name="Rectangle"/>
                <p:cNvSpPr/>
                <p:nvPr/>
              </p:nvSpPr>
              <p:spPr>
                <a:xfrm>
                  <a:off x="0" y="0"/>
                  <a:ext cx="1075437" cy="2956296"/>
                </a:xfrm>
                <a:prstGeom prst="rect">
                  <a:avLst/>
                </a:prstGeom>
                <a:noFill/>
                <a:ln w="25400" cap="flat">
                  <a:solidFill>
                    <a:srgbClr val="FFFFFF">
                      <a:alpha val="68332"/>
                    </a:srgb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57" name="Rectangle"/>
                <p:cNvSpPr/>
                <p:nvPr/>
              </p:nvSpPr>
              <p:spPr>
                <a:xfrm>
                  <a:off x="56617" y="127000"/>
                  <a:ext cx="962202" cy="233428"/>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58" name="Rectangle"/>
                <p:cNvSpPr/>
                <p:nvPr/>
              </p:nvSpPr>
              <p:spPr>
                <a:xfrm>
                  <a:off x="56617" y="438247"/>
                  <a:ext cx="962202" cy="233429"/>
                </a:xfrm>
                <a:prstGeom prst="rect">
                  <a:avLst/>
                </a:pr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59" name="Rectangle"/>
                <p:cNvSpPr/>
                <p:nvPr/>
              </p:nvSpPr>
              <p:spPr>
                <a:xfrm>
                  <a:off x="56617" y="749494"/>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60" name="Rectangle"/>
                <p:cNvSpPr/>
                <p:nvPr/>
              </p:nvSpPr>
              <p:spPr>
                <a:xfrm>
                  <a:off x="56617" y="1050186"/>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61" name="Rectangle"/>
                <p:cNvSpPr/>
                <p:nvPr/>
              </p:nvSpPr>
              <p:spPr>
                <a:xfrm>
                  <a:off x="56617" y="1361434"/>
                  <a:ext cx="962202" cy="233429"/>
                </a:xfrm>
                <a:prstGeom prst="rect">
                  <a:avLst/>
                </a:pr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62" name="Rectangle"/>
                <p:cNvSpPr/>
                <p:nvPr/>
              </p:nvSpPr>
              <p:spPr>
                <a:xfrm>
                  <a:off x="56617" y="1672681"/>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63" name="Rectangle"/>
                <p:cNvSpPr/>
                <p:nvPr/>
              </p:nvSpPr>
              <p:spPr>
                <a:xfrm>
                  <a:off x="56617" y="1983928"/>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64" name="Rectangle"/>
                <p:cNvSpPr/>
                <p:nvPr/>
              </p:nvSpPr>
              <p:spPr>
                <a:xfrm>
                  <a:off x="56617" y="2295176"/>
                  <a:ext cx="962202" cy="233429"/>
                </a:xfrm>
                <a:prstGeom prst="rect">
                  <a:avLst/>
                </a:pr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65" name="Rectangle"/>
                <p:cNvSpPr/>
                <p:nvPr/>
              </p:nvSpPr>
              <p:spPr>
                <a:xfrm>
                  <a:off x="56617" y="2606423"/>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3267" name="Certificates"/>
              <p:cNvSpPr txBox="1"/>
              <p:nvPr/>
            </p:nvSpPr>
            <p:spPr>
              <a:xfrm>
                <a:off x="104038" y="9016"/>
                <a:ext cx="1312368"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Gill Sans"/>
                    <a:ea typeface="Gill Sans"/>
                    <a:cs typeface="Gill Sans"/>
                    <a:sym typeface="Gill Sans"/>
                  </a:defRPr>
                </a:lvl1pPr>
              </a:lstStyle>
              <a:p>
                <a:pPr/>
                <a:r>
                  <a:t>Certificates</a:t>
                </a:r>
              </a:p>
            </p:txBody>
          </p:sp>
        </p:grpSp>
        <p:sp>
          <p:nvSpPr>
            <p:cNvPr id="3269" name="112 M certificates"/>
            <p:cNvSpPr txBox="1"/>
            <p:nvPr/>
          </p:nvSpPr>
          <p:spPr>
            <a:xfrm>
              <a:off x="12461" y="4158531"/>
              <a:ext cx="233422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112 M certificates</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2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8" presetID="22" grpId="2" fill="hold">
                                  <p:stCondLst>
                                    <p:cond delay="0"/>
                                  </p:stCondLst>
                                  <p:iterate type="el" backwards="0">
                                    <p:tmAbs val="0"/>
                                  </p:iterate>
                                  <p:childTnLst>
                                    <p:set>
                                      <p:cBhvr>
                                        <p:cTn id="10" fill="hold"/>
                                        <p:tgtEl>
                                          <p:spTgt spid="3226"/>
                                        </p:tgtEl>
                                        <p:attrNameLst>
                                          <p:attrName>style.visibility</p:attrName>
                                        </p:attrNameLst>
                                      </p:cBhvr>
                                      <p:to>
                                        <p:strVal val="visible"/>
                                      </p:to>
                                    </p:set>
                                    <p:animEffect filter="wipe(left)" transition="in">
                                      <p:cBhvr>
                                        <p:cTn id="11" dur="300"/>
                                        <p:tgtEl>
                                          <p:spTgt spid="3226"/>
                                        </p:tgtEl>
                                      </p:cBhvr>
                                    </p:animEffect>
                                  </p:childTnLst>
                                </p:cTn>
                              </p:par>
                            </p:childTnLst>
                          </p:cTn>
                        </p:par>
                        <p:par>
                          <p:cTn id="12" fill="hold">
                            <p:stCondLst>
                              <p:cond delay="300"/>
                            </p:stCondLst>
                            <p:childTnLst>
                              <p:par>
                                <p:cTn id="13" presetClass="entr" nodeType="afterEffect" presetSubtype="0" presetID="1" grpId="3" fill="hold">
                                  <p:stCondLst>
                                    <p:cond delay="0"/>
                                  </p:stCondLst>
                                  <p:iterate type="el" backwards="0">
                                    <p:tmAbs val="0"/>
                                  </p:iterate>
                                  <p:childTnLst>
                                    <p:set>
                                      <p:cBhvr>
                                        <p:cTn id="14" fill="hold"/>
                                        <p:tgtEl>
                                          <p:spTgt spid="325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2" grpId="4" fill="hold">
                                  <p:stCondLst>
                                    <p:cond delay="0"/>
                                  </p:stCondLst>
                                  <p:iterate type="el" backwards="0">
                                    <p:tmAbs val="0"/>
                                  </p:iterate>
                                  <p:childTnLst>
                                    <p:set>
                                      <p:cBhvr>
                                        <p:cTn id="18" fill="hold"/>
                                        <p:tgtEl>
                                          <p:spTgt spid="3227"/>
                                        </p:tgtEl>
                                        <p:attrNameLst>
                                          <p:attrName>style.visibility</p:attrName>
                                        </p:attrNameLst>
                                      </p:cBhvr>
                                      <p:to>
                                        <p:strVal val="visible"/>
                                      </p:to>
                                    </p:set>
                                    <p:animEffect filter="wipe(left)" transition="in">
                                      <p:cBhvr>
                                        <p:cTn id="19" dur="300"/>
                                        <p:tgtEl>
                                          <p:spTgt spid="3227"/>
                                        </p:tgtEl>
                                      </p:cBhvr>
                                    </p:animEffect>
                                  </p:childTnLst>
                                </p:cTn>
                              </p:par>
                            </p:childTnLst>
                          </p:cTn>
                        </p:par>
                        <p:par>
                          <p:cTn id="20" fill="hold">
                            <p:stCondLst>
                              <p:cond delay="300"/>
                            </p:stCondLst>
                            <p:childTnLst>
                              <p:par>
                                <p:cTn id="21" presetClass="entr" nodeType="afterEffect" presetSubtype="0" presetID="1" grpId="5" fill="hold">
                                  <p:stCondLst>
                                    <p:cond delay="0"/>
                                  </p:stCondLst>
                                  <p:iterate type="el" backwards="0">
                                    <p:tmAbs val="0"/>
                                  </p:iterate>
                                  <p:childTnLst>
                                    <p:set>
                                      <p:cBhvr>
                                        <p:cTn id="22" fill="hold"/>
                                        <p:tgtEl>
                                          <p:spTgt spid="3225"/>
                                        </p:tgtEl>
                                        <p:attrNameLst>
                                          <p:attrName>style.visibility</p:attrName>
                                        </p:attrNameLst>
                                      </p:cBhvr>
                                      <p:to>
                                        <p:strVal val="visible"/>
                                      </p:to>
                                    </p:set>
                                  </p:childTnLst>
                                </p:cTn>
                              </p:par>
                            </p:childTnLst>
                          </p:cTn>
                        </p:par>
                        <p:par>
                          <p:cTn id="23" fill="hold">
                            <p:stCondLst>
                              <p:cond delay="300"/>
                            </p:stCondLst>
                            <p:childTnLst>
                              <p:par>
                                <p:cTn id="24" presetClass="entr" nodeType="afterEffect" presetSubtype="0" presetID="1" grpId="6" fill="hold">
                                  <p:stCondLst>
                                    <p:cond delay="0"/>
                                  </p:stCondLst>
                                  <p:iterate type="el" backwards="0">
                                    <p:tmAbs val="0"/>
                                  </p:iterate>
                                  <p:childTnLst>
                                    <p:set>
                                      <p:cBhvr>
                                        <p:cTn id="25" fill="hold"/>
                                        <p:tgtEl>
                                          <p:spTgt spid="3235"/>
                                        </p:tgtEl>
                                        <p:attrNameLst>
                                          <p:attrName>style.visibility</p:attrName>
                                        </p:attrNameLst>
                                      </p:cBhvr>
                                      <p:to>
                                        <p:strVal val="visible"/>
                                      </p:to>
                                    </p:set>
                                  </p:childTnLst>
                                </p:cTn>
                              </p:par>
                            </p:childTnLst>
                          </p:cTn>
                        </p:par>
                        <p:par>
                          <p:cTn id="26" fill="hold">
                            <p:stCondLst>
                              <p:cond delay="300"/>
                            </p:stCondLst>
                            <p:childTnLst>
                              <p:par>
                                <p:cTn id="27" presetClass="entr" nodeType="afterEffect" presetSubtype="0" presetID="1" grpId="7" fill="hold">
                                  <p:stCondLst>
                                    <p:cond delay="0"/>
                                  </p:stCondLst>
                                  <p:iterate type="el" backwards="0">
                                    <p:tmAbs val="0"/>
                                  </p:iterate>
                                  <p:childTnLst>
                                    <p:set>
                                      <p:cBhvr>
                                        <p:cTn id="28" fill="hold"/>
                                        <p:tgtEl>
                                          <p:spTgt spid="324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8" fill="hold">
                                  <p:stCondLst>
                                    <p:cond delay="0"/>
                                  </p:stCondLst>
                                  <p:iterate type="el" backwards="0">
                                    <p:tmAbs val="0"/>
                                  </p:iterate>
                                  <p:childTnLst>
                                    <p:set>
                                      <p:cBhvr>
                                        <p:cTn id="32" fill="hold"/>
                                        <p:tgtEl>
                                          <p:spTgt spid="32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43" grpId="7"/>
      <p:bldP build="whole" bldLvl="1" animBg="1" rev="0" advAuto="0" spid="3225" grpId="5"/>
      <p:bldP build="whole" bldLvl="1" animBg="1" rev="0" advAuto="0" spid="3270" grpId="1"/>
      <p:bldP build="whole" bldLvl="1" animBg="1" rev="0" advAuto="0" spid="3226" grpId="2"/>
      <p:bldP build="whole" bldLvl="1" animBg="1" rev="0" advAuto="0" spid="3254" grpId="3"/>
      <p:bldP build="whole" bldLvl="1" animBg="1" rev="0" advAuto="0" spid="3227" grpId="4"/>
      <p:bldP build="whole" bldLvl="1" animBg="1" rev="0" advAuto="0" spid="3235" grpId="6"/>
      <p:bldP build="whole" bldLvl="1" animBg="1" rev="0" advAuto="0" spid="3255" grpId="8"/>
    </p:bldLst>
  </p:timing>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74" name="Measuring OCSP Responders"/>
          <p:cNvSpPr txBox="1"/>
          <p:nvPr>
            <p:ph type="title"/>
          </p:nvPr>
        </p:nvSpPr>
        <p:spPr>
          <a:xfrm>
            <a:off x="793750" y="-254000"/>
            <a:ext cx="11417300" cy="1955800"/>
          </a:xfrm>
          <a:prstGeom prst="rect">
            <a:avLst/>
          </a:prstGeom>
        </p:spPr>
        <p:txBody>
          <a:bodyPr/>
          <a:lstStyle/>
          <a:p>
            <a:pPr/>
            <a:r>
              <a:t>Measuring OCSP Responders</a:t>
            </a:r>
          </a:p>
        </p:txBody>
      </p:sp>
      <p:sp>
        <p:nvSpPr>
          <p:cNvPr id="327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276" name="Send OCSP queries"/>
          <p:cNvSpPr txBox="1"/>
          <p:nvPr/>
        </p:nvSpPr>
        <p:spPr>
          <a:xfrm>
            <a:off x="9721525" y="7565177"/>
            <a:ext cx="2540349"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Send OCSP queries</a:t>
            </a:r>
          </a:p>
        </p:txBody>
      </p:sp>
      <p:sp>
        <p:nvSpPr>
          <p:cNvPr id="3277" name="Robot"/>
          <p:cNvSpPr/>
          <p:nvPr/>
        </p:nvSpPr>
        <p:spPr>
          <a:xfrm>
            <a:off x="8332475" y="4740481"/>
            <a:ext cx="979818" cy="1464189"/>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278" name="Measurement…"/>
          <p:cNvSpPr txBox="1"/>
          <p:nvPr/>
        </p:nvSpPr>
        <p:spPr>
          <a:xfrm>
            <a:off x="7883278" y="6220853"/>
            <a:ext cx="1878212"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a:latin typeface="Gill Sans"/>
                <a:ea typeface="Gill Sans"/>
                <a:cs typeface="Gill Sans"/>
                <a:sym typeface="Gill Sans"/>
              </a:defRPr>
            </a:pPr>
            <a:r>
              <a:t>Measurement</a:t>
            </a:r>
          </a:p>
          <a:p>
            <a:pPr>
              <a:defRPr b="0">
                <a:latin typeface="Gill Sans"/>
                <a:ea typeface="Gill Sans"/>
                <a:cs typeface="Gill Sans"/>
                <a:sym typeface="Gill Sans"/>
              </a:defRPr>
            </a:pPr>
            <a:r>
              <a:t>Client</a:t>
            </a:r>
          </a:p>
        </p:txBody>
      </p:sp>
      <p:sp>
        <p:nvSpPr>
          <p:cNvPr id="3279" name="Callout"/>
          <p:cNvSpPr/>
          <p:nvPr/>
        </p:nvSpPr>
        <p:spPr>
          <a:xfrm>
            <a:off x="532097" y="3584397"/>
            <a:ext cx="7660085" cy="42116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94" y="0"/>
                </a:moveTo>
                <a:cubicBezTo>
                  <a:pt x="266" y="0"/>
                  <a:pt x="0" y="484"/>
                  <a:pt x="0" y="1081"/>
                </a:cubicBezTo>
                <a:lnTo>
                  <a:pt x="0" y="20519"/>
                </a:lnTo>
                <a:cubicBezTo>
                  <a:pt x="0" y="21116"/>
                  <a:pt x="266" y="21600"/>
                  <a:pt x="594" y="21600"/>
                </a:cubicBezTo>
                <a:lnTo>
                  <a:pt x="17953" y="21600"/>
                </a:lnTo>
                <a:cubicBezTo>
                  <a:pt x="18281" y="21600"/>
                  <a:pt x="18546" y="21116"/>
                  <a:pt x="18546" y="20519"/>
                </a:cubicBezTo>
                <a:lnTo>
                  <a:pt x="18546" y="11409"/>
                </a:lnTo>
                <a:lnTo>
                  <a:pt x="21600" y="10232"/>
                </a:lnTo>
                <a:lnTo>
                  <a:pt x="18546" y="9054"/>
                </a:lnTo>
                <a:lnTo>
                  <a:pt x="18546" y="1081"/>
                </a:lnTo>
                <a:cubicBezTo>
                  <a:pt x="18546" y="484"/>
                  <a:pt x="18281" y="0"/>
                  <a:pt x="17953" y="0"/>
                </a:cubicBezTo>
                <a:lnTo>
                  <a:pt x="594" y="0"/>
                </a:lnTo>
                <a:close/>
              </a:path>
            </a:pathLst>
          </a:custGeom>
          <a:ln w="63500">
            <a:solidFill>
              <a:schemeClr val="accent1">
                <a:lumOff val="13529"/>
              </a:schemeClr>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3283" name="Group"/>
          <p:cNvGrpSpPr/>
          <p:nvPr/>
        </p:nvGrpSpPr>
        <p:grpSpPr>
          <a:xfrm>
            <a:off x="691122" y="4458382"/>
            <a:ext cx="3249551" cy="2617166"/>
            <a:chOff x="328268" y="-1403"/>
            <a:chExt cx="3249550" cy="2617165"/>
          </a:xfrm>
        </p:grpSpPr>
        <p:sp>
          <p:nvSpPr>
            <p:cNvPr id="3280" name="ocsp.digicert.com"/>
            <p:cNvSpPr txBox="1"/>
            <p:nvPr/>
          </p:nvSpPr>
          <p:spPr>
            <a:xfrm>
              <a:off x="1325283" y="-1404"/>
              <a:ext cx="2167589" cy="4022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Symbol"/>
                  <a:ea typeface="Symbol"/>
                  <a:cs typeface="Symbol"/>
                  <a:sym typeface="Symbol"/>
                </a:defRPr>
              </a:lvl1pPr>
            </a:lstStyle>
            <a:p>
              <a:pPr/>
              <a:r>
                <a:t>ocsp.digicert.com</a:t>
              </a:r>
            </a:p>
          </p:txBody>
        </p:sp>
        <p:sp>
          <p:nvSpPr>
            <p:cNvPr id="3281" name="ocsp.int-x3.letsencrypt.org"/>
            <p:cNvSpPr txBox="1"/>
            <p:nvPr/>
          </p:nvSpPr>
          <p:spPr>
            <a:xfrm>
              <a:off x="328268" y="2213553"/>
              <a:ext cx="3249552" cy="40220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Symbol"/>
                  <a:ea typeface="Symbol"/>
                  <a:cs typeface="Symbol"/>
                  <a:sym typeface="Symbol"/>
                </a:defRPr>
              </a:lvl1pPr>
            </a:lstStyle>
            <a:p>
              <a:pPr/>
              <a:r>
                <a:t>ocsp.int-x3.letsencrypt.org</a:t>
              </a:r>
            </a:p>
          </p:txBody>
        </p:sp>
        <p:sp>
          <p:nvSpPr>
            <p:cNvPr id="3282" name="…"/>
            <p:cNvSpPr txBox="1"/>
            <p:nvPr/>
          </p:nvSpPr>
          <p:spPr>
            <a:xfrm>
              <a:off x="2110627" y="971278"/>
              <a:ext cx="596901" cy="6718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lvl1pPr>
            </a:lstStyle>
            <a:p>
              <a:pPr/>
              <a:r>
                <a:t>…</a:t>
              </a:r>
            </a:p>
          </p:txBody>
        </p:sp>
      </p:grpSp>
      <p:grpSp>
        <p:nvGrpSpPr>
          <p:cNvPr id="3291" name="Group"/>
          <p:cNvGrpSpPr/>
          <p:nvPr/>
        </p:nvGrpSpPr>
        <p:grpSpPr>
          <a:xfrm>
            <a:off x="3952166" y="3726710"/>
            <a:ext cx="2934790" cy="1577341"/>
            <a:chOff x="0" y="0"/>
            <a:chExt cx="2934789" cy="1577340"/>
          </a:xfrm>
        </p:grpSpPr>
        <p:sp>
          <p:nvSpPr>
            <p:cNvPr id="3284" name="Rectangle"/>
            <p:cNvSpPr/>
            <p:nvPr/>
          </p:nvSpPr>
          <p:spPr>
            <a:xfrm>
              <a:off x="519633" y="679248"/>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85" name="Rectangle"/>
            <p:cNvSpPr/>
            <p:nvPr/>
          </p:nvSpPr>
          <p:spPr>
            <a:xfrm>
              <a:off x="519633" y="1271357"/>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86" name="{"/>
            <p:cNvSpPr txBox="1"/>
            <p:nvPr/>
          </p:nvSpPr>
          <p:spPr>
            <a:xfrm>
              <a:off x="-1" y="0"/>
              <a:ext cx="537211" cy="157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0000"/>
              </a:lvl1pPr>
            </a:lstStyle>
            <a:p>
              <a:pPr/>
              <a:r>
                <a:t>{</a:t>
              </a:r>
            </a:p>
          </p:txBody>
        </p:sp>
        <p:sp>
          <p:nvSpPr>
            <p:cNvPr id="3287" name="Rectangle"/>
            <p:cNvSpPr/>
            <p:nvPr/>
          </p:nvSpPr>
          <p:spPr>
            <a:xfrm>
              <a:off x="519633" y="376844"/>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88" name="…"/>
            <p:cNvSpPr txBox="1"/>
            <p:nvPr/>
          </p:nvSpPr>
          <p:spPr>
            <a:xfrm>
              <a:off x="664183" y="672623"/>
              <a:ext cx="596901" cy="67180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lvl1pPr>
            </a:lstStyle>
            <a:p>
              <a:pPr/>
              <a:r>
                <a:t>…</a:t>
              </a:r>
            </a:p>
          </p:txBody>
        </p:sp>
        <p:sp>
          <p:nvSpPr>
            <p:cNvPr id="3289" name="50 certs"/>
            <p:cNvSpPr txBox="1"/>
            <p:nvPr/>
          </p:nvSpPr>
          <p:spPr>
            <a:xfrm>
              <a:off x="2017295" y="739098"/>
              <a:ext cx="917495"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Gill Sans"/>
                  <a:ea typeface="Gill Sans"/>
                  <a:cs typeface="Gill Sans"/>
                  <a:sym typeface="Gill Sans"/>
                </a:defRPr>
              </a:lvl1pPr>
            </a:lstStyle>
            <a:p>
              <a:pPr/>
              <a:r>
                <a:t>50 certs</a:t>
              </a:r>
            </a:p>
          </p:txBody>
        </p:sp>
        <p:sp>
          <p:nvSpPr>
            <p:cNvPr id="3290" name="}"/>
            <p:cNvSpPr txBox="1"/>
            <p:nvPr/>
          </p:nvSpPr>
          <p:spPr>
            <a:xfrm>
              <a:off x="1513861" y="0"/>
              <a:ext cx="537211" cy="157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0000"/>
              </a:lvl1pPr>
            </a:lstStyle>
            <a:p>
              <a:pPr/>
              <a:r>
                <a:t>}</a:t>
              </a:r>
            </a:p>
          </p:txBody>
        </p:sp>
      </p:grpSp>
      <p:grpSp>
        <p:nvGrpSpPr>
          <p:cNvPr id="3299" name="Group"/>
          <p:cNvGrpSpPr/>
          <p:nvPr/>
        </p:nvGrpSpPr>
        <p:grpSpPr>
          <a:xfrm>
            <a:off x="3953363" y="6060407"/>
            <a:ext cx="2934791" cy="1593180"/>
            <a:chOff x="0" y="0"/>
            <a:chExt cx="2934790" cy="1593179"/>
          </a:xfrm>
        </p:grpSpPr>
        <p:sp>
          <p:nvSpPr>
            <p:cNvPr id="3292" name="Rectangle"/>
            <p:cNvSpPr/>
            <p:nvPr/>
          </p:nvSpPr>
          <p:spPr>
            <a:xfrm>
              <a:off x="519633" y="679248"/>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93" name="Rectangle"/>
            <p:cNvSpPr/>
            <p:nvPr/>
          </p:nvSpPr>
          <p:spPr>
            <a:xfrm>
              <a:off x="519633" y="1271357"/>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94" name="{"/>
            <p:cNvSpPr txBox="1"/>
            <p:nvPr/>
          </p:nvSpPr>
          <p:spPr>
            <a:xfrm>
              <a:off x="-1" y="0"/>
              <a:ext cx="537211" cy="1577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0000"/>
              </a:lvl1pPr>
            </a:lstStyle>
            <a:p>
              <a:pPr/>
              <a:r>
                <a:t>{</a:t>
              </a:r>
            </a:p>
          </p:txBody>
        </p:sp>
        <p:sp>
          <p:nvSpPr>
            <p:cNvPr id="3295" name="Rectangle"/>
            <p:cNvSpPr/>
            <p:nvPr/>
          </p:nvSpPr>
          <p:spPr>
            <a:xfrm>
              <a:off x="519633" y="376844"/>
              <a:ext cx="962203" cy="218844"/>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296" name="…"/>
            <p:cNvSpPr txBox="1"/>
            <p:nvPr/>
          </p:nvSpPr>
          <p:spPr>
            <a:xfrm>
              <a:off x="664183" y="672624"/>
              <a:ext cx="596901" cy="67180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800"/>
              </a:lvl1pPr>
            </a:lstStyle>
            <a:p>
              <a:pPr/>
              <a:r>
                <a:t>…</a:t>
              </a:r>
            </a:p>
          </p:txBody>
        </p:sp>
        <p:sp>
          <p:nvSpPr>
            <p:cNvPr id="3297" name="50 certs"/>
            <p:cNvSpPr txBox="1"/>
            <p:nvPr/>
          </p:nvSpPr>
          <p:spPr>
            <a:xfrm>
              <a:off x="2017295" y="754937"/>
              <a:ext cx="917496"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Gill Sans"/>
                  <a:ea typeface="Gill Sans"/>
                  <a:cs typeface="Gill Sans"/>
                  <a:sym typeface="Gill Sans"/>
                </a:defRPr>
              </a:lvl1pPr>
            </a:lstStyle>
            <a:p>
              <a:pPr/>
              <a:r>
                <a:t>50 certs</a:t>
              </a:r>
            </a:p>
          </p:txBody>
        </p:sp>
        <p:sp>
          <p:nvSpPr>
            <p:cNvPr id="3298" name="}"/>
            <p:cNvSpPr txBox="1"/>
            <p:nvPr/>
          </p:nvSpPr>
          <p:spPr>
            <a:xfrm>
              <a:off x="1513860" y="15838"/>
              <a:ext cx="537211" cy="157734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0000"/>
              </a:lvl1pPr>
            </a:lstStyle>
            <a:p>
              <a:pPr/>
              <a:r>
                <a:t>}</a:t>
              </a:r>
            </a:p>
          </p:txBody>
        </p:sp>
      </p:grpSp>
      <p:grpSp>
        <p:nvGrpSpPr>
          <p:cNvPr id="3325" name="Group"/>
          <p:cNvGrpSpPr/>
          <p:nvPr/>
        </p:nvGrpSpPr>
        <p:grpSpPr>
          <a:xfrm>
            <a:off x="9586933" y="2506804"/>
            <a:ext cx="3429943" cy="5152341"/>
            <a:chOff x="0" y="0"/>
            <a:chExt cx="3429941" cy="5152339"/>
          </a:xfrm>
        </p:grpSpPr>
        <p:grpSp>
          <p:nvGrpSpPr>
            <p:cNvPr id="3322" name="Group"/>
            <p:cNvGrpSpPr/>
            <p:nvPr/>
          </p:nvGrpSpPr>
          <p:grpSpPr>
            <a:xfrm>
              <a:off x="-1" y="354431"/>
              <a:ext cx="3017991" cy="4522325"/>
              <a:chOff x="0" y="0"/>
              <a:chExt cx="3017989" cy="4522324"/>
            </a:xfrm>
          </p:grpSpPr>
          <p:grpSp>
            <p:nvGrpSpPr>
              <p:cNvPr id="3306" name="Group"/>
              <p:cNvGrpSpPr/>
              <p:nvPr/>
            </p:nvGrpSpPr>
            <p:grpSpPr>
              <a:xfrm>
                <a:off x="-1" y="724829"/>
                <a:ext cx="2187381" cy="3271718"/>
                <a:chOff x="0" y="0"/>
                <a:chExt cx="2187379" cy="3271716"/>
              </a:xfrm>
            </p:grpSpPr>
            <p:sp>
              <p:nvSpPr>
                <p:cNvPr id="3300" name="Line"/>
                <p:cNvSpPr/>
                <p:nvPr/>
              </p:nvSpPr>
              <p:spPr>
                <a:xfrm flipV="1">
                  <a:off x="0" y="-1"/>
                  <a:ext cx="2187379" cy="1669460"/>
                </a:xfrm>
                <a:prstGeom prst="line">
                  <a:avLst/>
                </a:prstGeom>
                <a:noFill/>
                <a:ln w="63500" cap="flat">
                  <a:solidFill>
                    <a:schemeClr val="accent4">
                      <a:hueOff val="468000"/>
                      <a:satOff val="-4761"/>
                      <a:lumOff val="10196"/>
                    </a:schemeClr>
                  </a:solidFill>
                  <a:prstDash val="sysDot"/>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01" name="Line"/>
                <p:cNvSpPr/>
                <p:nvPr/>
              </p:nvSpPr>
              <p:spPr>
                <a:xfrm flipV="1">
                  <a:off x="54700" y="555206"/>
                  <a:ext cx="2132679" cy="1144567"/>
                </a:xfrm>
                <a:prstGeom prst="line">
                  <a:avLst/>
                </a:prstGeom>
                <a:noFill/>
                <a:ln w="63500" cap="flat">
                  <a:solidFill>
                    <a:schemeClr val="accent4">
                      <a:hueOff val="468000"/>
                      <a:satOff val="-4761"/>
                      <a:lumOff val="10196"/>
                    </a:schemeClr>
                  </a:solidFill>
                  <a:prstDash val="sysDot"/>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02" name="Line"/>
                <p:cNvSpPr/>
                <p:nvPr/>
              </p:nvSpPr>
              <p:spPr>
                <a:xfrm flipV="1">
                  <a:off x="74204" y="1168461"/>
                  <a:ext cx="2113175" cy="639577"/>
                </a:xfrm>
                <a:prstGeom prst="line">
                  <a:avLst/>
                </a:prstGeom>
                <a:noFill/>
                <a:ln w="63500" cap="flat">
                  <a:solidFill>
                    <a:schemeClr val="accent4">
                      <a:hueOff val="468000"/>
                      <a:satOff val="-4761"/>
                      <a:lumOff val="10196"/>
                    </a:schemeClr>
                  </a:solidFill>
                  <a:prstDash val="sysDot"/>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03" name="Line"/>
                <p:cNvSpPr/>
                <p:nvPr/>
              </p:nvSpPr>
              <p:spPr>
                <a:xfrm flipV="1">
                  <a:off x="90573" y="1662026"/>
                  <a:ext cx="2096806" cy="280936"/>
                </a:xfrm>
                <a:prstGeom prst="line">
                  <a:avLst/>
                </a:prstGeom>
                <a:noFill/>
                <a:ln w="63500" cap="flat">
                  <a:solidFill>
                    <a:schemeClr val="accent4">
                      <a:hueOff val="468000"/>
                      <a:satOff val="-4761"/>
                      <a:lumOff val="10196"/>
                    </a:schemeClr>
                  </a:solidFill>
                  <a:prstDash val="sysDot"/>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04" name="Line"/>
                <p:cNvSpPr/>
                <p:nvPr/>
              </p:nvSpPr>
              <p:spPr>
                <a:xfrm>
                  <a:off x="127399" y="2149570"/>
                  <a:ext cx="2059980" cy="1122147"/>
                </a:xfrm>
                <a:prstGeom prst="line">
                  <a:avLst/>
                </a:prstGeom>
                <a:noFill/>
                <a:ln w="63500" cap="flat">
                  <a:solidFill>
                    <a:schemeClr val="accent4">
                      <a:hueOff val="468000"/>
                      <a:satOff val="-4761"/>
                      <a:lumOff val="10196"/>
                    </a:schemeClr>
                  </a:solidFill>
                  <a:prstDash val="sysDot"/>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05" name="Line"/>
                <p:cNvSpPr/>
                <p:nvPr/>
              </p:nvSpPr>
              <p:spPr>
                <a:xfrm>
                  <a:off x="166502" y="2024966"/>
                  <a:ext cx="2020878" cy="564821"/>
                </a:xfrm>
                <a:prstGeom prst="line">
                  <a:avLst/>
                </a:prstGeom>
                <a:noFill/>
                <a:ln w="63500" cap="flat">
                  <a:solidFill>
                    <a:schemeClr val="accent4">
                      <a:hueOff val="468000"/>
                      <a:satOff val="-4761"/>
                      <a:lumOff val="10196"/>
                    </a:schemeClr>
                  </a:solidFill>
                  <a:prstDash val="sysDot"/>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309" name="Group"/>
              <p:cNvGrpSpPr/>
              <p:nvPr/>
            </p:nvGrpSpPr>
            <p:grpSpPr>
              <a:xfrm>
                <a:off x="2077843" y="0"/>
                <a:ext cx="940147" cy="880165"/>
                <a:chOff x="0" y="0"/>
                <a:chExt cx="940145" cy="880164"/>
              </a:xfrm>
            </p:grpSpPr>
            <p:pic>
              <p:nvPicPr>
                <p:cNvPr id="3307" name="Image" descr="Image"/>
                <p:cNvPicPr>
                  <a:picLocks noChangeAspect="1"/>
                </p:cNvPicPr>
                <p:nvPr/>
              </p:nvPicPr>
              <p:blipFill>
                <a:blip r:embed="rId3">
                  <a:extLst/>
                </a:blip>
                <a:stretch>
                  <a:fillRect/>
                </a:stretch>
              </p:blipFill>
              <p:spPr>
                <a:xfrm>
                  <a:off x="0" y="0"/>
                  <a:ext cx="834061" cy="834061"/>
                </a:xfrm>
                <a:prstGeom prst="rect">
                  <a:avLst/>
                </a:prstGeom>
                <a:ln w="12700" cap="flat">
                  <a:noFill/>
                  <a:miter lim="400000"/>
                </a:ln>
                <a:effectLst/>
              </p:spPr>
            </p:pic>
            <p:sp>
              <p:nvSpPr>
                <p:cNvPr id="3308" name="Coins"/>
                <p:cNvSpPr/>
                <p:nvPr/>
              </p:nvSpPr>
              <p:spPr>
                <a:xfrm>
                  <a:off x="570894" y="509803"/>
                  <a:ext cx="369252" cy="3703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pSp>
            <p:nvGrpSpPr>
              <p:cNvPr id="3312" name="Group"/>
              <p:cNvGrpSpPr/>
              <p:nvPr/>
            </p:nvGrpSpPr>
            <p:grpSpPr>
              <a:xfrm>
                <a:off x="2077843" y="870131"/>
                <a:ext cx="940147" cy="880165"/>
                <a:chOff x="0" y="0"/>
                <a:chExt cx="940145" cy="880164"/>
              </a:xfrm>
            </p:grpSpPr>
            <p:pic>
              <p:nvPicPr>
                <p:cNvPr id="3310" name="Image" descr="Image"/>
                <p:cNvPicPr>
                  <a:picLocks noChangeAspect="1"/>
                </p:cNvPicPr>
                <p:nvPr/>
              </p:nvPicPr>
              <p:blipFill>
                <a:blip r:embed="rId3">
                  <a:extLst/>
                </a:blip>
                <a:stretch>
                  <a:fillRect/>
                </a:stretch>
              </p:blipFill>
              <p:spPr>
                <a:xfrm>
                  <a:off x="0" y="0"/>
                  <a:ext cx="834061" cy="834061"/>
                </a:xfrm>
                <a:prstGeom prst="rect">
                  <a:avLst/>
                </a:prstGeom>
                <a:ln w="12700" cap="flat">
                  <a:noFill/>
                  <a:miter lim="400000"/>
                </a:ln>
                <a:effectLst/>
              </p:spPr>
            </p:pic>
            <p:sp>
              <p:nvSpPr>
                <p:cNvPr id="3311" name="Coins"/>
                <p:cNvSpPr/>
                <p:nvPr/>
              </p:nvSpPr>
              <p:spPr>
                <a:xfrm>
                  <a:off x="570894" y="509803"/>
                  <a:ext cx="369252" cy="3703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315" name="Group"/>
              <p:cNvGrpSpPr/>
              <p:nvPr/>
            </p:nvGrpSpPr>
            <p:grpSpPr>
              <a:xfrm>
                <a:off x="2077843" y="1749459"/>
                <a:ext cx="940147" cy="880165"/>
                <a:chOff x="0" y="0"/>
                <a:chExt cx="940145" cy="880164"/>
              </a:xfrm>
            </p:grpSpPr>
            <p:pic>
              <p:nvPicPr>
                <p:cNvPr id="3313" name="Image" descr="Image"/>
                <p:cNvPicPr>
                  <a:picLocks noChangeAspect="1"/>
                </p:cNvPicPr>
                <p:nvPr/>
              </p:nvPicPr>
              <p:blipFill>
                <a:blip r:embed="rId3">
                  <a:extLst/>
                </a:blip>
                <a:stretch>
                  <a:fillRect/>
                </a:stretch>
              </p:blipFill>
              <p:spPr>
                <a:xfrm>
                  <a:off x="0" y="0"/>
                  <a:ext cx="834061" cy="834061"/>
                </a:xfrm>
                <a:prstGeom prst="rect">
                  <a:avLst/>
                </a:prstGeom>
                <a:ln w="12700" cap="flat">
                  <a:noFill/>
                  <a:miter lim="400000"/>
                </a:ln>
                <a:effectLst/>
              </p:spPr>
            </p:pic>
            <p:sp>
              <p:nvSpPr>
                <p:cNvPr id="3314" name="Coins"/>
                <p:cNvSpPr/>
                <p:nvPr/>
              </p:nvSpPr>
              <p:spPr>
                <a:xfrm>
                  <a:off x="570894" y="509803"/>
                  <a:ext cx="369252" cy="3703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4"/>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318" name="Group"/>
              <p:cNvGrpSpPr/>
              <p:nvPr/>
            </p:nvGrpSpPr>
            <p:grpSpPr>
              <a:xfrm>
                <a:off x="2077843" y="2695809"/>
                <a:ext cx="940147" cy="880165"/>
                <a:chOff x="0" y="0"/>
                <a:chExt cx="940145" cy="880164"/>
              </a:xfrm>
            </p:grpSpPr>
            <p:pic>
              <p:nvPicPr>
                <p:cNvPr id="3316" name="Image" descr="Image"/>
                <p:cNvPicPr>
                  <a:picLocks noChangeAspect="1"/>
                </p:cNvPicPr>
                <p:nvPr/>
              </p:nvPicPr>
              <p:blipFill>
                <a:blip r:embed="rId3">
                  <a:extLst/>
                </a:blip>
                <a:stretch>
                  <a:fillRect/>
                </a:stretch>
              </p:blipFill>
              <p:spPr>
                <a:xfrm>
                  <a:off x="0" y="0"/>
                  <a:ext cx="834061" cy="834061"/>
                </a:xfrm>
                <a:prstGeom prst="rect">
                  <a:avLst/>
                </a:prstGeom>
                <a:ln w="12700" cap="flat">
                  <a:noFill/>
                  <a:miter lim="400000"/>
                </a:ln>
                <a:effectLst/>
              </p:spPr>
            </p:pic>
            <p:sp>
              <p:nvSpPr>
                <p:cNvPr id="3317" name="Coins"/>
                <p:cNvSpPr/>
                <p:nvPr/>
              </p:nvSpPr>
              <p:spPr>
                <a:xfrm>
                  <a:off x="570894" y="509803"/>
                  <a:ext cx="369252" cy="3703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321" name="Group"/>
              <p:cNvGrpSpPr/>
              <p:nvPr/>
            </p:nvGrpSpPr>
            <p:grpSpPr>
              <a:xfrm>
                <a:off x="2077843" y="3642160"/>
                <a:ext cx="940147" cy="880165"/>
                <a:chOff x="0" y="0"/>
                <a:chExt cx="940145" cy="880164"/>
              </a:xfrm>
            </p:grpSpPr>
            <p:pic>
              <p:nvPicPr>
                <p:cNvPr id="3319" name="Image" descr="Image"/>
                <p:cNvPicPr>
                  <a:picLocks noChangeAspect="1"/>
                </p:cNvPicPr>
                <p:nvPr/>
              </p:nvPicPr>
              <p:blipFill>
                <a:blip r:embed="rId3">
                  <a:extLst/>
                </a:blip>
                <a:stretch>
                  <a:fillRect/>
                </a:stretch>
              </p:blipFill>
              <p:spPr>
                <a:xfrm>
                  <a:off x="0" y="0"/>
                  <a:ext cx="834061" cy="834061"/>
                </a:xfrm>
                <a:prstGeom prst="rect">
                  <a:avLst/>
                </a:prstGeom>
                <a:ln w="12700" cap="flat">
                  <a:noFill/>
                  <a:miter lim="400000"/>
                </a:ln>
                <a:effectLst/>
              </p:spPr>
            </p:pic>
            <p:sp>
              <p:nvSpPr>
                <p:cNvPr id="3320" name="Coins"/>
                <p:cNvSpPr/>
                <p:nvPr/>
              </p:nvSpPr>
              <p:spPr>
                <a:xfrm>
                  <a:off x="570894" y="509803"/>
                  <a:ext cx="369252" cy="37036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FFFFFF"/>
                </a:solidFill>
                <a:ln w="12700" cap="flat">
                  <a:noFill/>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grpSp>
        </p:grpSp>
        <p:sp>
          <p:nvSpPr>
            <p:cNvPr id="3323" name="ocsp.digicert.com"/>
            <p:cNvSpPr txBox="1"/>
            <p:nvPr/>
          </p:nvSpPr>
          <p:spPr>
            <a:xfrm>
              <a:off x="1788325" y="0"/>
              <a:ext cx="1519183" cy="3193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300">
                  <a:latin typeface="Symbol"/>
                  <a:ea typeface="Symbol"/>
                  <a:cs typeface="Symbol"/>
                  <a:sym typeface="Symbol"/>
                </a:defRPr>
              </a:lvl1pPr>
            </a:lstStyle>
            <a:p>
              <a:pPr/>
              <a:r>
                <a:t>ocsp.digicert.com</a:t>
              </a:r>
            </a:p>
          </p:txBody>
        </p:sp>
        <p:sp>
          <p:nvSpPr>
            <p:cNvPr id="3324" name="ocsp.int-x3.letsencrypt.org"/>
            <p:cNvSpPr txBox="1"/>
            <p:nvPr/>
          </p:nvSpPr>
          <p:spPr>
            <a:xfrm>
              <a:off x="1170470" y="4833029"/>
              <a:ext cx="2259472" cy="3193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300">
                  <a:latin typeface="Symbol"/>
                  <a:ea typeface="Symbol"/>
                  <a:cs typeface="Symbol"/>
                  <a:sym typeface="Symbol"/>
                </a:defRPr>
              </a:lvl1pPr>
            </a:lstStyle>
            <a:p>
              <a:pPr/>
              <a:r>
                <a:t>ocsp.int-x3.letsencrypt.org</a:t>
              </a:r>
            </a:p>
          </p:txBody>
        </p:sp>
      </p:grpSp>
      <p:sp>
        <p:nvSpPr>
          <p:cNvPr id="3326" name="Certificate Status?"/>
          <p:cNvSpPr txBox="1"/>
          <p:nvPr/>
        </p:nvSpPr>
        <p:spPr>
          <a:xfrm rot="19364421">
            <a:off x="9148416" y="4026121"/>
            <a:ext cx="1988419"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000">
                <a:solidFill>
                  <a:schemeClr val="accent3">
                    <a:hueOff val="-365725"/>
                    <a:satOff val="-32500"/>
                    <a:lumOff val="18235"/>
                  </a:schemeClr>
                </a:solidFill>
                <a:latin typeface="Gill Sans"/>
                <a:ea typeface="Gill Sans"/>
                <a:cs typeface="Gill Sans"/>
                <a:sym typeface="Gill Sans"/>
              </a:defRPr>
            </a:lvl1pPr>
          </a:lstStyle>
          <a:p>
            <a:pPr/>
            <a:r>
              <a:t>Certificate Status?</a:t>
            </a:r>
          </a:p>
        </p:txBody>
      </p:sp>
      <p:sp>
        <p:nvSpPr>
          <p:cNvPr id="3327" name="Rectangle"/>
          <p:cNvSpPr/>
          <p:nvPr/>
        </p:nvSpPr>
        <p:spPr>
          <a:xfrm>
            <a:off x="4473388" y="4113549"/>
            <a:ext cx="962202" cy="218844"/>
          </a:xfrm>
          <a:prstGeom prst="rect">
            <a:avLst/>
          </a:pr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3327"/>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3279"/>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3" fill="hold">
                                  <p:stCondLst>
                                    <p:cond delay="0"/>
                                  </p:stCondLst>
                                  <p:iterate type="el" backwards="0">
                                    <p:tmAbs val="0"/>
                                  </p:iterate>
                                  <p:childTnLst>
                                    <p:set>
                                      <p:cBhvr>
                                        <p:cTn id="12" fill="hold"/>
                                        <p:tgtEl>
                                          <p:spTgt spid="3277"/>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4" fill="hold">
                                  <p:stCondLst>
                                    <p:cond delay="0"/>
                                  </p:stCondLst>
                                  <p:iterate type="el" backwards="0">
                                    <p:tmAbs val="0"/>
                                  </p:iterate>
                                  <p:childTnLst>
                                    <p:set>
                                      <p:cBhvr>
                                        <p:cTn id="15" fill="hold"/>
                                        <p:tgtEl>
                                          <p:spTgt spid="3278"/>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path" nodeType="clickEffect" presetSubtype="0" presetID="-1" grpId="5" accel="50000" decel="50000" fill="hold">
                                  <p:stCondLst>
                                    <p:cond delay="0"/>
                                  </p:stCondLst>
                                  <p:childTnLst>
                                    <p:animMotion path="M 0.000000 0.000000 L 0.297421 0.128117" origin="layout" pathEditMode="relative">
                                      <p:cBhvr>
                                        <p:cTn id="19" dur="300" fill="hold"/>
                                        <p:tgtEl>
                                          <p:spTgt spid="3327"/>
                                        </p:tgtEl>
                                        <p:attrNameLst>
                                          <p:attrName>ppt_x</p:attrName>
                                          <p:attrName>ppt_y</p:attrName>
                                        </p:attrNameLst>
                                      </p:cBhvr>
                                    </p:animMotion>
                                  </p:childTnLst>
                                </p:cTn>
                              </p:par>
                            </p:childTnLst>
                          </p:cTn>
                        </p:par>
                        <p:par>
                          <p:cTn id="20" fill="hold">
                            <p:stCondLst>
                              <p:cond delay="300"/>
                            </p:stCondLst>
                            <p:childTnLst>
                              <p:par>
                                <p:cTn id="21" presetClass="entr" nodeType="afterEffect" presetSubtype="8" presetID="22" grpId="6" fill="hold">
                                  <p:stCondLst>
                                    <p:cond delay="0"/>
                                  </p:stCondLst>
                                  <p:iterate type="el" backwards="0">
                                    <p:tmAbs val="0"/>
                                  </p:iterate>
                                  <p:childTnLst>
                                    <p:set>
                                      <p:cBhvr>
                                        <p:cTn id="22" fill="hold"/>
                                        <p:tgtEl>
                                          <p:spTgt spid="3326"/>
                                        </p:tgtEl>
                                        <p:attrNameLst>
                                          <p:attrName>style.visibility</p:attrName>
                                        </p:attrNameLst>
                                      </p:cBhvr>
                                      <p:to>
                                        <p:strVal val="visible"/>
                                      </p:to>
                                    </p:set>
                                    <p:animEffect filter="wipe(left)" transition="in">
                                      <p:cBhvr>
                                        <p:cTn id="23" dur="300"/>
                                        <p:tgtEl>
                                          <p:spTgt spid="3326"/>
                                        </p:tgtEl>
                                      </p:cBhvr>
                                    </p:animEffect>
                                  </p:childTnLst>
                                </p:cTn>
                              </p:par>
                            </p:childTnLst>
                          </p:cTn>
                        </p:par>
                        <p:par>
                          <p:cTn id="24" fill="hold">
                            <p:stCondLst>
                              <p:cond delay="0"/>
                            </p:stCondLst>
                            <p:childTnLst>
                              <p:par>
                                <p:cTn id="25" presetClass="path" nodeType="afterEffect" presetSubtype="0" presetID="-1" grpId="7" accel="50000" decel="50000" fill="hold">
                                  <p:stCondLst>
                                    <p:cond delay="0"/>
                                  </p:stCondLst>
                                  <p:childTnLst>
                                    <p:animMotion path="M 0.297421 0.128117 L 0.478927 -0.080767" origin="layout" pathEditMode="relative">
                                      <p:cBhvr>
                                        <p:cTn id="26" dur="300" fill="hold"/>
                                        <p:tgtEl>
                                          <p:spTgt spid="3327"/>
                                        </p:tgtEl>
                                        <p:attrNameLst>
                                          <p:attrName>ppt_x</p:attrName>
                                          <p:attrName>ppt_y</p:attrName>
                                        </p:attrNameLst>
                                      </p:cBhvr>
                                    </p:animMotion>
                                  </p:childTnLst>
                                </p:cTn>
                              </p:par>
                            </p:childTnLst>
                          </p:cTn>
                        </p:par>
                        <p:par>
                          <p:cTn id="27" fill="hold">
                            <p:stCondLst>
                              <p:cond delay="300"/>
                            </p:stCondLst>
                            <p:childTnLst>
                              <p:par>
                                <p:cTn id="28" presetClass="entr" nodeType="afterEffect" presetSubtype="8" presetID="22" grpId="8" fill="hold">
                                  <p:stCondLst>
                                    <p:cond delay="0"/>
                                  </p:stCondLst>
                                  <p:iterate type="el" backwards="0">
                                    <p:tmAbs val="0"/>
                                  </p:iterate>
                                  <p:childTnLst>
                                    <p:set>
                                      <p:cBhvr>
                                        <p:cTn id="29" fill="hold"/>
                                        <p:tgtEl>
                                          <p:spTgt spid="3325"/>
                                        </p:tgtEl>
                                        <p:attrNameLst>
                                          <p:attrName>style.visibility</p:attrName>
                                        </p:attrNameLst>
                                      </p:cBhvr>
                                      <p:to>
                                        <p:strVal val="visible"/>
                                      </p:to>
                                    </p:set>
                                    <p:animEffect filter="wipe(left)" transition="in">
                                      <p:cBhvr>
                                        <p:cTn id="30" dur="300"/>
                                        <p:tgtEl>
                                          <p:spTgt spid="3325"/>
                                        </p:tgtEl>
                                      </p:cBhvr>
                                    </p:animEffect>
                                  </p:childTnLst>
                                </p:cTn>
                              </p:par>
                            </p:childTnLst>
                          </p:cTn>
                        </p:par>
                        <p:par>
                          <p:cTn id="31" fill="hold">
                            <p:stCondLst>
                              <p:cond delay="600"/>
                            </p:stCondLst>
                            <p:childTnLst>
                              <p:par>
                                <p:cTn id="32" presetClass="entr" nodeType="afterEffect" presetSubtype="0" presetID="1" grpId="9" fill="hold">
                                  <p:stCondLst>
                                    <p:cond delay="0"/>
                                  </p:stCondLst>
                                  <p:iterate type="el" backwards="0">
                                    <p:tmAbs val="0"/>
                                  </p:iterate>
                                  <p:childTnLst>
                                    <p:set>
                                      <p:cBhvr>
                                        <p:cTn id="33" fill="hold"/>
                                        <p:tgtEl>
                                          <p:spTgt spid="3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279" grpId="2"/>
      <p:bldP build="whole" bldLvl="1" animBg="1" rev="0" advAuto="0" spid="3278" grpId="4"/>
      <p:bldP build="whole" bldLvl="1" animBg="1" rev="0" advAuto="0" spid="3277" grpId="3"/>
      <p:bldP build="whole" bldLvl="1" animBg="1" rev="0" advAuto="0" spid="3326" grpId="6"/>
      <p:bldP build="whole" bldLvl="1" animBg="1" rev="0" advAuto="0" spid="3327" grpId="1"/>
      <p:bldP build="whole" bldLvl="1" animBg="1" rev="0" advAuto="0" spid="3276" grpId="9"/>
      <p:bldP build="whole" bldLvl="1" animBg="1" rev="0" advAuto="0" spid="3325" grpId="8"/>
    </p:bldLs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31" name="Measurement"/>
          <p:cNvSpPr txBox="1"/>
          <p:nvPr>
            <p:ph type="title"/>
          </p:nvPr>
        </p:nvSpPr>
        <p:spPr>
          <a:prstGeom prst="rect">
            <a:avLst/>
          </a:prstGeom>
        </p:spPr>
        <p:txBody>
          <a:bodyPr/>
          <a:lstStyle/>
          <a:p>
            <a:pPr/>
            <a:r>
              <a:t>Measurement</a:t>
            </a:r>
          </a:p>
        </p:txBody>
      </p:sp>
      <p:sp>
        <p:nvSpPr>
          <p:cNvPr id="333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333" name="Robot"/>
          <p:cNvSpPr/>
          <p:nvPr/>
        </p:nvSpPr>
        <p:spPr>
          <a:xfrm>
            <a:off x="6966991" y="4979954"/>
            <a:ext cx="355800" cy="531688"/>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grpSp>
        <p:nvGrpSpPr>
          <p:cNvPr id="3346" name="Group"/>
          <p:cNvGrpSpPr/>
          <p:nvPr/>
        </p:nvGrpSpPr>
        <p:grpSpPr>
          <a:xfrm>
            <a:off x="1801541" y="1873817"/>
            <a:ext cx="7837119" cy="5500468"/>
            <a:chOff x="0" y="0"/>
            <a:chExt cx="7837117" cy="5500466"/>
          </a:xfrm>
        </p:grpSpPr>
        <p:pic>
          <p:nvPicPr>
            <p:cNvPr id="3334" name="Image" descr="Image"/>
            <p:cNvPicPr>
              <a:picLocks noChangeAspect="1"/>
            </p:cNvPicPr>
            <p:nvPr/>
          </p:nvPicPr>
          <p:blipFill>
            <a:blip r:embed="rId3">
              <a:extLst/>
            </a:blip>
            <a:stretch>
              <a:fillRect/>
            </a:stretch>
          </p:blipFill>
          <p:spPr>
            <a:xfrm>
              <a:off x="0" y="0"/>
              <a:ext cx="5500467" cy="5500467"/>
            </a:xfrm>
            <a:prstGeom prst="rect">
              <a:avLst/>
            </a:prstGeom>
            <a:ln w="12700" cap="flat">
              <a:noFill/>
              <a:miter lim="400000"/>
            </a:ln>
            <a:effectLst/>
          </p:spPr>
        </p:pic>
        <p:sp>
          <p:nvSpPr>
            <p:cNvPr id="3335" name="Robot"/>
            <p:cNvSpPr/>
            <p:nvPr/>
          </p:nvSpPr>
          <p:spPr>
            <a:xfrm>
              <a:off x="5165450" y="1216708"/>
              <a:ext cx="355800" cy="531688"/>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36" name="Robot"/>
            <p:cNvSpPr/>
            <p:nvPr/>
          </p:nvSpPr>
          <p:spPr>
            <a:xfrm>
              <a:off x="5165450" y="1862642"/>
              <a:ext cx="355800" cy="531688"/>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37" name="Robot"/>
            <p:cNvSpPr/>
            <p:nvPr/>
          </p:nvSpPr>
          <p:spPr>
            <a:xfrm>
              <a:off x="5165450" y="2484390"/>
              <a:ext cx="355800" cy="531687"/>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38" name="Robot"/>
            <p:cNvSpPr/>
            <p:nvPr/>
          </p:nvSpPr>
          <p:spPr>
            <a:xfrm>
              <a:off x="5165450" y="3752071"/>
              <a:ext cx="355800" cy="531687"/>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39" name="Robot"/>
            <p:cNvSpPr/>
            <p:nvPr/>
          </p:nvSpPr>
          <p:spPr>
            <a:xfrm>
              <a:off x="5165450" y="4398005"/>
              <a:ext cx="355800" cy="531687"/>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40" name="Oregon (US West)"/>
            <p:cNvSpPr txBox="1"/>
            <p:nvPr/>
          </p:nvSpPr>
          <p:spPr>
            <a:xfrm>
              <a:off x="5903641" y="1235500"/>
              <a:ext cx="1933477"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Gill Sans"/>
                  <a:ea typeface="Gill Sans"/>
                  <a:cs typeface="Gill Sans"/>
                  <a:sym typeface="Gill Sans"/>
                </a:defRPr>
              </a:lvl1pPr>
            </a:lstStyle>
            <a:p>
              <a:pPr/>
              <a:r>
                <a:t>Oregon (US West)</a:t>
              </a:r>
            </a:p>
          </p:txBody>
        </p:sp>
        <p:sp>
          <p:nvSpPr>
            <p:cNvPr id="3341" name="Virginia (US East)"/>
            <p:cNvSpPr txBox="1"/>
            <p:nvPr/>
          </p:nvSpPr>
          <p:spPr>
            <a:xfrm>
              <a:off x="5903641" y="1881435"/>
              <a:ext cx="1809175"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Gill Sans"/>
                  <a:ea typeface="Gill Sans"/>
                  <a:cs typeface="Gill Sans"/>
                  <a:sym typeface="Gill Sans"/>
                </a:defRPr>
              </a:lvl1pPr>
            </a:lstStyle>
            <a:p>
              <a:pPr/>
              <a:r>
                <a:t>Virginia (US East)</a:t>
              </a:r>
            </a:p>
          </p:txBody>
        </p:sp>
        <p:sp>
          <p:nvSpPr>
            <p:cNvPr id="3342" name="São Paulo (Brazil)"/>
            <p:cNvSpPr txBox="1"/>
            <p:nvPr/>
          </p:nvSpPr>
          <p:spPr>
            <a:xfrm>
              <a:off x="5903641" y="2500539"/>
              <a:ext cx="1824492"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Gill Sans"/>
                  <a:ea typeface="Gill Sans"/>
                  <a:cs typeface="Gill Sans"/>
                  <a:sym typeface="Gill Sans"/>
                </a:defRPr>
              </a:lvl1pPr>
            </a:lstStyle>
            <a:p>
              <a:pPr/>
              <a:r>
                <a:t>São Paulo (Brazil)</a:t>
              </a:r>
            </a:p>
          </p:txBody>
        </p:sp>
        <p:sp>
          <p:nvSpPr>
            <p:cNvPr id="3343" name="Paris (France)"/>
            <p:cNvSpPr txBox="1"/>
            <p:nvPr/>
          </p:nvSpPr>
          <p:spPr>
            <a:xfrm>
              <a:off x="5903642" y="3124929"/>
              <a:ext cx="1458299"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Gill Sans"/>
                  <a:ea typeface="Gill Sans"/>
                  <a:cs typeface="Gill Sans"/>
                  <a:sym typeface="Gill Sans"/>
                </a:defRPr>
              </a:lvl1pPr>
            </a:lstStyle>
            <a:p>
              <a:pPr/>
              <a:r>
                <a:t>Paris (France)</a:t>
              </a:r>
            </a:p>
          </p:txBody>
        </p:sp>
        <p:sp>
          <p:nvSpPr>
            <p:cNvPr id="3344" name="Sydney (Australia)"/>
            <p:cNvSpPr txBox="1"/>
            <p:nvPr/>
          </p:nvSpPr>
          <p:spPr>
            <a:xfrm>
              <a:off x="5903641" y="3777164"/>
              <a:ext cx="1876923"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Gill Sans"/>
                  <a:ea typeface="Gill Sans"/>
                  <a:cs typeface="Gill Sans"/>
                  <a:sym typeface="Gill Sans"/>
                </a:defRPr>
              </a:lvl1pPr>
            </a:lstStyle>
            <a:p>
              <a:pPr/>
              <a:r>
                <a:t>Sydney (Australia)</a:t>
              </a:r>
            </a:p>
          </p:txBody>
        </p:sp>
        <p:sp>
          <p:nvSpPr>
            <p:cNvPr id="3345" name="Seoul (Korea)"/>
            <p:cNvSpPr txBox="1"/>
            <p:nvPr/>
          </p:nvSpPr>
          <p:spPr>
            <a:xfrm>
              <a:off x="5903641" y="4463336"/>
              <a:ext cx="1456297" cy="368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1900">
                  <a:latin typeface="Gill Sans"/>
                  <a:ea typeface="Gill Sans"/>
                  <a:cs typeface="Gill Sans"/>
                  <a:sym typeface="Gill Sans"/>
                </a:defRPr>
              </a:lvl1pPr>
            </a:lstStyle>
            <a:p>
              <a:pPr/>
              <a:r>
                <a:t>Seoul (Korea)</a:t>
              </a:r>
            </a:p>
          </p:txBody>
        </p:sp>
      </p:grpSp>
      <p:sp>
        <p:nvSpPr>
          <p:cNvPr id="3347" name="Scan them every hour…"/>
          <p:cNvSpPr txBox="1"/>
          <p:nvPr/>
        </p:nvSpPr>
        <p:spPr>
          <a:xfrm>
            <a:off x="4113655" y="7515317"/>
            <a:ext cx="4498777" cy="812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a:latin typeface="Gill Sans"/>
                <a:ea typeface="Gill Sans"/>
                <a:cs typeface="Gill Sans"/>
                <a:sym typeface="Gill Sans"/>
              </a:defRPr>
            </a:pPr>
            <a:r>
              <a:t>Scan them every hour</a:t>
            </a:r>
          </a:p>
          <a:p>
            <a:pPr>
              <a:defRPr b="0">
                <a:latin typeface="Gill Sans"/>
                <a:ea typeface="Gill Sans"/>
                <a:cs typeface="Gill Sans"/>
                <a:sym typeface="Gill Sans"/>
              </a:defRPr>
            </a:pPr>
            <a:r>
              <a:t>April 25, 2018 ~ September 4, 2018</a:t>
            </a:r>
          </a:p>
        </p:txBody>
      </p:sp>
      <p:sp>
        <p:nvSpPr>
          <p:cNvPr id="3348" name="~ 46 M OCSP requests &amp; responses"/>
          <p:cNvSpPr txBox="1"/>
          <p:nvPr/>
        </p:nvSpPr>
        <p:spPr>
          <a:xfrm>
            <a:off x="4076076" y="8469149"/>
            <a:ext cx="457393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a:solidFill>
                  <a:schemeClr val="accent3">
                    <a:hueOff val="-365725"/>
                    <a:satOff val="-32500"/>
                    <a:lumOff val="18235"/>
                  </a:schemeClr>
                </a:solidFill>
                <a:latin typeface="Gill Sans"/>
                <a:ea typeface="Gill Sans"/>
                <a:cs typeface="Gill Sans"/>
                <a:sym typeface="Gill Sans"/>
              </a:defRPr>
            </a:lvl1pPr>
          </a:lstStyle>
          <a:p>
            <a:pPr/>
            <a:r>
              <a:t>~ 46 M OCSP requests &amp; responses</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3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47" grpId="1"/>
      <p:bldP build="whole" bldLvl="1" animBg="1" rev="0" advAuto="0" spid="3348" grpId="2"/>
    </p:bldLst>
  </p:timing>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52" name="(1) Availability"/>
          <p:cNvSpPr txBox="1"/>
          <p:nvPr>
            <p:ph type="title"/>
          </p:nvPr>
        </p:nvSpPr>
        <p:spPr>
          <a:prstGeom prst="rect">
            <a:avLst/>
          </a:prstGeom>
        </p:spPr>
        <p:txBody>
          <a:bodyPr/>
          <a:lstStyle/>
          <a:p>
            <a:pPr/>
            <a:r>
              <a:t>(1) Availability</a:t>
            </a:r>
          </a:p>
        </p:txBody>
      </p:sp>
      <p:sp>
        <p:nvSpPr>
          <p:cNvPr id="335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354" name="Image" descr="Image"/>
          <p:cNvPicPr>
            <a:picLocks noChangeAspect="1"/>
          </p:cNvPicPr>
          <p:nvPr/>
        </p:nvPicPr>
        <p:blipFill>
          <a:blip r:embed="rId3">
            <a:extLst/>
          </a:blip>
          <a:stretch>
            <a:fillRect/>
          </a:stretch>
        </p:blipFill>
        <p:spPr>
          <a:xfrm>
            <a:off x="47535" y="2540000"/>
            <a:ext cx="12700001" cy="5879630"/>
          </a:xfrm>
          <a:prstGeom prst="rect">
            <a:avLst/>
          </a:prstGeom>
          <a:ln w="12700">
            <a:miter lim="400000"/>
          </a:ln>
        </p:spPr>
      </p:pic>
      <p:grpSp>
        <p:nvGrpSpPr>
          <p:cNvPr id="3361" name="Group"/>
          <p:cNvGrpSpPr/>
          <p:nvPr/>
        </p:nvGrpSpPr>
        <p:grpSpPr>
          <a:xfrm>
            <a:off x="2701909" y="3030008"/>
            <a:ext cx="9292501" cy="3133108"/>
            <a:chOff x="0" y="0"/>
            <a:chExt cx="9292500" cy="3133107"/>
          </a:xfrm>
        </p:grpSpPr>
        <p:sp>
          <p:nvSpPr>
            <p:cNvPr id="3355" name="Rectangle"/>
            <p:cNvSpPr/>
            <p:nvPr/>
          </p:nvSpPr>
          <p:spPr>
            <a:xfrm>
              <a:off x="0" y="6726"/>
              <a:ext cx="796400" cy="1765654"/>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56" name="Rectangle"/>
            <p:cNvSpPr/>
            <p:nvPr/>
          </p:nvSpPr>
          <p:spPr>
            <a:xfrm>
              <a:off x="756011" y="0"/>
              <a:ext cx="8536490" cy="1466567"/>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57" name="Rectangle"/>
            <p:cNvSpPr/>
            <p:nvPr/>
          </p:nvSpPr>
          <p:spPr>
            <a:xfrm>
              <a:off x="6427290" y="315703"/>
              <a:ext cx="2862799" cy="2817405"/>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58" name="Rectangle"/>
            <p:cNvSpPr/>
            <p:nvPr/>
          </p:nvSpPr>
          <p:spPr>
            <a:xfrm>
              <a:off x="5123291" y="315703"/>
              <a:ext cx="2862799" cy="2817405"/>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59" name="Rectangle"/>
            <p:cNvSpPr/>
            <p:nvPr/>
          </p:nvSpPr>
          <p:spPr>
            <a:xfrm>
              <a:off x="2417906" y="154426"/>
              <a:ext cx="1598451" cy="1470253"/>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60" name="Rectangle"/>
            <p:cNvSpPr/>
            <p:nvPr/>
          </p:nvSpPr>
          <p:spPr>
            <a:xfrm>
              <a:off x="2417906" y="1644463"/>
              <a:ext cx="1538486" cy="110057"/>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8" presetID="22" grpId="1" fill="hold">
                                  <p:stCondLst>
                                    <p:cond delay="0"/>
                                  </p:stCondLst>
                                  <p:iterate type="el" backwards="0">
                                    <p:tmAbs val="0"/>
                                  </p:iterate>
                                  <p:childTnLst>
                                    <p:animEffect filter="wipe(left)" transition="out">
                                      <p:cBhvr>
                                        <p:cTn id="6" dur="300" fill="hold"/>
                                        <p:tgtEl>
                                          <p:spTgt spid="3361"/>
                                        </p:tgtEl>
                                      </p:cBhvr>
                                    </p:animEffect>
                                    <p:set>
                                      <p:cBhvr>
                                        <p:cTn id="7" fill="hold">
                                          <p:stCondLst>
                                            <p:cond delay="299"/>
                                          </p:stCondLst>
                                        </p:cTn>
                                        <p:tgtEl>
                                          <p:spTgt spid="3361"/>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61" grpId="1"/>
    </p:bldLst>
  </p:timing>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65" name="(1) Availability…"/>
          <p:cNvSpPr txBox="1"/>
          <p:nvPr>
            <p:ph type="title"/>
          </p:nvPr>
        </p:nvSpPr>
        <p:spPr>
          <a:prstGeom prst="rect">
            <a:avLst/>
          </a:prstGeom>
        </p:spPr>
        <p:txBody>
          <a:bodyPr/>
          <a:lstStyle/>
          <a:p>
            <a:pPr/>
            <a:r>
              <a:t>(1) Availability</a:t>
            </a:r>
          </a:p>
          <a:p>
            <a:pPr/>
            <a:r>
              <a:t>Overview</a:t>
            </a:r>
          </a:p>
        </p:txBody>
      </p:sp>
      <p:sp>
        <p:nvSpPr>
          <p:cNvPr id="336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367" name="Image" descr="Image"/>
          <p:cNvPicPr>
            <a:picLocks noChangeAspect="1"/>
          </p:cNvPicPr>
          <p:nvPr/>
        </p:nvPicPr>
        <p:blipFill>
          <a:blip r:embed="rId3">
            <a:extLst/>
          </a:blip>
          <a:stretch>
            <a:fillRect/>
          </a:stretch>
        </p:blipFill>
        <p:spPr>
          <a:xfrm>
            <a:off x="47535" y="2540000"/>
            <a:ext cx="12700001" cy="5879630"/>
          </a:xfrm>
          <a:prstGeom prst="rect">
            <a:avLst/>
          </a:prstGeom>
          <a:ln w="12700">
            <a:miter lim="400000"/>
          </a:ln>
        </p:spPr>
      </p:pic>
      <p:sp>
        <p:nvSpPr>
          <p:cNvPr id="3368" name="Line"/>
          <p:cNvSpPr/>
          <p:nvPr/>
        </p:nvSpPr>
        <p:spPr>
          <a:xfrm flipV="1">
            <a:off x="6907757" y="2929973"/>
            <a:ext cx="1" cy="517810"/>
          </a:xfrm>
          <a:prstGeom prst="line">
            <a:avLst/>
          </a:prstGeom>
          <a:ln w="25400">
            <a:solidFill>
              <a:schemeClr val="accent5">
                <a:hueOff val="89162"/>
                <a:satOff val="9554"/>
                <a:lumOff val="16296"/>
              </a:schemeClr>
            </a:solidFill>
            <a:prstDash val="sysDot"/>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sp>
        <p:nvSpPr>
          <p:cNvPr id="3369" name="d"/>
          <p:cNvSpPr txBox="1"/>
          <p:nvPr/>
        </p:nvSpPr>
        <p:spPr>
          <a:xfrm>
            <a:off x="7074531" y="1254861"/>
            <a:ext cx="279985" cy="4366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ct val="117999"/>
              </a:lnSpc>
              <a:defRPr b="0" sz="2200">
                <a:solidFill>
                  <a:srgbClr val="000000"/>
                </a:solidFill>
              </a:defRPr>
            </a:lvl1pPr>
          </a:lstStyle>
          <a:p>
            <a:pPr/>
            <a:r>
              <a:t>d</a:t>
            </a:r>
          </a:p>
        </p:txBody>
      </p:sp>
      <p:sp>
        <p:nvSpPr>
          <p:cNvPr id="3370" name="We’re never able to receive successful responses from all OCSP responders"/>
          <p:cNvSpPr txBox="1"/>
          <p:nvPr/>
        </p:nvSpPr>
        <p:spPr>
          <a:xfrm>
            <a:off x="3447070" y="2394463"/>
            <a:ext cx="8623846" cy="457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i="1">
                <a:solidFill>
                  <a:schemeClr val="accent5">
                    <a:hueOff val="89162"/>
                    <a:satOff val="9554"/>
                    <a:lumOff val="16296"/>
                  </a:schemeClr>
                </a:solidFill>
                <a:latin typeface="Gill Sans"/>
                <a:ea typeface="Gill Sans"/>
                <a:cs typeface="Gill Sans"/>
                <a:sym typeface="Gill Sans"/>
              </a:defRPr>
            </a:lvl1pPr>
          </a:lstStyle>
          <a:p>
            <a:pPr/>
            <a:r>
              <a:t>We’re never able to receive successful responses from all OCSP responders</a:t>
            </a:r>
          </a:p>
        </p:txBody>
      </p:sp>
      <p:sp>
        <p:nvSpPr>
          <p:cNvPr id="3371" name="For 29 OCSP responders, there was at least one measurement client…"/>
          <p:cNvSpPr txBox="1"/>
          <p:nvPr/>
        </p:nvSpPr>
        <p:spPr>
          <a:xfrm>
            <a:off x="3044470" y="8508937"/>
            <a:ext cx="8090893" cy="1346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i="1">
                <a:solidFill>
                  <a:schemeClr val="accent5">
                    <a:hueOff val="89162"/>
                    <a:satOff val="9554"/>
                    <a:lumOff val="16296"/>
                  </a:schemeClr>
                </a:solidFill>
                <a:latin typeface="Gill Sans"/>
                <a:ea typeface="Gill Sans"/>
                <a:cs typeface="Gill Sans"/>
                <a:sym typeface="Gill Sans"/>
              </a:defRPr>
            </a:pPr>
            <a:r>
              <a:t>For 29 OCSP responders, there was at least one measurement client </a:t>
            </a:r>
          </a:p>
          <a:p>
            <a:pPr>
              <a:defRPr b="0" i="1">
                <a:solidFill>
                  <a:schemeClr val="accent5">
                    <a:hueOff val="89162"/>
                    <a:satOff val="9554"/>
                    <a:lumOff val="16296"/>
                  </a:schemeClr>
                </a:solidFill>
                <a:latin typeface="Gill Sans"/>
                <a:ea typeface="Gill Sans"/>
                <a:cs typeface="Gill Sans"/>
                <a:sym typeface="Gill Sans"/>
              </a:defRPr>
            </a:pPr>
            <a:r>
              <a:t>that was never able to make a successful request. </a:t>
            </a:r>
          </a:p>
          <a:p>
            <a:pPr>
              <a:defRPr b="0" i="1" sz="1900">
                <a:latin typeface="Gill Sans"/>
                <a:ea typeface="Gill Sans"/>
                <a:cs typeface="Gill Sans"/>
                <a:sym typeface="Gill Sans"/>
              </a:defRPr>
            </a:pPr>
            <a:r>
              <a:t>(16: DNS problem, 4: TCP connection errors, 8: HTTP problems, 1: HTTPS Error)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7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71" grpId="1"/>
    </p:bldLst>
  </p:timing>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75" name="(1) Availability:…"/>
          <p:cNvSpPr txBox="1"/>
          <p:nvPr>
            <p:ph type="title"/>
          </p:nvPr>
        </p:nvSpPr>
        <p:spPr>
          <a:prstGeom prst="rect">
            <a:avLst/>
          </a:prstGeom>
        </p:spPr>
        <p:txBody>
          <a:bodyPr/>
          <a:lstStyle/>
          <a:p>
            <a:pPr/>
            <a:r>
              <a:t>(1) Availability:</a:t>
            </a:r>
          </a:p>
          <a:p>
            <a:pPr/>
            <a:r>
              <a:t>Geographical Differences</a:t>
            </a:r>
          </a:p>
        </p:txBody>
      </p:sp>
      <p:sp>
        <p:nvSpPr>
          <p:cNvPr id="337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377" name="Image" descr="Image"/>
          <p:cNvPicPr>
            <a:picLocks noChangeAspect="1"/>
          </p:cNvPicPr>
          <p:nvPr/>
        </p:nvPicPr>
        <p:blipFill>
          <a:blip r:embed="rId3">
            <a:extLst/>
          </a:blip>
          <a:stretch>
            <a:fillRect/>
          </a:stretch>
        </p:blipFill>
        <p:spPr>
          <a:xfrm>
            <a:off x="47535" y="2540000"/>
            <a:ext cx="12700001" cy="5879630"/>
          </a:xfrm>
          <a:prstGeom prst="rect">
            <a:avLst/>
          </a:prstGeom>
          <a:ln w="12700">
            <a:miter lim="400000"/>
          </a:ln>
        </p:spPr>
      </p:pic>
      <p:sp>
        <p:nvSpPr>
          <p:cNvPr id="3378" name="d"/>
          <p:cNvSpPr txBox="1"/>
          <p:nvPr/>
        </p:nvSpPr>
        <p:spPr>
          <a:xfrm>
            <a:off x="7074531" y="1254861"/>
            <a:ext cx="279985" cy="4366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ct val="117999"/>
              </a:lnSpc>
              <a:defRPr b="0" sz="2200">
                <a:solidFill>
                  <a:srgbClr val="000000"/>
                </a:solidFill>
              </a:defRPr>
            </a:lvl1pPr>
          </a:lstStyle>
          <a:p>
            <a:pPr/>
            <a:r>
              <a:t>d</a:t>
            </a:r>
          </a:p>
        </p:txBody>
      </p:sp>
      <p:sp>
        <p:nvSpPr>
          <p:cNvPr id="3379" name="Line"/>
          <p:cNvSpPr/>
          <p:nvPr/>
        </p:nvSpPr>
        <p:spPr>
          <a:xfrm flipV="1">
            <a:off x="2623325" y="3035784"/>
            <a:ext cx="1" cy="1546861"/>
          </a:xfrm>
          <a:prstGeom prst="line">
            <a:avLst/>
          </a:prstGeom>
          <a:ln w="50800">
            <a:solidFill>
              <a:schemeClr val="accent5">
                <a:hueOff val="89162"/>
                <a:satOff val="9554"/>
                <a:lumOff val="16296"/>
              </a:schemeClr>
            </a:solidFill>
            <a:prstDash val="sysDot"/>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sp>
        <p:nvSpPr>
          <p:cNvPr id="3380" name="*After we contacted them on August 29th, the issue was fixed at 11pm August 31st."/>
          <p:cNvSpPr txBox="1"/>
          <p:nvPr/>
        </p:nvSpPr>
        <p:spPr>
          <a:xfrm>
            <a:off x="118407" y="9268090"/>
            <a:ext cx="9146420" cy="406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100">
                <a:latin typeface="Gill Sans"/>
                <a:ea typeface="Gill Sans"/>
                <a:cs typeface="Gill Sans"/>
                <a:sym typeface="Gill Sans"/>
              </a:defRPr>
            </a:lvl1pPr>
          </a:lstStyle>
          <a:p>
            <a:pPr/>
            <a:r>
              <a:t>*After we contacted them on August 29th, the issue was fixed at 11pm August 31st.</a:t>
            </a:r>
          </a:p>
        </p:txBody>
      </p:sp>
      <p:sp>
        <p:nvSpPr>
          <p:cNvPr id="3381" name="Line"/>
          <p:cNvSpPr/>
          <p:nvPr/>
        </p:nvSpPr>
        <p:spPr>
          <a:xfrm>
            <a:off x="2720542" y="8963445"/>
            <a:ext cx="8928399" cy="1"/>
          </a:xfrm>
          <a:prstGeom prst="line">
            <a:avLst/>
          </a:prstGeom>
          <a:ln w="50800">
            <a:solidFill>
              <a:schemeClr val="accent5">
                <a:hueOff val="89162"/>
                <a:satOff val="9554"/>
                <a:lumOff val="16296"/>
              </a:schemeClr>
            </a:solidFill>
            <a:prstDash val="sysDot"/>
            <a:miter lim="400000"/>
            <a:headEnd type="triangle"/>
            <a:tailEnd type="triangle"/>
          </a:ln>
        </p:spPr>
        <p:txBody>
          <a:bodyPr lIns="50800" tIns="50800" rIns="50800" bIns="50800" anchor="ctr"/>
          <a:lstStyle/>
          <a:p>
            <a:pPr>
              <a:defRPr b="0" sz="2200">
                <a:latin typeface="+mn-lt"/>
                <a:ea typeface="+mn-ea"/>
                <a:cs typeface="+mn-cs"/>
                <a:sym typeface="Helvetica Neue Medium"/>
              </a:defRPr>
            </a:pPr>
          </a:p>
        </p:txBody>
      </p:sp>
      <p:sp>
        <p:nvSpPr>
          <p:cNvPr id="3382" name="Line"/>
          <p:cNvSpPr/>
          <p:nvPr/>
        </p:nvSpPr>
        <p:spPr>
          <a:xfrm>
            <a:off x="11649815" y="8963445"/>
            <a:ext cx="355799" cy="1"/>
          </a:xfrm>
          <a:prstGeom prst="line">
            <a:avLst/>
          </a:prstGeom>
          <a:ln w="50800">
            <a:solidFill>
              <a:schemeClr val="accent3">
                <a:hueOff val="-365725"/>
                <a:satOff val="-32500"/>
                <a:lumOff val="18235"/>
              </a:schemeClr>
            </a:solidFill>
            <a:prstDash val="sysDot"/>
            <a:miter lim="400000"/>
            <a:headEnd type="triangle"/>
          </a:ln>
        </p:spPr>
        <p:txBody>
          <a:bodyPr lIns="50800" tIns="50800" rIns="50800" bIns="50800" anchor="ctr"/>
          <a:lstStyle/>
          <a:p>
            <a:pPr>
              <a:defRPr b="0" sz="2200">
                <a:latin typeface="+mn-lt"/>
                <a:ea typeface="+mn-ea"/>
                <a:cs typeface="+mn-cs"/>
                <a:sym typeface="Helvetica Neue Medium"/>
              </a:defRPr>
            </a:pPr>
          </a:p>
        </p:txBody>
      </p:sp>
      <p:grpSp>
        <p:nvGrpSpPr>
          <p:cNvPr id="3385" name="Group"/>
          <p:cNvGrpSpPr/>
          <p:nvPr/>
        </p:nvGrpSpPr>
        <p:grpSpPr>
          <a:xfrm>
            <a:off x="2718870" y="7128580"/>
            <a:ext cx="8940622" cy="2139573"/>
            <a:chOff x="0" y="0"/>
            <a:chExt cx="8940621" cy="2139572"/>
          </a:xfrm>
        </p:grpSpPr>
        <p:sp>
          <p:nvSpPr>
            <p:cNvPr id="3383" name="Line"/>
            <p:cNvSpPr/>
            <p:nvPr/>
          </p:nvSpPr>
          <p:spPr>
            <a:xfrm flipV="1">
              <a:off x="8940621" y="-1"/>
              <a:ext cx="1" cy="2139574"/>
            </a:xfrm>
            <a:prstGeom prst="line">
              <a:avLst/>
            </a:prstGeom>
            <a:noFill/>
            <a:ln w="25400" cap="flat">
              <a:solidFill>
                <a:srgbClr val="FFFFFF"/>
              </a:solidFill>
              <a:prstDash val="sysDot"/>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84" name="Line"/>
            <p:cNvSpPr/>
            <p:nvPr/>
          </p:nvSpPr>
          <p:spPr>
            <a:xfrm flipV="1">
              <a:off x="-1" y="-1"/>
              <a:ext cx="2" cy="2139574"/>
            </a:xfrm>
            <a:prstGeom prst="line">
              <a:avLst/>
            </a:prstGeom>
            <a:noFill/>
            <a:ln w="25400" cap="flat">
              <a:solidFill>
                <a:srgbClr val="FFFFFF"/>
              </a:solidFill>
              <a:prstDash val="sysDot"/>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388" name="Group"/>
          <p:cNvGrpSpPr/>
          <p:nvPr/>
        </p:nvGrpSpPr>
        <p:grpSpPr>
          <a:xfrm>
            <a:off x="2991600" y="8077220"/>
            <a:ext cx="8445848" cy="808808"/>
            <a:chOff x="-8067" y="0"/>
            <a:chExt cx="8445847" cy="808806"/>
          </a:xfrm>
        </p:grpSpPr>
        <p:sp>
          <p:nvSpPr>
            <p:cNvPr id="3386" name="statush.digitalcertvalidation.com returned 404 to sao-paulo's client*"/>
            <p:cNvSpPr txBox="1"/>
            <p:nvPr/>
          </p:nvSpPr>
          <p:spPr>
            <a:xfrm>
              <a:off x="-8068" y="351606"/>
              <a:ext cx="8445849" cy="457201"/>
            </a:xfrm>
            <a:prstGeom prst="rect">
              <a:avLst/>
            </a:prstGeom>
            <a:solidFill>
              <a:srgbClr val="000000"/>
            </a:solid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5">
                      <a:hueOff val="89162"/>
                      <a:satOff val="9554"/>
                      <a:lumOff val="16296"/>
                    </a:schemeClr>
                  </a:solidFill>
                  <a:latin typeface="Gill Sans"/>
                  <a:ea typeface="Gill Sans"/>
                  <a:cs typeface="Gill Sans"/>
                  <a:sym typeface="Gill Sans"/>
                </a:defRPr>
              </a:lvl1pPr>
            </a:lstStyle>
            <a:p>
              <a:pPr/>
              <a:r>
                <a:t>statush.digitalcertvalidation.com returned 404 to sao-paulo's client*</a:t>
              </a:r>
            </a:p>
          </p:txBody>
        </p:sp>
        <p:sp>
          <p:nvSpPr>
            <p:cNvPr id="3387" name="(wellsfargo.com’s OCSP URL)"/>
            <p:cNvSpPr txBox="1"/>
            <p:nvPr/>
          </p:nvSpPr>
          <p:spPr>
            <a:xfrm>
              <a:off x="-1" y="-1"/>
              <a:ext cx="377815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(wellsfargo.com’s OCSP URL)</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379"/>
                                        </p:tgtEl>
                                        <p:attrNameLst>
                                          <p:attrName>style.visibility</p:attrName>
                                        </p:attrNameLst>
                                      </p:cBhvr>
                                      <p:to>
                                        <p:strVal val="visible"/>
                                      </p:to>
                                    </p:set>
                                    <p:animEffect filter="dissolve" transition="in">
                                      <p:cBhvr>
                                        <p:cTn id="7" dur="200"/>
                                        <p:tgtEl>
                                          <p:spTgt spid="3379"/>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1" presetID="22" grpId="2" fill="hold">
                                  <p:stCondLst>
                                    <p:cond delay="0"/>
                                  </p:stCondLst>
                                  <p:iterate type="el" backwards="0">
                                    <p:tmAbs val="0"/>
                                  </p:iterate>
                                  <p:childTnLst>
                                    <p:set>
                                      <p:cBhvr>
                                        <p:cTn id="11" fill="hold"/>
                                        <p:tgtEl>
                                          <p:spTgt spid="3385"/>
                                        </p:tgtEl>
                                        <p:attrNameLst>
                                          <p:attrName>style.visibility</p:attrName>
                                        </p:attrNameLst>
                                      </p:cBhvr>
                                      <p:to>
                                        <p:strVal val="visible"/>
                                      </p:to>
                                    </p:set>
                                    <p:animEffect filter="wipe(up)" transition="in">
                                      <p:cBhvr>
                                        <p:cTn id="12" dur="300"/>
                                        <p:tgtEl>
                                          <p:spTgt spid="3385"/>
                                        </p:tgtEl>
                                      </p:cBhvr>
                                    </p:animEffect>
                                  </p:childTnLst>
                                </p:cTn>
                              </p:par>
                            </p:childTnLst>
                          </p:cTn>
                        </p:par>
                        <p:par>
                          <p:cTn id="13" fill="hold">
                            <p:stCondLst>
                              <p:cond delay="300"/>
                            </p:stCondLst>
                            <p:childTnLst>
                              <p:par>
                                <p:cTn id="14" presetClass="entr" nodeType="afterEffect" presetID="9" grpId="3" fill="hold">
                                  <p:stCondLst>
                                    <p:cond delay="0"/>
                                  </p:stCondLst>
                                  <p:iterate type="el" backwards="0">
                                    <p:tmAbs val="0"/>
                                  </p:iterate>
                                  <p:childTnLst>
                                    <p:set>
                                      <p:cBhvr>
                                        <p:cTn id="15" fill="hold"/>
                                        <p:tgtEl>
                                          <p:spTgt spid="3381"/>
                                        </p:tgtEl>
                                        <p:attrNameLst>
                                          <p:attrName>style.visibility</p:attrName>
                                        </p:attrNameLst>
                                      </p:cBhvr>
                                      <p:to>
                                        <p:strVal val="visible"/>
                                      </p:to>
                                    </p:set>
                                    <p:animEffect filter="dissolve" transition="in">
                                      <p:cBhvr>
                                        <p:cTn id="16" dur="200"/>
                                        <p:tgtEl>
                                          <p:spTgt spid="3381"/>
                                        </p:tgtEl>
                                      </p:cBhvr>
                                    </p:animEffect>
                                  </p:childTnLst>
                                </p:cTn>
                              </p:par>
                            </p:childTnLst>
                          </p:cTn>
                        </p:par>
                        <p:par>
                          <p:cTn id="17" fill="hold">
                            <p:stCondLst>
                              <p:cond delay="500"/>
                            </p:stCondLst>
                            <p:childTnLst>
                              <p:par>
                                <p:cTn id="18" presetClass="entr" nodeType="afterEffect" presetSubtype="8" presetID="22" grpId="4" fill="hold">
                                  <p:stCondLst>
                                    <p:cond delay="0"/>
                                  </p:stCondLst>
                                  <p:iterate type="el" backwards="0">
                                    <p:tmAbs val="0"/>
                                  </p:iterate>
                                  <p:childTnLst>
                                    <p:set>
                                      <p:cBhvr>
                                        <p:cTn id="19" fill="hold"/>
                                        <p:tgtEl>
                                          <p:spTgt spid="3388"/>
                                        </p:tgtEl>
                                        <p:attrNameLst>
                                          <p:attrName>style.visibility</p:attrName>
                                        </p:attrNameLst>
                                      </p:cBhvr>
                                      <p:to>
                                        <p:strVal val="visible"/>
                                      </p:to>
                                    </p:set>
                                    <p:animEffect filter="wipe(left)" transition="in">
                                      <p:cBhvr>
                                        <p:cTn id="20" dur="1000"/>
                                        <p:tgtEl>
                                          <p:spTgt spid="3388"/>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5" fill="hold">
                                  <p:stCondLst>
                                    <p:cond delay="0"/>
                                  </p:stCondLst>
                                  <p:iterate type="el" backwards="0">
                                    <p:tmAbs val="0"/>
                                  </p:iterate>
                                  <p:childTnLst>
                                    <p:set>
                                      <p:cBhvr>
                                        <p:cTn id="24" fill="hold"/>
                                        <p:tgtEl>
                                          <p:spTgt spid="3382"/>
                                        </p:tgtEl>
                                        <p:attrNameLst>
                                          <p:attrName>style.visibility</p:attrName>
                                        </p:attrNameLst>
                                      </p:cBhvr>
                                      <p:to>
                                        <p:strVal val="visible"/>
                                      </p:to>
                                    </p:set>
                                    <p:animEffect filter="dissolve" transition="in">
                                      <p:cBhvr>
                                        <p:cTn id="25" dur="200"/>
                                        <p:tgtEl>
                                          <p:spTgt spid="33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81" grpId="3"/>
      <p:bldP build="whole" bldLvl="1" animBg="1" rev="0" advAuto="0" spid="3382" grpId="5"/>
      <p:bldP build="whole" bldLvl="1" animBg="1" rev="0" advAuto="0" spid="3379" grpId="1"/>
      <p:bldP build="whole" bldLvl="1" animBg="1" rev="0" advAuto="0" spid="3388" grpId="4"/>
      <p:bldP build="whole" bldLvl="1" animBg="1" rev="0" advAuto="0" spid="3385" grpId="2"/>
    </p:bldLst>
  </p:timing>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392" name="(1) Availability:…"/>
          <p:cNvSpPr txBox="1"/>
          <p:nvPr>
            <p:ph type="title"/>
          </p:nvPr>
        </p:nvSpPr>
        <p:spPr>
          <a:prstGeom prst="rect">
            <a:avLst/>
          </a:prstGeom>
        </p:spPr>
        <p:txBody>
          <a:bodyPr/>
          <a:lstStyle/>
          <a:p>
            <a:pPr/>
            <a:r>
              <a:t>(1) Availability:</a:t>
            </a:r>
          </a:p>
          <a:p>
            <a:pPr/>
            <a:r>
              <a:t>Transient Failure</a:t>
            </a:r>
          </a:p>
        </p:txBody>
      </p:sp>
      <p:sp>
        <p:nvSpPr>
          <p:cNvPr id="339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394" name="Image" descr="Image"/>
          <p:cNvPicPr>
            <a:picLocks noChangeAspect="1"/>
          </p:cNvPicPr>
          <p:nvPr/>
        </p:nvPicPr>
        <p:blipFill>
          <a:blip r:embed="rId3">
            <a:extLst/>
          </a:blip>
          <a:stretch>
            <a:fillRect/>
          </a:stretch>
        </p:blipFill>
        <p:spPr>
          <a:xfrm>
            <a:off x="47535" y="2540000"/>
            <a:ext cx="12700001" cy="5879630"/>
          </a:xfrm>
          <a:prstGeom prst="rect">
            <a:avLst/>
          </a:prstGeom>
          <a:ln w="12700">
            <a:miter lim="400000"/>
          </a:ln>
        </p:spPr>
      </p:pic>
      <p:sp>
        <p:nvSpPr>
          <p:cNvPr id="3395" name="d"/>
          <p:cNvSpPr txBox="1"/>
          <p:nvPr/>
        </p:nvSpPr>
        <p:spPr>
          <a:xfrm>
            <a:off x="7074531" y="1254861"/>
            <a:ext cx="279985" cy="43667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ct val="117999"/>
              </a:lnSpc>
              <a:defRPr b="0" sz="2200">
                <a:solidFill>
                  <a:srgbClr val="000000"/>
                </a:solidFill>
              </a:defRPr>
            </a:lvl1pPr>
          </a:lstStyle>
          <a:p>
            <a:pPr/>
            <a:r>
              <a:t>d</a:t>
            </a:r>
          </a:p>
        </p:txBody>
      </p:sp>
      <p:grpSp>
        <p:nvGrpSpPr>
          <p:cNvPr id="3398" name="Group"/>
          <p:cNvGrpSpPr/>
          <p:nvPr/>
        </p:nvGrpSpPr>
        <p:grpSpPr>
          <a:xfrm>
            <a:off x="251647" y="2175709"/>
            <a:ext cx="5979263" cy="2533637"/>
            <a:chOff x="0" y="0"/>
            <a:chExt cx="5979261" cy="2533636"/>
          </a:xfrm>
        </p:grpSpPr>
        <p:sp>
          <p:nvSpPr>
            <p:cNvPr id="3396" name="Rounded Rectangle"/>
            <p:cNvSpPr/>
            <p:nvPr/>
          </p:nvSpPr>
          <p:spPr>
            <a:xfrm>
              <a:off x="2243079" y="789428"/>
              <a:ext cx="645068" cy="1744209"/>
            </a:xfrm>
            <a:prstGeom prst="roundRect">
              <a:avLst>
                <a:gd name="adj" fmla="val 9991"/>
              </a:avLst>
            </a:prstGeom>
            <a:solidFill>
              <a:schemeClr val="accent5">
                <a:hueOff val="89162"/>
                <a:satOff val="9554"/>
                <a:lumOff val="16296"/>
                <a:alpha val="63685"/>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397" name="Seoul, Sydney, and Oregon (Asia Pacific)"/>
            <p:cNvSpPr txBox="1"/>
            <p:nvPr/>
          </p:nvSpPr>
          <p:spPr>
            <a:xfrm>
              <a:off x="0" y="-1"/>
              <a:ext cx="5979262" cy="4610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a:solidFill>
                    <a:schemeClr val="accent5">
                      <a:hueOff val="89162"/>
                      <a:satOff val="9554"/>
                      <a:lumOff val="16296"/>
                    </a:schemeClr>
                  </a:solidFill>
                </a:defRPr>
              </a:lvl1pPr>
            </a:lstStyle>
            <a:p>
              <a:pPr/>
              <a:r>
                <a:t>Seoul, Sydney, and Oregon (Asia Pacific)</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3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98" grpId="1"/>
    </p:bld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90" name="2D Column Chart"/>
          <p:cNvGraphicFramePr/>
          <p:nvPr/>
        </p:nvGraphicFramePr>
        <p:xfrm>
          <a:off x="2084934" y="1799234"/>
          <a:ext cx="7567066" cy="6889649"/>
        </p:xfrm>
        <a:graphic xmlns:a="http://schemas.openxmlformats.org/drawingml/2006/main">
          <a:graphicData uri="http://schemas.openxmlformats.org/drawingml/2006/chart">
            <c:chart xmlns:c="http://schemas.openxmlformats.org/drawingml/2006/chart" r:id="rId2"/>
          </a:graphicData>
        </a:graphic>
      </p:graphicFrame>
      <p:sp>
        <p:nvSpPr>
          <p:cNvPr id="191" name="100% at Project 4…"/>
          <p:cNvSpPr txBox="1"/>
          <p:nvPr>
            <p:ph type="title"/>
          </p:nvPr>
        </p:nvSpPr>
        <p:spPr>
          <a:xfrm>
            <a:off x="800100" y="-254000"/>
            <a:ext cx="11417300" cy="1955800"/>
          </a:xfrm>
          <a:prstGeom prst="rect">
            <a:avLst/>
          </a:prstGeom>
        </p:spPr>
        <p:txBody>
          <a:bodyPr lIns="0" tIns="0" rIns="0" bIns="0">
            <a:noAutofit/>
          </a:bodyPr>
          <a:lstStyle/>
          <a:p>
            <a:pPr>
              <a:defRPr sz="5600">
                <a:solidFill>
                  <a:srgbClr val="FFE44F"/>
                </a:solidFill>
                <a:latin typeface="Gill Sans"/>
                <a:ea typeface="Gill Sans"/>
                <a:cs typeface="Gill Sans"/>
                <a:sym typeface="Gill Sans"/>
              </a:defRPr>
            </a:pPr>
            <a:r>
              <a:t>100% at Project 4 </a:t>
            </a:r>
          </a:p>
          <a:p>
            <a:pPr>
              <a:defRPr sz="5600">
                <a:solidFill>
                  <a:srgbClr val="FFE44F"/>
                </a:solidFill>
                <a:latin typeface="Gill Sans"/>
                <a:ea typeface="Gill Sans"/>
                <a:cs typeface="Gill Sans"/>
                <a:sym typeface="Gill Sans"/>
              </a:defRPr>
            </a:pPr>
            <a:r>
              <a:t>80% at Final</a:t>
            </a:r>
          </a:p>
        </p:txBody>
      </p:sp>
      <p:sp>
        <p:nvSpPr>
          <p:cNvPr id="192" name="A"/>
          <p:cNvSpPr/>
          <p:nvPr/>
        </p:nvSpPr>
        <p:spPr>
          <a:xfrm>
            <a:off x="10047514" y="2312516"/>
            <a:ext cx="1270001" cy="1270001"/>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500"/>
            </a:lvl1pPr>
          </a:lstStyle>
          <a:p>
            <a:pPr/>
            <a:r>
              <a:t>A</a:t>
            </a:r>
          </a:p>
        </p:txBody>
      </p:sp>
      <p:sp>
        <p:nvSpPr>
          <p:cNvPr id="193" name="B"/>
          <p:cNvSpPr/>
          <p:nvPr/>
        </p:nvSpPr>
        <p:spPr>
          <a:xfrm>
            <a:off x="10047514" y="3886479"/>
            <a:ext cx="1270001" cy="1270001"/>
          </a:xfrm>
          <a:prstGeom prst="rect">
            <a:avLst/>
          </a:prstGeom>
          <a:solidFill>
            <a:schemeClr val="accent1">
              <a:lumOff val="1352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500"/>
            </a:lvl1pPr>
          </a:lstStyle>
          <a:p>
            <a:pPr/>
            <a:r>
              <a:t>B</a:t>
            </a:r>
          </a:p>
        </p:txBody>
      </p:sp>
      <p:sp>
        <p:nvSpPr>
          <p:cNvPr id="194" name="C"/>
          <p:cNvSpPr/>
          <p:nvPr/>
        </p:nvSpPr>
        <p:spPr>
          <a:xfrm>
            <a:off x="10047514" y="5460441"/>
            <a:ext cx="1270001" cy="1270001"/>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500"/>
            </a:lvl1pPr>
          </a:lstStyle>
          <a:p>
            <a:pPr/>
            <a:r>
              <a:t>C</a:t>
            </a:r>
          </a:p>
        </p:txBody>
      </p:sp>
      <p:sp>
        <p:nvSpPr>
          <p:cNvPr id="195" name="D"/>
          <p:cNvSpPr/>
          <p:nvPr/>
        </p:nvSpPr>
        <p:spPr>
          <a:xfrm>
            <a:off x="10047514" y="7195177"/>
            <a:ext cx="1270001" cy="1270001"/>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500"/>
            </a:lvl1pPr>
          </a:lstStyle>
          <a:p>
            <a:pPr/>
            <a:r>
              <a:t>D</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3402" name="Image" descr="Image"/>
          <p:cNvPicPr>
            <a:picLocks noChangeAspect="1"/>
          </p:cNvPicPr>
          <p:nvPr/>
        </p:nvPicPr>
        <p:blipFill>
          <a:blip r:embed="rId3">
            <a:extLst/>
          </a:blip>
          <a:stretch>
            <a:fillRect/>
          </a:stretch>
        </p:blipFill>
        <p:spPr>
          <a:xfrm>
            <a:off x="47535" y="2540000"/>
            <a:ext cx="12700001" cy="5879630"/>
          </a:xfrm>
          <a:prstGeom prst="rect">
            <a:avLst/>
          </a:prstGeom>
          <a:ln w="12700">
            <a:miter lim="400000"/>
          </a:ln>
        </p:spPr>
      </p:pic>
      <p:sp>
        <p:nvSpPr>
          <p:cNvPr id="3403" name="(1) Availability:…"/>
          <p:cNvSpPr txBox="1"/>
          <p:nvPr>
            <p:ph type="title"/>
          </p:nvPr>
        </p:nvSpPr>
        <p:spPr>
          <a:prstGeom prst="rect">
            <a:avLst/>
          </a:prstGeom>
        </p:spPr>
        <p:txBody>
          <a:bodyPr/>
          <a:lstStyle/>
          <a:p>
            <a:pPr/>
            <a:r>
              <a:t>(1) Availability:</a:t>
            </a:r>
          </a:p>
          <a:p>
            <a:pPr/>
            <a:r>
              <a:t>Transient Failure (Case-Study)</a:t>
            </a:r>
          </a:p>
        </p:txBody>
      </p:sp>
      <p:sp>
        <p:nvSpPr>
          <p:cNvPr id="340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405" name="Table"/>
          <p:cNvGraphicFramePr/>
          <p:nvPr/>
        </p:nvGraphicFramePr>
        <p:xfrm>
          <a:off x="6696376" y="1830270"/>
          <a:ext cx="5254998" cy="7189607"/>
        </p:xfrm>
        <a:graphic xmlns:a="http://schemas.openxmlformats.org/drawingml/2006/main">
          <a:graphicData uri="http://schemas.openxmlformats.org/drawingml/2006/table">
            <a:tbl>
              <a:tblPr firstCol="0" firstRow="1" lastCol="0" lastRow="0" bandCol="0" bandRow="0" rtl="0">
                <a:tableStyleId>{4C3C2611-4C71-4FC5-86AE-919BDF0F9419}</a:tableStyleId>
              </a:tblPr>
              <a:tblGrid>
                <a:gridCol w="2621148"/>
                <a:gridCol w="3475412"/>
              </a:tblGrid>
              <a:tr h="431800">
                <a:tc>
                  <a:txBody>
                    <a:bodyPr/>
                    <a:lstStyle/>
                    <a:p>
                      <a:pPr>
                        <a:defRPr b="0" sz="1800">
                          <a:solidFill>
                            <a:srgbClr val="000000"/>
                          </a:solidFill>
                        </a:defRPr>
                      </a:pPr>
                      <a:r>
                        <a:rPr b="1" sz="1500">
                          <a:solidFill>
                            <a:srgbClr val="FFFFFF"/>
                          </a:solidFill>
                          <a:latin typeface="Gill Sans"/>
                          <a:ea typeface="Gill Sans"/>
                          <a:cs typeface="Gill Sans"/>
                          <a:sym typeface="Gill Sans"/>
                        </a:rPr>
                        <a:t>OCSP Server Name</a:t>
                      </a:r>
                    </a:p>
                  </a:txBody>
                  <a:tcPr marL="50800" marR="50800" marT="50800" marB="50800" anchor="ctr" anchorCtr="0" horzOverflow="overflow">
                    <a:lnL w="12700">
                      <a:solidFill>
                        <a:srgbClr val="D6D6D6"/>
                      </a:solidFill>
                      <a:miter lim="400000"/>
                    </a:lnL>
                    <a:solidFill>
                      <a:schemeClr val="accent1">
                        <a:lumOff val="13529"/>
                      </a:schemeClr>
                    </a:solidFill>
                  </a:tcPr>
                </a:tc>
                <a:tc>
                  <a:txBody>
                    <a:bodyPr/>
                    <a:lstStyle/>
                    <a:p>
                      <a:pPr>
                        <a:defRPr b="0" sz="1800">
                          <a:solidFill>
                            <a:srgbClr val="000000"/>
                          </a:solidFill>
                        </a:defRPr>
                      </a:pPr>
                      <a:r>
                        <a:rPr b="1" sz="1500">
                          <a:solidFill>
                            <a:srgbClr val="FFFFFF"/>
                          </a:solidFill>
                          <a:latin typeface="Gill Sans"/>
                          <a:ea typeface="Gill Sans"/>
                          <a:cs typeface="Gill Sans"/>
                          <a:sym typeface="Gill Sans"/>
                        </a:rPr>
                        <a:t>DNS Records</a:t>
                      </a:r>
                    </a:p>
                  </a:txBody>
                  <a:tcPr marL="50800" marR="50800" marT="50800" marB="50800" anchor="ctr" anchorCtr="0" horzOverflow="overflow">
                    <a:lnR w="12700">
                      <a:solidFill>
                        <a:srgbClr val="D6D6D6"/>
                      </a:solidFill>
                      <a:miter lim="400000"/>
                    </a:lnR>
                    <a:solidFill>
                      <a:schemeClr val="accent1">
                        <a:lumOff val="13529"/>
                      </a:schemeClr>
                    </a:solidFill>
                  </a:tcPr>
                </a:tc>
              </a:tr>
              <a:tr h="431800">
                <a:tc>
                  <a:txBody>
                    <a:bodyPr/>
                    <a:lstStyle/>
                    <a:p>
                      <a:pPr>
                        <a:defRPr sz="1800">
                          <a:solidFill>
                            <a:srgbClr val="000000"/>
                          </a:solidFill>
                        </a:defRPr>
                      </a:pPr>
                      <a:r>
                        <a:rPr sz="1500">
                          <a:solidFill>
                            <a:srgbClr val="FFFFFF"/>
                          </a:solidFill>
                          <a:latin typeface="Gill Sans"/>
                          <a:ea typeface="Gill Sans"/>
                          <a:cs typeface="Gill Sans"/>
                          <a:sym typeface="Gill Sans"/>
                        </a:rPr>
                        <a:t>ocsp.comodoca.com</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5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solidFill>
                      <a:srgbClr val="000000"/>
                    </a:solidFill>
                  </a:tcPr>
                </a:tc>
              </a:tr>
              <a:tr h="431800">
                <a:tc>
                  <a:txBody>
                    <a:bodyPr/>
                    <a:lstStyle/>
                    <a:p>
                      <a:pPr>
                        <a:defRPr sz="1800">
                          <a:solidFill>
                            <a:srgbClr val="000000"/>
                          </a:solidFill>
                        </a:defRPr>
                      </a:pPr>
                      <a:r>
                        <a:rPr sz="1500">
                          <a:solidFill>
                            <a:srgbClr val="FFFFFF"/>
                          </a:solidFill>
                          <a:latin typeface="Gill Sans"/>
                          <a:ea typeface="Gill Sans"/>
                          <a:cs typeface="Gill Sans"/>
                          <a:sym typeface="Gill Sans"/>
                        </a:rPr>
                        <a:t>ocsp.comodoca4.com</a:t>
                      </a:r>
                    </a:p>
                  </a:txBody>
                  <a:tcPr marL="50800" marR="50800" marT="50800" marB="50800" anchor="ctr" anchorCtr="0" horzOverflow="overflow">
                    <a:lnL w="12700">
                      <a:solidFill>
                        <a:srgbClr val="D6D6D6"/>
                      </a:solidFill>
                      <a:miter lim="400000"/>
                    </a:lnL>
                    <a:lnB w="12700">
                      <a:solidFill>
                        <a:srgbClr val="D6D6D6"/>
                      </a:solidFill>
                      <a:miter lim="400000"/>
                    </a:lnB>
                    <a:solidFill>
                      <a:srgbClr val="000000"/>
                    </a:solidFill>
                  </a:tcPr>
                </a:tc>
                <a:tc>
                  <a:txBody>
                    <a:bodyPr/>
                    <a:lstStyle/>
                    <a:p>
                      <a:pPr>
                        <a:defRPr sz="15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lnB w="12700">
                      <a:solidFill>
                        <a:srgbClr val="D6D6D6"/>
                      </a:solidFill>
                      <a:miter lim="400000"/>
                    </a:lnB>
                    <a:solidFill>
                      <a:srgbClr val="000000"/>
                    </a:solidFill>
                  </a:tcPr>
                </a:tc>
              </a:tr>
            </a:tbl>
          </a:graphicData>
        </a:graphic>
      </p:graphicFrame>
      <p:graphicFrame>
        <p:nvGraphicFramePr>
          <p:cNvPr id="3406" name="Table"/>
          <p:cNvGraphicFramePr/>
          <p:nvPr/>
        </p:nvGraphicFramePr>
        <p:xfrm>
          <a:off x="6696376" y="3150380"/>
          <a:ext cx="6096561" cy="6017550"/>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621148"/>
                <a:gridCol w="3475412"/>
              </a:tblGrid>
              <a:tr h="429824">
                <a:tc>
                  <a:txBody>
                    <a:bodyPr/>
                    <a:lstStyle/>
                    <a:p>
                      <a:pPr>
                        <a:defRPr sz="1800">
                          <a:solidFill>
                            <a:srgbClr val="000000"/>
                          </a:solidFill>
                        </a:defRPr>
                      </a:pPr>
                      <a:r>
                        <a:rPr sz="1500">
                          <a:solidFill>
                            <a:srgbClr val="FFFFFF"/>
                          </a:solidFill>
                          <a:latin typeface="Gill Sans"/>
                          <a:ea typeface="Gill Sans"/>
                          <a:cs typeface="Gill Sans"/>
                          <a:sym typeface="Gill Sans"/>
                        </a:rPr>
                        <a:t>ocsp.gandi.net</a:t>
                      </a:r>
                    </a:p>
                  </a:txBody>
                  <a:tcPr marL="50800" marR="50800" marT="50800" marB="50800" anchor="ctr" anchorCtr="0" horzOverflow="overflow">
                    <a:lnL w="12700">
                      <a:solidFill>
                        <a:srgbClr val="D6D6D6"/>
                      </a:solidFill>
                      <a:miter lim="400000"/>
                    </a:lnL>
                    <a:lnT w="12700">
                      <a:solidFill>
                        <a:srgbClr val="D6D6D6"/>
                      </a:solidFill>
                      <a:miter lim="400000"/>
                    </a:lnT>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CNAME: ocsp.comodoca.com</a:t>
                      </a:r>
                    </a:p>
                  </a:txBody>
                  <a:tcPr marL="50800" marR="50800" marT="50800" marB="50800" anchor="ctr" anchorCtr="0" horzOverflow="overflow">
                    <a:lnR w="12700">
                      <a:solidFill>
                        <a:srgbClr val="D6D6D6"/>
                      </a:solidFill>
                      <a:miter lim="400000"/>
                    </a:lnR>
                    <a:lnT w="12700">
                      <a:solidFill>
                        <a:srgbClr val="D6D6D6"/>
                      </a:solidFill>
                      <a:miter lim="400000"/>
                    </a:lnT>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ocsp.globessl.com</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CNAME: ocsp.comodoca.com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ocsp.incommon-ecc.org</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CNAME: ocsp.comodoca.com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ocsp.incommon-igtf.org</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NS: ns0.comododns.com.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ocsp.incommon-rsa.org</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NS: ns0.comododns.com.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OCSP.intel.com</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CNAME: ocsp.comodoca.com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ocsp.marketware.eu</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CNAME: ocsp.comodoca.com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ocsp.netsolssl.com</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CNAME: ocsp.comodoca.com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ocsp.register.com</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CNAME: ocsp.comodoca.com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ocsp.securecore-ca.com</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NS: ns0.comododns.com.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ocsp.sgssl.net.</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NS: ns0.comododns.com.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ocsp.trustasiassl.com.</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NS: ns0.comododns.com.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ocsp.trust-provider.com</a:t>
                      </a:r>
                    </a:p>
                  </a:txBody>
                  <a:tcPr marL="50800" marR="50800" marT="50800" marB="50800" anchor="ctr" anchorCtr="0" horzOverflow="overflow">
                    <a:lnL w="12700">
                      <a:solidFill>
                        <a:srgbClr val="D6D6D6"/>
                      </a:solidFill>
                      <a:miter lim="400000"/>
                    </a:lnL>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CNAME: ocsp.comodoca.com</a:t>
                      </a:r>
                    </a:p>
                  </a:txBody>
                  <a:tcPr marL="50800" marR="50800" marT="50800" marB="50800" anchor="ctr" anchorCtr="0" horzOverflow="overflow">
                    <a:lnR w="12700">
                      <a:solidFill>
                        <a:srgbClr val="D6D6D6"/>
                      </a:solidFill>
                      <a:miter lim="400000"/>
                    </a:lnR>
                    <a:solidFill>
                      <a:srgbClr val="000000"/>
                    </a:solidFill>
                  </a:tcPr>
                </a:tc>
              </a:tr>
              <a:tr h="429824">
                <a:tc>
                  <a:txBody>
                    <a:bodyPr/>
                    <a:lstStyle/>
                    <a:p>
                      <a:pPr>
                        <a:defRPr sz="1800">
                          <a:solidFill>
                            <a:srgbClr val="000000"/>
                          </a:solidFill>
                        </a:defRPr>
                      </a:pPr>
                      <a:r>
                        <a:rPr sz="1500">
                          <a:solidFill>
                            <a:srgbClr val="FFFFFF"/>
                          </a:solidFill>
                          <a:latin typeface="Gill Sans"/>
                          <a:ea typeface="Gill Sans"/>
                          <a:cs typeface="Gill Sans"/>
                          <a:sym typeface="Gill Sans"/>
                        </a:rPr>
                        <a:t>ocsp.usertrust.com</a:t>
                      </a:r>
                    </a:p>
                  </a:txBody>
                  <a:tcPr marL="50800" marR="50800" marT="50800" marB="50800" anchor="ctr" anchorCtr="0" horzOverflow="overflow">
                    <a:lnL w="12700">
                      <a:solidFill>
                        <a:srgbClr val="D6D6D6"/>
                      </a:solidFill>
                      <a:miter lim="400000"/>
                    </a:lnL>
                    <a:lnB w="12700">
                      <a:solidFill>
                        <a:srgbClr val="D6D6D6"/>
                      </a:solidFill>
                      <a:miter lim="400000"/>
                    </a:lnB>
                    <a:solidFill>
                      <a:srgbClr val="000000"/>
                    </a:solidFill>
                  </a:tcPr>
                </a:tc>
                <a:tc>
                  <a:txBody>
                    <a:bodyPr/>
                    <a:lstStyle/>
                    <a:p>
                      <a:pPr>
                        <a:defRPr sz="1800">
                          <a:solidFill>
                            <a:srgbClr val="000000"/>
                          </a:solidFill>
                        </a:defRPr>
                      </a:pPr>
                      <a:r>
                        <a:rPr sz="1500">
                          <a:solidFill>
                            <a:srgbClr val="FFFFFF"/>
                          </a:solidFill>
                          <a:latin typeface="Gill Sans"/>
                          <a:ea typeface="Gill Sans"/>
                          <a:cs typeface="Gill Sans"/>
                          <a:sym typeface="Gill Sans"/>
                        </a:rPr>
                        <a:t>NS: ns0.comododns.com.</a:t>
                      </a:r>
                    </a:p>
                  </a:txBody>
                  <a:tcPr marL="50800" marR="50800" marT="50800" marB="50800" anchor="ctr" anchorCtr="0" horzOverflow="overflow">
                    <a:lnR w="12700">
                      <a:solidFill>
                        <a:srgbClr val="D6D6D6"/>
                      </a:solidFill>
                      <a:miter lim="400000"/>
                    </a:lnR>
                    <a:lnB w="12700">
                      <a:solidFill>
                        <a:srgbClr val="D6D6D6"/>
                      </a:solidFill>
                      <a:miter lim="400000"/>
                    </a:lnB>
                    <a:solidFill>
                      <a:srgbClr val="000000"/>
                    </a:solidFill>
                  </a:tcPr>
                </a:tc>
              </a:tr>
            </a:tbl>
          </a:graphicData>
        </a:graphic>
      </p:graphicFrame>
      <p:sp>
        <p:nvSpPr>
          <p:cNvPr id="3407" name="Rounded Rectangle"/>
          <p:cNvSpPr/>
          <p:nvPr/>
        </p:nvSpPr>
        <p:spPr>
          <a:xfrm>
            <a:off x="2494726" y="2965138"/>
            <a:ext cx="645068" cy="1744208"/>
          </a:xfrm>
          <a:prstGeom prst="roundRect">
            <a:avLst>
              <a:gd name="adj" fmla="val 9991"/>
            </a:avLst>
          </a:prstGeom>
          <a:solidFill>
            <a:schemeClr val="accent5">
              <a:hueOff val="89162"/>
              <a:satOff val="9554"/>
              <a:lumOff val="16296"/>
              <a:alpha val="63685"/>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408" name="Seoul, Sydney, and Oregon (Asia Pacific)"/>
          <p:cNvSpPr txBox="1"/>
          <p:nvPr/>
        </p:nvSpPr>
        <p:spPr>
          <a:xfrm>
            <a:off x="251647" y="2175709"/>
            <a:ext cx="5979263" cy="4610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a:solidFill>
                  <a:schemeClr val="accent5">
                    <a:hueOff val="89162"/>
                    <a:satOff val="9554"/>
                    <a:lumOff val="16296"/>
                  </a:schemeClr>
                </a:solidFill>
              </a:defRPr>
            </a:lvl1pPr>
          </a:lstStyle>
          <a:p>
            <a:pPr/>
            <a:r>
              <a:t>Seoul, Sydney, and Oregon (Asia Pacific)</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40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06" grpId="1"/>
    </p:bldLst>
  </p:timing>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12" name="(1) Availability:…"/>
          <p:cNvSpPr txBox="1"/>
          <p:nvPr>
            <p:ph type="title"/>
          </p:nvPr>
        </p:nvSpPr>
        <p:spPr>
          <a:prstGeom prst="rect">
            <a:avLst/>
          </a:prstGeom>
        </p:spPr>
        <p:txBody>
          <a:bodyPr/>
          <a:lstStyle/>
          <a:p>
            <a:pPr/>
            <a:r>
              <a:t>(1) Availability:</a:t>
            </a:r>
          </a:p>
          <a:p>
            <a:pPr/>
            <a:r>
              <a:t>Impact on the Web</a:t>
            </a:r>
          </a:p>
        </p:txBody>
      </p:sp>
      <p:sp>
        <p:nvSpPr>
          <p:cNvPr id="3413"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414" name="Image" descr="Image"/>
          <p:cNvPicPr>
            <a:picLocks noChangeAspect="1"/>
          </p:cNvPicPr>
          <p:nvPr/>
        </p:nvPicPr>
        <p:blipFill>
          <a:blip r:embed="rId3">
            <a:extLst/>
          </a:blip>
          <a:stretch>
            <a:fillRect/>
          </a:stretch>
        </p:blipFill>
        <p:spPr>
          <a:xfrm>
            <a:off x="50800" y="2540000"/>
            <a:ext cx="12700000" cy="5879630"/>
          </a:xfrm>
          <a:prstGeom prst="rect">
            <a:avLst/>
          </a:prstGeom>
          <a:ln w="12700">
            <a:miter lim="400000"/>
          </a:ln>
        </p:spPr>
      </p:pic>
      <p:grpSp>
        <p:nvGrpSpPr>
          <p:cNvPr id="3418" name="Group"/>
          <p:cNvGrpSpPr/>
          <p:nvPr/>
        </p:nvGrpSpPr>
        <p:grpSpPr>
          <a:xfrm>
            <a:off x="2016304" y="3209687"/>
            <a:ext cx="10106744" cy="4066078"/>
            <a:chOff x="0" y="0"/>
            <a:chExt cx="10106743" cy="4066076"/>
          </a:xfrm>
        </p:grpSpPr>
        <p:sp>
          <p:nvSpPr>
            <p:cNvPr id="3415" name="Rectangle"/>
            <p:cNvSpPr/>
            <p:nvPr/>
          </p:nvSpPr>
          <p:spPr>
            <a:xfrm>
              <a:off x="0" y="0"/>
              <a:ext cx="195584" cy="3612759"/>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16" name="Rectangle"/>
            <p:cNvSpPr/>
            <p:nvPr/>
          </p:nvSpPr>
          <p:spPr>
            <a:xfrm>
              <a:off x="0" y="2015887"/>
              <a:ext cx="10106744" cy="2050190"/>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17" name="Rectangle"/>
            <p:cNvSpPr/>
            <p:nvPr/>
          </p:nvSpPr>
          <p:spPr>
            <a:xfrm>
              <a:off x="3492238" y="114327"/>
              <a:ext cx="6614506" cy="2636939"/>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423" name="Group"/>
          <p:cNvGrpSpPr/>
          <p:nvPr/>
        </p:nvGrpSpPr>
        <p:grpSpPr>
          <a:xfrm>
            <a:off x="1884977" y="3250957"/>
            <a:ext cx="9721068" cy="3721539"/>
            <a:chOff x="0" y="0"/>
            <a:chExt cx="9721066" cy="3721537"/>
          </a:xfrm>
        </p:grpSpPr>
        <p:sp>
          <p:nvSpPr>
            <p:cNvPr id="3419" name="Rounded Rectangle"/>
            <p:cNvSpPr/>
            <p:nvPr/>
          </p:nvSpPr>
          <p:spPr>
            <a:xfrm>
              <a:off x="0" y="0"/>
              <a:ext cx="442240" cy="3721538"/>
            </a:xfrm>
            <a:prstGeom prst="roundRect">
              <a:avLst>
                <a:gd name="adj" fmla="val 14573"/>
              </a:avLst>
            </a:prstGeom>
            <a:solidFill>
              <a:schemeClr val="accent5">
                <a:hueOff val="89162"/>
                <a:satOff val="9554"/>
                <a:lumOff val="16296"/>
                <a:alpha val="63685"/>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20" name="Rounded Rectangle"/>
            <p:cNvSpPr/>
            <p:nvPr/>
          </p:nvSpPr>
          <p:spPr>
            <a:xfrm>
              <a:off x="6519835" y="173147"/>
              <a:ext cx="355799" cy="2941787"/>
            </a:xfrm>
            <a:prstGeom prst="roundRect">
              <a:avLst>
                <a:gd name="adj" fmla="val 14573"/>
              </a:avLst>
            </a:prstGeom>
            <a:solidFill>
              <a:schemeClr val="accent5">
                <a:hueOff val="89162"/>
                <a:satOff val="9554"/>
                <a:lumOff val="16296"/>
                <a:alpha val="63685"/>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21" name="Rounded Rectangle"/>
            <p:cNvSpPr/>
            <p:nvPr/>
          </p:nvSpPr>
          <p:spPr>
            <a:xfrm>
              <a:off x="8066406" y="71492"/>
              <a:ext cx="355800" cy="2941786"/>
            </a:xfrm>
            <a:prstGeom prst="roundRect">
              <a:avLst>
                <a:gd name="adj" fmla="val 14573"/>
              </a:avLst>
            </a:prstGeom>
            <a:solidFill>
              <a:schemeClr val="accent5">
                <a:hueOff val="89162"/>
                <a:satOff val="9554"/>
                <a:lumOff val="16296"/>
                <a:alpha val="63685"/>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22" name="Rounded Rectangle"/>
            <p:cNvSpPr/>
            <p:nvPr/>
          </p:nvSpPr>
          <p:spPr>
            <a:xfrm>
              <a:off x="9365267" y="71492"/>
              <a:ext cx="355800" cy="2941786"/>
            </a:xfrm>
            <a:prstGeom prst="roundRect">
              <a:avLst>
                <a:gd name="adj" fmla="val 14573"/>
              </a:avLst>
            </a:prstGeom>
            <a:solidFill>
              <a:schemeClr val="accent5">
                <a:hueOff val="89162"/>
                <a:satOff val="9554"/>
                <a:lumOff val="16296"/>
                <a:alpha val="63685"/>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428" name="Group"/>
          <p:cNvGrpSpPr/>
          <p:nvPr/>
        </p:nvGrpSpPr>
        <p:grpSpPr>
          <a:xfrm>
            <a:off x="859475" y="1145985"/>
            <a:ext cx="11914487" cy="1597944"/>
            <a:chOff x="-287752" y="-5094506"/>
            <a:chExt cx="11914486" cy="1597942"/>
          </a:xfrm>
        </p:grpSpPr>
        <p:sp>
          <p:nvSpPr>
            <p:cNvPr id="3424" name="Comodo…"/>
            <p:cNvSpPr txBox="1"/>
            <p:nvPr/>
          </p:nvSpPr>
          <p:spPr>
            <a:xfrm>
              <a:off x="-287753" y="-4725908"/>
              <a:ext cx="2286001"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a:latin typeface="Gill Sans"/>
                  <a:ea typeface="Gill Sans"/>
                  <a:cs typeface="Gill Sans"/>
                  <a:sym typeface="Gill Sans"/>
                </a:defRPr>
              </a:pPr>
              <a:r>
                <a:t>Comodo </a:t>
              </a:r>
            </a:p>
            <a:p>
              <a:pPr>
                <a:defRPr b="0">
                  <a:latin typeface="Gill Sans"/>
                  <a:ea typeface="Gill Sans"/>
                  <a:cs typeface="Gill Sans"/>
                  <a:sym typeface="Gill Sans"/>
                </a:defRPr>
              </a:pPr>
              <a:r>
                <a:t>down for 2 hours</a:t>
              </a:r>
            </a:p>
          </p:txBody>
        </p:sp>
        <p:sp>
          <p:nvSpPr>
            <p:cNvPr id="3425" name="43 servers from wosign…"/>
            <p:cNvSpPr txBox="1"/>
            <p:nvPr/>
          </p:nvSpPr>
          <p:spPr>
            <a:xfrm>
              <a:off x="4267524" y="-4725908"/>
              <a:ext cx="3102620"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a:latin typeface="Gill Sans"/>
                  <a:ea typeface="Gill Sans"/>
                  <a:cs typeface="Gill Sans"/>
                  <a:sym typeface="Gill Sans"/>
                </a:defRPr>
              </a:pPr>
              <a:r>
                <a:t>43 servers from wosign</a:t>
              </a:r>
            </a:p>
            <a:p>
              <a:pPr>
                <a:defRPr b="0">
                  <a:latin typeface="Gill Sans"/>
                  <a:ea typeface="Gill Sans"/>
                  <a:cs typeface="Gill Sans"/>
                  <a:sym typeface="Gill Sans"/>
                </a:defRPr>
              </a:pPr>
              <a:r>
                <a:t>5 servers from startssl</a:t>
              </a:r>
            </a:p>
          </p:txBody>
        </p:sp>
        <p:sp>
          <p:nvSpPr>
            <p:cNvPr id="3426" name="9 servers…"/>
            <p:cNvSpPr txBox="1"/>
            <p:nvPr/>
          </p:nvSpPr>
          <p:spPr>
            <a:xfrm>
              <a:off x="9823681" y="-5094507"/>
              <a:ext cx="1803054"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a:latin typeface="Gill Sans"/>
                  <a:ea typeface="Gill Sans"/>
                  <a:cs typeface="Gill Sans"/>
                  <a:sym typeface="Gill Sans"/>
                </a:defRPr>
              </a:pPr>
              <a:r>
                <a:t>9 servers</a:t>
              </a:r>
            </a:p>
            <a:p>
              <a:pPr>
                <a:defRPr b="0">
                  <a:latin typeface="Gill Sans"/>
                  <a:ea typeface="Gill Sans"/>
                  <a:cs typeface="Gill Sans"/>
                  <a:sym typeface="Gill Sans"/>
                </a:defRPr>
              </a:pPr>
              <a:r>
                <a:t> from digicert</a:t>
              </a:r>
            </a:p>
          </p:txBody>
        </p:sp>
        <p:sp>
          <p:nvSpPr>
            <p:cNvPr id="3427" name="16 servers…"/>
            <p:cNvSpPr txBox="1"/>
            <p:nvPr/>
          </p:nvSpPr>
          <p:spPr>
            <a:xfrm>
              <a:off x="7613237" y="-4309365"/>
              <a:ext cx="2356546"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a:latin typeface="Gill Sans"/>
                  <a:ea typeface="Gill Sans"/>
                  <a:cs typeface="Gill Sans"/>
                  <a:sym typeface="Gill Sans"/>
                </a:defRPr>
              </a:pPr>
              <a:r>
                <a:t>16 servers </a:t>
              </a:r>
            </a:p>
            <a:p>
              <a:pPr>
                <a:defRPr b="0">
                  <a:latin typeface="Gill Sans"/>
                  <a:ea typeface="Gill Sans"/>
                  <a:cs typeface="Gill Sans"/>
                  <a:sym typeface="Gill Sans"/>
                </a:defRPr>
              </a:pPr>
              <a:r>
                <a:t>from ocsp-certum</a:t>
              </a:r>
            </a:p>
          </p:txBody>
        </p:sp>
      </p:grpSp>
      <p:grpSp>
        <p:nvGrpSpPr>
          <p:cNvPr id="3431" name="Group"/>
          <p:cNvGrpSpPr/>
          <p:nvPr/>
        </p:nvGrpSpPr>
        <p:grpSpPr>
          <a:xfrm>
            <a:off x="2133968" y="8603165"/>
            <a:ext cx="9248723" cy="736309"/>
            <a:chOff x="63406" y="168780"/>
            <a:chExt cx="9248722" cy="736307"/>
          </a:xfrm>
        </p:grpSpPr>
        <p:sp>
          <p:nvSpPr>
            <p:cNvPr id="3429" name="Availability"/>
            <p:cNvSpPr/>
            <p:nvPr/>
          </p:nvSpPr>
          <p:spPr>
            <a:xfrm>
              <a:off x="63406" y="168780"/>
              <a:ext cx="1722038" cy="736308"/>
            </a:xfrm>
            <a:prstGeom prst="roundRect">
              <a:avLst>
                <a:gd name="adj" fmla="val 25255"/>
              </a:avLst>
            </a:prstGeom>
            <a:solidFill>
              <a:schemeClr val="accent5">
                <a:hueOff val="89162"/>
                <a:satOff val="9554"/>
                <a:lumOff val="16296"/>
              </a:scheme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500">
                  <a:latin typeface="Gill Sans"/>
                  <a:ea typeface="Gill Sans"/>
                  <a:cs typeface="Gill Sans"/>
                  <a:sym typeface="Gill Sans"/>
                </a:defRPr>
              </a:lvl1pPr>
            </a:lstStyle>
            <a:p>
              <a:pPr/>
              <a:r>
                <a:t>Availability</a:t>
              </a:r>
            </a:p>
          </p:txBody>
        </p:sp>
        <p:sp>
          <p:nvSpPr>
            <p:cNvPr id="3430" name="OCSP responders are not fully reliable"/>
            <p:cNvSpPr txBox="1"/>
            <p:nvPr/>
          </p:nvSpPr>
          <p:spPr>
            <a:xfrm>
              <a:off x="1915222" y="187684"/>
              <a:ext cx="7396907"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b="0" sz="3600">
                  <a:solidFill>
                    <a:srgbClr val="FFFB00"/>
                  </a:solidFill>
                  <a:latin typeface="Gill Sans"/>
                  <a:ea typeface="Gill Sans"/>
                  <a:cs typeface="Gill Sans"/>
                  <a:sym typeface="Gill Sans"/>
                </a:defRPr>
              </a:lvl1pPr>
            </a:lstStyle>
            <a:p>
              <a:pPr/>
              <a:r>
                <a:t>OCSP responders are not fully reliable </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8" presetID="22" grpId="1" fill="hold">
                                  <p:stCondLst>
                                    <p:cond delay="0"/>
                                  </p:stCondLst>
                                  <p:iterate type="el" backwards="0">
                                    <p:tmAbs val="0"/>
                                  </p:iterate>
                                  <p:childTnLst>
                                    <p:animEffect filter="wipe(left)" transition="out">
                                      <p:cBhvr>
                                        <p:cTn id="6" dur="300" fill="hold"/>
                                        <p:tgtEl>
                                          <p:spTgt spid="3418"/>
                                        </p:tgtEl>
                                      </p:cBhvr>
                                    </p:animEffect>
                                    <p:set>
                                      <p:cBhvr>
                                        <p:cTn id="7" fill="hold">
                                          <p:stCondLst>
                                            <p:cond delay="299"/>
                                          </p:stCondLst>
                                        </p:cTn>
                                        <p:tgtEl>
                                          <p:spTgt spid="3418"/>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3423"/>
                                        </p:tgtEl>
                                        <p:attrNameLst>
                                          <p:attrName>style.visibility</p:attrName>
                                        </p:attrNameLst>
                                      </p:cBhvr>
                                      <p:to>
                                        <p:strVal val="visible"/>
                                      </p:to>
                                    </p:set>
                                    <p:animEffect filter="dissolve" transition="in">
                                      <p:cBhvr>
                                        <p:cTn id="12" dur="1000"/>
                                        <p:tgtEl>
                                          <p:spTgt spid="3423"/>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3428"/>
                                        </p:tgtEl>
                                        <p:attrNameLst>
                                          <p:attrName>style.visibility</p:attrName>
                                        </p:attrNameLst>
                                      </p:cBhvr>
                                      <p:to>
                                        <p:strVal val="visible"/>
                                      </p:to>
                                    </p:set>
                                    <p:animEffect filter="dissolve" transition="in">
                                      <p:cBhvr>
                                        <p:cTn id="17" dur="300"/>
                                        <p:tgtEl>
                                          <p:spTgt spid="3428"/>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ID="9" grpId="4" fill="hold">
                                  <p:stCondLst>
                                    <p:cond delay="0"/>
                                  </p:stCondLst>
                                  <p:iterate type="el" backwards="0">
                                    <p:tmAbs val="0"/>
                                  </p:iterate>
                                  <p:childTnLst>
                                    <p:set>
                                      <p:cBhvr>
                                        <p:cTn id="21" fill="hold"/>
                                        <p:tgtEl>
                                          <p:spTgt spid="3431"/>
                                        </p:tgtEl>
                                        <p:attrNameLst>
                                          <p:attrName>style.visibility</p:attrName>
                                        </p:attrNameLst>
                                      </p:cBhvr>
                                      <p:to>
                                        <p:strVal val="visible"/>
                                      </p:to>
                                    </p:set>
                                    <p:animEffect filter="dissolve" transition="in">
                                      <p:cBhvr>
                                        <p:cTn id="22" dur="499"/>
                                        <p:tgtEl>
                                          <p:spTgt spid="34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23" grpId="2"/>
      <p:bldP build="whole" bldLvl="1" animBg="1" rev="0" advAuto="0" spid="3431" grpId="4"/>
      <p:bldP build="whole" bldLvl="1" animBg="1" rev="0" advAuto="0" spid="3428" grpId="3"/>
      <p:bldP build="whole" bldLvl="1" animBg="1" rev="0" advAuto="0" spid="3418" grpId="1"/>
    </p:bldLst>
  </p:timing>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35" name="(2) Validity of the Response"/>
          <p:cNvSpPr txBox="1"/>
          <p:nvPr>
            <p:ph type="title"/>
          </p:nvPr>
        </p:nvSpPr>
        <p:spPr>
          <a:prstGeom prst="rect">
            <a:avLst/>
          </a:prstGeom>
        </p:spPr>
        <p:txBody>
          <a:bodyPr/>
          <a:lstStyle/>
          <a:p>
            <a:pPr/>
            <a:r>
              <a:t>(2) Validity of the Response</a:t>
            </a:r>
          </a:p>
        </p:txBody>
      </p:sp>
      <p:sp>
        <p:nvSpPr>
          <p:cNvPr id="343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437" name="Image" descr="Image"/>
          <p:cNvPicPr>
            <a:picLocks noChangeAspect="1"/>
          </p:cNvPicPr>
          <p:nvPr/>
        </p:nvPicPr>
        <p:blipFill>
          <a:blip r:embed="rId3">
            <a:extLst/>
          </a:blip>
          <a:stretch>
            <a:fillRect/>
          </a:stretch>
        </p:blipFill>
        <p:spPr>
          <a:xfrm>
            <a:off x="50800" y="2540000"/>
            <a:ext cx="12700000" cy="5879630"/>
          </a:xfrm>
          <a:prstGeom prst="rect">
            <a:avLst/>
          </a:prstGeom>
          <a:ln w="12700">
            <a:miter lim="400000"/>
          </a:ln>
        </p:spPr>
      </p:pic>
      <p:grpSp>
        <p:nvGrpSpPr>
          <p:cNvPr id="3440" name="Group"/>
          <p:cNvGrpSpPr/>
          <p:nvPr/>
        </p:nvGrpSpPr>
        <p:grpSpPr>
          <a:xfrm>
            <a:off x="5634606" y="1431183"/>
            <a:ext cx="3755381" cy="1556918"/>
            <a:chOff x="0" y="0"/>
            <a:chExt cx="3755380" cy="1556917"/>
          </a:xfrm>
        </p:grpSpPr>
        <p:sp>
          <p:nvSpPr>
            <p:cNvPr id="3438" name="3 servers from postsigum.cz…"/>
            <p:cNvSpPr txBox="1"/>
            <p:nvPr/>
          </p:nvSpPr>
          <p:spPr>
            <a:xfrm>
              <a:off x="0" y="0"/>
              <a:ext cx="3755381" cy="812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a:solidFill>
                    <a:schemeClr val="accent5">
                      <a:hueOff val="89162"/>
                      <a:satOff val="9554"/>
                      <a:lumOff val="16296"/>
                    </a:schemeClr>
                  </a:solidFill>
                  <a:latin typeface="Gill Sans"/>
                  <a:ea typeface="Gill Sans"/>
                  <a:cs typeface="Gill Sans"/>
                  <a:sym typeface="Gill Sans"/>
                </a:defRPr>
              </a:pPr>
              <a:r>
                <a:t>3 servers from postsigum.cz </a:t>
              </a:r>
            </a:p>
            <a:p>
              <a:pPr>
                <a:defRPr b="0">
                  <a:solidFill>
                    <a:schemeClr val="accent5">
                      <a:hueOff val="89162"/>
                      <a:satOff val="9554"/>
                      <a:lumOff val="16296"/>
                    </a:schemeClr>
                  </a:solidFill>
                  <a:latin typeface="Gill Sans"/>
                  <a:ea typeface="Gill Sans"/>
                  <a:cs typeface="Gill Sans"/>
                  <a:sym typeface="Gill Sans"/>
                </a:defRPr>
              </a:pPr>
              <a:r>
                <a:t>returning “0” response</a:t>
              </a:r>
            </a:p>
          </p:txBody>
        </p:sp>
        <p:sp>
          <p:nvSpPr>
            <p:cNvPr id="3439" name="Line"/>
            <p:cNvSpPr/>
            <p:nvPr/>
          </p:nvSpPr>
          <p:spPr>
            <a:xfrm flipH="1" flipV="1">
              <a:off x="2969551" y="927589"/>
              <a:ext cx="629329" cy="629329"/>
            </a:xfrm>
            <a:prstGeom prst="line">
              <a:avLst/>
            </a:prstGeom>
            <a:noFill/>
            <a:ln w="25400" cap="flat">
              <a:solidFill>
                <a:schemeClr val="accent5">
                  <a:hueOff val="89162"/>
                  <a:satOff val="9554"/>
                  <a:lumOff val="16296"/>
                </a:schemeClr>
              </a:solidFill>
              <a:prstDash val="sysDot"/>
              <a:miter lim="400000"/>
              <a:tailEnd type="triangle" w="med" len="med"/>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444" name="Group"/>
          <p:cNvGrpSpPr/>
          <p:nvPr/>
        </p:nvGrpSpPr>
        <p:grpSpPr>
          <a:xfrm>
            <a:off x="2711515" y="2978488"/>
            <a:ext cx="9245332" cy="4115513"/>
            <a:chOff x="-11124" y="0"/>
            <a:chExt cx="9245330" cy="4115512"/>
          </a:xfrm>
        </p:grpSpPr>
        <p:sp>
          <p:nvSpPr>
            <p:cNvPr id="3441" name="Rectangle"/>
            <p:cNvSpPr/>
            <p:nvPr/>
          </p:nvSpPr>
          <p:spPr>
            <a:xfrm>
              <a:off x="187505" y="0"/>
              <a:ext cx="9046701" cy="2400015"/>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42" name="Rectangle"/>
            <p:cNvSpPr/>
            <p:nvPr/>
          </p:nvSpPr>
          <p:spPr>
            <a:xfrm>
              <a:off x="0" y="677384"/>
              <a:ext cx="3508887" cy="3155074"/>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443" name="Rectangle"/>
            <p:cNvSpPr/>
            <p:nvPr/>
          </p:nvSpPr>
          <p:spPr>
            <a:xfrm>
              <a:off x="-11125" y="3329549"/>
              <a:ext cx="4491831" cy="785964"/>
            </a:xfrm>
            <a:prstGeom prst="rect">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447" name="Group"/>
          <p:cNvGrpSpPr/>
          <p:nvPr/>
        </p:nvGrpSpPr>
        <p:grpSpPr>
          <a:xfrm>
            <a:off x="2641320" y="8515540"/>
            <a:ext cx="8530408" cy="732349"/>
            <a:chOff x="53080" y="144852"/>
            <a:chExt cx="8530407" cy="732347"/>
          </a:xfrm>
        </p:grpSpPr>
        <p:sp>
          <p:nvSpPr>
            <p:cNvPr id="3445" name="Validity"/>
            <p:cNvSpPr/>
            <p:nvPr/>
          </p:nvSpPr>
          <p:spPr>
            <a:xfrm>
              <a:off x="53080" y="144852"/>
              <a:ext cx="1674100" cy="732348"/>
            </a:xfrm>
            <a:prstGeom prst="roundRect">
              <a:avLst>
                <a:gd name="adj" fmla="val 26012"/>
              </a:avLst>
            </a:prstGeom>
            <a:solidFill>
              <a:srgbClr val="00BB00"/>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900">
                  <a:latin typeface="Gill Sans"/>
                  <a:ea typeface="Gill Sans"/>
                  <a:cs typeface="Gill Sans"/>
                  <a:sym typeface="Gill Sans"/>
                </a:defRPr>
              </a:lvl1pPr>
            </a:lstStyle>
            <a:p>
              <a:pPr/>
              <a:r>
                <a:t>Validity</a:t>
              </a:r>
            </a:p>
          </p:txBody>
        </p:sp>
        <p:sp>
          <p:nvSpPr>
            <p:cNvPr id="3446" name="OCSP responses are (mostly) valid"/>
            <p:cNvSpPr txBox="1"/>
            <p:nvPr/>
          </p:nvSpPr>
          <p:spPr>
            <a:xfrm>
              <a:off x="2032000" y="199876"/>
              <a:ext cx="6551489" cy="622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b="0" sz="3600">
                  <a:solidFill>
                    <a:srgbClr val="FFFB00"/>
                  </a:solidFill>
                  <a:latin typeface="Gill Sans"/>
                  <a:ea typeface="Gill Sans"/>
                  <a:cs typeface="Gill Sans"/>
                  <a:sym typeface="Gill Sans"/>
                </a:defRPr>
              </a:lvl1pPr>
            </a:lstStyle>
            <a:p>
              <a:pPr/>
              <a:r>
                <a:t>OCSP responses are (mostly) valid</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8" presetID="22" grpId="1" fill="hold">
                                  <p:stCondLst>
                                    <p:cond delay="0"/>
                                  </p:stCondLst>
                                  <p:iterate type="el" backwards="0">
                                    <p:tmAbs val="0"/>
                                  </p:iterate>
                                  <p:childTnLst>
                                    <p:animEffect filter="wipe(left)" transition="out">
                                      <p:cBhvr>
                                        <p:cTn id="6" dur="3000" fill="hold"/>
                                        <p:tgtEl>
                                          <p:spTgt spid="3444"/>
                                        </p:tgtEl>
                                      </p:cBhvr>
                                    </p:animEffect>
                                    <p:set>
                                      <p:cBhvr>
                                        <p:cTn id="7" fill="hold">
                                          <p:stCondLst>
                                            <p:cond delay="2999"/>
                                          </p:stCondLst>
                                        </p:cTn>
                                        <p:tgtEl>
                                          <p:spTgt spid="344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4" presetID="22" grpId="2" fill="hold">
                                  <p:stCondLst>
                                    <p:cond delay="0"/>
                                  </p:stCondLst>
                                  <p:iterate type="el" backwards="0">
                                    <p:tmAbs val="0"/>
                                  </p:iterate>
                                  <p:childTnLst>
                                    <p:set>
                                      <p:cBhvr>
                                        <p:cTn id="11" fill="hold"/>
                                        <p:tgtEl>
                                          <p:spTgt spid="3440"/>
                                        </p:tgtEl>
                                        <p:attrNameLst>
                                          <p:attrName>style.visibility</p:attrName>
                                        </p:attrNameLst>
                                      </p:cBhvr>
                                      <p:to>
                                        <p:strVal val="visible"/>
                                      </p:to>
                                    </p:set>
                                    <p:animEffect filter="wipe(down)" transition="in">
                                      <p:cBhvr>
                                        <p:cTn id="12" dur="300"/>
                                        <p:tgtEl>
                                          <p:spTgt spid="3440"/>
                                        </p:tgtEl>
                                      </p:cBhvr>
                                    </p:animEffect>
                                  </p:childTnLst>
                                </p:cTn>
                              </p:par>
                            </p:childTnLst>
                          </p:cTn>
                        </p:par>
                        <p:par>
                          <p:cTn id="13" fill="hold">
                            <p:stCondLst>
                              <p:cond delay="300"/>
                            </p:stCondLst>
                            <p:childTnLst>
                              <p:par>
                                <p:cTn id="14" presetClass="entr" nodeType="afterEffect" presetID="9" grpId="3" fill="hold">
                                  <p:stCondLst>
                                    <p:cond delay="0"/>
                                  </p:stCondLst>
                                  <p:iterate type="el" backwards="0">
                                    <p:tmAbs val="0"/>
                                  </p:iterate>
                                  <p:childTnLst>
                                    <p:set>
                                      <p:cBhvr>
                                        <p:cTn id="15" fill="hold"/>
                                        <p:tgtEl>
                                          <p:spTgt spid="3447"/>
                                        </p:tgtEl>
                                        <p:attrNameLst>
                                          <p:attrName>style.visibility</p:attrName>
                                        </p:attrNameLst>
                                      </p:cBhvr>
                                      <p:to>
                                        <p:strVal val="visible"/>
                                      </p:to>
                                    </p:set>
                                    <p:animEffect filter="dissolve" transition="in">
                                      <p:cBhvr>
                                        <p:cTn id="16" dur="499"/>
                                        <p:tgtEl>
                                          <p:spTgt spid="34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444" grpId="1"/>
      <p:bldP build="whole" bldLvl="1" animBg="1" rev="0" advAuto="0" spid="3440" grpId="2"/>
      <p:bldP build="whole" bldLvl="1" animBg="1" rev="0" advAuto="0" spid="3447" grpId="3"/>
    </p:bldLst>
  </p:timing>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51" name="(3) Consistency…"/>
          <p:cNvSpPr txBox="1"/>
          <p:nvPr>
            <p:ph type="title"/>
          </p:nvPr>
        </p:nvSpPr>
        <p:spPr>
          <a:prstGeom prst="rect">
            <a:avLst/>
          </a:prstGeom>
        </p:spPr>
        <p:txBody>
          <a:bodyPr/>
          <a:lstStyle/>
          <a:p>
            <a:pPr/>
            <a:r>
              <a:t>(3) Consistency </a:t>
            </a:r>
          </a:p>
          <a:p>
            <a:pPr/>
            <a:r>
              <a:t>OCSP vs. CRL</a:t>
            </a:r>
          </a:p>
        </p:txBody>
      </p:sp>
      <p:sp>
        <p:nvSpPr>
          <p:cNvPr id="345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453" name="Triangle"/>
          <p:cNvSpPr/>
          <p:nvPr/>
        </p:nvSpPr>
        <p:spPr>
          <a:xfrm flipH="1" rot="16200000">
            <a:off x="4628713" y="6570286"/>
            <a:ext cx="1246246" cy="27503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21600"/>
                </a:moveTo>
                <a:lnTo>
                  <a:pt x="0" y="0"/>
                </a:lnTo>
                <a:lnTo>
                  <a:pt x="21600" y="0"/>
                </a:lnTo>
                <a:close/>
              </a:path>
            </a:pathLst>
          </a:custGeom>
          <a:solidFill>
            <a:srgbClr val="434343">
              <a:alpha val="83830"/>
            </a:srgb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454" name="Rectangle"/>
          <p:cNvSpPr/>
          <p:nvPr/>
        </p:nvSpPr>
        <p:spPr>
          <a:xfrm>
            <a:off x="4953608" y="7360537"/>
            <a:ext cx="1790917" cy="991134"/>
          </a:xfrm>
          <a:prstGeom prst="rect">
            <a:avLst/>
          </a:prstGeom>
          <a:solidFill>
            <a:srgbClr val="000000"/>
          </a:solidFill>
          <a:ln w="254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grpSp>
        <p:nvGrpSpPr>
          <p:cNvPr id="3471" name="Group"/>
          <p:cNvGrpSpPr/>
          <p:nvPr/>
        </p:nvGrpSpPr>
        <p:grpSpPr>
          <a:xfrm>
            <a:off x="7061379" y="7526142"/>
            <a:ext cx="1217021" cy="659924"/>
            <a:chOff x="0" y="0"/>
            <a:chExt cx="1217019" cy="659923"/>
          </a:xfrm>
        </p:grpSpPr>
        <p:grpSp>
          <p:nvGrpSpPr>
            <p:cNvPr id="3462" name="Group"/>
            <p:cNvGrpSpPr/>
            <p:nvPr/>
          </p:nvGrpSpPr>
          <p:grpSpPr>
            <a:xfrm>
              <a:off x="0" y="0"/>
              <a:ext cx="709020" cy="659924"/>
              <a:chOff x="0" y="0"/>
              <a:chExt cx="709019" cy="659923"/>
            </a:xfrm>
          </p:grpSpPr>
          <p:sp>
            <p:nvSpPr>
              <p:cNvPr id="3455"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56"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57"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58"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59"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60"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61"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470" name="Group"/>
            <p:cNvGrpSpPr/>
            <p:nvPr/>
          </p:nvGrpSpPr>
          <p:grpSpPr>
            <a:xfrm>
              <a:off x="507999" y="0"/>
              <a:ext cx="709021" cy="659924"/>
              <a:chOff x="0" y="0"/>
              <a:chExt cx="709019" cy="659923"/>
            </a:xfrm>
          </p:grpSpPr>
          <p:sp>
            <p:nvSpPr>
              <p:cNvPr id="3463"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64"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65"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66"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67"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68"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69"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sp>
        <p:nvSpPr>
          <p:cNvPr id="3472"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pic>
        <p:nvPicPr>
          <p:cNvPr id="3473" name="Chrome-logo.png" descr="Chrome-logo.png"/>
          <p:cNvPicPr>
            <a:picLocks noChangeAspect="1"/>
          </p:cNvPicPr>
          <p:nvPr/>
        </p:nvPicPr>
        <p:blipFill>
          <a:blip r:embed="rId3">
            <a:extLst/>
          </a:blip>
          <a:stretch>
            <a:fillRect/>
          </a:stretch>
        </p:blipFill>
        <p:spPr>
          <a:xfrm>
            <a:off x="1841634" y="2992428"/>
            <a:ext cx="685801" cy="685801"/>
          </a:xfrm>
          <a:prstGeom prst="rect">
            <a:avLst/>
          </a:prstGeom>
          <a:ln w="12700">
            <a:miter lim="400000"/>
          </a:ln>
        </p:spPr>
      </p:pic>
      <p:grpSp>
        <p:nvGrpSpPr>
          <p:cNvPr id="3476" name="Group"/>
          <p:cNvGrpSpPr/>
          <p:nvPr/>
        </p:nvGrpSpPr>
        <p:grpSpPr>
          <a:xfrm>
            <a:off x="4505917" y="6524009"/>
            <a:ext cx="3959814" cy="1984873"/>
            <a:chOff x="0" y="0"/>
            <a:chExt cx="3959813" cy="1984872"/>
          </a:xfrm>
        </p:grpSpPr>
        <p:sp>
          <p:nvSpPr>
            <p:cNvPr id="3474"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3475" name="250px-VRSNlogoAug2012.png" descr="250px-VRSNlogoAug2012.png"/>
            <p:cNvPicPr>
              <a:picLocks noChangeAspect="1"/>
            </p:cNvPicPr>
            <p:nvPr/>
          </p:nvPicPr>
          <p:blipFill>
            <a:blip r:embed="rId4">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3573" name="Group"/>
          <p:cNvGrpSpPr/>
          <p:nvPr/>
        </p:nvGrpSpPr>
        <p:grpSpPr>
          <a:xfrm>
            <a:off x="4992918" y="7342671"/>
            <a:ext cx="1712297" cy="1028701"/>
            <a:chOff x="0" y="0"/>
            <a:chExt cx="1712295" cy="1028699"/>
          </a:xfrm>
        </p:grpSpPr>
        <p:grpSp>
          <p:nvGrpSpPr>
            <p:cNvPr id="3492" name="Group"/>
            <p:cNvGrpSpPr/>
            <p:nvPr/>
          </p:nvGrpSpPr>
          <p:grpSpPr>
            <a:xfrm>
              <a:off x="0" y="0"/>
              <a:ext cx="533210" cy="609601"/>
              <a:chOff x="0" y="0"/>
              <a:chExt cx="533209" cy="609600"/>
            </a:xfrm>
          </p:grpSpPr>
          <p:grpSp>
            <p:nvGrpSpPr>
              <p:cNvPr id="3490" name="Group"/>
              <p:cNvGrpSpPr/>
              <p:nvPr/>
            </p:nvGrpSpPr>
            <p:grpSpPr>
              <a:xfrm>
                <a:off x="0" y="118381"/>
                <a:ext cx="533210" cy="372838"/>
                <a:chOff x="0" y="0"/>
                <a:chExt cx="533209" cy="372836"/>
              </a:xfrm>
            </p:grpSpPr>
            <p:grpSp>
              <p:nvGrpSpPr>
                <p:cNvPr id="3488" name="Group"/>
                <p:cNvGrpSpPr/>
                <p:nvPr/>
              </p:nvGrpSpPr>
              <p:grpSpPr>
                <a:xfrm>
                  <a:off x="34234" y="42068"/>
                  <a:ext cx="464742" cy="330769"/>
                  <a:chOff x="0" y="0"/>
                  <a:chExt cx="464740" cy="330768"/>
                </a:xfrm>
              </p:grpSpPr>
              <p:sp>
                <p:nvSpPr>
                  <p:cNvPr id="3477"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485" name="Group"/>
                  <p:cNvGrpSpPr/>
                  <p:nvPr/>
                </p:nvGrpSpPr>
                <p:grpSpPr>
                  <a:xfrm>
                    <a:off x="24488" y="187531"/>
                    <a:ext cx="113148" cy="105313"/>
                    <a:chOff x="0" y="0"/>
                    <a:chExt cx="113146" cy="105311"/>
                  </a:xfrm>
                </p:grpSpPr>
                <p:sp>
                  <p:nvSpPr>
                    <p:cNvPr id="3478"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79"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80"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81"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82"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83"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84"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486"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3487"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3489"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3491"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3508" name="Group"/>
            <p:cNvGrpSpPr/>
            <p:nvPr/>
          </p:nvGrpSpPr>
          <p:grpSpPr>
            <a:xfrm>
              <a:off x="589542" y="0"/>
              <a:ext cx="533211" cy="609601"/>
              <a:chOff x="0" y="0"/>
              <a:chExt cx="533209" cy="609600"/>
            </a:xfrm>
          </p:grpSpPr>
          <p:grpSp>
            <p:nvGrpSpPr>
              <p:cNvPr id="3506" name="Group"/>
              <p:cNvGrpSpPr/>
              <p:nvPr/>
            </p:nvGrpSpPr>
            <p:grpSpPr>
              <a:xfrm>
                <a:off x="-1" y="118381"/>
                <a:ext cx="533211" cy="372838"/>
                <a:chOff x="0" y="0"/>
                <a:chExt cx="533209" cy="372836"/>
              </a:xfrm>
            </p:grpSpPr>
            <p:grpSp>
              <p:nvGrpSpPr>
                <p:cNvPr id="3504" name="Group"/>
                <p:cNvGrpSpPr/>
                <p:nvPr/>
              </p:nvGrpSpPr>
              <p:grpSpPr>
                <a:xfrm>
                  <a:off x="34234" y="42068"/>
                  <a:ext cx="464742" cy="330769"/>
                  <a:chOff x="0" y="0"/>
                  <a:chExt cx="464740" cy="330768"/>
                </a:xfrm>
              </p:grpSpPr>
              <p:sp>
                <p:nvSpPr>
                  <p:cNvPr id="3493"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501" name="Group"/>
                  <p:cNvGrpSpPr/>
                  <p:nvPr/>
                </p:nvGrpSpPr>
                <p:grpSpPr>
                  <a:xfrm>
                    <a:off x="24488" y="187531"/>
                    <a:ext cx="113148" cy="105313"/>
                    <a:chOff x="0" y="0"/>
                    <a:chExt cx="113146" cy="105311"/>
                  </a:xfrm>
                </p:grpSpPr>
                <p:sp>
                  <p:nvSpPr>
                    <p:cNvPr id="3494"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95"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96"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97"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98"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499"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00"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502"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3503"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3505"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3507"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3524" name="Group"/>
            <p:cNvGrpSpPr/>
            <p:nvPr/>
          </p:nvGrpSpPr>
          <p:grpSpPr>
            <a:xfrm>
              <a:off x="-1" y="419099"/>
              <a:ext cx="533211" cy="609601"/>
              <a:chOff x="0" y="0"/>
              <a:chExt cx="533209" cy="609600"/>
            </a:xfrm>
          </p:grpSpPr>
          <p:grpSp>
            <p:nvGrpSpPr>
              <p:cNvPr id="3522" name="Group"/>
              <p:cNvGrpSpPr/>
              <p:nvPr/>
            </p:nvGrpSpPr>
            <p:grpSpPr>
              <a:xfrm>
                <a:off x="-1" y="118381"/>
                <a:ext cx="533211" cy="372838"/>
                <a:chOff x="0" y="0"/>
                <a:chExt cx="533209" cy="372836"/>
              </a:xfrm>
            </p:grpSpPr>
            <p:grpSp>
              <p:nvGrpSpPr>
                <p:cNvPr id="3520" name="Group"/>
                <p:cNvGrpSpPr/>
                <p:nvPr/>
              </p:nvGrpSpPr>
              <p:grpSpPr>
                <a:xfrm>
                  <a:off x="34234" y="42068"/>
                  <a:ext cx="464742" cy="330769"/>
                  <a:chOff x="0" y="0"/>
                  <a:chExt cx="464740" cy="330768"/>
                </a:xfrm>
              </p:grpSpPr>
              <p:sp>
                <p:nvSpPr>
                  <p:cNvPr id="3509"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517" name="Group"/>
                  <p:cNvGrpSpPr/>
                  <p:nvPr/>
                </p:nvGrpSpPr>
                <p:grpSpPr>
                  <a:xfrm>
                    <a:off x="24488" y="187531"/>
                    <a:ext cx="113148" cy="105313"/>
                    <a:chOff x="0" y="0"/>
                    <a:chExt cx="113146" cy="105311"/>
                  </a:xfrm>
                </p:grpSpPr>
                <p:sp>
                  <p:nvSpPr>
                    <p:cNvPr id="3510"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11"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12"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13"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14"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15"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16"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518"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3519"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3521"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3523"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3540" name="Group"/>
            <p:cNvGrpSpPr/>
            <p:nvPr/>
          </p:nvGrpSpPr>
          <p:grpSpPr>
            <a:xfrm>
              <a:off x="589542" y="419099"/>
              <a:ext cx="533211" cy="609601"/>
              <a:chOff x="0" y="0"/>
              <a:chExt cx="533209" cy="609600"/>
            </a:xfrm>
          </p:grpSpPr>
          <p:grpSp>
            <p:nvGrpSpPr>
              <p:cNvPr id="3538" name="Group"/>
              <p:cNvGrpSpPr/>
              <p:nvPr/>
            </p:nvGrpSpPr>
            <p:grpSpPr>
              <a:xfrm>
                <a:off x="-1" y="118381"/>
                <a:ext cx="533211" cy="372838"/>
                <a:chOff x="0" y="0"/>
                <a:chExt cx="533209" cy="372836"/>
              </a:xfrm>
            </p:grpSpPr>
            <p:grpSp>
              <p:nvGrpSpPr>
                <p:cNvPr id="3536" name="Group"/>
                <p:cNvGrpSpPr/>
                <p:nvPr/>
              </p:nvGrpSpPr>
              <p:grpSpPr>
                <a:xfrm>
                  <a:off x="34234" y="42068"/>
                  <a:ext cx="464742" cy="330769"/>
                  <a:chOff x="0" y="0"/>
                  <a:chExt cx="464740" cy="330768"/>
                </a:xfrm>
              </p:grpSpPr>
              <p:sp>
                <p:nvSpPr>
                  <p:cNvPr id="3525"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533" name="Group"/>
                  <p:cNvGrpSpPr/>
                  <p:nvPr/>
                </p:nvGrpSpPr>
                <p:grpSpPr>
                  <a:xfrm>
                    <a:off x="24488" y="187531"/>
                    <a:ext cx="113148" cy="105313"/>
                    <a:chOff x="0" y="0"/>
                    <a:chExt cx="113146" cy="105311"/>
                  </a:xfrm>
                </p:grpSpPr>
                <p:sp>
                  <p:nvSpPr>
                    <p:cNvPr id="3526"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27"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28"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29"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30"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31"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32"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534"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3535"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3537"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3539"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3556" name="Group"/>
            <p:cNvGrpSpPr/>
            <p:nvPr/>
          </p:nvGrpSpPr>
          <p:grpSpPr>
            <a:xfrm>
              <a:off x="1179085" y="0"/>
              <a:ext cx="533211" cy="609601"/>
              <a:chOff x="0" y="0"/>
              <a:chExt cx="533209" cy="609600"/>
            </a:xfrm>
          </p:grpSpPr>
          <p:grpSp>
            <p:nvGrpSpPr>
              <p:cNvPr id="3554" name="Group"/>
              <p:cNvGrpSpPr/>
              <p:nvPr/>
            </p:nvGrpSpPr>
            <p:grpSpPr>
              <a:xfrm>
                <a:off x="-1" y="118381"/>
                <a:ext cx="533211" cy="372838"/>
                <a:chOff x="0" y="0"/>
                <a:chExt cx="533209" cy="372836"/>
              </a:xfrm>
            </p:grpSpPr>
            <p:grpSp>
              <p:nvGrpSpPr>
                <p:cNvPr id="3552" name="Group"/>
                <p:cNvGrpSpPr/>
                <p:nvPr/>
              </p:nvGrpSpPr>
              <p:grpSpPr>
                <a:xfrm>
                  <a:off x="34234" y="42068"/>
                  <a:ext cx="464742" cy="330769"/>
                  <a:chOff x="0" y="0"/>
                  <a:chExt cx="464740" cy="330768"/>
                </a:xfrm>
              </p:grpSpPr>
              <p:sp>
                <p:nvSpPr>
                  <p:cNvPr id="3541"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549" name="Group"/>
                  <p:cNvGrpSpPr/>
                  <p:nvPr/>
                </p:nvGrpSpPr>
                <p:grpSpPr>
                  <a:xfrm>
                    <a:off x="24488" y="187531"/>
                    <a:ext cx="113148" cy="105313"/>
                    <a:chOff x="0" y="0"/>
                    <a:chExt cx="113146" cy="105311"/>
                  </a:xfrm>
                </p:grpSpPr>
                <p:sp>
                  <p:nvSpPr>
                    <p:cNvPr id="3542"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43"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44"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45"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46"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47"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48"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550"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3551"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3553"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3555"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nvGrpSpPr>
            <p:cNvPr id="3572" name="Group"/>
            <p:cNvGrpSpPr/>
            <p:nvPr/>
          </p:nvGrpSpPr>
          <p:grpSpPr>
            <a:xfrm>
              <a:off x="1179085" y="419099"/>
              <a:ext cx="533211" cy="609601"/>
              <a:chOff x="0" y="0"/>
              <a:chExt cx="533209" cy="609600"/>
            </a:xfrm>
          </p:grpSpPr>
          <p:grpSp>
            <p:nvGrpSpPr>
              <p:cNvPr id="3570" name="Group"/>
              <p:cNvGrpSpPr/>
              <p:nvPr/>
            </p:nvGrpSpPr>
            <p:grpSpPr>
              <a:xfrm>
                <a:off x="-1" y="118381"/>
                <a:ext cx="533211" cy="372838"/>
                <a:chOff x="0" y="0"/>
                <a:chExt cx="533209" cy="372836"/>
              </a:xfrm>
            </p:grpSpPr>
            <p:grpSp>
              <p:nvGrpSpPr>
                <p:cNvPr id="3568" name="Group"/>
                <p:cNvGrpSpPr/>
                <p:nvPr/>
              </p:nvGrpSpPr>
              <p:grpSpPr>
                <a:xfrm>
                  <a:off x="34234" y="42068"/>
                  <a:ext cx="464742" cy="330769"/>
                  <a:chOff x="0" y="0"/>
                  <a:chExt cx="464740" cy="330768"/>
                </a:xfrm>
              </p:grpSpPr>
              <p:sp>
                <p:nvSpPr>
                  <p:cNvPr id="3557" name="Rectangle"/>
                  <p:cNvSpPr/>
                  <p:nvPr/>
                </p:nvSpPr>
                <p:spPr>
                  <a:xfrm>
                    <a:off x="0" y="0"/>
                    <a:ext cx="464741" cy="330769"/>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565" name="Group"/>
                  <p:cNvGrpSpPr/>
                  <p:nvPr/>
                </p:nvGrpSpPr>
                <p:grpSpPr>
                  <a:xfrm>
                    <a:off x="24488" y="187531"/>
                    <a:ext cx="113148" cy="105313"/>
                    <a:chOff x="0" y="0"/>
                    <a:chExt cx="113146" cy="105311"/>
                  </a:xfrm>
                </p:grpSpPr>
                <p:sp>
                  <p:nvSpPr>
                    <p:cNvPr id="3558" name="Line"/>
                    <p:cNvSpPr/>
                    <p:nvPr/>
                  </p:nvSpPr>
                  <p:spPr>
                    <a:xfrm>
                      <a:off x="0" y="37214"/>
                      <a:ext cx="84270" cy="6809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59" name="Line"/>
                    <p:cNvSpPr/>
                    <p:nvPr/>
                  </p:nvSpPr>
                  <p:spPr>
                    <a:xfrm flipV="1">
                      <a:off x="4054" y="47722"/>
                      <a:ext cx="55175" cy="5517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60" name="Line"/>
                    <p:cNvSpPr/>
                    <p:nvPr/>
                  </p:nvSpPr>
                  <p:spPr>
                    <a:xfrm flipV="1">
                      <a:off x="41454" y="53356"/>
                      <a:ext cx="25099" cy="2509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61" name="Line"/>
                    <p:cNvSpPr/>
                    <p:nvPr/>
                  </p:nvSpPr>
                  <p:spPr>
                    <a:xfrm flipV="1">
                      <a:off x="3647" y="46257"/>
                      <a:ext cx="54117" cy="5411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62" name="Line"/>
                    <p:cNvSpPr/>
                    <p:nvPr/>
                  </p:nvSpPr>
                  <p:spPr>
                    <a:xfrm flipV="1">
                      <a:off x="39124" y="53581"/>
                      <a:ext cx="24500" cy="24499"/>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63" name="Circle"/>
                    <p:cNvSpPr/>
                    <p:nvPr/>
                  </p:nvSpPr>
                  <p:spPr>
                    <a:xfrm>
                      <a:off x="51039" y="0"/>
                      <a:ext cx="62108" cy="6210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564" name="Circle"/>
                    <p:cNvSpPr/>
                    <p:nvPr/>
                  </p:nvSpPr>
                  <p:spPr>
                    <a:xfrm>
                      <a:off x="83255" y="9142"/>
                      <a:ext cx="20075" cy="20074"/>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566" name="250px-VRSNlogoAug2012.png" descr="250px-VRSNlogoAug2012.png"/>
                  <p:cNvPicPr>
                    <a:picLocks noChangeAspect="1"/>
                  </p:cNvPicPr>
                  <p:nvPr/>
                </p:nvPicPr>
                <p:blipFill>
                  <a:blip r:embed="rId4">
                    <a:extLst/>
                  </a:blip>
                  <a:srcRect l="0" t="0" r="12951" b="33387"/>
                  <a:stretch>
                    <a:fillRect/>
                  </a:stretch>
                </p:blipFill>
                <p:spPr>
                  <a:xfrm>
                    <a:off x="270465" y="154464"/>
                    <a:ext cx="180835" cy="138382"/>
                  </a:xfrm>
                  <a:prstGeom prst="rect">
                    <a:avLst/>
                  </a:prstGeom>
                  <a:ln w="12700" cap="flat">
                    <a:noFill/>
                    <a:miter lim="400000"/>
                  </a:ln>
                  <a:effectLst/>
                </p:spPr>
              </p:pic>
              <p:pic>
                <p:nvPicPr>
                  <p:cNvPr id="3567" name="strategic_bofa500_1.png" descr="strategic_bofa500_1.png"/>
                  <p:cNvPicPr>
                    <a:picLocks noChangeAspect="1"/>
                  </p:cNvPicPr>
                  <p:nvPr/>
                </p:nvPicPr>
                <p:blipFill>
                  <a:blip r:embed="rId5">
                    <a:extLst/>
                  </a:blip>
                  <a:srcRect l="35082" t="39675" r="28418" b="0"/>
                  <a:stretch>
                    <a:fillRect/>
                  </a:stretch>
                </p:blipFill>
                <p:spPr>
                  <a:xfrm>
                    <a:off x="137930" y="187531"/>
                    <a:ext cx="188860" cy="105349"/>
                  </a:xfrm>
                  <a:prstGeom prst="rect">
                    <a:avLst/>
                  </a:prstGeom>
                  <a:ln w="12700" cap="flat">
                    <a:noFill/>
                    <a:miter lim="400000"/>
                  </a:ln>
                  <a:effectLst/>
                </p:spPr>
              </p:pic>
            </p:grpSp>
            <p:sp>
              <p:nvSpPr>
                <p:cNvPr id="3569" name="Certificate"/>
                <p:cNvSpPr txBox="1"/>
                <p:nvPr/>
              </p:nvSpPr>
              <p:spPr>
                <a:xfrm>
                  <a:off x="0" y="0"/>
                  <a:ext cx="533210" cy="2413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900">
                      <a:solidFill>
                        <a:srgbClr val="000000"/>
                      </a:solidFill>
                      <a:latin typeface="Snell Roundhand"/>
                      <a:ea typeface="Snell Roundhand"/>
                      <a:cs typeface="Snell Roundhand"/>
                      <a:sym typeface="Snell Roundhand"/>
                    </a:defRPr>
                  </a:lvl1pPr>
                </a:lstStyle>
                <a:p>
                  <a:pPr/>
                  <a:r>
                    <a:t>Certificate</a:t>
                  </a:r>
                </a:p>
              </p:txBody>
            </p:sp>
          </p:grpSp>
          <p:sp>
            <p:nvSpPr>
              <p:cNvPr id="3571" name="✗"/>
              <p:cNvSpPr txBox="1"/>
              <p:nvPr/>
            </p:nvSpPr>
            <p:spPr>
              <a:xfrm>
                <a:off x="64471" y="0"/>
                <a:ext cx="404268" cy="609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solidFill>
                      <a:srgbClr val="C82506"/>
                    </a:solidFill>
                    <a:latin typeface="Gill Sans"/>
                    <a:ea typeface="Gill Sans"/>
                    <a:cs typeface="Gill Sans"/>
                    <a:sym typeface="Gill Sans"/>
                  </a:defRPr>
                </a:lvl1pPr>
              </a:lstStyle>
              <a:p>
                <a:pPr/>
                <a:r>
                  <a:t>✗</a:t>
                </a:r>
              </a:p>
            </p:txBody>
          </p:sp>
        </p:grpSp>
      </p:grpSp>
      <p:grpSp>
        <p:nvGrpSpPr>
          <p:cNvPr id="3577" name="Group"/>
          <p:cNvGrpSpPr/>
          <p:nvPr/>
        </p:nvGrpSpPr>
        <p:grpSpPr>
          <a:xfrm>
            <a:off x="2270329" y="7205697"/>
            <a:ext cx="2420393" cy="1991953"/>
            <a:chOff x="-125108" y="0"/>
            <a:chExt cx="2420391" cy="1991952"/>
          </a:xfrm>
        </p:grpSpPr>
        <p:sp>
          <p:nvSpPr>
            <p:cNvPr id="3574" name="OCSP Responders"/>
            <p:cNvSpPr txBox="1"/>
            <p:nvPr/>
          </p:nvSpPr>
          <p:spPr>
            <a:xfrm>
              <a:off x="-125109" y="1534752"/>
              <a:ext cx="242039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3575" name="Image" descr="Image"/>
            <p:cNvPicPr>
              <a:picLocks noChangeAspect="1"/>
            </p:cNvPicPr>
            <p:nvPr/>
          </p:nvPicPr>
          <p:blipFill>
            <a:blip r:embed="rId6">
              <a:extLst/>
            </a:blip>
            <a:stretch>
              <a:fillRect/>
            </a:stretch>
          </p:blipFill>
          <p:spPr>
            <a:xfrm>
              <a:off x="440841" y="0"/>
              <a:ext cx="1300815" cy="1300814"/>
            </a:xfrm>
            <a:prstGeom prst="rect">
              <a:avLst/>
            </a:prstGeom>
            <a:ln w="12700" cap="flat">
              <a:noFill/>
              <a:miter lim="400000"/>
            </a:ln>
            <a:effectLst/>
          </p:spPr>
        </p:pic>
        <p:sp>
          <p:nvSpPr>
            <p:cNvPr id="3576" name="Coins"/>
            <p:cNvSpPr/>
            <p:nvPr/>
          </p:nvSpPr>
          <p:spPr>
            <a:xfrm>
              <a:off x="1331217"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pSp>
        <p:nvGrpSpPr>
          <p:cNvPr id="3594" name="Group"/>
          <p:cNvGrpSpPr/>
          <p:nvPr/>
        </p:nvGrpSpPr>
        <p:grpSpPr>
          <a:xfrm>
            <a:off x="778404" y="6659801"/>
            <a:ext cx="1082274" cy="2571299"/>
            <a:chOff x="1336124" y="582134"/>
            <a:chExt cx="1082273" cy="2571298"/>
          </a:xfrm>
        </p:grpSpPr>
        <p:grpSp>
          <p:nvGrpSpPr>
            <p:cNvPr id="3587" name="Group"/>
            <p:cNvGrpSpPr/>
            <p:nvPr/>
          </p:nvGrpSpPr>
          <p:grpSpPr>
            <a:xfrm>
              <a:off x="1336124" y="582134"/>
              <a:ext cx="1082275" cy="2571300"/>
              <a:chOff x="0" y="582134"/>
              <a:chExt cx="1082273" cy="2571298"/>
            </a:xfrm>
          </p:grpSpPr>
          <p:grpSp>
            <p:nvGrpSpPr>
              <p:cNvPr id="3585" name="Group"/>
              <p:cNvGrpSpPr/>
              <p:nvPr/>
            </p:nvGrpSpPr>
            <p:grpSpPr>
              <a:xfrm>
                <a:off x="0" y="582134"/>
                <a:ext cx="1082274" cy="2046755"/>
                <a:chOff x="0" y="0"/>
                <a:chExt cx="1082273" cy="2046753"/>
              </a:xfrm>
            </p:grpSpPr>
            <p:sp>
              <p:nvSpPr>
                <p:cNvPr id="3578" name="Rectangle"/>
                <p:cNvSpPr/>
                <p:nvPr/>
              </p:nvSpPr>
              <p:spPr>
                <a:xfrm>
                  <a:off x="0" y="0"/>
                  <a:ext cx="1082274" cy="2046754"/>
                </a:xfrm>
                <a:prstGeom prst="rect">
                  <a:avLst/>
                </a:prstGeom>
                <a:noFill/>
                <a:ln w="25400" cap="flat">
                  <a:solidFill>
                    <a:srgbClr val="FFFFFF">
                      <a:alpha val="68332"/>
                    </a:srgb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579" name="Rectangle"/>
                <p:cNvSpPr/>
                <p:nvPr/>
              </p:nvSpPr>
              <p:spPr>
                <a:xfrm>
                  <a:off x="56617" y="127000"/>
                  <a:ext cx="962202" cy="233428"/>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580" name="Rectangle"/>
                <p:cNvSpPr/>
                <p:nvPr/>
              </p:nvSpPr>
              <p:spPr>
                <a:xfrm>
                  <a:off x="56617" y="438247"/>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581" name="Rectangle"/>
                <p:cNvSpPr/>
                <p:nvPr/>
              </p:nvSpPr>
              <p:spPr>
                <a:xfrm>
                  <a:off x="56617" y="749494"/>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582" name="Rectangle"/>
                <p:cNvSpPr/>
                <p:nvPr/>
              </p:nvSpPr>
              <p:spPr>
                <a:xfrm>
                  <a:off x="56617" y="1050186"/>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583" name="Rectangle"/>
                <p:cNvSpPr/>
                <p:nvPr/>
              </p:nvSpPr>
              <p:spPr>
                <a:xfrm>
                  <a:off x="56617" y="1361434"/>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584" name="Rectangle"/>
                <p:cNvSpPr/>
                <p:nvPr/>
              </p:nvSpPr>
              <p:spPr>
                <a:xfrm>
                  <a:off x="56617" y="1672681"/>
                  <a:ext cx="962202" cy="233429"/>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3586" name="CRL"/>
              <p:cNvSpPr txBox="1"/>
              <p:nvPr/>
            </p:nvSpPr>
            <p:spPr>
              <a:xfrm>
                <a:off x="209324" y="2696233"/>
                <a:ext cx="663626"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CRL</a:t>
                </a:r>
              </a:p>
            </p:txBody>
          </p:sp>
        </p:grpSp>
        <p:sp>
          <p:nvSpPr>
            <p:cNvPr id="3588" name="✗"/>
            <p:cNvSpPr txBox="1"/>
            <p:nvPr/>
          </p:nvSpPr>
          <p:spPr>
            <a:xfrm>
              <a:off x="1678827" y="906457"/>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3589" name="✗"/>
            <p:cNvSpPr txBox="1"/>
            <p:nvPr/>
          </p:nvSpPr>
          <p:spPr>
            <a:xfrm>
              <a:off x="1678827" y="614255"/>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3590" name="✗"/>
            <p:cNvSpPr txBox="1"/>
            <p:nvPr/>
          </p:nvSpPr>
          <p:spPr>
            <a:xfrm>
              <a:off x="1678827" y="1236676"/>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3591" name="✗"/>
            <p:cNvSpPr txBox="1"/>
            <p:nvPr/>
          </p:nvSpPr>
          <p:spPr>
            <a:xfrm>
              <a:off x="1678827" y="1535167"/>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3592" name="✗"/>
            <p:cNvSpPr txBox="1"/>
            <p:nvPr/>
          </p:nvSpPr>
          <p:spPr>
            <a:xfrm>
              <a:off x="1678827" y="1859096"/>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sp>
          <p:nvSpPr>
            <p:cNvPr id="3593" name="✗"/>
            <p:cNvSpPr txBox="1"/>
            <p:nvPr/>
          </p:nvSpPr>
          <p:spPr>
            <a:xfrm>
              <a:off x="1678827" y="2163878"/>
              <a:ext cx="404267" cy="482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3100">
                  <a:solidFill>
                    <a:srgbClr val="C82506"/>
                  </a:solidFill>
                  <a:latin typeface="Gill Sans"/>
                  <a:ea typeface="Gill Sans"/>
                  <a:cs typeface="Gill Sans"/>
                  <a:sym typeface="Gill Sans"/>
                </a:defRPr>
              </a:lvl1pPr>
            </a:lstStyle>
            <a:p>
              <a:pPr/>
              <a:r>
                <a:t>✗</a:t>
              </a:r>
            </a:p>
          </p:txBody>
        </p:sp>
      </p:grpSp>
      <p:sp>
        <p:nvSpPr>
          <p:cNvPr id="3648" name="Connection Line"/>
          <p:cNvSpPr/>
          <p:nvPr/>
        </p:nvSpPr>
        <p:spPr>
          <a:xfrm>
            <a:off x="2860623" y="5038070"/>
            <a:ext cx="434761" cy="2252325"/>
          </a:xfrm>
          <a:custGeom>
            <a:avLst/>
            <a:gdLst/>
            <a:ahLst/>
            <a:cxnLst>
              <a:cxn ang="0">
                <a:pos x="wd2" y="hd2"/>
              </a:cxn>
              <a:cxn ang="5400000">
                <a:pos x="wd2" y="hd2"/>
              </a:cxn>
              <a:cxn ang="10800000">
                <a:pos x="wd2" y="hd2"/>
              </a:cxn>
              <a:cxn ang="16200000">
                <a:pos x="wd2" y="hd2"/>
              </a:cxn>
            </a:cxnLst>
            <a:rect l="0" t="0" r="r" b="b"/>
            <a:pathLst>
              <a:path w="16216" h="21600" fill="norm" stroke="1" extrusionOk="0">
                <a:moveTo>
                  <a:pt x="14263" y="21600"/>
                </a:moveTo>
                <a:cubicBezTo>
                  <a:pt x="-5384" y="13171"/>
                  <a:pt x="-4733" y="5971"/>
                  <a:pt x="16216" y="0"/>
                </a:cubicBezTo>
              </a:path>
            </a:pathLst>
          </a:custGeom>
          <a:ln w="63500">
            <a:solidFill>
              <a:srgbClr val="FFFFFF"/>
            </a:solidFill>
            <a:prstDash val="sysDot"/>
            <a:miter lim="400000"/>
            <a:headEnd type="triangle"/>
          </a:ln>
        </p:spPr>
        <p:txBody>
          <a:bodyPr/>
          <a:lstStyle/>
          <a:p>
            <a:pPr/>
          </a:p>
        </p:txBody>
      </p:sp>
      <p:sp>
        <p:nvSpPr>
          <p:cNvPr id="3649" name="Connection Line"/>
          <p:cNvSpPr/>
          <p:nvPr/>
        </p:nvSpPr>
        <p:spPr>
          <a:xfrm>
            <a:off x="3659771" y="5047381"/>
            <a:ext cx="390664" cy="2055256"/>
          </a:xfrm>
          <a:custGeom>
            <a:avLst/>
            <a:gdLst/>
            <a:ahLst/>
            <a:cxnLst>
              <a:cxn ang="0">
                <a:pos x="wd2" y="hd2"/>
              </a:cxn>
              <a:cxn ang="5400000">
                <a:pos x="wd2" y="hd2"/>
              </a:cxn>
              <a:cxn ang="10800000">
                <a:pos x="wd2" y="hd2"/>
              </a:cxn>
              <a:cxn ang="16200000">
                <a:pos x="wd2" y="hd2"/>
              </a:cxn>
            </a:cxnLst>
            <a:rect l="0" t="0" r="r" b="b"/>
            <a:pathLst>
              <a:path w="16345" h="21600" fill="norm" stroke="1" extrusionOk="0">
                <a:moveTo>
                  <a:pt x="0" y="0"/>
                </a:moveTo>
                <a:cubicBezTo>
                  <a:pt x="19741" y="6299"/>
                  <a:pt x="21600" y="13499"/>
                  <a:pt x="5578" y="21600"/>
                </a:cubicBezTo>
              </a:path>
            </a:pathLst>
          </a:custGeom>
          <a:ln w="63500">
            <a:solidFill>
              <a:srgbClr val="FFFFFF"/>
            </a:solidFill>
            <a:prstDash val="sysDot"/>
            <a:miter lim="400000"/>
            <a:headEnd type="triangle"/>
          </a:ln>
        </p:spPr>
        <p:txBody>
          <a:bodyPr/>
          <a:lstStyle/>
          <a:p>
            <a:pPr/>
          </a:p>
        </p:txBody>
      </p:sp>
      <p:sp>
        <p:nvSpPr>
          <p:cNvPr id="3650" name="Connection Line"/>
          <p:cNvSpPr/>
          <p:nvPr/>
        </p:nvSpPr>
        <p:spPr>
          <a:xfrm>
            <a:off x="1209362" y="4871100"/>
            <a:ext cx="860030" cy="172318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cubicBezTo>
                  <a:pt x="1732" y="10388"/>
                  <a:pt x="8932" y="3188"/>
                  <a:pt x="21600" y="0"/>
                </a:cubicBezTo>
              </a:path>
            </a:pathLst>
          </a:custGeom>
          <a:ln w="63500">
            <a:solidFill>
              <a:srgbClr val="FFFFFF"/>
            </a:solidFill>
            <a:prstDash val="sysDot"/>
            <a:miter lim="400000"/>
            <a:headEnd type="triangle"/>
          </a:ln>
        </p:spPr>
        <p:txBody>
          <a:bodyPr/>
          <a:lstStyle/>
          <a:p>
            <a:pPr/>
          </a:p>
        </p:txBody>
      </p:sp>
      <p:sp>
        <p:nvSpPr>
          <p:cNvPr id="3651" name="Connection Line"/>
          <p:cNvSpPr/>
          <p:nvPr/>
        </p:nvSpPr>
        <p:spPr>
          <a:xfrm>
            <a:off x="1587673" y="5047381"/>
            <a:ext cx="985334" cy="155131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0"/>
                </a:moveTo>
                <a:cubicBezTo>
                  <a:pt x="18657" y="9914"/>
                  <a:pt x="11457" y="17114"/>
                  <a:pt x="0" y="21600"/>
                </a:cubicBezTo>
              </a:path>
            </a:pathLst>
          </a:custGeom>
          <a:ln w="63500">
            <a:solidFill>
              <a:srgbClr val="FFFFFF"/>
            </a:solidFill>
            <a:prstDash val="sysDot"/>
            <a:miter lim="400000"/>
            <a:headEnd type="triangle"/>
          </a:ln>
        </p:spPr>
        <p:txBody>
          <a:bodyPr/>
          <a:lstStyle/>
          <a:p>
            <a:pPr/>
          </a:p>
        </p:txBody>
      </p:sp>
      <p:grpSp>
        <p:nvGrpSpPr>
          <p:cNvPr id="3629" name="Group"/>
          <p:cNvGrpSpPr/>
          <p:nvPr/>
        </p:nvGrpSpPr>
        <p:grpSpPr>
          <a:xfrm>
            <a:off x="8327897" y="3244506"/>
            <a:ext cx="2674129" cy="1736798"/>
            <a:chOff x="826152" y="255054"/>
            <a:chExt cx="2674128" cy="1736796"/>
          </a:xfrm>
        </p:grpSpPr>
        <p:sp>
          <p:nvSpPr>
            <p:cNvPr id="3599" name="Group"/>
            <p:cNvSpPr/>
            <p:nvPr/>
          </p:nvSpPr>
          <p:spPr>
            <a:xfrm>
              <a:off x="826152" y="255054"/>
              <a:ext cx="2674129" cy="1736797"/>
            </a:xfrm>
            <a:prstGeom prst="roundRect">
              <a:avLst>
                <a:gd name="adj" fmla="val 10968"/>
              </a:avLst>
            </a:prstGeom>
            <a:noFill/>
            <a:ln w="76200" cap="flat">
              <a:solidFill>
                <a:schemeClr val="accent5"/>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Attacker</a:t>
              </a:r>
            </a:p>
          </p:txBody>
        </p:sp>
        <p:grpSp>
          <p:nvGrpSpPr>
            <p:cNvPr id="3607" name="Group"/>
            <p:cNvGrpSpPr/>
            <p:nvPr/>
          </p:nvGrpSpPr>
          <p:grpSpPr>
            <a:xfrm>
              <a:off x="1437782" y="1007050"/>
              <a:ext cx="627664" cy="584201"/>
              <a:chOff x="0" y="0"/>
              <a:chExt cx="627662" cy="584200"/>
            </a:xfrm>
          </p:grpSpPr>
          <p:sp>
            <p:nvSpPr>
              <p:cNvPr id="3600"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01"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02"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03"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04"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05"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06"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620" name="Group"/>
            <p:cNvGrpSpPr/>
            <p:nvPr/>
          </p:nvGrpSpPr>
          <p:grpSpPr>
            <a:xfrm>
              <a:off x="2173037" y="851036"/>
              <a:ext cx="1194274" cy="896229"/>
              <a:chOff x="0" y="0"/>
              <a:chExt cx="1194273" cy="896228"/>
            </a:xfrm>
          </p:grpSpPr>
          <p:sp>
            <p:nvSpPr>
              <p:cNvPr id="3608"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09"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3617" name="Group"/>
              <p:cNvGrpSpPr/>
              <p:nvPr/>
            </p:nvGrpSpPr>
            <p:grpSpPr>
              <a:xfrm>
                <a:off x="62930" y="528144"/>
                <a:ext cx="290761" cy="270627"/>
                <a:chOff x="0" y="0"/>
                <a:chExt cx="290759" cy="270626"/>
              </a:xfrm>
            </p:grpSpPr>
            <p:sp>
              <p:nvSpPr>
                <p:cNvPr id="3610"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11"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12"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13"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14"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15"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16"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618"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3619"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3628" name="Group"/>
            <p:cNvGrpSpPr/>
            <p:nvPr/>
          </p:nvGrpSpPr>
          <p:grpSpPr>
            <a:xfrm>
              <a:off x="960029" y="1010340"/>
              <a:ext cx="620594" cy="577620"/>
              <a:chOff x="0" y="0"/>
              <a:chExt cx="620592" cy="577619"/>
            </a:xfrm>
          </p:grpSpPr>
          <p:sp>
            <p:nvSpPr>
              <p:cNvPr id="3621"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22"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23"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24"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25"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26"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27"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3642" name="Group"/>
          <p:cNvGrpSpPr/>
          <p:nvPr/>
        </p:nvGrpSpPr>
        <p:grpSpPr>
          <a:xfrm>
            <a:off x="9674781" y="3840488"/>
            <a:ext cx="1194275" cy="896229"/>
            <a:chOff x="0" y="0"/>
            <a:chExt cx="1194273" cy="896228"/>
          </a:xfrm>
        </p:grpSpPr>
        <p:sp>
          <p:nvSpPr>
            <p:cNvPr id="3630"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31"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3639" name="Group"/>
            <p:cNvGrpSpPr/>
            <p:nvPr/>
          </p:nvGrpSpPr>
          <p:grpSpPr>
            <a:xfrm>
              <a:off x="62930" y="528144"/>
              <a:ext cx="290761" cy="270627"/>
              <a:chOff x="0" y="0"/>
              <a:chExt cx="290759" cy="270626"/>
            </a:xfrm>
          </p:grpSpPr>
          <p:sp>
            <p:nvSpPr>
              <p:cNvPr id="3632"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33"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34"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35"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36"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37"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38"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3640" name="250px-VRSNlogoAug2012.png" descr="250px-VRSNlogoAug2012.png"/>
            <p:cNvPicPr>
              <a:picLocks noChangeAspect="1"/>
            </p:cNvPicPr>
            <p:nvPr/>
          </p:nvPicPr>
          <p:blipFill>
            <a:blip r:embed="rId4">
              <a:extLst/>
            </a:blip>
            <a:srcRect l="0" t="0" r="12951" b="33387"/>
            <a:stretch>
              <a:fillRect/>
            </a:stretch>
          </p:blipFill>
          <p:spPr>
            <a:xfrm>
              <a:off x="695032" y="443170"/>
              <a:ext cx="464702" cy="355605"/>
            </a:xfrm>
            <a:prstGeom prst="rect">
              <a:avLst/>
            </a:prstGeom>
            <a:ln w="12700" cap="flat">
              <a:noFill/>
              <a:miter lim="400000"/>
            </a:ln>
            <a:effectLst/>
          </p:spPr>
        </p:pic>
        <p:pic>
          <p:nvPicPr>
            <p:cNvPr id="3641" name="strategic_bofa500_1.png" descr="strategic_bofa500_1.png"/>
            <p:cNvPicPr>
              <a:picLocks noChangeAspect="1"/>
            </p:cNvPicPr>
            <p:nvPr/>
          </p:nvPicPr>
          <p:blipFill>
            <a:blip r:embed="rId5">
              <a:extLst/>
            </a:blip>
            <a:srcRect l="35082" t="39675" r="28418" b="0"/>
            <a:stretch>
              <a:fillRect/>
            </a:stretch>
          </p:blipFill>
          <p:spPr>
            <a:xfrm>
              <a:off x="354447" y="528144"/>
              <a:ext cx="485326" cy="270720"/>
            </a:xfrm>
            <a:prstGeom prst="rect">
              <a:avLst/>
            </a:prstGeom>
            <a:ln w="12700" cap="flat">
              <a:noFill/>
              <a:miter lim="400000"/>
            </a:ln>
            <a:effectLst/>
          </p:spPr>
        </p:pic>
      </p:grpSp>
      <p:sp>
        <p:nvSpPr>
          <p:cNvPr id="3643"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44" name="Dingbat Check"/>
          <p:cNvSpPr/>
          <p:nvPr/>
        </p:nvSpPr>
        <p:spPr>
          <a:xfrm>
            <a:off x="6042175" y="2962680"/>
            <a:ext cx="1301543" cy="1236808"/>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645" name="Rectangle"/>
          <p:cNvSpPr/>
          <p:nvPr/>
        </p:nvSpPr>
        <p:spPr>
          <a:xfrm>
            <a:off x="5339783" y="2351869"/>
            <a:ext cx="6505449" cy="2667535"/>
          </a:xfrm>
          <a:prstGeom prst="rect">
            <a:avLst/>
          </a:prstGeom>
          <a:solidFill>
            <a:srgbClr val="000000">
              <a:alpha val="71000"/>
            </a:srgbClr>
          </a:solidFill>
          <a:ln w="12700">
            <a:miter lim="400000"/>
          </a:ln>
        </p:spPr>
        <p:txBody>
          <a:bodyPr lIns="50800" tIns="50800" rIns="50800" bIns="50800" anchor="ct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646" name="="/>
          <p:cNvSpPr txBox="1"/>
          <p:nvPr/>
        </p:nvSpPr>
        <p:spPr>
          <a:xfrm>
            <a:off x="2318058" y="5828331"/>
            <a:ext cx="403861" cy="67180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800">
                <a:solidFill>
                  <a:schemeClr val="accent3">
                    <a:hueOff val="-365725"/>
                    <a:satOff val="-32500"/>
                    <a:lumOff val="18235"/>
                  </a:schemeClr>
                </a:solidFill>
              </a:defRPr>
            </a:lvl1pPr>
          </a:lstStyle>
          <a:p>
            <a:pPr/>
            <a:r>
              <a:t>=</a:t>
            </a:r>
          </a:p>
        </p:txBody>
      </p:sp>
      <p:sp>
        <p:nvSpPr>
          <p:cNvPr id="3647" name="The revocation status…"/>
          <p:cNvSpPr txBox="1"/>
          <p:nvPr/>
        </p:nvSpPr>
        <p:spPr>
          <a:xfrm>
            <a:off x="5511430" y="5226896"/>
            <a:ext cx="5953523" cy="101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200">
                <a:solidFill>
                  <a:schemeClr val="accent3">
                    <a:hueOff val="-365725"/>
                    <a:satOff val="-32500"/>
                    <a:lumOff val="18235"/>
                  </a:schemeClr>
                </a:solidFill>
                <a:latin typeface="Gill Sans"/>
                <a:ea typeface="Gill Sans"/>
                <a:cs typeface="Gill Sans"/>
                <a:sym typeface="Gill Sans"/>
              </a:defRPr>
            </a:pPr>
            <a:r>
              <a:t>The revocation status </a:t>
            </a:r>
          </a:p>
          <a:p>
            <a:pPr>
              <a:defRPr b="0" sz="3200">
                <a:solidFill>
                  <a:schemeClr val="accent3">
                    <a:hueOff val="-365725"/>
                    <a:satOff val="-32500"/>
                    <a:lumOff val="18235"/>
                  </a:schemeClr>
                </a:solidFill>
                <a:latin typeface="Gill Sans"/>
                <a:ea typeface="Gill Sans"/>
                <a:cs typeface="Gill Sans"/>
                <a:sym typeface="Gill Sans"/>
              </a:defRPr>
            </a:pPr>
            <a:r>
              <a:t>from CRL and OCSP must be same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650"/>
                                        </p:tgtEl>
                                        <p:attrNameLst>
                                          <p:attrName>style.visibility</p:attrName>
                                        </p:attrNameLst>
                                      </p:cBhvr>
                                      <p:to>
                                        <p:strVal val="visible"/>
                                      </p:to>
                                    </p:set>
                                    <p:animEffect filter="dissolve" transition="in">
                                      <p:cBhvr>
                                        <p:cTn id="7" dur="200"/>
                                        <p:tgtEl>
                                          <p:spTgt spid="3650"/>
                                        </p:tgtEl>
                                      </p:cBhvr>
                                    </p:animEffect>
                                  </p:childTnLst>
                                </p:cTn>
                              </p:par>
                            </p:childTnLst>
                          </p:cTn>
                        </p:par>
                        <p:par>
                          <p:cTn id="8" fill="hold">
                            <p:stCondLst>
                              <p:cond delay="200"/>
                            </p:stCondLst>
                            <p:childTnLst>
                              <p:par>
                                <p:cTn id="9" presetClass="entr" nodeType="afterEffect" presetID="9" grpId="2" fill="hold">
                                  <p:stCondLst>
                                    <p:cond delay="0"/>
                                  </p:stCondLst>
                                  <p:iterate type="el" backwards="0">
                                    <p:tmAbs val="0"/>
                                  </p:iterate>
                                  <p:childTnLst>
                                    <p:set>
                                      <p:cBhvr>
                                        <p:cTn id="10" fill="hold"/>
                                        <p:tgtEl>
                                          <p:spTgt spid="3651"/>
                                        </p:tgtEl>
                                        <p:attrNameLst>
                                          <p:attrName>style.visibility</p:attrName>
                                        </p:attrNameLst>
                                      </p:cBhvr>
                                      <p:to>
                                        <p:strVal val="visible"/>
                                      </p:to>
                                    </p:set>
                                    <p:animEffect filter="dissolve" transition="in">
                                      <p:cBhvr>
                                        <p:cTn id="11" dur="200"/>
                                        <p:tgtEl>
                                          <p:spTgt spid="3651"/>
                                        </p:tgtEl>
                                      </p:cBhvr>
                                    </p:animEffect>
                                  </p:childTnLst>
                                </p:cTn>
                              </p:par>
                            </p:childTnLst>
                          </p:cTn>
                        </p:par>
                        <p:par>
                          <p:cTn id="12" fill="hold">
                            <p:stCondLst>
                              <p:cond delay="400"/>
                            </p:stCondLst>
                            <p:childTnLst>
                              <p:par>
                                <p:cTn id="13" presetClass="entr" nodeType="afterEffect" presetID="9" grpId="3" fill="hold">
                                  <p:stCondLst>
                                    <p:cond delay="0"/>
                                  </p:stCondLst>
                                  <p:iterate type="el" backwards="0">
                                    <p:tmAbs val="0"/>
                                  </p:iterate>
                                  <p:childTnLst>
                                    <p:set>
                                      <p:cBhvr>
                                        <p:cTn id="14" fill="hold"/>
                                        <p:tgtEl>
                                          <p:spTgt spid="3648"/>
                                        </p:tgtEl>
                                        <p:attrNameLst>
                                          <p:attrName>style.visibility</p:attrName>
                                        </p:attrNameLst>
                                      </p:cBhvr>
                                      <p:to>
                                        <p:strVal val="visible"/>
                                      </p:to>
                                    </p:set>
                                    <p:animEffect filter="dissolve" transition="in">
                                      <p:cBhvr>
                                        <p:cTn id="15" dur="200"/>
                                        <p:tgtEl>
                                          <p:spTgt spid="3648"/>
                                        </p:tgtEl>
                                      </p:cBhvr>
                                    </p:animEffect>
                                  </p:childTnLst>
                                </p:cTn>
                              </p:par>
                            </p:childTnLst>
                          </p:cTn>
                        </p:par>
                        <p:par>
                          <p:cTn id="16" fill="hold">
                            <p:stCondLst>
                              <p:cond delay="600"/>
                            </p:stCondLst>
                            <p:childTnLst>
                              <p:par>
                                <p:cTn id="17" presetClass="entr" nodeType="afterEffect" presetID="9" grpId="4" fill="hold">
                                  <p:stCondLst>
                                    <p:cond delay="0"/>
                                  </p:stCondLst>
                                  <p:iterate type="el" backwards="0">
                                    <p:tmAbs val="0"/>
                                  </p:iterate>
                                  <p:childTnLst>
                                    <p:set>
                                      <p:cBhvr>
                                        <p:cTn id="18" fill="hold"/>
                                        <p:tgtEl>
                                          <p:spTgt spid="3649"/>
                                        </p:tgtEl>
                                        <p:attrNameLst>
                                          <p:attrName>style.visibility</p:attrName>
                                        </p:attrNameLst>
                                      </p:cBhvr>
                                      <p:to>
                                        <p:strVal val="visible"/>
                                      </p:to>
                                    </p:set>
                                    <p:animEffect filter="dissolve" transition="in">
                                      <p:cBhvr>
                                        <p:cTn id="19" dur="200"/>
                                        <p:tgtEl>
                                          <p:spTgt spid="3649"/>
                                        </p:tgtEl>
                                      </p:cBhvr>
                                    </p:animEffec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1" presetID="22" grpId="5" fill="hold">
                                  <p:stCondLst>
                                    <p:cond delay="0"/>
                                  </p:stCondLst>
                                  <p:iterate type="el" backwards="0">
                                    <p:tmAbs val="0"/>
                                  </p:iterate>
                                  <p:childTnLst>
                                    <p:set>
                                      <p:cBhvr>
                                        <p:cTn id="23" fill="hold"/>
                                        <p:tgtEl>
                                          <p:spTgt spid="3646"/>
                                        </p:tgtEl>
                                        <p:attrNameLst>
                                          <p:attrName>style.visibility</p:attrName>
                                        </p:attrNameLst>
                                      </p:cBhvr>
                                      <p:to>
                                        <p:strVal val="visible"/>
                                      </p:to>
                                    </p:set>
                                    <p:animEffect filter="wipe(up)" transition="in">
                                      <p:cBhvr>
                                        <p:cTn id="24" dur="300"/>
                                        <p:tgtEl>
                                          <p:spTgt spid="3646"/>
                                        </p:tgtEl>
                                      </p:cBhvr>
                                    </p:animEffect>
                                  </p:childTnLst>
                                </p:cTn>
                              </p:par>
                            </p:childTnLst>
                          </p:cTn>
                        </p:par>
                        <p:par>
                          <p:cTn id="25" fill="hold">
                            <p:stCondLst>
                              <p:cond delay="300"/>
                            </p:stCondLst>
                            <p:childTnLst>
                              <p:par>
                                <p:cTn id="26" presetClass="entr" nodeType="afterEffect" presetSubtype="0" presetID="1" grpId="6" fill="hold">
                                  <p:stCondLst>
                                    <p:cond delay="0"/>
                                  </p:stCondLst>
                                  <p:iterate type="el" backwards="0">
                                    <p:tmAbs val="0"/>
                                  </p:iterate>
                                  <p:childTnLst>
                                    <p:set>
                                      <p:cBhvr>
                                        <p:cTn id="27" fill="hold"/>
                                        <p:tgtEl>
                                          <p:spTgt spid="364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50" grpId="1"/>
      <p:bldP build="whole" bldLvl="1" animBg="1" rev="0" advAuto="0" spid="3646" grpId="5"/>
      <p:bldP build="whole" bldLvl="1" animBg="1" rev="0" advAuto="0" spid="3651" grpId="2"/>
      <p:bldP build="whole" bldLvl="1" animBg="1" rev="0" advAuto="0" spid="3647" grpId="6"/>
      <p:bldP build="whole" bldLvl="1" animBg="1" rev="0" advAuto="0" spid="3648" grpId="3"/>
      <p:bldP build="whole" bldLvl="1" animBg="1" rev="0" advAuto="0" spid="3649" grpId="4"/>
    </p:bldLst>
  </p:timing>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55" name="Some of them could be already expired!"/>
          <p:cNvSpPr/>
          <p:nvPr/>
        </p:nvSpPr>
        <p:spPr>
          <a:xfrm>
            <a:off x="7661518" y="6344621"/>
            <a:ext cx="2866232" cy="26519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956" y="0"/>
                </a:moveTo>
                <a:lnTo>
                  <a:pt x="9894" y="14304"/>
                </a:lnTo>
                <a:lnTo>
                  <a:pt x="532" y="14304"/>
                </a:lnTo>
                <a:cubicBezTo>
                  <a:pt x="239" y="14304"/>
                  <a:pt x="0" y="14562"/>
                  <a:pt x="0" y="14879"/>
                </a:cubicBezTo>
                <a:lnTo>
                  <a:pt x="0" y="21025"/>
                </a:lnTo>
                <a:cubicBezTo>
                  <a:pt x="0" y="21342"/>
                  <a:pt x="239" y="21600"/>
                  <a:pt x="532" y="21600"/>
                </a:cubicBezTo>
                <a:lnTo>
                  <a:pt x="21068" y="21600"/>
                </a:lnTo>
                <a:cubicBezTo>
                  <a:pt x="21361" y="21600"/>
                  <a:pt x="21600" y="21342"/>
                  <a:pt x="21600" y="21025"/>
                </a:cubicBezTo>
                <a:lnTo>
                  <a:pt x="21600" y="14879"/>
                </a:lnTo>
                <a:cubicBezTo>
                  <a:pt x="21600" y="14562"/>
                  <a:pt x="21361" y="14304"/>
                  <a:pt x="21068" y="14304"/>
                </a:cubicBezTo>
                <a:lnTo>
                  <a:pt x="12017" y="14304"/>
                </a:lnTo>
                <a:lnTo>
                  <a:pt x="10956" y="0"/>
                </a:lnTo>
                <a:close/>
              </a:path>
            </a:pathLst>
          </a:custGeom>
          <a:solidFill>
            <a:schemeClr val="accent5">
              <a:hueOff val="89162"/>
              <a:satOff val="9554"/>
              <a:lumOff val="16296"/>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Gill Sans"/>
                <a:ea typeface="Gill Sans"/>
                <a:cs typeface="Gill Sans"/>
                <a:sym typeface="Gill Sans"/>
              </a:defRPr>
            </a:lvl1pPr>
          </a:lstStyle>
          <a:p>
            <a:pPr/>
            <a:r>
              <a:t>Some of them could be already expired!</a:t>
            </a:r>
          </a:p>
        </p:txBody>
      </p:sp>
      <p:sp>
        <p:nvSpPr>
          <p:cNvPr id="3656" name="(3) Consistency…"/>
          <p:cNvSpPr txBox="1"/>
          <p:nvPr>
            <p:ph type="title"/>
          </p:nvPr>
        </p:nvSpPr>
        <p:spPr>
          <a:prstGeom prst="rect">
            <a:avLst/>
          </a:prstGeom>
        </p:spPr>
        <p:txBody>
          <a:bodyPr/>
          <a:lstStyle/>
          <a:p>
            <a:pPr/>
            <a:r>
              <a:t>(3) Consistency </a:t>
            </a:r>
          </a:p>
          <a:p>
            <a:pPr/>
            <a:r>
              <a:t>OCSP vs. CRL</a:t>
            </a:r>
          </a:p>
        </p:txBody>
      </p:sp>
      <p:sp>
        <p:nvSpPr>
          <p:cNvPr id="365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3667" name="Group"/>
          <p:cNvGrpSpPr/>
          <p:nvPr/>
        </p:nvGrpSpPr>
        <p:grpSpPr>
          <a:xfrm>
            <a:off x="2247513" y="2576392"/>
            <a:ext cx="2737768" cy="3828625"/>
            <a:chOff x="205281" y="21716"/>
            <a:chExt cx="2737767" cy="3828624"/>
          </a:xfrm>
        </p:grpSpPr>
        <p:grpSp>
          <p:nvGrpSpPr>
            <p:cNvPr id="3665" name="Group"/>
            <p:cNvGrpSpPr/>
            <p:nvPr/>
          </p:nvGrpSpPr>
          <p:grpSpPr>
            <a:xfrm>
              <a:off x="899105" y="894044"/>
              <a:ext cx="1075437" cy="2956297"/>
              <a:chOff x="0" y="0"/>
              <a:chExt cx="1075436" cy="2956295"/>
            </a:xfrm>
          </p:grpSpPr>
          <p:sp>
            <p:nvSpPr>
              <p:cNvPr id="3658" name="Rectangle"/>
              <p:cNvSpPr/>
              <p:nvPr/>
            </p:nvSpPr>
            <p:spPr>
              <a:xfrm>
                <a:off x="0" y="0"/>
                <a:ext cx="1075437" cy="2956296"/>
              </a:xfrm>
              <a:prstGeom prst="rect">
                <a:avLst/>
              </a:prstGeom>
              <a:noFill/>
              <a:ln w="25400" cap="flat">
                <a:solidFill>
                  <a:srgbClr val="FFFFFF">
                    <a:alpha val="68332"/>
                  </a:srgb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59" name="Rectangle"/>
              <p:cNvSpPr/>
              <p:nvPr/>
            </p:nvSpPr>
            <p:spPr>
              <a:xfrm>
                <a:off x="56617" y="438247"/>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60" name="Rectangle"/>
              <p:cNvSpPr/>
              <p:nvPr/>
            </p:nvSpPr>
            <p:spPr>
              <a:xfrm>
                <a:off x="56617" y="749494"/>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61" name="Rectangle"/>
              <p:cNvSpPr/>
              <p:nvPr/>
            </p:nvSpPr>
            <p:spPr>
              <a:xfrm>
                <a:off x="56617" y="1050186"/>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62" name="Rectangle"/>
              <p:cNvSpPr/>
              <p:nvPr/>
            </p:nvSpPr>
            <p:spPr>
              <a:xfrm>
                <a:off x="56617" y="1672681"/>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63" name="Rectangle"/>
              <p:cNvSpPr/>
              <p:nvPr/>
            </p:nvSpPr>
            <p:spPr>
              <a:xfrm>
                <a:off x="56617" y="1983928"/>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64" name="Rectangle"/>
              <p:cNvSpPr/>
              <p:nvPr/>
            </p:nvSpPr>
            <p:spPr>
              <a:xfrm>
                <a:off x="56617" y="2295176"/>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3666" name="Certificates that support…"/>
            <p:cNvSpPr txBox="1"/>
            <p:nvPr/>
          </p:nvSpPr>
          <p:spPr>
            <a:xfrm>
              <a:off x="205281" y="21716"/>
              <a:ext cx="2737768"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2000">
                  <a:latin typeface="Gill Sans"/>
                  <a:ea typeface="Gill Sans"/>
                  <a:cs typeface="Gill Sans"/>
                  <a:sym typeface="Gill Sans"/>
                </a:defRPr>
              </a:pPr>
              <a:r>
                <a:t>Certificates that support</a:t>
              </a:r>
            </a:p>
            <a:p>
              <a:pPr>
                <a:defRPr b="0" sz="2000">
                  <a:latin typeface="Gill Sans"/>
                  <a:ea typeface="Gill Sans"/>
                  <a:cs typeface="Gill Sans"/>
                  <a:sym typeface="Gill Sans"/>
                </a:defRPr>
              </a:pPr>
              <a:r>
                <a:rPr>
                  <a:solidFill>
                    <a:schemeClr val="accent4">
                      <a:hueOff val="468000"/>
                      <a:satOff val="-4761"/>
                      <a:lumOff val="10196"/>
                    </a:schemeClr>
                  </a:solidFill>
                </a:rPr>
                <a:t>both</a:t>
              </a:r>
              <a:r>
                <a:t> OCSP and CRL</a:t>
              </a:r>
            </a:p>
          </p:txBody>
        </p:sp>
      </p:grpSp>
      <p:grpSp>
        <p:nvGrpSpPr>
          <p:cNvPr id="3675" name="Group"/>
          <p:cNvGrpSpPr/>
          <p:nvPr/>
        </p:nvGrpSpPr>
        <p:grpSpPr>
          <a:xfrm>
            <a:off x="4986019" y="3827609"/>
            <a:ext cx="1645823" cy="1895426"/>
            <a:chOff x="87492" y="9016"/>
            <a:chExt cx="1645822" cy="1895425"/>
          </a:xfrm>
        </p:grpSpPr>
        <p:sp>
          <p:nvSpPr>
            <p:cNvPr id="3668" name="1,568 CRLs"/>
            <p:cNvSpPr txBox="1"/>
            <p:nvPr/>
          </p:nvSpPr>
          <p:spPr>
            <a:xfrm>
              <a:off x="87492" y="9016"/>
              <a:ext cx="1304058"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Gill Sans"/>
                  <a:ea typeface="Gill Sans"/>
                  <a:cs typeface="Gill Sans"/>
                  <a:sym typeface="Gill Sans"/>
                </a:defRPr>
              </a:lvl1pPr>
            </a:lstStyle>
            <a:p>
              <a:pPr/>
              <a:r>
                <a:t>1,568 CRLs</a:t>
              </a:r>
            </a:p>
          </p:txBody>
        </p:sp>
        <p:grpSp>
          <p:nvGrpSpPr>
            <p:cNvPr id="3674" name="Group"/>
            <p:cNvGrpSpPr/>
            <p:nvPr/>
          </p:nvGrpSpPr>
          <p:grpSpPr>
            <a:xfrm>
              <a:off x="253726" y="493466"/>
              <a:ext cx="1479589" cy="1410976"/>
              <a:chOff x="0" y="0"/>
              <a:chExt cx="1479587" cy="1410974"/>
            </a:xfrm>
          </p:grpSpPr>
          <p:sp>
            <p:nvSpPr>
              <p:cNvPr id="3669" name="Rectangle"/>
              <p:cNvSpPr/>
              <p:nvPr/>
            </p:nvSpPr>
            <p:spPr>
              <a:xfrm>
                <a:off x="0" y="0"/>
                <a:ext cx="971589" cy="902975"/>
              </a:xfrm>
              <a:prstGeom prst="rect">
                <a:avLst/>
              </a:prstGeom>
              <a:solidFill>
                <a:srgbClr val="A9A9A9"/>
              </a:solidFill>
              <a:ln w="127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70" name="Rectangle"/>
              <p:cNvSpPr/>
              <p:nvPr/>
            </p:nvSpPr>
            <p:spPr>
              <a:xfrm>
                <a:off x="127000" y="127000"/>
                <a:ext cx="971589" cy="902975"/>
              </a:xfrm>
              <a:prstGeom prst="rect">
                <a:avLst/>
              </a:prstGeom>
              <a:solidFill>
                <a:srgbClr val="A9A9A9"/>
              </a:solidFill>
              <a:ln w="127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71" name="Rectangle"/>
              <p:cNvSpPr/>
              <p:nvPr/>
            </p:nvSpPr>
            <p:spPr>
              <a:xfrm>
                <a:off x="254000" y="254000"/>
                <a:ext cx="971589" cy="902975"/>
              </a:xfrm>
              <a:prstGeom prst="rect">
                <a:avLst/>
              </a:prstGeom>
              <a:solidFill>
                <a:srgbClr val="A9A9A9"/>
              </a:solidFill>
              <a:ln w="127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72" name="Rectangle"/>
              <p:cNvSpPr/>
              <p:nvPr/>
            </p:nvSpPr>
            <p:spPr>
              <a:xfrm>
                <a:off x="381000" y="381000"/>
                <a:ext cx="971589" cy="902975"/>
              </a:xfrm>
              <a:prstGeom prst="rect">
                <a:avLst/>
              </a:prstGeom>
              <a:solidFill>
                <a:srgbClr val="A9A9A9"/>
              </a:solidFill>
              <a:ln w="127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73" name="Rectangle"/>
              <p:cNvSpPr/>
              <p:nvPr/>
            </p:nvSpPr>
            <p:spPr>
              <a:xfrm>
                <a:off x="507999" y="508000"/>
                <a:ext cx="971589" cy="902975"/>
              </a:xfrm>
              <a:prstGeom prst="rect">
                <a:avLst/>
              </a:prstGeom>
              <a:solidFill>
                <a:srgbClr val="A9A9A9"/>
              </a:solidFill>
              <a:ln w="12700" cap="flat">
                <a:solidFill>
                  <a:srgbClr val="FFFFFF"/>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grpSp>
        <p:nvGrpSpPr>
          <p:cNvPr id="3688" name="Group"/>
          <p:cNvGrpSpPr/>
          <p:nvPr/>
        </p:nvGrpSpPr>
        <p:grpSpPr>
          <a:xfrm>
            <a:off x="204914" y="2576392"/>
            <a:ext cx="1631231" cy="3955625"/>
            <a:chOff x="113770" y="21716"/>
            <a:chExt cx="1631230" cy="3955624"/>
          </a:xfrm>
        </p:grpSpPr>
        <p:sp>
          <p:nvSpPr>
            <p:cNvPr id="3676" name="Certificates…"/>
            <p:cNvSpPr txBox="1"/>
            <p:nvPr/>
          </p:nvSpPr>
          <p:spPr>
            <a:xfrm>
              <a:off x="113770" y="21716"/>
              <a:ext cx="1631232"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2000">
                  <a:latin typeface="Gill Sans"/>
                  <a:ea typeface="Gill Sans"/>
                  <a:cs typeface="Gill Sans"/>
                  <a:sym typeface="Gill Sans"/>
                </a:defRPr>
              </a:pPr>
              <a:r>
                <a:t>Certificates </a:t>
              </a:r>
            </a:p>
            <a:p>
              <a:pPr>
                <a:defRPr b="0" sz="2000">
                  <a:latin typeface="Gill Sans"/>
                  <a:ea typeface="Gill Sans"/>
                  <a:cs typeface="Gill Sans"/>
                  <a:sym typeface="Gill Sans"/>
                </a:defRPr>
              </a:pPr>
              <a:r>
                <a:t>from Alexa 1M</a:t>
              </a:r>
            </a:p>
          </p:txBody>
        </p:sp>
        <p:grpSp>
          <p:nvGrpSpPr>
            <p:cNvPr id="3687" name="Group"/>
            <p:cNvGrpSpPr/>
            <p:nvPr/>
          </p:nvGrpSpPr>
          <p:grpSpPr>
            <a:xfrm>
              <a:off x="391667" y="1021044"/>
              <a:ext cx="1075438" cy="2956297"/>
              <a:chOff x="0" y="0"/>
              <a:chExt cx="1075436" cy="2956295"/>
            </a:xfrm>
          </p:grpSpPr>
          <p:sp>
            <p:nvSpPr>
              <p:cNvPr id="3677" name="Rectangle"/>
              <p:cNvSpPr/>
              <p:nvPr/>
            </p:nvSpPr>
            <p:spPr>
              <a:xfrm>
                <a:off x="0" y="0"/>
                <a:ext cx="1075437" cy="2956296"/>
              </a:xfrm>
              <a:prstGeom prst="rect">
                <a:avLst/>
              </a:prstGeom>
              <a:noFill/>
              <a:ln w="25400" cap="flat">
                <a:solidFill>
                  <a:srgbClr val="FFFFFF">
                    <a:alpha val="68332"/>
                  </a:srgb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78" name="Rectangle"/>
              <p:cNvSpPr/>
              <p:nvPr/>
            </p:nvSpPr>
            <p:spPr>
              <a:xfrm>
                <a:off x="56617" y="127000"/>
                <a:ext cx="962202" cy="233428"/>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79" name="Rectangle"/>
              <p:cNvSpPr/>
              <p:nvPr/>
            </p:nvSpPr>
            <p:spPr>
              <a:xfrm>
                <a:off x="56617" y="438247"/>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80" name="Rectangle"/>
              <p:cNvSpPr/>
              <p:nvPr/>
            </p:nvSpPr>
            <p:spPr>
              <a:xfrm>
                <a:off x="56617" y="749494"/>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81" name="Rectangle"/>
              <p:cNvSpPr/>
              <p:nvPr/>
            </p:nvSpPr>
            <p:spPr>
              <a:xfrm>
                <a:off x="56617" y="1050186"/>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82" name="Rectangle"/>
              <p:cNvSpPr/>
              <p:nvPr/>
            </p:nvSpPr>
            <p:spPr>
              <a:xfrm>
                <a:off x="56617" y="1361434"/>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83" name="Rectangle"/>
              <p:cNvSpPr/>
              <p:nvPr/>
            </p:nvSpPr>
            <p:spPr>
              <a:xfrm>
                <a:off x="56617" y="1672681"/>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84" name="Rectangle"/>
              <p:cNvSpPr/>
              <p:nvPr/>
            </p:nvSpPr>
            <p:spPr>
              <a:xfrm>
                <a:off x="56617" y="1983928"/>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85" name="Rectangle"/>
              <p:cNvSpPr/>
              <p:nvPr/>
            </p:nvSpPr>
            <p:spPr>
              <a:xfrm>
                <a:off x="56617" y="2295176"/>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86" name="Rectangle"/>
              <p:cNvSpPr/>
              <p:nvPr/>
            </p:nvSpPr>
            <p:spPr>
              <a:xfrm>
                <a:off x="56617" y="2606423"/>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grpSp>
        <p:nvGrpSpPr>
          <p:cNvPr id="3700" name="Group"/>
          <p:cNvGrpSpPr/>
          <p:nvPr/>
        </p:nvGrpSpPr>
        <p:grpSpPr>
          <a:xfrm>
            <a:off x="10936334" y="2021927"/>
            <a:ext cx="1799779" cy="4342711"/>
            <a:chOff x="133509" y="9016"/>
            <a:chExt cx="1799778" cy="4342710"/>
          </a:xfrm>
        </p:grpSpPr>
        <p:grpSp>
          <p:nvGrpSpPr>
            <p:cNvPr id="3694" name="Group"/>
            <p:cNvGrpSpPr/>
            <p:nvPr/>
          </p:nvGrpSpPr>
          <p:grpSpPr>
            <a:xfrm>
              <a:off x="408710" y="1836935"/>
              <a:ext cx="984289" cy="2514792"/>
              <a:chOff x="0" y="0"/>
              <a:chExt cx="984288" cy="2514790"/>
            </a:xfrm>
          </p:grpSpPr>
          <p:sp>
            <p:nvSpPr>
              <p:cNvPr id="3689" name="1F3D4…9A8"/>
              <p:cNvSpPr/>
              <p:nvPr/>
            </p:nvSpPr>
            <p:spPr>
              <a:xfrm>
                <a:off x="0" y="0"/>
                <a:ext cx="984289" cy="342900"/>
              </a:xfrm>
              <a:prstGeom prst="rect">
                <a:avLst/>
              </a:prstGeom>
              <a:solidFill>
                <a:srgbClr val="A9A9A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200">
                    <a:latin typeface="+mn-lt"/>
                    <a:ea typeface="+mn-ea"/>
                    <a:cs typeface="+mn-cs"/>
                    <a:sym typeface="Helvetica Neue Medium"/>
                  </a:defRPr>
                </a:lvl1pPr>
              </a:lstStyle>
              <a:p>
                <a:pPr/>
                <a:r>
                  <a:t>1F3D4…9A8</a:t>
                </a:r>
              </a:p>
            </p:txBody>
          </p:sp>
          <p:sp>
            <p:nvSpPr>
              <p:cNvPr id="3690" name="A234…FAA"/>
              <p:cNvSpPr/>
              <p:nvPr/>
            </p:nvSpPr>
            <p:spPr>
              <a:xfrm>
                <a:off x="0" y="440610"/>
                <a:ext cx="984289" cy="342901"/>
              </a:xfrm>
              <a:prstGeom prst="rect">
                <a:avLst/>
              </a:prstGeom>
              <a:solidFill>
                <a:srgbClr val="A9A9A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200">
                    <a:latin typeface="+mn-lt"/>
                    <a:ea typeface="+mn-ea"/>
                    <a:cs typeface="+mn-cs"/>
                    <a:sym typeface="Helvetica Neue Medium"/>
                  </a:defRPr>
                </a:lvl1pPr>
              </a:lstStyle>
              <a:p>
                <a:pPr/>
                <a:r>
                  <a:t>A234…FAA</a:t>
                </a:r>
              </a:p>
            </p:txBody>
          </p:sp>
          <p:sp>
            <p:nvSpPr>
              <p:cNvPr id="3691" name="1F3D4…9A8"/>
              <p:cNvSpPr/>
              <p:nvPr/>
            </p:nvSpPr>
            <p:spPr>
              <a:xfrm>
                <a:off x="0" y="2171890"/>
                <a:ext cx="984289" cy="342901"/>
              </a:xfrm>
              <a:prstGeom prst="rect">
                <a:avLst/>
              </a:prstGeom>
              <a:solidFill>
                <a:srgbClr val="A9A9A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200">
                    <a:latin typeface="+mn-lt"/>
                    <a:ea typeface="+mn-ea"/>
                    <a:cs typeface="+mn-cs"/>
                    <a:sym typeface="Helvetica Neue Medium"/>
                  </a:defRPr>
                </a:lvl1pPr>
              </a:lstStyle>
              <a:p>
                <a:pPr/>
                <a:r>
                  <a:t>1F3D4…9A8</a:t>
                </a:r>
              </a:p>
            </p:txBody>
          </p:sp>
          <p:sp>
            <p:nvSpPr>
              <p:cNvPr id="3692" name="Rectangle"/>
              <p:cNvSpPr/>
              <p:nvPr/>
            </p:nvSpPr>
            <p:spPr>
              <a:xfrm>
                <a:off x="0" y="1668379"/>
                <a:ext cx="984289" cy="342901"/>
              </a:xfrm>
              <a:prstGeom prst="rect">
                <a:avLst/>
              </a:prstGeom>
              <a:solidFill>
                <a:srgbClr val="A9A9A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200">
                    <a:latin typeface="+mn-lt"/>
                    <a:ea typeface="+mn-ea"/>
                    <a:cs typeface="+mn-cs"/>
                    <a:sym typeface="Helvetica Neue Medium"/>
                  </a:defRPr>
                </a:lvl1pPr>
              </a:lstStyle>
              <a:p>
                <a:pPr/>
                <a:r>
                  <a:t> </a:t>
                </a:r>
              </a:p>
            </p:txBody>
          </p:sp>
          <p:sp>
            <p:nvSpPr>
              <p:cNvPr id="3693" name="…"/>
              <p:cNvSpPr txBox="1"/>
              <p:nvPr/>
            </p:nvSpPr>
            <p:spPr>
              <a:xfrm>
                <a:off x="307994" y="1087441"/>
                <a:ext cx="368301" cy="4117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lvl1pPr>
              </a:lstStyle>
              <a:p>
                <a:pPr/>
                <a:r>
                  <a:t>…</a:t>
                </a:r>
              </a:p>
            </p:txBody>
          </p:sp>
        </p:grpSp>
        <p:sp>
          <p:nvSpPr>
            <p:cNvPr id="3695" name="728,261 Serials…"/>
            <p:cNvSpPr txBox="1"/>
            <p:nvPr/>
          </p:nvSpPr>
          <p:spPr>
            <a:xfrm>
              <a:off x="133509" y="563480"/>
              <a:ext cx="1799780"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2000">
                  <a:latin typeface="Gill Sans"/>
                  <a:ea typeface="Gill Sans"/>
                  <a:cs typeface="Gill Sans"/>
                  <a:sym typeface="Gill Sans"/>
                </a:defRPr>
              </a:pPr>
              <a:r>
                <a:t>728,261 Serials </a:t>
              </a:r>
            </a:p>
            <a:p>
              <a:pPr>
                <a:defRPr b="0" sz="2000">
                  <a:latin typeface="Gill Sans"/>
                  <a:ea typeface="Gill Sans"/>
                  <a:cs typeface="Gill Sans"/>
                  <a:sym typeface="Gill Sans"/>
                </a:defRPr>
              </a:pPr>
              <a:r>
                <a:t>w/ OCSP URL</a:t>
              </a:r>
            </a:p>
          </p:txBody>
        </p:sp>
        <p:sp>
          <p:nvSpPr>
            <p:cNvPr id="3696" name="unexpired"/>
            <p:cNvSpPr txBox="1"/>
            <p:nvPr/>
          </p:nvSpPr>
          <p:spPr>
            <a:xfrm>
              <a:off x="460249" y="9016"/>
              <a:ext cx="1146300" cy="393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000">
                  <a:latin typeface="Gill Sans"/>
                  <a:ea typeface="Gill Sans"/>
                  <a:cs typeface="Gill Sans"/>
                  <a:sym typeface="Gill Sans"/>
                </a:defRPr>
              </a:lvl1pPr>
            </a:lstStyle>
            <a:p>
              <a:pPr/>
              <a:r>
                <a:t>unexpired</a:t>
              </a:r>
            </a:p>
          </p:txBody>
        </p:sp>
        <p:grpSp>
          <p:nvGrpSpPr>
            <p:cNvPr id="3699" name="Group"/>
            <p:cNvGrpSpPr/>
            <p:nvPr/>
          </p:nvGrpSpPr>
          <p:grpSpPr>
            <a:xfrm>
              <a:off x="280695" y="275349"/>
              <a:ext cx="1505408" cy="319807"/>
              <a:chOff x="0" y="0"/>
              <a:chExt cx="1505407" cy="319806"/>
            </a:xfrm>
          </p:grpSpPr>
          <p:sp>
            <p:nvSpPr>
              <p:cNvPr id="3697" name="Line"/>
              <p:cNvSpPr/>
              <p:nvPr/>
            </p:nvSpPr>
            <p:spPr>
              <a:xfrm flipV="1">
                <a:off x="793162" y="0"/>
                <a:ext cx="712246" cy="319807"/>
              </a:xfrm>
              <a:prstGeom prst="line">
                <a:avLst/>
              </a:prstGeom>
              <a:noFill/>
              <a:ln w="38100" cap="flat">
                <a:solidFill>
                  <a:schemeClr val="accent5"/>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698" name="Line"/>
              <p:cNvSpPr/>
              <p:nvPr/>
            </p:nvSpPr>
            <p:spPr>
              <a:xfrm flipH="1" flipV="1">
                <a:off x="-1" y="22746"/>
                <a:ext cx="807896" cy="289558"/>
              </a:xfrm>
              <a:prstGeom prst="line">
                <a:avLst/>
              </a:prstGeom>
              <a:noFill/>
              <a:ln w="38100" cap="flat">
                <a:solidFill>
                  <a:schemeClr val="accent5"/>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grpSp>
        <p:nvGrpSpPr>
          <p:cNvPr id="3715" name="Group"/>
          <p:cNvGrpSpPr/>
          <p:nvPr/>
        </p:nvGrpSpPr>
        <p:grpSpPr>
          <a:xfrm>
            <a:off x="5415421" y="5109387"/>
            <a:ext cx="4365814" cy="4612445"/>
            <a:chOff x="70880" y="0"/>
            <a:chExt cx="4365813" cy="4612444"/>
          </a:xfrm>
        </p:grpSpPr>
        <p:grpSp>
          <p:nvGrpSpPr>
            <p:cNvPr id="3711" name="Group"/>
            <p:cNvGrpSpPr/>
            <p:nvPr/>
          </p:nvGrpSpPr>
          <p:grpSpPr>
            <a:xfrm>
              <a:off x="70880" y="1556053"/>
              <a:ext cx="2173958" cy="3056392"/>
              <a:chOff x="70880" y="0"/>
              <a:chExt cx="2173957" cy="3056390"/>
            </a:xfrm>
          </p:grpSpPr>
          <p:grpSp>
            <p:nvGrpSpPr>
              <p:cNvPr id="3709" name="Group"/>
              <p:cNvGrpSpPr/>
              <p:nvPr/>
            </p:nvGrpSpPr>
            <p:grpSpPr>
              <a:xfrm>
                <a:off x="594943" y="0"/>
                <a:ext cx="1088706" cy="2343195"/>
                <a:chOff x="0" y="0"/>
                <a:chExt cx="1088704" cy="2343194"/>
              </a:xfrm>
            </p:grpSpPr>
            <p:sp>
              <p:nvSpPr>
                <p:cNvPr id="3701" name="Rectangle"/>
                <p:cNvSpPr/>
                <p:nvPr/>
              </p:nvSpPr>
              <p:spPr>
                <a:xfrm>
                  <a:off x="0" y="0"/>
                  <a:ext cx="1088705" cy="2343195"/>
                </a:xfrm>
                <a:prstGeom prst="rect">
                  <a:avLst/>
                </a:prstGeom>
                <a:noFill/>
                <a:ln w="25400" cap="flat">
                  <a:solidFill>
                    <a:srgbClr val="FFFFFF">
                      <a:alpha val="68332"/>
                    </a:srgbClr>
                  </a:solidFill>
                  <a:prstDash val="solid"/>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702" name="Rectangle"/>
                <p:cNvSpPr/>
                <p:nvPr/>
              </p:nvSpPr>
              <p:spPr>
                <a:xfrm>
                  <a:off x="56617" y="127000"/>
                  <a:ext cx="962202" cy="233428"/>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703" name="Rectangle"/>
                <p:cNvSpPr/>
                <p:nvPr/>
              </p:nvSpPr>
              <p:spPr>
                <a:xfrm>
                  <a:off x="56617" y="438247"/>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704" name="Rectangle"/>
                <p:cNvSpPr/>
                <p:nvPr/>
              </p:nvSpPr>
              <p:spPr>
                <a:xfrm>
                  <a:off x="56617" y="749494"/>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705" name="Rectangle"/>
                <p:cNvSpPr/>
                <p:nvPr/>
              </p:nvSpPr>
              <p:spPr>
                <a:xfrm>
                  <a:off x="56617" y="1050186"/>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706" name="Rectangle"/>
                <p:cNvSpPr/>
                <p:nvPr/>
              </p:nvSpPr>
              <p:spPr>
                <a:xfrm>
                  <a:off x="56617" y="1361434"/>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707" name="Rectangle"/>
                <p:cNvSpPr/>
                <p:nvPr/>
              </p:nvSpPr>
              <p:spPr>
                <a:xfrm>
                  <a:off x="56617" y="1672681"/>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708" name="Rectangle"/>
                <p:cNvSpPr/>
                <p:nvPr/>
              </p:nvSpPr>
              <p:spPr>
                <a:xfrm>
                  <a:off x="56617" y="1983928"/>
                  <a:ext cx="962202" cy="233429"/>
                </a:xfrm>
                <a:prstGeom prst="rect">
                  <a:avLst/>
                </a:pr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3710" name="112 M Certificates…"/>
              <p:cNvSpPr txBox="1"/>
              <p:nvPr/>
            </p:nvSpPr>
            <p:spPr>
              <a:xfrm>
                <a:off x="70880" y="2370590"/>
                <a:ext cx="2173958"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2000">
                    <a:latin typeface="Gill Sans"/>
                    <a:ea typeface="Gill Sans"/>
                    <a:cs typeface="Gill Sans"/>
                    <a:sym typeface="Gill Sans"/>
                  </a:defRPr>
                </a:pPr>
                <a:r>
                  <a:t>112 M Certificates </a:t>
                </a:r>
              </a:p>
              <a:p>
                <a:pPr>
                  <a:defRPr b="0" sz="2000">
                    <a:latin typeface="Gill Sans"/>
                    <a:ea typeface="Gill Sans"/>
                    <a:cs typeface="Gill Sans"/>
                    <a:sym typeface="Gill Sans"/>
                  </a:defRPr>
                </a:pPr>
                <a:r>
                  <a:t>from Censys</a:t>
                </a:r>
              </a:p>
            </p:txBody>
          </p:sp>
        </p:grpSp>
        <p:grpSp>
          <p:nvGrpSpPr>
            <p:cNvPr id="3714" name="Group"/>
            <p:cNvGrpSpPr/>
            <p:nvPr/>
          </p:nvGrpSpPr>
          <p:grpSpPr>
            <a:xfrm>
              <a:off x="1693675" y="-1"/>
              <a:ext cx="2743019" cy="2436295"/>
              <a:chOff x="-61201" y="0"/>
              <a:chExt cx="2743018" cy="2436293"/>
            </a:xfrm>
          </p:grpSpPr>
          <p:sp>
            <p:nvSpPr>
              <p:cNvPr id="3733" name="Connection Line"/>
              <p:cNvSpPr/>
              <p:nvPr/>
            </p:nvSpPr>
            <p:spPr>
              <a:xfrm>
                <a:off x="102359" y="0"/>
                <a:ext cx="2579458" cy="2436294"/>
              </a:xfrm>
              <a:custGeom>
                <a:avLst/>
                <a:gdLst/>
                <a:ahLst/>
                <a:cxnLst>
                  <a:cxn ang="0">
                    <a:pos x="wd2" y="hd2"/>
                  </a:cxn>
                  <a:cxn ang="5400000">
                    <a:pos x="wd2" y="hd2"/>
                  </a:cxn>
                  <a:cxn ang="10800000">
                    <a:pos x="wd2" y="hd2"/>
                  </a:cxn>
                  <a:cxn ang="16200000">
                    <a:pos x="wd2" y="hd2"/>
                  </a:cxn>
                </a:cxnLst>
                <a:rect l="0" t="0" r="r" b="b"/>
                <a:pathLst>
                  <a:path w="21126" h="21141" fill="norm" stroke="1" extrusionOk="0">
                    <a:moveTo>
                      <a:pt x="21101" y="0"/>
                    </a:moveTo>
                    <a:cubicBezTo>
                      <a:pt x="21600" y="14561"/>
                      <a:pt x="14566" y="21600"/>
                      <a:pt x="0" y="21118"/>
                    </a:cubicBezTo>
                  </a:path>
                </a:pathLst>
              </a:custGeom>
              <a:noFill/>
              <a:ln w="63500" cap="flat">
                <a:solidFill>
                  <a:schemeClr val="accent4"/>
                </a:solidFill>
                <a:prstDash val="sysDot"/>
                <a:miter lim="400000"/>
                <a:headEnd type="triangle" w="med" len="med"/>
                <a:tailEnd type="triangle" w="med" len="med"/>
              </a:ln>
              <a:effectLst/>
            </p:spPr>
            <p:txBody>
              <a:bodyPr/>
              <a:lstStyle/>
              <a:p>
                <a:pPr/>
              </a:p>
            </p:txBody>
          </p:sp>
          <p:sp>
            <p:nvSpPr>
              <p:cNvPr id="3713" name="Cross-check"/>
              <p:cNvSpPr txBox="1"/>
              <p:nvPr/>
            </p:nvSpPr>
            <p:spPr>
              <a:xfrm>
                <a:off x="-61202" y="1606364"/>
                <a:ext cx="1784326" cy="482601"/>
              </a:xfrm>
              <a:prstGeom prst="rect">
                <a:avLst/>
              </a:prstGeom>
              <a:solidFill>
                <a:srgbClr val="000000"/>
              </a:solid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600">
                    <a:solidFill>
                      <a:schemeClr val="accent3">
                        <a:hueOff val="-365725"/>
                        <a:satOff val="-32500"/>
                        <a:lumOff val="18235"/>
                      </a:schemeClr>
                    </a:solidFill>
                    <a:latin typeface="Gill Sans"/>
                    <a:ea typeface="Gill Sans"/>
                    <a:cs typeface="Gill Sans"/>
                    <a:sym typeface="Gill Sans"/>
                  </a:defRPr>
                </a:lvl1pPr>
              </a:lstStyle>
              <a:p>
                <a:pPr/>
                <a:r>
                  <a:t>Cross-check</a:t>
                </a:r>
              </a:p>
            </p:txBody>
          </p:sp>
        </p:grpSp>
      </p:grpSp>
      <p:grpSp>
        <p:nvGrpSpPr>
          <p:cNvPr id="3725" name="Group"/>
          <p:cNvGrpSpPr/>
          <p:nvPr/>
        </p:nvGrpSpPr>
        <p:grpSpPr>
          <a:xfrm>
            <a:off x="7277963" y="2491064"/>
            <a:ext cx="2379651" cy="3952692"/>
            <a:chOff x="148084" y="21716"/>
            <a:chExt cx="2379650" cy="3952690"/>
          </a:xfrm>
        </p:grpSpPr>
        <p:grpSp>
          <p:nvGrpSpPr>
            <p:cNvPr id="3722" name="Group"/>
            <p:cNvGrpSpPr/>
            <p:nvPr/>
          </p:nvGrpSpPr>
          <p:grpSpPr>
            <a:xfrm>
              <a:off x="647172" y="1156592"/>
              <a:ext cx="984289" cy="2734945"/>
              <a:chOff x="0" y="0"/>
              <a:chExt cx="984288" cy="2734944"/>
            </a:xfrm>
          </p:grpSpPr>
          <p:sp>
            <p:nvSpPr>
              <p:cNvPr id="3716" name="1F3D4…9A8"/>
              <p:cNvSpPr/>
              <p:nvPr/>
            </p:nvSpPr>
            <p:spPr>
              <a:xfrm>
                <a:off x="0" y="0"/>
                <a:ext cx="984289" cy="342900"/>
              </a:xfrm>
              <a:prstGeom prst="rect">
                <a:avLst/>
              </a:prstGeom>
              <a:solidFill>
                <a:srgbClr val="A9A9A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200">
                    <a:latin typeface="+mn-lt"/>
                    <a:ea typeface="+mn-ea"/>
                    <a:cs typeface="+mn-cs"/>
                    <a:sym typeface="Helvetica Neue Medium"/>
                  </a:defRPr>
                </a:lvl1pPr>
              </a:lstStyle>
              <a:p>
                <a:pPr/>
                <a:r>
                  <a:t>1F3D4…9A8</a:t>
                </a:r>
              </a:p>
            </p:txBody>
          </p:sp>
          <p:sp>
            <p:nvSpPr>
              <p:cNvPr id="3717" name="A234…FAA"/>
              <p:cNvSpPr/>
              <p:nvPr/>
            </p:nvSpPr>
            <p:spPr>
              <a:xfrm>
                <a:off x="0" y="440610"/>
                <a:ext cx="984289" cy="342901"/>
              </a:xfrm>
              <a:prstGeom prst="rect">
                <a:avLst/>
              </a:prstGeom>
              <a:solidFill>
                <a:srgbClr val="A9A9A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200">
                    <a:latin typeface="+mn-lt"/>
                    <a:ea typeface="+mn-ea"/>
                    <a:cs typeface="+mn-cs"/>
                    <a:sym typeface="Helvetica Neue Medium"/>
                  </a:defRPr>
                </a:lvl1pPr>
              </a:lstStyle>
              <a:p>
                <a:pPr/>
                <a:r>
                  <a:t>A234…FAA</a:t>
                </a:r>
              </a:p>
            </p:txBody>
          </p:sp>
          <p:sp>
            <p:nvSpPr>
              <p:cNvPr id="3718" name="Rectangle"/>
              <p:cNvSpPr/>
              <p:nvPr/>
            </p:nvSpPr>
            <p:spPr>
              <a:xfrm>
                <a:off x="0" y="881220"/>
                <a:ext cx="984289" cy="342901"/>
              </a:xfrm>
              <a:prstGeom prst="rect">
                <a:avLst/>
              </a:prstGeom>
              <a:solidFill>
                <a:srgbClr val="A9A9A9"/>
              </a:solidFill>
              <a:ln w="12700" cap="flat">
                <a:noFill/>
                <a:miter lim="400000"/>
              </a:ln>
              <a:effectLst/>
            </p:spPr>
            <p:txBody>
              <a:bodyPr wrap="square" lIns="50800" tIns="50800" rIns="50800" bIns="50800" numCol="1" anchor="ctr">
                <a:noAutofit/>
              </a:bodyPr>
              <a:lstStyle/>
              <a:p>
                <a:pPr>
                  <a:defRPr b="0" sz="1200">
                    <a:latin typeface="+mn-lt"/>
                    <a:ea typeface="+mn-ea"/>
                    <a:cs typeface="+mn-cs"/>
                    <a:sym typeface="Helvetica Neue Medium"/>
                  </a:defRPr>
                </a:pPr>
              </a:p>
            </p:txBody>
          </p:sp>
          <p:sp>
            <p:nvSpPr>
              <p:cNvPr id="3719" name="1F3D4…9A8"/>
              <p:cNvSpPr/>
              <p:nvPr/>
            </p:nvSpPr>
            <p:spPr>
              <a:xfrm>
                <a:off x="0" y="2392044"/>
                <a:ext cx="984289" cy="342901"/>
              </a:xfrm>
              <a:prstGeom prst="rect">
                <a:avLst/>
              </a:prstGeom>
              <a:solidFill>
                <a:srgbClr val="A9A9A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200">
                    <a:latin typeface="+mn-lt"/>
                    <a:ea typeface="+mn-ea"/>
                    <a:cs typeface="+mn-cs"/>
                    <a:sym typeface="Helvetica Neue Medium"/>
                  </a:defRPr>
                </a:lvl1pPr>
              </a:lstStyle>
              <a:p>
                <a:pPr/>
                <a:r>
                  <a:t>1F3D4…9A8</a:t>
                </a:r>
              </a:p>
            </p:txBody>
          </p:sp>
          <p:sp>
            <p:nvSpPr>
              <p:cNvPr id="3720" name="Rectangle"/>
              <p:cNvSpPr/>
              <p:nvPr/>
            </p:nvSpPr>
            <p:spPr>
              <a:xfrm>
                <a:off x="0" y="1888533"/>
                <a:ext cx="984289" cy="342901"/>
              </a:xfrm>
              <a:prstGeom prst="rect">
                <a:avLst/>
              </a:prstGeom>
              <a:solidFill>
                <a:srgbClr val="A9A9A9"/>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200">
                    <a:latin typeface="+mn-lt"/>
                    <a:ea typeface="+mn-ea"/>
                    <a:cs typeface="+mn-cs"/>
                    <a:sym typeface="Helvetica Neue Medium"/>
                  </a:defRPr>
                </a:lvl1pPr>
              </a:lstStyle>
              <a:p>
                <a:pPr/>
                <a:r>
                  <a:t> </a:t>
                </a:r>
              </a:p>
            </p:txBody>
          </p:sp>
          <p:sp>
            <p:nvSpPr>
              <p:cNvPr id="3721" name="…"/>
              <p:cNvSpPr txBox="1"/>
              <p:nvPr/>
            </p:nvSpPr>
            <p:spPr>
              <a:xfrm>
                <a:off x="307994" y="1307595"/>
                <a:ext cx="368301" cy="4117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lvl1pPr>
              </a:lstStyle>
              <a:p>
                <a:pPr/>
                <a:r>
                  <a:t>…</a:t>
                </a:r>
              </a:p>
            </p:txBody>
          </p:sp>
        </p:grpSp>
        <p:sp>
          <p:nvSpPr>
            <p:cNvPr id="3723" name="2,041,345 Serials…"/>
            <p:cNvSpPr txBox="1"/>
            <p:nvPr/>
          </p:nvSpPr>
          <p:spPr>
            <a:xfrm>
              <a:off x="148084" y="21716"/>
              <a:ext cx="1982466"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b="0" sz="2000">
                  <a:latin typeface="Gill Sans"/>
                  <a:ea typeface="Gill Sans"/>
                  <a:cs typeface="Gill Sans"/>
                  <a:sym typeface="Gill Sans"/>
                </a:defRPr>
              </a:pPr>
              <a:r>
                <a:t>2,041,345 Serials </a:t>
              </a:r>
            </a:p>
            <a:p>
              <a:pPr>
                <a:defRPr b="0" sz="2000">
                  <a:latin typeface="Gill Sans"/>
                  <a:ea typeface="Gill Sans"/>
                  <a:cs typeface="Gill Sans"/>
                  <a:sym typeface="Gill Sans"/>
                </a:defRPr>
              </a:pPr>
              <a:r>
                <a:t>w/ OCSP URL</a:t>
              </a:r>
            </a:p>
          </p:txBody>
        </p:sp>
        <p:sp>
          <p:nvSpPr>
            <p:cNvPr id="3724" name="}"/>
            <p:cNvSpPr txBox="1"/>
            <p:nvPr/>
          </p:nvSpPr>
          <p:spPr>
            <a:xfrm>
              <a:off x="1712124" y="1073722"/>
              <a:ext cx="815611" cy="290068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b="0" sz="22000">
                  <a:latin typeface="Heiti TC Light"/>
                  <a:ea typeface="Heiti TC Light"/>
                  <a:cs typeface="Heiti TC Light"/>
                  <a:sym typeface="Heiti TC Light"/>
                </a:defRPr>
              </a:lvl1pPr>
            </a:lstStyle>
            <a:p>
              <a:pPr/>
              <a:r>
                <a:t>}</a:t>
              </a:r>
            </a:p>
          </p:txBody>
        </p:sp>
      </p:grpSp>
      <p:sp>
        <p:nvSpPr>
          <p:cNvPr id="3726" name="Arrow"/>
          <p:cNvSpPr/>
          <p:nvPr/>
        </p:nvSpPr>
        <p:spPr>
          <a:xfrm>
            <a:off x="6789380" y="4643178"/>
            <a:ext cx="847908" cy="821381"/>
          </a:xfrm>
          <a:prstGeom prst="rightArrow">
            <a:avLst>
              <a:gd name="adj1" fmla="val 49488"/>
              <a:gd name="adj2" fmla="val 58151"/>
            </a:avLst>
          </a:prstGeom>
          <a:ln w="76200">
            <a:solidFill>
              <a:schemeClr val="accent4">
                <a:hueOff val="468000"/>
                <a:satOff val="-4761"/>
                <a:lumOff val="10196"/>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727" name="Arrow"/>
          <p:cNvSpPr/>
          <p:nvPr/>
        </p:nvSpPr>
        <p:spPr>
          <a:xfrm>
            <a:off x="1890862" y="4606857"/>
            <a:ext cx="847908" cy="821381"/>
          </a:xfrm>
          <a:prstGeom prst="rightArrow">
            <a:avLst>
              <a:gd name="adj1" fmla="val 49488"/>
              <a:gd name="adj2" fmla="val 58151"/>
            </a:avLst>
          </a:prstGeom>
          <a:ln w="76200">
            <a:solidFill>
              <a:schemeClr val="accent4">
                <a:hueOff val="468000"/>
                <a:satOff val="-4761"/>
                <a:lumOff val="10196"/>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728" name="Arrow"/>
          <p:cNvSpPr/>
          <p:nvPr/>
        </p:nvSpPr>
        <p:spPr>
          <a:xfrm>
            <a:off x="4230729" y="4643178"/>
            <a:ext cx="847908" cy="821381"/>
          </a:xfrm>
          <a:prstGeom prst="rightArrow">
            <a:avLst>
              <a:gd name="adj1" fmla="val 49488"/>
              <a:gd name="adj2" fmla="val 58151"/>
            </a:avLst>
          </a:prstGeom>
          <a:ln w="76200">
            <a:solidFill>
              <a:schemeClr val="accent4">
                <a:hueOff val="468000"/>
                <a:satOff val="-4761"/>
                <a:lumOff val="10196"/>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729" name="Arrow"/>
          <p:cNvSpPr/>
          <p:nvPr/>
        </p:nvSpPr>
        <p:spPr>
          <a:xfrm>
            <a:off x="10136947" y="4606857"/>
            <a:ext cx="847907" cy="821381"/>
          </a:xfrm>
          <a:prstGeom prst="rightArrow">
            <a:avLst>
              <a:gd name="adj1" fmla="val 49488"/>
              <a:gd name="adj2" fmla="val 58151"/>
            </a:avLst>
          </a:prstGeom>
          <a:ln w="76200">
            <a:solidFill>
              <a:schemeClr val="accent4">
                <a:hueOff val="468000"/>
                <a:satOff val="-4761"/>
                <a:lumOff val="10196"/>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730" name="Robot"/>
          <p:cNvSpPr/>
          <p:nvPr/>
        </p:nvSpPr>
        <p:spPr>
          <a:xfrm>
            <a:off x="11379595" y="7343094"/>
            <a:ext cx="768273" cy="1148067"/>
          </a:xfrm>
          <a:custGeom>
            <a:avLst/>
            <a:gdLst/>
            <a:ahLst/>
            <a:cxnLst>
              <a:cxn ang="0">
                <a:pos x="wd2" y="hd2"/>
              </a:cxn>
              <a:cxn ang="5400000">
                <a:pos x="wd2" y="hd2"/>
              </a:cxn>
              <a:cxn ang="10800000">
                <a:pos x="wd2" y="hd2"/>
              </a:cxn>
              <a:cxn ang="16200000">
                <a:pos x="wd2" y="hd2"/>
              </a:cxn>
            </a:cxnLst>
            <a:rect l="0" t="0" r="r" b="b"/>
            <a:pathLst>
              <a:path w="21547" h="21600" fill="norm" stroke="1" extrusionOk="0">
                <a:moveTo>
                  <a:pt x="7636" y="0"/>
                </a:moveTo>
                <a:cubicBezTo>
                  <a:pt x="7308" y="0"/>
                  <a:pt x="7042" y="178"/>
                  <a:pt x="7042" y="398"/>
                </a:cubicBezTo>
                <a:lnTo>
                  <a:pt x="7042" y="1269"/>
                </a:lnTo>
                <a:cubicBezTo>
                  <a:pt x="7042" y="1360"/>
                  <a:pt x="6932" y="1434"/>
                  <a:pt x="6796" y="1434"/>
                </a:cubicBezTo>
                <a:lnTo>
                  <a:pt x="6444" y="1434"/>
                </a:lnTo>
                <a:cubicBezTo>
                  <a:pt x="6308" y="1434"/>
                  <a:pt x="6197" y="1509"/>
                  <a:pt x="6197" y="1600"/>
                </a:cubicBezTo>
                <a:lnTo>
                  <a:pt x="6197" y="2450"/>
                </a:lnTo>
                <a:cubicBezTo>
                  <a:pt x="6197" y="2541"/>
                  <a:pt x="6308" y="2614"/>
                  <a:pt x="6444" y="2614"/>
                </a:cubicBezTo>
                <a:lnTo>
                  <a:pt x="6796" y="2614"/>
                </a:lnTo>
                <a:cubicBezTo>
                  <a:pt x="6932" y="2614"/>
                  <a:pt x="7042" y="2688"/>
                  <a:pt x="7042" y="2779"/>
                </a:cubicBezTo>
                <a:lnTo>
                  <a:pt x="7042" y="4048"/>
                </a:lnTo>
                <a:lnTo>
                  <a:pt x="4708" y="4048"/>
                </a:lnTo>
                <a:cubicBezTo>
                  <a:pt x="4373" y="4048"/>
                  <a:pt x="4102" y="4230"/>
                  <a:pt x="4102" y="4455"/>
                </a:cubicBezTo>
                <a:lnTo>
                  <a:pt x="4102" y="5592"/>
                </a:lnTo>
                <a:lnTo>
                  <a:pt x="3470" y="5592"/>
                </a:lnTo>
                <a:lnTo>
                  <a:pt x="3470" y="5197"/>
                </a:lnTo>
                <a:cubicBezTo>
                  <a:pt x="3470" y="5006"/>
                  <a:pt x="3238" y="4850"/>
                  <a:pt x="2952" y="4850"/>
                </a:cubicBezTo>
                <a:lnTo>
                  <a:pt x="575" y="4850"/>
                </a:lnTo>
                <a:cubicBezTo>
                  <a:pt x="289" y="4850"/>
                  <a:pt x="57" y="5006"/>
                  <a:pt x="57" y="5197"/>
                </a:cubicBezTo>
                <a:lnTo>
                  <a:pt x="57" y="9364"/>
                </a:lnTo>
                <a:cubicBezTo>
                  <a:pt x="57" y="9530"/>
                  <a:pt x="233" y="9669"/>
                  <a:pt x="464" y="9703"/>
                </a:cubicBezTo>
                <a:lnTo>
                  <a:pt x="464" y="10395"/>
                </a:lnTo>
                <a:cubicBezTo>
                  <a:pt x="233" y="10429"/>
                  <a:pt x="57" y="10568"/>
                  <a:pt x="57" y="10734"/>
                </a:cubicBezTo>
                <a:lnTo>
                  <a:pt x="57" y="13326"/>
                </a:lnTo>
                <a:cubicBezTo>
                  <a:pt x="57" y="13518"/>
                  <a:pt x="290" y="13672"/>
                  <a:pt x="575" y="13672"/>
                </a:cubicBezTo>
                <a:lnTo>
                  <a:pt x="771" y="13672"/>
                </a:lnTo>
                <a:lnTo>
                  <a:pt x="117" y="14205"/>
                </a:lnTo>
                <a:cubicBezTo>
                  <a:pt x="10" y="14293"/>
                  <a:pt x="-27" y="14412"/>
                  <a:pt x="19" y="14521"/>
                </a:cubicBezTo>
                <a:lnTo>
                  <a:pt x="480" y="15614"/>
                </a:lnTo>
                <a:cubicBezTo>
                  <a:pt x="506" y="15676"/>
                  <a:pt x="590" y="15719"/>
                  <a:pt x="686" y="15719"/>
                </a:cubicBezTo>
                <a:lnTo>
                  <a:pt x="1020" y="15719"/>
                </a:lnTo>
                <a:cubicBezTo>
                  <a:pt x="1138" y="15719"/>
                  <a:pt x="1234" y="15655"/>
                  <a:pt x="1234" y="15576"/>
                </a:cubicBezTo>
                <a:lnTo>
                  <a:pt x="1234" y="14788"/>
                </a:lnTo>
                <a:cubicBezTo>
                  <a:pt x="1234" y="14591"/>
                  <a:pt x="1472" y="14431"/>
                  <a:pt x="1765" y="14431"/>
                </a:cubicBezTo>
                <a:cubicBezTo>
                  <a:pt x="2058" y="14431"/>
                  <a:pt x="2293" y="14591"/>
                  <a:pt x="2293" y="14788"/>
                </a:cubicBezTo>
                <a:lnTo>
                  <a:pt x="2293" y="15576"/>
                </a:lnTo>
                <a:cubicBezTo>
                  <a:pt x="2293" y="15655"/>
                  <a:pt x="2389" y="15719"/>
                  <a:pt x="2507" y="15719"/>
                </a:cubicBezTo>
                <a:lnTo>
                  <a:pt x="2842" y="15719"/>
                </a:lnTo>
                <a:cubicBezTo>
                  <a:pt x="2937" y="15719"/>
                  <a:pt x="3022" y="15676"/>
                  <a:pt x="3048" y="15614"/>
                </a:cubicBezTo>
                <a:lnTo>
                  <a:pt x="3508" y="14521"/>
                </a:lnTo>
                <a:cubicBezTo>
                  <a:pt x="3554" y="14412"/>
                  <a:pt x="3518" y="14293"/>
                  <a:pt x="3410" y="14205"/>
                </a:cubicBezTo>
                <a:lnTo>
                  <a:pt x="2756" y="13672"/>
                </a:lnTo>
                <a:lnTo>
                  <a:pt x="2952" y="13672"/>
                </a:lnTo>
                <a:cubicBezTo>
                  <a:pt x="3238" y="13672"/>
                  <a:pt x="3470" y="13518"/>
                  <a:pt x="3470" y="13326"/>
                </a:cubicBezTo>
                <a:lnTo>
                  <a:pt x="3470" y="10734"/>
                </a:lnTo>
                <a:cubicBezTo>
                  <a:pt x="3470" y="10568"/>
                  <a:pt x="3297" y="10429"/>
                  <a:pt x="3065" y="10395"/>
                </a:cubicBezTo>
                <a:lnTo>
                  <a:pt x="3065" y="9703"/>
                </a:lnTo>
                <a:cubicBezTo>
                  <a:pt x="3297" y="9669"/>
                  <a:pt x="3470" y="9530"/>
                  <a:pt x="3470" y="9364"/>
                </a:cubicBezTo>
                <a:lnTo>
                  <a:pt x="3470" y="7843"/>
                </a:lnTo>
                <a:lnTo>
                  <a:pt x="4102" y="7843"/>
                </a:lnTo>
                <a:lnTo>
                  <a:pt x="4102" y="13265"/>
                </a:lnTo>
                <a:cubicBezTo>
                  <a:pt x="4102" y="13490"/>
                  <a:pt x="4373" y="13672"/>
                  <a:pt x="4708" y="13672"/>
                </a:cubicBezTo>
                <a:lnTo>
                  <a:pt x="5367" y="13672"/>
                </a:lnTo>
                <a:lnTo>
                  <a:pt x="5367" y="19636"/>
                </a:lnTo>
                <a:cubicBezTo>
                  <a:pt x="5367" y="19764"/>
                  <a:pt x="5302" y="19890"/>
                  <a:pt x="5186" y="19992"/>
                </a:cubicBezTo>
                <a:lnTo>
                  <a:pt x="4326" y="20751"/>
                </a:lnTo>
                <a:cubicBezTo>
                  <a:pt x="4210" y="20853"/>
                  <a:pt x="4145" y="20979"/>
                  <a:pt x="4145" y="21107"/>
                </a:cubicBezTo>
                <a:lnTo>
                  <a:pt x="4145" y="21327"/>
                </a:lnTo>
                <a:cubicBezTo>
                  <a:pt x="4145" y="21477"/>
                  <a:pt x="4328" y="21600"/>
                  <a:pt x="4552" y="21600"/>
                </a:cubicBezTo>
                <a:lnTo>
                  <a:pt x="9040" y="21600"/>
                </a:lnTo>
                <a:cubicBezTo>
                  <a:pt x="9264" y="21600"/>
                  <a:pt x="9447" y="21477"/>
                  <a:pt x="9447" y="21327"/>
                </a:cubicBezTo>
                <a:lnTo>
                  <a:pt x="9447" y="13672"/>
                </a:lnTo>
                <a:lnTo>
                  <a:pt x="12099" y="13672"/>
                </a:lnTo>
                <a:lnTo>
                  <a:pt x="12099" y="21327"/>
                </a:lnTo>
                <a:cubicBezTo>
                  <a:pt x="12099" y="21477"/>
                  <a:pt x="12282" y="21600"/>
                  <a:pt x="12506" y="21600"/>
                </a:cubicBezTo>
                <a:lnTo>
                  <a:pt x="16994" y="21600"/>
                </a:lnTo>
                <a:cubicBezTo>
                  <a:pt x="17218" y="21600"/>
                  <a:pt x="17399" y="21477"/>
                  <a:pt x="17399" y="21327"/>
                </a:cubicBezTo>
                <a:lnTo>
                  <a:pt x="17399" y="21107"/>
                </a:lnTo>
                <a:cubicBezTo>
                  <a:pt x="17399" y="20979"/>
                  <a:pt x="17336" y="20853"/>
                  <a:pt x="17220" y="20751"/>
                </a:cubicBezTo>
                <a:lnTo>
                  <a:pt x="16357" y="19992"/>
                </a:lnTo>
                <a:cubicBezTo>
                  <a:pt x="16241" y="19890"/>
                  <a:pt x="16179" y="19764"/>
                  <a:pt x="16179" y="19636"/>
                </a:cubicBezTo>
                <a:lnTo>
                  <a:pt x="16179" y="13672"/>
                </a:lnTo>
                <a:lnTo>
                  <a:pt x="16838" y="13672"/>
                </a:lnTo>
                <a:cubicBezTo>
                  <a:pt x="17173" y="13672"/>
                  <a:pt x="17444" y="13490"/>
                  <a:pt x="17444" y="13265"/>
                </a:cubicBezTo>
                <a:lnTo>
                  <a:pt x="17444" y="7843"/>
                </a:lnTo>
                <a:lnTo>
                  <a:pt x="18075" y="7843"/>
                </a:lnTo>
                <a:lnTo>
                  <a:pt x="18075" y="9364"/>
                </a:lnTo>
                <a:cubicBezTo>
                  <a:pt x="18075" y="9530"/>
                  <a:pt x="18249" y="9669"/>
                  <a:pt x="18480" y="9703"/>
                </a:cubicBezTo>
                <a:lnTo>
                  <a:pt x="18480" y="10395"/>
                </a:lnTo>
                <a:cubicBezTo>
                  <a:pt x="18249" y="10429"/>
                  <a:pt x="18075" y="10568"/>
                  <a:pt x="18075" y="10734"/>
                </a:cubicBezTo>
                <a:lnTo>
                  <a:pt x="18075" y="13326"/>
                </a:lnTo>
                <a:cubicBezTo>
                  <a:pt x="18075" y="13518"/>
                  <a:pt x="18308" y="13672"/>
                  <a:pt x="18594" y="13672"/>
                </a:cubicBezTo>
                <a:lnTo>
                  <a:pt x="18790" y="13672"/>
                </a:lnTo>
                <a:lnTo>
                  <a:pt x="18136" y="14205"/>
                </a:lnTo>
                <a:cubicBezTo>
                  <a:pt x="18028" y="14293"/>
                  <a:pt x="17991" y="14412"/>
                  <a:pt x="18038" y="14521"/>
                </a:cubicBezTo>
                <a:lnTo>
                  <a:pt x="18498" y="15614"/>
                </a:lnTo>
                <a:cubicBezTo>
                  <a:pt x="18524" y="15676"/>
                  <a:pt x="18609" y="15719"/>
                  <a:pt x="18704" y="15719"/>
                </a:cubicBezTo>
                <a:lnTo>
                  <a:pt x="19039" y="15719"/>
                </a:lnTo>
                <a:cubicBezTo>
                  <a:pt x="19157" y="15719"/>
                  <a:pt x="19250" y="15655"/>
                  <a:pt x="19250" y="15576"/>
                </a:cubicBezTo>
                <a:lnTo>
                  <a:pt x="19250" y="14788"/>
                </a:lnTo>
                <a:cubicBezTo>
                  <a:pt x="19250" y="14591"/>
                  <a:pt x="19488" y="14431"/>
                  <a:pt x="19781" y="14431"/>
                </a:cubicBezTo>
                <a:cubicBezTo>
                  <a:pt x="20074" y="14431"/>
                  <a:pt x="20312" y="14591"/>
                  <a:pt x="20312" y="14788"/>
                </a:cubicBezTo>
                <a:lnTo>
                  <a:pt x="20312" y="15576"/>
                </a:lnTo>
                <a:cubicBezTo>
                  <a:pt x="20312" y="15655"/>
                  <a:pt x="20408" y="15719"/>
                  <a:pt x="20525" y="15719"/>
                </a:cubicBezTo>
                <a:lnTo>
                  <a:pt x="20860" y="15719"/>
                </a:lnTo>
                <a:cubicBezTo>
                  <a:pt x="20955" y="15719"/>
                  <a:pt x="21038" y="15676"/>
                  <a:pt x="21064" y="15614"/>
                </a:cubicBezTo>
                <a:lnTo>
                  <a:pt x="21527" y="14521"/>
                </a:lnTo>
                <a:cubicBezTo>
                  <a:pt x="21573" y="14412"/>
                  <a:pt x="21536" y="14293"/>
                  <a:pt x="21429" y="14205"/>
                </a:cubicBezTo>
                <a:lnTo>
                  <a:pt x="20775" y="13672"/>
                </a:lnTo>
                <a:lnTo>
                  <a:pt x="20971" y="13672"/>
                </a:lnTo>
                <a:cubicBezTo>
                  <a:pt x="21256" y="13672"/>
                  <a:pt x="21489" y="13518"/>
                  <a:pt x="21489" y="13326"/>
                </a:cubicBezTo>
                <a:lnTo>
                  <a:pt x="21489" y="10734"/>
                </a:lnTo>
                <a:cubicBezTo>
                  <a:pt x="21489" y="10568"/>
                  <a:pt x="21313" y="10429"/>
                  <a:pt x="21081" y="10395"/>
                </a:cubicBezTo>
                <a:lnTo>
                  <a:pt x="21081" y="9703"/>
                </a:lnTo>
                <a:cubicBezTo>
                  <a:pt x="21313" y="9669"/>
                  <a:pt x="21489" y="9530"/>
                  <a:pt x="21489" y="9364"/>
                </a:cubicBezTo>
                <a:lnTo>
                  <a:pt x="21489" y="5197"/>
                </a:lnTo>
                <a:cubicBezTo>
                  <a:pt x="21489" y="5006"/>
                  <a:pt x="21256" y="4850"/>
                  <a:pt x="20971" y="4850"/>
                </a:cubicBezTo>
                <a:lnTo>
                  <a:pt x="18594" y="4850"/>
                </a:lnTo>
                <a:cubicBezTo>
                  <a:pt x="18308" y="4850"/>
                  <a:pt x="18075" y="5006"/>
                  <a:pt x="18075" y="5197"/>
                </a:cubicBezTo>
                <a:lnTo>
                  <a:pt x="18075" y="5592"/>
                </a:lnTo>
                <a:lnTo>
                  <a:pt x="17444" y="5592"/>
                </a:lnTo>
                <a:lnTo>
                  <a:pt x="17444" y="4455"/>
                </a:lnTo>
                <a:cubicBezTo>
                  <a:pt x="17444" y="4230"/>
                  <a:pt x="17173" y="4048"/>
                  <a:pt x="16838" y="4048"/>
                </a:cubicBezTo>
                <a:lnTo>
                  <a:pt x="14503" y="4048"/>
                </a:lnTo>
                <a:lnTo>
                  <a:pt x="14503" y="2779"/>
                </a:lnTo>
                <a:cubicBezTo>
                  <a:pt x="14503" y="2688"/>
                  <a:pt x="14614" y="2614"/>
                  <a:pt x="14750" y="2614"/>
                </a:cubicBezTo>
                <a:lnTo>
                  <a:pt x="15102" y="2614"/>
                </a:lnTo>
                <a:cubicBezTo>
                  <a:pt x="15238" y="2614"/>
                  <a:pt x="15349" y="2541"/>
                  <a:pt x="15349" y="2450"/>
                </a:cubicBezTo>
                <a:lnTo>
                  <a:pt x="15349" y="1600"/>
                </a:lnTo>
                <a:cubicBezTo>
                  <a:pt x="15349" y="1509"/>
                  <a:pt x="15238" y="1434"/>
                  <a:pt x="15102" y="1434"/>
                </a:cubicBezTo>
                <a:lnTo>
                  <a:pt x="14750" y="1434"/>
                </a:lnTo>
                <a:cubicBezTo>
                  <a:pt x="14614" y="1434"/>
                  <a:pt x="14503" y="1360"/>
                  <a:pt x="14503" y="1269"/>
                </a:cubicBezTo>
                <a:lnTo>
                  <a:pt x="14503" y="398"/>
                </a:lnTo>
                <a:cubicBezTo>
                  <a:pt x="14503" y="178"/>
                  <a:pt x="14238" y="0"/>
                  <a:pt x="13910" y="0"/>
                </a:cubicBezTo>
                <a:lnTo>
                  <a:pt x="7636" y="0"/>
                </a:lnTo>
                <a:close/>
                <a:moveTo>
                  <a:pt x="9228" y="1434"/>
                </a:moveTo>
                <a:cubicBezTo>
                  <a:pt x="9713" y="1434"/>
                  <a:pt x="10106" y="1700"/>
                  <a:pt x="10106" y="2025"/>
                </a:cubicBezTo>
                <a:cubicBezTo>
                  <a:pt x="10106" y="2350"/>
                  <a:pt x="9713" y="2614"/>
                  <a:pt x="9228" y="2614"/>
                </a:cubicBezTo>
                <a:cubicBezTo>
                  <a:pt x="8743" y="2614"/>
                  <a:pt x="8351" y="2350"/>
                  <a:pt x="8351" y="2025"/>
                </a:cubicBezTo>
                <a:cubicBezTo>
                  <a:pt x="8351" y="1700"/>
                  <a:pt x="8743" y="1434"/>
                  <a:pt x="9228" y="1434"/>
                </a:cubicBezTo>
                <a:close/>
                <a:moveTo>
                  <a:pt x="12317" y="1434"/>
                </a:moveTo>
                <a:cubicBezTo>
                  <a:pt x="12802" y="1434"/>
                  <a:pt x="13195" y="1700"/>
                  <a:pt x="13195" y="2025"/>
                </a:cubicBezTo>
                <a:cubicBezTo>
                  <a:pt x="13195" y="2350"/>
                  <a:pt x="12802" y="2614"/>
                  <a:pt x="12317" y="2614"/>
                </a:cubicBezTo>
                <a:cubicBezTo>
                  <a:pt x="11832" y="2614"/>
                  <a:pt x="11440" y="2350"/>
                  <a:pt x="11440" y="2025"/>
                </a:cubicBezTo>
                <a:cubicBezTo>
                  <a:pt x="11440" y="1700"/>
                  <a:pt x="11832" y="1434"/>
                  <a:pt x="12317" y="1434"/>
                </a:cubicBezTo>
                <a:close/>
                <a:moveTo>
                  <a:pt x="8091" y="5474"/>
                </a:moveTo>
                <a:lnTo>
                  <a:pt x="13454" y="5474"/>
                </a:lnTo>
                <a:lnTo>
                  <a:pt x="13454" y="7795"/>
                </a:lnTo>
                <a:lnTo>
                  <a:pt x="8091" y="7795"/>
                </a:lnTo>
                <a:lnTo>
                  <a:pt x="8091" y="5474"/>
                </a:lnTo>
                <a:close/>
                <a:moveTo>
                  <a:pt x="8688" y="8716"/>
                </a:moveTo>
                <a:cubicBezTo>
                  <a:pt x="9016" y="8716"/>
                  <a:pt x="9281" y="8895"/>
                  <a:pt x="9281" y="9116"/>
                </a:cubicBezTo>
                <a:cubicBezTo>
                  <a:pt x="9281" y="9336"/>
                  <a:pt x="9016" y="9514"/>
                  <a:pt x="8688" y="9514"/>
                </a:cubicBezTo>
                <a:cubicBezTo>
                  <a:pt x="8359" y="9514"/>
                  <a:pt x="8091" y="9336"/>
                  <a:pt x="8091" y="9116"/>
                </a:cubicBezTo>
                <a:cubicBezTo>
                  <a:pt x="8091" y="8895"/>
                  <a:pt x="8359" y="8716"/>
                  <a:pt x="8688" y="8716"/>
                </a:cubicBezTo>
                <a:close/>
                <a:moveTo>
                  <a:pt x="10773" y="8716"/>
                </a:moveTo>
                <a:cubicBezTo>
                  <a:pt x="11102" y="8716"/>
                  <a:pt x="11369" y="8895"/>
                  <a:pt x="11369" y="9116"/>
                </a:cubicBezTo>
                <a:cubicBezTo>
                  <a:pt x="11369" y="9336"/>
                  <a:pt x="11102" y="9514"/>
                  <a:pt x="10773" y="9514"/>
                </a:cubicBezTo>
                <a:cubicBezTo>
                  <a:pt x="10444" y="9514"/>
                  <a:pt x="10177" y="9336"/>
                  <a:pt x="10177" y="9116"/>
                </a:cubicBezTo>
                <a:cubicBezTo>
                  <a:pt x="10177" y="8895"/>
                  <a:pt x="10444" y="8716"/>
                  <a:pt x="10773" y="8716"/>
                </a:cubicBezTo>
                <a:close/>
                <a:moveTo>
                  <a:pt x="12858" y="8716"/>
                </a:moveTo>
                <a:cubicBezTo>
                  <a:pt x="13187" y="8716"/>
                  <a:pt x="13454" y="8895"/>
                  <a:pt x="13454" y="9116"/>
                </a:cubicBezTo>
                <a:cubicBezTo>
                  <a:pt x="13454" y="9336"/>
                  <a:pt x="13187" y="9514"/>
                  <a:pt x="12858" y="9514"/>
                </a:cubicBezTo>
                <a:cubicBezTo>
                  <a:pt x="12530" y="9514"/>
                  <a:pt x="12265" y="9336"/>
                  <a:pt x="12265" y="9116"/>
                </a:cubicBezTo>
                <a:cubicBezTo>
                  <a:pt x="12265" y="8895"/>
                  <a:pt x="12530" y="8716"/>
                  <a:pt x="12858" y="8716"/>
                </a:cubicBezTo>
                <a:close/>
                <a:moveTo>
                  <a:pt x="10773" y="10277"/>
                </a:moveTo>
                <a:cubicBezTo>
                  <a:pt x="11801" y="10277"/>
                  <a:pt x="12768" y="10545"/>
                  <a:pt x="13495" y="11033"/>
                </a:cubicBezTo>
                <a:lnTo>
                  <a:pt x="11917" y="12093"/>
                </a:lnTo>
                <a:cubicBezTo>
                  <a:pt x="11612" y="11888"/>
                  <a:pt x="11205" y="11774"/>
                  <a:pt x="10773" y="11774"/>
                </a:cubicBezTo>
                <a:cubicBezTo>
                  <a:pt x="10341" y="11774"/>
                  <a:pt x="9934" y="11888"/>
                  <a:pt x="9628" y="12093"/>
                </a:cubicBezTo>
                <a:lnTo>
                  <a:pt x="8051" y="11033"/>
                </a:lnTo>
                <a:cubicBezTo>
                  <a:pt x="8778" y="10545"/>
                  <a:pt x="9745" y="10277"/>
                  <a:pt x="10773" y="10277"/>
                </a:cubicBezTo>
                <a:close/>
              </a:path>
            </a:pathLst>
          </a:cu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731" name="Callout"/>
          <p:cNvSpPr/>
          <p:nvPr/>
        </p:nvSpPr>
        <p:spPr>
          <a:xfrm>
            <a:off x="10999904" y="3594856"/>
            <a:ext cx="1354932" cy="351353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65" y="0"/>
                </a:moveTo>
                <a:cubicBezTo>
                  <a:pt x="1238" y="0"/>
                  <a:pt x="0" y="477"/>
                  <a:pt x="0" y="1066"/>
                </a:cubicBezTo>
                <a:lnTo>
                  <a:pt x="0" y="17003"/>
                </a:lnTo>
                <a:cubicBezTo>
                  <a:pt x="0" y="17592"/>
                  <a:pt x="1238" y="18070"/>
                  <a:pt x="2765" y="18070"/>
                </a:cubicBezTo>
                <a:lnTo>
                  <a:pt x="9136" y="18070"/>
                </a:lnTo>
                <a:lnTo>
                  <a:pt x="12148" y="21600"/>
                </a:lnTo>
                <a:lnTo>
                  <a:pt x="15166" y="18070"/>
                </a:lnTo>
                <a:lnTo>
                  <a:pt x="18835" y="18070"/>
                </a:lnTo>
                <a:cubicBezTo>
                  <a:pt x="20362" y="18070"/>
                  <a:pt x="21600" y="17592"/>
                  <a:pt x="21600" y="17003"/>
                </a:cubicBezTo>
                <a:lnTo>
                  <a:pt x="21600" y="1066"/>
                </a:lnTo>
                <a:cubicBezTo>
                  <a:pt x="21600" y="477"/>
                  <a:pt x="20362" y="0"/>
                  <a:pt x="18835" y="0"/>
                </a:cubicBezTo>
                <a:lnTo>
                  <a:pt x="2765" y="0"/>
                </a:lnTo>
                <a:close/>
              </a:path>
            </a:pathLst>
          </a:custGeom>
          <a:ln w="63500">
            <a:solidFill>
              <a:schemeClr val="accent1">
                <a:lumOff val="13529"/>
              </a:schemeClr>
            </a:solidFill>
            <a:miter lim="400000"/>
          </a:ln>
        </p:spPr>
        <p:txBody>
          <a:bodyPr lIns="50800" tIns="50800" rIns="50800" bIns="50800" anchor="ctr"/>
          <a:lstStyle/>
          <a:p>
            <a:pPr>
              <a:defRPr b="0" sz="2200">
                <a:latin typeface="+mn-lt"/>
                <a:ea typeface="+mn-ea"/>
                <a:cs typeface="+mn-cs"/>
                <a:sym typeface="Helvetica Neue Medium"/>
              </a:defRPr>
            </a:pPr>
          </a:p>
        </p:txBody>
      </p:sp>
      <p:sp>
        <p:nvSpPr>
          <p:cNvPr id="3732" name="Measurement…"/>
          <p:cNvSpPr txBox="1"/>
          <p:nvPr/>
        </p:nvSpPr>
        <p:spPr>
          <a:xfrm>
            <a:off x="10936334" y="8477406"/>
            <a:ext cx="1654796" cy="685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000">
                <a:latin typeface="Gill Sans"/>
                <a:ea typeface="Gill Sans"/>
                <a:cs typeface="Gill Sans"/>
                <a:sym typeface="Gill Sans"/>
              </a:defRPr>
            </a:pPr>
            <a:r>
              <a:t>Measurement </a:t>
            </a:r>
          </a:p>
          <a:p>
            <a:pPr>
              <a:defRPr b="0" sz="2000">
                <a:latin typeface="Gill Sans"/>
                <a:ea typeface="Gill Sans"/>
                <a:cs typeface="Gill Sans"/>
                <a:sym typeface="Gill Sans"/>
              </a:defRPr>
            </a:pPr>
            <a:r>
              <a:t>Client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6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8" presetID="22" grpId="2" fill="hold">
                                  <p:stCondLst>
                                    <p:cond delay="0"/>
                                  </p:stCondLst>
                                  <p:iterate type="el" backwards="0">
                                    <p:tmAbs val="0"/>
                                  </p:iterate>
                                  <p:childTnLst>
                                    <p:set>
                                      <p:cBhvr>
                                        <p:cTn id="10" fill="hold"/>
                                        <p:tgtEl>
                                          <p:spTgt spid="3727"/>
                                        </p:tgtEl>
                                        <p:attrNameLst>
                                          <p:attrName>style.visibility</p:attrName>
                                        </p:attrNameLst>
                                      </p:cBhvr>
                                      <p:to>
                                        <p:strVal val="visible"/>
                                      </p:to>
                                    </p:set>
                                    <p:animEffect filter="wipe(left)" transition="in">
                                      <p:cBhvr>
                                        <p:cTn id="11" dur="300"/>
                                        <p:tgtEl>
                                          <p:spTgt spid="3727"/>
                                        </p:tgtEl>
                                      </p:cBhvr>
                                    </p:animEffect>
                                  </p:childTnLst>
                                </p:cTn>
                              </p:par>
                            </p:childTnLst>
                          </p:cTn>
                        </p:par>
                        <p:par>
                          <p:cTn id="12" fill="hold">
                            <p:stCondLst>
                              <p:cond delay="300"/>
                            </p:stCondLst>
                            <p:childTnLst>
                              <p:par>
                                <p:cTn id="13" presetClass="entr" nodeType="afterEffect" presetSubtype="0" presetID="1" grpId="3" fill="hold">
                                  <p:stCondLst>
                                    <p:cond delay="0"/>
                                  </p:stCondLst>
                                  <p:iterate type="el" backwards="0">
                                    <p:tmAbs val="0"/>
                                  </p:iterate>
                                  <p:childTnLst>
                                    <p:set>
                                      <p:cBhvr>
                                        <p:cTn id="14" fill="hold"/>
                                        <p:tgtEl>
                                          <p:spTgt spid="366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8" presetID="22" grpId="4" fill="hold">
                                  <p:stCondLst>
                                    <p:cond delay="0"/>
                                  </p:stCondLst>
                                  <p:iterate type="el" backwards="0">
                                    <p:tmAbs val="0"/>
                                  </p:iterate>
                                  <p:childTnLst>
                                    <p:set>
                                      <p:cBhvr>
                                        <p:cTn id="18" fill="hold"/>
                                        <p:tgtEl>
                                          <p:spTgt spid="3728"/>
                                        </p:tgtEl>
                                        <p:attrNameLst>
                                          <p:attrName>style.visibility</p:attrName>
                                        </p:attrNameLst>
                                      </p:cBhvr>
                                      <p:to>
                                        <p:strVal val="visible"/>
                                      </p:to>
                                    </p:set>
                                    <p:animEffect filter="wipe(left)" transition="in">
                                      <p:cBhvr>
                                        <p:cTn id="19" dur="300"/>
                                        <p:tgtEl>
                                          <p:spTgt spid="3728"/>
                                        </p:tgtEl>
                                      </p:cBhvr>
                                    </p:animEffect>
                                  </p:childTnLst>
                                </p:cTn>
                              </p:par>
                            </p:childTnLst>
                          </p:cTn>
                        </p:par>
                        <p:par>
                          <p:cTn id="20" fill="hold">
                            <p:stCondLst>
                              <p:cond delay="300"/>
                            </p:stCondLst>
                            <p:childTnLst>
                              <p:par>
                                <p:cTn id="21" presetClass="entr" nodeType="afterEffect" presetSubtype="0" presetID="1" grpId="5" fill="hold">
                                  <p:stCondLst>
                                    <p:cond delay="0"/>
                                  </p:stCondLst>
                                  <p:iterate type="el" backwards="0">
                                    <p:tmAbs val="0"/>
                                  </p:iterate>
                                  <p:childTnLst>
                                    <p:set>
                                      <p:cBhvr>
                                        <p:cTn id="22" fill="hold"/>
                                        <p:tgtEl>
                                          <p:spTgt spid="36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8" presetID="22" grpId="6" fill="hold">
                                  <p:stCondLst>
                                    <p:cond delay="0"/>
                                  </p:stCondLst>
                                  <p:iterate type="el" backwards="0">
                                    <p:tmAbs val="0"/>
                                  </p:iterate>
                                  <p:childTnLst>
                                    <p:set>
                                      <p:cBhvr>
                                        <p:cTn id="26" fill="hold"/>
                                        <p:tgtEl>
                                          <p:spTgt spid="3726"/>
                                        </p:tgtEl>
                                        <p:attrNameLst>
                                          <p:attrName>style.visibility</p:attrName>
                                        </p:attrNameLst>
                                      </p:cBhvr>
                                      <p:to>
                                        <p:strVal val="visible"/>
                                      </p:to>
                                    </p:set>
                                    <p:animEffect filter="wipe(left)" transition="in">
                                      <p:cBhvr>
                                        <p:cTn id="27" dur="300"/>
                                        <p:tgtEl>
                                          <p:spTgt spid="3726"/>
                                        </p:tgtEl>
                                      </p:cBhvr>
                                    </p:animEffect>
                                  </p:childTnLst>
                                </p:cTn>
                              </p:par>
                            </p:childTnLst>
                          </p:cTn>
                        </p:par>
                        <p:par>
                          <p:cTn id="28" fill="hold">
                            <p:stCondLst>
                              <p:cond delay="300"/>
                            </p:stCondLst>
                            <p:childTnLst>
                              <p:par>
                                <p:cTn id="29" presetClass="entr" nodeType="afterEffect" presetSubtype="0" presetID="1" grpId="7" fill="hold">
                                  <p:stCondLst>
                                    <p:cond delay="0"/>
                                  </p:stCondLst>
                                  <p:iterate type="el" backwards="0">
                                    <p:tmAbs val="0"/>
                                  </p:iterate>
                                  <p:childTnLst>
                                    <p:set>
                                      <p:cBhvr>
                                        <p:cTn id="30" fill="hold"/>
                                        <p:tgtEl>
                                          <p:spTgt spid="37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8" fill="hold">
                                  <p:stCondLst>
                                    <p:cond delay="0"/>
                                  </p:stCondLst>
                                  <p:iterate type="el" backwards="0">
                                    <p:tmAbs val="0"/>
                                  </p:iterate>
                                  <p:childTnLst>
                                    <p:set>
                                      <p:cBhvr>
                                        <p:cTn id="34" fill="hold"/>
                                        <p:tgtEl>
                                          <p:spTgt spid="36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1" presetID="22" grpId="9" fill="hold">
                                  <p:stCondLst>
                                    <p:cond delay="0"/>
                                  </p:stCondLst>
                                  <p:iterate type="el" backwards="0">
                                    <p:tmAbs val="0"/>
                                  </p:iterate>
                                  <p:childTnLst>
                                    <p:set>
                                      <p:cBhvr>
                                        <p:cTn id="38" fill="hold"/>
                                        <p:tgtEl>
                                          <p:spTgt spid="3715"/>
                                        </p:tgtEl>
                                        <p:attrNameLst>
                                          <p:attrName>style.visibility</p:attrName>
                                        </p:attrNameLst>
                                      </p:cBhvr>
                                      <p:to>
                                        <p:strVal val="visible"/>
                                      </p:to>
                                    </p:set>
                                    <p:animEffect filter="wipe(up)" transition="in">
                                      <p:cBhvr>
                                        <p:cTn id="39" dur="300"/>
                                        <p:tgtEl>
                                          <p:spTgt spid="3715"/>
                                        </p:tgtEl>
                                      </p:cBhvr>
                                    </p:animEffect>
                                  </p:childTnLst>
                                </p:cTn>
                              </p:par>
                            </p:childTnLst>
                          </p:cTn>
                        </p:par>
                      </p:childTnLst>
                    </p:cTn>
                  </p:par>
                  <p:par>
                    <p:cTn id="40" fill="hold">
                      <p:stCondLst>
                        <p:cond delay="indefinite"/>
                      </p:stCondLst>
                      <p:childTnLst>
                        <p:par>
                          <p:cTn id="41" fill="hold">
                            <p:stCondLst>
                              <p:cond delay="0"/>
                            </p:stCondLst>
                            <p:childTnLst>
                              <p:par>
                                <p:cTn id="42" presetClass="entr" nodeType="clickEffect" presetSubtype="8" presetID="22" grpId="10" fill="hold">
                                  <p:stCondLst>
                                    <p:cond delay="0"/>
                                  </p:stCondLst>
                                  <p:iterate type="el" backwards="0">
                                    <p:tmAbs val="0"/>
                                  </p:iterate>
                                  <p:childTnLst>
                                    <p:set>
                                      <p:cBhvr>
                                        <p:cTn id="43" fill="hold"/>
                                        <p:tgtEl>
                                          <p:spTgt spid="3729"/>
                                        </p:tgtEl>
                                        <p:attrNameLst>
                                          <p:attrName>style.visibility</p:attrName>
                                        </p:attrNameLst>
                                      </p:cBhvr>
                                      <p:to>
                                        <p:strVal val="visible"/>
                                      </p:to>
                                    </p:set>
                                    <p:animEffect filter="wipe(left)" transition="in">
                                      <p:cBhvr>
                                        <p:cTn id="44" dur="300"/>
                                        <p:tgtEl>
                                          <p:spTgt spid="3729"/>
                                        </p:tgtEl>
                                      </p:cBhvr>
                                    </p:animEffect>
                                  </p:childTnLst>
                                </p:cTn>
                              </p:par>
                            </p:childTnLst>
                          </p:cTn>
                        </p:par>
                        <p:par>
                          <p:cTn id="45" fill="hold">
                            <p:stCondLst>
                              <p:cond delay="300"/>
                            </p:stCondLst>
                            <p:childTnLst>
                              <p:par>
                                <p:cTn id="46" presetClass="entr" nodeType="afterEffect" presetSubtype="0" presetID="1" grpId="11" fill="hold">
                                  <p:stCondLst>
                                    <p:cond delay="0"/>
                                  </p:stCondLst>
                                  <p:iterate type="el" backwards="0">
                                    <p:tmAbs val="0"/>
                                  </p:iterate>
                                  <p:childTnLst>
                                    <p:set>
                                      <p:cBhvr>
                                        <p:cTn id="47" fill="hold"/>
                                        <p:tgtEl>
                                          <p:spTgt spid="370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Class="entr" nodeType="clickEffect" presetSubtype="0" presetID="1" grpId="12" fill="hold">
                                  <p:stCondLst>
                                    <p:cond delay="0"/>
                                  </p:stCondLst>
                                  <p:iterate type="el" backwards="0">
                                    <p:tmAbs val="0"/>
                                  </p:iterate>
                                  <p:childTnLst>
                                    <p:set>
                                      <p:cBhvr>
                                        <p:cTn id="51" fill="hold"/>
                                        <p:tgtEl>
                                          <p:spTgt spid="3731"/>
                                        </p:tgtEl>
                                        <p:attrNameLst>
                                          <p:attrName>style.visibility</p:attrName>
                                        </p:attrNameLst>
                                      </p:cBhvr>
                                      <p:to>
                                        <p:strVal val="visible"/>
                                      </p:to>
                                    </p:set>
                                  </p:childTnLst>
                                </p:cTn>
                              </p:par>
                            </p:childTnLst>
                          </p:cTn>
                        </p:par>
                        <p:par>
                          <p:cTn id="52" fill="hold">
                            <p:stCondLst>
                              <p:cond delay="0"/>
                            </p:stCondLst>
                            <p:childTnLst>
                              <p:par>
                                <p:cTn id="53" presetClass="entr" nodeType="afterEffect" presetSubtype="0" presetID="1" grpId="13" fill="hold">
                                  <p:stCondLst>
                                    <p:cond delay="0"/>
                                  </p:stCondLst>
                                  <p:iterate type="el" backwards="0">
                                    <p:tmAbs val="0"/>
                                  </p:iterate>
                                  <p:childTnLst>
                                    <p:set>
                                      <p:cBhvr>
                                        <p:cTn id="54" fill="hold"/>
                                        <p:tgtEl>
                                          <p:spTgt spid="3730"/>
                                        </p:tgtEl>
                                        <p:attrNameLst>
                                          <p:attrName>style.visibility</p:attrName>
                                        </p:attrNameLst>
                                      </p:cBhvr>
                                      <p:to>
                                        <p:strVal val="visible"/>
                                      </p:to>
                                    </p:set>
                                  </p:childTnLst>
                                </p:cTn>
                              </p:par>
                            </p:childTnLst>
                          </p:cTn>
                        </p:par>
                        <p:par>
                          <p:cTn id="55" fill="hold">
                            <p:stCondLst>
                              <p:cond delay="0"/>
                            </p:stCondLst>
                            <p:childTnLst>
                              <p:par>
                                <p:cTn id="56" presetClass="entr" nodeType="afterEffect" presetSubtype="0" presetID="1" grpId="14" fill="hold">
                                  <p:stCondLst>
                                    <p:cond delay="0"/>
                                  </p:stCondLst>
                                  <p:iterate type="el" backwards="0">
                                    <p:tmAbs val="0"/>
                                  </p:iterate>
                                  <p:childTnLst>
                                    <p:set>
                                      <p:cBhvr>
                                        <p:cTn id="57" fill="hold"/>
                                        <p:tgtEl>
                                          <p:spTgt spid="37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688" grpId="1"/>
      <p:bldP build="whole" bldLvl="1" animBg="1" rev="0" advAuto="0" spid="3725" grpId="7"/>
      <p:bldP build="whole" bldLvl="1" animBg="1" rev="0" advAuto="0" spid="3655" grpId="8"/>
      <p:bldP build="whole" bldLvl="1" animBg="1" rev="0" advAuto="0" spid="3667" grpId="3"/>
      <p:bldP build="whole" bldLvl="1" animBg="1" rev="0" advAuto="0" spid="3732" grpId="14"/>
      <p:bldP build="whole" bldLvl="1" animBg="1" rev="0" advAuto="0" spid="3715" grpId="9"/>
      <p:bldP build="whole" bldLvl="1" animBg="1" rev="0" advAuto="0" spid="3730" grpId="13"/>
      <p:bldP build="whole" bldLvl="1" animBg="1" rev="0" advAuto="0" spid="3726" grpId="6"/>
      <p:bldP build="whole" bldLvl="1" animBg="1" rev="0" advAuto="0" spid="3728" grpId="4"/>
      <p:bldP build="whole" bldLvl="1" animBg="1" rev="0" advAuto="0" spid="3700" grpId="11"/>
      <p:bldP build="whole" bldLvl="1" animBg="1" rev="0" advAuto="0" spid="3675" grpId="5"/>
      <p:bldP build="whole" bldLvl="1" animBg="1" rev="0" advAuto="0" spid="3729" grpId="10"/>
      <p:bldP build="whole" bldLvl="1" animBg="1" rev="0" advAuto="0" spid="3731" grpId="12"/>
      <p:bldP build="whole" bldLvl="1" animBg="1" rev="0" advAuto="0" spid="3727" grpId="2"/>
    </p:bldLst>
  </p:timing>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37" name="(3) Consistency…"/>
          <p:cNvSpPr txBox="1"/>
          <p:nvPr>
            <p:ph type="title"/>
          </p:nvPr>
        </p:nvSpPr>
        <p:spPr>
          <a:prstGeom prst="rect">
            <a:avLst/>
          </a:prstGeom>
        </p:spPr>
        <p:txBody>
          <a:bodyPr/>
          <a:lstStyle/>
          <a:p>
            <a:pPr/>
            <a:r>
              <a:t>(3) Consistency </a:t>
            </a:r>
          </a:p>
          <a:p>
            <a:pPr/>
            <a:r>
              <a:t>OCSP vs. CRL</a:t>
            </a:r>
          </a:p>
        </p:txBody>
      </p:sp>
      <p:sp>
        <p:nvSpPr>
          <p:cNvPr id="373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739" name="Table"/>
          <p:cNvGraphicFramePr/>
          <p:nvPr/>
        </p:nvGraphicFramePr>
        <p:xfrm>
          <a:off x="736204" y="1966280"/>
          <a:ext cx="11677816" cy="6937626"/>
        </p:xfrm>
        <a:graphic xmlns:a="http://schemas.openxmlformats.org/drawingml/2006/main">
          <a:graphicData uri="http://schemas.openxmlformats.org/drawingml/2006/table">
            <a:tbl>
              <a:tblPr firstCol="1" firstRow="0" lastCol="0" lastRow="0" bandCol="0" bandRow="0" rtl="0">
                <a:tableStyleId>{4C3C2611-4C71-4FC5-86AE-919BDF0F9419}</a:tableStyleId>
              </a:tblPr>
              <a:tblGrid>
                <a:gridCol w="3969120"/>
                <a:gridCol w="3960577"/>
                <a:gridCol w="1245138"/>
                <a:gridCol w="1245138"/>
                <a:gridCol w="1245138"/>
              </a:tblGrid>
              <a:tr h="692492">
                <a:tc rowSpan="2">
                  <a:txBody>
                    <a:bodyPr/>
                    <a:lstStyle/>
                    <a:p>
                      <a:pPr>
                        <a:defRPr b="0" sz="1800">
                          <a:solidFill>
                            <a:srgbClr val="000000"/>
                          </a:solidFill>
                        </a:defRPr>
                      </a:pPr>
                      <a:r>
                        <a:rPr sz="2200">
                          <a:solidFill>
                            <a:srgbClr val="FFFFFF"/>
                          </a:solidFill>
                          <a:latin typeface="Gill Sans"/>
                          <a:ea typeface="Gill Sans"/>
                          <a:cs typeface="Gill Sans"/>
                          <a:sym typeface="Gill Sans"/>
                        </a:rPr>
                        <a:t>OCSP URL</a:t>
                      </a:r>
                    </a:p>
                  </a:txBody>
                  <a:tcPr marL="50800" marR="50800" marT="50800" marB="50800" anchor="ctr" anchorCtr="0" horzOverflow="overflow">
                    <a:lnR w="12700">
                      <a:solidFill>
                        <a:srgbClr val="D6D7D6"/>
                      </a:solidFill>
                      <a:miter lim="400000"/>
                    </a:lnR>
                    <a:lnT w="12700">
                      <a:solidFill>
                        <a:srgbClr val="D6D6D6"/>
                      </a:solidFill>
                      <a:miter lim="400000"/>
                    </a:lnT>
                    <a:lnB w="25400">
                      <a:solidFill>
                        <a:srgbClr val="D6D7D6"/>
                      </a:solidFill>
                      <a:miter lim="400000"/>
                    </a:lnB>
                    <a:solidFill>
                      <a:srgbClr val="032650"/>
                    </a:solidFill>
                  </a:tcPr>
                </a:tc>
                <a:tc rowSpan="2">
                  <a:txBody>
                    <a:bodyPr/>
                    <a:lstStyle/>
                    <a:p>
                      <a:pPr>
                        <a:defRPr sz="1800">
                          <a:solidFill>
                            <a:srgbClr val="000000"/>
                          </a:solidFill>
                        </a:defRPr>
                      </a:pPr>
                      <a:r>
                        <a:rPr sz="2200">
                          <a:solidFill>
                            <a:srgbClr val="FFFFFF"/>
                          </a:solidFill>
                          <a:latin typeface="Gill Sans"/>
                          <a:ea typeface="Gill Sans"/>
                          <a:cs typeface="Gill Sans"/>
                          <a:sym typeface="Gill Sans"/>
                        </a:rPr>
                        <a:t>CRL</a:t>
                      </a:r>
                    </a:p>
                  </a:txBody>
                  <a:tcPr marL="50800" marR="50800" marT="50800" marB="50800" anchor="ctr" anchorCtr="0" horzOverflow="overflow">
                    <a:lnL w="12700">
                      <a:solidFill>
                        <a:srgbClr val="D6D7D6"/>
                      </a:solidFill>
                      <a:miter lim="400000"/>
                    </a:lnL>
                    <a:lnT w="12700">
                      <a:solidFill>
                        <a:srgbClr val="D6D6D6"/>
                      </a:solidFill>
                      <a:miter lim="400000"/>
                    </a:lnT>
                    <a:lnB w="25400">
                      <a:solidFill>
                        <a:srgbClr val="D6D7D6"/>
                      </a:solidFill>
                      <a:miter lim="400000"/>
                    </a:lnB>
                    <a:solidFill>
                      <a:srgbClr val="032650"/>
                    </a:solidFill>
                  </a:tcPr>
                </a:tc>
                <a:tc gridSpan="3">
                  <a:txBody>
                    <a:bodyPr/>
                    <a:lstStyle/>
                    <a:p>
                      <a:pPr>
                        <a:defRPr sz="1800">
                          <a:solidFill>
                            <a:srgbClr val="000000"/>
                          </a:solidFill>
                        </a:defRPr>
                      </a:pPr>
                      <a:r>
                        <a:rPr sz="2200">
                          <a:solidFill>
                            <a:srgbClr val="FFFFFF"/>
                          </a:solidFill>
                          <a:latin typeface="Gill Sans"/>
                          <a:ea typeface="Gill Sans"/>
                          <a:cs typeface="Gill Sans"/>
                          <a:sym typeface="Gill Sans"/>
                        </a:rPr>
                        <a:t># of certificates where the OCSP response is</a:t>
                      </a:r>
                    </a:p>
                  </a:txBody>
                  <a:tcPr marL="50800" marR="50800" marT="50800" marB="50800" anchor="ctr" anchorCtr="0" horzOverflow="overflow">
                    <a:lnR w="12700">
                      <a:solidFill>
                        <a:srgbClr val="D6D6D6"/>
                      </a:solidFill>
                      <a:miter lim="400000"/>
                    </a:lnR>
                    <a:lnT w="12700">
                      <a:solidFill>
                        <a:srgbClr val="D6D6D6"/>
                      </a:solidFill>
                      <a:miter lim="400000"/>
                    </a:lnT>
                    <a:solidFill>
                      <a:srgbClr val="032650"/>
                    </a:solidFill>
                  </a:tcPr>
                </a:tc>
                <a:tc hMerge="1">
                  <a:tcPr/>
                </a:tc>
                <a:tc hMerge="1">
                  <a:tcPr/>
                </a:tc>
              </a:tr>
              <a:tr h="692492">
                <a:tc vMerge="1">
                  <a:tcPr/>
                </a:tc>
                <a:tc vMerge="1">
                  <a:tcPr/>
                </a:tc>
                <a:tc>
                  <a:txBody>
                    <a:bodyPr/>
                    <a:lstStyle/>
                    <a:p>
                      <a:pPr>
                        <a:defRPr sz="1800">
                          <a:solidFill>
                            <a:srgbClr val="000000"/>
                          </a:solidFill>
                        </a:defRPr>
                      </a:pPr>
                      <a:r>
                        <a:rPr sz="1900">
                          <a:solidFill>
                            <a:srgbClr val="FFFFFF"/>
                          </a:solidFill>
                          <a:latin typeface="Gill Sans"/>
                          <a:ea typeface="Gill Sans"/>
                          <a:cs typeface="Gill Sans"/>
                          <a:sym typeface="Gill Sans"/>
                        </a:rPr>
                        <a:t>Unknown</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900">
                          <a:solidFill>
                            <a:srgbClr val="FFFFFF"/>
                          </a:solidFill>
                          <a:latin typeface="Gill Sans"/>
                          <a:ea typeface="Gill Sans"/>
                          <a:cs typeface="Gill Sans"/>
                          <a:sym typeface="Gill Sans"/>
                        </a:rPr>
                        <a:t>Good</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900">
                          <a:solidFill>
                            <a:srgbClr val="FFFFFF"/>
                          </a:solidFill>
                          <a:latin typeface="Gill Sans"/>
                          <a:ea typeface="Gill Sans"/>
                          <a:cs typeface="Gill Sans"/>
                          <a:sym typeface="Gill Sans"/>
                        </a:rPr>
                        <a:t>Revoked</a:t>
                      </a:r>
                    </a:p>
                  </a:txBody>
                  <a:tcPr marL="50800" marR="50800" marT="50800" marB="50800" anchor="ctr" anchorCtr="0" horzOverflow="overflow">
                    <a:lnR w="12700">
                      <a:solidFill>
                        <a:srgbClr val="D6D6D6"/>
                      </a:solidFill>
                      <a:miter lim="400000"/>
                    </a:lnR>
                    <a:lnB w="25400">
                      <a:solidFill>
                        <a:srgbClr val="D6D7D6"/>
                      </a:solidFill>
                      <a:miter lim="400000"/>
                    </a:lnB>
                    <a:solidFill>
                      <a:srgbClr val="032650"/>
                    </a:solidFill>
                  </a:tcPr>
                </a:tc>
              </a:tr>
              <a:tr h="692492">
                <a:tc>
                  <a:txBody>
                    <a:bodyPr/>
                    <a:lstStyle/>
                    <a:p>
                      <a:pPr algn="l">
                        <a:defRPr b="0" sz="1800">
                          <a:solidFill>
                            <a:srgbClr val="000000"/>
                          </a:solidFill>
                        </a:defRPr>
                      </a:pPr>
                      <a:r>
                        <a:rPr sz="1600">
                          <a:solidFill>
                            <a:srgbClr val="FFFFFF"/>
                          </a:solidFill>
                          <a:latin typeface="Symbol"/>
                          <a:ea typeface="Symbol"/>
                          <a:cs typeface="Symbol"/>
                          <a:sym typeface="Symbol"/>
                        </a:rPr>
                        <a:t>ocsp.camerfirma.com</a:t>
                      </a:r>
                    </a:p>
                  </a:txBody>
                  <a:tcPr marL="50800" marR="50800" marT="50800" marB="50800" anchor="ctr" anchorCtr="0" horzOverflow="overflow">
                    <a:lnT w="25400">
                      <a:solidFill>
                        <a:srgbClr val="D6D7D6"/>
                      </a:solidFill>
                      <a:miter lim="400000"/>
                    </a:lnT>
                  </a:tcPr>
                </a:tc>
                <a:tc>
                  <a:txBody>
                    <a:bodyPr/>
                    <a:lstStyle/>
                    <a:p>
                      <a:pPr algn="l">
                        <a:defRPr sz="1800">
                          <a:solidFill>
                            <a:srgbClr val="000000"/>
                          </a:solidFill>
                        </a:defRPr>
                      </a:pPr>
                      <a:r>
                        <a:rPr sz="1600">
                          <a:solidFill>
                            <a:srgbClr val="FFFFFF"/>
                          </a:solidFill>
                          <a:latin typeface="Symbol"/>
                          <a:ea typeface="Symbol"/>
                          <a:cs typeface="Symbol"/>
                          <a:sym typeface="Symbol"/>
                        </a:rPr>
                        <a:t>crl1.camerfirma.com/camerfirma_cserverii-2015.crl</a:t>
                      </a:r>
                    </a:p>
                  </a:txBody>
                  <a:tcPr marL="50800" marR="50800" marT="50800" marB="50800" anchor="ctr" anchorCtr="0" horzOverflow="overflow">
                    <a:lnT w="25400">
                      <a:solidFill>
                        <a:srgbClr val="D6D7D6"/>
                      </a:solidFill>
                      <a:miter lim="400000"/>
                    </a:lnT>
                  </a:tcPr>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T w="25400">
                      <a:solidFill>
                        <a:srgbClr val="D6D7D6"/>
                      </a:solidFill>
                      <a:miter lim="400000"/>
                    </a:lnT>
                  </a:tcPr>
                </a:tc>
                <a:tc>
                  <a:txBody>
                    <a:bodyPr/>
                    <a:lstStyle/>
                    <a:p>
                      <a:pPr>
                        <a:defRPr sz="1800">
                          <a:solidFill>
                            <a:srgbClr val="000000"/>
                          </a:solidFill>
                        </a:defRPr>
                      </a:pPr>
                      <a:r>
                        <a:rPr b="1" sz="2200">
                          <a:solidFill>
                            <a:schemeClr val="accent5">
                              <a:hueOff val="89162"/>
                              <a:satOff val="9554"/>
                              <a:lumOff val="16296"/>
                            </a:schemeClr>
                          </a:solidFill>
                          <a:latin typeface="Gill Sans"/>
                          <a:ea typeface="Gill Sans"/>
                          <a:cs typeface="Gill Sans"/>
                          <a:sym typeface="Gill Sans"/>
                        </a:rPr>
                        <a:t>7</a:t>
                      </a:r>
                    </a:p>
                  </a:txBody>
                  <a:tcPr marL="50800" marR="50800" marT="50800" marB="50800" anchor="ctr" anchorCtr="0" horzOverflow="overflow">
                    <a:lnT w="25400">
                      <a:solidFill>
                        <a:srgbClr val="D6D7D6"/>
                      </a:solidFill>
                      <a:miter lim="400000"/>
                    </a:lnT>
                  </a:tcPr>
                </a:tc>
                <a:tc>
                  <a:txBody>
                    <a:bodyPr/>
                    <a:lstStyle/>
                    <a:p>
                      <a:pPr>
                        <a:defRPr sz="1800">
                          <a:solidFill>
                            <a:srgbClr val="000000"/>
                          </a:solidFill>
                        </a:defRPr>
                      </a:pPr>
                      <a:r>
                        <a:rPr sz="2200">
                          <a:solidFill>
                            <a:srgbClr val="FFFFFF"/>
                          </a:solidFill>
                          <a:latin typeface="Gill Sans"/>
                          <a:ea typeface="Gill Sans"/>
                          <a:cs typeface="Gill Sans"/>
                          <a:sym typeface="Gill Sans"/>
                        </a:rPr>
                        <a:t>369</a:t>
                      </a:r>
                    </a:p>
                  </a:txBody>
                  <a:tcPr marL="50800" marR="50800" marT="50800" marB="50800" anchor="ctr" anchorCtr="0" horzOverflow="overflow">
                    <a:lnR w="12700">
                      <a:solidFill>
                        <a:srgbClr val="D6D6D6"/>
                      </a:solidFill>
                      <a:miter lim="400000"/>
                    </a:lnR>
                    <a:lnT w="25400">
                      <a:solidFill>
                        <a:srgbClr val="D6D7D6"/>
                      </a:solidFill>
                      <a:miter lim="400000"/>
                    </a:lnT>
                  </a:tcPr>
                </a:tc>
              </a:tr>
              <a:tr h="692492">
                <a:tc>
                  <a:txBody>
                    <a:bodyPr/>
                    <a:lstStyle/>
                    <a:p>
                      <a:pPr algn="l">
                        <a:defRPr b="0" sz="1800">
                          <a:solidFill>
                            <a:srgbClr val="000000"/>
                          </a:solidFill>
                        </a:defRPr>
                      </a:pPr>
                      <a:r>
                        <a:rPr sz="1600">
                          <a:solidFill>
                            <a:srgbClr val="FFFFFF"/>
                          </a:solidFill>
                          <a:latin typeface="Symbol"/>
                          <a:ea typeface="Symbol"/>
                          <a:cs typeface="Symbol"/>
                          <a:sym typeface="Symbol"/>
                        </a:rPr>
                        <a:t>ocsp.quovadisglobal.com</a:t>
                      </a:r>
                    </a:p>
                  </a:txBody>
                  <a:tcPr marL="50800" marR="50800" marT="50800" marB="50800" anchor="ctr" anchorCtr="0" horzOverflow="overflow"/>
                </a:tc>
                <a:tc>
                  <a:txBody>
                    <a:bodyPr/>
                    <a:lstStyle/>
                    <a:p>
                      <a:pPr algn="l">
                        <a:defRPr sz="1800">
                          <a:solidFill>
                            <a:srgbClr val="000000"/>
                          </a:solidFill>
                        </a:defRPr>
                      </a:pPr>
                      <a:r>
                        <a:rPr sz="1600">
                          <a:solidFill>
                            <a:srgbClr val="FFFFFF"/>
                          </a:solidFill>
                          <a:latin typeface="Symbol"/>
                          <a:ea typeface="Symbol"/>
                          <a:cs typeface="Symbol"/>
                          <a:sym typeface="Symbol"/>
                        </a:rPr>
                        <a:t>crl.quovadisglobal.com/qvsslg3.crl </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tc>
                <a:tc>
                  <a:txBody>
                    <a:bodyPr/>
                    <a:lstStyle/>
                    <a:p>
                      <a:pPr>
                        <a:defRPr sz="1800">
                          <a:solidFill>
                            <a:srgbClr val="000000"/>
                          </a:solidFill>
                        </a:defRPr>
                      </a:pPr>
                      <a:r>
                        <a:rPr b="1" sz="2200">
                          <a:solidFill>
                            <a:schemeClr val="accent5">
                              <a:hueOff val="89162"/>
                              <a:satOff val="9554"/>
                              <a:lumOff val="16296"/>
                            </a:schemeClr>
                          </a:solidFill>
                          <a:latin typeface="Gill Sans"/>
                          <a:ea typeface="Gill Sans"/>
                          <a:cs typeface="Gill Sans"/>
                          <a:sym typeface="Gill Sans"/>
                        </a:rPr>
                        <a:t>1</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514</a:t>
                      </a:r>
                    </a:p>
                  </a:txBody>
                  <a:tcPr marL="50800" marR="50800" marT="50800" marB="50800" anchor="ctr" anchorCtr="0" horzOverflow="overflow">
                    <a:lnR w="12700">
                      <a:solidFill>
                        <a:srgbClr val="D6D6D6"/>
                      </a:solidFill>
                      <a:miter lim="400000"/>
                    </a:lnR>
                  </a:tcPr>
                </a:tc>
              </a:tr>
              <a:tr h="692492">
                <a:tc>
                  <a:txBody>
                    <a:bodyPr/>
                    <a:lstStyle/>
                    <a:p>
                      <a:pPr algn="l">
                        <a:defRPr b="0" sz="1800">
                          <a:solidFill>
                            <a:srgbClr val="000000"/>
                          </a:solidFill>
                        </a:defRPr>
                      </a:pPr>
                      <a:r>
                        <a:rPr sz="1600">
                          <a:solidFill>
                            <a:srgbClr val="FFFFFF"/>
                          </a:solidFill>
                          <a:latin typeface="Symbol"/>
                          <a:ea typeface="Symbol"/>
                          <a:cs typeface="Symbol"/>
                          <a:sym typeface="Symbol"/>
                        </a:rPr>
                        <a:t>ocsp.startssl.com</a:t>
                      </a:r>
                    </a:p>
                  </a:txBody>
                  <a:tcPr marL="50800" marR="50800" marT="50800" marB="50800" anchor="ctr" anchorCtr="0" horzOverflow="overflow"/>
                </a:tc>
                <a:tc>
                  <a:txBody>
                    <a:bodyPr/>
                    <a:lstStyle/>
                    <a:p>
                      <a:pPr algn="l">
                        <a:defRPr sz="1800">
                          <a:solidFill>
                            <a:srgbClr val="000000"/>
                          </a:solidFill>
                        </a:defRPr>
                      </a:pPr>
                      <a:r>
                        <a:rPr sz="1600">
                          <a:solidFill>
                            <a:srgbClr val="FFFFFF"/>
                          </a:solidFill>
                          <a:latin typeface="Symbol"/>
                          <a:ea typeface="Symbol"/>
                          <a:cs typeface="Symbol"/>
                          <a:sym typeface="Symbol"/>
                        </a:rPr>
                        <a:t>crl.startssl.com/sca-server1.crl</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tc>
                <a:tc>
                  <a:txBody>
                    <a:bodyPr/>
                    <a:lstStyle/>
                    <a:p>
                      <a:pPr>
                        <a:defRPr sz="1800">
                          <a:solidFill>
                            <a:srgbClr val="000000"/>
                          </a:solidFill>
                        </a:defRPr>
                      </a:pPr>
                      <a:r>
                        <a:rPr b="1" sz="2200">
                          <a:solidFill>
                            <a:schemeClr val="accent5">
                              <a:hueOff val="89162"/>
                              <a:satOff val="9554"/>
                              <a:lumOff val="16296"/>
                            </a:schemeClr>
                          </a:solidFill>
                          <a:latin typeface="Gill Sans"/>
                          <a:ea typeface="Gill Sans"/>
                          <a:cs typeface="Gill Sans"/>
                          <a:sym typeface="Gill Sans"/>
                        </a:rPr>
                        <a:t>1</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980</a:t>
                      </a:r>
                    </a:p>
                  </a:txBody>
                  <a:tcPr marL="50800" marR="50800" marT="50800" marB="50800" anchor="ctr" anchorCtr="0" horzOverflow="overflow">
                    <a:lnR w="12700">
                      <a:solidFill>
                        <a:srgbClr val="D6D6D6"/>
                      </a:solidFill>
                      <a:miter lim="400000"/>
                    </a:lnR>
                  </a:tcPr>
                </a:tc>
              </a:tr>
              <a:tr h="692492">
                <a:tc>
                  <a:txBody>
                    <a:bodyPr/>
                    <a:lstStyle/>
                    <a:p>
                      <a:pPr algn="l">
                        <a:defRPr b="0" sz="1800">
                          <a:solidFill>
                            <a:srgbClr val="000000"/>
                          </a:solidFill>
                        </a:defRPr>
                      </a:pPr>
                      <a:r>
                        <a:rPr sz="1600">
                          <a:solidFill>
                            <a:srgbClr val="FFFFFF"/>
                          </a:solidFill>
                          <a:latin typeface="Symbol"/>
                          <a:ea typeface="Symbol"/>
                          <a:cs typeface="Symbol"/>
                          <a:sym typeface="Symbol"/>
                        </a:rPr>
                        <a:t>ss.symcd.com</a:t>
                      </a:r>
                    </a:p>
                  </a:txBody>
                  <a:tcPr marL="50800" marR="50800" marT="50800" marB="50800" anchor="ctr" anchorCtr="0" horzOverflow="overflow"/>
                </a:tc>
                <a:tc>
                  <a:txBody>
                    <a:bodyPr/>
                    <a:lstStyle/>
                    <a:p>
                      <a:pPr algn="l">
                        <a:defRPr sz="1800">
                          <a:solidFill>
                            <a:srgbClr val="000000"/>
                          </a:solidFill>
                        </a:defRPr>
                      </a:pPr>
                      <a:r>
                        <a:rPr sz="1600">
                          <a:solidFill>
                            <a:srgbClr val="FFFFFF"/>
                          </a:solidFill>
                          <a:latin typeface="Symbol"/>
                          <a:ea typeface="Symbol"/>
                          <a:cs typeface="Symbol"/>
                          <a:sym typeface="Symbol"/>
                        </a:rPr>
                        <a:t>ss.symcb.com/ss.crl</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tc>
                <a:tc>
                  <a:txBody>
                    <a:bodyPr/>
                    <a:lstStyle/>
                    <a:p>
                      <a:pPr>
                        <a:defRPr sz="1800">
                          <a:solidFill>
                            <a:srgbClr val="000000"/>
                          </a:solidFill>
                        </a:defRPr>
                      </a:pPr>
                      <a:r>
                        <a:rPr b="1" sz="2200">
                          <a:solidFill>
                            <a:schemeClr val="accent5">
                              <a:hueOff val="89162"/>
                              <a:satOff val="9554"/>
                              <a:lumOff val="16296"/>
                            </a:schemeClr>
                          </a:solidFill>
                          <a:latin typeface="Gill Sans"/>
                          <a:ea typeface="Gill Sans"/>
                          <a:cs typeface="Gill Sans"/>
                          <a:sym typeface="Gill Sans"/>
                        </a:rPr>
                        <a:t>1</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28,032</a:t>
                      </a:r>
                    </a:p>
                  </a:txBody>
                  <a:tcPr marL="50800" marR="50800" marT="50800" marB="50800" anchor="ctr" anchorCtr="0" horzOverflow="overflow">
                    <a:lnR w="12700">
                      <a:solidFill>
                        <a:srgbClr val="D6D6D6"/>
                      </a:solidFill>
                      <a:miter lim="400000"/>
                    </a:lnR>
                  </a:tcPr>
                </a:tc>
              </a:tr>
              <a:tr h="692492">
                <a:tc>
                  <a:txBody>
                    <a:bodyPr/>
                    <a:lstStyle/>
                    <a:p>
                      <a:pPr algn="l">
                        <a:defRPr b="0" sz="1800">
                          <a:solidFill>
                            <a:srgbClr val="000000"/>
                          </a:solidFill>
                        </a:defRPr>
                      </a:pPr>
                      <a:r>
                        <a:rPr sz="1600">
                          <a:solidFill>
                            <a:srgbClr val="FFFFFF"/>
                          </a:solidFill>
                          <a:latin typeface="Symbol"/>
                          <a:ea typeface="Symbol"/>
                          <a:cs typeface="Symbol"/>
                          <a:sym typeface="Symbol"/>
                        </a:rPr>
                        <a:t>twcasslocsp.twca.com.tw/</a:t>
                      </a:r>
                    </a:p>
                  </a:txBody>
                  <a:tcPr marL="50800" marR="50800" marT="50800" marB="50800" anchor="ctr" anchorCtr="0" horzOverflow="overflow"/>
                </a:tc>
                <a:tc>
                  <a:txBody>
                    <a:bodyPr/>
                    <a:lstStyle/>
                    <a:p>
                      <a:pPr algn="l">
                        <a:defRPr sz="1800">
                          <a:solidFill>
                            <a:srgbClr val="000000"/>
                          </a:solidFill>
                        </a:defRPr>
                      </a:pPr>
                      <a:r>
                        <a:rPr sz="1600">
                          <a:solidFill>
                            <a:srgbClr val="FFFFFF"/>
                          </a:solidFill>
                          <a:latin typeface="Symbol"/>
                          <a:ea typeface="Symbol"/>
                          <a:cs typeface="Symbol"/>
                          <a:sym typeface="Symbol"/>
                        </a:rPr>
                        <a:t>sslserver.twca.com.tw/sslserver/securessl </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tc>
                <a:tc>
                  <a:txBody>
                    <a:bodyPr/>
                    <a:lstStyle/>
                    <a:p>
                      <a:pPr>
                        <a:defRPr sz="1800">
                          <a:solidFill>
                            <a:srgbClr val="000000"/>
                          </a:solidFill>
                        </a:defRPr>
                      </a:pPr>
                      <a:r>
                        <a:rPr b="1" sz="2200">
                          <a:solidFill>
                            <a:schemeClr val="accent5">
                              <a:hueOff val="89162"/>
                              <a:satOff val="9554"/>
                              <a:lumOff val="16296"/>
                            </a:schemeClr>
                          </a:solidFill>
                          <a:latin typeface="Gill Sans"/>
                          <a:ea typeface="Gill Sans"/>
                          <a:cs typeface="Gill Sans"/>
                          <a:sym typeface="Gill Sans"/>
                        </a:rPr>
                        <a:t>1</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122</a:t>
                      </a:r>
                    </a:p>
                  </a:txBody>
                  <a:tcPr marL="50800" marR="50800" marT="50800" marB="50800" anchor="ctr" anchorCtr="0" horzOverflow="overflow">
                    <a:lnR w="12700">
                      <a:solidFill>
                        <a:srgbClr val="D6D6D6"/>
                      </a:solidFill>
                      <a:miter lim="400000"/>
                    </a:lnR>
                  </a:tcPr>
                </a:tc>
              </a:tr>
              <a:tr h="692492">
                <a:tc>
                  <a:txBody>
                    <a:bodyPr/>
                    <a:lstStyle/>
                    <a:p>
                      <a:pPr algn="l">
                        <a:defRPr b="0" sz="1800">
                          <a:solidFill>
                            <a:srgbClr val="000000"/>
                          </a:solidFill>
                        </a:defRPr>
                      </a:pPr>
                      <a:r>
                        <a:rPr sz="1600">
                          <a:solidFill>
                            <a:srgbClr val="FFFFFF"/>
                          </a:solidFill>
                          <a:latin typeface="Symbol"/>
                          <a:ea typeface="Symbol"/>
                          <a:cs typeface="Symbol"/>
                          <a:sym typeface="Symbol"/>
                        </a:rPr>
                        <a:t>ocsp2.globalsign.com/gsalphasha2g2 </a:t>
                      </a:r>
                    </a:p>
                  </a:txBody>
                  <a:tcPr marL="50800" marR="50800" marT="50800" marB="50800" anchor="ctr" anchorCtr="0" horzOverflow="overflow"/>
                </a:tc>
                <a:tc>
                  <a:txBody>
                    <a:bodyPr/>
                    <a:lstStyle/>
                    <a:p>
                      <a:pPr algn="l">
                        <a:defRPr sz="1800">
                          <a:solidFill>
                            <a:srgbClr val="000000"/>
                          </a:solidFill>
                        </a:defRPr>
                      </a:pPr>
                      <a:r>
                        <a:rPr sz="1600">
                          <a:solidFill>
                            <a:srgbClr val="FFFFFF"/>
                          </a:solidFill>
                          <a:latin typeface="Symbol"/>
                          <a:ea typeface="Symbol"/>
                          <a:cs typeface="Symbol"/>
                          <a:sym typeface="Symbol"/>
                        </a:rPr>
                        <a:t>crl2.alphassl.com/gs/gsalphasha2g2.crl </a:t>
                      </a:r>
                    </a:p>
                  </a:txBody>
                  <a:tcPr marL="50800" marR="50800" marT="50800" marB="50800" anchor="ctr" anchorCtr="0" horzOverflow="overflow"/>
                </a:tc>
                <a:tc>
                  <a:txBody>
                    <a:bodyPr/>
                    <a:lstStyle/>
                    <a:p>
                      <a:pPr>
                        <a:defRPr sz="1800">
                          <a:solidFill>
                            <a:srgbClr val="000000"/>
                          </a:solidFill>
                        </a:defRPr>
                      </a:pPr>
                      <a:r>
                        <a:rPr b="1" sz="2200">
                          <a:solidFill>
                            <a:schemeClr val="accent4">
                              <a:hueOff val="468000"/>
                              <a:satOff val="-4761"/>
                              <a:lumOff val="10196"/>
                            </a:schemeClr>
                          </a:solidFill>
                          <a:latin typeface="Gill Sans"/>
                          <a:ea typeface="Gill Sans"/>
                          <a:cs typeface="Gill Sans"/>
                          <a:sym typeface="Gill Sans"/>
                        </a:rPr>
                        <a:t>5,375</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R w="12700">
                      <a:solidFill>
                        <a:srgbClr val="D6D6D6"/>
                      </a:solidFill>
                      <a:miter lim="400000"/>
                    </a:lnR>
                  </a:tcPr>
                </a:tc>
              </a:tr>
              <a:tr h="692492">
                <a:tc>
                  <a:txBody>
                    <a:bodyPr/>
                    <a:lstStyle/>
                    <a:p>
                      <a:pPr algn="l">
                        <a:defRPr b="0" sz="1800">
                          <a:solidFill>
                            <a:srgbClr val="000000"/>
                          </a:solidFill>
                        </a:defRPr>
                      </a:pPr>
                      <a:r>
                        <a:rPr sz="1600">
                          <a:solidFill>
                            <a:srgbClr val="FFFFFF"/>
                          </a:solidFill>
                          <a:latin typeface="Symbol"/>
                          <a:ea typeface="Symbol"/>
                          <a:cs typeface="Symbol"/>
                          <a:sym typeface="Symbol"/>
                        </a:rPr>
                        <a:t>ocsp.firmaprofesional.com</a:t>
                      </a:r>
                    </a:p>
                  </a:txBody>
                  <a:tcPr marL="50800" marR="50800" marT="50800" marB="50800" anchor="ctr" anchorCtr="0" horzOverflow="overflow">
                    <a:lnB w="25400">
                      <a:solidFill>
                        <a:srgbClr val="D6D7D6"/>
                      </a:solidFill>
                      <a:miter lim="400000"/>
                    </a:lnB>
                  </a:tcPr>
                </a:tc>
                <a:tc>
                  <a:txBody>
                    <a:bodyPr/>
                    <a:lstStyle/>
                    <a:p>
                      <a:pPr algn="l">
                        <a:defRPr sz="1800">
                          <a:solidFill>
                            <a:srgbClr val="000000"/>
                          </a:solidFill>
                        </a:defRPr>
                      </a:pPr>
                      <a:r>
                        <a:rPr sz="1600">
                          <a:solidFill>
                            <a:srgbClr val="FFFFFF"/>
                          </a:solidFill>
                          <a:latin typeface="Symbol"/>
                          <a:ea typeface="Symbol"/>
                          <a:cs typeface="Symbol"/>
                          <a:sym typeface="Symbol"/>
                        </a:rPr>
                        <a:t>crl.firmaprofesional.com/infraestructura.crl </a:t>
                      </a:r>
                    </a:p>
                  </a:txBody>
                  <a:tcPr marL="50800" marR="50800" marT="50800" marB="50800" anchor="ctr" anchorCtr="0" horzOverflow="overflow">
                    <a:lnB w="25400">
                      <a:solidFill>
                        <a:srgbClr val="D6D7D6"/>
                      </a:solidFill>
                      <a:miter lim="400000"/>
                    </a:lnB>
                  </a:tcPr>
                </a:tc>
                <a:tc>
                  <a:txBody>
                    <a:bodyPr/>
                    <a:lstStyle/>
                    <a:p>
                      <a:pPr>
                        <a:defRPr sz="1800">
                          <a:solidFill>
                            <a:srgbClr val="000000"/>
                          </a:solidFill>
                        </a:defRPr>
                      </a:pPr>
                      <a:r>
                        <a:rPr b="1" sz="2200">
                          <a:solidFill>
                            <a:schemeClr val="accent4">
                              <a:hueOff val="468000"/>
                              <a:satOff val="-4761"/>
                              <a:lumOff val="10196"/>
                            </a:schemeClr>
                          </a:solidFill>
                          <a:latin typeface="Gill Sans"/>
                          <a:ea typeface="Gill Sans"/>
                          <a:cs typeface="Gill Sans"/>
                          <a:sym typeface="Gill Sans"/>
                        </a:rPr>
                        <a:t>11</a:t>
                      </a:r>
                    </a:p>
                  </a:txBody>
                  <a:tcPr marL="50800" marR="50800" marT="50800" marB="50800" anchor="ctr" anchorCtr="0" horzOverflow="overflow">
                    <a:lnB w="25400">
                      <a:solidFill>
                        <a:srgbClr val="D6D7D6"/>
                      </a:solidFill>
                      <a:miter lim="400000"/>
                    </a:lnB>
                  </a:tcPr>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B w="25400">
                      <a:solidFill>
                        <a:srgbClr val="D6D7D6"/>
                      </a:solidFill>
                      <a:miter lim="400000"/>
                    </a:lnB>
                  </a:tcPr>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R w="12700">
                      <a:solidFill>
                        <a:srgbClr val="D6D6D6"/>
                      </a:solidFill>
                      <a:miter lim="400000"/>
                    </a:lnR>
                    <a:lnB w="25400">
                      <a:solidFill>
                        <a:srgbClr val="D6D7D6"/>
                      </a:solidFill>
                      <a:miter lim="400000"/>
                    </a:lnB>
                  </a:tcPr>
                </a:tc>
              </a:tr>
              <a:tr h="692492">
                <a:tc>
                  <a:txBody>
                    <a:bodyPr/>
                    <a:lstStyle/>
                    <a:p>
                      <a:pPr algn="l">
                        <a:defRPr b="0" sz="1800">
                          <a:solidFill>
                            <a:srgbClr val="000000"/>
                          </a:solidFill>
                        </a:defRPr>
                      </a:pPr>
                      <a:r>
                        <a:rPr>
                          <a:solidFill>
                            <a:srgbClr val="FFFFFF"/>
                          </a:solidFill>
                          <a:latin typeface="Gill Sans"/>
                          <a:ea typeface="Gill Sans"/>
                          <a:cs typeface="Gill Sans"/>
                          <a:sym typeface="Gill Sans"/>
                        </a:rPr>
                        <a:t>…</a:t>
                      </a:r>
                    </a:p>
                  </a:txBody>
                  <a:tcPr marL="50800" marR="50800" marT="50800" marB="50800" anchor="ctr" anchorCtr="0" horzOverflow="overflow">
                    <a:lnT w="25400">
                      <a:solidFill>
                        <a:srgbClr val="D6D7D6"/>
                      </a:solidFill>
                      <a:miter lim="400000"/>
                    </a:lnT>
                    <a:lnB w="12700">
                      <a:solidFill>
                        <a:srgbClr val="D6D6D6"/>
                      </a:solidFill>
                      <a:miter lim="400000"/>
                    </a:lnB>
                  </a:tcPr>
                </a:tc>
                <a:tc>
                  <a:txBody>
                    <a:bodyPr/>
                    <a:lstStyle/>
                    <a:p>
                      <a:pPr algn="l">
                        <a:defRPr sz="1800">
                          <a:solidFill>
                            <a:srgbClr val="000000"/>
                          </a:solidFill>
                        </a:defRPr>
                      </a:pPr>
                      <a:r>
                        <a:rPr>
                          <a:solidFill>
                            <a:srgbClr val="FFFFFF"/>
                          </a:solidFill>
                          <a:latin typeface="Gill Sans"/>
                          <a:ea typeface="Gill Sans"/>
                          <a:cs typeface="Gill Sans"/>
                          <a:sym typeface="Gill Sans"/>
                        </a:rPr>
                        <a:t>…</a:t>
                      </a:r>
                    </a:p>
                  </a:txBody>
                  <a:tcPr marL="50800" marR="50800" marT="50800" marB="50800" anchor="ctr" anchorCtr="0" horzOverflow="overflow">
                    <a:lnT w="25400">
                      <a:solidFill>
                        <a:srgbClr val="D6D7D6"/>
                      </a:solidFill>
                      <a:miter lim="400000"/>
                    </a:lnT>
                    <a:lnB w="12700">
                      <a:solidFill>
                        <a:srgbClr val="D6D6D6"/>
                      </a:solidFill>
                      <a:miter lim="400000"/>
                    </a:lnB>
                  </a:tcPr>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T w="25400">
                      <a:solidFill>
                        <a:srgbClr val="D6D7D6"/>
                      </a:solidFill>
                      <a:miter lim="400000"/>
                    </a:lnT>
                    <a:lnB w="12700">
                      <a:solidFill>
                        <a:srgbClr val="D6D6D6"/>
                      </a:solidFill>
                      <a:miter lim="400000"/>
                    </a:lnB>
                  </a:tcPr>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T w="25400">
                      <a:solidFill>
                        <a:srgbClr val="D6D7D6"/>
                      </a:solidFill>
                      <a:miter lim="400000"/>
                    </a:lnT>
                    <a:lnB w="12700">
                      <a:solidFill>
                        <a:srgbClr val="D6D6D6"/>
                      </a:solidFill>
                      <a:miter lim="400000"/>
                    </a:lnB>
                  </a:tcPr>
                </a:tc>
                <a:tc>
                  <a:txBody>
                    <a:bodyPr/>
                    <a:lstStyle/>
                    <a:p>
                      <a:pPr>
                        <a:defRPr sz="1800">
                          <a:solidFill>
                            <a:srgbClr val="000000"/>
                          </a:solidFill>
                        </a:defRPr>
                      </a:pPr>
                      <a:r>
                        <a:rPr sz="2200">
                          <a:solidFill>
                            <a:srgbClr val="FFFFFF"/>
                          </a:solidFill>
                          <a:latin typeface="Gill Sans"/>
                          <a:ea typeface="Gill Sans"/>
                          <a:cs typeface="Gill Sans"/>
                          <a:sym typeface="Gill Sans"/>
                        </a:rPr>
                        <a:t>…</a:t>
                      </a:r>
                    </a:p>
                  </a:txBody>
                  <a:tcPr marL="50800" marR="50800" marT="50800" marB="50800" anchor="ctr" anchorCtr="0" horzOverflow="overflow">
                    <a:lnR w="12700">
                      <a:solidFill>
                        <a:srgbClr val="D6D6D6"/>
                      </a:solidFill>
                      <a:miter lim="400000"/>
                    </a:lnR>
                    <a:lnT w="25400">
                      <a:solidFill>
                        <a:srgbClr val="D6D7D6"/>
                      </a:solidFill>
                      <a:miter lim="400000"/>
                    </a:lnT>
                    <a:lnB w="12700">
                      <a:solidFill>
                        <a:srgbClr val="D6D6D6"/>
                      </a:solidFill>
                      <a:miter lim="400000"/>
                    </a:lnB>
                  </a:tcPr>
                </a:tc>
              </a:tr>
            </a:tbl>
          </a:graphicData>
        </a:graphic>
      </p:graphicFrame>
      <p:sp>
        <p:nvSpPr>
          <p:cNvPr id="3740" name="Rectangle"/>
          <p:cNvSpPr/>
          <p:nvPr/>
        </p:nvSpPr>
        <p:spPr>
          <a:xfrm>
            <a:off x="8684607" y="3403221"/>
            <a:ext cx="3680453" cy="5479853"/>
          </a:xfrm>
          <a:prstGeom prst="rect">
            <a:avLst/>
          </a:prstGeom>
          <a:solidFill>
            <a:srgbClr val="000000"/>
          </a:solidFill>
          <a:ln w="12700">
            <a:miter lim="400000"/>
          </a:ln>
        </p:spPr>
        <p:txBody>
          <a:bodyPr lIns="50800" tIns="50800" rIns="50800" bIns="50800" anchor="ctr"/>
          <a:lstStyle/>
          <a:p>
            <a:pPr>
              <a:defRPr b="0" sz="2200">
                <a:latin typeface="+mn-lt"/>
                <a:ea typeface="+mn-ea"/>
                <a:cs typeface="+mn-cs"/>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ID="9" grpId="1" fill="hold">
                                  <p:stCondLst>
                                    <p:cond delay="0"/>
                                  </p:stCondLst>
                                  <p:iterate type="el" backwards="0">
                                    <p:tmAbs val="0"/>
                                  </p:iterate>
                                  <p:childTnLst>
                                    <p:animEffect filter="dissolve" transition="out">
                                      <p:cBhvr>
                                        <p:cTn id="6" dur="300" fill="hold"/>
                                        <p:tgtEl>
                                          <p:spTgt spid="3740"/>
                                        </p:tgtEl>
                                      </p:cBhvr>
                                    </p:animEffect>
                                    <p:set>
                                      <p:cBhvr>
                                        <p:cTn id="7" fill="hold">
                                          <p:stCondLst>
                                            <p:cond delay="299"/>
                                          </p:stCondLst>
                                        </p:cTn>
                                        <p:tgtEl>
                                          <p:spTgt spid="374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40" grpId="1"/>
    </p:bldLst>
  </p:timing>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44" name="(3) Consistency…"/>
          <p:cNvSpPr txBox="1"/>
          <p:nvPr>
            <p:ph type="title"/>
          </p:nvPr>
        </p:nvSpPr>
        <p:spPr>
          <a:prstGeom prst="rect">
            <a:avLst/>
          </a:prstGeom>
        </p:spPr>
        <p:txBody>
          <a:bodyPr/>
          <a:lstStyle/>
          <a:p>
            <a:pPr/>
            <a:r>
              <a:t>(3) Consistency </a:t>
            </a:r>
          </a:p>
          <a:p>
            <a:pPr/>
            <a:r>
              <a:t>OCSP vs. CRL</a:t>
            </a:r>
          </a:p>
        </p:txBody>
      </p:sp>
      <p:sp>
        <p:nvSpPr>
          <p:cNvPr id="374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746" name="Table"/>
          <p:cNvGraphicFramePr/>
          <p:nvPr/>
        </p:nvGraphicFramePr>
        <p:xfrm>
          <a:off x="736204" y="1966280"/>
          <a:ext cx="11677816" cy="6937626"/>
        </p:xfrm>
        <a:graphic xmlns:a="http://schemas.openxmlformats.org/drawingml/2006/main">
          <a:graphicData uri="http://schemas.openxmlformats.org/drawingml/2006/table">
            <a:tbl>
              <a:tblPr firstCol="1" firstRow="0" lastCol="0" lastRow="0" bandCol="0" bandRow="0" rtl="0">
                <a:tableStyleId>{4C3C2611-4C71-4FC5-86AE-919BDF0F9419}</a:tableStyleId>
              </a:tblPr>
              <a:tblGrid>
                <a:gridCol w="3969120"/>
                <a:gridCol w="3960577"/>
                <a:gridCol w="1245138"/>
                <a:gridCol w="1245138"/>
                <a:gridCol w="1245138"/>
              </a:tblGrid>
              <a:tr h="692492">
                <a:tc rowSpan="2">
                  <a:txBody>
                    <a:bodyPr/>
                    <a:lstStyle/>
                    <a:p>
                      <a:pPr>
                        <a:defRPr b="0" sz="1800">
                          <a:solidFill>
                            <a:srgbClr val="000000"/>
                          </a:solidFill>
                        </a:defRPr>
                      </a:pPr>
                      <a:r>
                        <a:rPr sz="2200">
                          <a:solidFill>
                            <a:srgbClr val="FFFFFF"/>
                          </a:solidFill>
                          <a:latin typeface="Gill Sans"/>
                          <a:ea typeface="Gill Sans"/>
                          <a:cs typeface="Gill Sans"/>
                          <a:sym typeface="Gill Sans"/>
                        </a:rPr>
                        <a:t>OCSP URL</a:t>
                      </a:r>
                    </a:p>
                  </a:txBody>
                  <a:tcPr marL="50800" marR="50800" marT="50800" marB="50800" anchor="ctr" anchorCtr="0" horzOverflow="overflow">
                    <a:lnR w="12700">
                      <a:solidFill>
                        <a:srgbClr val="D6D7D6"/>
                      </a:solidFill>
                      <a:miter lim="400000"/>
                    </a:lnR>
                    <a:lnT w="12700">
                      <a:solidFill>
                        <a:srgbClr val="D6D6D6"/>
                      </a:solidFill>
                      <a:miter lim="400000"/>
                    </a:lnT>
                    <a:lnB w="25400">
                      <a:solidFill>
                        <a:srgbClr val="D6D7D6"/>
                      </a:solidFill>
                      <a:miter lim="400000"/>
                    </a:lnB>
                    <a:solidFill>
                      <a:srgbClr val="032650"/>
                    </a:solidFill>
                  </a:tcPr>
                </a:tc>
                <a:tc rowSpan="2">
                  <a:txBody>
                    <a:bodyPr/>
                    <a:lstStyle/>
                    <a:p>
                      <a:pPr>
                        <a:defRPr sz="1800">
                          <a:solidFill>
                            <a:srgbClr val="000000"/>
                          </a:solidFill>
                        </a:defRPr>
                      </a:pPr>
                      <a:r>
                        <a:rPr sz="2200">
                          <a:solidFill>
                            <a:srgbClr val="FFFFFF"/>
                          </a:solidFill>
                          <a:latin typeface="Gill Sans"/>
                          <a:ea typeface="Gill Sans"/>
                          <a:cs typeface="Gill Sans"/>
                          <a:sym typeface="Gill Sans"/>
                        </a:rPr>
                        <a:t>CRL</a:t>
                      </a:r>
                    </a:p>
                  </a:txBody>
                  <a:tcPr marL="50800" marR="50800" marT="50800" marB="50800" anchor="ctr" anchorCtr="0" horzOverflow="overflow">
                    <a:lnL w="12700">
                      <a:solidFill>
                        <a:srgbClr val="D6D7D6"/>
                      </a:solidFill>
                      <a:miter lim="400000"/>
                    </a:lnL>
                    <a:lnT w="12700">
                      <a:solidFill>
                        <a:srgbClr val="D6D6D6"/>
                      </a:solidFill>
                      <a:miter lim="400000"/>
                    </a:lnT>
                    <a:lnB w="25400">
                      <a:solidFill>
                        <a:srgbClr val="D6D7D6"/>
                      </a:solidFill>
                      <a:miter lim="400000"/>
                    </a:lnB>
                    <a:solidFill>
                      <a:srgbClr val="032650"/>
                    </a:solidFill>
                  </a:tcPr>
                </a:tc>
                <a:tc gridSpan="3">
                  <a:txBody>
                    <a:bodyPr/>
                    <a:lstStyle/>
                    <a:p>
                      <a:pPr>
                        <a:defRPr sz="1800">
                          <a:solidFill>
                            <a:srgbClr val="000000"/>
                          </a:solidFill>
                        </a:defRPr>
                      </a:pPr>
                      <a:r>
                        <a:rPr sz="2200">
                          <a:solidFill>
                            <a:srgbClr val="FFFFFF"/>
                          </a:solidFill>
                          <a:latin typeface="Gill Sans"/>
                          <a:ea typeface="Gill Sans"/>
                          <a:cs typeface="Gill Sans"/>
                          <a:sym typeface="Gill Sans"/>
                        </a:rPr>
                        <a:t># of certificates where the OCSP response is</a:t>
                      </a:r>
                    </a:p>
                  </a:txBody>
                  <a:tcPr marL="50800" marR="50800" marT="50800" marB="50800" anchor="ctr" anchorCtr="0" horzOverflow="overflow">
                    <a:lnR w="12700">
                      <a:solidFill>
                        <a:srgbClr val="D6D6D6"/>
                      </a:solidFill>
                      <a:miter lim="400000"/>
                    </a:lnR>
                    <a:lnT w="12700">
                      <a:solidFill>
                        <a:srgbClr val="D6D6D6"/>
                      </a:solidFill>
                      <a:miter lim="400000"/>
                    </a:lnT>
                    <a:solidFill>
                      <a:srgbClr val="032650"/>
                    </a:solidFill>
                  </a:tcPr>
                </a:tc>
                <a:tc hMerge="1">
                  <a:tcPr/>
                </a:tc>
                <a:tc hMerge="1">
                  <a:tcPr/>
                </a:tc>
              </a:tr>
              <a:tr h="692492">
                <a:tc vMerge="1">
                  <a:tcPr/>
                </a:tc>
                <a:tc vMerge="1">
                  <a:tcPr/>
                </a:tc>
                <a:tc>
                  <a:txBody>
                    <a:bodyPr/>
                    <a:lstStyle/>
                    <a:p>
                      <a:pPr>
                        <a:defRPr sz="1800">
                          <a:solidFill>
                            <a:srgbClr val="000000"/>
                          </a:solidFill>
                        </a:defRPr>
                      </a:pPr>
                      <a:r>
                        <a:rPr sz="1900">
                          <a:solidFill>
                            <a:srgbClr val="FFFFFF"/>
                          </a:solidFill>
                          <a:latin typeface="Gill Sans"/>
                          <a:ea typeface="Gill Sans"/>
                          <a:cs typeface="Gill Sans"/>
                          <a:sym typeface="Gill Sans"/>
                        </a:rPr>
                        <a:t>Unknown</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900">
                          <a:solidFill>
                            <a:srgbClr val="FFFFFF"/>
                          </a:solidFill>
                          <a:latin typeface="Gill Sans"/>
                          <a:ea typeface="Gill Sans"/>
                          <a:cs typeface="Gill Sans"/>
                          <a:sym typeface="Gill Sans"/>
                        </a:rPr>
                        <a:t>Good</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900">
                          <a:solidFill>
                            <a:srgbClr val="FFFFFF"/>
                          </a:solidFill>
                          <a:latin typeface="Gill Sans"/>
                          <a:ea typeface="Gill Sans"/>
                          <a:cs typeface="Gill Sans"/>
                          <a:sym typeface="Gill Sans"/>
                        </a:rPr>
                        <a:t>Revoked</a:t>
                      </a:r>
                    </a:p>
                  </a:txBody>
                  <a:tcPr marL="50800" marR="50800" marT="50800" marB="50800" anchor="ctr" anchorCtr="0" horzOverflow="overflow">
                    <a:lnR w="12700">
                      <a:solidFill>
                        <a:srgbClr val="D6D6D6"/>
                      </a:solidFill>
                      <a:miter lim="400000"/>
                    </a:lnR>
                    <a:lnB w="25400">
                      <a:solidFill>
                        <a:srgbClr val="D6D7D6"/>
                      </a:solidFill>
                      <a:miter lim="400000"/>
                    </a:lnB>
                    <a:solidFill>
                      <a:srgbClr val="032650"/>
                    </a:solidFill>
                  </a:tcPr>
                </a:tc>
              </a:tr>
              <a:tr h="692492">
                <a:tc>
                  <a:txBody>
                    <a:bodyPr/>
                    <a:lstStyle/>
                    <a:p>
                      <a:pPr algn="l">
                        <a:defRPr b="0" sz="1800">
                          <a:solidFill>
                            <a:srgbClr val="000000"/>
                          </a:solidFill>
                        </a:defRPr>
                      </a:pPr>
                      <a:r>
                        <a:rPr sz="2200">
                          <a:solidFill>
                            <a:srgbClr val="FFFFFF"/>
                          </a:solidFill>
                          <a:latin typeface="Gill Sans"/>
                          <a:ea typeface="Gill Sans"/>
                          <a:cs typeface="Gill Sans"/>
                          <a:sym typeface="Gill Sans"/>
                        </a:rPr>
                        <a:t>ocsp.camerfirma.com</a:t>
                      </a:r>
                    </a:p>
                  </a:txBody>
                  <a:tcPr marL="50800" marR="50800" marT="50800" marB="50800" anchor="ctr" anchorCtr="0" horzOverflow="overflow">
                    <a:lnT w="25400">
                      <a:solidFill>
                        <a:srgbClr val="D6D7D6"/>
                      </a:solidFill>
                      <a:miter lim="400000"/>
                    </a:lnT>
                  </a:tcPr>
                </a:tc>
                <a:tc>
                  <a:txBody>
                    <a:bodyPr/>
                    <a:lstStyle/>
                    <a:p>
                      <a:pPr algn="l">
                        <a:defRPr sz="1800">
                          <a:solidFill>
                            <a:srgbClr val="000000"/>
                          </a:solidFill>
                        </a:defRPr>
                      </a:pPr>
                      <a:r>
                        <a:rPr sz="2200">
                          <a:solidFill>
                            <a:srgbClr val="FFFFFF"/>
                          </a:solidFill>
                          <a:latin typeface="Gill Sans"/>
                          <a:ea typeface="Gill Sans"/>
                          <a:cs typeface="Gill Sans"/>
                          <a:sym typeface="Gill Sans"/>
                        </a:rPr>
                        <a:t>crl1.camerfirma.com/camerfirma_cserverii-2015.crl
</a:t>
                      </a:r>
                    </a:p>
                  </a:txBody>
                  <a:tcPr marL="50800" marR="50800" marT="50800" marB="50800" anchor="ctr" anchorCtr="0" horzOverflow="overflow">
                    <a:lnT w="25400">
                      <a:solidFill>
                        <a:srgbClr val="D6D7D6"/>
                      </a:solidFill>
                      <a:miter lim="400000"/>
                    </a:lnT>
                  </a:tcPr>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T w="25400">
                      <a:solidFill>
                        <a:srgbClr val="D6D7D6"/>
                      </a:solidFill>
                      <a:miter lim="400000"/>
                    </a:lnT>
                  </a:tcPr>
                </a:tc>
                <a:tc>
                  <a:txBody>
                    <a:bodyPr/>
                    <a:lstStyle/>
                    <a:p>
                      <a:pPr>
                        <a:defRPr sz="1800">
                          <a:solidFill>
                            <a:srgbClr val="000000"/>
                          </a:solidFill>
                        </a:defRPr>
                      </a:pPr>
                      <a:r>
                        <a:rPr b="1" sz="2200">
                          <a:solidFill>
                            <a:schemeClr val="accent5">
                              <a:hueOff val="89162"/>
                              <a:satOff val="9554"/>
                              <a:lumOff val="16296"/>
                            </a:schemeClr>
                          </a:solidFill>
                          <a:latin typeface="Gill Sans"/>
                          <a:ea typeface="Gill Sans"/>
                          <a:cs typeface="Gill Sans"/>
                          <a:sym typeface="Gill Sans"/>
                        </a:rPr>
                        <a:t>7</a:t>
                      </a:r>
                    </a:p>
                  </a:txBody>
                  <a:tcPr marL="50800" marR="50800" marT="50800" marB="50800" anchor="ctr" anchorCtr="0" horzOverflow="overflow">
                    <a:lnT w="25400">
                      <a:solidFill>
                        <a:srgbClr val="D6D7D6"/>
                      </a:solidFill>
                      <a:miter lim="400000"/>
                    </a:lnT>
                  </a:tcPr>
                </a:tc>
                <a:tc>
                  <a:txBody>
                    <a:bodyPr/>
                    <a:lstStyle/>
                    <a:p>
                      <a:pPr>
                        <a:defRPr sz="1800">
                          <a:solidFill>
                            <a:srgbClr val="000000"/>
                          </a:solidFill>
                        </a:defRPr>
                      </a:pPr>
                      <a:r>
                        <a:rPr sz="2200">
                          <a:solidFill>
                            <a:srgbClr val="FFFFFF"/>
                          </a:solidFill>
                          <a:latin typeface="Gill Sans"/>
                          <a:ea typeface="Gill Sans"/>
                          <a:cs typeface="Gill Sans"/>
                          <a:sym typeface="Gill Sans"/>
                        </a:rPr>
                        <a:t>369</a:t>
                      </a:r>
                    </a:p>
                  </a:txBody>
                  <a:tcPr marL="50800" marR="50800" marT="50800" marB="50800" anchor="ctr" anchorCtr="0" horzOverflow="overflow">
                    <a:lnR w="12700">
                      <a:solidFill>
                        <a:srgbClr val="D6D6D6"/>
                      </a:solidFill>
                      <a:miter lim="400000"/>
                    </a:lnR>
                    <a:lnT w="25400">
                      <a:solidFill>
                        <a:srgbClr val="D6D7D6"/>
                      </a:solidFill>
                      <a:miter lim="400000"/>
                    </a:lnT>
                  </a:tcPr>
                </a:tc>
              </a:tr>
              <a:tr h="692492">
                <a:tc>
                  <a:txBody>
                    <a:bodyPr/>
                    <a:lstStyle/>
                    <a:p>
                      <a:pPr algn="l">
                        <a:defRPr b="0" sz="1800">
                          <a:solidFill>
                            <a:srgbClr val="000000"/>
                          </a:solidFill>
                        </a:defRPr>
                      </a:pPr>
                      <a:r>
                        <a:rPr sz="2200">
                          <a:solidFill>
                            <a:srgbClr val="FFFFFF"/>
                          </a:solidFill>
                          <a:latin typeface="Gill Sans"/>
                          <a:ea typeface="Gill Sans"/>
                          <a:cs typeface="Gill Sans"/>
                          <a:sym typeface="Gill Sans"/>
                        </a:rPr>
                        <a:t>ocsp.quovadisglobal.com</a:t>
                      </a:r>
                    </a:p>
                  </a:txBody>
                  <a:tcPr marL="50800" marR="50800" marT="50800" marB="50800" anchor="ctr" anchorCtr="0" horzOverflow="overflow"/>
                </a:tc>
                <a:tc>
                  <a:txBody>
                    <a:bodyPr/>
                    <a:lstStyle/>
                    <a:p>
                      <a:pPr algn="l">
                        <a:defRPr sz="1800">
                          <a:solidFill>
                            <a:srgbClr val="000000"/>
                          </a:solidFill>
                        </a:defRPr>
                      </a:pPr>
                      <a:r>
                        <a:rPr sz="2200">
                          <a:solidFill>
                            <a:srgbClr val="FFFFFF"/>
                          </a:solidFill>
                          <a:latin typeface="Gill Sans"/>
                          <a:ea typeface="Gill Sans"/>
                          <a:cs typeface="Gill Sans"/>
                          <a:sym typeface="Gill Sans"/>
                        </a:rPr>
                        <a:t>crl.quovadisglobal.com/qvsslg3.crl </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tc>
                <a:tc>
                  <a:txBody>
                    <a:bodyPr/>
                    <a:lstStyle/>
                    <a:p>
                      <a:pPr>
                        <a:defRPr sz="1800">
                          <a:solidFill>
                            <a:srgbClr val="000000"/>
                          </a:solidFill>
                        </a:defRPr>
                      </a:pPr>
                      <a:r>
                        <a:rPr b="1" sz="2200">
                          <a:solidFill>
                            <a:schemeClr val="accent5">
                              <a:hueOff val="89162"/>
                              <a:satOff val="9554"/>
                              <a:lumOff val="16296"/>
                            </a:schemeClr>
                          </a:solidFill>
                          <a:latin typeface="Gill Sans"/>
                          <a:ea typeface="Gill Sans"/>
                          <a:cs typeface="Gill Sans"/>
                          <a:sym typeface="Gill Sans"/>
                        </a:rPr>
                        <a:t>1</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514</a:t>
                      </a:r>
                    </a:p>
                  </a:txBody>
                  <a:tcPr marL="50800" marR="50800" marT="50800" marB="50800" anchor="ctr" anchorCtr="0" horzOverflow="overflow">
                    <a:lnR w="12700">
                      <a:solidFill>
                        <a:srgbClr val="D6D6D6"/>
                      </a:solidFill>
                      <a:miter lim="400000"/>
                    </a:lnR>
                  </a:tcPr>
                </a:tc>
              </a:tr>
              <a:tr h="692492">
                <a:tc>
                  <a:txBody>
                    <a:bodyPr/>
                    <a:lstStyle/>
                    <a:p>
                      <a:pPr algn="l">
                        <a:defRPr b="0" sz="1800">
                          <a:solidFill>
                            <a:srgbClr val="000000"/>
                          </a:solidFill>
                        </a:defRPr>
                      </a:pPr>
                      <a:r>
                        <a:rPr sz="2200">
                          <a:solidFill>
                            <a:srgbClr val="FFFFFF"/>
                          </a:solidFill>
                          <a:latin typeface="Gill Sans"/>
                          <a:ea typeface="Gill Sans"/>
                          <a:cs typeface="Gill Sans"/>
                          <a:sym typeface="Gill Sans"/>
                        </a:rPr>
                        <a:t>ocsp.startssl.com</a:t>
                      </a:r>
                    </a:p>
                  </a:txBody>
                  <a:tcPr marL="50800" marR="50800" marT="50800" marB="50800" anchor="ctr" anchorCtr="0" horzOverflow="overflow"/>
                </a:tc>
                <a:tc>
                  <a:txBody>
                    <a:bodyPr/>
                    <a:lstStyle/>
                    <a:p>
                      <a:pPr algn="l">
                        <a:defRPr sz="1800">
                          <a:solidFill>
                            <a:srgbClr val="000000"/>
                          </a:solidFill>
                        </a:defRPr>
                      </a:pPr>
                      <a:r>
                        <a:rPr sz="2200">
                          <a:solidFill>
                            <a:srgbClr val="FFFFFF"/>
                          </a:solidFill>
                          <a:latin typeface="Gill Sans"/>
                          <a:ea typeface="Gill Sans"/>
                          <a:cs typeface="Gill Sans"/>
                          <a:sym typeface="Gill Sans"/>
                        </a:rPr>
                        <a:t>crl.startssl.com/sca-server1.crl</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tc>
                <a:tc>
                  <a:txBody>
                    <a:bodyPr/>
                    <a:lstStyle/>
                    <a:p>
                      <a:pPr>
                        <a:defRPr sz="1800">
                          <a:solidFill>
                            <a:srgbClr val="000000"/>
                          </a:solidFill>
                        </a:defRPr>
                      </a:pPr>
                      <a:r>
                        <a:rPr b="1" sz="2200">
                          <a:solidFill>
                            <a:schemeClr val="accent5">
                              <a:hueOff val="89162"/>
                              <a:satOff val="9554"/>
                              <a:lumOff val="16296"/>
                            </a:schemeClr>
                          </a:solidFill>
                          <a:latin typeface="Gill Sans"/>
                          <a:ea typeface="Gill Sans"/>
                          <a:cs typeface="Gill Sans"/>
                          <a:sym typeface="Gill Sans"/>
                        </a:rPr>
                        <a:t>1</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980</a:t>
                      </a:r>
                    </a:p>
                  </a:txBody>
                  <a:tcPr marL="50800" marR="50800" marT="50800" marB="50800" anchor="ctr" anchorCtr="0" horzOverflow="overflow">
                    <a:lnR w="12700">
                      <a:solidFill>
                        <a:srgbClr val="D6D6D6"/>
                      </a:solidFill>
                      <a:miter lim="400000"/>
                    </a:lnR>
                  </a:tcPr>
                </a:tc>
              </a:tr>
              <a:tr h="692492">
                <a:tc>
                  <a:txBody>
                    <a:bodyPr/>
                    <a:lstStyle/>
                    <a:p>
                      <a:pPr algn="l">
                        <a:defRPr b="0" sz="1800">
                          <a:solidFill>
                            <a:srgbClr val="000000"/>
                          </a:solidFill>
                        </a:defRPr>
                      </a:pPr>
                      <a:r>
                        <a:rPr sz="2200">
                          <a:solidFill>
                            <a:srgbClr val="FFFFFF"/>
                          </a:solidFill>
                          <a:latin typeface="Gill Sans"/>
                          <a:ea typeface="Gill Sans"/>
                          <a:cs typeface="Gill Sans"/>
                          <a:sym typeface="Gill Sans"/>
                        </a:rPr>
                        <a:t>ss.symcd.com</a:t>
                      </a:r>
                    </a:p>
                  </a:txBody>
                  <a:tcPr marL="50800" marR="50800" marT="50800" marB="50800" anchor="ctr" anchorCtr="0" horzOverflow="overflow"/>
                </a:tc>
                <a:tc>
                  <a:txBody>
                    <a:bodyPr/>
                    <a:lstStyle/>
                    <a:p>
                      <a:pPr algn="l">
                        <a:defRPr sz="1800">
                          <a:solidFill>
                            <a:srgbClr val="000000"/>
                          </a:solidFill>
                        </a:defRPr>
                      </a:pPr>
                      <a:r>
                        <a:rPr sz="2200">
                          <a:solidFill>
                            <a:srgbClr val="FFFFFF"/>
                          </a:solidFill>
                          <a:latin typeface="Gill Sans"/>
                          <a:ea typeface="Gill Sans"/>
                          <a:cs typeface="Gill Sans"/>
                          <a:sym typeface="Gill Sans"/>
                        </a:rPr>
                        <a:t>ss.symcb.com/ss.crl</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tc>
                <a:tc>
                  <a:txBody>
                    <a:bodyPr/>
                    <a:lstStyle/>
                    <a:p>
                      <a:pPr>
                        <a:defRPr sz="1800">
                          <a:solidFill>
                            <a:srgbClr val="000000"/>
                          </a:solidFill>
                        </a:defRPr>
                      </a:pPr>
                      <a:r>
                        <a:rPr b="1" sz="2200">
                          <a:solidFill>
                            <a:schemeClr val="accent5">
                              <a:hueOff val="89162"/>
                              <a:satOff val="9554"/>
                              <a:lumOff val="16296"/>
                            </a:schemeClr>
                          </a:solidFill>
                          <a:latin typeface="Gill Sans"/>
                          <a:ea typeface="Gill Sans"/>
                          <a:cs typeface="Gill Sans"/>
                          <a:sym typeface="Gill Sans"/>
                        </a:rPr>
                        <a:t>1</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28,032</a:t>
                      </a:r>
                    </a:p>
                  </a:txBody>
                  <a:tcPr marL="50800" marR="50800" marT="50800" marB="50800" anchor="ctr" anchorCtr="0" horzOverflow="overflow">
                    <a:lnR w="12700">
                      <a:solidFill>
                        <a:srgbClr val="D6D6D6"/>
                      </a:solidFill>
                      <a:miter lim="400000"/>
                    </a:lnR>
                  </a:tcPr>
                </a:tc>
              </a:tr>
              <a:tr h="692492">
                <a:tc>
                  <a:txBody>
                    <a:bodyPr/>
                    <a:lstStyle/>
                    <a:p>
                      <a:pPr algn="l">
                        <a:defRPr b="0" sz="1800">
                          <a:solidFill>
                            <a:srgbClr val="000000"/>
                          </a:solidFill>
                        </a:defRPr>
                      </a:pPr>
                      <a:r>
                        <a:rPr sz="2200">
                          <a:solidFill>
                            <a:srgbClr val="FFFFFF"/>
                          </a:solidFill>
                          <a:latin typeface="Gill Sans"/>
                          <a:ea typeface="Gill Sans"/>
                          <a:cs typeface="Gill Sans"/>
                          <a:sym typeface="Gill Sans"/>
                        </a:rPr>
                        <a:t>twcasslocsp.twca.com.tw/</a:t>
                      </a:r>
                    </a:p>
                  </a:txBody>
                  <a:tcPr marL="50800" marR="50800" marT="50800" marB="50800" anchor="ctr" anchorCtr="0" horzOverflow="overflow"/>
                </a:tc>
                <a:tc>
                  <a:txBody>
                    <a:bodyPr/>
                    <a:lstStyle/>
                    <a:p>
                      <a:pPr algn="l">
                        <a:defRPr sz="1800">
                          <a:solidFill>
                            <a:srgbClr val="000000"/>
                          </a:solidFill>
                        </a:defRPr>
                      </a:pPr>
                      <a:r>
                        <a:rPr sz="2200">
                          <a:solidFill>
                            <a:srgbClr val="FFFFFF"/>
                          </a:solidFill>
                          <a:latin typeface="Gill Sans"/>
                          <a:ea typeface="Gill Sans"/>
                          <a:cs typeface="Gill Sans"/>
                          <a:sym typeface="Gill Sans"/>
                        </a:rPr>
                        <a:t>sslserver.twca.com.tw/sslserver/Securessl </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tc>
                <a:tc>
                  <a:txBody>
                    <a:bodyPr/>
                    <a:lstStyle/>
                    <a:p>
                      <a:pPr>
                        <a:defRPr sz="1800">
                          <a:solidFill>
                            <a:srgbClr val="000000"/>
                          </a:solidFill>
                        </a:defRPr>
                      </a:pPr>
                      <a:r>
                        <a:rPr b="1" sz="2200">
                          <a:solidFill>
                            <a:schemeClr val="accent5">
                              <a:hueOff val="89162"/>
                              <a:satOff val="9554"/>
                              <a:lumOff val="16296"/>
                            </a:schemeClr>
                          </a:solidFill>
                          <a:latin typeface="Gill Sans"/>
                          <a:ea typeface="Gill Sans"/>
                          <a:cs typeface="Gill Sans"/>
                          <a:sym typeface="Gill Sans"/>
                        </a:rPr>
                        <a:t>1</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122</a:t>
                      </a:r>
                    </a:p>
                  </a:txBody>
                  <a:tcPr marL="50800" marR="50800" marT="50800" marB="50800" anchor="ctr" anchorCtr="0" horzOverflow="overflow">
                    <a:lnR w="12700">
                      <a:solidFill>
                        <a:srgbClr val="D6D6D6"/>
                      </a:solidFill>
                      <a:miter lim="400000"/>
                    </a:lnR>
                  </a:tcPr>
                </a:tc>
              </a:tr>
              <a:tr h="692492">
                <a:tc>
                  <a:txBody>
                    <a:bodyPr/>
                    <a:lstStyle/>
                    <a:p>
                      <a:pPr algn="l">
                        <a:defRPr b="0" sz="1800">
                          <a:solidFill>
                            <a:srgbClr val="000000"/>
                          </a:solidFill>
                        </a:defRPr>
                      </a:pPr>
                      <a:r>
                        <a:rPr sz="2200">
                          <a:solidFill>
                            <a:srgbClr val="FFFFFF"/>
                          </a:solidFill>
                          <a:latin typeface="Gill Sans"/>
                          <a:ea typeface="Gill Sans"/>
                          <a:cs typeface="Gill Sans"/>
                          <a:sym typeface="Gill Sans"/>
                        </a:rPr>
                        <a:t>ocsp2.globalsign.com/gsalphasha2g2 </a:t>
                      </a:r>
                    </a:p>
                  </a:txBody>
                  <a:tcPr marL="50800" marR="50800" marT="50800" marB="50800" anchor="ctr" anchorCtr="0" horzOverflow="overflow"/>
                </a:tc>
                <a:tc>
                  <a:txBody>
                    <a:bodyPr/>
                    <a:lstStyle/>
                    <a:p>
                      <a:pPr algn="l">
                        <a:defRPr sz="1800">
                          <a:solidFill>
                            <a:srgbClr val="000000"/>
                          </a:solidFill>
                        </a:defRPr>
                      </a:pPr>
                      <a:r>
                        <a:rPr sz="2200">
                          <a:solidFill>
                            <a:srgbClr val="FFFFFF"/>
                          </a:solidFill>
                          <a:latin typeface="Gill Sans"/>
                          <a:ea typeface="Gill Sans"/>
                          <a:cs typeface="Gill Sans"/>
                          <a:sym typeface="Gill Sans"/>
                        </a:rPr>
                        <a:t>crl2.alphassl.com/gs/gsalphasha2g2.crl </a:t>
                      </a:r>
                    </a:p>
                  </a:txBody>
                  <a:tcPr marL="50800" marR="50800" marT="50800" marB="50800" anchor="ctr" anchorCtr="0" horzOverflow="overflow"/>
                </a:tc>
                <a:tc>
                  <a:txBody>
                    <a:bodyPr/>
                    <a:lstStyle/>
                    <a:p>
                      <a:pPr>
                        <a:defRPr sz="1800">
                          <a:solidFill>
                            <a:srgbClr val="000000"/>
                          </a:solidFill>
                        </a:defRPr>
                      </a:pPr>
                      <a:r>
                        <a:rPr b="1" sz="2200">
                          <a:solidFill>
                            <a:schemeClr val="accent4">
                              <a:hueOff val="468000"/>
                              <a:satOff val="-4761"/>
                              <a:lumOff val="10196"/>
                            </a:schemeClr>
                          </a:solidFill>
                          <a:latin typeface="Gill Sans"/>
                          <a:ea typeface="Gill Sans"/>
                          <a:cs typeface="Gill Sans"/>
                          <a:sym typeface="Gill Sans"/>
                        </a:rPr>
                        <a:t>5,375</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R w="12700">
                      <a:solidFill>
                        <a:srgbClr val="D6D6D6"/>
                      </a:solidFill>
                      <a:miter lim="400000"/>
                    </a:lnR>
                  </a:tcPr>
                </a:tc>
              </a:tr>
              <a:tr h="692492">
                <a:tc>
                  <a:txBody>
                    <a:bodyPr/>
                    <a:lstStyle/>
                    <a:p>
                      <a:pPr algn="l">
                        <a:defRPr b="0" sz="1800">
                          <a:solidFill>
                            <a:srgbClr val="000000"/>
                          </a:solidFill>
                        </a:defRPr>
                      </a:pPr>
                      <a:r>
                        <a:rPr sz="2200">
                          <a:solidFill>
                            <a:srgbClr val="FFFFFF"/>
                          </a:solidFill>
                          <a:latin typeface="Gill Sans"/>
                          <a:ea typeface="Gill Sans"/>
                          <a:cs typeface="Gill Sans"/>
                          <a:sym typeface="Gill Sans"/>
                        </a:rPr>
                        <a:t>ocsp.firmaprofesional.com</a:t>
                      </a:r>
                    </a:p>
                  </a:txBody>
                  <a:tcPr marL="50800" marR="50800" marT="50800" marB="50800" anchor="ctr" anchorCtr="0" horzOverflow="overflow">
                    <a:lnB w="25400">
                      <a:solidFill>
                        <a:srgbClr val="D6D7D6"/>
                      </a:solidFill>
                      <a:custDash>
                        <a:ds d="200000" sp="200000"/>
                      </a:custDash>
                      <a:miter lim="400000"/>
                    </a:lnB>
                  </a:tcPr>
                </a:tc>
                <a:tc>
                  <a:txBody>
                    <a:bodyPr/>
                    <a:lstStyle/>
                    <a:p>
                      <a:pPr algn="l">
                        <a:defRPr sz="1800">
                          <a:solidFill>
                            <a:srgbClr val="000000"/>
                          </a:solidFill>
                        </a:defRPr>
                      </a:pPr>
                      <a:r>
                        <a:rPr sz="2200">
                          <a:solidFill>
                            <a:srgbClr val="FFFFFF"/>
                          </a:solidFill>
                          <a:latin typeface="Gill Sans"/>
                          <a:ea typeface="Gill Sans"/>
                          <a:cs typeface="Gill Sans"/>
                          <a:sym typeface="Gill Sans"/>
                        </a:rPr>
                        <a:t> crl.firmaprofesional.com/infraestructura.crl </a:t>
                      </a:r>
                    </a:p>
                  </a:txBody>
                  <a:tcPr marL="50800" marR="50800" marT="50800" marB="50800" anchor="ctr" anchorCtr="0" horzOverflow="overflow">
                    <a:lnB w="25400">
                      <a:solidFill>
                        <a:srgbClr val="D6D7D6"/>
                      </a:solidFill>
                      <a:custDash>
                        <a:ds d="200000" sp="200000"/>
                      </a:custDash>
                      <a:miter lim="400000"/>
                    </a:lnB>
                  </a:tcPr>
                </a:tc>
                <a:tc>
                  <a:txBody>
                    <a:bodyPr/>
                    <a:lstStyle/>
                    <a:p>
                      <a:pPr>
                        <a:defRPr sz="1800">
                          <a:solidFill>
                            <a:srgbClr val="000000"/>
                          </a:solidFill>
                        </a:defRPr>
                      </a:pPr>
                      <a:r>
                        <a:rPr b="1" sz="2200">
                          <a:solidFill>
                            <a:schemeClr val="accent4">
                              <a:hueOff val="468000"/>
                              <a:satOff val="-4761"/>
                              <a:lumOff val="10196"/>
                            </a:schemeClr>
                          </a:solidFill>
                          <a:latin typeface="Gill Sans"/>
                          <a:ea typeface="Gill Sans"/>
                          <a:cs typeface="Gill Sans"/>
                          <a:sym typeface="Gill Sans"/>
                        </a:rPr>
                        <a:t>11</a:t>
                      </a:r>
                    </a:p>
                  </a:txBody>
                  <a:tcPr marL="50800" marR="50800" marT="50800" marB="50800" anchor="ctr" anchorCtr="0" horzOverflow="overflow">
                    <a:lnB w="25400">
                      <a:solidFill>
                        <a:srgbClr val="D6D7D6"/>
                      </a:solidFill>
                      <a:custDash>
                        <a:ds d="200000" sp="200000"/>
                      </a:custDash>
                      <a:miter lim="400000"/>
                    </a:lnB>
                  </a:tcPr>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B w="25400">
                      <a:solidFill>
                        <a:srgbClr val="D6D7D6"/>
                      </a:solidFill>
                      <a:custDash>
                        <a:ds d="200000" sp="200000"/>
                      </a:custDash>
                      <a:miter lim="400000"/>
                    </a:lnB>
                  </a:tcPr>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R w="12700">
                      <a:solidFill>
                        <a:srgbClr val="D6D6D6"/>
                      </a:solidFill>
                      <a:miter lim="400000"/>
                    </a:lnR>
                    <a:lnB w="25400">
                      <a:solidFill>
                        <a:srgbClr val="D6D7D6"/>
                      </a:solidFill>
                      <a:custDash>
                        <a:ds d="200000" sp="200000"/>
                      </a:custDash>
                      <a:miter lim="400000"/>
                    </a:lnB>
                  </a:tcPr>
                </a:tc>
              </a:tr>
              <a:tr h="692492">
                <a:tc>
                  <a:txBody>
                    <a:bodyPr/>
                    <a:lstStyle/>
                    <a:p>
                      <a:pPr algn="l">
                        <a:defRPr b="0" sz="1800">
                          <a:solidFill>
                            <a:srgbClr val="000000"/>
                          </a:solidFill>
                        </a:defRPr>
                      </a:pPr>
                      <a:r>
                        <a:rPr sz="2200">
                          <a:solidFill>
                            <a:srgbClr val="FFFFFF"/>
                          </a:solidFill>
                          <a:latin typeface="Gill Sans"/>
                          <a:ea typeface="Gill Sans"/>
                          <a:cs typeface="Gill Sans"/>
                          <a:sym typeface="Gill Sans"/>
                        </a:rPr>
                        <a:t>…</a:t>
                      </a:r>
                    </a:p>
                  </a:txBody>
                  <a:tcPr marL="50800" marR="50800" marT="50800" marB="50800" anchor="ctr" anchorCtr="0" horzOverflow="overflow">
                    <a:lnT w="25400">
                      <a:solidFill>
                        <a:srgbClr val="D6D7D6"/>
                      </a:solidFill>
                      <a:custDash>
                        <a:ds d="200000" sp="200000"/>
                      </a:custDash>
                      <a:miter lim="400000"/>
                    </a:lnT>
                    <a:lnB w="12700">
                      <a:solidFill>
                        <a:srgbClr val="D6D6D6"/>
                      </a:solidFill>
                      <a:miter lim="400000"/>
                    </a:lnB>
                  </a:tcPr>
                </a:tc>
                <a:tc>
                  <a:txBody>
                    <a:bodyPr/>
                    <a:lstStyle/>
                    <a:p>
                      <a:pPr algn="l">
                        <a:defRPr sz="1800">
                          <a:solidFill>
                            <a:srgbClr val="000000"/>
                          </a:solidFill>
                        </a:defRPr>
                      </a:pPr>
                      <a:r>
                        <a:rPr sz="2200">
                          <a:solidFill>
                            <a:srgbClr val="FFFFFF"/>
                          </a:solidFill>
                          <a:latin typeface="Gill Sans"/>
                          <a:ea typeface="Gill Sans"/>
                          <a:cs typeface="Gill Sans"/>
                          <a:sym typeface="Gill Sans"/>
                        </a:rPr>
                        <a:t>…</a:t>
                      </a:r>
                    </a:p>
                  </a:txBody>
                  <a:tcPr marL="50800" marR="50800" marT="50800" marB="50800" anchor="ctr" anchorCtr="0" horzOverflow="overflow">
                    <a:lnT w="25400">
                      <a:solidFill>
                        <a:srgbClr val="D6D7D6"/>
                      </a:solidFill>
                      <a:custDash>
                        <a:ds d="200000" sp="200000"/>
                      </a:custDash>
                      <a:miter lim="400000"/>
                    </a:lnT>
                    <a:lnB w="12700">
                      <a:solidFill>
                        <a:srgbClr val="D6D6D6"/>
                      </a:solidFill>
                      <a:miter lim="400000"/>
                    </a:lnB>
                  </a:tcPr>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T w="25400">
                      <a:solidFill>
                        <a:srgbClr val="D6D7D6"/>
                      </a:solidFill>
                      <a:custDash>
                        <a:ds d="200000" sp="200000"/>
                      </a:custDash>
                      <a:miter lim="400000"/>
                    </a:lnT>
                    <a:lnB w="12700">
                      <a:solidFill>
                        <a:srgbClr val="D6D6D6"/>
                      </a:solidFill>
                      <a:miter lim="400000"/>
                    </a:lnB>
                  </a:tcPr>
                </a:tc>
                <a:tc>
                  <a:txBody>
                    <a:bodyPr/>
                    <a:lstStyle/>
                    <a:p>
                      <a:pPr>
                        <a:defRPr sz="1800">
                          <a:solidFill>
                            <a:srgbClr val="000000"/>
                          </a:solidFill>
                        </a:defRPr>
                      </a:pPr>
                      <a:r>
                        <a:rPr sz="2200">
                          <a:solidFill>
                            <a:srgbClr val="FFFFFF"/>
                          </a:solidFill>
                          <a:latin typeface="Gill Sans"/>
                          <a:ea typeface="Gill Sans"/>
                          <a:cs typeface="Gill Sans"/>
                          <a:sym typeface="Gill Sans"/>
                        </a:rPr>
                        <a:t>0</a:t>
                      </a:r>
                    </a:p>
                  </a:txBody>
                  <a:tcPr marL="50800" marR="50800" marT="50800" marB="50800" anchor="ctr" anchorCtr="0" horzOverflow="overflow">
                    <a:lnT w="25400">
                      <a:solidFill>
                        <a:srgbClr val="D6D7D6"/>
                      </a:solidFill>
                      <a:custDash>
                        <a:ds d="200000" sp="200000"/>
                      </a:custDash>
                      <a:miter lim="400000"/>
                    </a:lnT>
                    <a:lnB w="12700">
                      <a:solidFill>
                        <a:srgbClr val="D6D6D6"/>
                      </a:solidFill>
                      <a:miter lim="400000"/>
                    </a:lnB>
                  </a:tcPr>
                </a:tc>
                <a:tc>
                  <a:txBody>
                    <a:bodyPr/>
                    <a:lstStyle/>
                    <a:p>
                      <a:pPr>
                        <a:defRPr sz="1800">
                          <a:solidFill>
                            <a:srgbClr val="000000"/>
                          </a:solidFill>
                        </a:defRPr>
                      </a:pPr>
                      <a:r>
                        <a:rPr sz="2200">
                          <a:solidFill>
                            <a:srgbClr val="FFFFFF"/>
                          </a:solidFill>
                          <a:latin typeface="Gill Sans"/>
                          <a:ea typeface="Gill Sans"/>
                          <a:cs typeface="Gill Sans"/>
                          <a:sym typeface="Gill Sans"/>
                        </a:rPr>
                        <a:t>…</a:t>
                      </a:r>
                    </a:p>
                  </a:txBody>
                  <a:tcPr marL="50800" marR="50800" marT="50800" marB="50800" anchor="ctr" anchorCtr="0" horzOverflow="overflow">
                    <a:lnR w="12700">
                      <a:solidFill>
                        <a:srgbClr val="D6D6D6"/>
                      </a:solidFill>
                      <a:miter lim="400000"/>
                    </a:lnR>
                    <a:lnT w="25400">
                      <a:solidFill>
                        <a:srgbClr val="D6D7D6"/>
                      </a:solidFill>
                      <a:custDash>
                        <a:ds d="200000" sp="200000"/>
                      </a:custDash>
                      <a:miter lim="400000"/>
                    </a:lnT>
                    <a:lnB w="12700">
                      <a:solidFill>
                        <a:srgbClr val="D6D6D6"/>
                      </a:solidFill>
                      <a:miter lim="400000"/>
                    </a:lnB>
                  </a:tcPr>
                </a:tc>
              </a:tr>
            </a:tbl>
          </a:graphicData>
        </a:graphic>
      </p:graphicFrame>
      <p:sp>
        <p:nvSpPr>
          <p:cNvPr id="3747" name="Rectangle"/>
          <p:cNvSpPr/>
          <p:nvPr/>
        </p:nvSpPr>
        <p:spPr>
          <a:xfrm>
            <a:off x="226711" y="1606998"/>
            <a:ext cx="12758971" cy="7319562"/>
          </a:xfrm>
          <a:prstGeom prst="rect">
            <a:avLst/>
          </a:prstGeom>
          <a:solidFill>
            <a:srgbClr val="000000">
              <a:alpha val="81505"/>
            </a:srgb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748" name="“OCSP and PKI Management are two different platforms and are synchronized by means of some DDBB triggers that are failing in some circumstances. Meanwhile CRL management is easer and simple, OCSP should give information about any certificate serial number issued by *** and the amount of information transmitted between them. That’s the source of this problem.”"/>
          <p:cNvSpPr txBox="1"/>
          <p:nvPr/>
        </p:nvSpPr>
        <p:spPr>
          <a:xfrm>
            <a:off x="210362" y="4408247"/>
            <a:ext cx="12791670" cy="2410306"/>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defTabSz="457200">
              <a:lnSpc>
                <a:spcPct val="117999"/>
              </a:lnSpc>
              <a:defRPr b="0" i="1" sz="2600"/>
            </a:pPr>
            <a:r>
              <a:t>“OCSP and PKI Management are </a:t>
            </a:r>
            <a:r>
              <a:rPr>
                <a:solidFill>
                  <a:schemeClr val="accent5">
                    <a:hueOff val="89162"/>
                    <a:satOff val="9554"/>
                    <a:lumOff val="16296"/>
                  </a:schemeClr>
                </a:solidFill>
              </a:rPr>
              <a:t>two different platforms and are synchronized by means of some DDBB triggers</a:t>
            </a:r>
            <a:r>
              <a:t> that are failing in some circumstances. Meanwhile CRL management is easer and simple, OCSP should give information about any certificate serial number issued by *** and the amount of information transmitted between them. That’s the source of this problem.”</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3752" name="Is the Web Ready for…"/>
          <p:cNvSpPr txBox="1"/>
          <p:nvPr/>
        </p:nvSpPr>
        <p:spPr>
          <a:xfrm>
            <a:off x="1270000" y="398961"/>
            <a:ext cx="10464800" cy="330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6000">
                <a:solidFill>
                  <a:srgbClr val="FFFB00"/>
                </a:solidFill>
                <a:latin typeface="Helvetica"/>
                <a:ea typeface="Helvetica"/>
                <a:cs typeface="Helvetica"/>
                <a:sym typeface="Helvetica"/>
              </a:defRPr>
            </a:pPr>
          </a:p>
          <a:p>
            <a:pPr>
              <a:spcBef>
                <a:spcPts val="1000"/>
              </a:spcBef>
              <a:defRPr sz="6000">
                <a:latin typeface="Helvetica"/>
                <a:ea typeface="Helvetica"/>
                <a:cs typeface="Helvetica"/>
                <a:sym typeface="Helvetica"/>
              </a:defRPr>
            </a:pPr>
            <a:r>
              <a:t>Is the Web Ready for</a:t>
            </a:r>
          </a:p>
          <a:p>
            <a:pPr>
              <a:spcBef>
                <a:spcPts val="1000"/>
              </a:spcBef>
              <a:defRPr sz="6000">
                <a:solidFill>
                  <a:schemeClr val="accent4">
                    <a:hueOff val="468000"/>
                    <a:satOff val="-4761"/>
                    <a:lumOff val="10196"/>
                  </a:schemeClr>
                </a:solidFill>
                <a:latin typeface="Helvetica"/>
                <a:ea typeface="Helvetica"/>
                <a:cs typeface="Helvetica"/>
                <a:sym typeface="Helvetica"/>
              </a:defRPr>
            </a:pPr>
            <a:r>
              <a:t> OCSP Must-Staple? </a:t>
            </a:r>
            <a:endParaRPr sz="1200"/>
          </a:p>
        </p:txBody>
      </p:sp>
      <p:pic>
        <p:nvPicPr>
          <p:cNvPr id="3753" name="Chrome-logo.png" descr="Chrome-logo.png"/>
          <p:cNvPicPr>
            <a:picLocks noChangeAspect="1"/>
          </p:cNvPicPr>
          <p:nvPr/>
        </p:nvPicPr>
        <p:blipFill>
          <a:blip r:embed="rId3">
            <a:extLst/>
          </a:blip>
          <a:stretch>
            <a:fillRect/>
          </a:stretch>
        </p:blipFill>
        <p:spPr>
          <a:xfrm>
            <a:off x="10028341" y="4875244"/>
            <a:ext cx="1140620" cy="1140620"/>
          </a:xfrm>
          <a:prstGeom prst="rect">
            <a:avLst/>
          </a:prstGeom>
          <a:ln w="12700">
            <a:miter lim="400000"/>
          </a:ln>
        </p:spPr>
      </p:pic>
      <p:pic>
        <p:nvPicPr>
          <p:cNvPr id="3754" name="250px-VRSNlogoAug2012.png" descr="250px-VRSNlogoAug2012.png"/>
          <p:cNvPicPr>
            <a:picLocks noChangeAspect="1"/>
          </p:cNvPicPr>
          <p:nvPr/>
        </p:nvPicPr>
        <p:blipFill>
          <a:blip r:embed="rId4">
            <a:extLst/>
          </a:blip>
          <a:srcRect l="18183" t="9604" r="18183" b="29836"/>
          <a:stretch>
            <a:fillRect/>
          </a:stretch>
        </p:blipFill>
        <p:spPr>
          <a:xfrm>
            <a:off x="2085600" y="4875244"/>
            <a:ext cx="1198500" cy="1140596"/>
          </a:xfrm>
          <a:prstGeom prst="rect">
            <a:avLst/>
          </a:prstGeom>
          <a:ln w="12700">
            <a:miter lim="400000"/>
          </a:ln>
        </p:spPr>
      </p:pic>
      <p:pic>
        <p:nvPicPr>
          <p:cNvPr id="3755" name="strategic_bofa500_1.png" descr="strategic_bofa500_1.png"/>
          <p:cNvPicPr>
            <a:picLocks noChangeAspect="1"/>
          </p:cNvPicPr>
          <p:nvPr/>
        </p:nvPicPr>
        <p:blipFill>
          <a:blip r:embed="rId5">
            <a:extLst/>
          </a:blip>
          <a:srcRect l="28418" t="39675" r="28418" b="0"/>
          <a:stretch>
            <a:fillRect/>
          </a:stretch>
        </p:blipFill>
        <p:spPr>
          <a:xfrm>
            <a:off x="5690059" y="4875244"/>
            <a:ext cx="1932473" cy="911516"/>
          </a:xfrm>
          <a:prstGeom prst="rect">
            <a:avLst/>
          </a:prstGeom>
          <a:ln w="12700">
            <a:miter lim="400000"/>
          </a:ln>
        </p:spPr>
      </p:pic>
      <p:sp>
        <p:nvSpPr>
          <p:cNvPr id="3756" name="Web server"/>
          <p:cNvSpPr txBox="1"/>
          <p:nvPr/>
        </p:nvSpPr>
        <p:spPr>
          <a:xfrm>
            <a:off x="5860239" y="5972020"/>
            <a:ext cx="1818159"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 server</a:t>
            </a:r>
          </a:p>
        </p:txBody>
      </p:sp>
      <p:sp>
        <p:nvSpPr>
          <p:cNvPr id="3757" name="Certificate authority"/>
          <p:cNvSpPr txBox="1"/>
          <p:nvPr/>
        </p:nvSpPr>
        <p:spPr>
          <a:xfrm>
            <a:off x="1150637" y="5972020"/>
            <a:ext cx="3068489"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sp>
        <p:nvSpPr>
          <p:cNvPr id="3758" name="Browser"/>
          <p:cNvSpPr txBox="1"/>
          <p:nvPr/>
        </p:nvSpPr>
        <p:spPr>
          <a:xfrm>
            <a:off x="10028341" y="5882388"/>
            <a:ext cx="1342927"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sp>
        <p:nvSpPr>
          <p:cNvPr id="3759" name="Rounded Rectangle"/>
          <p:cNvSpPr/>
          <p:nvPr/>
        </p:nvSpPr>
        <p:spPr>
          <a:xfrm>
            <a:off x="953160" y="4594352"/>
            <a:ext cx="3463443" cy="1987296"/>
          </a:xfrm>
          <a:prstGeom prst="roundRect">
            <a:avLst>
              <a:gd name="adj" fmla="val 14269"/>
            </a:avLst>
          </a:prstGeom>
          <a:ln w="63500">
            <a:solidFill>
              <a:schemeClr val="accent4">
                <a:hueOff val="468000"/>
                <a:satOff val="-4761"/>
                <a:lumOff val="10196"/>
              </a:schemeClr>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3764" name="Group"/>
          <p:cNvGrpSpPr/>
          <p:nvPr/>
        </p:nvGrpSpPr>
        <p:grpSpPr>
          <a:xfrm>
            <a:off x="5377758" y="6953985"/>
            <a:ext cx="4712905" cy="931167"/>
            <a:chOff x="0" y="0"/>
            <a:chExt cx="4712903" cy="931165"/>
          </a:xfrm>
        </p:grpSpPr>
        <p:sp>
          <p:nvSpPr>
            <p:cNvPr id="3760" name="Fetch and cache OCSP responses"/>
            <p:cNvSpPr txBox="1"/>
            <p:nvPr/>
          </p:nvSpPr>
          <p:spPr>
            <a:xfrm>
              <a:off x="461627" y="-1"/>
              <a:ext cx="4251277"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Fetch and cache OCSP responses</a:t>
              </a:r>
            </a:p>
          </p:txBody>
        </p:sp>
        <p:sp>
          <p:nvSpPr>
            <p:cNvPr id="3761" name="Handling errors"/>
            <p:cNvSpPr txBox="1"/>
            <p:nvPr/>
          </p:nvSpPr>
          <p:spPr>
            <a:xfrm>
              <a:off x="456215" y="473965"/>
              <a:ext cx="2058145"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solidFill>
                    <a:schemeClr val="accent4">
                      <a:hueOff val="468000"/>
                      <a:satOff val="-4761"/>
                      <a:lumOff val="10196"/>
                    </a:schemeClr>
                  </a:solidFill>
                  <a:latin typeface="Gill Sans"/>
                  <a:ea typeface="Gill Sans"/>
                  <a:cs typeface="Gill Sans"/>
                  <a:sym typeface="Gill Sans"/>
                </a:defRPr>
              </a:lvl1pPr>
            </a:lstStyle>
            <a:p>
              <a:pPr/>
              <a:r>
                <a:t>Handling errors</a:t>
              </a:r>
            </a:p>
          </p:txBody>
        </p:sp>
        <p:sp>
          <p:nvSpPr>
            <p:cNvPr id="3762" name="Dingbat Check"/>
            <p:cNvSpPr/>
            <p:nvPr/>
          </p:nvSpPr>
          <p:spPr>
            <a:xfrm>
              <a:off x="0" y="55808"/>
              <a:ext cx="378750" cy="359913"/>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763" name="Dingbat Check"/>
            <p:cNvSpPr/>
            <p:nvPr/>
          </p:nvSpPr>
          <p:spPr>
            <a:xfrm>
              <a:off x="0" y="522609"/>
              <a:ext cx="378750" cy="359913"/>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decel="50000" fill="hold">
                                  <p:stCondLst>
                                    <p:cond delay="0"/>
                                  </p:stCondLst>
                                  <p:childTnLst>
                                    <p:animMotion path="M 0.000000 0.000000 L 0.315148 0.000000" origin="layout" pathEditMode="relative">
                                      <p:cBhvr>
                                        <p:cTn id="6" dur="1000" fill="hold"/>
                                        <p:tgtEl>
                                          <p:spTgt spid="3759"/>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7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64" grpId="2"/>
    </p:bldLst>
  </p:timing>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768" name="Web Server…"/>
          <p:cNvSpPr txBox="1"/>
          <p:nvPr>
            <p:ph type="title"/>
          </p:nvPr>
        </p:nvSpPr>
        <p:spPr>
          <a:prstGeom prst="rect">
            <a:avLst/>
          </a:prstGeom>
        </p:spPr>
        <p:txBody>
          <a:bodyPr/>
          <a:lstStyle/>
          <a:p>
            <a:pPr/>
            <a:r>
              <a:t>Web Server</a:t>
            </a:r>
          </a:p>
          <a:p>
            <a:pPr/>
            <a:r>
              <a:t>Methodology</a:t>
            </a:r>
          </a:p>
        </p:txBody>
      </p:sp>
      <p:sp>
        <p:nvSpPr>
          <p:cNvPr id="376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770" name="logo.png" descr="logo.png"/>
          <p:cNvPicPr>
            <a:picLocks noChangeAspect="1"/>
          </p:cNvPicPr>
          <p:nvPr/>
        </p:nvPicPr>
        <p:blipFill>
          <a:blip r:embed="rId3">
            <a:extLst/>
          </a:blip>
          <a:stretch>
            <a:fillRect/>
          </a:stretch>
        </p:blipFill>
        <p:spPr>
          <a:xfrm>
            <a:off x="6501454" y="2681775"/>
            <a:ext cx="3362515" cy="773486"/>
          </a:xfrm>
          <a:prstGeom prst="rect">
            <a:avLst/>
          </a:prstGeom>
          <a:ln w="12700">
            <a:miter lim="400000"/>
          </a:ln>
        </p:spPr>
      </p:pic>
      <p:pic>
        <p:nvPicPr>
          <p:cNvPr id="3771" name="Apache_Software_Foundation_Logo_(2016).svg.png" descr="Apache_Software_Foundation_Logo_(2016).svg.png"/>
          <p:cNvPicPr>
            <a:picLocks noChangeAspect="1"/>
          </p:cNvPicPr>
          <p:nvPr/>
        </p:nvPicPr>
        <p:blipFill>
          <a:blip r:embed="rId4">
            <a:extLst/>
          </a:blip>
          <a:stretch>
            <a:fillRect/>
          </a:stretch>
        </p:blipFill>
        <p:spPr>
          <a:xfrm>
            <a:off x="2887113" y="2247504"/>
            <a:ext cx="3362514" cy="1642028"/>
          </a:xfrm>
          <a:prstGeom prst="rect">
            <a:avLst/>
          </a:prstGeom>
          <a:ln w="12700">
            <a:miter lim="400000"/>
          </a:ln>
        </p:spPr>
      </p:pic>
      <p:sp>
        <p:nvSpPr>
          <p:cNvPr id="3772" name="(1) Performance"/>
          <p:cNvSpPr txBox="1"/>
          <p:nvPr/>
        </p:nvSpPr>
        <p:spPr>
          <a:xfrm>
            <a:off x="2089906" y="4435235"/>
            <a:ext cx="2958531"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400">
                <a:solidFill>
                  <a:schemeClr val="accent4">
                    <a:hueOff val="468000"/>
                    <a:satOff val="-4761"/>
                    <a:lumOff val="10196"/>
                  </a:schemeClr>
                </a:solidFill>
                <a:latin typeface="Gill Sans"/>
                <a:ea typeface="Gill Sans"/>
                <a:cs typeface="Gill Sans"/>
                <a:sym typeface="Gill Sans"/>
              </a:defRPr>
            </a:lvl1pPr>
          </a:lstStyle>
          <a:p>
            <a:pPr/>
            <a:r>
              <a:t>(1) Performance</a:t>
            </a:r>
          </a:p>
        </p:txBody>
      </p:sp>
      <p:sp>
        <p:nvSpPr>
          <p:cNvPr id="3773" name="(2) Caching"/>
          <p:cNvSpPr txBox="1"/>
          <p:nvPr/>
        </p:nvSpPr>
        <p:spPr>
          <a:xfrm>
            <a:off x="2147902" y="6012111"/>
            <a:ext cx="2119177"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400">
                <a:solidFill>
                  <a:schemeClr val="accent4">
                    <a:hueOff val="468000"/>
                    <a:satOff val="-4761"/>
                    <a:lumOff val="10196"/>
                  </a:schemeClr>
                </a:solidFill>
                <a:latin typeface="Gill Sans"/>
                <a:ea typeface="Gill Sans"/>
                <a:cs typeface="Gill Sans"/>
                <a:sym typeface="Gill Sans"/>
              </a:defRPr>
            </a:lvl1pPr>
          </a:lstStyle>
          <a:p>
            <a:pPr/>
            <a:r>
              <a:t>(2) Caching</a:t>
            </a:r>
          </a:p>
        </p:txBody>
      </p:sp>
      <p:sp>
        <p:nvSpPr>
          <p:cNvPr id="3774" name="Prefetch OCSP response"/>
          <p:cNvSpPr txBox="1"/>
          <p:nvPr/>
        </p:nvSpPr>
        <p:spPr>
          <a:xfrm>
            <a:off x="6398899" y="4435235"/>
            <a:ext cx="4460342"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400">
                <a:latin typeface="Gill Sans"/>
                <a:ea typeface="Gill Sans"/>
                <a:cs typeface="Gill Sans"/>
                <a:sym typeface="Gill Sans"/>
              </a:defRPr>
            </a:lvl1pPr>
          </a:lstStyle>
          <a:p>
            <a:pPr/>
            <a:r>
              <a:t>Prefetch OCSP response</a:t>
            </a:r>
          </a:p>
        </p:txBody>
      </p:sp>
      <p:sp>
        <p:nvSpPr>
          <p:cNvPr id="3775" name="?"/>
          <p:cNvSpPr/>
          <p:nvPr/>
        </p:nvSpPr>
        <p:spPr>
          <a:xfrm>
            <a:off x="5804498" y="4531583"/>
            <a:ext cx="376794" cy="404205"/>
          </a:xfrm>
          <a:prstGeom prst="rect">
            <a:avLst/>
          </a:prstGeom>
          <a:ln>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a:t>
            </a:r>
          </a:p>
        </p:txBody>
      </p:sp>
      <p:sp>
        <p:nvSpPr>
          <p:cNvPr id="3776" name="Cache OCSP response"/>
          <p:cNvSpPr txBox="1"/>
          <p:nvPr/>
        </p:nvSpPr>
        <p:spPr>
          <a:xfrm>
            <a:off x="6398899" y="5577840"/>
            <a:ext cx="4113511"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400">
                <a:latin typeface="Gill Sans"/>
                <a:ea typeface="Gill Sans"/>
                <a:cs typeface="Gill Sans"/>
                <a:sym typeface="Gill Sans"/>
              </a:defRPr>
            </a:lvl1pPr>
          </a:lstStyle>
          <a:p>
            <a:pPr/>
            <a:r>
              <a:t>Cache OCSP response</a:t>
            </a:r>
          </a:p>
        </p:txBody>
      </p:sp>
      <p:sp>
        <p:nvSpPr>
          <p:cNvPr id="3777" name="Respect nextUpdate in cache"/>
          <p:cNvSpPr txBox="1"/>
          <p:nvPr/>
        </p:nvSpPr>
        <p:spPr>
          <a:xfrm>
            <a:off x="6488927" y="6238636"/>
            <a:ext cx="5218523"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400">
                <a:latin typeface="Gill Sans"/>
                <a:ea typeface="Gill Sans"/>
                <a:cs typeface="Gill Sans"/>
                <a:sym typeface="Gill Sans"/>
              </a:defRPr>
            </a:lvl1pPr>
          </a:lstStyle>
          <a:p>
            <a:pPr/>
            <a:r>
              <a:t>Respect nextUpdate in cache</a:t>
            </a:r>
          </a:p>
        </p:txBody>
      </p:sp>
      <p:sp>
        <p:nvSpPr>
          <p:cNvPr id="3778" name="?"/>
          <p:cNvSpPr/>
          <p:nvPr/>
        </p:nvSpPr>
        <p:spPr>
          <a:xfrm>
            <a:off x="5804498" y="5674188"/>
            <a:ext cx="376794" cy="404205"/>
          </a:xfrm>
          <a:prstGeom prst="rect">
            <a:avLst/>
          </a:prstGeom>
          <a:ln>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a:t>
            </a:r>
          </a:p>
        </p:txBody>
      </p:sp>
      <p:sp>
        <p:nvSpPr>
          <p:cNvPr id="3779" name="?"/>
          <p:cNvSpPr/>
          <p:nvPr/>
        </p:nvSpPr>
        <p:spPr>
          <a:xfrm>
            <a:off x="5804498" y="6334984"/>
            <a:ext cx="376794" cy="404205"/>
          </a:xfrm>
          <a:prstGeom prst="rect">
            <a:avLst/>
          </a:prstGeom>
          <a:ln>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a:t>
            </a:r>
          </a:p>
        </p:txBody>
      </p:sp>
      <p:sp>
        <p:nvSpPr>
          <p:cNvPr id="3780" name="(3) Availability"/>
          <p:cNvSpPr txBox="1"/>
          <p:nvPr/>
        </p:nvSpPr>
        <p:spPr>
          <a:xfrm>
            <a:off x="2156056" y="7582685"/>
            <a:ext cx="2543176"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400">
                <a:solidFill>
                  <a:schemeClr val="accent4">
                    <a:hueOff val="468000"/>
                    <a:satOff val="-4761"/>
                    <a:lumOff val="10196"/>
                  </a:schemeClr>
                </a:solidFill>
                <a:latin typeface="Gill Sans"/>
                <a:ea typeface="Gill Sans"/>
                <a:cs typeface="Gill Sans"/>
                <a:sym typeface="Gill Sans"/>
              </a:defRPr>
            </a:lvl1pPr>
          </a:lstStyle>
          <a:p>
            <a:pPr/>
            <a:r>
              <a:t>(3) Availability</a:t>
            </a:r>
          </a:p>
        </p:txBody>
      </p:sp>
      <p:sp>
        <p:nvSpPr>
          <p:cNvPr id="3781" name="?"/>
          <p:cNvSpPr/>
          <p:nvPr/>
        </p:nvSpPr>
        <p:spPr>
          <a:xfrm>
            <a:off x="5804498" y="7679033"/>
            <a:ext cx="376794" cy="404205"/>
          </a:xfrm>
          <a:prstGeom prst="rect">
            <a:avLst/>
          </a:prstGeom>
          <a:ln>
            <a:solidFill>
              <a:srgbClr val="FFFFFF"/>
            </a:solidFill>
            <a:miter lim="400000"/>
          </a:ln>
          <a:extLst>
            <a:ext uri="{C572A759-6A51-4108-AA02-DFA0A04FC94B}">
              <ma14:wrappingTextBoxFlag xmlns:ma14="http://schemas.microsoft.com/office/mac/drawingml/2011/main" val="1"/>
            </a:ext>
          </a:extLst>
        </p:spPr>
        <p:txBody>
          <a:bodyPr lIns="50800" tIns="50800" rIns="50800" bIns="50800" anchor="ctr"/>
          <a:lstStyle>
            <a:lvl1pPr>
              <a:defRPr b="0" sz="2200">
                <a:latin typeface="+mn-lt"/>
                <a:ea typeface="+mn-ea"/>
                <a:cs typeface="+mn-cs"/>
                <a:sym typeface="Helvetica Neue Medium"/>
              </a:defRPr>
            </a:lvl1pPr>
          </a:lstStyle>
          <a:p>
            <a:pPr/>
            <a:r>
              <a:t>?</a:t>
            </a:r>
          </a:p>
        </p:txBody>
      </p:sp>
      <p:sp>
        <p:nvSpPr>
          <p:cNvPr id="3782" name="Retain OCSP response on error"/>
          <p:cNvSpPr txBox="1"/>
          <p:nvPr/>
        </p:nvSpPr>
        <p:spPr>
          <a:xfrm>
            <a:off x="6322699" y="7582685"/>
            <a:ext cx="5954973" cy="596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3400">
                <a:latin typeface="Gill Sans"/>
                <a:ea typeface="Gill Sans"/>
                <a:cs typeface="Gill Sans"/>
                <a:sym typeface="Gill Sans"/>
              </a:defRPr>
            </a:lvl1pPr>
          </a:lstStyle>
          <a:p>
            <a:pPr/>
            <a:r>
              <a:t>Retain OCSP response on error</a:t>
            </a:r>
          </a:p>
        </p:txBody>
      </p:sp>
      <p:sp>
        <p:nvSpPr>
          <p:cNvPr id="3783" name="*Expiration date of a OCSP response"/>
          <p:cNvSpPr txBox="1"/>
          <p:nvPr/>
        </p:nvSpPr>
        <p:spPr>
          <a:xfrm>
            <a:off x="-30911" y="9270999"/>
            <a:ext cx="4016078" cy="393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000">
                <a:latin typeface="Gill Sans"/>
                <a:ea typeface="Gill Sans"/>
                <a:cs typeface="Gill Sans"/>
                <a:sym typeface="Gill Sans"/>
              </a:defRPr>
            </a:lvl1pPr>
          </a:lstStyle>
          <a:p>
            <a:pPr/>
            <a:r>
              <a:t>*Expiration date of a OCSP response </a:t>
            </a:r>
          </a:p>
        </p:txBody>
      </p:sp>
      <p:sp>
        <p:nvSpPr>
          <p:cNvPr id="3784" name="*"/>
          <p:cNvSpPr txBox="1"/>
          <p:nvPr/>
        </p:nvSpPr>
        <p:spPr>
          <a:xfrm>
            <a:off x="9980160" y="6119569"/>
            <a:ext cx="294358" cy="5969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400">
                <a:latin typeface="Gill Sans"/>
                <a:ea typeface="Gill Sans"/>
                <a:cs typeface="Gill Sans"/>
                <a:sym typeface="Gill Sans"/>
              </a:defRPr>
            </a:lvl1pPr>
          </a:lstStyle>
          <a:p>
            <a:pP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771"/>
                                        </p:tgtEl>
                                        <p:attrNameLst>
                                          <p:attrName>style.visibility</p:attrName>
                                        </p:attrNameLst>
                                      </p:cBhvr>
                                      <p:to>
                                        <p:strVal val="visible"/>
                                      </p:to>
                                    </p:set>
                                    <p:animEffect filter="dissolve" transition="in">
                                      <p:cBhvr>
                                        <p:cTn id="7" dur="200"/>
                                        <p:tgtEl>
                                          <p:spTgt spid="3771"/>
                                        </p:tgtEl>
                                      </p:cBhvr>
                                    </p:animEffect>
                                  </p:childTnLst>
                                </p:cTn>
                              </p:par>
                            </p:childTnLst>
                          </p:cTn>
                        </p:par>
                        <p:par>
                          <p:cTn id="8" fill="hold">
                            <p:stCondLst>
                              <p:cond delay="200"/>
                            </p:stCondLst>
                            <p:childTnLst>
                              <p:par>
                                <p:cTn id="9" presetClass="entr" nodeType="afterEffect" presetID="9" grpId="2" fill="hold">
                                  <p:stCondLst>
                                    <p:cond delay="0"/>
                                  </p:stCondLst>
                                  <p:iterate type="el" backwards="0">
                                    <p:tmAbs val="0"/>
                                  </p:iterate>
                                  <p:childTnLst>
                                    <p:set>
                                      <p:cBhvr>
                                        <p:cTn id="10" fill="hold"/>
                                        <p:tgtEl>
                                          <p:spTgt spid="3770"/>
                                        </p:tgtEl>
                                        <p:attrNameLst>
                                          <p:attrName>style.visibility</p:attrName>
                                        </p:attrNameLst>
                                      </p:cBhvr>
                                      <p:to>
                                        <p:strVal val="visible"/>
                                      </p:to>
                                    </p:set>
                                    <p:animEffect filter="dissolve" transition="in">
                                      <p:cBhvr>
                                        <p:cTn id="11" dur="200"/>
                                        <p:tgtEl>
                                          <p:spTgt spid="3770"/>
                                        </p:tgtEl>
                                      </p:cBhvr>
                                    </p:animEffec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3" fill="hold">
                                  <p:stCondLst>
                                    <p:cond delay="0"/>
                                  </p:stCondLst>
                                  <p:iterate type="el" backwards="0">
                                    <p:tmAbs val="0"/>
                                  </p:iterate>
                                  <p:childTnLst>
                                    <p:set>
                                      <p:cBhvr>
                                        <p:cTn id="15" fill="hold"/>
                                        <p:tgtEl>
                                          <p:spTgt spid="3772"/>
                                        </p:tgtEl>
                                        <p:attrNameLst>
                                          <p:attrName>style.visibility</p:attrName>
                                        </p:attrNameLst>
                                      </p:cBhvr>
                                      <p:to>
                                        <p:strVal val="visible"/>
                                      </p:to>
                                    </p:set>
                                  </p:childTnLst>
                                </p:cTn>
                              </p:par>
                            </p:childTnLst>
                          </p:cTn>
                        </p:par>
                        <p:par>
                          <p:cTn id="16" fill="hold">
                            <p:stCondLst>
                              <p:cond delay="0"/>
                            </p:stCondLst>
                            <p:childTnLst>
                              <p:par>
                                <p:cTn id="17" presetClass="entr" nodeType="afterEffect" presetSubtype="0" presetID="1" grpId="4" fill="hold">
                                  <p:stCondLst>
                                    <p:cond delay="0"/>
                                  </p:stCondLst>
                                  <p:iterate type="el" backwards="0">
                                    <p:tmAbs val="0"/>
                                  </p:iterate>
                                  <p:childTnLst>
                                    <p:set>
                                      <p:cBhvr>
                                        <p:cTn id="18" fill="hold"/>
                                        <p:tgtEl>
                                          <p:spTgt spid="3775"/>
                                        </p:tgtEl>
                                        <p:attrNameLst>
                                          <p:attrName>style.visibility</p:attrName>
                                        </p:attrNameLst>
                                      </p:cBhvr>
                                      <p:to>
                                        <p:strVal val="visible"/>
                                      </p:to>
                                    </p:set>
                                  </p:childTnLst>
                                </p:cTn>
                              </p:par>
                            </p:childTnLst>
                          </p:cTn>
                        </p:par>
                        <p:par>
                          <p:cTn id="19" fill="hold">
                            <p:stCondLst>
                              <p:cond delay="0"/>
                            </p:stCondLst>
                            <p:childTnLst>
                              <p:par>
                                <p:cTn id="20" presetClass="entr" nodeType="afterEffect" presetSubtype="0" presetID="1" grpId="5" fill="hold">
                                  <p:stCondLst>
                                    <p:cond delay="0"/>
                                  </p:stCondLst>
                                  <p:iterate type="el" backwards="0">
                                    <p:tmAbs val="0"/>
                                  </p:iterate>
                                  <p:childTnLst>
                                    <p:set>
                                      <p:cBhvr>
                                        <p:cTn id="21" fill="hold"/>
                                        <p:tgtEl>
                                          <p:spTgt spid="3774"/>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0" presetID="1" grpId="6" fill="hold">
                                  <p:stCondLst>
                                    <p:cond delay="0"/>
                                  </p:stCondLst>
                                  <p:iterate type="el" backwards="0">
                                    <p:tmAbs val="0"/>
                                  </p:iterate>
                                  <p:childTnLst>
                                    <p:set>
                                      <p:cBhvr>
                                        <p:cTn id="25" fill="hold"/>
                                        <p:tgtEl>
                                          <p:spTgt spid="3773"/>
                                        </p:tgtEl>
                                        <p:attrNameLst>
                                          <p:attrName>style.visibility</p:attrName>
                                        </p:attrNameLst>
                                      </p:cBhvr>
                                      <p:to>
                                        <p:strVal val="visible"/>
                                      </p:to>
                                    </p:set>
                                  </p:childTnLst>
                                </p:cTn>
                              </p:par>
                            </p:childTnLst>
                          </p:cTn>
                        </p:par>
                        <p:par>
                          <p:cTn id="26" fill="hold">
                            <p:stCondLst>
                              <p:cond delay="0"/>
                            </p:stCondLst>
                            <p:childTnLst>
                              <p:par>
                                <p:cTn id="27" presetClass="entr" nodeType="afterEffect" presetSubtype="0" presetID="1" grpId="7" fill="hold">
                                  <p:stCondLst>
                                    <p:cond delay="0"/>
                                  </p:stCondLst>
                                  <p:iterate type="el" backwards="0">
                                    <p:tmAbs val="0"/>
                                  </p:iterate>
                                  <p:childTnLst>
                                    <p:set>
                                      <p:cBhvr>
                                        <p:cTn id="28" fill="hold"/>
                                        <p:tgtEl>
                                          <p:spTgt spid="3778"/>
                                        </p:tgtEl>
                                        <p:attrNameLst>
                                          <p:attrName>style.visibility</p:attrName>
                                        </p:attrNameLst>
                                      </p:cBhvr>
                                      <p:to>
                                        <p:strVal val="visible"/>
                                      </p:to>
                                    </p:set>
                                  </p:childTnLst>
                                </p:cTn>
                              </p:par>
                            </p:childTnLst>
                          </p:cTn>
                        </p:par>
                        <p:par>
                          <p:cTn id="29" fill="hold">
                            <p:stCondLst>
                              <p:cond delay="0"/>
                            </p:stCondLst>
                            <p:childTnLst>
                              <p:par>
                                <p:cTn id="30" presetClass="entr" nodeType="afterEffect" presetSubtype="0" presetID="1" grpId="8" fill="hold">
                                  <p:stCondLst>
                                    <p:cond delay="0"/>
                                  </p:stCondLst>
                                  <p:iterate type="el" backwards="0">
                                    <p:tmAbs val="0"/>
                                  </p:iterate>
                                  <p:childTnLst>
                                    <p:set>
                                      <p:cBhvr>
                                        <p:cTn id="31" fill="hold"/>
                                        <p:tgtEl>
                                          <p:spTgt spid="3776"/>
                                        </p:tgtEl>
                                        <p:attrNameLst>
                                          <p:attrName>style.visibility</p:attrName>
                                        </p:attrNameLst>
                                      </p:cBhvr>
                                      <p:to>
                                        <p:strVal val="visible"/>
                                      </p:to>
                                    </p:set>
                                  </p:childTnLst>
                                </p:cTn>
                              </p:par>
                            </p:childTnLst>
                          </p:cTn>
                        </p:par>
                        <p:par>
                          <p:cTn id="32" fill="hold">
                            <p:stCondLst>
                              <p:cond delay="0"/>
                            </p:stCondLst>
                            <p:childTnLst>
                              <p:par>
                                <p:cTn id="33" presetClass="entr" nodeType="afterEffect" presetSubtype="0" presetID="1" grpId="9" fill="hold">
                                  <p:stCondLst>
                                    <p:cond delay="0"/>
                                  </p:stCondLst>
                                  <p:iterate type="el" backwards="0">
                                    <p:tmAbs val="0"/>
                                  </p:iterate>
                                  <p:childTnLst>
                                    <p:set>
                                      <p:cBhvr>
                                        <p:cTn id="34" fill="hold"/>
                                        <p:tgtEl>
                                          <p:spTgt spid="3779"/>
                                        </p:tgtEl>
                                        <p:attrNameLst>
                                          <p:attrName>style.visibility</p:attrName>
                                        </p:attrNameLst>
                                      </p:cBhvr>
                                      <p:to>
                                        <p:strVal val="visible"/>
                                      </p:to>
                                    </p:set>
                                  </p:childTnLst>
                                </p:cTn>
                              </p:par>
                            </p:childTnLst>
                          </p:cTn>
                        </p:par>
                        <p:par>
                          <p:cTn id="35" fill="hold">
                            <p:stCondLst>
                              <p:cond delay="0"/>
                            </p:stCondLst>
                            <p:childTnLst>
                              <p:par>
                                <p:cTn id="36" presetClass="entr" nodeType="afterEffect" presetSubtype="0" presetID="1" grpId="10" fill="hold">
                                  <p:stCondLst>
                                    <p:cond delay="0"/>
                                  </p:stCondLst>
                                  <p:iterate type="el" backwards="0">
                                    <p:tmAbs val="0"/>
                                  </p:iterate>
                                  <p:childTnLst>
                                    <p:set>
                                      <p:cBhvr>
                                        <p:cTn id="37" fill="hold"/>
                                        <p:tgtEl>
                                          <p:spTgt spid="3777"/>
                                        </p:tgtEl>
                                        <p:attrNameLst>
                                          <p:attrName>style.visibility</p:attrName>
                                        </p:attrNameLst>
                                      </p:cBhvr>
                                      <p:to>
                                        <p:strVal val="visible"/>
                                      </p:to>
                                    </p:set>
                                  </p:childTnLst>
                                </p:cTn>
                              </p:par>
                            </p:childTnLst>
                          </p:cTn>
                        </p:par>
                        <p:par>
                          <p:cTn id="38" fill="hold">
                            <p:stCondLst>
                              <p:cond delay="0"/>
                            </p:stCondLst>
                            <p:childTnLst>
                              <p:par>
                                <p:cTn id="39" presetClass="entr" nodeType="afterEffect" presetSubtype="0" presetID="1" grpId="11" fill="hold">
                                  <p:stCondLst>
                                    <p:cond delay="0"/>
                                  </p:stCondLst>
                                  <p:iterate type="el" backwards="0">
                                    <p:tmAbs val="0"/>
                                  </p:iterate>
                                  <p:childTnLst>
                                    <p:set>
                                      <p:cBhvr>
                                        <p:cTn id="40" fill="hold"/>
                                        <p:tgtEl>
                                          <p:spTgt spid="378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0" presetID="1" grpId="12" fill="hold">
                                  <p:stCondLst>
                                    <p:cond delay="0"/>
                                  </p:stCondLst>
                                  <p:iterate type="el" backwards="0">
                                    <p:tmAbs val="0"/>
                                  </p:iterate>
                                  <p:childTnLst>
                                    <p:set>
                                      <p:cBhvr>
                                        <p:cTn id="44" fill="hold"/>
                                        <p:tgtEl>
                                          <p:spTgt spid="3781"/>
                                        </p:tgtEl>
                                        <p:attrNameLst>
                                          <p:attrName>style.visibility</p:attrName>
                                        </p:attrNameLst>
                                      </p:cBhvr>
                                      <p:to>
                                        <p:strVal val="visible"/>
                                      </p:to>
                                    </p:set>
                                  </p:childTnLst>
                                </p:cTn>
                              </p:par>
                            </p:childTnLst>
                          </p:cTn>
                        </p:par>
                        <p:par>
                          <p:cTn id="45" fill="hold">
                            <p:stCondLst>
                              <p:cond delay="0"/>
                            </p:stCondLst>
                            <p:childTnLst>
                              <p:par>
                                <p:cTn id="46" presetClass="entr" nodeType="afterEffect" presetSubtype="0" presetID="1" grpId="13" fill="hold">
                                  <p:stCondLst>
                                    <p:cond delay="0"/>
                                  </p:stCondLst>
                                  <p:iterate type="el" backwards="0">
                                    <p:tmAbs val="0"/>
                                  </p:iterate>
                                  <p:childTnLst>
                                    <p:set>
                                      <p:cBhvr>
                                        <p:cTn id="47" fill="hold"/>
                                        <p:tgtEl>
                                          <p:spTgt spid="3782"/>
                                        </p:tgtEl>
                                        <p:attrNameLst>
                                          <p:attrName>style.visibility</p:attrName>
                                        </p:attrNameLst>
                                      </p:cBhvr>
                                      <p:to>
                                        <p:strVal val="visible"/>
                                      </p:to>
                                    </p:set>
                                  </p:childTnLst>
                                </p:cTn>
                              </p:par>
                            </p:childTnLst>
                          </p:cTn>
                        </p:par>
                        <p:par>
                          <p:cTn id="48" fill="hold">
                            <p:stCondLst>
                              <p:cond delay="0"/>
                            </p:stCondLst>
                            <p:childTnLst>
                              <p:par>
                                <p:cTn id="49" presetClass="entr" nodeType="afterEffect" presetSubtype="0" presetID="1" grpId="14" fill="hold">
                                  <p:stCondLst>
                                    <p:cond delay="0"/>
                                  </p:stCondLst>
                                  <p:iterate type="el" backwards="0">
                                    <p:tmAbs val="0"/>
                                  </p:iterate>
                                  <p:childTnLst>
                                    <p:set>
                                      <p:cBhvr>
                                        <p:cTn id="50" fill="hold"/>
                                        <p:tgtEl>
                                          <p:spTgt spid="378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80" grpId="14"/>
      <p:bldP build="whole" bldLvl="1" animBg="1" rev="0" advAuto="0" spid="3773" grpId="6"/>
      <p:bldP build="whole" bldLvl="1" animBg="1" rev="0" advAuto="0" spid="3776" grpId="8"/>
      <p:bldP build="whole" bldLvl="1" animBg="1" rev="0" advAuto="0" spid="3778" grpId="7"/>
      <p:bldP build="whole" bldLvl="1" animBg="1" rev="0" advAuto="0" spid="3777" grpId="10"/>
      <p:bldP build="whole" bldLvl="1" animBg="1" rev="0" advAuto="0" spid="3770" grpId="2"/>
      <p:bldP build="whole" bldLvl="1" animBg="1" rev="0" advAuto="0" spid="3779" grpId="9"/>
      <p:bldP build="whole" bldLvl="1" animBg="1" rev="0" advAuto="0" spid="3774" grpId="5"/>
      <p:bldP build="whole" bldLvl="1" animBg="1" rev="0" advAuto="0" spid="3775" grpId="4"/>
      <p:bldP build="whole" bldLvl="1" animBg="1" rev="0" advAuto="0" spid="3784" grpId="11"/>
      <p:bldP build="whole" bldLvl="1" animBg="1" rev="0" advAuto="0" spid="3771" grpId="1"/>
      <p:bldP build="whole" bldLvl="1" animBg="1" rev="0" advAuto="0" spid="3772" grpId="3"/>
      <p:bldP build="whole" bldLvl="1" animBg="1" rev="0" advAuto="0" spid="3781" grpId="12"/>
      <p:bldP build="whole" bldLvl="1" animBg="1" rev="0" advAuto="0" spid="3782" grpId="13"/>
    </p:bldLst>
  </p:timing>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3788" name="Table"/>
          <p:cNvGraphicFramePr/>
          <p:nvPr/>
        </p:nvGraphicFramePr>
        <p:xfrm>
          <a:off x="1300909" y="2078845"/>
          <a:ext cx="10793446" cy="6255143"/>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3593581"/>
                <a:gridCol w="3593581"/>
                <a:gridCol w="3593581"/>
              </a:tblGrid>
              <a:tr h="1248488">
                <a:tc>
                  <a:txBody>
                    <a:bodyPr/>
                    <a:lstStyle/>
                    <a:p>
                      <a:pPr>
                        <a:defRPr sz="2200">
                          <a:sym typeface="Helvetica Neue"/>
                        </a:defRPr>
                      </a:pPr>
                    </a:p>
                  </a:txBody>
                  <a:tcPr marL="50800" marR="50800" marT="50800" marB="50800" anchor="ctr" anchorCtr="0" horzOverflow="overflow">
                    <a:lnL w="12700">
                      <a:solidFill>
                        <a:srgbClr val="D6D6D6"/>
                      </a:solidFill>
                      <a:miter lim="400000"/>
                    </a:lnL>
                  </a:tcPr>
                </a:tc>
                <a:tc>
                  <a:txBody>
                    <a:bodyPr/>
                    <a:lstStyle/>
                    <a:p>
                      <a:pPr>
                        <a:defRPr sz="2200">
                          <a:sym typeface="Helvetica Neue"/>
                        </a:defRPr>
                      </a:pPr>
                    </a:p>
                  </a:txBody>
                  <a:tcPr marL="50800" marR="50800" marT="50800" marB="50800" anchor="ctr" anchorCtr="0" horzOverflow="overflow">
                    <a:noFill/>
                  </a:tcPr>
                </a:tc>
                <a:tc>
                  <a:txBody>
                    <a:bodyPr/>
                    <a:lstStyle/>
                    <a:p>
                      <a:pPr>
                        <a:defRPr sz="2200">
                          <a:sym typeface="Helvetica Neue"/>
                        </a:defRPr>
                      </a:pPr>
                    </a:p>
                  </a:txBody>
                  <a:tcPr marL="50800" marR="50800" marT="50800" marB="50800" anchor="ctr" anchorCtr="0" horzOverflow="overflow">
                    <a:lnR w="12700">
                      <a:solidFill>
                        <a:srgbClr val="D6D6D6"/>
                      </a:solidFill>
                      <a:miter lim="400000"/>
                    </a:lnR>
                    <a:noFill/>
                  </a:tcPr>
                </a:tc>
              </a:tr>
              <a:tr h="1248488">
                <a:tc>
                  <a:txBody>
                    <a:bodyPr/>
                    <a:lstStyle/>
                    <a:p>
                      <a:pPr>
                        <a:defRPr b="0" sz="2200">
                          <a:latin typeface="Gill Sans"/>
                          <a:ea typeface="Gill Sans"/>
                          <a:cs typeface="Gill Sans"/>
                          <a:sym typeface="Gill Sans"/>
                        </a:defRPr>
                      </a:pPr>
                    </a:p>
                  </a:txBody>
                  <a:tcPr marL="50800" marR="50800" marT="50800" marB="50800" anchor="ctr" anchorCtr="0" horzOverflow="overflow"/>
                </a:tc>
                <a:tc>
                  <a:txBody>
                    <a:bodyPr/>
                    <a:lstStyle/>
                    <a:p>
                      <a:pPr>
                        <a:defRPr sz="2200">
                          <a:sym typeface="Helvetica Neue"/>
                        </a:defRPr>
                      </a:pPr>
                    </a:p>
                  </a:txBody>
                  <a:tcPr marL="50800" marR="50800" marT="50800" marB="50800" anchor="ctr" anchorCtr="0" horzOverflow="overflow"/>
                </a:tc>
                <a:tc>
                  <a:txBody>
                    <a:bodyPr/>
                    <a:lstStyle/>
                    <a:p>
                      <a:pPr>
                        <a:defRPr sz="2200">
                          <a:sym typeface="Helvetica Neue"/>
                        </a:defRPr>
                      </a:pPr>
                    </a:p>
                  </a:txBody>
                  <a:tcPr marL="50800" marR="50800" marT="50800" marB="50800" anchor="ctr" anchorCtr="0" horzOverflow="overflow">
                    <a:lnR w="12700">
                      <a:solidFill>
                        <a:srgbClr val="D6D6D6"/>
                      </a:solidFill>
                      <a:miter lim="400000"/>
                    </a:lnR>
                  </a:tcPr>
                </a:tc>
              </a:tr>
              <a:tr h="1248488">
                <a:tc>
                  <a:txBody>
                    <a:bodyPr/>
                    <a:lstStyle/>
                    <a:p>
                      <a:pPr>
                        <a:defRPr b="0" sz="2200">
                          <a:latin typeface="Gill Sans"/>
                          <a:ea typeface="Gill Sans"/>
                          <a:cs typeface="Gill Sans"/>
                          <a:sym typeface="Gill Sans"/>
                        </a:defRPr>
                      </a:pPr>
                    </a:p>
                  </a:txBody>
                  <a:tcPr marL="50800" marR="50800" marT="50800" marB="50800" anchor="ctr" anchorCtr="0" horzOverflow="overflow"/>
                </a:tc>
                <a:tc>
                  <a:txBody>
                    <a:bodyPr/>
                    <a:lstStyle/>
                    <a:p>
                      <a:pPr>
                        <a:defRPr sz="2200">
                          <a:sym typeface="Helvetica Neue"/>
                        </a:defRPr>
                      </a:pPr>
                    </a:p>
                  </a:txBody>
                  <a:tcPr marL="50800" marR="50800" marT="50800" marB="50800" anchor="ctr" anchorCtr="0" horzOverflow="overflow"/>
                </a:tc>
                <a:tc>
                  <a:txBody>
                    <a:bodyPr/>
                    <a:lstStyle/>
                    <a:p>
                      <a:pPr>
                        <a:defRPr sz="2200">
                          <a:sym typeface="Helvetica Neue"/>
                        </a:defRPr>
                      </a:pPr>
                    </a:p>
                  </a:txBody>
                  <a:tcPr marL="50800" marR="50800" marT="50800" marB="50800" anchor="ctr" anchorCtr="0" horzOverflow="overflow">
                    <a:lnR w="12700">
                      <a:solidFill>
                        <a:srgbClr val="D6D6D6"/>
                      </a:solidFill>
                      <a:miter lim="400000"/>
                    </a:lnR>
                  </a:tcPr>
                </a:tc>
              </a:tr>
              <a:tr h="1248488">
                <a:tc>
                  <a:txBody>
                    <a:bodyPr/>
                    <a:lstStyle/>
                    <a:p>
                      <a:pPr>
                        <a:defRPr b="0" sz="2200">
                          <a:latin typeface="Gill Sans"/>
                          <a:ea typeface="Gill Sans"/>
                          <a:cs typeface="Gill Sans"/>
                          <a:sym typeface="Gill Sans"/>
                        </a:defRPr>
                      </a:pPr>
                    </a:p>
                  </a:txBody>
                  <a:tcPr marL="50800" marR="50800" marT="50800" marB="50800" anchor="ctr" anchorCtr="0" horzOverflow="overflow"/>
                </a:tc>
                <a:tc>
                  <a:txBody>
                    <a:bodyPr/>
                    <a:lstStyle/>
                    <a:p>
                      <a:pPr>
                        <a:defRPr sz="2200">
                          <a:sym typeface="Helvetica Neue"/>
                        </a:defRPr>
                      </a:pPr>
                    </a:p>
                  </a:txBody>
                  <a:tcPr marL="50800" marR="50800" marT="50800" marB="50800" anchor="ctr" anchorCtr="0" horzOverflow="overflow"/>
                </a:tc>
                <a:tc>
                  <a:txBody>
                    <a:bodyPr/>
                    <a:lstStyle/>
                    <a:p>
                      <a:pPr>
                        <a:defRPr sz="2200">
                          <a:sym typeface="Helvetica Neue"/>
                        </a:defRPr>
                      </a:pPr>
                    </a:p>
                  </a:txBody>
                  <a:tcPr marL="50800" marR="50800" marT="50800" marB="50800" anchor="ctr" anchorCtr="0" horzOverflow="overflow">
                    <a:lnR w="12700">
                      <a:solidFill>
                        <a:srgbClr val="D6D6D6"/>
                      </a:solidFill>
                      <a:miter lim="400000"/>
                    </a:lnR>
                  </a:tcPr>
                </a:tc>
              </a:tr>
              <a:tr h="1248488">
                <a:tc>
                  <a:txBody>
                    <a:bodyPr/>
                    <a:lstStyle/>
                    <a:p>
                      <a:pPr>
                        <a:defRPr b="0" sz="2200">
                          <a:latin typeface="Gill Sans"/>
                          <a:ea typeface="Gill Sans"/>
                          <a:cs typeface="Gill Sans"/>
                          <a:sym typeface="Gill Sans"/>
                        </a:defRPr>
                      </a:pPr>
                    </a:p>
                  </a:txBody>
                  <a:tcPr marL="50800" marR="50800" marT="50800" marB="50800" anchor="ctr" anchorCtr="0" horzOverflow="overflow">
                    <a:lnB w="12700">
                      <a:solidFill>
                        <a:srgbClr val="D6D6D6"/>
                      </a:solidFill>
                      <a:miter lim="400000"/>
                    </a:lnB>
                  </a:tcPr>
                </a:tc>
                <a:tc>
                  <a:txBody>
                    <a:bodyPr/>
                    <a:lstStyle/>
                    <a:p>
                      <a:pPr>
                        <a:defRPr sz="2200">
                          <a:sym typeface="Helvetica Neue"/>
                        </a:defRPr>
                      </a:pPr>
                    </a:p>
                  </a:txBody>
                  <a:tcPr marL="50800" marR="50800" marT="50800" marB="50800" anchor="ctr" anchorCtr="0" horzOverflow="overflow">
                    <a:lnB w="12700">
                      <a:solidFill>
                        <a:srgbClr val="D6D6D6"/>
                      </a:solidFill>
                      <a:miter lim="400000"/>
                    </a:lnB>
                  </a:tcPr>
                </a:tc>
                <a:tc>
                  <a:txBody>
                    <a:bodyPr/>
                    <a:lstStyle/>
                    <a:p>
                      <a:pPr>
                        <a:defRPr sz="2200">
                          <a:sym typeface="Helvetica Neue"/>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
        <p:nvSpPr>
          <p:cNvPr id="3789" name="Web Server Administrator…"/>
          <p:cNvSpPr txBox="1"/>
          <p:nvPr>
            <p:ph type="title"/>
          </p:nvPr>
        </p:nvSpPr>
        <p:spPr>
          <a:prstGeom prst="rect">
            <a:avLst/>
          </a:prstGeom>
        </p:spPr>
        <p:txBody>
          <a:bodyPr/>
          <a:lstStyle/>
          <a:p>
            <a:pPr/>
            <a:r>
              <a:t>Web Server Administrator</a:t>
            </a:r>
          </a:p>
          <a:p>
            <a:pPr/>
            <a:r>
              <a:t>Result</a:t>
            </a:r>
          </a:p>
        </p:txBody>
      </p:sp>
      <p:sp>
        <p:nvSpPr>
          <p:cNvPr id="379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791" name="logo.png" descr="logo.png"/>
          <p:cNvPicPr>
            <a:picLocks noChangeAspect="1"/>
          </p:cNvPicPr>
          <p:nvPr/>
        </p:nvPicPr>
        <p:blipFill>
          <a:blip r:embed="rId3">
            <a:extLst/>
          </a:blip>
          <a:stretch>
            <a:fillRect/>
          </a:stretch>
        </p:blipFill>
        <p:spPr>
          <a:xfrm>
            <a:off x="8624366" y="2320093"/>
            <a:ext cx="3362515" cy="773487"/>
          </a:xfrm>
          <a:prstGeom prst="rect">
            <a:avLst/>
          </a:prstGeom>
          <a:ln w="12700">
            <a:miter lim="400000"/>
          </a:ln>
        </p:spPr>
      </p:pic>
      <p:pic>
        <p:nvPicPr>
          <p:cNvPr id="3792" name="Apache_Software_Foundation_Logo_(2016).svg.png" descr="Apache_Software_Foundation_Logo_(2016).svg.png"/>
          <p:cNvPicPr>
            <a:picLocks noChangeAspect="1"/>
          </p:cNvPicPr>
          <p:nvPr/>
        </p:nvPicPr>
        <p:blipFill>
          <a:blip r:embed="rId4">
            <a:extLst/>
          </a:blip>
          <a:stretch>
            <a:fillRect/>
          </a:stretch>
        </p:blipFill>
        <p:spPr>
          <a:xfrm>
            <a:off x="5010024" y="1885822"/>
            <a:ext cx="3362515" cy="1642029"/>
          </a:xfrm>
          <a:prstGeom prst="rect">
            <a:avLst/>
          </a:prstGeom>
          <a:ln w="12700">
            <a:miter lim="400000"/>
          </a:ln>
        </p:spPr>
      </p:pic>
      <p:sp>
        <p:nvSpPr>
          <p:cNvPr id="3793" name="Dingbat Check"/>
          <p:cNvSpPr/>
          <p:nvPr/>
        </p:nvSpPr>
        <p:spPr>
          <a:xfrm>
            <a:off x="9830505" y="4748579"/>
            <a:ext cx="950237" cy="90297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794" name="Dingbat X"/>
          <p:cNvSpPr/>
          <p:nvPr/>
        </p:nvSpPr>
        <p:spPr>
          <a:xfrm>
            <a:off x="6363996" y="3570346"/>
            <a:ext cx="654572" cy="773486"/>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795" name="Dingbat X"/>
          <p:cNvSpPr/>
          <p:nvPr/>
        </p:nvSpPr>
        <p:spPr>
          <a:xfrm>
            <a:off x="9978338" y="3570346"/>
            <a:ext cx="654571" cy="773486"/>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796" name="Dingbat Check"/>
          <p:cNvSpPr/>
          <p:nvPr/>
        </p:nvSpPr>
        <p:spPr>
          <a:xfrm>
            <a:off x="6216163" y="4748579"/>
            <a:ext cx="950238" cy="90297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797" name="Dingbat Check"/>
          <p:cNvSpPr/>
          <p:nvPr/>
        </p:nvSpPr>
        <p:spPr>
          <a:xfrm>
            <a:off x="9830505" y="6056301"/>
            <a:ext cx="950237" cy="90297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798" name="Dingbat Check"/>
          <p:cNvSpPr/>
          <p:nvPr/>
        </p:nvSpPr>
        <p:spPr>
          <a:xfrm>
            <a:off x="9830505" y="7306553"/>
            <a:ext cx="950237" cy="90297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799" name="Dingbat X"/>
          <p:cNvSpPr/>
          <p:nvPr/>
        </p:nvSpPr>
        <p:spPr>
          <a:xfrm>
            <a:off x="6363996" y="6124682"/>
            <a:ext cx="654572" cy="773487"/>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800" name="Dingbat X"/>
          <p:cNvSpPr/>
          <p:nvPr/>
        </p:nvSpPr>
        <p:spPr>
          <a:xfrm>
            <a:off x="6363996" y="7371297"/>
            <a:ext cx="654572" cy="773486"/>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3801" name="* Apache version 2.4.18 and Nginx version 1.13.12"/>
          <p:cNvSpPr txBox="1"/>
          <p:nvPr/>
        </p:nvSpPr>
        <p:spPr>
          <a:xfrm>
            <a:off x="64235" y="9123153"/>
            <a:ext cx="7569746" cy="1066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ts val="4700"/>
              </a:lnSpc>
              <a:spcBef>
                <a:spcPts val="1200"/>
              </a:spcBef>
              <a:defRPr b="0" sz="2800">
                <a:latin typeface="Gill Sans"/>
                <a:ea typeface="Gill Sans"/>
                <a:cs typeface="Gill Sans"/>
                <a:sym typeface="Gill Sans"/>
              </a:defRPr>
            </a:lvl1pPr>
          </a:lstStyle>
          <a:p>
            <a:pPr/>
            <a:r>
              <a:t>* Apache version 2.4.18 and Nginx version 1.13.12 </a:t>
            </a:r>
          </a:p>
        </p:txBody>
      </p:sp>
      <p:sp>
        <p:nvSpPr>
          <p:cNvPr id="3802" name="Prefetch OCSP response"/>
          <p:cNvSpPr txBox="1"/>
          <p:nvPr/>
        </p:nvSpPr>
        <p:spPr>
          <a:xfrm>
            <a:off x="1658244" y="3747538"/>
            <a:ext cx="2926445"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200">
                <a:latin typeface="Gill Sans"/>
                <a:ea typeface="Gill Sans"/>
                <a:cs typeface="Gill Sans"/>
                <a:sym typeface="Gill Sans"/>
              </a:defRPr>
            </a:lvl1pPr>
          </a:lstStyle>
          <a:p>
            <a:pPr/>
            <a:r>
              <a:t>Prefetch OCSP response</a:t>
            </a:r>
          </a:p>
        </p:txBody>
      </p:sp>
      <p:sp>
        <p:nvSpPr>
          <p:cNvPr id="3803" name="Cache OCSP response"/>
          <p:cNvSpPr txBox="1"/>
          <p:nvPr/>
        </p:nvSpPr>
        <p:spPr>
          <a:xfrm>
            <a:off x="1770454" y="4990516"/>
            <a:ext cx="2702025"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200">
                <a:latin typeface="Gill Sans"/>
                <a:ea typeface="Gill Sans"/>
                <a:cs typeface="Gill Sans"/>
                <a:sym typeface="Gill Sans"/>
              </a:defRPr>
            </a:lvl1pPr>
          </a:lstStyle>
          <a:p>
            <a:pPr/>
            <a:r>
              <a:t>Cache OCSP response</a:t>
            </a:r>
          </a:p>
        </p:txBody>
      </p:sp>
      <p:sp>
        <p:nvSpPr>
          <p:cNvPr id="3804" name="Respect nextUpdate in cache"/>
          <p:cNvSpPr txBox="1"/>
          <p:nvPr/>
        </p:nvSpPr>
        <p:spPr>
          <a:xfrm>
            <a:off x="1412950" y="6233493"/>
            <a:ext cx="3417033"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200">
                <a:latin typeface="Gill Sans"/>
                <a:ea typeface="Gill Sans"/>
                <a:cs typeface="Gill Sans"/>
                <a:sym typeface="Gill Sans"/>
              </a:defRPr>
            </a:lvl1pPr>
          </a:lstStyle>
          <a:p>
            <a:pPr/>
            <a:r>
              <a:t>Respect nextUpdate in cache</a:t>
            </a:r>
          </a:p>
        </p:txBody>
      </p:sp>
      <p:sp>
        <p:nvSpPr>
          <p:cNvPr id="3805" name="Retain OCSP response on error"/>
          <p:cNvSpPr txBox="1"/>
          <p:nvPr/>
        </p:nvSpPr>
        <p:spPr>
          <a:xfrm>
            <a:off x="1658244" y="7306553"/>
            <a:ext cx="2926445" cy="736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defRPr b="0" sz="2200">
                <a:latin typeface="Gill Sans"/>
                <a:ea typeface="Gill Sans"/>
                <a:cs typeface="Gill Sans"/>
                <a:sym typeface="Gill Sans"/>
              </a:defRPr>
            </a:lvl1pPr>
          </a:lstStyle>
          <a:p>
            <a:pPr/>
            <a:r>
              <a:t>Retain OCSP response on error</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94"/>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379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3796"/>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37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5" fill="hold">
                                  <p:stCondLst>
                                    <p:cond delay="0"/>
                                  </p:stCondLst>
                                  <p:iterate type="el" backwards="0">
                                    <p:tmAbs val="0"/>
                                  </p:iterate>
                                  <p:childTnLst>
                                    <p:set>
                                      <p:cBhvr>
                                        <p:cTn id="20" fill="hold"/>
                                        <p:tgtEl>
                                          <p:spTgt spid="3797"/>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6" fill="hold">
                                  <p:stCondLst>
                                    <p:cond delay="0"/>
                                  </p:stCondLst>
                                  <p:iterate type="el" backwards="0">
                                    <p:tmAbs val="0"/>
                                  </p:iterate>
                                  <p:childTnLst>
                                    <p:set>
                                      <p:cBhvr>
                                        <p:cTn id="23" fill="hold"/>
                                        <p:tgtEl>
                                          <p:spTgt spid="3799"/>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7" fill="hold">
                                  <p:stCondLst>
                                    <p:cond delay="0"/>
                                  </p:stCondLst>
                                  <p:iterate type="el" backwards="0">
                                    <p:tmAbs val="0"/>
                                  </p:iterate>
                                  <p:childTnLst>
                                    <p:set>
                                      <p:cBhvr>
                                        <p:cTn id="27" fill="hold"/>
                                        <p:tgtEl>
                                          <p:spTgt spid="3800"/>
                                        </p:tgtEl>
                                        <p:attrNameLst>
                                          <p:attrName>style.visibility</p:attrName>
                                        </p:attrNameLst>
                                      </p:cBhvr>
                                      <p:to>
                                        <p:strVal val="visible"/>
                                      </p:to>
                                    </p:set>
                                  </p:childTnLst>
                                </p:cTn>
                              </p:par>
                            </p:childTnLst>
                          </p:cTn>
                        </p:par>
                        <p:par>
                          <p:cTn id="28" fill="hold">
                            <p:stCondLst>
                              <p:cond delay="0"/>
                            </p:stCondLst>
                            <p:childTnLst>
                              <p:par>
                                <p:cTn id="29" presetClass="entr" nodeType="afterEffect" presetSubtype="0" presetID="1" grpId="8" fill="hold">
                                  <p:stCondLst>
                                    <p:cond delay="0"/>
                                  </p:stCondLst>
                                  <p:iterate type="el" backwards="0">
                                    <p:tmAbs val="0"/>
                                  </p:iterate>
                                  <p:childTnLst>
                                    <p:set>
                                      <p:cBhvr>
                                        <p:cTn id="30" fill="hold"/>
                                        <p:tgtEl>
                                          <p:spTgt spid="37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97" grpId="5"/>
      <p:bldP build="whole" bldLvl="1" animBg="1" rev="0" advAuto="0" spid="3796" grpId="3"/>
      <p:bldP build="whole" bldLvl="1" animBg="1" rev="0" advAuto="0" spid="3794" grpId="1"/>
      <p:bldP build="whole" bldLvl="1" animBg="1" rev="0" advAuto="0" spid="3793" grpId="4"/>
      <p:bldP build="whole" bldLvl="1" animBg="1" rev="0" advAuto="0" spid="3795" grpId="2"/>
      <p:bldP build="whole" bldLvl="1" animBg="1" rev="0" advAuto="0" spid="3800" grpId="7"/>
      <p:bldP build="whole" bldLvl="1" animBg="1" rev="0" advAuto="0" spid="3798" grpId="8"/>
      <p:bldP build="whole" bldLvl="1" animBg="1" rev="0" advAuto="0" spid="3799" grpId="6"/>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197" name="2D Column Chart"/>
          <p:cNvGraphicFramePr/>
          <p:nvPr/>
        </p:nvGraphicFramePr>
        <p:xfrm>
          <a:off x="2624583" y="1799234"/>
          <a:ext cx="7027417" cy="6889649"/>
        </p:xfrm>
        <a:graphic xmlns:a="http://schemas.openxmlformats.org/drawingml/2006/main">
          <a:graphicData uri="http://schemas.openxmlformats.org/drawingml/2006/chart">
            <c:chart xmlns:c="http://schemas.openxmlformats.org/drawingml/2006/chart" r:id="rId2"/>
          </a:graphicData>
        </a:graphic>
      </p:graphicFrame>
      <p:sp>
        <p:nvSpPr>
          <p:cNvPr id="198" name="100% at Project 4…"/>
          <p:cNvSpPr txBox="1"/>
          <p:nvPr>
            <p:ph type="title"/>
          </p:nvPr>
        </p:nvSpPr>
        <p:spPr>
          <a:xfrm>
            <a:off x="800100" y="-254000"/>
            <a:ext cx="11417300" cy="1955800"/>
          </a:xfrm>
          <a:prstGeom prst="rect">
            <a:avLst/>
          </a:prstGeom>
        </p:spPr>
        <p:txBody>
          <a:bodyPr lIns="0" tIns="0" rIns="0" bIns="0">
            <a:noAutofit/>
          </a:bodyPr>
          <a:lstStyle/>
          <a:p>
            <a:pPr>
              <a:defRPr sz="5600">
                <a:solidFill>
                  <a:srgbClr val="FFE44F"/>
                </a:solidFill>
                <a:latin typeface="Gill Sans"/>
                <a:ea typeface="Gill Sans"/>
                <a:cs typeface="Gill Sans"/>
                <a:sym typeface="Gill Sans"/>
              </a:defRPr>
            </a:pPr>
            <a:r>
              <a:t>100% at Project 4 </a:t>
            </a:r>
          </a:p>
          <a:p>
            <a:pPr>
              <a:defRPr sz="5600">
                <a:solidFill>
                  <a:srgbClr val="FFE44F"/>
                </a:solidFill>
                <a:latin typeface="Gill Sans"/>
                <a:ea typeface="Gill Sans"/>
                <a:cs typeface="Gill Sans"/>
                <a:sym typeface="Gill Sans"/>
              </a:defRPr>
            </a:pPr>
            <a:r>
              <a:t>100% at Final</a:t>
            </a:r>
          </a:p>
        </p:txBody>
      </p:sp>
      <p:sp>
        <p:nvSpPr>
          <p:cNvPr id="199" name="A"/>
          <p:cNvSpPr/>
          <p:nvPr/>
        </p:nvSpPr>
        <p:spPr>
          <a:xfrm>
            <a:off x="10047514" y="2312516"/>
            <a:ext cx="1270001" cy="1270001"/>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500"/>
            </a:lvl1pPr>
          </a:lstStyle>
          <a:p>
            <a:pPr/>
            <a:r>
              <a:t>A</a:t>
            </a:r>
          </a:p>
        </p:txBody>
      </p:sp>
      <p:sp>
        <p:nvSpPr>
          <p:cNvPr id="200" name="B"/>
          <p:cNvSpPr/>
          <p:nvPr/>
        </p:nvSpPr>
        <p:spPr>
          <a:xfrm>
            <a:off x="10047514" y="3886479"/>
            <a:ext cx="1270001" cy="1270001"/>
          </a:xfrm>
          <a:prstGeom prst="rect">
            <a:avLst/>
          </a:prstGeom>
          <a:solidFill>
            <a:schemeClr val="accent1">
              <a:lumOff val="1352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500"/>
            </a:lvl1pPr>
          </a:lstStyle>
          <a:p>
            <a:pPr/>
            <a:r>
              <a:t>B</a:t>
            </a:r>
          </a:p>
        </p:txBody>
      </p:sp>
      <p:sp>
        <p:nvSpPr>
          <p:cNvPr id="201" name="C"/>
          <p:cNvSpPr/>
          <p:nvPr/>
        </p:nvSpPr>
        <p:spPr>
          <a:xfrm>
            <a:off x="10047514" y="5460441"/>
            <a:ext cx="1270001" cy="1270001"/>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500"/>
            </a:lvl1pPr>
          </a:lstStyle>
          <a:p>
            <a:pPr/>
            <a:r>
              <a:t>C</a:t>
            </a:r>
          </a:p>
        </p:txBody>
      </p:sp>
      <p:sp>
        <p:nvSpPr>
          <p:cNvPr id="202" name="D"/>
          <p:cNvSpPr/>
          <p:nvPr/>
        </p:nvSpPr>
        <p:spPr>
          <a:xfrm>
            <a:off x="10047514" y="7195177"/>
            <a:ext cx="1270001" cy="1270001"/>
          </a:xfrm>
          <a:prstGeom prst="rect">
            <a:avLst/>
          </a:prstGeom>
          <a:solidFill>
            <a:schemeClr val="accent5"/>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500"/>
            </a:lvl1pPr>
          </a:lstStyle>
          <a:p>
            <a:pPr/>
            <a:r>
              <a:t>D</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solidFill>
          <a:srgbClr val="000000"/>
        </a:solidFill>
      </p:bgPr>
    </p:bg>
    <p:spTree>
      <p:nvGrpSpPr>
        <p:cNvPr id="1" name=""/>
        <p:cNvGrpSpPr/>
        <p:nvPr/>
      </p:nvGrpSpPr>
      <p:grpSpPr>
        <a:xfrm>
          <a:off x="0" y="0"/>
          <a:ext cx="0" cy="0"/>
          <a:chOff x="0" y="0"/>
          <a:chExt cx="0" cy="0"/>
        </a:xfrm>
      </p:grpSpPr>
      <p:sp>
        <p:nvSpPr>
          <p:cNvPr id="3809" name="Is the Web Ready for…"/>
          <p:cNvSpPr txBox="1"/>
          <p:nvPr/>
        </p:nvSpPr>
        <p:spPr>
          <a:xfrm>
            <a:off x="1270000" y="398961"/>
            <a:ext cx="10464800" cy="3302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b">
            <a:normAutofit fontScale="100000" lnSpcReduction="0"/>
          </a:bodyPr>
          <a:lstStyle/>
          <a:p>
            <a:pPr>
              <a:defRPr sz="6000">
                <a:solidFill>
                  <a:srgbClr val="FFFB00"/>
                </a:solidFill>
                <a:latin typeface="Helvetica"/>
                <a:ea typeface="Helvetica"/>
                <a:cs typeface="Helvetica"/>
                <a:sym typeface="Helvetica"/>
              </a:defRPr>
            </a:pPr>
          </a:p>
          <a:p>
            <a:pPr>
              <a:spcBef>
                <a:spcPts val="1000"/>
              </a:spcBef>
              <a:defRPr sz="6000">
                <a:latin typeface="Helvetica"/>
                <a:ea typeface="Helvetica"/>
                <a:cs typeface="Helvetica"/>
                <a:sym typeface="Helvetica"/>
              </a:defRPr>
            </a:pPr>
            <a:r>
              <a:t>Is the Web Ready for</a:t>
            </a:r>
          </a:p>
          <a:p>
            <a:pPr>
              <a:spcBef>
                <a:spcPts val="1000"/>
              </a:spcBef>
              <a:defRPr sz="6000">
                <a:solidFill>
                  <a:schemeClr val="accent4">
                    <a:hueOff val="468000"/>
                    <a:satOff val="-4761"/>
                    <a:lumOff val="10196"/>
                  </a:schemeClr>
                </a:solidFill>
                <a:latin typeface="Helvetica"/>
                <a:ea typeface="Helvetica"/>
                <a:cs typeface="Helvetica"/>
                <a:sym typeface="Helvetica"/>
              </a:defRPr>
            </a:pPr>
            <a:r>
              <a:t> OCSP Must-Staple? </a:t>
            </a:r>
            <a:endParaRPr sz="1200"/>
          </a:p>
        </p:txBody>
      </p:sp>
      <p:pic>
        <p:nvPicPr>
          <p:cNvPr id="3810" name="Chrome-logo.png" descr="Chrome-logo.png"/>
          <p:cNvPicPr>
            <a:picLocks noChangeAspect="1"/>
          </p:cNvPicPr>
          <p:nvPr/>
        </p:nvPicPr>
        <p:blipFill>
          <a:blip r:embed="rId3">
            <a:extLst/>
          </a:blip>
          <a:stretch>
            <a:fillRect/>
          </a:stretch>
        </p:blipFill>
        <p:spPr>
          <a:xfrm>
            <a:off x="10129494" y="4785611"/>
            <a:ext cx="1140620" cy="1140620"/>
          </a:xfrm>
          <a:prstGeom prst="rect">
            <a:avLst/>
          </a:prstGeom>
          <a:ln w="12700">
            <a:miter lim="400000"/>
          </a:ln>
        </p:spPr>
      </p:pic>
      <p:pic>
        <p:nvPicPr>
          <p:cNvPr id="3811" name="250px-VRSNlogoAug2012.png" descr="250px-VRSNlogoAug2012.png"/>
          <p:cNvPicPr>
            <a:picLocks noChangeAspect="1"/>
          </p:cNvPicPr>
          <p:nvPr/>
        </p:nvPicPr>
        <p:blipFill>
          <a:blip r:embed="rId4">
            <a:extLst/>
          </a:blip>
          <a:srcRect l="18183" t="9604" r="18183" b="29836"/>
          <a:stretch>
            <a:fillRect/>
          </a:stretch>
        </p:blipFill>
        <p:spPr>
          <a:xfrm>
            <a:off x="2085600" y="4875244"/>
            <a:ext cx="1198500" cy="1140596"/>
          </a:xfrm>
          <a:prstGeom prst="rect">
            <a:avLst/>
          </a:prstGeom>
          <a:ln w="12700">
            <a:miter lim="400000"/>
          </a:ln>
        </p:spPr>
      </p:pic>
      <p:pic>
        <p:nvPicPr>
          <p:cNvPr id="3812" name="strategic_bofa500_1.png" descr="strategic_bofa500_1.png"/>
          <p:cNvPicPr>
            <a:picLocks noChangeAspect="1"/>
          </p:cNvPicPr>
          <p:nvPr/>
        </p:nvPicPr>
        <p:blipFill>
          <a:blip r:embed="rId5">
            <a:extLst/>
          </a:blip>
          <a:srcRect l="28418" t="39675" r="28418" b="0"/>
          <a:stretch>
            <a:fillRect/>
          </a:stretch>
        </p:blipFill>
        <p:spPr>
          <a:xfrm>
            <a:off x="5690059" y="4875244"/>
            <a:ext cx="1932473" cy="911516"/>
          </a:xfrm>
          <a:prstGeom prst="rect">
            <a:avLst/>
          </a:prstGeom>
          <a:ln w="12700">
            <a:miter lim="400000"/>
          </a:ln>
        </p:spPr>
      </p:pic>
      <p:sp>
        <p:nvSpPr>
          <p:cNvPr id="3813" name="Website"/>
          <p:cNvSpPr txBox="1"/>
          <p:nvPr/>
        </p:nvSpPr>
        <p:spPr>
          <a:xfrm>
            <a:off x="6117042" y="5972020"/>
            <a:ext cx="1304554"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sp>
        <p:nvSpPr>
          <p:cNvPr id="3814" name="Certificate Authority"/>
          <p:cNvSpPr txBox="1"/>
          <p:nvPr/>
        </p:nvSpPr>
        <p:spPr>
          <a:xfrm>
            <a:off x="1125720" y="5972020"/>
            <a:ext cx="3118323"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sp>
        <p:nvSpPr>
          <p:cNvPr id="3815" name="Browser"/>
          <p:cNvSpPr txBox="1"/>
          <p:nvPr/>
        </p:nvSpPr>
        <p:spPr>
          <a:xfrm>
            <a:off x="10028341" y="5882388"/>
            <a:ext cx="1342927" cy="508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sp>
        <p:nvSpPr>
          <p:cNvPr id="3816" name="Rounded Rectangle"/>
          <p:cNvSpPr/>
          <p:nvPr/>
        </p:nvSpPr>
        <p:spPr>
          <a:xfrm>
            <a:off x="5037597" y="4594352"/>
            <a:ext cx="3463443" cy="1987296"/>
          </a:xfrm>
          <a:prstGeom prst="roundRect">
            <a:avLst>
              <a:gd name="adj" fmla="val 14269"/>
            </a:avLst>
          </a:prstGeom>
          <a:ln w="63500">
            <a:solidFill>
              <a:schemeClr val="accent4">
                <a:hueOff val="468000"/>
                <a:satOff val="-4761"/>
                <a:lumOff val="10196"/>
              </a:schemeClr>
            </a:solidFill>
            <a:miter lim="400000"/>
          </a:ln>
        </p:spPr>
        <p:txBody>
          <a:bodyPr lIns="50800" tIns="50800" rIns="50800" bIns="50800" anchor="ctr"/>
          <a:lstStyle/>
          <a:p>
            <a:pPr>
              <a:defRPr b="0" sz="2200">
                <a:latin typeface="+mn-lt"/>
                <a:ea typeface="+mn-ea"/>
                <a:cs typeface="+mn-cs"/>
                <a:sym typeface="Helvetica Neue Medium"/>
              </a:defRPr>
            </a:pPr>
          </a:p>
        </p:txBody>
      </p:sp>
      <p:grpSp>
        <p:nvGrpSpPr>
          <p:cNvPr id="3821" name="Group"/>
          <p:cNvGrpSpPr/>
          <p:nvPr/>
        </p:nvGrpSpPr>
        <p:grpSpPr>
          <a:xfrm>
            <a:off x="6333636" y="6861843"/>
            <a:ext cx="6411388" cy="1054101"/>
            <a:chOff x="-320485" y="234950"/>
            <a:chExt cx="6411386" cy="1054100"/>
          </a:xfrm>
        </p:grpSpPr>
        <p:sp>
          <p:nvSpPr>
            <p:cNvPr id="3817" name="Understand the extension…"/>
            <p:cNvSpPr txBox="1"/>
            <p:nvPr/>
          </p:nvSpPr>
          <p:spPr>
            <a:xfrm>
              <a:off x="0" y="234950"/>
              <a:ext cx="6090902" cy="1054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p>
              <a:pPr algn="l">
                <a:defRPr b="0" sz="2200">
                  <a:solidFill>
                    <a:schemeClr val="accent4">
                      <a:hueOff val="468000"/>
                      <a:satOff val="-4761"/>
                      <a:lumOff val="10196"/>
                    </a:schemeClr>
                  </a:solidFill>
                  <a:latin typeface="Gill Sans"/>
                  <a:ea typeface="Gill Sans"/>
                  <a:cs typeface="Gill Sans"/>
                  <a:sym typeface="Gill Sans"/>
                </a:defRPr>
              </a:pPr>
              <a:r>
                <a:t>Understand the extension</a:t>
              </a:r>
            </a:p>
            <a:p>
              <a:pPr algn="l">
                <a:defRPr b="0" sz="2200">
                  <a:solidFill>
                    <a:schemeClr val="accent4">
                      <a:hueOff val="468000"/>
                      <a:satOff val="-4761"/>
                      <a:lumOff val="10196"/>
                    </a:schemeClr>
                  </a:solidFill>
                  <a:latin typeface="Gill Sans"/>
                  <a:ea typeface="Gill Sans"/>
                  <a:cs typeface="Gill Sans"/>
                  <a:sym typeface="Gill Sans"/>
                </a:defRPr>
              </a:pPr>
              <a:r>
                <a:t>Present Certificate Status Request extension</a:t>
              </a:r>
            </a:p>
            <a:p>
              <a:pPr algn="l">
                <a:defRPr b="0" sz="2200">
                  <a:solidFill>
                    <a:schemeClr val="accent4">
                      <a:hueOff val="468000"/>
                      <a:satOff val="-4761"/>
                      <a:lumOff val="10196"/>
                    </a:schemeClr>
                  </a:solidFill>
                  <a:latin typeface="Gill Sans"/>
                  <a:ea typeface="Gill Sans"/>
                  <a:cs typeface="Gill Sans"/>
                  <a:sym typeface="Gill Sans"/>
                </a:defRPr>
              </a:pPr>
              <a:r>
                <a:t>Reject the certificate if the response is not provided</a:t>
              </a:r>
            </a:p>
          </p:txBody>
        </p:sp>
        <p:sp>
          <p:nvSpPr>
            <p:cNvPr id="3818" name="Dingbat Check"/>
            <p:cNvSpPr/>
            <p:nvPr/>
          </p:nvSpPr>
          <p:spPr>
            <a:xfrm>
              <a:off x="-320486" y="246284"/>
              <a:ext cx="378751" cy="359913"/>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19" name="Dingbat Check"/>
            <p:cNvSpPr/>
            <p:nvPr/>
          </p:nvSpPr>
          <p:spPr>
            <a:xfrm>
              <a:off x="-320486" y="582044"/>
              <a:ext cx="378751" cy="359913"/>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820" name="Dingbat Check"/>
            <p:cNvSpPr/>
            <p:nvPr/>
          </p:nvSpPr>
          <p:spPr>
            <a:xfrm>
              <a:off x="-320486" y="868705"/>
              <a:ext cx="378751" cy="359913"/>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path" nodeType="clickEffect" presetSubtype="0" presetID="-1" grpId="1" accel="50000" decel="50000" fill="hold">
                                  <p:stCondLst>
                                    <p:cond delay="0"/>
                                  </p:stCondLst>
                                  <p:childTnLst>
                                    <p:animMotion path="M 0.000000 0.000000 L 0.296101 0.000000" origin="layout" pathEditMode="relative">
                                      <p:cBhvr>
                                        <p:cTn id="6" dur="1000" fill="hold"/>
                                        <p:tgtEl>
                                          <p:spTgt spid="3816"/>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8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21" grpId="2"/>
    </p:bldLst>
  </p:timing>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25" name="Methodology"/>
          <p:cNvSpPr txBox="1"/>
          <p:nvPr>
            <p:ph type="title"/>
          </p:nvPr>
        </p:nvSpPr>
        <p:spPr>
          <a:prstGeom prst="rect">
            <a:avLst/>
          </a:prstGeom>
        </p:spPr>
        <p:txBody>
          <a:bodyPr/>
          <a:lstStyle/>
          <a:p>
            <a:pPr/>
            <a:r>
              <a:t>Methodology</a:t>
            </a:r>
          </a:p>
        </p:txBody>
      </p:sp>
      <p:sp>
        <p:nvSpPr>
          <p:cNvPr id="3826"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3827" name="Chrome-logo.png" descr="Chrome-logo.png"/>
          <p:cNvPicPr>
            <a:picLocks noChangeAspect="1"/>
          </p:cNvPicPr>
          <p:nvPr/>
        </p:nvPicPr>
        <p:blipFill>
          <a:blip r:embed="rId3">
            <a:extLst/>
          </a:blip>
          <a:stretch>
            <a:fillRect/>
          </a:stretch>
        </p:blipFill>
        <p:spPr>
          <a:xfrm>
            <a:off x="2250396" y="4514382"/>
            <a:ext cx="1140620" cy="1140620"/>
          </a:xfrm>
          <a:prstGeom prst="rect">
            <a:avLst/>
          </a:prstGeom>
          <a:ln w="12700">
            <a:miter lim="400000"/>
          </a:ln>
        </p:spPr>
      </p:pic>
      <p:sp>
        <p:nvSpPr>
          <p:cNvPr id="3828" name="Group"/>
          <p:cNvSpPr txBox="1"/>
          <p:nvPr/>
        </p:nvSpPr>
        <p:spPr>
          <a:xfrm>
            <a:off x="7903744" y="5979044"/>
            <a:ext cx="4019551" cy="4117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solidFill>
                  <a:schemeClr val="accent5">
                    <a:hueOff val="89162"/>
                    <a:satOff val="9554"/>
                    <a:lumOff val="16296"/>
                  </a:schemeClr>
                </a:solidFill>
              </a:defRPr>
            </a:lvl1pPr>
          </a:lstStyle>
          <a:p>
            <a:pPr/>
            <a:r>
              <a:t>Do not send the OCSP response</a:t>
            </a:r>
          </a:p>
        </p:txBody>
      </p:sp>
      <p:grpSp>
        <p:nvGrpSpPr>
          <p:cNvPr id="3835" name="Group"/>
          <p:cNvGrpSpPr/>
          <p:nvPr/>
        </p:nvGrpSpPr>
        <p:grpSpPr>
          <a:xfrm>
            <a:off x="3990977" y="3683334"/>
            <a:ext cx="3986801" cy="974338"/>
            <a:chOff x="0" y="-95273"/>
            <a:chExt cx="3986800" cy="974337"/>
          </a:xfrm>
        </p:grpSpPr>
        <p:sp>
          <p:nvSpPr>
            <p:cNvPr id="3829" name="Line"/>
            <p:cNvSpPr/>
            <p:nvPr/>
          </p:nvSpPr>
          <p:spPr>
            <a:xfrm>
              <a:off x="0" y="879063"/>
              <a:ext cx="3986800" cy="1"/>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834" name="Group"/>
            <p:cNvGrpSpPr/>
            <p:nvPr/>
          </p:nvGrpSpPr>
          <p:grpSpPr>
            <a:xfrm>
              <a:off x="154025" y="-95274"/>
              <a:ext cx="3678750" cy="761100"/>
              <a:chOff x="0" y="95273"/>
              <a:chExt cx="3678749" cy="761098"/>
            </a:xfrm>
          </p:grpSpPr>
          <p:grpSp>
            <p:nvGrpSpPr>
              <p:cNvPr id="3832" name="Group"/>
              <p:cNvGrpSpPr/>
              <p:nvPr/>
            </p:nvGrpSpPr>
            <p:grpSpPr>
              <a:xfrm>
                <a:off x="0" y="282173"/>
                <a:ext cx="3678750" cy="574199"/>
                <a:chOff x="-76218" y="-9527"/>
                <a:chExt cx="3678749" cy="574198"/>
              </a:xfrm>
            </p:grpSpPr>
            <p:sp>
              <p:nvSpPr>
                <p:cNvPr id="3830" name="1"/>
                <p:cNvSpPr/>
                <p:nvPr/>
              </p:nvSpPr>
              <p:spPr>
                <a:xfrm>
                  <a:off x="-76219" y="-9528"/>
                  <a:ext cx="469901" cy="469901"/>
                </a:xfrm>
                <a:prstGeom prst="ellipse">
                  <a:avLst/>
                </a:prstGeom>
                <a:noFill/>
                <a:ln w="50800" cap="flat">
                  <a:solidFill>
                    <a:schemeClr val="accent4">
                      <a:hueOff val="468000"/>
                      <a:satOff val="-4761"/>
                      <a:lumOff val="10196"/>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800">
                      <a:solidFill>
                        <a:schemeClr val="accent4">
                          <a:hueOff val="468000"/>
                          <a:satOff val="-4761"/>
                          <a:lumOff val="10196"/>
                        </a:schemeClr>
                      </a:solidFill>
                      <a:latin typeface="+mn-lt"/>
                      <a:ea typeface="+mn-ea"/>
                      <a:cs typeface="+mn-cs"/>
                      <a:sym typeface="Helvetica Neue Medium"/>
                    </a:defRPr>
                  </a:lvl1pPr>
                </a:lstStyle>
                <a:p>
                  <a:pPr/>
                  <a:r>
                    <a:t>1</a:t>
                  </a:r>
                </a:p>
              </p:txBody>
            </p:sp>
            <p:sp>
              <p:nvSpPr>
                <p:cNvPr id="3831" name="Present CSR* extension?"/>
                <p:cNvSpPr txBox="1"/>
                <p:nvPr/>
              </p:nvSpPr>
              <p:spPr>
                <a:xfrm>
                  <a:off x="458518" y="152939"/>
                  <a:ext cx="3144013" cy="4117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solidFill>
                        <a:schemeClr val="accent4">
                          <a:hueOff val="468000"/>
                          <a:satOff val="-4761"/>
                          <a:lumOff val="10196"/>
                        </a:schemeClr>
                      </a:solidFill>
                    </a:defRPr>
                  </a:lvl1pPr>
                </a:lstStyle>
                <a:p>
                  <a:pPr/>
                  <a:r>
                    <a:t>Present CSR* extension?</a:t>
                  </a:r>
                </a:p>
              </p:txBody>
            </p:sp>
          </p:grpSp>
          <p:sp>
            <p:nvSpPr>
              <p:cNvPr id="3833" name="(during the handshake)"/>
              <p:cNvSpPr txBox="1"/>
              <p:nvPr/>
            </p:nvSpPr>
            <p:spPr>
              <a:xfrm>
                <a:off x="615161" y="95273"/>
                <a:ext cx="2894331" cy="4117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solidFill>
                      <a:schemeClr val="accent4">
                        <a:hueOff val="468000"/>
                        <a:satOff val="-4761"/>
                        <a:lumOff val="10196"/>
                      </a:schemeClr>
                    </a:solidFill>
                  </a:defRPr>
                </a:lvl1pPr>
              </a:lstStyle>
              <a:p>
                <a:pPr/>
                <a:r>
                  <a:t>(during the handshake)</a:t>
                </a:r>
              </a:p>
            </p:txBody>
          </p:sp>
        </p:grpSp>
      </p:grpSp>
      <p:sp>
        <p:nvSpPr>
          <p:cNvPr id="3836" name="*CSR: Certificate Status Request"/>
          <p:cNvSpPr txBox="1"/>
          <p:nvPr/>
        </p:nvSpPr>
        <p:spPr>
          <a:xfrm>
            <a:off x="-29671" y="9347729"/>
            <a:ext cx="4089401" cy="411734"/>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
            </a:lvl1pPr>
          </a:lstStyle>
          <a:p>
            <a:pPr/>
            <a:r>
              <a:t>*CSR: Certificate Status Request</a:t>
            </a:r>
          </a:p>
        </p:txBody>
      </p:sp>
      <p:grpSp>
        <p:nvGrpSpPr>
          <p:cNvPr id="3845" name="Group"/>
          <p:cNvGrpSpPr/>
          <p:nvPr/>
        </p:nvGrpSpPr>
        <p:grpSpPr>
          <a:xfrm>
            <a:off x="3078166" y="5997561"/>
            <a:ext cx="5263644" cy="3047652"/>
            <a:chOff x="0" y="0"/>
            <a:chExt cx="5263642" cy="3047651"/>
          </a:xfrm>
        </p:grpSpPr>
        <p:sp>
          <p:nvSpPr>
            <p:cNvPr id="3837" name="Line"/>
            <p:cNvSpPr/>
            <p:nvPr/>
          </p:nvSpPr>
          <p:spPr>
            <a:xfrm>
              <a:off x="-1" y="0"/>
              <a:ext cx="790603" cy="1268320"/>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nvGrpSpPr>
            <p:cNvPr id="3840" name="Group"/>
            <p:cNvGrpSpPr/>
            <p:nvPr/>
          </p:nvGrpSpPr>
          <p:grpSpPr>
            <a:xfrm>
              <a:off x="780118" y="546371"/>
              <a:ext cx="4483525" cy="469901"/>
              <a:chOff x="0" y="0"/>
              <a:chExt cx="4483523" cy="469900"/>
            </a:xfrm>
          </p:grpSpPr>
          <p:sp>
            <p:nvSpPr>
              <p:cNvPr id="3838" name="3"/>
              <p:cNvSpPr/>
              <p:nvPr/>
            </p:nvSpPr>
            <p:spPr>
              <a:xfrm>
                <a:off x="0" y="0"/>
                <a:ext cx="469900" cy="469900"/>
              </a:xfrm>
              <a:prstGeom prst="ellipse">
                <a:avLst/>
              </a:prstGeom>
              <a:noFill/>
              <a:ln w="50800" cap="flat">
                <a:solidFill>
                  <a:schemeClr val="accent4">
                    <a:hueOff val="468000"/>
                    <a:satOff val="-4761"/>
                    <a:lumOff val="10196"/>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800">
                    <a:solidFill>
                      <a:schemeClr val="accent5">
                        <a:hueOff val="89162"/>
                        <a:satOff val="9554"/>
                        <a:lumOff val="16296"/>
                      </a:schemeClr>
                    </a:solidFill>
                    <a:latin typeface="+mn-lt"/>
                    <a:ea typeface="+mn-ea"/>
                    <a:cs typeface="+mn-cs"/>
                    <a:sym typeface="Helvetica Neue Medium"/>
                  </a:defRPr>
                </a:lvl1pPr>
              </a:lstStyle>
              <a:p>
                <a:pPr/>
                <a:r>
                  <a:t>3</a:t>
                </a:r>
              </a:p>
            </p:txBody>
          </p:sp>
          <p:sp>
            <p:nvSpPr>
              <p:cNvPr id="3839" name="Send additional OCSP request?"/>
              <p:cNvSpPr txBox="1"/>
              <p:nvPr/>
            </p:nvSpPr>
            <p:spPr>
              <a:xfrm>
                <a:off x="568367" y="29083"/>
                <a:ext cx="3915157" cy="4117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solidFill>
                      <a:schemeClr val="accent5">
                        <a:hueOff val="89162"/>
                        <a:satOff val="9554"/>
                        <a:lumOff val="16296"/>
                      </a:schemeClr>
                    </a:solidFill>
                  </a:defRPr>
                </a:lvl1pPr>
              </a:lstStyle>
              <a:p>
                <a:pPr/>
                <a:r>
                  <a:t>Send additional OCSP request?</a:t>
                </a:r>
              </a:p>
            </p:txBody>
          </p:sp>
        </p:grpSp>
        <p:grpSp>
          <p:nvGrpSpPr>
            <p:cNvPr id="3844" name="Group"/>
            <p:cNvGrpSpPr/>
            <p:nvPr/>
          </p:nvGrpSpPr>
          <p:grpSpPr>
            <a:xfrm>
              <a:off x="135368" y="1055699"/>
              <a:ext cx="2420392" cy="1991953"/>
              <a:chOff x="-125108" y="0"/>
              <a:chExt cx="2420391" cy="1991952"/>
            </a:xfrm>
          </p:grpSpPr>
          <p:sp>
            <p:nvSpPr>
              <p:cNvPr id="3841" name="OCSP Responders"/>
              <p:cNvSpPr txBox="1"/>
              <p:nvPr/>
            </p:nvSpPr>
            <p:spPr>
              <a:xfrm>
                <a:off x="-125109" y="1534752"/>
                <a:ext cx="2420393"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a:latin typeface="Gill Sans"/>
                    <a:ea typeface="Gill Sans"/>
                    <a:cs typeface="Gill Sans"/>
                    <a:sym typeface="Gill Sans"/>
                  </a:defRPr>
                </a:lvl1pPr>
              </a:lstStyle>
              <a:p>
                <a:pPr/>
                <a:r>
                  <a:t>OCSP Responders</a:t>
                </a:r>
              </a:p>
            </p:txBody>
          </p:sp>
          <p:pic>
            <p:nvPicPr>
              <p:cNvPr id="3842" name="Image" descr="Image"/>
              <p:cNvPicPr>
                <a:picLocks noChangeAspect="1"/>
              </p:cNvPicPr>
              <p:nvPr/>
            </p:nvPicPr>
            <p:blipFill>
              <a:blip r:embed="rId4">
                <a:extLst/>
              </a:blip>
              <a:stretch>
                <a:fillRect/>
              </a:stretch>
            </p:blipFill>
            <p:spPr>
              <a:xfrm>
                <a:off x="440841" y="0"/>
                <a:ext cx="1300815" cy="1300814"/>
              </a:xfrm>
              <a:prstGeom prst="rect">
                <a:avLst/>
              </a:prstGeom>
              <a:ln w="12700" cap="flat">
                <a:noFill/>
                <a:miter lim="400000"/>
              </a:ln>
              <a:effectLst/>
            </p:spPr>
          </p:pic>
          <p:sp>
            <p:nvSpPr>
              <p:cNvPr id="3843" name="Coins"/>
              <p:cNvSpPr/>
              <p:nvPr/>
            </p:nvSpPr>
            <p:spPr>
              <a:xfrm>
                <a:off x="1331217" y="795097"/>
                <a:ext cx="575890" cy="57762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1" y="0"/>
                    </a:moveTo>
                    <a:cubicBezTo>
                      <a:pt x="7949" y="0"/>
                      <a:pt x="5266" y="392"/>
                      <a:pt x="3255" y="1111"/>
                    </a:cubicBezTo>
                    <a:cubicBezTo>
                      <a:pt x="1360" y="1787"/>
                      <a:pt x="273" y="2685"/>
                      <a:pt x="273" y="3572"/>
                    </a:cubicBezTo>
                    <a:cubicBezTo>
                      <a:pt x="273" y="4460"/>
                      <a:pt x="1360" y="5360"/>
                      <a:pt x="3255" y="6035"/>
                    </a:cubicBezTo>
                    <a:cubicBezTo>
                      <a:pt x="5266" y="6749"/>
                      <a:pt x="7949" y="7147"/>
                      <a:pt x="10801" y="7147"/>
                    </a:cubicBezTo>
                    <a:cubicBezTo>
                      <a:pt x="13652" y="7147"/>
                      <a:pt x="16334" y="6754"/>
                      <a:pt x="18345" y="6035"/>
                    </a:cubicBezTo>
                    <a:cubicBezTo>
                      <a:pt x="20240" y="5360"/>
                      <a:pt x="21327" y="4460"/>
                      <a:pt x="21327" y="3572"/>
                    </a:cubicBezTo>
                    <a:cubicBezTo>
                      <a:pt x="21327" y="2685"/>
                      <a:pt x="20240" y="1787"/>
                      <a:pt x="18345" y="1111"/>
                    </a:cubicBezTo>
                    <a:cubicBezTo>
                      <a:pt x="16334" y="398"/>
                      <a:pt x="13652" y="0"/>
                      <a:pt x="10801" y="0"/>
                    </a:cubicBezTo>
                    <a:close/>
                    <a:moveTo>
                      <a:pt x="12" y="4505"/>
                    </a:moveTo>
                    <a:lnTo>
                      <a:pt x="12" y="5914"/>
                    </a:lnTo>
                    <a:cubicBezTo>
                      <a:pt x="12" y="8033"/>
                      <a:pt x="4846" y="9754"/>
                      <a:pt x="10811" y="9754"/>
                    </a:cubicBezTo>
                    <a:cubicBezTo>
                      <a:pt x="16776" y="9754"/>
                      <a:pt x="21600" y="8039"/>
                      <a:pt x="21600" y="5914"/>
                    </a:cubicBezTo>
                    <a:lnTo>
                      <a:pt x="21600" y="4505"/>
                    </a:lnTo>
                    <a:cubicBezTo>
                      <a:pt x="21136" y="5284"/>
                      <a:pt x="20088" y="5991"/>
                      <a:pt x="18531" y="6541"/>
                    </a:cubicBezTo>
                    <a:cubicBezTo>
                      <a:pt x="16460" y="7276"/>
                      <a:pt x="13718" y="7679"/>
                      <a:pt x="10806" y="7679"/>
                    </a:cubicBezTo>
                    <a:cubicBezTo>
                      <a:pt x="7894" y="7679"/>
                      <a:pt x="5146" y="7276"/>
                      <a:pt x="3081" y="6541"/>
                    </a:cubicBezTo>
                    <a:cubicBezTo>
                      <a:pt x="1524" y="5985"/>
                      <a:pt x="476" y="5284"/>
                      <a:pt x="12" y="4505"/>
                    </a:cubicBezTo>
                    <a:close/>
                    <a:moveTo>
                      <a:pt x="0" y="7320"/>
                    </a:moveTo>
                    <a:lnTo>
                      <a:pt x="0" y="8284"/>
                    </a:lnTo>
                    <a:cubicBezTo>
                      <a:pt x="0" y="10402"/>
                      <a:pt x="4836" y="12123"/>
                      <a:pt x="10801" y="12123"/>
                    </a:cubicBezTo>
                    <a:cubicBezTo>
                      <a:pt x="16766" y="12123"/>
                      <a:pt x="21600" y="10408"/>
                      <a:pt x="21600" y="8284"/>
                    </a:cubicBezTo>
                    <a:lnTo>
                      <a:pt x="21600" y="7320"/>
                    </a:lnTo>
                    <a:cubicBezTo>
                      <a:pt x="21458" y="7495"/>
                      <a:pt x="21295" y="7664"/>
                      <a:pt x="21098" y="7827"/>
                    </a:cubicBezTo>
                    <a:cubicBezTo>
                      <a:pt x="20508" y="8329"/>
                      <a:pt x="19672" y="8769"/>
                      <a:pt x="18618" y="9145"/>
                    </a:cubicBezTo>
                    <a:cubicBezTo>
                      <a:pt x="16520" y="9891"/>
                      <a:pt x="13745" y="10299"/>
                      <a:pt x="10801" y="10299"/>
                    </a:cubicBezTo>
                    <a:cubicBezTo>
                      <a:pt x="7856" y="10299"/>
                      <a:pt x="5080" y="9891"/>
                      <a:pt x="2982" y="9145"/>
                    </a:cubicBezTo>
                    <a:cubicBezTo>
                      <a:pt x="1928" y="8769"/>
                      <a:pt x="1099" y="8329"/>
                      <a:pt x="504" y="7827"/>
                    </a:cubicBezTo>
                    <a:cubicBezTo>
                      <a:pt x="307" y="7664"/>
                      <a:pt x="142" y="7495"/>
                      <a:pt x="0" y="7320"/>
                    </a:cubicBezTo>
                    <a:close/>
                    <a:moveTo>
                      <a:pt x="0" y="9689"/>
                    </a:moveTo>
                    <a:lnTo>
                      <a:pt x="0" y="10653"/>
                    </a:lnTo>
                    <a:cubicBezTo>
                      <a:pt x="0" y="12771"/>
                      <a:pt x="4836" y="14492"/>
                      <a:pt x="10801" y="14492"/>
                    </a:cubicBezTo>
                    <a:cubicBezTo>
                      <a:pt x="16766" y="14492"/>
                      <a:pt x="21600" y="12777"/>
                      <a:pt x="21600" y="10653"/>
                    </a:cubicBezTo>
                    <a:lnTo>
                      <a:pt x="21600" y="9689"/>
                    </a:lnTo>
                    <a:cubicBezTo>
                      <a:pt x="21458" y="9864"/>
                      <a:pt x="21295" y="10033"/>
                      <a:pt x="21098" y="10197"/>
                    </a:cubicBezTo>
                    <a:cubicBezTo>
                      <a:pt x="20508" y="10698"/>
                      <a:pt x="19672" y="11138"/>
                      <a:pt x="18618" y="11514"/>
                    </a:cubicBezTo>
                    <a:cubicBezTo>
                      <a:pt x="16520" y="12260"/>
                      <a:pt x="13745" y="12668"/>
                      <a:pt x="10801" y="12668"/>
                    </a:cubicBezTo>
                    <a:cubicBezTo>
                      <a:pt x="7856" y="12668"/>
                      <a:pt x="5080" y="12260"/>
                      <a:pt x="2982" y="11514"/>
                    </a:cubicBezTo>
                    <a:cubicBezTo>
                      <a:pt x="1928" y="11138"/>
                      <a:pt x="1099" y="10698"/>
                      <a:pt x="504" y="10197"/>
                    </a:cubicBezTo>
                    <a:cubicBezTo>
                      <a:pt x="307" y="10033"/>
                      <a:pt x="142" y="9864"/>
                      <a:pt x="0" y="9689"/>
                    </a:cubicBezTo>
                    <a:close/>
                    <a:moveTo>
                      <a:pt x="0" y="12059"/>
                    </a:moveTo>
                    <a:lnTo>
                      <a:pt x="0" y="13022"/>
                    </a:lnTo>
                    <a:cubicBezTo>
                      <a:pt x="0" y="15141"/>
                      <a:pt x="4836" y="16862"/>
                      <a:pt x="10801" y="16862"/>
                    </a:cubicBezTo>
                    <a:cubicBezTo>
                      <a:pt x="16766" y="16862"/>
                      <a:pt x="21600" y="15146"/>
                      <a:pt x="21600" y="13022"/>
                    </a:cubicBezTo>
                    <a:lnTo>
                      <a:pt x="21600" y="12059"/>
                    </a:lnTo>
                    <a:cubicBezTo>
                      <a:pt x="21458" y="12233"/>
                      <a:pt x="21295" y="12402"/>
                      <a:pt x="21098" y="12566"/>
                    </a:cubicBezTo>
                    <a:cubicBezTo>
                      <a:pt x="20508" y="13067"/>
                      <a:pt x="19672" y="13507"/>
                      <a:pt x="18618" y="13883"/>
                    </a:cubicBezTo>
                    <a:cubicBezTo>
                      <a:pt x="16520" y="14629"/>
                      <a:pt x="13745" y="15037"/>
                      <a:pt x="10801" y="15037"/>
                    </a:cubicBezTo>
                    <a:cubicBezTo>
                      <a:pt x="7856" y="15037"/>
                      <a:pt x="5080" y="14629"/>
                      <a:pt x="2982" y="13883"/>
                    </a:cubicBezTo>
                    <a:cubicBezTo>
                      <a:pt x="1928" y="13507"/>
                      <a:pt x="1099" y="13067"/>
                      <a:pt x="504" y="12566"/>
                    </a:cubicBezTo>
                    <a:cubicBezTo>
                      <a:pt x="307" y="12402"/>
                      <a:pt x="142" y="12233"/>
                      <a:pt x="0" y="12059"/>
                    </a:cubicBezTo>
                    <a:close/>
                    <a:moveTo>
                      <a:pt x="0" y="14428"/>
                    </a:moveTo>
                    <a:lnTo>
                      <a:pt x="0" y="15391"/>
                    </a:lnTo>
                    <a:cubicBezTo>
                      <a:pt x="0" y="17510"/>
                      <a:pt x="4836" y="19231"/>
                      <a:pt x="10801" y="19231"/>
                    </a:cubicBezTo>
                    <a:cubicBezTo>
                      <a:pt x="16766" y="19231"/>
                      <a:pt x="21600" y="17515"/>
                      <a:pt x="21600" y="15391"/>
                    </a:cubicBezTo>
                    <a:lnTo>
                      <a:pt x="21600" y="14428"/>
                    </a:lnTo>
                    <a:cubicBezTo>
                      <a:pt x="21458" y="14602"/>
                      <a:pt x="21295" y="14772"/>
                      <a:pt x="21098" y="14935"/>
                    </a:cubicBezTo>
                    <a:cubicBezTo>
                      <a:pt x="20508" y="15436"/>
                      <a:pt x="19672" y="15877"/>
                      <a:pt x="18618" y="16252"/>
                    </a:cubicBezTo>
                    <a:cubicBezTo>
                      <a:pt x="16520" y="16998"/>
                      <a:pt x="13745" y="17406"/>
                      <a:pt x="10801" y="17406"/>
                    </a:cubicBezTo>
                    <a:cubicBezTo>
                      <a:pt x="7856" y="17406"/>
                      <a:pt x="5080" y="16998"/>
                      <a:pt x="2982" y="16252"/>
                    </a:cubicBezTo>
                    <a:cubicBezTo>
                      <a:pt x="1928" y="15877"/>
                      <a:pt x="1099" y="15436"/>
                      <a:pt x="504" y="14935"/>
                    </a:cubicBezTo>
                    <a:cubicBezTo>
                      <a:pt x="307" y="14772"/>
                      <a:pt x="142" y="14602"/>
                      <a:pt x="0" y="14428"/>
                    </a:cubicBezTo>
                    <a:close/>
                    <a:moveTo>
                      <a:pt x="0" y="16797"/>
                    </a:moveTo>
                    <a:lnTo>
                      <a:pt x="0" y="17760"/>
                    </a:lnTo>
                    <a:cubicBezTo>
                      <a:pt x="0" y="19879"/>
                      <a:pt x="4836" y="21600"/>
                      <a:pt x="10801" y="21600"/>
                    </a:cubicBezTo>
                    <a:cubicBezTo>
                      <a:pt x="16766" y="21600"/>
                      <a:pt x="21600" y="19879"/>
                      <a:pt x="21600" y="17760"/>
                    </a:cubicBezTo>
                    <a:lnTo>
                      <a:pt x="21600" y="16797"/>
                    </a:lnTo>
                    <a:cubicBezTo>
                      <a:pt x="21458" y="16971"/>
                      <a:pt x="21295" y="17141"/>
                      <a:pt x="21098" y="17304"/>
                    </a:cubicBezTo>
                    <a:cubicBezTo>
                      <a:pt x="20508" y="17805"/>
                      <a:pt x="19672" y="18246"/>
                      <a:pt x="18618" y="18622"/>
                    </a:cubicBezTo>
                    <a:cubicBezTo>
                      <a:pt x="16520" y="19368"/>
                      <a:pt x="13745" y="19775"/>
                      <a:pt x="10801" y="19775"/>
                    </a:cubicBezTo>
                    <a:cubicBezTo>
                      <a:pt x="7856" y="19775"/>
                      <a:pt x="5080" y="19368"/>
                      <a:pt x="2982" y="18622"/>
                    </a:cubicBezTo>
                    <a:cubicBezTo>
                      <a:pt x="1928" y="18246"/>
                      <a:pt x="1099" y="17805"/>
                      <a:pt x="504" y="17304"/>
                    </a:cubicBezTo>
                    <a:cubicBezTo>
                      <a:pt x="307" y="17141"/>
                      <a:pt x="142" y="16971"/>
                      <a:pt x="0" y="16797"/>
                    </a:cubicBezTo>
                    <a:close/>
                  </a:path>
                </a:pathLst>
              </a:custGeom>
              <a:solidFill>
                <a:srgbClr val="7BDB45"/>
              </a:solidFill>
              <a:ln w="12700" cap="flat">
                <a:noFill/>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grpSp>
      <p:grpSp>
        <p:nvGrpSpPr>
          <p:cNvPr id="3851" name="Group"/>
          <p:cNvGrpSpPr/>
          <p:nvPr/>
        </p:nvGrpSpPr>
        <p:grpSpPr>
          <a:xfrm>
            <a:off x="3990977" y="4978520"/>
            <a:ext cx="3986801" cy="1030023"/>
            <a:chOff x="0" y="0"/>
            <a:chExt cx="3986800" cy="1030022"/>
          </a:xfrm>
        </p:grpSpPr>
        <p:sp>
          <p:nvSpPr>
            <p:cNvPr id="3846" name="Line"/>
            <p:cNvSpPr/>
            <p:nvPr/>
          </p:nvSpPr>
          <p:spPr>
            <a:xfrm>
              <a:off x="0" y="643279"/>
              <a:ext cx="3986800" cy="1"/>
            </a:xfrm>
            <a:prstGeom prst="line">
              <a:avLst/>
            </a:prstGeom>
            <a:noFill/>
            <a:ln w="50800" cap="flat">
              <a:solidFill>
                <a:srgbClr val="FFFFFF"/>
              </a:solidFill>
              <a:prstDash val="solid"/>
              <a:miter lim="400000"/>
              <a:tailEnd type="triangle" w="med" len="med"/>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47" name="Dingbat X"/>
            <p:cNvSpPr/>
            <p:nvPr/>
          </p:nvSpPr>
          <p:spPr>
            <a:xfrm>
              <a:off x="1781784" y="256536"/>
              <a:ext cx="654572" cy="773487"/>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nvGrpSpPr>
            <p:cNvPr id="3850" name="Group"/>
            <p:cNvGrpSpPr/>
            <p:nvPr/>
          </p:nvGrpSpPr>
          <p:grpSpPr>
            <a:xfrm>
              <a:off x="222232" y="0"/>
              <a:ext cx="3359184" cy="469900"/>
              <a:chOff x="638330" y="19050"/>
              <a:chExt cx="3359182" cy="469900"/>
            </a:xfrm>
          </p:grpSpPr>
          <p:sp>
            <p:nvSpPr>
              <p:cNvPr id="3848" name="2"/>
              <p:cNvSpPr/>
              <p:nvPr/>
            </p:nvSpPr>
            <p:spPr>
              <a:xfrm>
                <a:off x="638330" y="19050"/>
                <a:ext cx="469901" cy="469900"/>
              </a:xfrm>
              <a:prstGeom prst="ellipse">
                <a:avLst/>
              </a:prstGeom>
              <a:noFill/>
              <a:ln w="50800" cap="flat">
                <a:solidFill>
                  <a:schemeClr val="accent4">
                    <a:hueOff val="468000"/>
                    <a:satOff val="-4761"/>
                    <a:lumOff val="10196"/>
                  </a:schemeClr>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1800">
                    <a:solidFill>
                      <a:schemeClr val="accent4">
                        <a:hueOff val="468000"/>
                        <a:satOff val="-4761"/>
                        <a:lumOff val="10196"/>
                      </a:schemeClr>
                    </a:solidFill>
                    <a:latin typeface="+mn-lt"/>
                    <a:ea typeface="+mn-ea"/>
                    <a:cs typeface="+mn-cs"/>
                    <a:sym typeface="Helvetica Neue Medium"/>
                  </a:defRPr>
                </a:lvl1pPr>
              </a:lstStyle>
              <a:p>
                <a:pPr/>
                <a:r>
                  <a:t>2</a:t>
                </a:r>
              </a:p>
            </p:txBody>
          </p:sp>
          <p:sp>
            <p:nvSpPr>
              <p:cNvPr id="3849" name="Group"/>
              <p:cNvSpPr txBox="1"/>
              <p:nvPr/>
            </p:nvSpPr>
            <p:spPr>
              <a:xfrm>
                <a:off x="1206815" y="48133"/>
                <a:ext cx="2790699" cy="41173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2000">
                    <a:solidFill>
                      <a:schemeClr val="accent4">
                        <a:hueOff val="468000"/>
                        <a:satOff val="-4761"/>
                        <a:lumOff val="10196"/>
                      </a:schemeClr>
                    </a:solidFill>
                  </a:defRPr>
                </a:lvl1pPr>
              </a:lstStyle>
              <a:p>
                <a:pPr/>
                <a:r>
                  <a:t>Reject the certificate?</a:t>
                </a:r>
              </a:p>
            </p:txBody>
          </p:sp>
        </p:grpSp>
      </p:grpSp>
      <p:grpSp>
        <p:nvGrpSpPr>
          <p:cNvPr id="3904" name="Group"/>
          <p:cNvGrpSpPr/>
          <p:nvPr/>
        </p:nvGrpSpPr>
        <p:grpSpPr>
          <a:xfrm>
            <a:off x="8394588" y="4216293"/>
            <a:ext cx="2885881" cy="1736798"/>
            <a:chOff x="0" y="0"/>
            <a:chExt cx="2885879" cy="1736796"/>
          </a:xfrm>
        </p:grpSpPr>
        <p:grpSp>
          <p:nvGrpSpPr>
            <p:cNvPr id="3902" name="Group"/>
            <p:cNvGrpSpPr/>
            <p:nvPr/>
          </p:nvGrpSpPr>
          <p:grpSpPr>
            <a:xfrm>
              <a:off x="0" y="0"/>
              <a:ext cx="2872206" cy="1736797"/>
              <a:chOff x="0" y="0"/>
              <a:chExt cx="2872205" cy="1736796"/>
            </a:xfrm>
          </p:grpSpPr>
          <p:grpSp>
            <p:nvGrpSpPr>
              <p:cNvPr id="3869" name="Group"/>
              <p:cNvGrpSpPr/>
              <p:nvPr/>
            </p:nvGrpSpPr>
            <p:grpSpPr>
              <a:xfrm>
                <a:off x="0" y="0"/>
                <a:ext cx="2674129" cy="1736797"/>
                <a:chOff x="826152" y="255054"/>
                <a:chExt cx="2674128" cy="1736796"/>
              </a:xfrm>
            </p:grpSpPr>
            <p:sp>
              <p:nvSpPr>
                <p:cNvPr id="3852" name="Group"/>
                <p:cNvSpPr/>
                <p:nvPr/>
              </p:nvSpPr>
              <p:spPr>
                <a:xfrm>
                  <a:off x="826152" y="255054"/>
                  <a:ext cx="2674129" cy="1736797"/>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 server</a:t>
                  </a:r>
                </a:p>
              </p:txBody>
            </p:sp>
            <p:grpSp>
              <p:nvGrpSpPr>
                <p:cNvPr id="3860" name="Group"/>
                <p:cNvGrpSpPr/>
                <p:nvPr/>
              </p:nvGrpSpPr>
              <p:grpSpPr>
                <a:xfrm>
                  <a:off x="1437782" y="1007050"/>
                  <a:ext cx="627664" cy="584201"/>
                  <a:chOff x="0" y="0"/>
                  <a:chExt cx="627662" cy="584200"/>
                </a:xfrm>
              </p:grpSpPr>
              <p:sp>
                <p:nvSpPr>
                  <p:cNvPr id="3853"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54"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55"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56"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57"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58"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59"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868" name="Group"/>
                <p:cNvGrpSpPr/>
                <p:nvPr/>
              </p:nvGrpSpPr>
              <p:grpSpPr>
                <a:xfrm>
                  <a:off x="960029" y="1010340"/>
                  <a:ext cx="620594" cy="577620"/>
                  <a:chOff x="0" y="0"/>
                  <a:chExt cx="620592" cy="577619"/>
                </a:xfrm>
              </p:grpSpPr>
              <p:sp>
                <p:nvSpPr>
                  <p:cNvPr id="3861"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62"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63"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64"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65"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66"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67"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3877" name="Group"/>
              <p:cNvGrpSpPr/>
              <p:nvPr/>
            </p:nvGrpSpPr>
            <p:grpSpPr>
              <a:xfrm>
                <a:off x="611630" y="751995"/>
                <a:ext cx="627663" cy="584201"/>
                <a:chOff x="0" y="0"/>
                <a:chExt cx="627662" cy="584200"/>
              </a:xfrm>
            </p:grpSpPr>
            <p:sp>
              <p:nvSpPr>
                <p:cNvPr id="3870"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71"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72"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73"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74"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75"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76"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885" name="Group"/>
              <p:cNvGrpSpPr/>
              <p:nvPr/>
            </p:nvGrpSpPr>
            <p:grpSpPr>
              <a:xfrm>
                <a:off x="133877" y="755285"/>
                <a:ext cx="620593" cy="577621"/>
                <a:chOff x="0" y="0"/>
                <a:chExt cx="620592" cy="577619"/>
              </a:xfrm>
            </p:grpSpPr>
            <p:sp>
              <p:nvSpPr>
                <p:cNvPr id="3878"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79"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80"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81"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82"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83"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84"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896" name="Group"/>
              <p:cNvGrpSpPr/>
              <p:nvPr/>
            </p:nvGrpSpPr>
            <p:grpSpPr>
              <a:xfrm>
                <a:off x="1372489" y="549062"/>
                <a:ext cx="1194275" cy="896229"/>
                <a:chOff x="0" y="0"/>
                <a:chExt cx="1194273" cy="896228"/>
              </a:xfrm>
            </p:grpSpPr>
            <p:sp>
              <p:nvSpPr>
                <p:cNvPr id="3886"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87"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3895" name="Group"/>
                <p:cNvGrpSpPr/>
                <p:nvPr/>
              </p:nvGrpSpPr>
              <p:grpSpPr>
                <a:xfrm>
                  <a:off x="62930" y="528144"/>
                  <a:ext cx="290761" cy="270627"/>
                  <a:chOff x="0" y="0"/>
                  <a:chExt cx="290759" cy="270626"/>
                </a:xfrm>
              </p:grpSpPr>
              <p:sp>
                <p:nvSpPr>
                  <p:cNvPr id="3888"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89"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90"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91"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92"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93"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894"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3899" name="Group"/>
              <p:cNvGrpSpPr/>
              <p:nvPr/>
            </p:nvGrpSpPr>
            <p:grpSpPr>
              <a:xfrm>
                <a:off x="2296315" y="305880"/>
                <a:ext cx="575891" cy="869982"/>
                <a:chOff x="0" y="0"/>
                <a:chExt cx="575889" cy="869980"/>
              </a:xfrm>
            </p:grpSpPr>
            <p:sp>
              <p:nvSpPr>
                <p:cNvPr id="3897" name="Ribbon"/>
                <p:cNvSpPr/>
                <p:nvPr/>
              </p:nvSpPr>
              <p:spPr>
                <a:xfrm>
                  <a:off x="-1" y="0"/>
                  <a:ext cx="575891" cy="869981"/>
                </a:xfrm>
                <a:custGeom>
                  <a:avLst/>
                  <a:gdLst/>
                  <a:ahLst/>
                  <a:cxnLst>
                    <a:cxn ang="0">
                      <a:pos x="wd2" y="hd2"/>
                    </a:cxn>
                    <a:cxn ang="5400000">
                      <a:pos x="wd2" y="hd2"/>
                    </a:cxn>
                    <a:cxn ang="10800000">
                      <a:pos x="wd2" y="hd2"/>
                    </a:cxn>
                    <a:cxn ang="16200000">
                      <a:pos x="wd2" y="hd2"/>
                    </a:cxn>
                  </a:cxnLst>
                  <a:rect l="0" t="0" r="r" b="b"/>
                  <a:pathLst>
                    <a:path w="21483" h="21600" fill="norm" stroke="1" extrusionOk="0">
                      <a:moveTo>
                        <a:pt x="10250" y="0"/>
                      </a:moveTo>
                      <a:cubicBezTo>
                        <a:pt x="9814" y="0"/>
                        <a:pt x="9433" y="155"/>
                        <a:pt x="9220" y="385"/>
                      </a:cubicBezTo>
                      <a:cubicBezTo>
                        <a:pt x="9223" y="388"/>
                        <a:pt x="9226" y="391"/>
                        <a:pt x="9230" y="394"/>
                      </a:cubicBezTo>
                      <a:cubicBezTo>
                        <a:pt x="9058" y="411"/>
                        <a:pt x="8887" y="431"/>
                        <a:pt x="8717" y="453"/>
                      </a:cubicBezTo>
                      <a:cubicBezTo>
                        <a:pt x="8396" y="278"/>
                        <a:pt x="7949" y="215"/>
                        <a:pt x="7531" y="316"/>
                      </a:cubicBezTo>
                      <a:lnTo>
                        <a:pt x="6587" y="545"/>
                      </a:lnTo>
                      <a:cubicBezTo>
                        <a:pt x="6177" y="644"/>
                        <a:pt x="5899" y="876"/>
                        <a:pt x="5817" y="1141"/>
                      </a:cubicBezTo>
                      <a:cubicBezTo>
                        <a:pt x="5823" y="1143"/>
                        <a:pt x="5828" y="1147"/>
                        <a:pt x="5835" y="1149"/>
                      </a:cubicBezTo>
                      <a:cubicBezTo>
                        <a:pt x="5683" y="1204"/>
                        <a:pt x="5533" y="1261"/>
                        <a:pt x="5386" y="1321"/>
                      </a:cubicBezTo>
                      <a:cubicBezTo>
                        <a:pt x="4992" y="1227"/>
                        <a:pt x="4537" y="1270"/>
                        <a:pt x="4194" y="1462"/>
                      </a:cubicBezTo>
                      <a:lnTo>
                        <a:pt x="3426" y="1891"/>
                      </a:lnTo>
                      <a:cubicBezTo>
                        <a:pt x="3092" y="2078"/>
                        <a:pt x="2949" y="2358"/>
                        <a:pt x="3008" y="2627"/>
                      </a:cubicBezTo>
                      <a:cubicBezTo>
                        <a:pt x="3018" y="2628"/>
                        <a:pt x="3026" y="2630"/>
                        <a:pt x="3036" y="2632"/>
                      </a:cubicBezTo>
                      <a:cubicBezTo>
                        <a:pt x="2922" y="2717"/>
                        <a:pt x="2810" y="2805"/>
                        <a:pt x="2702" y="2895"/>
                      </a:cubicBezTo>
                      <a:cubicBezTo>
                        <a:pt x="2281" y="2894"/>
                        <a:pt x="1873" y="3038"/>
                        <a:pt x="1648" y="3297"/>
                      </a:cubicBezTo>
                      <a:lnTo>
                        <a:pt x="1146" y="3876"/>
                      </a:lnTo>
                      <a:cubicBezTo>
                        <a:pt x="928" y="4128"/>
                        <a:pt x="937" y="4424"/>
                        <a:pt x="1130" y="4662"/>
                      </a:cubicBezTo>
                      <a:cubicBezTo>
                        <a:pt x="1140" y="4661"/>
                        <a:pt x="1149" y="4662"/>
                        <a:pt x="1159" y="4661"/>
                      </a:cubicBezTo>
                      <a:cubicBezTo>
                        <a:pt x="1095" y="4767"/>
                        <a:pt x="1035" y="4874"/>
                        <a:pt x="980" y="4983"/>
                      </a:cubicBezTo>
                      <a:cubicBezTo>
                        <a:pt x="585" y="5078"/>
                        <a:pt x="275" y="5307"/>
                        <a:pt x="197" y="5601"/>
                      </a:cubicBezTo>
                      <a:lnTo>
                        <a:pt x="23" y="6260"/>
                      </a:lnTo>
                      <a:cubicBezTo>
                        <a:pt x="-52" y="6546"/>
                        <a:pt x="109" y="6822"/>
                        <a:pt x="414" y="7002"/>
                      </a:cubicBezTo>
                      <a:cubicBezTo>
                        <a:pt x="423" y="6998"/>
                        <a:pt x="432" y="6997"/>
                        <a:pt x="442" y="6993"/>
                      </a:cubicBezTo>
                      <a:cubicBezTo>
                        <a:pt x="439" y="7058"/>
                        <a:pt x="437" y="7123"/>
                        <a:pt x="437" y="7189"/>
                      </a:cubicBezTo>
                      <a:cubicBezTo>
                        <a:pt x="437" y="7238"/>
                        <a:pt x="440" y="7287"/>
                        <a:pt x="442" y="7336"/>
                      </a:cubicBezTo>
                      <a:cubicBezTo>
                        <a:pt x="118" y="7516"/>
                        <a:pt x="-60" y="7802"/>
                        <a:pt x="18" y="8097"/>
                      </a:cubicBezTo>
                      <a:lnTo>
                        <a:pt x="194" y="8756"/>
                      </a:lnTo>
                      <a:cubicBezTo>
                        <a:pt x="270" y="9042"/>
                        <a:pt x="563" y="9265"/>
                        <a:pt x="942" y="9365"/>
                      </a:cubicBezTo>
                      <a:cubicBezTo>
                        <a:pt x="947" y="9361"/>
                        <a:pt x="954" y="9356"/>
                        <a:pt x="960" y="9352"/>
                      </a:cubicBezTo>
                      <a:cubicBezTo>
                        <a:pt x="1014" y="9461"/>
                        <a:pt x="1073" y="9569"/>
                        <a:pt x="1136" y="9676"/>
                      </a:cubicBezTo>
                      <a:cubicBezTo>
                        <a:pt x="927" y="9918"/>
                        <a:pt x="912" y="10224"/>
                        <a:pt x="1136" y="10483"/>
                      </a:cubicBezTo>
                      <a:lnTo>
                        <a:pt x="1636" y="11061"/>
                      </a:lnTo>
                      <a:cubicBezTo>
                        <a:pt x="1854" y="11313"/>
                        <a:pt x="2246" y="11456"/>
                        <a:pt x="2653" y="11464"/>
                      </a:cubicBezTo>
                      <a:cubicBezTo>
                        <a:pt x="2656" y="11459"/>
                        <a:pt x="2661" y="11454"/>
                        <a:pt x="2664" y="11449"/>
                      </a:cubicBezTo>
                      <a:cubicBezTo>
                        <a:pt x="2771" y="11539"/>
                        <a:pt x="2881" y="11629"/>
                        <a:pt x="2995" y="11715"/>
                      </a:cubicBezTo>
                      <a:cubicBezTo>
                        <a:pt x="2924" y="11989"/>
                        <a:pt x="3066" y="12279"/>
                        <a:pt x="3409" y="12471"/>
                      </a:cubicBezTo>
                      <a:lnTo>
                        <a:pt x="4176" y="12900"/>
                      </a:lnTo>
                      <a:cubicBezTo>
                        <a:pt x="4511" y="13087"/>
                        <a:pt x="4953" y="13131"/>
                        <a:pt x="5340" y="13046"/>
                      </a:cubicBezTo>
                      <a:cubicBezTo>
                        <a:pt x="5340" y="13043"/>
                        <a:pt x="5340" y="13040"/>
                        <a:pt x="5340" y="13036"/>
                      </a:cubicBezTo>
                      <a:cubicBezTo>
                        <a:pt x="5487" y="13097"/>
                        <a:pt x="5639" y="13155"/>
                        <a:pt x="5791" y="13211"/>
                      </a:cubicBezTo>
                      <a:cubicBezTo>
                        <a:pt x="5868" y="13482"/>
                        <a:pt x="6150" y="13721"/>
                        <a:pt x="6567" y="13822"/>
                      </a:cubicBezTo>
                      <a:lnTo>
                        <a:pt x="7511" y="14050"/>
                      </a:lnTo>
                      <a:cubicBezTo>
                        <a:pt x="7920" y="14149"/>
                        <a:pt x="8357" y="14090"/>
                        <a:pt x="8676" y="13922"/>
                      </a:cubicBezTo>
                      <a:cubicBezTo>
                        <a:pt x="8676" y="13921"/>
                        <a:pt x="8675" y="13921"/>
                        <a:pt x="8674" y="13919"/>
                      </a:cubicBezTo>
                      <a:cubicBezTo>
                        <a:pt x="8844" y="13942"/>
                        <a:pt x="9016" y="13962"/>
                        <a:pt x="9189" y="13980"/>
                      </a:cubicBezTo>
                      <a:cubicBezTo>
                        <a:pt x="9402" y="14215"/>
                        <a:pt x="9789" y="14372"/>
                        <a:pt x="10230" y="14372"/>
                      </a:cubicBezTo>
                      <a:lnTo>
                        <a:pt x="11233" y="14372"/>
                      </a:lnTo>
                      <a:cubicBezTo>
                        <a:pt x="11669" y="14372"/>
                        <a:pt x="12049" y="14217"/>
                        <a:pt x="12263" y="13987"/>
                      </a:cubicBezTo>
                      <a:cubicBezTo>
                        <a:pt x="12263" y="13987"/>
                        <a:pt x="12263" y="13985"/>
                        <a:pt x="12263" y="13985"/>
                      </a:cubicBezTo>
                      <a:cubicBezTo>
                        <a:pt x="12437" y="13968"/>
                        <a:pt x="12610" y="13948"/>
                        <a:pt x="12781" y="13926"/>
                      </a:cubicBezTo>
                      <a:cubicBezTo>
                        <a:pt x="13101" y="14095"/>
                        <a:pt x="13541" y="14154"/>
                        <a:pt x="13952" y="14055"/>
                      </a:cubicBezTo>
                      <a:lnTo>
                        <a:pt x="14896" y="13827"/>
                      </a:lnTo>
                      <a:cubicBezTo>
                        <a:pt x="15303" y="13729"/>
                        <a:pt x="15582" y="13498"/>
                        <a:pt x="15666" y="13235"/>
                      </a:cubicBezTo>
                      <a:cubicBezTo>
                        <a:pt x="15823" y="13178"/>
                        <a:pt x="15979" y="13118"/>
                        <a:pt x="16131" y="13056"/>
                      </a:cubicBezTo>
                      <a:cubicBezTo>
                        <a:pt x="16516" y="13141"/>
                        <a:pt x="16955" y="13097"/>
                        <a:pt x="17289" y="12910"/>
                      </a:cubicBezTo>
                      <a:lnTo>
                        <a:pt x="18059" y="12481"/>
                      </a:lnTo>
                      <a:cubicBezTo>
                        <a:pt x="18391" y="12296"/>
                        <a:pt x="18533" y="12017"/>
                        <a:pt x="18477" y="11751"/>
                      </a:cubicBezTo>
                      <a:cubicBezTo>
                        <a:pt x="18597" y="11662"/>
                        <a:pt x="18712" y="11569"/>
                        <a:pt x="18824" y="11476"/>
                      </a:cubicBezTo>
                      <a:cubicBezTo>
                        <a:pt x="19229" y="11467"/>
                        <a:pt x="19620" y="11325"/>
                        <a:pt x="19837" y="11075"/>
                      </a:cubicBezTo>
                      <a:lnTo>
                        <a:pt x="20337" y="10496"/>
                      </a:lnTo>
                      <a:cubicBezTo>
                        <a:pt x="20552" y="10248"/>
                        <a:pt x="20546" y="9955"/>
                        <a:pt x="20360" y="9718"/>
                      </a:cubicBezTo>
                      <a:cubicBezTo>
                        <a:pt x="20427" y="9606"/>
                        <a:pt x="20491" y="9493"/>
                        <a:pt x="20549" y="9377"/>
                      </a:cubicBezTo>
                      <a:cubicBezTo>
                        <a:pt x="20922" y="9276"/>
                        <a:pt x="21211" y="9052"/>
                        <a:pt x="21286" y="8769"/>
                      </a:cubicBezTo>
                      <a:lnTo>
                        <a:pt x="21460" y="8112"/>
                      </a:lnTo>
                      <a:cubicBezTo>
                        <a:pt x="21534" y="7829"/>
                        <a:pt x="21377" y="7554"/>
                        <a:pt x="21080" y="7374"/>
                      </a:cubicBezTo>
                      <a:cubicBezTo>
                        <a:pt x="21082" y="7312"/>
                        <a:pt x="21082" y="7251"/>
                        <a:pt x="21082" y="7189"/>
                      </a:cubicBezTo>
                      <a:cubicBezTo>
                        <a:pt x="21082" y="7130"/>
                        <a:pt x="21082" y="7072"/>
                        <a:pt x="21080" y="7014"/>
                      </a:cubicBezTo>
                      <a:cubicBezTo>
                        <a:pt x="21380" y="6834"/>
                        <a:pt x="21540" y="6557"/>
                        <a:pt x="21465" y="6274"/>
                      </a:cubicBezTo>
                      <a:lnTo>
                        <a:pt x="21289" y="5616"/>
                      </a:lnTo>
                      <a:cubicBezTo>
                        <a:pt x="21214" y="5334"/>
                        <a:pt x="20924" y="5112"/>
                        <a:pt x="20551" y="5010"/>
                      </a:cubicBezTo>
                      <a:cubicBezTo>
                        <a:pt x="20494" y="4896"/>
                        <a:pt x="20434" y="4783"/>
                        <a:pt x="20368" y="4671"/>
                      </a:cubicBezTo>
                      <a:cubicBezTo>
                        <a:pt x="20557" y="4433"/>
                        <a:pt x="20567" y="4138"/>
                        <a:pt x="20350" y="3888"/>
                      </a:cubicBezTo>
                      <a:lnTo>
                        <a:pt x="19847" y="3309"/>
                      </a:lnTo>
                      <a:cubicBezTo>
                        <a:pt x="19630" y="3059"/>
                        <a:pt x="19240" y="2917"/>
                        <a:pt x="18835" y="2908"/>
                      </a:cubicBezTo>
                      <a:cubicBezTo>
                        <a:pt x="18725" y="2816"/>
                        <a:pt x="18610" y="2726"/>
                        <a:pt x="18493" y="2638"/>
                      </a:cubicBezTo>
                      <a:cubicBezTo>
                        <a:pt x="18553" y="2370"/>
                        <a:pt x="18409" y="2087"/>
                        <a:pt x="18074" y="1900"/>
                      </a:cubicBezTo>
                      <a:lnTo>
                        <a:pt x="17307" y="1470"/>
                      </a:lnTo>
                      <a:cubicBezTo>
                        <a:pt x="16972" y="1284"/>
                        <a:pt x="16530" y="1239"/>
                        <a:pt x="16143" y="1324"/>
                      </a:cubicBezTo>
                      <a:cubicBezTo>
                        <a:pt x="16143" y="1325"/>
                        <a:pt x="16143" y="1326"/>
                        <a:pt x="16143" y="1326"/>
                      </a:cubicBezTo>
                      <a:cubicBezTo>
                        <a:pt x="15994" y="1265"/>
                        <a:pt x="15843" y="1207"/>
                        <a:pt x="15689" y="1151"/>
                      </a:cubicBezTo>
                      <a:cubicBezTo>
                        <a:pt x="15609" y="884"/>
                        <a:pt x="15328" y="650"/>
                        <a:pt x="14916" y="550"/>
                      </a:cubicBezTo>
                      <a:lnTo>
                        <a:pt x="13972" y="321"/>
                      </a:lnTo>
                      <a:cubicBezTo>
                        <a:pt x="13562" y="222"/>
                        <a:pt x="13126" y="280"/>
                        <a:pt x="12807" y="448"/>
                      </a:cubicBezTo>
                      <a:cubicBezTo>
                        <a:pt x="12808" y="450"/>
                        <a:pt x="12808" y="452"/>
                        <a:pt x="12809" y="453"/>
                      </a:cubicBezTo>
                      <a:cubicBezTo>
                        <a:pt x="12639" y="431"/>
                        <a:pt x="12466" y="411"/>
                        <a:pt x="12294" y="394"/>
                      </a:cubicBezTo>
                      <a:cubicBezTo>
                        <a:pt x="12082" y="158"/>
                        <a:pt x="11697" y="0"/>
                        <a:pt x="11256" y="0"/>
                      </a:cubicBezTo>
                      <a:lnTo>
                        <a:pt x="10250" y="0"/>
                      </a:lnTo>
                      <a:close/>
                      <a:moveTo>
                        <a:pt x="10761" y="2494"/>
                      </a:moveTo>
                      <a:cubicBezTo>
                        <a:pt x="14153" y="2494"/>
                        <a:pt x="16984" y="4085"/>
                        <a:pt x="17666" y="6207"/>
                      </a:cubicBezTo>
                      <a:cubicBezTo>
                        <a:pt x="17678" y="6243"/>
                        <a:pt x="17689" y="6280"/>
                        <a:pt x="17699" y="6316"/>
                      </a:cubicBezTo>
                      <a:cubicBezTo>
                        <a:pt x="17710" y="6352"/>
                        <a:pt x="17718" y="6388"/>
                        <a:pt x="17727" y="6425"/>
                      </a:cubicBezTo>
                      <a:cubicBezTo>
                        <a:pt x="17735" y="6454"/>
                        <a:pt x="17744" y="6482"/>
                        <a:pt x="17750" y="6511"/>
                      </a:cubicBezTo>
                      <a:cubicBezTo>
                        <a:pt x="17762" y="6564"/>
                        <a:pt x="17770" y="6616"/>
                        <a:pt x="17778" y="6669"/>
                      </a:cubicBezTo>
                      <a:cubicBezTo>
                        <a:pt x="17785" y="6707"/>
                        <a:pt x="17791" y="6744"/>
                        <a:pt x="17796" y="6781"/>
                      </a:cubicBezTo>
                      <a:cubicBezTo>
                        <a:pt x="17800" y="6805"/>
                        <a:pt x="17801" y="6830"/>
                        <a:pt x="17804" y="6854"/>
                      </a:cubicBezTo>
                      <a:cubicBezTo>
                        <a:pt x="17812" y="6927"/>
                        <a:pt x="17817" y="6999"/>
                        <a:pt x="17819" y="7072"/>
                      </a:cubicBezTo>
                      <a:cubicBezTo>
                        <a:pt x="17820" y="7082"/>
                        <a:pt x="17822" y="7093"/>
                        <a:pt x="17822" y="7104"/>
                      </a:cubicBezTo>
                      <a:cubicBezTo>
                        <a:pt x="17826" y="7244"/>
                        <a:pt x="17819" y="7385"/>
                        <a:pt x="17804" y="7523"/>
                      </a:cubicBezTo>
                      <a:lnTo>
                        <a:pt x="17807" y="7523"/>
                      </a:lnTo>
                      <a:cubicBezTo>
                        <a:pt x="17796" y="7624"/>
                        <a:pt x="17780" y="7723"/>
                        <a:pt x="17761" y="7822"/>
                      </a:cubicBezTo>
                      <a:lnTo>
                        <a:pt x="17756" y="7822"/>
                      </a:lnTo>
                      <a:cubicBezTo>
                        <a:pt x="17743" y="7882"/>
                        <a:pt x="17731" y="7943"/>
                        <a:pt x="17715" y="8004"/>
                      </a:cubicBezTo>
                      <a:cubicBezTo>
                        <a:pt x="17611" y="8394"/>
                        <a:pt x="17437" y="8765"/>
                        <a:pt x="17205" y="9111"/>
                      </a:cubicBezTo>
                      <a:lnTo>
                        <a:pt x="17212" y="9111"/>
                      </a:lnTo>
                      <a:cubicBezTo>
                        <a:pt x="17151" y="9202"/>
                        <a:pt x="17086" y="9294"/>
                        <a:pt x="17016" y="9382"/>
                      </a:cubicBezTo>
                      <a:lnTo>
                        <a:pt x="17006" y="9381"/>
                      </a:lnTo>
                      <a:cubicBezTo>
                        <a:pt x="16963" y="9435"/>
                        <a:pt x="16919" y="9489"/>
                        <a:pt x="16873" y="9542"/>
                      </a:cubicBezTo>
                      <a:cubicBezTo>
                        <a:pt x="16575" y="9885"/>
                        <a:pt x="16224" y="10193"/>
                        <a:pt x="15827" y="10466"/>
                      </a:cubicBezTo>
                      <a:lnTo>
                        <a:pt x="15832" y="10467"/>
                      </a:lnTo>
                      <a:cubicBezTo>
                        <a:pt x="15727" y="10539"/>
                        <a:pt x="15620" y="10610"/>
                        <a:pt x="15508" y="10678"/>
                      </a:cubicBezTo>
                      <a:lnTo>
                        <a:pt x="15500" y="10674"/>
                      </a:lnTo>
                      <a:cubicBezTo>
                        <a:pt x="15433" y="10715"/>
                        <a:pt x="15365" y="10755"/>
                        <a:pt x="15294" y="10795"/>
                      </a:cubicBezTo>
                      <a:cubicBezTo>
                        <a:pt x="14838" y="11049"/>
                        <a:pt x="14347" y="11259"/>
                        <a:pt x="13835" y="11425"/>
                      </a:cubicBezTo>
                      <a:lnTo>
                        <a:pt x="13840" y="11430"/>
                      </a:lnTo>
                      <a:cubicBezTo>
                        <a:pt x="13704" y="11474"/>
                        <a:pt x="13564" y="11512"/>
                        <a:pt x="13424" y="11550"/>
                      </a:cubicBezTo>
                      <a:lnTo>
                        <a:pt x="13421" y="11547"/>
                      </a:lnTo>
                      <a:cubicBezTo>
                        <a:pt x="13337" y="11570"/>
                        <a:pt x="13251" y="11592"/>
                        <a:pt x="13164" y="11613"/>
                      </a:cubicBezTo>
                      <a:cubicBezTo>
                        <a:pt x="12604" y="11749"/>
                        <a:pt x="12037" y="11834"/>
                        <a:pt x="11470" y="11873"/>
                      </a:cubicBezTo>
                      <a:lnTo>
                        <a:pt x="11470" y="11875"/>
                      </a:lnTo>
                      <a:cubicBezTo>
                        <a:pt x="11269" y="11888"/>
                        <a:pt x="11066" y="11895"/>
                        <a:pt x="10860" y="11897"/>
                      </a:cubicBezTo>
                      <a:cubicBezTo>
                        <a:pt x="10824" y="11897"/>
                        <a:pt x="10786" y="11898"/>
                        <a:pt x="10750" y="11899"/>
                      </a:cubicBezTo>
                      <a:cubicBezTo>
                        <a:pt x="6853" y="11895"/>
                        <a:pt x="3697" y="9792"/>
                        <a:pt x="3697" y="7197"/>
                      </a:cubicBezTo>
                      <a:cubicBezTo>
                        <a:pt x="3697" y="4600"/>
                        <a:pt x="6859" y="2494"/>
                        <a:pt x="10761" y="2494"/>
                      </a:cubicBezTo>
                      <a:close/>
                      <a:moveTo>
                        <a:pt x="10740" y="2745"/>
                      </a:moveTo>
                      <a:cubicBezTo>
                        <a:pt x="7061" y="2745"/>
                        <a:pt x="4069" y="4737"/>
                        <a:pt x="4069" y="7185"/>
                      </a:cubicBezTo>
                      <a:cubicBezTo>
                        <a:pt x="4069" y="9634"/>
                        <a:pt x="7061" y="11625"/>
                        <a:pt x="10740" y="11625"/>
                      </a:cubicBezTo>
                      <a:cubicBezTo>
                        <a:pt x="14419" y="11625"/>
                        <a:pt x="17414" y="9634"/>
                        <a:pt x="17414" y="7185"/>
                      </a:cubicBezTo>
                      <a:cubicBezTo>
                        <a:pt x="17414" y="4737"/>
                        <a:pt x="14419" y="2745"/>
                        <a:pt x="10740" y="2745"/>
                      </a:cubicBezTo>
                      <a:close/>
                      <a:moveTo>
                        <a:pt x="16115" y="13233"/>
                      </a:moveTo>
                      <a:lnTo>
                        <a:pt x="16100" y="13289"/>
                      </a:lnTo>
                      <a:cubicBezTo>
                        <a:pt x="15983" y="13667"/>
                        <a:pt x="15588" y="13971"/>
                        <a:pt x="15046" y="14102"/>
                      </a:cubicBezTo>
                      <a:lnTo>
                        <a:pt x="14102" y="14332"/>
                      </a:lnTo>
                      <a:cubicBezTo>
                        <a:pt x="13920" y="14376"/>
                        <a:pt x="13731" y="14398"/>
                        <a:pt x="13539" y="14398"/>
                      </a:cubicBezTo>
                      <a:cubicBezTo>
                        <a:pt x="13190" y="14398"/>
                        <a:pt x="12858" y="14324"/>
                        <a:pt x="12585" y="14196"/>
                      </a:cubicBezTo>
                      <a:cubicBezTo>
                        <a:pt x="12381" y="14389"/>
                        <a:pt x="12098" y="14530"/>
                        <a:pt x="11773" y="14605"/>
                      </a:cubicBezTo>
                      <a:lnTo>
                        <a:pt x="10965" y="16610"/>
                      </a:lnTo>
                      <a:lnTo>
                        <a:pt x="12975" y="21600"/>
                      </a:lnTo>
                      <a:lnTo>
                        <a:pt x="15587" y="20004"/>
                      </a:lnTo>
                      <a:lnTo>
                        <a:pt x="19049" y="20517"/>
                      </a:lnTo>
                      <a:lnTo>
                        <a:pt x="16115" y="13233"/>
                      </a:lnTo>
                      <a:close/>
                      <a:moveTo>
                        <a:pt x="5365" y="13294"/>
                      </a:moveTo>
                      <a:lnTo>
                        <a:pt x="2457" y="20517"/>
                      </a:lnTo>
                      <a:lnTo>
                        <a:pt x="5921" y="20004"/>
                      </a:lnTo>
                      <a:lnTo>
                        <a:pt x="8534" y="21600"/>
                      </a:lnTo>
                      <a:lnTo>
                        <a:pt x="11327" y="14663"/>
                      </a:lnTo>
                      <a:cubicBezTo>
                        <a:pt x="11296" y="14664"/>
                        <a:pt x="11264" y="14664"/>
                        <a:pt x="11233" y="14664"/>
                      </a:cubicBezTo>
                      <a:lnTo>
                        <a:pt x="10227" y="14664"/>
                      </a:lnTo>
                      <a:cubicBezTo>
                        <a:pt x="9666" y="14664"/>
                        <a:pt x="9169" y="14476"/>
                        <a:pt x="8870" y="14191"/>
                      </a:cubicBezTo>
                      <a:cubicBezTo>
                        <a:pt x="8592" y="14320"/>
                        <a:pt x="8260" y="14393"/>
                        <a:pt x="7921" y="14393"/>
                      </a:cubicBezTo>
                      <a:cubicBezTo>
                        <a:pt x="7729" y="14393"/>
                        <a:pt x="7541" y="14370"/>
                        <a:pt x="7360" y="14326"/>
                      </a:cubicBezTo>
                      <a:lnTo>
                        <a:pt x="6416" y="14097"/>
                      </a:lnTo>
                      <a:cubicBezTo>
                        <a:pt x="6002" y="13997"/>
                        <a:pt x="5669" y="13795"/>
                        <a:pt x="5483" y="13528"/>
                      </a:cubicBezTo>
                      <a:cubicBezTo>
                        <a:pt x="5429" y="13452"/>
                        <a:pt x="5391" y="13374"/>
                        <a:pt x="5365" y="13294"/>
                      </a:cubicBezTo>
                      <a:close/>
                    </a:path>
                  </a:pathLst>
                </a:custGeom>
                <a:solidFill>
                  <a:srgbClr val="FFFFFF"/>
                </a:solidFill>
                <a:ln w="12700" cap="flat">
                  <a:solidFill>
                    <a:schemeClr val="accent3">
                      <a:hueOff val="-365725"/>
                      <a:satOff val="-32500"/>
                      <a:lumOff val="18235"/>
                    </a:schemeClr>
                  </a:solidFill>
                  <a:prstDash val="solid"/>
                  <a:miter lim="400000"/>
                </a:ln>
                <a:effectLst/>
              </p:spPr>
              <p:txBody>
                <a:bodyPr wrap="square" lIns="50800" tIns="50800" rIns="50800" bIns="50800" numCol="1" anchor="ctr">
                  <a:noAutofit/>
                </a:bodyPr>
                <a:lstStyle/>
                <a:p>
                  <a:pPr>
                    <a:defRPr b="0" sz="2200">
                      <a:solidFill>
                        <a:srgbClr val="000000"/>
                      </a:solidFill>
                      <a:latin typeface="+mn-lt"/>
                      <a:ea typeface="+mn-ea"/>
                      <a:cs typeface="+mn-cs"/>
                      <a:sym typeface="Helvetica Neue Medium"/>
                    </a:defRPr>
                  </a:pPr>
                </a:p>
              </p:txBody>
            </p:sp>
            <p:sp>
              <p:nvSpPr>
                <p:cNvPr id="3898" name="Dingbat Check"/>
                <p:cNvSpPr/>
                <p:nvPr/>
              </p:nvSpPr>
              <p:spPr>
                <a:xfrm>
                  <a:off x="158714" y="175322"/>
                  <a:ext cx="258462" cy="245607"/>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pic>
            <p:nvPicPr>
              <p:cNvPr id="3900" name="Image" descr="Image"/>
              <p:cNvPicPr>
                <a:picLocks noChangeAspect="1"/>
              </p:cNvPicPr>
              <p:nvPr/>
            </p:nvPicPr>
            <p:blipFill>
              <a:blip r:embed="rId5">
                <a:extLst/>
              </a:blip>
              <a:stretch>
                <a:fillRect/>
              </a:stretch>
            </p:blipFill>
            <p:spPr>
              <a:xfrm>
                <a:off x="2153860" y="1013063"/>
                <a:ext cx="317501" cy="317501"/>
              </a:xfrm>
              <a:prstGeom prst="rect">
                <a:avLst/>
              </a:prstGeom>
              <a:ln w="12700" cap="flat">
                <a:noFill/>
                <a:miter lim="400000"/>
              </a:ln>
              <a:effectLst/>
            </p:spPr>
          </p:pic>
          <p:sp>
            <p:nvSpPr>
              <p:cNvPr id="3901" name=".com"/>
              <p:cNvSpPr txBox="1"/>
              <p:nvPr/>
            </p:nvSpPr>
            <p:spPr>
              <a:xfrm>
                <a:off x="1716916" y="1021807"/>
                <a:ext cx="505423" cy="3000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300">
                    <a:solidFill>
                      <a:schemeClr val="accent5"/>
                    </a:solidFill>
                  </a:defRPr>
                </a:lvl1pPr>
              </a:lstStyle>
              <a:p>
                <a:pPr/>
                <a:r>
                  <a:t>.com</a:t>
                </a:r>
              </a:p>
            </p:txBody>
          </p:sp>
        </p:grpSp>
        <p:sp>
          <p:nvSpPr>
            <p:cNvPr id="3903" name="1.3.6.1.5.5.7.1.24"/>
            <p:cNvSpPr txBox="1"/>
            <p:nvPr/>
          </p:nvSpPr>
          <p:spPr>
            <a:xfrm>
              <a:off x="982405" y="1317493"/>
              <a:ext cx="1903475" cy="292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defTabSz="457200">
                <a:lnSpc>
                  <a:spcPts val="3000"/>
                </a:lnSpc>
                <a:defRPr b="0" sz="1300">
                  <a:solidFill>
                    <a:srgbClr val="333333"/>
                  </a:solidFill>
                  <a:latin typeface="Menlo"/>
                  <a:ea typeface="Menlo"/>
                  <a:cs typeface="Menlo"/>
                  <a:sym typeface="Menlo"/>
                </a:defRPr>
              </a:lvl1pPr>
            </a:lstStyle>
            <a:p>
              <a:pPr/>
              <a:r>
                <a:t>1.3.6.1.5.5.7.1.24</a:t>
              </a:r>
            </a:p>
          </p:txBody>
        </p:sp>
      </p:grpSp>
      <p:sp>
        <p:nvSpPr>
          <p:cNvPr id="3905" name="Browsers"/>
          <p:cNvSpPr txBox="1"/>
          <p:nvPr/>
        </p:nvSpPr>
        <p:spPr>
          <a:xfrm>
            <a:off x="2076988" y="3709444"/>
            <a:ext cx="1497179"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Browsers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90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8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8" presetID="22" grpId="3" fill="hold">
                                  <p:stCondLst>
                                    <p:cond delay="0"/>
                                  </p:stCondLst>
                                  <p:iterate type="el" backwards="0">
                                    <p:tmAbs val="0"/>
                                  </p:iterate>
                                  <p:childTnLst>
                                    <p:set>
                                      <p:cBhvr>
                                        <p:cTn id="14" fill="hold"/>
                                        <p:tgtEl>
                                          <p:spTgt spid="3835"/>
                                        </p:tgtEl>
                                        <p:attrNameLst>
                                          <p:attrName>style.visibility</p:attrName>
                                        </p:attrNameLst>
                                      </p:cBhvr>
                                      <p:to>
                                        <p:strVal val="visible"/>
                                      </p:to>
                                    </p:set>
                                    <p:animEffect filter="wipe(left)" transition="in">
                                      <p:cBhvr>
                                        <p:cTn id="15" dur="300"/>
                                        <p:tgtEl>
                                          <p:spTgt spid="3835"/>
                                        </p:tgtEl>
                                      </p:cBhvr>
                                    </p:animEffect>
                                  </p:childTnLst>
                                </p:cTn>
                              </p:par>
                            </p:childTnLst>
                          </p:cTn>
                        </p:par>
                        <p:par>
                          <p:cTn id="16" fill="hold">
                            <p:stCondLst>
                              <p:cond delay="300"/>
                            </p:stCondLst>
                            <p:childTnLst>
                              <p:par>
                                <p:cTn id="17" presetClass="entr" nodeType="afterEffect" presetSubtype="0" presetID="1" grpId="4" fill="hold">
                                  <p:stCondLst>
                                    <p:cond delay="0"/>
                                  </p:stCondLst>
                                  <p:iterate type="el" backwards="0">
                                    <p:tmAbs val="0"/>
                                  </p:iterate>
                                  <p:childTnLst>
                                    <p:set>
                                      <p:cBhvr>
                                        <p:cTn id="18" fill="hold"/>
                                        <p:tgtEl>
                                          <p:spTgt spid="38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8" presetID="22" grpId="5" fill="hold">
                                  <p:stCondLst>
                                    <p:cond delay="0"/>
                                  </p:stCondLst>
                                  <p:iterate type="el" backwards="0">
                                    <p:tmAbs val="0"/>
                                  </p:iterate>
                                  <p:childTnLst>
                                    <p:set>
                                      <p:cBhvr>
                                        <p:cTn id="22" fill="hold"/>
                                        <p:tgtEl>
                                          <p:spTgt spid="3851"/>
                                        </p:tgtEl>
                                        <p:attrNameLst>
                                          <p:attrName>style.visibility</p:attrName>
                                        </p:attrNameLst>
                                      </p:cBhvr>
                                      <p:to>
                                        <p:strVal val="visible"/>
                                      </p:to>
                                    </p:set>
                                    <p:animEffect filter="wipe(left)" transition="in">
                                      <p:cBhvr>
                                        <p:cTn id="23" dur="300"/>
                                        <p:tgtEl>
                                          <p:spTgt spid="3851"/>
                                        </p:tgtEl>
                                      </p:cBhvr>
                                    </p:animEffec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8" presetID="22" grpId="6" fill="hold">
                                  <p:stCondLst>
                                    <p:cond delay="0"/>
                                  </p:stCondLst>
                                  <p:iterate type="el" backwards="0">
                                    <p:tmAbs val="0"/>
                                  </p:iterate>
                                  <p:childTnLst>
                                    <p:set>
                                      <p:cBhvr>
                                        <p:cTn id="27" fill="hold"/>
                                        <p:tgtEl>
                                          <p:spTgt spid="3845"/>
                                        </p:tgtEl>
                                        <p:attrNameLst>
                                          <p:attrName>style.visibility</p:attrName>
                                        </p:attrNameLst>
                                      </p:cBhvr>
                                      <p:to>
                                        <p:strVal val="visible"/>
                                      </p:to>
                                    </p:set>
                                    <p:animEffect filter="wipe(left)" transition="in">
                                      <p:cBhvr>
                                        <p:cTn id="28" dur="300"/>
                                        <p:tgtEl>
                                          <p:spTgt spid="38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835" grpId="3"/>
      <p:bldP build="whole" bldLvl="1" animBg="1" rev="0" advAuto="0" spid="3828" grpId="2"/>
      <p:bldP build="whole" bldLvl="1" animBg="1" rev="0" advAuto="0" spid="3836" grpId="4"/>
      <p:bldP build="whole" bldLvl="1" animBg="1" rev="0" advAuto="0" spid="3851" grpId="5"/>
      <p:bldP build="whole" bldLvl="1" animBg="1" rev="0" advAuto="0" spid="3845" grpId="6"/>
      <p:bldP build="whole" bldLvl="1" animBg="1" rev="0" advAuto="0" spid="3904" grpId="1"/>
    </p:bldLst>
  </p:timing>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09" name="Methodology and Result"/>
          <p:cNvSpPr txBox="1"/>
          <p:nvPr>
            <p:ph type="title"/>
          </p:nvPr>
        </p:nvSpPr>
        <p:spPr>
          <a:prstGeom prst="rect">
            <a:avLst/>
          </a:prstGeom>
        </p:spPr>
        <p:txBody>
          <a:bodyPr/>
          <a:lstStyle/>
          <a:p>
            <a:pPr/>
            <a:r>
              <a:t>Methodology and Result</a:t>
            </a:r>
          </a:p>
        </p:txBody>
      </p:sp>
      <p:sp>
        <p:nvSpPr>
          <p:cNvPr id="391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3911" name="Table"/>
          <p:cNvGraphicFramePr/>
          <p:nvPr/>
        </p:nvGraphicFramePr>
        <p:xfrm>
          <a:off x="442089" y="2943735"/>
          <a:ext cx="12273599" cy="4799019"/>
        </p:xfrm>
        <a:graphic xmlns:a="http://schemas.openxmlformats.org/drawingml/2006/main">
          <a:graphicData uri="http://schemas.openxmlformats.org/drawingml/2006/table">
            <a:tbl>
              <a:tblPr firstCol="1" firstRow="0" lastCol="0" lastRow="0" bandCol="0" bandRow="0" rtl="0">
                <a:tableStyleId>{4C3C2611-4C71-4FC5-86AE-919BDF0F9419}</a:tableStyleId>
              </a:tblPr>
              <a:tblGrid>
                <a:gridCol w="4351330"/>
                <a:gridCol w="861388"/>
                <a:gridCol w="783131"/>
                <a:gridCol w="783131"/>
                <a:gridCol w="783131"/>
                <a:gridCol w="783131"/>
                <a:gridCol w="783131"/>
                <a:gridCol w="783131"/>
                <a:gridCol w="783131"/>
                <a:gridCol w="783131"/>
                <a:gridCol w="783131"/>
              </a:tblGrid>
              <a:tr h="800100">
                <a:tc rowSpan="2">
                  <a:txBody>
                    <a:bodyPr/>
                    <a:lstStyle/>
                    <a:p>
                      <a:pPr>
                        <a:defRPr b="0" sz="2200">
                          <a:latin typeface="Gill Sans"/>
                          <a:ea typeface="Gill Sans"/>
                          <a:cs typeface="Gill Sans"/>
                          <a:sym typeface="Gill Sans"/>
                        </a:defRPr>
                      </a:pPr>
                    </a:p>
                  </a:txBody>
                  <a:tcPr marL="50800" marR="50800" marT="50800" marB="50800" anchor="ctr" anchorCtr="0" horzOverflow="overflow">
                    <a:lnR w="12700">
                      <a:solidFill>
                        <a:srgbClr val="D6D7D6"/>
                      </a:solidFill>
                      <a:miter lim="400000"/>
                    </a:lnR>
                    <a:lnT w="12700">
                      <a:solidFill>
                        <a:srgbClr val="D6D6D6"/>
                      </a:solidFill>
                      <a:miter lim="400000"/>
                    </a:lnT>
                    <a:lnB w="25400">
                      <a:solidFill>
                        <a:srgbClr val="D6D7D6"/>
                      </a:solidFill>
                      <a:miter lim="400000"/>
                    </a:lnB>
                    <a:solidFill>
                      <a:srgbClr val="032650"/>
                    </a:solidFill>
                  </a:tcPr>
                </a:tc>
                <a:tc gridSpan="6">
                  <a:txBody>
                    <a:bodyPr/>
                    <a:lstStyle/>
                    <a:p>
                      <a:pPr>
                        <a:defRPr sz="1800">
                          <a:solidFill>
                            <a:srgbClr val="000000"/>
                          </a:solidFill>
                        </a:defRPr>
                      </a:pPr>
                      <a:r>
                        <a:rPr sz="2200">
                          <a:solidFill>
                            <a:srgbClr val="FFFFFF"/>
                          </a:solidFill>
                          <a:latin typeface="Gill Sans"/>
                          <a:ea typeface="Gill Sans"/>
                          <a:cs typeface="Gill Sans"/>
                          <a:sym typeface="Gill Sans"/>
                        </a:rPr>
                        <a:t>Desktop Browsers 
(OS X, Linux, Windows)</a:t>
                      </a:r>
                    </a:p>
                  </a:txBody>
                  <a:tcPr marL="50800" marR="50800" marT="50800" marB="50800" anchor="ctr" anchorCtr="0" horzOverflow="overflow">
                    <a:lnL w="12700">
                      <a:solidFill>
                        <a:srgbClr val="D6D7D6"/>
                      </a:solidFill>
                      <a:miter lim="400000"/>
                    </a:lnL>
                    <a:lnT w="12700">
                      <a:solidFill>
                        <a:srgbClr val="D6D6D6"/>
                      </a:solidFill>
                      <a:miter lim="400000"/>
                    </a:lnT>
                    <a:solidFill>
                      <a:srgbClr val="032650"/>
                    </a:solidFill>
                  </a:tcPr>
                </a:tc>
                <a:tc hMerge="1">
                  <a:tcPr/>
                </a:tc>
                <a:tc hMerge="1">
                  <a:tcPr/>
                </a:tc>
                <a:tc hMerge="1">
                  <a:tcPr/>
                </a:tc>
                <a:tc hMerge="1">
                  <a:tcPr/>
                </a:tc>
                <a:tc hMerge="1">
                  <a:tcPr/>
                </a:tc>
                <a:tc gridSpan="4">
                  <a:txBody>
                    <a:bodyPr/>
                    <a:lstStyle/>
                    <a:p>
                      <a:pPr>
                        <a:defRPr sz="1800">
                          <a:solidFill>
                            <a:srgbClr val="000000"/>
                          </a:solidFill>
                        </a:defRPr>
                      </a:pPr>
                      <a:r>
                        <a:rPr sz="2200">
                          <a:solidFill>
                            <a:srgbClr val="FFFFFF"/>
                          </a:solidFill>
                          <a:latin typeface="Gill Sans"/>
                          <a:ea typeface="Gill Sans"/>
                          <a:cs typeface="Gill Sans"/>
                          <a:sym typeface="Gill Sans"/>
                        </a:rPr>
                        <a:t>Mobile Browsers</a:t>
                      </a:r>
                    </a:p>
                  </a:txBody>
                  <a:tcPr marL="50800" marR="50800" marT="50800" marB="50800" anchor="ctr" anchorCtr="0" horzOverflow="overflow">
                    <a:lnR w="12700">
                      <a:solidFill>
                        <a:srgbClr val="D6D6D6"/>
                      </a:solidFill>
                      <a:miter lim="400000"/>
                    </a:lnR>
                    <a:lnT w="12700">
                      <a:solidFill>
                        <a:srgbClr val="D6D6D6"/>
                      </a:solidFill>
                      <a:miter lim="400000"/>
                    </a:lnT>
                    <a:solidFill>
                      <a:srgbClr val="032650"/>
                    </a:solidFill>
                  </a:tcPr>
                </a:tc>
                <a:tc hMerge="1">
                  <a:tcPr/>
                </a:tc>
                <a:tc hMerge="1">
                  <a:tcPr/>
                </a:tc>
                <a:tc hMerge="1">
                  <a:tcPr/>
                </a:tc>
              </a:tr>
              <a:tr h="800100">
                <a:tc vMerge="1">
                  <a:tcPr/>
                </a:tc>
                <a:tc>
                  <a:txBody>
                    <a:bodyPr/>
                    <a:lstStyle/>
                    <a:p>
                      <a:pPr>
                        <a:defRPr sz="1800">
                          <a:solidFill>
                            <a:srgbClr val="000000"/>
                          </a:solidFill>
                        </a:defRPr>
                      </a:pPr>
                      <a:r>
                        <a:rPr sz="1400">
                          <a:solidFill>
                            <a:srgbClr val="FFFFFF"/>
                          </a:solidFill>
                          <a:latin typeface="Gill Sans"/>
                          <a:ea typeface="Gill Sans"/>
                          <a:cs typeface="Gill Sans"/>
                          <a:sym typeface="Gill Sans"/>
                        </a:rPr>
                        <a:t>Chrome 66</a:t>
                      </a:r>
                    </a:p>
                  </a:txBody>
                  <a:tcPr marL="50800" marR="50800" marT="50800" marB="50800" anchor="ctr" anchorCtr="0" horzOverflow="overflow">
                    <a:lnL w="12700">
                      <a:solidFill>
                        <a:srgbClr val="D6D7D6"/>
                      </a:solidFill>
                      <a:miter lim="400000"/>
                    </a:lnL>
                    <a:lnB w="25400">
                      <a:solidFill>
                        <a:srgbClr val="D6D7D6"/>
                      </a:solidFill>
                      <a:miter lim="400000"/>
                    </a:lnB>
                    <a:solidFill>
                      <a:srgbClr val="032650"/>
                    </a:solidFill>
                  </a:tcPr>
                </a:tc>
                <a:tc>
                  <a:txBody>
                    <a:bodyPr/>
                    <a:lstStyle/>
                    <a:p>
                      <a:pPr>
                        <a:defRPr sz="1800">
                          <a:solidFill>
                            <a:srgbClr val="000000"/>
                          </a:solidFill>
                        </a:defRPr>
                      </a:pPr>
                      <a:r>
                        <a:rPr sz="1400">
                          <a:solidFill>
                            <a:srgbClr val="FFFFFF"/>
                          </a:solidFill>
                          <a:latin typeface="Gill Sans"/>
                          <a:ea typeface="Gill Sans"/>
                          <a:cs typeface="Gill Sans"/>
                          <a:sym typeface="Gill Sans"/>
                        </a:rPr>
                        <a:t>Firefox 60</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400">
                          <a:solidFill>
                            <a:srgbClr val="FFFFFF"/>
                          </a:solidFill>
                          <a:latin typeface="Gill Sans"/>
                          <a:ea typeface="Gill Sans"/>
                          <a:cs typeface="Gill Sans"/>
                          <a:sym typeface="Gill Sans"/>
                        </a:rPr>
                        <a:t>Opera</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400">
                          <a:solidFill>
                            <a:srgbClr val="FFFFFF"/>
                          </a:solidFill>
                          <a:latin typeface="Gill Sans"/>
                          <a:ea typeface="Gill Sans"/>
                          <a:cs typeface="Gill Sans"/>
                          <a:sym typeface="Gill Sans"/>
                        </a:rPr>
                        <a:t>Safari</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400">
                          <a:solidFill>
                            <a:srgbClr val="FFFFFF"/>
                          </a:solidFill>
                          <a:latin typeface="Gill Sans"/>
                          <a:ea typeface="Gill Sans"/>
                          <a:cs typeface="Gill Sans"/>
                          <a:sym typeface="Gill Sans"/>
                        </a:rPr>
                        <a:t>IE</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400">
                          <a:solidFill>
                            <a:srgbClr val="FFFFFF"/>
                          </a:solidFill>
                          <a:latin typeface="Gill Sans"/>
                          <a:ea typeface="Gill Sans"/>
                          <a:cs typeface="Gill Sans"/>
                          <a:sym typeface="Gill Sans"/>
                        </a:rPr>
                        <a:t>Edge</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400">
                          <a:solidFill>
                            <a:srgbClr val="FFFFFF"/>
                          </a:solidFill>
                          <a:latin typeface="Gill Sans"/>
                          <a:ea typeface="Gill Sans"/>
                          <a:cs typeface="Gill Sans"/>
                          <a:sym typeface="Gill Sans"/>
                        </a:rPr>
                        <a:t>Safari</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300">
                          <a:solidFill>
                            <a:srgbClr val="FFFFFF"/>
                          </a:solidFill>
                          <a:latin typeface="Gill Sans"/>
                          <a:ea typeface="Gill Sans"/>
                          <a:cs typeface="Gill Sans"/>
                          <a:sym typeface="Gill Sans"/>
                        </a:rPr>
                        <a:t>Chrome</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400">
                          <a:solidFill>
                            <a:srgbClr val="FFFFFF"/>
                          </a:solidFill>
                          <a:latin typeface="Gill Sans"/>
                          <a:ea typeface="Gill Sans"/>
                          <a:cs typeface="Gill Sans"/>
                          <a:sym typeface="Gill Sans"/>
                        </a:rPr>
                        <a:t>Firefox/iOS</a:t>
                      </a:r>
                    </a:p>
                  </a:txBody>
                  <a:tcPr marL="50800" marR="50800" marT="50800" marB="50800" anchor="ctr" anchorCtr="0" horzOverflow="overflow">
                    <a:lnB w="25400">
                      <a:solidFill>
                        <a:srgbClr val="D6D7D6"/>
                      </a:solidFill>
                      <a:miter lim="400000"/>
                    </a:lnB>
                    <a:solidFill>
                      <a:srgbClr val="032650"/>
                    </a:solidFill>
                  </a:tcPr>
                </a:tc>
                <a:tc>
                  <a:txBody>
                    <a:bodyPr/>
                    <a:lstStyle/>
                    <a:p>
                      <a:pPr>
                        <a:defRPr sz="1800">
                          <a:solidFill>
                            <a:srgbClr val="000000"/>
                          </a:solidFill>
                        </a:defRPr>
                      </a:pPr>
                      <a:r>
                        <a:rPr sz="1400">
                          <a:solidFill>
                            <a:srgbClr val="FFFFFF"/>
                          </a:solidFill>
                          <a:latin typeface="Gill Sans"/>
                          <a:ea typeface="Gill Sans"/>
                          <a:cs typeface="Gill Sans"/>
                          <a:sym typeface="Gill Sans"/>
                        </a:rPr>
                        <a:t>Firefox/Android</a:t>
                      </a:r>
                    </a:p>
                  </a:txBody>
                  <a:tcPr marL="50800" marR="50800" marT="50800" marB="50800" anchor="ctr" anchorCtr="0" horzOverflow="overflow">
                    <a:lnR w="12700">
                      <a:solidFill>
                        <a:srgbClr val="D6D6D6"/>
                      </a:solidFill>
                      <a:miter lim="400000"/>
                    </a:lnR>
                    <a:lnB w="25400">
                      <a:solidFill>
                        <a:srgbClr val="D6D7D6"/>
                      </a:solidFill>
                      <a:miter lim="400000"/>
                    </a:lnB>
                    <a:solidFill>
                      <a:srgbClr val="032650"/>
                    </a:solidFill>
                  </a:tcPr>
                </a:tc>
              </a:tr>
              <a:tr h="800100">
                <a:tc>
                  <a:txBody>
                    <a:bodyPr/>
                    <a:lstStyle/>
                    <a:p>
                      <a:pPr>
                        <a:defRPr b="0" sz="1800">
                          <a:solidFill>
                            <a:srgbClr val="000000"/>
                          </a:solidFill>
                        </a:defRPr>
                      </a:pPr>
                      <a:r>
                        <a:rPr sz="2200">
                          <a:solidFill>
                            <a:srgbClr val="FFFFFF"/>
                          </a:solidFill>
                          <a:latin typeface="Gill Sans"/>
                          <a:ea typeface="Gill Sans"/>
                          <a:cs typeface="Gill Sans"/>
                          <a:sym typeface="Gill Sans"/>
                        </a:rPr>
                        <a:t>Request OCSP Response</a:t>
                      </a:r>
                    </a:p>
                  </a:txBody>
                  <a:tcPr marL="50800" marR="50800" marT="50800" marB="50800" anchor="ctr" anchorCtr="0" horzOverflow="overflow">
                    <a:lnT w="25400">
                      <a:solidFill>
                        <a:srgbClr val="D6D7D6"/>
                      </a:solidFill>
                      <a:miter lim="400000"/>
                    </a:lnT>
                  </a:tcPr>
                </a:tc>
                <a:tc>
                  <a:txBody>
                    <a:bodyPr/>
                    <a:lstStyle/>
                    <a:p>
                      <a:pPr>
                        <a:defRPr sz="2200">
                          <a:latin typeface="Gill Sans"/>
                          <a:ea typeface="Gill Sans"/>
                          <a:cs typeface="Gill Sans"/>
                          <a:sym typeface="Gill Sans"/>
                        </a:defRPr>
                      </a:pPr>
                    </a:p>
                  </a:txBody>
                  <a:tcPr marL="50800" marR="50800" marT="50800" marB="50800" anchor="ctr" anchorCtr="0" horzOverflow="overflow">
                    <a:lnT w="25400">
                      <a:solidFill>
                        <a:srgbClr val="D6D7D6"/>
                      </a:solidFill>
                      <a:miter lim="400000"/>
                    </a:lnT>
                  </a:tcPr>
                </a:tc>
                <a:tc>
                  <a:txBody>
                    <a:bodyPr/>
                    <a:lstStyle/>
                    <a:p>
                      <a:pPr>
                        <a:defRPr sz="2200">
                          <a:latin typeface="Gill Sans"/>
                          <a:ea typeface="Gill Sans"/>
                          <a:cs typeface="Gill Sans"/>
                          <a:sym typeface="Gill Sans"/>
                        </a:defRPr>
                      </a:pPr>
                    </a:p>
                  </a:txBody>
                  <a:tcPr marL="50800" marR="50800" marT="50800" marB="50800" anchor="ctr" anchorCtr="0" horzOverflow="overflow">
                    <a:lnT w="25400">
                      <a:solidFill>
                        <a:srgbClr val="D6D7D6"/>
                      </a:solidFill>
                      <a:miter lim="400000"/>
                    </a:lnT>
                  </a:tcPr>
                </a:tc>
                <a:tc>
                  <a:txBody>
                    <a:bodyPr/>
                    <a:lstStyle/>
                    <a:p>
                      <a:pPr>
                        <a:defRPr sz="2200">
                          <a:latin typeface="Gill Sans"/>
                          <a:ea typeface="Gill Sans"/>
                          <a:cs typeface="Gill Sans"/>
                          <a:sym typeface="Gill Sans"/>
                        </a:defRPr>
                      </a:pPr>
                    </a:p>
                  </a:txBody>
                  <a:tcPr marL="50800" marR="50800" marT="50800" marB="50800" anchor="ctr" anchorCtr="0" horzOverflow="overflow">
                    <a:lnT w="25400">
                      <a:solidFill>
                        <a:srgbClr val="D6D7D6"/>
                      </a:solidFill>
                      <a:miter lim="400000"/>
                    </a:lnT>
                  </a:tcPr>
                </a:tc>
                <a:tc>
                  <a:txBody>
                    <a:bodyPr/>
                    <a:lstStyle/>
                    <a:p>
                      <a:pPr>
                        <a:defRPr sz="2200">
                          <a:latin typeface="Gill Sans"/>
                          <a:ea typeface="Gill Sans"/>
                          <a:cs typeface="Gill Sans"/>
                          <a:sym typeface="Gill Sans"/>
                        </a:defRPr>
                      </a:pPr>
                    </a:p>
                  </a:txBody>
                  <a:tcPr marL="50800" marR="50800" marT="50800" marB="50800" anchor="ctr" anchorCtr="0" horzOverflow="overflow">
                    <a:lnT w="25400">
                      <a:solidFill>
                        <a:srgbClr val="D6D7D6"/>
                      </a:solidFill>
                      <a:miter lim="400000"/>
                    </a:lnT>
                  </a:tcPr>
                </a:tc>
                <a:tc>
                  <a:txBody>
                    <a:bodyPr/>
                    <a:lstStyle/>
                    <a:p>
                      <a:pPr>
                        <a:defRPr sz="2200">
                          <a:latin typeface="Gill Sans"/>
                          <a:ea typeface="Gill Sans"/>
                          <a:cs typeface="Gill Sans"/>
                          <a:sym typeface="Gill Sans"/>
                        </a:defRPr>
                      </a:pPr>
                    </a:p>
                  </a:txBody>
                  <a:tcPr marL="50800" marR="50800" marT="50800" marB="50800" anchor="ctr" anchorCtr="0" horzOverflow="overflow">
                    <a:lnT w="25400">
                      <a:solidFill>
                        <a:srgbClr val="D6D7D6"/>
                      </a:solidFill>
                      <a:miter lim="400000"/>
                    </a:lnT>
                  </a:tcPr>
                </a:tc>
                <a:tc>
                  <a:txBody>
                    <a:bodyPr/>
                    <a:lstStyle/>
                    <a:p>
                      <a:pPr>
                        <a:defRPr sz="2200">
                          <a:latin typeface="Gill Sans"/>
                          <a:ea typeface="Gill Sans"/>
                          <a:cs typeface="Gill Sans"/>
                          <a:sym typeface="Gill Sans"/>
                        </a:defRPr>
                      </a:pPr>
                    </a:p>
                  </a:txBody>
                  <a:tcPr marL="50800" marR="50800" marT="50800" marB="50800" anchor="ctr" anchorCtr="0" horzOverflow="overflow">
                    <a:lnT w="25400">
                      <a:solidFill>
                        <a:srgbClr val="D6D7D6"/>
                      </a:solidFill>
                      <a:miter lim="400000"/>
                    </a:lnT>
                  </a:tcPr>
                </a:tc>
                <a:tc>
                  <a:txBody>
                    <a:bodyPr/>
                    <a:lstStyle/>
                    <a:p>
                      <a:pPr>
                        <a:defRPr sz="2200">
                          <a:latin typeface="Gill Sans"/>
                          <a:ea typeface="Gill Sans"/>
                          <a:cs typeface="Gill Sans"/>
                          <a:sym typeface="Gill Sans"/>
                        </a:defRPr>
                      </a:pPr>
                    </a:p>
                  </a:txBody>
                  <a:tcPr marL="50800" marR="50800" marT="50800" marB="50800" anchor="ctr" anchorCtr="0" horzOverflow="overflow">
                    <a:lnT w="25400">
                      <a:solidFill>
                        <a:srgbClr val="D6D7D6"/>
                      </a:solidFill>
                      <a:miter lim="400000"/>
                    </a:lnT>
                  </a:tcPr>
                </a:tc>
                <a:tc>
                  <a:txBody>
                    <a:bodyPr/>
                    <a:lstStyle/>
                    <a:p>
                      <a:pPr>
                        <a:defRPr sz="2200">
                          <a:latin typeface="Gill Sans"/>
                          <a:ea typeface="Gill Sans"/>
                          <a:cs typeface="Gill Sans"/>
                          <a:sym typeface="Gill Sans"/>
                        </a:defRPr>
                      </a:pPr>
                    </a:p>
                  </a:txBody>
                  <a:tcPr marL="50800" marR="50800" marT="50800" marB="50800" anchor="ctr" anchorCtr="0" horzOverflow="overflow">
                    <a:lnT w="25400">
                      <a:solidFill>
                        <a:srgbClr val="D6D7D6"/>
                      </a:solidFill>
                      <a:miter lim="400000"/>
                    </a:lnT>
                  </a:tcPr>
                </a:tc>
                <a:tc>
                  <a:txBody>
                    <a:bodyPr/>
                    <a:lstStyle/>
                    <a:p>
                      <a:pPr>
                        <a:defRPr sz="2200">
                          <a:latin typeface="Gill Sans"/>
                          <a:ea typeface="Gill Sans"/>
                          <a:cs typeface="Gill Sans"/>
                          <a:sym typeface="Gill Sans"/>
                        </a:defRPr>
                      </a:pPr>
                    </a:p>
                  </a:txBody>
                  <a:tcPr marL="50800" marR="50800" marT="50800" marB="50800" anchor="ctr" anchorCtr="0" horzOverflow="overflow">
                    <a:lnT w="25400">
                      <a:solidFill>
                        <a:srgbClr val="D6D7D6"/>
                      </a:solidFill>
                      <a:miter lim="400000"/>
                    </a:lnT>
                  </a:tcPr>
                </a:tc>
                <a:tc>
                  <a:txBody>
                    <a:bodyPr/>
                    <a:lstStyle/>
                    <a:p>
                      <a:pPr>
                        <a:defRPr sz="22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lnT w="25400">
                      <a:solidFill>
                        <a:srgbClr val="D6D7D6"/>
                      </a:solidFill>
                      <a:miter lim="400000"/>
                    </a:lnT>
                  </a:tcPr>
                </a:tc>
              </a:tr>
              <a:tr h="800100">
                <a:tc>
                  <a:txBody>
                    <a:bodyPr/>
                    <a:lstStyle/>
                    <a:p>
                      <a:pPr>
                        <a:defRPr b="0" sz="1800">
                          <a:solidFill>
                            <a:srgbClr val="000000"/>
                          </a:solidFill>
                        </a:defRPr>
                      </a:pPr>
                      <a:r>
                        <a:rPr sz="2200">
                          <a:solidFill>
                            <a:srgbClr val="FFFFFF"/>
                          </a:solidFill>
                          <a:latin typeface="Gill Sans"/>
                          <a:ea typeface="Gill Sans"/>
                          <a:cs typeface="Gill Sans"/>
                          <a:sym typeface="Gill Sans"/>
                        </a:rPr>
                        <a:t>Respect OCSP Must-Staple</a:t>
                      </a:r>
                    </a:p>
                  </a:txBody>
                  <a:tcPr marL="50800" marR="50800" marT="50800" marB="50800" anchor="ctr" anchorCtr="0" horzOverflow="overflow"/>
                </a:tc>
                <a:tc>
                  <a:txBody>
                    <a:bodyPr/>
                    <a:lstStyle/>
                    <a:p>
                      <a:pPr>
                        <a:defRPr sz="2200">
                          <a:latin typeface="Gill Sans"/>
                          <a:ea typeface="Gill Sans"/>
                          <a:cs typeface="Gill Sans"/>
                          <a:sym typeface="Gill Sans"/>
                        </a:defRPr>
                      </a:pPr>
                    </a:p>
                  </a:txBody>
                  <a:tcPr marL="50800" marR="50800" marT="50800" marB="50800" anchor="ctr" anchorCtr="0" horzOverflow="overflow"/>
                </a:tc>
                <a:tc>
                  <a:txBody>
                    <a:bodyPr/>
                    <a:lstStyle/>
                    <a:p>
                      <a:pPr>
                        <a:defRPr sz="2200">
                          <a:latin typeface="Gill Sans"/>
                          <a:ea typeface="Gill Sans"/>
                          <a:cs typeface="Gill Sans"/>
                          <a:sym typeface="Gill Sans"/>
                        </a:defRPr>
                      </a:pPr>
                    </a:p>
                  </a:txBody>
                  <a:tcPr marL="50800" marR="50800" marT="50800" marB="50800" anchor="ctr" anchorCtr="0" horzOverflow="overflow"/>
                </a:tc>
                <a:tc>
                  <a:txBody>
                    <a:bodyPr/>
                    <a:lstStyle/>
                    <a:p>
                      <a:pPr>
                        <a:defRPr sz="2200">
                          <a:latin typeface="Gill Sans"/>
                          <a:ea typeface="Gill Sans"/>
                          <a:cs typeface="Gill Sans"/>
                          <a:sym typeface="Gill Sans"/>
                        </a:defRPr>
                      </a:pPr>
                    </a:p>
                  </a:txBody>
                  <a:tcPr marL="50800" marR="50800" marT="50800" marB="50800" anchor="ctr" anchorCtr="0" horzOverflow="overflow"/>
                </a:tc>
                <a:tc>
                  <a:txBody>
                    <a:bodyPr/>
                    <a:lstStyle/>
                    <a:p>
                      <a:pPr>
                        <a:defRPr sz="2200">
                          <a:latin typeface="Gill Sans"/>
                          <a:ea typeface="Gill Sans"/>
                          <a:cs typeface="Gill Sans"/>
                          <a:sym typeface="Gill Sans"/>
                        </a:defRPr>
                      </a:pPr>
                    </a:p>
                  </a:txBody>
                  <a:tcPr marL="50800" marR="50800" marT="50800" marB="50800" anchor="ctr" anchorCtr="0" horzOverflow="overflow"/>
                </a:tc>
                <a:tc>
                  <a:txBody>
                    <a:bodyPr/>
                    <a:lstStyle/>
                    <a:p>
                      <a:pPr>
                        <a:defRPr sz="2200">
                          <a:latin typeface="Gill Sans"/>
                          <a:ea typeface="Gill Sans"/>
                          <a:cs typeface="Gill Sans"/>
                          <a:sym typeface="Gill Sans"/>
                        </a:defRPr>
                      </a:pPr>
                    </a:p>
                  </a:txBody>
                  <a:tcPr marL="50800" marR="50800" marT="50800" marB="50800" anchor="ctr" anchorCtr="0" horzOverflow="overflow"/>
                </a:tc>
                <a:tc>
                  <a:txBody>
                    <a:bodyPr/>
                    <a:lstStyle/>
                    <a:p>
                      <a:pPr>
                        <a:defRPr sz="2200">
                          <a:latin typeface="Gill Sans"/>
                          <a:ea typeface="Gill Sans"/>
                          <a:cs typeface="Gill Sans"/>
                          <a:sym typeface="Gill Sans"/>
                        </a:defRPr>
                      </a:pPr>
                    </a:p>
                  </a:txBody>
                  <a:tcPr marL="50800" marR="50800" marT="50800" marB="50800" anchor="ctr" anchorCtr="0" horzOverflow="overflow"/>
                </a:tc>
                <a:tc>
                  <a:txBody>
                    <a:bodyPr/>
                    <a:lstStyle/>
                    <a:p>
                      <a:pPr>
                        <a:defRPr sz="2200">
                          <a:latin typeface="Gill Sans"/>
                          <a:ea typeface="Gill Sans"/>
                          <a:cs typeface="Gill Sans"/>
                          <a:sym typeface="Gill Sans"/>
                        </a:defRPr>
                      </a:pPr>
                    </a:p>
                  </a:txBody>
                  <a:tcPr marL="50800" marR="50800" marT="50800" marB="50800" anchor="ctr" anchorCtr="0" horzOverflow="overflow"/>
                </a:tc>
                <a:tc>
                  <a:txBody>
                    <a:bodyPr/>
                    <a:lstStyle/>
                    <a:p>
                      <a:pPr>
                        <a:defRPr sz="2200">
                          <a:latin typeface="Gill Sans"/>
                          <a:ea typeface="Gill Sans"/>
                          <a:cs typeface="Gill Sans"/>
                          <a:sym typeface="Gill Sans"/>
                        </a:defRPr>
                      </a:pPr>
                    </a:p>
                  </a:txBody>
                  <a:tcPr marL="50800" marR="50800" marT="50800" marB="50800" anchor="ctr" anchorCtr="0" horzOverflow="overflow"/>
                </a:tc>
                <a:tc>
                  <a:txBody>
                    <a:bodyPr/>
                    <a:lstStyle/>
                    <a:p>
                      <a:pPr>
                        <a:defRPr sz="2200">
                          <a:latin typeface="Gill Sans"/>
                          <a:ea typeface="Gill Sans"/>
                          <a:cs typeface="Gill Sans"/>
                          <a:sym typeface="Gill Sans"/>
                        </a:defRPr>
                      </a:pPr>
                    </a:p>
                  </a:txBody>
                  <a:tcPr marL="50800" marR="50800" marT="50800" marB="50800" anchor="ctr" anchorCtr="0" horzOverflow="overflow"/>
                </a:tc>
                <a:tc>
                  <a:txBody>
                    <a:bodyPr/>
                    <a:lstStyle/>
                    <a:p>
                      <a:pPr>
                        <a:defRPr sz="22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tcPr>
                </a:tc>
              </a:tr>
              <a:tr h="800100">
                <a:tc>
                  <a:txBody>
                    <a:bodyPr/>
                    <a:lstStyle/>
                    <a:p>
                      <a:pPr>
                        <a:defRPr b="0" sz="1800">
                          <a:solidFill>
                            <a:srgbClr val="000000"/>
                          </a:solidFill>
                        </a:defRPr>
                      </a:pPr>
                      <a:r>
                        <a:rPr sz="2200">
                          <a:solidFill>
                            <a:srgbClr val="FFFFFF"/>
                          </a:solidFill>
                          <a:latin typeface="Gill Sans"/>
                          <a:ea typeface="Gill Sans"/>
                          <a:cs typeface="Gill Sans"/>
                          <a:sym typeface="Gill Sans"/>
                        </a:rPr>
                        <a:t>Send own OCSP Request</a:t>
                      </a:r>
                    </a:p>
                  </a:txBody>
                  <a:tcPr marL="50800" marR="50800" marT="50800" marB="50800" anchor="ctr" anchorCtr="0" horzOverflow="overflow">
                    <a:lnB w="12700">
                      <a:solidFill>
                        <a:srgbClr val="D6D6D6"/>
                      </a:solidFill>
                      <a:miter lim="400000"/>
                    </a:lnB>
                  </a:tcPr>
                </a:tc>
                <a:tc>
                  <a:txBody>
                    <a:bodyPr/>
                    <a:lstStyle/>
                    <a:p>
                      <a:pPr>
                        <a:defRPr sz="2200">
                          <a:latin typeface="Gill Sans"/>
                          <a:ea typeface="Gill Sans"/>
                          <a:cs typeface="Gill Sans"/>
                          <a:sym typeface="Gill Sans"/>
                        </a:defRPr>
                      </a:pPr>
                    </a:p>
                  </a:txBody>
                  <a:tcPr marL="50800" marR="50800" marT="50800" marB="50800" anchor="ctr" anchorCtr="0" horzOverflow="overflow">
                    <a:lnB w="12700">
                      <a:solidFill>
                        <a:srgbClr val="D6D6D6"/>
                      </a:solidFill>
                      <a:miter lim="400000"/>
                    </a:lnB>
                  </a:tcPr>
                </a:tc>
                <a:tc>
                  <a:txBody>
                    <a:bodyPr/>
                    <a:lstStyle/>
                    <a:p>
                      <a:pPr>
                        <a:defRPr sz="2200">
                          <a:latin typeface="Gill Sans"/>
                          <a:ea typeface="Gill Sans"/>
                          <a:cs typeface="Gill Sans"/>
                          <a:sym typeface="Gill Sans"/>
                        </a:defRPr>
                      </a:pPr>
                    </a:p>
                  </a:txBody>
                  <a:tcPr marL="50800" marR="50800" marT="50800" marB="50800" anchor="ctr" anchorCtr="0" horzOverflow="overflow">
                    <a:lnB w="12700">
                      <a:solidFill>
                        <a:srgbClr val="D6D6D6"/>
                      </a:solidFill>
                      <a:miter lim="400000"/>
                    </a:lnB>
                  </a:tcPr>
                </a:tc>
                <a:tc>
                  <a:txBody>
                    <a:bodyPr/>
                    <a:lstStyle/>
                    <a:p>
                      <a:pPr>
                        <a:defRPr sz="2200">
                          <a:latin typeface="Gill Sans"/>
                          <a:ea typeface="Gill Sans"/>
                          <a:cs typeface="Gill Sans"/>
                          <a:sym typeface="Gill Sans"/>
                        </a:defRPr>
                      </a:pPr>
                    </a:p>
                  </a:txBody>
                  <a:tcPr marL="50800" marR="50800" marT="50800" marB="50800" anchor="ctr" anchorCtr="0" horzOverflow="overflow">
                    <a:lnB w="12700">
                      <a:solidFill>
                        <a:srgbClr val="D6D6D6"/>
                      </a:solidFill>
                      <a:miter lim="400000"/>
                    </a:lnB>
                  </a:tcPr>
                </a:tc>
                <a:tc>
                  <a:txBody>
                    <a:bodyPr/>
                    <a:lstStyle/>
                    <a:p>
                      <a:pPr>
                        <a:defRPr sz="2200">
                          <a:latin typeface="Gill Sans"/>
                          <a:ea typeface="Gill Sans"/>
                          <a:cs typeface="Gill Sans"/>
                          <a:sym typeface="Gill Sans"/>
                        </a:defRPr>
                      </a:pPr>
                    </a:p>
                  </a:txBody>
                  <a:tcPr marL="50800" marR="50800" marT="50800" marB="50800" anchor="ctr" anchorCtr="0" horzOverflow="overflow">
                    <a:lnB w="12700">
                      <a:solidFill>
                        <a:srgbClr val="D6D6D6"/>
                      </a:solidFill>
                      <a:miter lim="400000"/>
                    </a:lnB>
                  </a:tcPr>
                </a:tc>
                <a:tc>
                  <a:txBody>
                    <a:bodyPr/>
                    <a:lstStyle/>
                    <a:p>
                      <a:pPr>
                        <a:defRPr sz="2200">
                          <a:latin typeface="Gill Sans"/>
                          <a:ea typeface="Gill Sans"/>
                          <a:cs typeface="Gill Sans"/>
                          <a:sym typeface="Gill Sans"/>
                        </a:defRPr>
                      </a:pPr>
                    </a:p>
                  </a:txBody>
                  <a:tcPr marL="50800" marR="50800" marT="50800" marB="50800" anchor="ctr" anchorCtr="0" horzOverflow="overflow">
                    <a:lnB w="12700">
                      <a:solidFill>
                        <a:srgbClr val="D6D6D6"/>
                      </a:solidFill>
                      <a:miter lim="400000"/>
                    </a:lnB>
                  </a:tcPr>
                </a:tc>
                <a:tc>
                  <a:txBody>
                    <a:bodyPr/>
                    <a:lstStyle/>
                    <a:p>
                      <a:pPr>
                        <a:defRPr sz="2200">
                          <a:latin typeface="Gill Sans"/>
                          <a:ea typeface="Gill Sans"/>
                          <a:cs typeface="Gill Sans"/>
                          <a:sym typeface="Gill Sans"/>
                        </a:defRPr>
                      </a:pPr>
                    </a:p>
                  </a:txBody>
                  <a:tcPr marL="50800" marR="50800" marT="50800" marB="50800" anchor="ctr" anchorCtr="0" horzOverflow="overflow">
                    <a:lnB w="12700">
                      <a:solidFill>
                        <a:srgbClr val="D6D6D6"/>
                      </a:solidFill>
                      <a:miter lim="400000"/>
                    </a:lnB>
                  </a:tcPr>
                </a:tc>
                <a:tc>
                  <a:txBody>
                    <a:bodyPr/>
                    <a:lstStyle/>
                    <a:p>
                      <a:pPr>
                        <a:defRPr sz="2200">
                          <a:latin typeface="Gill Sans"/>
                          <a:ea typeface="Gill Sans"/>
                          <a:cs typeface="Gill Sans"/>
                          <a:sym typeface="Gill Sans"/>
                        </a:defRPr>
                      </a:pPr>
                    </a:p>
                  </a:txBody>
                  <a:tcPr marL="50800" marR="50800" marT="50800" marB="50800" anchor="ctr" anchorCtr="0" horzOverflow="overflow">
                    <a:lnB w="12700">
                      <a:solidFill>
                        <a:srgbClr val="D6D6D6"/>
                      </a:solidFill>
                      <a:miter lim="400000"/>
                    </a:lnB>
                  </a:tcPr>
                </a:tc>
                <a:tc>
                  <a:txBody>
                    <a:bodyPr/>
                    <a:lstStyle/>
                    <a:p>
                      <a:pPr>
                        <a:defRPr sz="2200">
                          <a:latin typeface="Gill Sans"/>
                          <a:ea typeface="Gill Sans"/>
                          <a:cs typeface="Gill Sans"/>
                          <a:sym typeface="Gill Sans"/>
                        </a:defRPr>
                      </a:pPr>
                    </a:p>
                  </a:txBody>
                  <a:tcPr marL="50800" marR="50800" marT="50800" marB="50800" anchor="ctr" anchorCtr="0" horzOverflow="overflow">
                    <a:lnB w="12700">
                      <a:solidFill>
                        <a:srgbClr val="D6D6D6"/>
                      </a:solidFill>
                      <a:miter lim="400000"/>
                    </a:lnB>
                  </a:tcPr>
                </a:tc>
                <a:tc>
                  <a:txBody>
                    <a:bodyPr/>
                    <a:lstStyle/>
                    <a:p>
                      <a:pPr>
                        <a:defRPr sz="2200">
                          <a:latin typeface="Gill Sans"/>
                          <a:ea typeface="Gill Sans"/>
                          <a:cs typeface="Gill Sans"/>
                          <a:sym typeface="Gill Sans"/>
                        </a:defRPr>
                      </a:pPr>
                    </a:p>
                  </a:txBody>
                  <a:tcPr marL="50800" marR="50800" marT="50800" marB="50800" anchor="ctr" anchorCtr="0" horzOverflow="overflow">
                    <a:lnB w="12700">
                      <a:solidFill>
                        <a:srgbClr val="D6D6D6"/>
                      </a:solidFill>
                      <a:miter lim="400000"/>
                    </a:lnB>
                  </a:tcPr>
                </a:tc>
                <a:tc>
                  <a:txBody>
                    <a:bodyPr/>
                    <a:lstStyle/>
                    <a:p>
                      <a:pPr>
                        <a:defRPr sz="2200">
                          <a:latin typeface="Gill Sans"/>
                          <a:ea typeface="Gill Sans"/>
                          <a:cs typeface="Gill Sans"/>
                          <a:sym typeface="Gill Sans"/>
                        </a:defRPr>
                      </a:pP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grpSp>
        <p:nvGrpSpPr>
          <p:cNvPr id="3922" name="Group"/>
          <p:cNvGrpSpPr/>
          <p:nvPr/>
        </p:nvGrpSpPr>
        <p:grpSpPr>
          <a:xfrm>
            <a:off x="4939563" y="4691497"/>
            <a:ext cx="7696743" cy="589604"/>
            <a:chOff x="0" y="0"/>
            <a:chExt cx="7696742" cy="589603"/>
          </a:xfrm>
        </p:grpSpPr>
        <p:sp>
          <p:nvSpPr>
            <p:cNvPr id="3912" name="Dingbat Check"/>
            <p:cNvSpPr/>
            <p:nvPr/>
          </p:nvSpPr>
          <p:spPr>
            <a:xfrm>
              <a:off x="0" y="-1"/>
              <a:ext cx="620464" cy="58960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913" name="Dingbat Check"/>
            <p:cNvSpPr/>
            <p:nvPr/>
          </p:nvSpPr>
          <p:spPr>
            <a:xfrm>
              <a:off x="803186" y="-1"/>
              <a:ext cx="620464" cy="58960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914" name="Dingbat Check"/>
            <p:cNvSpPr/>
            <p:nvPr/>
          </p:nvSpPr>
          <p:spPr>
            <a:xfrm>
              <a:off x="1606373" y="-1"/>
              <a:ext cx="620464" cy="58960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915" name="Dingbat Check"/>
            <p:cNvSpPr/>
            <p:nvPr/>
          </p:nvSpPr>
          <p:spPr>
            <a:xfrm>
              <a:off x="2409559" y="-1"/>
              <a:ext cx="620464" cy="58960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916" name="Dingbat Check"/>
            <p:cNvSpPr/>
            <p:nvPr/>
          </p:nvSpPr>
          <p:spPr>
            <a:xfrm>
              <a:off x="3212746" y="-1"/>
              <a:ext cx="620464" cy="58960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917" name="Dingbat Check"/>
            <p:cNvSpPr/>
            <p:nvPr/>
          </p:nvSpPr>
          <p:spPr>
            <a:xfrm>
              <a:off x="3977832" y="-1"/>
              <a:ext cx="620464" cy="58960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918" name="Dingbat Check"/>
            <p:cNvSpPr/>
            <p:nvPr/>
          </p:nvSpPr>
          <p:spPr>
            <a:xfrm>
              <a:off x="4742919" y="-1"/>
              <a:ext cx="620464" cy="58960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919" name="Dingbat Check"/>
            <p:cNvSpPr/>
            <p:nvPr/>
          </p:nvSpPr>
          <p:spPr>
            <a:xfrm>
              <a:off x="5508006" y="-1"/>
              <a:ext cx="620464" cy="58960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920" name="Dingbat Check"/>
            <p:cNvSpPr/>
            <p:nvPr/>
          </p:nvSpPr>
          <p:spPr>
            <a:xfrm>
              <a:off x="6273092" y="-1"/>
              <a:ext cx="620464" cy="58960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921" name="Dingbat Check"/>
            <p:cNvSpPr/>
            <p:nvPr/>
          </p:nvSpPr>
          <p:spPr>
            <a:xfrm>
              <a:off x="7076279" y="-1"/>
              <a:ext cx="620464" cy="589605"/>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nvGrpSpPr>
          <p:cNvPr id="3933" name="Group"/>
          <p:cNvGrpSpPr/>
          <p:nvPr/>
        </p:nvGrpSpPr>
        <p:grpSpPr>
          <a:xfrm>
            <a:off x="4992230" y="5469405"/>
            <a:ext cx="7644076" cy="608711"/>
            <a:chOff x="0" y="0"/>
            <a:chExt cx="7644074" cy="608710"/>
          </a:xfrm>
        </p:grpSpPr>
        <p:sp>
          <p:nvSpPr>
            <p:cNvPr id="3923" name="Dingbat Check"/>
            <p:cNvSpPr/>
            <p:nvPr/>
          </p:nvSpPr>
          <p:spPr>
            <a:xfrm>
              <a:off x="750518" y="9553"/>
              <a:ext cx="620464" cy="589604"/>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924" name="Dingbat Check"/>
            <p:cNvSpPr/>
            <p:nvPr/>
          </p:nvSpPr>
          <p:spPr>
            <a:xfrm>
              <a:off x="7023611" y="9553"/>
              <a:ext cx="620464" cy="589604"/>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925" name="Dingbat X"/>
            <p:cNvSpPr/>
            <p:nvPr/>
          </p:nvSpPr>
          <p:spPr>
            <a:xfrm>
              <a:off x="0" y="-1"/>
              <a:ext cx="515128" cy="608712"/>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926" name="Dingbat X"/>
            <p:cNvSpPr/>
            <p:nvPr/>
          </p:nvSpPr>
          <p:spPr>
            <a:xfrm>
              <a:off x="1606373" y="-1"/>
              <a:ext cx="515128" cy="608712"/>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927" name="Dingbat X"/>
            <p:cNvSpPr/>
            <p:nvPr/>
          </p:nvSpPr>
          <p:spPr>
            <a:xfrm>
              <a:off x="2356891" y="-1"/>
              <a:ext cx="515129" cy="608712"/>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928" name="Dingbat X"/>
            <p:cNvSpPr/>
            <p:nvPr/>
          </p:nvSpPr>
          <p:spPr>
            <a:xfrm>
              <a:off x="3107411" y="-1"/>
              <a:ext cx="515128" cy="608712"/>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929" name="Dingbat X"/>
            <p:cNvSpPr/>
            <p:nvPr/>
          </p:nvSpPr>
          <p:spPr>
            <a:xfrm>
              <a:off x="3908729" y="-1"/>
              <a:ext cx="515129" cy="608712"/>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930" name="Dingbat X"/>
            <p:cNvSpPr/>
            <p:nvPr/>
          </p:nvSpPr>
          <p:spPr>
            <a:xfrm>
              <a:off x="4742919" y="-1"/>
              <a:ext cx="515129" cy="608712"/>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931" name="Dingbat X"/>
            <p:cNvSpPr/>
            <p:nvPr/>
          </p:nvSpPr>
          <p:spPr>
            <a:xfrm>
              <a:off x="5508006" y="-1"/>
              <a:ext cx="515129" cy="608712"/>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932" name="Dingbat X"/>
            <p:cNvSpPr/>
            <p:nvPr/>
          </p:nvSpPr>
          <p:spPr>
            <a:xfrm>
              <a:off x="6214821" y="-1"/>
              <a:ext cx="515129" cy="608712"/>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sp>
        <p:nvSpPr>
          <p:cNvPr id="3934" name="*All tests were done on Ubuntu 16.04, Windows 10, OS X 10.12.6, iOS 11.3, and Android Oreo."/>
          <p:cNvSpPr txBox="1"/>
          <p:nvPr/>
        </p:nvSpPr>
        <p:spPr>
          <a:xfrm>
            <a:off x="4364" y="9270999"/>
            <a:ext cx="10946236" cy="4191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ct val="117999"/>
              </a:lnSpc>
              <a:defRPr b="0" sz="2200">
                <a:latin typeface="Gill Sans"/>
                <a:ea typeface="Gill Sans"/>
                <a:cs typeface="Gill Sans"/>
                <a:sym typeface="Gill Sans"/>
              </a:defRPr>
            </a:lvl1pPr>
          </a:lstStyle>
          <a:p>
            <a:pPr/>
            <a:r>
              <a:t>*All tests were done on Ubuntu 16.04, Windows 10, OS X 10.12.6, iOS 11.3, and Android Oreo.</a:t>
            </a:r>
          </a:p>
        </p:txBody>
      </p:sp>
      <p:grpSp>
        <p:nvGrpSpPr>
          <p:cNvPr id="3945" name="Group"/>
          <p:cNvGrpSpPr/>
          <p:nvPr/>
        </p:nvGrpSpPr>
        <p:grpSpPr>
          <a:xfrm>
            <a:off x="4992231" y="6266420"/>
            <a:ext cx="7374143" cy="608711"/>
            <a:chOff x="0" y="0"/>
            <a:chExt cx="7374142" cy="608710"/>
          </a:xfrm>
        </p:grpSpPr>
        <p:sp>
          <p:nvSpPr>
            <p:cNvPr id="3935" name="Dingbat X"/>
            <p:cNvSpPr/>
            <p:nvPr/>
          </p:nvSpPr>
          <p:spPr>
            <a:xfrm>
              <a:off x="0" y="0"/>
              <a:ext cx="515128" cy="608711"/>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936" name="Dingbat X"/>
            <p:cNvSpPr/>
            <p:nvPr/>
          </p:nvSpPr>
          <p:spPr>
            <a:xfrm>
              <a:off x="1606372" y="0"/>
              <a:ext cx="515129" cy="608711"/>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937" name="Dingbat X"/>
            <p:cNvSpPr/>
            <p:nvPr/>
          </p:nvSpPr>
          <p:spPr>
            <a:xfrm>
              <a:off x="2356891" y="0"/>
              <a:ext cx="515128" cy="608711"/>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938" name="Dingbat X"/>
            <p:cNvSpPr/>
            <p:nvPr/>
          </p:nvSpPr>
          <p:spPr>
            <a:xfrm>
              <a:off x="3107410" y="0"/>
              <a:ext cx="515129" cy="608711"/>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939" name="Dingbat X"/>
            <p:cNvSpPr/>
            <p:nvPr/>
          </p:nvSpPr>
          <p:spPr>
            <a:xfrm>
              <a:off x="3908729" y="0"/>
              <a:ext cx="515128" cy="608711"/>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940" name="Dingbat X"/>
            <p:cNvSpPr/>
            <p:nvPr/>
          </p:nvSpPr>
          <p:spPr>
            <a:xfrm>
              <a:off x="4742919" y="0"/>
              <a:ext cx="515128" cy="608711"/>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941" name="Dingbat X"/>
            <p:cNvSpPr/>
            <p:nvPr/>
          </p:nvSpPr>
          <p:spPr>
            <a:xfrm>
              <a:off x="5508006" y="0"/>
              <a:ext cx="515128" cy="608711"/>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942" name="Dingbat X"/>
            <p:cNvSpPr/>
            <p:nvPr/>
          </p:nvSpPr>
          <p:spPr>
            <a:xfrm>
              <a:off x="6214821" y="0"/>
              <a:ext cx="515128" cy="608711"/>
            </a:xfrm>
            <a:custGeom>
              <a:avLst/>
              <a:gdLst/>
              <a:ahLst/>
              <a:cxnLst>
                <a:cxn ang="0">
                  <a:pos x="wd2" y="hd2"/>
                </a:cxn>
                <a:cxn ang="5400000">
                  <a:pos x="wd2" y="hd2"/>
                </a:cxn>
                <a:cxn ang="10800000">
                  <a:pos x="wd2" y="hd2"/>
                </a:cxn>
                <a:cxn ang="16200000">
                  <a:pos x="wd2" y="hd2"/>
                </a:cxn>
              </a:cxnLst>
              <a:rect l="0" t="0" r="r" b="b"/>
              <a:pathLst>
                <a:path w="21484" h="21548" fill="norm" stroke="1" extrusionOk="0">
                  <a:moveTo>
                    <a:pt x="18655" y="0"/>
                  </a:moveTo>
                  <a:cubicBezTo>
                    <a:pt x="18494" y="5"/>
                    <a:pt x="18333" y="109"/>
                    <a:pt x="18066" y="314"/>
                  </a:cubicBezTo>
                  <a:cubicBezTo>
                    <a:pt x="15478" y="2289"/>
                    <a:pt x="13027" y="4381"/>
                    <a:pt x="10727" y="6600"/>
                  </a:cubicBezTo>
                  <a:cubicBezTo>
                    <a:pt x="10587" y="6735"/>
                    <a:pt x="10434" y="6862"/>
                    <a:pt x="10258" y="7020"/>
                  </a:cubicBezTo>
                  <a:cubicBezTo>
                    <a:pt x="10102" y="6832"/>
                    <a:pt x="9974" y="6685"/>
                    <a:pt x="9856" y="6533"/>
                  </a:cubicBezTo>
                  <a:cubicBezTo>
                    <a:pt x="8908" y="5315"/>
                    <a:pt x="7971" y="4091"/>
                    <a:pt x="7009" y="2882"/>
                  </a:cubicBezTo>
                  <a:cubicBezTo>
                    <a:pt x="6625" y="2399"/>
                    <a:pt x="6178" y="1951"/>
                    <a:pt x="5769" y="1483"/>
                  </a:cubicBezTo>
                  <a:cubicBezTo>
                    <a:pt x="5573" y="1260"/>
                    <a:pt x="5327" y="1254"/>
                    <a:pt x="5044" y="1314"/>
                  </a:cubicBezTo>
                  <a:cubicBezTo>
                    <a:pt x="4759" y="1375"/>
                    <a:pt x="4593" y="1540"/>
                    <a:pt x="4590" y="1770"/>
                  </a:cubicBezTo>
                  <a:cubicBezTo>
                    <a:pt x="4583" y="2129"/>
                    <a:pt x="4349" y="2291"/>
                    <a:pt x="3989" y="2389"/>
                  </a:cubicBezTo>
                  <a:cubicBezTo>
                    <a:pt x="3741" y="2232"/>
                    <a:pt x="3498" y="2079"/>
                    <a:pt x="3221" y="1904"/>
                  </a:cubicBezTo>
                  <a:cubicBezTo>
                    <a:pt x="2922" y="2176"/>
                    <a:pt x="2660" y="2427"/>
                    <a:pt x="2382" y="2665"/>
                  </a:cubicBezTo>
                  <a:cubicBezTo>
                    <a:pt x="2135" y="2876"/>
                    <a:pt x="2125" y="3090"/>
                    <a:pt x="2231" y="3371"/>
                  </a:cubicBezTo>
                  <a:cubicBezTo>
                    <a:pt x="3179" y="5877"/>
                    <a:pt x="4394" y="8283"/>
                    <a:pt x="5880" y="10593"/>
                  </a:cubicBezTo>
                  <a:cubicBezTo>
                    <a:pt x="5956" y="10712"/>
                    <a:pt x="6024" y="10835"/>
                    <a:pt x="6094" y="10951"/>
                  </a:cubicBezTo>
                  <a:cubicBezTo>
                    <a:pt x="4046" y="12991"/>
                    <a:pt x="2019" y="15012"/>
                    <a:pt x="0" y="17024"/>
                  </a:cubicBezTo>
                  <a:cubicBezTo>
                    <a:pt x="166" y="17359"/>
                    <a:pt x="297" y="17644"/>
                    <a:pt x="450" y="17921"/>
                  </a:cubicBezTo>
                  <a:cubicBezTo>
                    <a:pt x="559" y="18117"/>
                    <a:pt x="570" y="18299"/>
                    <a:pt x="443" y="18491"/>
                  </a:cubicBezTo>
                  <a:cubicBezTo>
                    <a:pt x="355" y="18625"/>
                    <a:pt x="277" y="18763"/>
                    <a:pt x="214" y="18906"/>
                  </a:cubicBezTo>
                  <a:cubicBezTo>
                    <a:pt x="179" y="18986"/>
                    <a:pt x="139" y="19096"/>
                    <a:pt x="175" y="19164"/>
                  </a:cubicBezTo>
                  <a:cubicBezTo>
                    <a:pt x="462" y="19717"/>
                    <a:pt x="876" y="20186"/>
                    <a:pt x="1406" y="20550"/>
                  </a:cubicBezTo>
                  <a:cubicBezTo>
                    <a:pt x="1668" y="20457"/>
                    <a:pt x="1862" y="20370"/>
                    <a:pt x="2068" y="20319"/>
                  </a:cubicBezTo>
                  <a:cubicBezTo>
                    <a:pt x="2305" y="20259"/>
                    <a:pt x="2506" y="20384"/>
                    <a:pt x="2432" y="20567"/>
                  </a:cubicBezTo>
                  <a:cubicBezTo>
                    <a:pt x="2271" y="20967"/>
                    <a:pt x="2606" y="21165"/>
                    <a:pt x="2838" y="21403"/>
                  </a:cubicBezTo>
                  <a:cubicBezTo>
                    <a:pt x="3027" y="21596"/>
                    <a:pt x="3335" y="21593"/>
                    <a:pt x="3548" y="21414"/>
                  </a:cubicBezTo>
                  <a:cubicBezTo>
                    <a:pt x="3624" y="21350"/>
                    <a:pt x="3679" y="21268"/>
                    <a:pt x="3745" y="21195"/>
                  </a:cubicBezTo>
                  <a:cubicBezTo>
                    <a:pt x="5406" y="19353"/>
                    <a:pt x="7068" y="17510"/>
                    <a:pt x="8732" y="15669"/>
                  </a:cubicBezTo>
                  <a:cubicBezTo>
                    <a:pt x="8850" y="15538"/>
                    <a:pt x="8982" y="15417"/>
                    <a:pt x="9151" y="15248"/>
                  </a:cubicBezTo>
                  <a:cubicBezTo>
                    <a:pt x="9312" y="15457"/>
                    <a:pt x="9442" y="15618"/>
                    <a:pt x="9566" y="15782"/>
                  </a:cubicBezTo>
                  <a:cubicBezTo>
                    <a:pt x="10552" y="17091"/>
                    <a:pt x="11622" y="18348"/>
                    <a:pt x="12799" y="19538"/>
                  </a:cubicBezTo>
                  <a:cubicBezTo>
                    <a:pt x="13137" y="19880"/>
                    <a:pt x="13363" y="19913"/>
                    <a:pt x="13764" y="19639"/>
                  </a:cubicBezTo>
                  <a:cubicBezTo>
                    <a:pt x="14071" y="19429"/>
                    <a:pt x="14340" y="19181"/>
                    <a:pt x="14638" y="18942"/>
                  </a:cubicBezTo>
                  <a:cubicBezTo>
                    <a:pt x="14977" y="19118"/>
                    <a:pt x="15325" y="19299"/>
                    <a:pt x="15670" y="19479"/>
                  </a:cubicBezTo>
                  <a:cubicBezTo>
                    <a:pt x="15874" y="19336"/>
                    <a:pt x="16024" y="19228"/>
                    <a:pt x="16179" y="19123"/>
                  </a:cubicBezTo>
                  <a:cubicBezTo>
                    <a:pt x="16407" y="18969"/>
                    <a:pt x="16586" y="18817"/>
                    <a:pt x="16625" y="18532"/>
                  </a:cubicBezTo>
                  <a:cubicBezTo>
                    <a:pt x="16663" y="18245"/>
                    <a:pt x="16848" y="17980"/>
                    <a:pt x="17238" y="17893"/>
                  </a:cubicBezTo>
                  <a:cubicBezTo>
                    <a:pt x="17537" y="17826"/>
                    <a:pt x="17736" y="17646"/>
                    <a:pt x="17893" y="17435"/>
                  </a:cubicBezTo>
                  <a:cubicBezTo>
                    <a:pt x="18144" y="17098"/>
                    <a:pt x="18337" y="16737"/>
                    <a:pt x="18424" y="16377"/>
                  </a:cubicBezTo>
                  <a:cubicBezTo>
                    <a:pt x="16705" y="14528"/>
                    <a:pt x="15014" y="12708"/>
                    <a:pt x="13308" y="10873"/>
                  </a:cubicBezTo>
                  <a:cubicBezTo>
                    <a:pt x="13494" y="10665"/>
                    <a:pt x="13612" y="10530"/>
                    <a:pt x="13734" y="10397"/>
                  </a:cubicBezTo>
                  <a:cubicBezTo>
                    <a:pt x="15805" y="8137"/>
                    <a:pt x="18039" y="6000"/>
                    <a:pt x="20413" y="3968"/>
                  </a:cubicBezTo>
                  <a:cubicBezTo>
                    <a:pt x="20703" y="3719"/>
                    <a:pt x="20983" y="3471"/>
                    <a:pt x="21190" y="3153"/>
                  </a:cubicBezTo>
                  <a:cubicBezTo>
                    <a:pt x="21585" y="2544"/>
                    <a:pt x="21600" y="2565"/>
                    <a:pt x="21129" y="2026"/>
                  </a:cubicBezTo>
                  <a:cubicBezTo>
                    <a:pt x="20955" y="1827"/>
                    <a:pt x="20762" y="1776"/>
                    <a:pt x="20487" y="1772"/>
                  </a:cubicBezTo>
                  <a:cubicBezTo>
                    <a:pt x="19961" y="1764"/>
                    <a:pt x="19720" y="1486"/>
                    <a:pt x="19806" y="1064"/>
                  </a:cubicBezTo>
                  <a:cubicBezTo>
                    <a:pt x="19825" y="971"/>
                    <a:pt x="19804" y="847"/>
                    <a:pt x="19743" y="773"/>
                  </a:cubicBezTo>
                  <a:cubicBezTo>
                    <a:pt x="19597" y="599"/>
                    <a:pt x="19434" y="429"/>
                    <a:pt x="19245" y="289"/>
                  </a:cubicBezTo>
                  <a:cubicBezTo>
                    <a:pt x="18978" y="92"/>
                    <a:pt x="18816" y="-4"/>
                    <a:pt x="18655" y="0"/>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3943" name="-"/>
            <p:cNvSpPr txBox="1"/>
            <p:nvPr/>
          </p:nvSpPr>
          <p:spPr>
            <a:xfrm>
              <a:off x="958443" y="-1"/>
              <a:ext cx="204615"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latin typeface="Gill Sans"/>
                  <a:ea typeface="Gill Sans"/>
                  <a:cs typeface="Gill Sans"/>
                  <a:sym typeface="Gill Sans"/>
                </a:defRPr>
              </a:lvl1pPr>
            </a:lstStyle>
            <a:p>
              <a:pPr/>
              <a:r>
                <a:t>-</a:t>
              </a:r>
            </a:p>
          </p:txBody>
        </p:sp>
        <p:sp>
          <p:nvSpPr>
            <p:cNvPr id="3944" name="-"/>
            <p:cNvSpPr txBox="1"/>
            <p:nvPr/>
          </p:nvSpPr>
          <p:spPr>
            <a:xfrm>
              <a:off x="7169528" y="94804"/>
              <a:ext cx="204615" cy="4191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latin typeface="Gill Sans"/>
                  <a:ea typeface="Gill Sans"/>
                  <a:cs typeface="Gill Sans"/>
                  <a:sym typeface="Gill Sans"/>
                </a:defRPr>
              </a:lvl1pPr>
            </a:lstStyle>
            <a:p>
              <a:pPr/>
              <a:r>
                <a:t>-</a:t>
              </a:r>
            </a:p>
          </p:txBody>
        </p:sp>
      </p:grpSp>
      <p:grpSp>
        <p:nvGrpSpPr>
          <p:cNvPr id="3948" name="Group"/>
          <p:cNvGrpSpPr/>
          <p:nvPr/>
        </p:nvGrpSpPr>
        <p:grpSpPr>
          <a:xfrm>
            <a:off x="1070449" y="7706891"/>
            <a:ext cx="11004179" cy="732348"/>
            <a:chOff x="53080" y="144852"/>
            <a:chExt cx="11004178" cy="732347"/>
          </a:xfrm>
        </p:grpSpPr>
        <p:sp>
          <p:nvSpPr>
            <p:cNvPr id="3946" name="Clients"/>
            <p:cNvSpPr/>
            <p:nvPr/>
          </p:nvSpPr>
          <p:spPr>
            <a:xfrm>
              <a:off x="53080" y="144852"/>
              <a:ext cx="1674100" cy="732348"/>
            </a:xfrm>
            <a:prstGeom prst="roundRect">
              <a:avLst>
                <a:gd name="adj" fmla="val 26012"/>
              </a:avLst>
            </a:prstGeom>
            <a:solidFill>
              <a:schemeClr val="accent5">
                <a:hueOff val="89162"/>
                <a:satOff val="9554"/>
                <a:lumOff val="16296"/>
              </a:schemeClr>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900">
                  <a:latin typeface="Gill Sans"/>
                  <a:ea typeface="Gill Sans"/>
                  <a:cs typeface="Gill Sans"/>
                  <a:sym typeface="Gill Sans"/>
                </a:defRPr>
              </a:lvl1pPr>
            </a:lstStyle>
            <a:p>
              <a:pPr/>
              <a:r>
                <a:t>Clients</a:t>
              </a:r>
            </a:p>
          </p:txBody>
        </p:sp>
        <p:sp>
          <p:nvSpPr>
            <p:cNvPr id="3947" name="Clients are largely not yet ready for OCSP Must-Staple"/>
            <p:cNvSpPr txBox="1"/>
            <p:nvPr/>
          </p:nvSpPr>
          <p:spPr>
            <a:xfrm>
              <a:off x="1807094" y="231626"/>
              <a:ext cx="9250165" cy="558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defRPr b="0" sz="3200">
                  <a:solidFill>
                    <a:schemeClr val="accent5">
                      <a:hueOff val="89162"/>
                      <a:satOff val="9554"/>
                      <a:lumOff val="16296"/>
                    </a:schemeClr>
                  </a:solidFill>
                  <a:latin typeface="Gill Sans"/>
                  <a:ea typeface="Gill Sans"/>
                  <a:cs typeface="Gill Sans"/>
                  <a:sym typeface="Gill Sans"/>
                </a:defRPr>
              </a:lvl1pPr>
            </a:lstStyle>
            <a:p>
              <a:pPr/>
              <a:r>
                <a:t>Clients are largely not yet ready for OCSP Must-Staple </a:t>
              </a:r>
            </a:p>
          </p:txBody>
        </p:sp>
      </p:grpSp>
      <p:sp>
        <p:nvSpPr>
          <p:cNvPr id="3949" name="(the additional coding work necessary to support OCSP Must-Staple is likely not too significant)"/>
          <p:cNvSpPr txBox="1"/>
          <p:nvPr/>
        </p:nvSpPr>
        <p:spPr>
          <a:xfrm>
            <a:off x="1124111" y="8434392"/>
            <a:ext cx="10957815" cy="39928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457200">
              <a:lnSpc>
                <a:spcPct val="117999"/>
              </a:lnSpc>
              <a:defRPr b="0" sz="2000">
                <a:solidFill>
                  <a:schemeClr val="accent3">
                    <a:hueOff val="-365725"/>
                    <a:satOff val="-32500"/>
                    <a:lumOff val="18235"/>
                  </a:schemeClr>
                </a:solidFill>
              </a:defRPr>
            </a:lvl1pPr>
          </a:lstStyle>
          <a:p>
            <a:pPr/>
            <a:r>
              <a:t>(the additional coding work necessary to support OCSP Must-Staple is likely not too significant)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922"/>
                                        </p:tgtEl>
                                        <p:attrNameLst>
                                          <p:attrName>style.visibility</p:attrName>
                                        </p:attrNameLst>
                                      </p:cBhvr>
                                      <p:to>
                                        <p:strVal val="visible"/>
                                      </p:to>
                                    </p:set>
                                    <p:animEffect filter="dissolve" transition="in">
                                      <p:cBhvr>
                                        <p:cTn id="7" dur="300"/>
                                        <p:tgtEl>
                                          <p:spTgt spid="392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3933"/>
                                        </p:tgtEl>
                                        <p:attrNameLst>
                                          <p:attrName>style.visibility</p:attrName>
                                        </p:attrNameLst>
                                      </p:cBhvr>
                                      <p:to>
                                        <p:strVal val="visible"/>
                                      </p:to>
                                    </p:set>
                                    <p:animEffect filter="dissolve" transition="in">
                                      <p:cBhvr>
                                        <p:cTn id="12" dur="300"/>
                                        <p:tgtEl>
                                          <p:spTgt spid="3933"/>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3945"/>
                                        </p:tgtEl>
                                        <p:attrNameLst>
                                          <p:attrName>style.visibility</p:attrName>
                                        </p:attrNameLst>
                                      </p:cBhvr>
                                      <p:to>
                                        <p:strVal val="visible"/>
                                      </p:to>
                                    </p:set>
                                    <p:animEffect filter="dissolve" transition="in">
                                      <p:cBhvr>
                                        <p:cTn id="17" dur="300"/>
                                        <p:tgtEl>
                                          <p:spTgt spid="3945"/>
                                        </p:tgtEl>
                                      </p:cBhvr>
                                    </p:animEffect>
                                  </p:childTnLst>
                                </p:cTn>
                              </p:par>
                            </p:childTnLst>
                          </p:cTn>
                        </p:par>
                        <p:par>
                          <p:cTn id="18" fill="hold">
                            <p:stCondLst>
                              <p:cond delay="300"/>
                            </p:stCondLst>
                            <p:childTnLst>
                              <p:par>
                                <p:cTn id="19" presetClass="entr" nodeType="afterEffect" presetID="9" grpId="4" fill="hold">
                                  <p:stCondLst>
                                    <p:cond delay="0"/>
                                  </p:stCondLst>
                                  <p:iterate type="el" backwards="0">
                                    <p:tmAbs val="0"/>
                                  </p:iterate>
                                  <p:childTnLst>
                                    <p:set>
                                      <p:cBhvr>
                                        <p:cTn id="20" fill="hold"/>
                                        <p:tgtEl>
                                          <p:spTgt spid="3948"/>
                                        </p:tgtEl>
                                        <p:attrNameLst>
                                          <p:attrName>style.visibility</p:attrName>
                                        </p:attrNameLst>
                                      </p:cBhvr>
                                      <p:to>
                                        <p:strVal val="visible"/>
                                      </p:to>
                                    </p:set>
                                    <p:animEffect filter="dissolve" transition="in">
                                      <p:cBhvr>
                                        <p:cTn id="21" dur="499"/>
                                        <p:tgtEl>
                                          <p:spTgt spid="3948"/>
                                        </p:tgtEl>
                                      </p:cBhvr>
                                    </p:animEffect>
                                  </p:childTnLst>
                                </p:cTn>
                              </p:par>
                            </p:childTnLst>
                          </p:cTn>
                        </p:par>
                      </p:childTnLst>
                    </p:cTn>
                  </p:par>
                  <p:par>
                    <p:cTn id="22" fill="hold">
                      <p:stCondLst>
                        <p:cond delay="indefinite"/>
                      </p:stCondLst>
                      <p:childTnLst>
                        <p:par>
                          <p:cTn id="23" fill="hold">
                            <p:stCondLst>
                              <p:cond delay="0"/>
                            </p:stCondLst>
                            <p:childTnLst>
                              <p:par>
                                <p:cTn id="24" presetClass="entr" nodeType="clickEffect" presetID="9" grpId="5" fill="hold">
                                  <p:stCondLst>
                                    <p:cond delay="0"/>
                                  </p:stCondLst>
                                  <p:iterate type="el" backwards="0">
                                    <p:tmAbs val="0"/>
                                  </p:iterate>
                                  <p:childTnLst>
                                    <p:set>
                                      <p:cBhvr>
                                        <p:cTn id="25" fill="hold"/>
                                        <p:tgtEl>
                                          <p:spTgt spid="3949"/>
                                        </p:tgtEl>
                                        <p:attrNameLst>
                                          <p:attrName>style.visibility</p:attrName>
                                        </p:attrNameLst>
                                      </p:cBhvr>
                                      <p:to>
                                        <p:strVal val="visible"/>
                                      </p:to>
                                    </p:set>
                                    <p:animEffect filter="dissolve" transition="in">
                                      <p:cBhvr>
                                        <p:cTn id="26" dur="300"/>
                                        <p:tgtEl>
                                          <p:spTgt spid="39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945" grpId="3"/>
      <p:bldP build="whole" bldLvl="1" animBg="1" rev="0" advAuto="0" spid="3949" grpId="5"/>
      <p:bldP build="whole" bldLvl="1" animBg="1" rev="0" advAuto="0" spid="3922" grpId="1"/>
      <p:bldP build="whole" bldLvl="1" animBg="1" rev="0" advAuto="0" spid="3948" grpId="4"/>
      <p:bldP build="whole" bldLvl="1" animBg="1" rev="0" advAuto="0" spid="3933" grpId="2"/>
    </p:bldLst>
  </p:timing>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53" name="Conclusion"/>
          <p:cNvSpPr txBox="1"/>
          <p:nvPr>
            <p:ph type="title"/>
          </p:nvPr>
        </p:nvSpPr>
        <p:spPr>
          <a:prstGeom prst="rect">
            <a:avLst/>
          </a:prstGeom>
        </p:spPr>
        <p:txBody>
          <a:bodyPr/>
          <a:lstStyle/>
          <a:p>
            <a:pPr/>
            <a:r>
              <a:t>Conclusion</a:t>
            </a:r>
          </a:p>
        </p:txBody>
      </p:sp>
      <p:sp>
        <p:nvSpPr>
          <p:cNvPr id="3954" name="Considering OCSP Must-Staple can operate only if each of the principals in the PKI performs correctly.…"/>
          <p:cNvSpPr txBox="1"/>
          <p:nvPr>
            <p:ph type="body" idx="1"/>
          </p:nvPr>
        </p:nvSpPr>
        <p:spPr>
          <a:xfrm>
            <a:off x="361950" y="2197100"/>
            <a:ext cx="12280900" cy="6604000"/>
          </a:xfrm>
          <a:prstGeom prst="rect">
            <a:avLst/>
          </a:prstGeom>
        </p:spPr>
        <p:txBody>
          <a:bodyPr/>
          <a:lstStyle/>
          <a:p>
            <a:pPr/>
            <a:r>
              <a:t>Considering OCSP Must-Staple can operate only if each of the principals in the PKI performs correctly.</a:t>
            </a:r>
          </a:p>
          <a:p>
            <a:pPr lvl="1"/>
            <a:r>
              <a:t>OCSP servers: </a:t>
            </a:r>
            <a:r>
              <a:rPr>
                <a:solidFill>
                  <a:schemeClr val="accent5">
                    <a:hueOff val="89162"/>
                    <a:satOff val="9554"/>
                    <a:lumOff val="16296"/>
                  </a:schemeClr>
                </a:solidFill>
              </a:rPr>
              <a:t>not fully reliable </a:t>
            </a:r>
          </a:p>
          <a:p>
            <a:pPr lvl="1"/>
            <a:r>
              <a:t>Web server softwares: </a:t>
            </a:r>
            <a:r>
              <a:rPr>
                <a:solidFill>
                  <a:schemeClr val="accent5">
                    <a:hueOff val="89162"/>
                    <a:satOff val="9554"/>
                    <a:lumOff val="16296"/>
                  </a:schemeClr>
                </a:solidFill>
              </a:rPr>
              <a:t>not fully support</a:t>
            </a:r>
          </a:p>
          <a:p>
            <a:pPr lvl="1"/>
            <a:r>
              <a:t>Browsers: </a:t>
            </a:r>
            <a:r>
              <a:rPr>
                <a:solidFill>
                  <a:schemeClr val="accent5">
                    <a:hueOff val="89162"/>
                    <a:satOff val="9554"/>
                    <a:lumOff val="16296"/>
                  </a:schemeClr>
                </a:solidFill>
              </a:rPr>
              <a:t>not fully support</a:t>
            </a:r>
          </a:p>
          <a:p>
            <a:pPr/>
          </a:p>
          <a:p>
            <a:pPr/>
            <a:r>
              <a:t>But the bright side is</a:t>
            </a:r>
          </a:p>
          <a:p>
            <a:pPr lvl="1"/>
            <a:r>
              <a:rPr>
                <a:solidFill>
                  <a:schemeClr val="accent4">
                    <a:hueOff val="468000"/>
                    <a:satOff val="-4761"/>
                    <a:lumOff val="10196"/>
                  </a:schemeClr>
                </a:solidFill>
              </a:rPr>
              <a:t>Only a few players</a:t>
            </a:r>
            <a:r>
              <a:t> need to take action to make it possible for web server administrators to begin enabling OCSP Must-staple</a:t>
            </a:r>
          </a:p>
          <a:p>
            <a:pPr lvl="1"/>
            <a:r>
              <a:t>Much wider deployment of OCSP Must-Staple is an </a:t>
            </a:r>
            <a:r>
              <a:rPr>
                <a:solidFill>
                  <a:schemeClr val="accent4">
                    <a:hueOff val="468000"/>
                    <a:satOff val="-4761"/>
                    <a:lumOff val="10196"/>
                  </a:schemeClr>
                </a:solidFill>
              </a:rPr>
              <a:t>realistic</a:t>
            </a:r>
            <a:r>
              <a:t> and </a:t>
            </a:r>
            <a:r>
              <a:rPr>
                <a:solidFill>
                  <a:schemeClr val="accent4">
                    <a:hueOff val="468000"/>
                    <a:satOff val="-4761"/>
                    <a:lumOff val="10196"/>
                  </a:schemeClr>
                </a:solidFill>
              </a:rPr>
              <a:t>achievable</a:t>
            </a:r>
            <a:r>
              <a:t> goal</a:t>
            </a:r>
          </a:p>
        </p:txBody>
      </p:sp>
      <p:sp>
        <p:nvSpPr>
          <p:cNvPr id="395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59" name="Some protocols"/>
          <p:cNvSpPr txBox="1"/>
          <p:nvPr>
            <p:ph type="title"/>
          </p:nvPr>
        </p:nvSpPr>
        <p:spPr>
          <a:prstGeom prst="rect">
            <a:avLst/>
          </a:prstGeom>
        </p:spPr>
        <p:txBody>
          <a:bodyPr/>
          <a:lstStyle/>
          <a:p>
            <a:pPr/>
            <a:r>
              <a:t>Some protocols</a:t>
            </a:r>
          </a:p>
        </p:txBody>
      </p:sp>
      <p:sp>
        <p:nvSpPr>
          <p:cNvPr id="3960" name="HSTS (HTTP-STRICT-TRANSPORT-SECURITY)…"/>
          <p:cNvSpPr txBox="1"/>
          <p:nvPr>
            <p:ph type="body" idx="1"/>
          </p:nvPr>
        </p:nvSpPr>
        <p:spPr>
          <a:prstGeom prst="rect">
            <a:avLst/>
          </a:prstGeom>
        </p:spPr>
        <p:txBody>
          <a:bodyPr/>
          <a:lstStyle/>
          <a:p>
            <a:pPr/>
            <a:r>
              <a:t>HSTS (HTTP-STRICT-TRANSPORT-SECURITY)</a:t>
            </a:r>
          </a:p>
          <a:p>
            <a:pPr lvl="1"/>
            <a:r>
              <a:t>“Strict-Transport-Security</a:t>
            </a:r>
            <a:r>
              <a:rPr>
                <a:latin typeface="Helvetica"/>
                <a:ea typeface="Helvetica"/>
                <a:cs typeface="Helvetica"/>
                <a:sym typeface="Helvetica"/>
              </a:rPr>
              <a:t>” Header</a:t>
            </a:r>
            <a:endParaRPr>
              <a:latin typeface="Helvetica"/>
              <a:ea typeface="Helvetica"/>
              <a:cs typeface="Helvetica"/>
              <a:sym typeface="Helvetica"/>
            </a:endParaRPr>
          </a:p>
          <a:p>
            <a:pPr/>
            <a:r>
              <a:rPr>
                <a:latin typeface="Helvetica"/>
                <a:ea typeface="Helvetica"/>
                <a:cs typeface="Helvetica"/>
                <a:sym typeface="Helvetica"/>
              </a:rPr>
              <a:t>HSTS-preloaded list</a:t>
            </a:r>
            <a:endParaRPr>
              <a:latin typeface="Helvetica"/>
              <a:ea typeface="Helvetica"/>
              <a:cs typeface="Helvetica"/>
              <a:sym typeface="Helvetica"/>
            </a:endParaRPr>
          </a:p>
          <a:p>
            <a:pPr/>
            <a:r>
              <a:rPr>
                <a:latin typeface="Helvetica"/>
                <a:ea typeface="Helvetica"/>
                <a:cs typeface="Helvetica"/>
                <a:sym typeface="Helvetica"/>
              </a:rPr>
              <a:t>HPKP (HTTP Public Key Pinning)</a:t>
            </a:r>
            <a:endParaRPr>
              <a:latin typeface="Helvetica"/>
              <a:ea typeface="Helvetica"/>
              <a:cs typeface="Helvetica"/>
              <a:sym typeface="Helvetica"/>
            </a:endParaRPr>
          </a:p>
          <a:p>
            <a:pPr/>
            <a:r>
              <a:rPr>
                <a:latin typeface="Helvetica"/>
                <a:ea typeface="Helvetica"/>
                <a:cs typeface="Helvetica"/>
                <a:sym typeface="Helvetica"/>
              </a:rPr>
              <a:t>SNI (Server Name Indication)</a:t>
            </a:r>
            <a:endParaRPr>
              <a:latin typeface="Helvetica"/>
              <a:ea typeface="Helvetica"/>
              <a:cs typeface="Helvetica"/>
              <a:sym typeface="Helvetica"/>
            </a:endParaRPr>
          </a:p>
          <a:p>
            <a:pPr lvl="1"/>
            <a:endParaRPr>
              <a:latin typeface="Helvetica"/>
              <a:ea typeface="Helvetica"/>
              <a:cs typeface="Helvetica"/>
              <a:sym typeface="Helvetica"/>
            </a:endParaRPr>
          </a:p>
          <a:p>
            <a:pPr/>
            <a:r>
              <a:rPr>
                <a:latin typeface="Helvetica"/>
                <a:ea typeface="Helvetica"/>
                <a:cs typeface="Helvetica"/>
                <a:sym typeface="Helvetica"/>
              </a:rPr>
              <a:t>Certificate Transparency</a:t>
            </a:r>
            <a:endParaRPr>
              <a:latin typeface="Helvetica"/>
              <a:ea typeface="Helvetica"/>
              <a:cs typeface="Helvetica"/>
              <a:sym typeface="Helvetica"/>
            </a:endParaRPr>
          </a:p>
        </p:txBody>
      </p:sp>
      <p:sp>
        <p:nvSpPr>
          <p:cNvPr id="396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63" name="Today’s another problem of HTTPS"/>
          <p:cNvSpPr txBox="1"/>
          <p:nvPr>
            <p:ph type="title"/>
          </p:nvPr>
        </p:nvSpPr>
        <p:spPr>
          <a:prstGeom prst="rect">
            <a:avLst/>
          </a:prstGeom>
        </p:spPr>
        <p:txBody>
          <a:bodyPr/>
          <a:lstStyle/>
          <a:p>
            <a:pPr/>
            <a:r>
              <a:t>Today’s another problem of HTTPS </a:t>
            </a:r>
          </a:p>
        </p:txBody>
      </p:sp>
      <p:sp>
        <p:nvSpPr>
          <p:cNvPr id="3964" name="Body"/>
          <p:cNvSpPr txBox="1"/>
          <p:nvPr>
            <p:ph type="body" idx="1"/>
          </p:nvPr>
        </p:nvSpPr>
        <p:spPr>
          <a:prstGeom prst="rect">
            <a:avLst/>
          </a:prstGeom>
        </p:spPr>
        <p:txBody>
          <a:bodyPr/>
          <a:lstStyle/>
          <a:p>
            <a:pPr/>
          </a:p>
        </p:txBody>
      </p:sp>
      <p:sp>
        <p:nvSpPr>
          <p:cNvPr id="396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67" name="How HTTPS Works"/>
          <p:cNvSpPr txBox="1"/>
          <p:nvPr>
            <p:ph type="title"/>
          </p:nvPr>
        </p:nvSpPr>
        <p:spPr>
          <a:prstGeom prst="rect">
            <a:avLst/>
          </a:prstGeom>
        </p:spPr>
        <p:txBody>
          <a:bodyPr/>
          <a:lstStyle/>
          <a:p>
            <a:pPr/>
            <a:r>
              <a:t>How HTTPS Works</a:t>
            </a:r>
          </a:p>
        </p:txBody>
      </p:sp>
      <p:sp>
        <p:nvSpPr>
          <p:cNvPr id="396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3969" name="Website"/>
          <p:cNvSpPr/>
          <p:nvPr/>
        </p:nvSpPr>
        <p:spPr>
          <a:xfrm>
            <a:off x="8327897"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sp>
        <p:nvSpPr>
          <p:cNvPr id="3970" name="Browser"/>
          <p:cNvSpPr/>
          <p:nvPr/>
        </p:nvSpPr>
        <p:spPr>
          <a:xfrm>
            <a:off x="2149621" y="3244506"/>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grpSp>
        <p:nvGrpSpPr>
          <p:cNvPr id="3978" name="Group"/>
          <p:cNvGrpSpPr/>
          <p:nvPr/>
        </p:nvGrpSpPr>
        <p:grpSpPr>
          <a:xfrm>
            <a:off x="8461774" y="3999792"/>
            <a:ext cx="620593" cy="577621"/>
            <a:chOff x="0" y="0"/>
            <a:chExt cx="620592" cy="577619"/>
          </a:xfrm>
        </p:grpSpPr>
        <p:sp>
          <p:nvSpPr>
            <p:cNvPr id="3971"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72"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73"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74"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75"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76"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77"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3986" name="Group"/>
          <p:cNvGrpSpPr/>
          <p:nvPr/>
        </p:nvGrpSpPr>
        <p:grpSpPr>
          <a:xfrm>
            <a:off x="8939527" y="3996502"/>
            <a:ext cx="627663" cy="584201"/>
            <a:chOff x="0" y="0"/>
            <a:chExt cx="627662" cy="584200"/>
          </a:xfrm>
        </p:grpSpPr>
        <p:sp>
          <p:nvSpPr>
            <p:cNvPr id="3979"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80"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81"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82"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83"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84"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85"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3987" name="Line"/>
          <p:cNvSpPr/>
          <p:nvPr/>
        </p:nvSpPr>
        <p:spPr>
          <a:xfrm>
            <a:off x="5392054" y="3723659"/>
            <a:ext cx="2367539" cy="1"/>
          </a:xfrm>
          <a:prstGeom prst="line">
            <a:avLst/>
          </a:prstGeom>
          <a:ln w="508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3988" name="Chrome-logo.png" descr="Chrome-logo.png"/>
          <p:cNvPicPr>
            <a:picLocks noChangeAspect="1"/>
          </p:cNvPicPr>
          <p:nvPr/>
        </p:nvPicPr>
        <p:blipFill>
          <a:blip r:embed="rId3">
            <a:extLst/>
          </a:blip>
          <a:stretch>
            <a:fillRect/>
          </a:stretch>
        </p:blipFill>
        <p:spPr>
          <a:xfrm>
            <a:off x="1841634" y="2992428"/>
            <a:ext cx="685801" cy="685801"/>
          </a:xfrm>
          <a:prstGeom prst="rect">
            <a:avLst/>
          </a:prstGeom>
          <a:ln w="12700">
            <a:miter lim="400000"/>
          </a:ln>
        </p:spPr>
      </p:pic>
      <p:pic>
        <p:nvPicPr>
          <p:cNvPr id="3989" name="strategic_bofa500_1.png" descr="strategic_bofa500_1.png"/>
          <p:cNvPicPr>
            <a:picLocks noChangeAspect="1"/>
          </p:cNvPicPr>
          <p:nvPr/>
        </p:nvPicPr>
        <p:blipFill>
          <a:blip r:embed="rId4">
            <a:extLst/>
          </a:blip>
          <a:srcRect l="28418" t="39675" r="28418" b="0"/>
          <a:stretch>
            <a:fillRect/>
          </a:stretch>
        </p:blipFill>
        <p:spPr>
          <a:xfrm>
            <a:off x="7501744" y="2989452"/>
            <a:ext cx="1466958" cy="691941"/>
          </a:xfrm>
          <a:prstGeom prst="rect">
            <a:avLst/>
          </a:prstGeom>
          <a:ln w="12700">
            <a:miter lim="400000"/>
          </a:ln>
        </p:spPr>
      </p:pic>
      <p:grpSp>
        <p:nvGrpSpPr>
          <p:cNvPr id="4002" name="Group"/>
          <p:cNvGrpSpPr/>
          <p:nvPr/>
        </p:nvGrpSpPr>
        <p:grpSpPr>
          <a:xfrm>
            <a:off x="9674781" y="3840488"/>
            <a:ext cx="1194275" cy="896229"/>
            <a:chOff x="0" y="0"/>
            <a:chExt cx="1194273" cy="896228"/>
          </a:xfrm>
        </p:grpSpPr>
        <p:sp>
          <p:nvSpPr>
            <p:cNvPr id="3990"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91"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3999" name="Group"/>
            <p:cNvGrpSpPr/>
            <p:nvPr/>
          </p:nvGrpSpPr>
          <p:grpSpPr>
            <a:xfrm>
              <a:off x="62930" y="528144"/>
              <a:ext cx="290761" cy="270627"/>
              <a:chOff x="0" y="0"/>
              <a:chExt cx="290759" cy="270626"/>
            </a:xfrm>
          </p:grpSpPr>
          <p:sp>
            <p:nvSpPr>
              <p:cNvPr id="3992"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93"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94"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95"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96"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97"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3998"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4000" name="250px-VRSNlogoAug2012.png" descr="250px-VRSNlogoAug2012.png"/>
            <p:cNvPicPr>
              <a:picLocks noChangeAspect="1"/>
            </p:cNvPicPr>
            <p:nvPr/>
          </p:nvPicPr>
          <p:blipFill>
            <a:blip r:embed="rId5">
              <a:extLst/>
            </a:blip>
            <a:srcRect l="0" t="0" r="12951" b="33387"/>
            <a:stretch>
              <a:fillRect/>
            </a:stretch>
          </p:blipFill>
          <p:spPr>
            <a:xfrm>
              <a:off x="695032" y="443170"/>
              <a:ext cx="464702" cy="355605"/>
            </a:xfrm>
            <a:prstGeom prst="rect">
              <a:avLst/>
            </a:prstGeom>
            <a:ln w="12700" cap="flat">
              <a:noFill/>
              <a:miter lim="400000"/>
            </a:ln>
            <a:effectLst/>
          </p:spPr>
        </p:pic>
        <p:pic>
          <p:nvPicPr>
            <p:cNvPr id="4001"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4015" name="Group"/>
          <p:cNvGrpSpPr/>
          <p:nvPr/>
        </p:nvGrpSpPr>
        <p:grpSpPr>
          <a:xfrm>
            <a:off x="8914956" y="7131912"/>
            <a:ext cx="3197030" cy="1869318"/>
            <a:chOff x="0" y="0"/>
            <a:chExt cx="3197028" cy="1869316"/>
          </a:xfrm>
        </p:grpSpPr>
        <p:sp>
          <p:nvSpPr>
            <p:cNvPr id="4003" name="Certificate"/>
            <p:cNvSpPr txBox="1"/>
            <p:nvPr/>
          </p:nvSpPr>
          <p:spPr>
            <a:xfrm>
              <a:off x="625803" y="1285116"/>
              <a:ext cx="1929855"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3300">
                  <a:solidFill>
                    <a:srgbClr val="F5D328"/>
                  </a:solidFill>
                  <a:latin typeface="Gill Sans"/>
                  <a:ea typeface="Gill Sans"/>
                  <a:cs typeface="Gill Sans"/>
                  <a:sym typeface="Gill Sans"/>
                </a:defRPr>
              </a:lvl1pPr>
            </a:lstStyle>
            <a:p>
              <a:pPr/>
              <a:r>
                <a:t>Certificate</a:t>
              </a:r>
            </a:p>
          </p:txBody>
        </p:sp>
        <p:sp>
          <p:nvSpPr>
            <p:cNvPr id="4004" name="is indeed BoA"/>
            <p:cNvSpPr/>
            <p:nvPr/>
          </p:nvSpPr>
          <p:spPr>
            <a:xfrm>
              <a:off x="0" y="0"/>
              <a:ext cx="3197029" cy="1188365"/>
            </a:xfrm>
            <a:prstGeom prst="roundRect">
              <a:avLst>
                <a:gd name="adj" fmla="val 38046"/>
              </a:avLst>
            </a:prstGeom>
            <a:noFill/>
            <a:ln w="76200" cap="flat">
              <a:solidFill>
                <a:srgbClr val="0365C0"/>
              </a:solidFill>
              <a:prstDash val="solid"/>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br/>
              <a:r>
                <a:t>is indeed BoA</a:t>
              </a:r>
            </a:p>
          </p:txBody>
        </p:sp>
        <p:sp>
          <p:nvSpPr>
            <p:cNvPr id="4005" name="The owner of"/>
            <p:cNvSpPr txBox="1"/>
            <p:nvPr/>
          </p:nvSpPr>
          <p:spPr>
            <a:xfrm>
              <a:off x="220136" y="95322"/>
              <a:ext cx="2224607" cy="54219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The owner of      </a:t>
              </a:r>
            </a:p>
          </p:txBody>
        </p:sp>
        <p:grpSp>
          <p:nvGrpSpPr>
            <p:cNvPr id="4013" name="Group"/>
            <p:cNvGrpSpPr/>
            <p:nvPr/>
          </p:nvGrpSpPr>
          <p:grpSpPr>
            <a:xfrm>
              <a:off x="2427437" y="150138"/>
              <a:ext cx="464741" cy="432560"/>
              <a:chOff x="0" y="0"/>
              <a:chExt cx="464740" cy="432559"/>
            </a:xfrm>
          </p:grpSpPr>
          <p:sp>
            <p:nvSpPr>
              <p:cNvPr id="4006" name="Line"/>
              <p:cNvSpPr/>
              <p:nvPr/>
            </p:nvSpPr>
            <p:spPr>
              <a:xfrm>
                <a:off x="0" y="152854"/>
                <a:ext cx="346129" cy="2797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07" name="Line"/>
              <p:cNvSpPr/>
              <p:nvPr/>
            </p:nvSpPr>
            <p:spPr>
              <a:xfrm flipV="1">
                <a:off x="16653" y="196014"/>
                <a:ext cx="226624" cy="22662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08" name="Line"/>
              <p:cNvSpPr/>
              <p:nvPr/>
            </p:nvSpPr>
            <p:spPr>
              <a:xfrm flipV="1">
                <a:off x="170273" y="219158"/>
                <a:ext cx="103087" cy="10308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09" name="Line"/>
              <p:cNvSpPr/>
              <p:nvPr/>
            </p:nvSpPr>
            <p:spPr>
              <a:xfrm flipV="1">
                <a:off x="14980" y="189997"/>
                <a:ext cx="222280" cy="22228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10" name="Line"/>
              <p:cNvSpPr/>
              <p:nvPr/>
            </p:nvSpPr>
            <p:spPr>
              <a:xfrm flipV="1">
                <a:off x="160702" y="220082"/>
                <a:ext cx="100626" cy="10062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11" name="Circle"/>
              <p:cNvSpPr/>
              <p:nvPr/>
            </p:nvSpPr>
            <p:spPr>
              <a:xfrm>
                <a:off x="209642" y="0"/>
                <a:ext cx="255099" cy="255098"/>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12" name="Circle"/>
              <p:cNvSpPr/>
              <p:nvPr/>
            </p:nvSpPr>
            <p:spPr>
              <a:xfrm>
                <a:off x="341965" y="37551"/>
                <a:ext cx="82452" cy="8245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4014" name="250px-VRSNlogoAug2012.png" descr="250px-VRSNlogoAug2012.png"/>
            <p:cNvPicPr>
              <a:picLocks noChangeAspect="1"/>
            </p:cNvPicPr>
            <p:nvPr/>
          </p:nvPicPr>
          <p:blipFill>
            <a:blip r:embed="rId5">
              <a:extLst/>
            </a:blip>
            <a:srcRect l="0" t="0" r="12951" b="33387"/>
            <a:stretch>
              <a:fillRect/>
            </a:stretch>
          </p:blipFill>
          <p:spPr>
            <a:xfrm>
              <a:off x="2541162" y="609193"/>
              <a:ext cx="565279" cy="432570"/>
            </a:xfrm>
            <a:prstGeom prst="rect">
              <a:avLst/>
            </a:prstGeom>
            <a:ln w="12700" cap="flat">
              <a:noFill/>
              <a:miter lim="400000"/>
            </a:ln>
            <a:effectLst/>
          </p:spPr>
        </p:pic>
      </p:grpSp>
      <p:grpSp>
        <p:nvGrpSpPr>
          <p:cNvPr id="4018" name="Group"/>
          <p:cNvGrpSpPr/>
          <p:nvPr/>
        </p:nvGrpSpPr>
        <p:grpSpPr>
          <a:xfrm>
            <a:off x="4505917" y="6524009"/>
            <a:ext cx="3959814" cy="1984873"/>
            <a:chOff x="0" y="0"/>
            <a:chExt cx="3959813" cy="1984872"/>
          </a:xfrm>
        </p:grpSpPr>
        <p:sp>
          <p:nvSpPr>
            <p:cNvPr id="4016" name="Certificate Authority"/>
            <p:cNvSpPr/>
            <p:nvPr/>
          </p:nvSpPr>
          <p:spPr>
            <a:xfrm>
              <a:off x="311762" y="248075"/>
              <a:ext cx="3648052" cy="1736798"/>
            </a:xfrm>
            <a:prstGeom prst="roundRect">
              <a:avLst>
                <a:gd name="adj" fmla="val 10968"/>
              </a:avLst>
            </a:prstGeom>
            <a:noFill/>
            <a:ln w="76200" cap="flat">
              <a:solidFill>
                <a:srgbClr val="0365C0"/>
              </a:solidFill>
              <a:prstDash val="solid"/>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Certificate Authority</a:t>
              </a:r>
            </a:p>
          </p:txBody>
        </p:sp>
        <p:pic>
          <p:nvPicPr>
            <p:cNvPr id="4017" name="250px-VRSNlogoAug2012.png" descr="250px-VRSNlogoAug2012.png"/>
            <p:cNvPicPr>
              <a:picLocks noChangeAspect="1"/>
            </p:cNvPicPr>
            <p:nvPr/>
          </p:nvPicPr>
          <p:blipFill>
            <a:blip r:embed="rId5">
              <a:extLst/>
            </a:blip>
            <a:srcRect l="18183" t="9604" r="18183" b="29836"/>
            <a:stretch>
              <a:fillRect/>
            </a:stretch>
          </p:blipFill>
          <p:spPr>
            <a:xfrm>
              <a:off x="0" y="0"/>
              <a:ext cx="720731" cy="685909"/>
            </a:xfrm>
            <a:prstGeom prst="rect">
              <a:avLst/>
            </a:prstGeom>
            <a:ln w="12700" cap="flat">
              <a:noFill/>
              <a:miter lim="400000"/>
            </a:ln>
            <a:effectLst/>
          </p:spPr>
        </p:pic>
      </p:grpSp>
      <p:grpSp>
        <p:nvGrpSpPr>
          <p:cNvPr id="4021" name="Group"/>
          <p:cNvGrpSpPr/>
          <p:nvPr/>
        </p:nvGrpSpPr>
        <p:grpSpPr>
          <a:xfrm>
            <a:off x="8589723" y="5104992"/>
            <a:ext cx="2869513" cy="2191037"/>
            <a:chOff x="0" y="0"/>
            <a:chExt cx="2869512" cy="2191035"/>
          </a:xfrm>
        </p:grpSpPr>
        <p:sp>
          <p:nvSpPr>
            <p:cNvPr id="4019" name="Vetting"/>
            <p:cNvSpPr txBox="1"/>
            <p:nvPr/>
          </p:nvSpPr>
          <p:spPr>
            <a:xfrm>
              <a:off x="1335392" y="1066804"/>
              <a:ext cx="1534121" cy="685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4000">
                  <a:latin typeface="Gill Sans"/>
                  <a:ea typeface="Gill Sans"/>
                  <a:cs typeface="Gill Sans"/>
                  <a:sym typeface="Gill Sans"/>
                </a:defRPr>
              </a:lvl1pPr>
            </a:lstStyle>
            <a:p>
              <a:pPr/>
              <a:r>
                <a:t>Vetting</a:t>
              </a:r>
            </a:p>
          </p:txBody>
        </p:sp>
        <p:sp>
          <p:nvSpPr>
            <p:cNvPr id="4124" name="Connection Line"/>
            <p:cNvSpPr/>
            <p:nvPr/>
          </p:nvSpPr>
          <p:spPr>
            <a:xfrm>
              <a:off x="0" y="0"/>
              <a:ext cx="1414583" cy="2191036"/>
            </a:xfrm>
            <a:custGeom>
              <a:avLst/>
              <a:gdLst/>
              <a:ahLst/>
              <a:cxnLst>
                <a:cxn ang="0">
                  <a:pos x="wd2" y="hd2"/>
                </a:cxn>
                <a:cxn ang="5400000">
                  <a:pos x="wd2" y="hd2"/>
                </a:cxn>
                <a:cxn ang="10800000">
                  <a:pos x="wd2" y="hd2"/>
                </a:cxn>
                <a:cxn ang="16200000">
                  <a:pos x="wd2" y="hd2"/>
                </a:cxn>
              </a:cxnLst>
              <a:rect l="0" t="0" r="r" b="b"/>
              <a:pathLst>
                <a:path w="21181" h="21600" fill="norm" stroke="1" extrusionOk="0">
                  <a:moveTo>
                    <a:pt x="0" y="21600"/>
                  </a:moveTo>
                  <a:cubicBezTo>
                    <a:pt x="14546" y="18502"/>
                    <a:pt x="21600" y="11302"/>
                    <a:pt x="21162" y="0"/>
                  </a:cubicBezTo>
                </a:path>
              </a:pathLst>
            </a:custGeom>
            <a:noFill/>
            <a:ln w="63500" cap="flat">
              <a:solidFill>
                <a:srgbClr val="FFFFFF"/>
              </a:solidFill>
              <a:prstDash val="sysDot"/>
              <a:miter lim="400000"/>
              <a:headEnd type="triangle" w="med" len="med"/>
              <a:tailEnd type="triangle" w="med" len="med"/>
            </a:ln>
            <a:effectLst/>
          </p:spPr>
          <p:txBody>
            <a:bodyPr/>
            <a:lstStyle/>
            <a:p>
              <a:pPr/>
            </a:p>
          </p:txBody>
        </p:sp>
      </p:grpSp>
      <p:grpSp>
        <p:nvGrpSpPr>
          <p:cNvPr id="4034" name="Group"/>
          <p:cNvGrpSpPr/>
          <p:nvPr/>
        </p:nvGrpSpPr>
        <p:grpSpPr>
          <a:xfrm>
            <a:off x="9916334" y="7192369"/>
            <a:ext cx="1194274" cy="896229"/>
            <a:chOff x="0" y="0"/>
            <a:chExt cx="1194273" cy="896228"/>
          </a:xfrm>
        </p:grpSpPr>
        <p:sp>
          <p:nvSpPr>
            <p:cNvPr id="4022"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23"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4031" name="Group"/>
            <p:cNvGrpSpPr/>
            <p:nvPr/>
          </p:nvGrpSpPr>
          <p:grpSpPr>
            <a:xfrm>
              <a:off x="62930" y="528144"/>
              <a:ext cx="290761" cy="270627"/>
              <a:chOff x="0" y="0"/>
              <a:chExt cx="290759" cy="270626"/>
            </a:xfrm>
          </p:grpSpPr>
          <p:sp>
            <p:nvSpPr>
              <p:cNvPr id="4024"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25"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26"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27"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28"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29"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30"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4032" name="250px-VRSNlogoAug2012.png" descr="250px-VRSNlogoAug2012.png"/>
            <p:cNvPicPr>
              <a:picLocks noChangeAspect="1"/>
            </p:cNvPicPr>
            <p:nvPr/>
          </p:nvPicPr>
          <p:blipFill>
            <a:blip r:embed="rId5">
              <a:extLst/>
            </a:blip>
            <a:srcRect l="0" t="0" r="12951" b="33387"/>
            <a:stretch>
              <a:fillRect/>
            </a:stretch>
          </p:blipFill>
          <p:spPr>
            <a:xfrm>
              <a:off x="695032" y="443170"/>
              <a:ext cx="464702" cy="355605"/>
            </a:xfrm>
            <a:prstGeom prst="rect">
              <a:avLst/>
            </a:prstGeom>
            <a:ln w="12700" cap="flat">
              <a:noFill/>
              <a:miter lim="400000"/>
            </a:ln>
            <a:effectLst/>
          </p:spPr>
        </p:pic>
        <p:pic>
          <p:nvPicPr>
            <p:cNvPr id="4033"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4042" name="Group"/>
          <p:cNvGrpSpPr/>
          <p:nvPr/>
        </p:nvGrpSpPr>
        <p:grpSpPr>
          <a:xfrm>
            <a:off x="8461774" y="3999792"/>
            <a:ext cx="620593" cy="577621"/>
            <a:chOff x="0" y="0"/>
            <a:chExt cx="620592" cy="577619"/>
          </a:xfrm>
        </p:grpSpPr>
        <p:sp>
          <p:nvSpPr>
            <p:cNvPr id="4035"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36"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37"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38"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39"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40"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41"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4043" name="How can users truly know with whom they are communicating?"/>
          <p:cNvSpPr txBox="1"/>
          <p:nvPr/>
        </p:nvSpPr>
        <p:spPr>
          <a:xfrm>
            <a:off x="703160" y="1350064"/>
            <a:ext cx="11611180" cy="60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500">
                <a:latin typeface="Gill Sans"/>
                <a:ea typeface="Gill Sans"/>
                <a:cs typeface="Gill Sans"/>
                <a:sym typeface="Gill Sans"/>
              </a:defRPr>
            </a:lvl1pPr>
          </a:lstStyle>
          <a:p>
            <a:pPr/>
            <a:r>
              <a:t>How can users truly know with whom they are communicating?</a:t>
            </a:r>
          </a:p>
        </p:txBody>
      </p:sp>
      <p:grpSp>
        <p:nvGrpSpPr>
          <p:cNvPr id="4060" name="Group"/>
          <p:cNvGrpSpPr/>
          <p:nvPr/>
        </p:nvGrpSpPr>
        <p:grpSpPr>
          <a:xfrm>
            <a:off x="7061379" y="7526142"/>
            <a:ext cx="1217021" cy="659924"/>
            <a:chOff x="0" y="0"/>
            <a:chExt cx="1217019" cy="659923"/>
          </a:xfrm>
        </p:grpSpPr>
        <p:grpSp>
          <p:nvGrpSpPr>
            <p:cNvPr id="4051" name="Group"/>
            <p:cNvGrpSpPr/>
            <p:nvPr/>
          </p:nvGrpSpPr>
          <p:grpSpPr>
            <a:xfrm>
              <a:off x="0" y="0"/>
              <a:ext cx="709020" cy="659924"/>
              <a:chOff x="0" y="0"/>
              <a:chExt cx="709019" cy="659923"/>
            </a:xfrm>
          </p:grpSpPr>
          <p:sp>
            <p:nvSpPr>
              <p:cNvPr id="4044"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45"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46"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47"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48"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49" name="Circle"/>
              <p:cNvSpPr/>
              <p:nvPr/>
            </p:nvSpPr>
            <p:spPr>
              <a:xfrm>
                <a:off x="319836" y="0"/>
                <a:ext cx="389184" cy="389184"/>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50"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059" name="Group"/>
            <p:cNvGrpSpPr/>
            <p:nvPr/>
          </p:nvGrpSpPr>
          <p:grpSpPr>
            <a:xfrm>
              <a:off x="507999" y="0"/>
              <a:ext cx="709021" cy="659924"/>
              <a:chOff x="0" y="0"/>
              <a:chExt cx="709019" cy="659923"/>
            </a:xfrm>
          </p:grpSpPr>
          <p:sp>
            <p:nvSpPr>
              <p:cNvPr id="4052" name="Line"/>
              <p:cNvSpPr/>
              <p:nvPr/>
            </p:nvSpPr>
            <p:spPr>
              <a:xfrm>
                <a:off x="0" y="233198"/>
                <a:ext cx="528063" cy="42672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773F9B"/>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53" name="Line"/>
              <p:cNvSpPr/>
              <p:nvPr/>
            </p:nvSpPr>
            <p:spPr>
              <a:xfrm flipV="1">
                <a:off x="25406" y="299044"/>
                <a:ext cx="345743" cy="345743"/>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54" name="Line"/>
              <p:cNvSpPr/>
              <p:nvPr/>
            </p:nvSpPr>
            <p:spPr>
              <a:xfrm flipV="1">
                <a:off x="259772" y="334353"/>
                <a:ext cx="157273" cy="157272"/>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55" name="Line"/>
              <p:cNvSpPr/>
              <p:nvPr/>
            </p:nvSpPr>
            <p:spPr>
              <a:xfrm flipV="1">
                <a:off x="22854" y="289865"/>
                <a:ext cx="339115" cy="33911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56" name="Line"/>
              <p:cNvSpPr/>
              <p:nvPr/>
            </p:nvSpPr>
            <p:spPr>
              <a:xfrm flipV="1">
                <a:off x="245171" y="335763"/>
                <a:ext cx="153517" cy="15351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57" name="Circle"/>
              <p:cNvSpPr/>
              <p:nvPr/>
            </p:nvSpPr>
            <p:spPr>
              <a:xfrm>
                <a:off x="319836" y="0"/>
                <a:ext cx="389184" cy="389184"/>
              </a:xfrm>
              <a:prstGeom prst="ellipse">
                <a:avLst/>
              </a:prstGeom>
              <a:solidFill>
                <a:srgbClr val="773F9B"/>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58" name="Circle"/>
              <p:cNvSpPr/>
              <p:nvPr/>
            </p:nvSpPr>
            <p:spPr>
              <a:xfrm>
                <a:off x="521711" y="57289"/>
                <a:ext cx="125790" cy="125790"/>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4108" name="Group"/>
          <p:cNvGrpSpPr/>
          <p:nvPr/>
        </p:nvGrpSpPr>
        <p:grpSpPr>
          <a:xfrm>
            <a:off x="211123" y="5084114"/>
            <a:ext cx="2661197" cy="3289382"/>
            <a:chOff x="0" y="0"/>
            <a:chExt cx="2661195" cy="3289381"/>
          </a:xfrm>
        </p:grpSpPr>
        <p:grpSp>
          <p:nvGrpSpPr>
            <p:cNvPr id="4073" name="Group"/>
            <p:cNvGrpSpPr/>
            <p:nvPr/>
          </p:nvGrpSpPr>
          <p:grpSpPr>
            <a:xfrm>
              <a:off x="1466921" y="2393153"/>
              <a:ext cx="1194275" cy="896229"/>
              <a:chOff x="0" y="0"/>
              <a:chExt cx="1194273" cy="896228"/>
            </a:xfrm>
          </p:grpSpPr>
          <p:sp>
            <p:nvSpPr>
              <p:cNvPr id="4061"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62"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4070" name="Group"/>
              <p:cNvGrpSpPr/>
              <p:nvPr/>
            </p:nvGrpSpPr>
            <p:grpSpPr>
              <a:xfrm>
                <a:off x="62930" y="528144"/>
                <a:ext cx="290761" cy="270627"/>
                <a:chOff x="0" y="0"/>
                <a:chExt cx="290759" cy="270626"/>
              </a:xfrm>
            </p:grpSpPr>
            <p:sp>
              <p:nvSpPr>
                <p:cNvPr id="4063"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64"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65"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66"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67"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68"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69"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4071" name="250px-VRSNlogoAug2012.png" descr="250px-VRSNlogoAug2012.png"/>
              <p:cNvPicPr>
                <a:picLocks noChangeAspect="1"/>
              </p:cNvPicPr>
              <p:nvPr/>
            </p:nvPicPr>
            <p:blipFill>
              <a:blip r:embed="rId5">
                <a:extLst/>
              </a:blip>
              <a:srcRect l="0" t="0" r="12951" b="33387"/>
              <a:stretch>
                <a:fillRect/>
              </a:stretch>
            </p:blipFill>
            <p:spPr>
              <a:xfrm>
                <a:off x="695032" y="443170"/>
                <a:ext cx="464702" cy="355605"/>
              </a:xfrm>
              <a:prstGeom prst="rect">
                <a:avLst/>
              </a:prstGeom>
              <a:ln w="12700" cap="flat">
                <a:noFill/>
                <a:miter lim="400000"/>
              </a:ln>
              <a:effectLst/>
            </p:spPr>
          </p:pic>
          <p:pic>
            <p:nvPicPr>
              <p:cNvPr id="4072"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4087" name="Group"/>
            <p:cNvGrpSpPr/>
            <p:nvPr/>
          </p:nvGrpSpPr>
          <p:grpSpPr>
            <a:xfrm>
              <a:off x="846779" y="1404515"/>
              <a:ext cx="1194275" cy="896229"/>
              <a:chOff x="0" y="0"/>
              <a:chExt cx="1194273" cy="896228"/>
            </a:xfrm>
          </p:grpSpPr>
          <p:grpSp>
            <p:nvGrpSpPr>
              <p:cNvPr id="4076" name="Group"/>
              <p:cNvGrpSpPr/>
              <p:nvPr/>
            </p:nvGrpSpPr>
            <p:grpSpPr>
              <a:xfrm>
                <a:off x="0" y="0"/>
                <a:ext cx="1194274" cy="896229"/>
                <a:chOff x="0" y="0"/>
                <a:chExt cx="1194273" cy="896228"/>
              </a:xfrm>
            </p:grpSpPr>
            <p:sp>
              <p:nvSpPr>
                <p:cNvPr id="4074"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75"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pic>
            <p:nvPicPr>
              <p:cNvPr id="4077" name="250px-VRSNlogoAug2012.png" descr="250px-VRSNlogoAug2012.png"/>
              <p:cNvPicPr>
                <a:picLocks noChangeAspect="1"/>
              </p:cNvPicPr>
              <p:nvPr/>
            </p:nvPicPr>
            <p:blipFill>
              <a:blip r:embed="rId5">
                <a:extLst/>
              </a:blip>
              <a:srcRect l="0" t="0" r="12951" b="33387"/>
              <a:stretch>
                <a:fillRect/>
              </a:stretch>
            </p:blipFill>
            <p:spPr>
              <a:xfrm>
                <a:off x="326666" y="384614"/>
                <a:ext cx="464702" cy="355605"/>
              </a:xfrm>
              <a:prstGeom prst="rect">
                <a:avLst/>
              </a:prstGeom>
              <a:ln w="12700" cap="flat">
                <a:noFill/>
                <a:miter lim="400000"/>
              </a:ln>
              <a:effectLst/>
            </p:spPr>
          </p:pic>
          <p:grpSp>
            <p:nvGrpSpPr>
              <p:cNvPr id="4085" name="Group"/>
              <p:cNvGrpSpPr/>
              <p:nvPr/>
            </p:nvGrpSpPr>
            <p:grpSpPr>
              <a:xfrm>
                <a:off x="57984" y="473977"/>
                <a:ext cx="327478" cy="304801"/>
                <a:chOff x="0" y="0"/>
                <a:chExt cx="327476" cy="304800"/>
              </a:xfrm>
            </p:grpSpPr>
            <p:sp>
              <p:nvSpPr>
                <p:cNvPr id="4078" name="Line"/>
                <p:cNvSpPr/>
                <p:nvPr/>
              </p:nvSpPr>
              <p:spPr>
                <a:xfrm>
                  <a:off x="0" y="107707"/>
                  <a:ext cx="243898" cy="19709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333F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79" name="Line"/>
                <p:cNvSpPr/>
                <p:nvPr/>
              </p:nvSpPr>
              <p:spPr>
                <a:xfrm flipV="1">
                  <a:off x="11734" y="138120"/>
                  <a:ext cx="159690" cy="159689"/>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80" name="Line"/>
                <p:cNvSpPr/>
                <p:nvPr/>
              </p:nvSpPr>
              <p:spPr>
                <a:xfrm flipV="1">
                  <a:off x="119981" y="154428"/>
                  <a:ext cx="72641" cy="72640"/>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81" name="Line"/>
                <p:cNvSpPr/>
                <p:nvPr/>
              </p:nvSpPr>
              <p:spPr>
                <a:xfrm flipV="1">
                  <a:off x="10556" y="133880"/>
                  <a:ext cx="156628" cy="15662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82" name="Line"/>
                <p:cNvSpPr/>
                <p:nvPr/>
              </p:nvSpPr>
              <p:spPr>
                <a:xfrm flipV="1">
                  <a:off x="113237" y="155079"/>
                  <a:ext cx="70906" cy="7090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83" name="Circle"/>
                <p:cNvSpPr/>
                <p:nvPr/>
              </p:nvSpPr>
              <p:spPr>
                <a:xfrm>
                  <a:off x="147723" y="0"/>
                  <a:ext cx="179754" cy="179753"/>
                </a:xfrm>
                <a:prstGeom prst="ellipse">
                  <a:avLst/>
                </a:prstGeom>
                <a:solidFill>
                  <a:srgbClr val="1333FF"/>
                </a:solidFill>
                <a:ln w="38100" cap="flat">
                  <a:solidFill>
                    <a:srgbClr val="02084F"/>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84" name="Circle"/>
                <p:cNvSpPr/>
                <p:nvPr/>
              </p:nvSpPr>
              <p:spPr>
                <a:xfrm>
                  <a:off x="240963" y="26460"/>
                  <a:ext cx="58100" cy="580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4086" name="Image" descr="Image"/>
              <p:cNvPicPr>
                <a:picLocks noChangeAspect="1"/>
              </p:cNvPicPr>
              <p:nvPr/>
            </p:nvPicPr>
            <p:blipFill>
              <a:blip r:embed="rId6">
                <a:extLst/>
              </a:blip>
              <a:stretch>
                <a:fillRect/>
              </a:stretch>
            </p:blipFill>
            <p:spPr>
              <a:xfrm>
                <a:off x="739484" y="448114"/>
                <a:ext cx="355601" cy="355601"/>
              </a:xfrm>
              <a:prstGeom prst="rect">
                <a:avLst/>
              </a:prstGeom>
              <a:ln w="12700" cap="flat">
                <a:noFill/>
                <a:miter lim="400000"/>
              </a:ln>
              <a:effectLst/>
            </p:spPr>
          </p:pic>
        </p:grpSp>
        <p:grpSp>
          <p:nvGrpSpPr>
            <p:cNvPr id="4102" name="Group"/>
            <p:cNvGrpSpPr/>
            <p:nvPr/>
          </p:nvGrpSpPr>
          <p:grpSpPr>
            <a:xfrm>
              <a:off x="370764" y="415876"/>
              <a:ext cx="1194275" cy="896230"/>
              <a:chOff x="0" y="0"/>
              <a:chExt cx="1194273" cy="896228"/>
            </a:xfrm>
          </p:grpSpPr>
          <p:grpSp>
            <p:nvGrpSpPr>
              <p:cNvPr id="4092" name="Group"/>
              <p:cNvGrpSpPr/>
              <p:nvPr/>
            </p:nvGrpSpPr>
            <p:grpSpPr>
              <a:xfrm>
                <a:off x="0" y="0"/>
                <a:ext cx="1194274" cy="896229"/>
                <a:chOff x="0" y="0"/>
                <a:chExt cx="1194273" cy="896228"/>
              </a:xfrm>
            </p:grpSpPr>
            <p:grpSp>
              <p:nvGrpSpPr>
                <p:cNvPr id="4090" name="Group"/>
                <p:cNvGrpSpPr/>
                <p:nvPr/>
              </p:nvGrpSpPr>
              <p:grpSpPr>
                <a:xfrm>
                  <a:off x="0" y="0"/>
                  <a:ext cx="1194274" cy="896229"/>
                  <a:chOff x="0" y="0"/>
                  <a:chExt cx="1194273" cy="896228"/>
                </a:xfrm>
              </p:grpSpPr>
              <p:sp>
                <p:nvSpPr>
                  <p:cNvPr id="4088"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89"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pic>
              <p:nvPicPr>
                <p:cNvPr id="4091" name="Image" descr="Image"/>
                <p:cNvPicPr>
                  <a:picLocks noChangeAspect="1"/>
                </p:cNvPicPr>
                <p:nvPr/>
              </p:nvPicPr>
              <p:blipFill>
                <a:blip r:embed="rId6">
                  <a:extLst/>
                </a:blip>
                <a:stretch>
                  <a:fillRect/>
                </a:stretch>
              </p:blipFill>
              <p:spPr>
                <a:xfrm>
                  <a:off x="739484" y="448114"/>
                  <a:ext cx="355601" cy="355601"/>
                </a:xfrm>
                <a:prstGeom prst="rect">
                  <a:avLst/>
                </a:prstGeom>
                <a:ln w="12700" cap="flat">
                  <a:noFill/>
                  <a:miter lim="400000"/>
                </a:ln>
                <a:effectLst/>
              </p:spPr>
            </p:pic>
          </p:grpSp>
          <p:grpSp>
            <p:nvGrpSpPr>
              <p:cNvPr id="4100" name="Group"/>
              <p:cNvGrpSpPr/>
              <p:nvPr/>
            </p:nvGrpSpPr>
            <p:grpSpPr>
              <a:xfrm>
                <a:off x="29380" y="461710"/>
                <a:ext cx="368412" cy="342901"/>
                <a:chOff x="0" y="0"/>
                <a:chExt cx="368410" cy="342900"/>
              </a:xfrm>
            </p:grpSpPr>
            <p:sp>
              <p:nvSpPr>
                <p:cNvPr id="4093" name="Line"/>
                <p:cNvSpPr/>
                <p:nvPr/>
              </p:nvSpPr>
              <p:spPr>
                <a:xfrm>
                  <a:off x="0" y="121171"/>
                  <a:ext cx="274385" cy="22172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53585F"/>
                </a:solidFill>
                <a:ln w="25400" cap="flat">
                  <a:solidFill>
                    <a:srgbClr val="02084B"/>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94" name="Line"/>
                <p:cNvSpPr/>
                <p:nvPr/>
              </p:nvSpPr>
              <p:spPr>
                <a:xfrm flipV="1">
                  <a:off x="13201" y="155385"/>
                  <a:ext cx="179650" cy="179650"/>
                </a:xfrm>
                <a:prstGeom prst="line">
                  <a:avLst/>
                </a:prstGeom>
                <a:noFill/>
                <a:ln w="25400" cap="flat">
                  <a:solidFill>
                    <a:srgbClr val="030B5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95" name="Line"/>
                <p:cNvSpPr/>
                <p:nvPr/>
              </p:nvSpPr>
              <p:spPr>
                <a:xfrm flipV="1">
                  <a:off x="134979" y="173731"/>
                  <a:ext cx="81720" cy="81721"/>
                </a:xfrm>
                <a:prstGeom prst="line">
                  <a:avLst/>
                </a:prstGeom>
                <a:noFill/>
                <a:ln w="25400" cap="flat">
                  <a:solidFill>
                    <a:srgbClr val="030952"/>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96" name="Line"/>
                <p:cNvSpPr/>
                <p:nvPr/>
              </p:nvSpPr>
              <p:spPr>
                <a:xfrm flipV="1">
                  <a:off x="11875" y="150615"/>
                  <a:ext cx="176207" cy="17620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97" name="Line"/>
                <p:cNvSpPr/>
                <p:nvPr/>
              </p:nvSpPr>
              <p:spPr>
                <a:xfrm flipV="1">
                  <a:off x="127392" y="174464"/>
                  <a:ext cx="79769" cy="797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098" name="Circle"/>
                <p:cNvSpPr/>
                <p:nvPr/>
              </p:nvSpPr>
              <p:spPr>
                <a:xfrm>
                  <a:off x="166188" y="0"/>
                  <a:ext cx="202223" cy="202222"/>
                </a:xfrm>
                <a:prstGeom prst="ellipse">
                  <a:avLst/>
                </a:prstGeom>
                <a:solidFill>
                  <a:srgbClr val="53585F"/>
                </a:solidFill>
                <a:ln w="25400" cap="flat">
                  <a:solidFill>
                    <a:srgbClr val="030952"/>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099" name="Circle"/>
                <p:cNvSpPr/>
                <p:nvPr/>
              </p:nvSpPr>
              <p:spPr>
                <a:xfrm>
                  <a:off x="271084" y="29767"/>
                  <a:ext cx="65361" cy="6536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4101" name="Image" descr="Image"/>
              <p:cNvPicPr>
                <a:picLocks noChangeAspect="1"/>
              </p:cNvPicPr>
              <p:nvPr/>
            </p:nvPicPr>
            <p:blipFill>
              <a:blip r:embed="rId6">
                <a:extLst/>
              </a:blip>
              <a:stretch>
                <a:fillRect/>
              </a:stretch>
            </p:blipFill>
            <p:spPr>
              <a:xfrm>
                <a:off x="406636" y="455360"/>
                <a:ext cx="355601" cy="355601"/>
              </a:xfrm>
              <a:prstGeom prst="rect">
                <a:avLst/>
              </a:prstGeom>
              <a:ln w="12700" cap="flat">
                <a:noFill/>
                <a:miter lim="400000"/>
              </a:ln>
              <a:effectLst/>
            </p:spPr>
          </p:pic>
        </p:grpSp>
        <p:sp>
          <p:nvSpPr>
            <p:cNvPr id="4103" name="Line"/>
            <p:cNvSpPr/>
            <p:nvPr/>
          </p:nvSpPr>
          <p:spPr>
            <a:xfrm flipH="1">
              <a:off x="2012407" y="1852629"/>
              <a:ext cx="429809" cy="1"/>
            </a:xfrm>
            <a:prstGeom prst="line">
              <a:avLst/>
            </a:prstGeom>
            <a:noFill/>
            <a:ln w="38100" cap="flat">
              <a:solidFill>
                <a:srgbClr val="FFFFFF"/>
              </a:solidFill>
              <a:prstDash val="sysDot"/>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104" name="Line"/>
            <p:cNvSpPr/>
            <p:nvPr/>
          </p:nvSpPr>
          <p:spPr>
            <a:xfrm flipH="1">
              <a:off x="1585604" y="863991"/>
              <a:ext cx="327289" cy="1"/>
            </a:xfrm>
            <a:prstGeom prst="line">
              <a:avLst/>
            </a:prstGeom>
            <a:noFill/>
            <a:ln w="38100" cap="flat">
              <a:solidFill>
                <a:srgbClr val="FFFFFF"/>
              </a:solidFill>
              <a:prstDash val="sysDot"/>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105" name="Line"/>
            <p:cNvSpPr/>
            <p:nvPr/>
          </p:nvSpPr>
          <p:spPr>
            <a:xfrm flipV="1">
              <a:off x="1890936" y="851598"/>
              <a:ext cx="1" cy="577620"/>
            </a:xfrm>
            <a:prstGeom prst="line">
              <a:avLst/>
            </a:prstGeom>
            <a:noFill/>
            <a:ln w="38100" cap="flat">
              <a:solidFill>
                <a:srgbClr val="FFFFFF"/>
              </a:solidFill>
              <a:prstDash val="sysDot"/>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106" name="Line"/>
            <p:cNvSpPr/>
            <p:nvPr/>
          </p:nvSpPr>
          <p:spPr>
            <a:xfrm flipV="1">
              <a:off x="2437670" y="1831507"/>
              <a:ext cx="1" cy="577620"/>
            </a:xfrm>
            <a:prstGeom prst="line">
              <a:avLst/>
            </a:prstGeom>
            <a:noFill/>
            <a:ln w="38100" cap="flat">
              <a:solidFill>
                <a:srgbClr val="FFFFFF"/>
              </a:solidFill>
              <a:prstDash val="sysDot"/>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107" name="Root Certificate"/>
            <p:cNvSpPr txBox="1"/>
            <p:nvPr/>
          </p:nvSpPr>
          <p:spPr>
            <a:xfrm>
              <a:off x="0" y="-1"/>
              <a:ext cx="2479179" cy="5080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Root Certificate</a:t>
              </a:r>
            </a:p>
          </p:txBody>
        </p:sp>
      </p:grpSp>
      <p:pic>
        <p:nvPicPr>
          <p:cNvPr id="4109" name="Image" descr="Image"/>
          <p:cNvPicPr>
            <a:picLocks noChangeAspect="1"/>
          </p:cNvPicPr>
          <p:nvPr/>
        </p:nvPicPr>
        <p:blipFill>
          <a:blip r:embed="rId7">
            <a:extLst/>
          </a:blip>
          <a:stretch>
            <a:fillRect/>
          </a:stretch>
        </p:blipFill>
        <p:spPr>
          <a:xfrm>
            <a:off x="2547338" y="6718830"/>
            <a:ext cx="928035" cy="1064356"/>
          </a:xfrm>
          <a:prstGeom prst="rect">
            <a:avLst/>
          </a:prstGeom>
          <a:ln w="12700">
            <a:miter lim="400000"/>
          </a:ln>
        </p:spPr>
      </p:pic>
      <p:sp>
        <p:nvSpPr>
          <p:cNvPr id="4110" name="Dingbat Check"/>
          <p:cNvSpPr/>
          <p:nvPr/>
        </p:nvSpPr>
        <p:spPr>
          <a:xfrm>
            <a:off x="6042175" y="2962680"/>
            <a:ext cx="1301543" cy="1236808"/>
          </a:xfrm>
          <a:custGeom>
            <a:avLst/>
            <a:gdLst/>
            <a:ahLst/>
            <a:cxnLst>
              <a:cxn ang="0">
                <a:pos x="wd2" y="hd2"/>
              </a:cxn>
              <a:cxn ang="5400000">
                <a:pos x="wd2" y="hd2"/>
              </a:cxn>
              <a:cxn ang="10800000">
                <a:pos x="wd2" y="hd2"/>
              </a:cxn>
              <a:cxn ang="16200000">
                <a:pos x="wd2" y="hd2"/>
              </a:cxn>
            </a:cxnLst>
            <a:rect l="0" t="0" r="r" b="b"/>
            <a:pathLst>
              <a:path w="21452" h="20404" fill="norm" stroke="1" extrusionOk="0">
                <a:moveTo>
                  <a:pt x="19340" y="6"/>
                </a:moveTo>
                <a:cubicBezTo>
                  <a:pt x="18911" y="-308"/>
                  <a:pt x="8317" y="11620"/>
                  <a:pt x="6423" y="13985"/>
                </a:cubicBezTo>
                <a:cubicBezTo>
                  <a:pt x="6323" y="14108"/>
                  <a:pt x="6215" y="14226"/>
                  <a:pt x="6090" y="14370"/>
                </a:cubicBezTo>
                <a:cubicBezTo>
                  <a:pt x="5960" y="14216"/>
                  <a:pt x="5854" y="14096"/>
                  <a:pt x="5755" y="13971"/>
                </a:cubicBezTo>
                <a:cubicBezTo>
                  <a:pt x="4964" y="12967"/>
                  <a:pt x="4458" y="12167"/>
                  <a:pt x="3657" y="11171"/>
                </a:cubicBezTo>
                <a:cubicBezTo>
                  <a:pt x="3337" y="10773"/>
                  <a:pt x="2972" y="10410"/>
                  <a:pt x="2634" y="10026"/>
                </a:cubicBezTo>
                <a:cubicBezTo>
                  <a:pt x="2472" y="9843"/>
                  <a:pt x="2283" y="9849"/>
                  <a:pt x="2071" y="9915"/>
                </a:cubicBezTo>
                <a:cubicBezTo>
                  <a:pt x="1856" y="9981"/>
                  <a:pt x="1574" y="9982"/>
                  <a:pt x="1303" y="10152"/>
                </a:cubicBezTo>
                <a:cubicBezTo>
                  <a:pt x="1209" y="10262"/>
                  <a:pt x="1332" y="10438"/>
                  <a:pt x="1349" y="10609"/>
                </a:cubicBezTo>
                <a:cubicBezTo>
                  <a:pt x="1369" y="10821"/>
                  <a:pt x="603" y="10792"/>
                  <a:pt x="203" y="11061"/>
                </a:cubicBezTo>
                <a:cubicBezTo>
                  <a:pt x="111" y="11123"/>
                  <a:pt x="286" y="11375"/>
                  <a:pt x="227" y="11440"/>
                </a:cubicBezTo>
                <a:cubicBezTo>
                  <a:pt x="51" y="11634"/>
                  <a:pt x="-61" y="11588"/>
                  <a:pt x="36" y="11826"/>
                </a:cubicBezTo>
                <a:cubicBezTo>
                  <a:pt x="896" y="13941"/>
                  <a:pt x="2182" y="15733"/>
                  <a:pt x="3218" y="17879"/>
                </a:cubicBezTo>
                <a:cubicBezTo>
                  <a:pt x="4865" y="21292"/>
                  <a:pt x="5178" y="19166"/>
                  <a:pt x="5654" y="19575"/>
                </a:cubicBezTo>
                <a:cubicBezTo>
                  <a:pt x="7119" y="20836"/>
                  <a:pt x="6474" y="21179"/>
                  <a:pt x="9921" y="16770"/>
                </a:cubicBezTo>
                <a:cubicBezTo>
                  <a:pt x="11378" y="14721"/>
                  <a:pt x="19009" y="5203"/>
                  <a:pt x="20710" y="3334"/>
                </a:cubicBezTo>
                <a:cubicBezTo>
                  <a:pt x="20919" y="3106"/>
                  <a:pt x="21118" y="2879"/>
                  <a:pt x="21258" y="2594"/>
                </a:cubicBezTo>
                <a:cubicBezTo>
                  <a:pt x="21526" y="2050"/>
                  <a:pt x="21539" y="2066"/>
                  <a:pt x="21150" y="1624"/>
                </a:cubicBezTo>
                <a:cubicBezTo>
                  <a:pt x="21006" y="1461"/>
                  <a:pt x="20856" y="1427"/>
                  <a:pt x="20646" y="1437"/>
                </a:cubicBezTo>
                <a:cubicBezTo>
                  <a:pt x="20244" y="1456"/>
                  <a:pt x="20044" y="1227"/>
                  <a:pt x="20086" y="860"/>
                </a:cubicBezTo>
                <a:cubicBezTo>
                  <a:pt x="20096" y="778"/>
                  <a:pt x="20075" y="672"/>
                  <a:pt x="20023" y="612"/>
                </a:cubicBezTo>
                <a:cubicBezTo>
                  <a:pt x="19903" y="469"/>
                  <a:pt x="19492" y="117"/>
                  <a:pt x="19340" y="6"/>
                </a:cubicBezTo>
                <a:close/>
              </a:path>
            </a:pathLst>
          </a:cu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grpSp>
        <p:nvGrpSpPr>
          <p:cNvPr id="4123" name="Group"/>
          <p:cNvGrpSpPr/>
          <p:nvPr/>
        </p:nvGrpSpPr>
        <p:grpSpPr>
          <a:xfrm>
            <a:off x="2889549" y="3891133"/>
            <a:ext cx="1194274" cy="896229"/>
            <a:chOff x="0" y="0"/>
            <a:chExt cx="1194273" cy="896228"/>
          </a:xfrm>
        </p:grpSpPr>
        <p:sp>
          <p:nvSpPr>
            <p:cNvPr id="4111"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12"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4120" name="Group"/>
            <p:cNvGrpSpPr/>
            <p:nvPr/>
          </p:nvGrpSpPr>
          <p:grpSpPr>
            <a:xfrm>
              <a:off x="62930" y="528144"/>
              <a:ext cx="290761" cy="270627"/>
              <a:chOff x="0" y="0"/>
              <a:chExt cx="290759" cy="270626"/>
            </a:xfrm>
          </p:grpSpPr>
          <p:sp>
            <p:nvSpPr>
              <p:cNvPr id="4113"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14"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15"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16"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17"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18"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19"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4121" name="250px-VRSNlogoAug2012.png" descr="250px-VRSNlogoAug2012.png"/>
            <p:cNvPicPr>
              <a:picLocks noChangeAspect="1"/>
            </p:cNvPicPr>
            <p:nvPr/>
          </p:nvPicPr>
          <p:blipFill>
            <a:blip r:embed="rId5">
              <a:extLst/>
            </a:blip>
            <a:srcRect l="0" t="0" r="12951" b="33387"/>
            <a:stretch>
              <a:fillRect/>
            </a:stretch>
          </p:blipFill>
          <p:spPr>
            <a:xfrm>
              <a:off x="695032" y="443170"/>
              <a:ext cx="464702" cy="355605"/>
            </a:xfrm>
            <a:prstGeom prst="rect">
              <a:avLst/>
            </a:prstGeom>
            <a:ln w="12700" cap="flat">
              <a:noFill/>
              <a:miter lim="400000"/>
            </a:ln>
            <a:effectLst/>
          </p:spPr>
        </p:pic>
        <p:pic>
          <p:nvPicPr>
            <p:cNvPr id="4122"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3986"/>
                                        </p:tgtEl>
                                        <p:attrNameLst>
                                          <p:attrName>style.visibility</p:attrName>
                                        </p:attrNameLst>
                                      </p:cBhvr>
                                      <p:to>
                                        <p:strVal val="visible"/>
                                      </p:to>
                                    </p:set>
                                    <p:animEffect filter="dissolve" transition="in">
                                      <p:cBhvr>
                                        <p:cTn id="7" dur="400"/>
                                        <p:tgtEl>
                                          <p:spTgt spid="3986"/>
                                        </p:tgtEl>
                                      </p:cBhvr>
                                    </p:animEffect>
                                  </p:childTnLst>
                                </p:cTn>
                              </p:par>
                            </p:childTnLst>
                          </p:cTn>
                        </p:par>
                        <p:par>
                          <p:cTn id="8" fill="hold">
                            <p:stCondLst>
                              <p:cond delay="400"/>
                            </p:stCondLst>
                            <p:childTnLst>
                              <p:par>
                                <p:cTn id="9" presetClass="entr" nodeType="afterEffect" presetID="9" grpId="2" fill="hold">
                                  <p:stCondLst>
                                    <p:cond delay="0"/>
                                  </p:stCondLst>
                                  <p:iterate type="el" backwards="0">
                                    <p:tmAbs val="0"/>
                                  </p:iterate>
                                  <p:childTnLst>
                                    <p:set>
                                      <p:cBhvr>
                                        <p:cTn id="10" fill="hold"/>
                                        <p:tgtEl>
                                          <p:spTgt spid="3978"/>
                                        </p:tgtEl>
                                        <p:attrNameLst>
                                          <p:attrName>style.visibility</p:attrName>
                                        </p:attrNameLst>
                                      </p:cBhvr>
                                      <p:to>
                                        <p:strVal val="visible"/>
                                      </p:to>
                                    </p:set>
                                    <p:animEffect filter="dissolve" transition="in">
                                      <p:cBhvr>
                                        <p:cTn id="11" dur="400"/>
                                        <p:tgtEl>
                                          <p:spTgt spid="3978"/>
                                        </p:tgtEl>
                                      </p:cBhvr>
                                    </p:animEffect>
                                  </p:childTnLst>
                                </p:cTn>
                              </p:par>
                            </p:childTnLst>
                          </p:cTn>
                        </p:par>
                        <p:par>
                          <p:cTn id="12" fill="hold">
                            <p:stCondLst>
                              <p:cond delay="800"/>
                            </p:stCondLst>
                            <p:childTnLst>
                              <p:par>
                                <p:cTn id="13" presetClass="entr" nodeType="afterEffect" presetID="9" grpId="3" fill="hold">
                                  <p:stCondLst>
                                    <p:cond delay="0"/>
                                  </p:stCondLst>
                                  <p:iterate type="el" backwards="0">
                                    <p:tmAbs val="0"/>
                                  </p:iterate>
                                  <p:childTnLst>
                                    <p:set>
                                      <p:cBhvr>
                                        <p:cTn id="14" fill="hold"/>
                                        <p:tgtEl>
                                          <p:spTgt spid="4042"/>
                                        </p:tgtEl>
                                        <p:attrNameLst>
                                          <p:attrName>style.visibility</p:attrName>
                                        </p:attrNameLst>
                                      </p:cBhvr>
                                      <p:to>
                                        <p:strVal val="visible"/>
                                      </p:to>
                                    </p:set>
                                    <p:animEffect filter="dissolve" transition="in">
                                      <p:cBhvr>
                                        <p:cTn id="15" dur="400"/>
                                        <p:tgtEl>
                                          <p:spTgt spid="4042"/>
                                        </p:tgtEl>
                                      </p:cBhvr>
                                    </p:animEffect>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4" fill="hold">
                                  <p:stCondLst>
                                    <p:cond delay="0"/>
                                  </p:stCondLst>
                                  <p:iterate type="el" backwards="0">
                                    <p:tmAbs val="0"/>
                                  </p:iterate>
                                  <p:childTnLst>
                                    <p:set>
                                      <p:cBhvr>
                                        <p:cTn id="19" fill="hold"/>
                                        <p:tgtEl>
                                          <p:spTgt spid="4018"/>
                                        </p:tgtEl>
                                        <p:attrNameLst>
                                          <p:attrName>style.visibility</p:attrName>
                                        </p:attrNameLst>
                                      </p:cBhvr>
                                      <p:to>
                                        <p:strVal val="visible"/>
                                      </p:to>
                                    </p:set>
                                    <p:animEffect filter="dissolve" transition="in">
                                      <p:cBhvr>
                                        <p:cTn id="20" dur="400"/>
                                        <p:tgtEl>
                                          <p:spTgt spid="4018"/>
                                        </p:tgtEl>
                                      </p:cBhvr>
                                    </p:animEffect>
                                  </p:childTnLst>
                                </p:cTn>
                              </p:par>
                            </p:childTnLst>
                          </p:cTn>
                        </p:par>
                        <p:par>
                          <p:cTn id="21" fill="hold">
                            <p:stCondLst>
                              <p:cond delay="400"/>
                            </p:stCondLst>
                            <p:childTnLst>
                              <p:par>
                                <p:cTn id="22" presetClass="entr" nodeType="afterEffect" presetID="9" grpId="5" fill="hold">
                                  <p:stCondLst>
                                    <p:cond delay="0"/>
                                  </p:stCondLst>
                                  <p:iterate type="el" backwards="0">
                                    <p:tmAbs val="0"/>
                                  </p:iterate>
                                  <p:childTnLst>
                                    <p:set>
                                      <p:cBhvr>
                                        <p:cTn id="23" fill="hold"/>
                                        <p:tgtEl>
                                          <p:spTgt spid="4060"/>
                                        </p:tgtEl>
                                        <p:attrNameLst>
                                          <p:attrName>style.visibility</p:attrName>
                                        </p:attrNameLst>
                                      </p:cBhvr>
                                      <p:to>
                                        <p:strVal val="visible"/>
                                      </p:to>
                                    </p:set>
                                    <p:animEffect filter="dissolve" transition="in">
                                      <p:cBhvr>
                                        <p:cTn id="24" dur="400"/>
                                        <p:tgtEl>
                                          <p:spTgt spid="4060"/>
                                        </p:tgtEl>
                                      </p:cBhvr>
                                    </p:animEffect>
                                  </p:childTnLst>
                                </p:cTn>
                              </p:par>
                            </p:childTnLst>
                          </p:cTn>
                        </p:par>
                      </p:childTnLst>
                    </p:cTn>
                  </p:par>
                  <p:par>
                    <p:cTn id="25" fill="hold">
                      <p:stCondLst>
                        <p:cond delay="indefinite"/>
                      </p:stCondLst>
                      <p:childTnLst>
                        <p:par>
                          <p:cTn id="26" fill="hold">
                            <p:stCondLst>
                              <p:cond delay="0"/>
                            </p:stCondLst>
                            <p:childTnLst>
                              <p:par>
                                <p:cTn id="27" presetClass="entr" nodeType="clickEffect" presetID="9" grpId="6" fill="hold">
                                  <p:stCondLst>
                                    <p:cond delay="0"/>
                                  </p:stCondLst>
                                  <p:iterate type="el" backwards="0">
                                    <p:tmAbs val="0"/>
                                  </p:iterate>
                                  <p:childTnLst>
                                    <p:set>
                                      <p:cBhvr>
                                        <p:cTn id="28" fill="hold"/>
                                        <p:tgtEl>
                                          <p:spTgt spid="4021"/>
                                        </p:tgtEl>
                                        <p:attrNameLst>
                                          <p:attrName>style.visibility</p:attrName>
                                        </p:attrNameLst>
                                      </p:cBhvr>
                                      <p:to>
                                        <p:strVal val="visible"/>
                                      </p:to>
                                    </p:set>
                                    <p:animEffect filter="dissolve" transition="in">
                                      <p:cBhvr>
                                        <p:cTn id="29" dur="400"/>
                                        <p:tgtEl>
                                          <p:spTgt spid="4021"/>
                                        </p:tgtEl>
                                      </p:cBhvr>
                                    </p:animEffect>
                                  </p:childTnLst>
                                </p:cTn>
                              </p:par>
                            </p:childTnLst>
                          </p:cTn>
                        </p:par>
                      </p:childTnLst>
                    </p:cTn>
                  </p:par>
                  <p:par>
                    <p:cTn id="30" fill="hold">
                      <p:stCondLst>
                        <p:cond delay="indefinite"/>
                      </p:stCondLst>
                      <p:childTnLst>
                        <p:par>
                          <p:cTn id="31" fill="hold">
                            <p:stCondLst>
                              <p:cond delay="0"/>
                            </p:stCondLst>
                            <p:childTnLst>
                              <p:par>
                                <p:cTn id="32" presetClass="exit" nodeType="clickEffect" presetID="9" grpId="7" fill="hold">
                                  <p:stCondLst>
                                    <p:cond delay="0"/>
                                  </p:stCondLst>
                                  <p:iterate type="el" backwards="0">
                                    <p:tmAbs val="0"/>
                                  </p:iterate>
                                  <p:childTnLst>
                                    <p:animEffect filter="dissolve" transition="out">
                                      <p:cBhvr>
                                        <p:cTn id="33" dur="400" fill="hold"/>
                                        <p:tgtEl>
                                          <p:spTgt spid="4021"/>
                                        </p:tgtEl>
                                      </p:cBhvr>
                                    </p:animEffect>
                                    <p:set>
                                      <p:cBhvr>
                                        <p:cTn id="34" fill="hold">
                                          <p:stCondLst>
                                            <p:cond delay="399"/>
                                          </p:stCondLst>
                                        </p:cTn>
                                        <p:tgtEl>
                                          <p:spTgt spid="4021"/>
                                        </p:tgtEl>
                                        <p:attrNameLst>
                                          <p:attrName>style.visibility</p:attrName>
                                        </p:attrNameLst>
                                      </p:cBhvr>
                                      <p:to>
                                        <p:strVal val="hidden"/>
                                      </p:to>
                                    </p:set>
                                  </p:childTnLst>
                                </p:cTn>
                              </p:par>
                            </p:childTnLst>
                          </p:cTn>
                        </p:par>
                        <p:par>
                          <p:cTn id="35" fill="hold">
                            <p:stCondLst>
                              <p:cond delay="400"/>
                            </p:stCondLst>
                            <p:childTnLst>
                              <p:par>
                                <p:cTn id="36" presetClass="entr" nodeType="afterEffect" presetID="9" grpId="8" fill="hold">
                                  <p:stCondLst>
                                    <p:cond delay="0"/>
                                  </p:stCondLst>
                                  <p:iterate type="el" backwards="0">
                                    <p:tmAbs val="0"/>
                                  </p:iterate>
                                  <p:childTnLst>
                                    <p:set>
                                      <p:cBhvr>
                                        <p:cTn id="37" fill="hold"/>
                                        <p:tgtEl>
                                          <p:spTgt spid="4015"/>
                                        </p:tgtEl>
                                        <p:attrNameLst>
                                          <p:attrName>style.visibility</p:attrName>
                                        </p:attrNameLst>
                                      </p:cBhvr>
                                      <p:to>
                                        <p:strVal val="visible"/>
                                      </p:to>
                                    </p:set>
                                    <p:animEffect filter="dissolve" transition="in">
                                      <p:cBhvr>
                                        <p:cTn id="38" dur="400"/>
                                        <p:tgtEl>
                                          <p:spTgt spid="4015"/>
                                        </p:tgtEl>
                                      </p:cBhvr>
                                    </p:animEffect>
                                  </p:childTnLst>
                                </p:cTn>
                              </p:par>
                            </p:childTnLst>
                          </p:cTn>
                        </p:par>
                      </p:childTnLst>
                    </p:cTn>
                  </p:par>
                  <p:par>
                    <p:cTn id="39" fill="hold">
                      <p:stCondLst>
                        <p:cond delay="indefinite"/>
                      </p:stCondLst>
                      <p:childTnLst>
                        <p:par>
                          <p:cTn id="40" fill="hold">
                            <p:stCondLst>
                              <p:cond delay="0"/>
                            </p:stCondLst>
                            <p:childTnLst>
                              <p:par>
                                <p:cTn id="41" presetClass="exit" nodeType="clickEffect" presetID="9" grpId="9" fill="hold">
                                  <p:stCondLst>
                                    <p:cond delay="0"/>
                                  </p:stCondLst>
                                  <p:iterate type="el" backwards="0">
                                    <p:tmAbs val="0"/>
                                  </p:iterate>
                                  <p:childTnLst>
                                    <p:animEffect filter="dissolve" transition="out">
                                      <p:cBhvr>
                                        <p:cTn id="42" dur="400" fill="hold"/>
                                        <p:tgtEl>
                                          <p:spTgt spid="4015"/>
                                        </p:tgtEl>
                                      </p:cBhvr>
                                    </p:animEffect>
                                    <p:set>
                                      <p:cBhvr>
                                        <p:cTn id="43" fill="hold">
                                          <p:stCondLst>
                                            <p:cond delay="399"/>
                                          </p:stCondLst>
                                        </p:cTn>
                                        <p:tgtEl>
                                          <p:spTgt spid="4015"/>
                                        </p:tgtEl>
                                        <p:attrNameLst>
                                          <p:attrName>style.visibility</p:attrName>
                                        </p:attrNameLst>
                                      </p:cBhvr>
                                      <p:to>
                                        <p:strVal val="hidden"/>
                                      </p:to>
                                    </p:set>
                                  </p:childTnLst>
                                </p:cTn>
                              </p:par>
                            </p:childTnLst>
                          </p:cTn>
                        </p:par>
                        <p:par>
                          <p:cTn id="44" fill="hold">
                            <p:stCondLst>
                              <p:cond delay="400"/>
                            </p:stCondLst>
                            <p:childTnLst>
                              <p:par>
                                <p:cTn id="45" presetClass="entr" nodeType="afterEffect" presetID="9" grpId="10" fill="hold">
                                  <p:stCondLst>
                                    <p:cond delay="0"/>
                                  </p:stCondLst>
                                  <p:iterate type="el" backwards="0">
                                    <p:tmAbs val="0"/>
                                  </p:iterate>
                                  <p:childTnLst>
                                    <p:set>
                                      <p:cBhvr>
                                        <p:cTn id="46" fill="hold"/>
                                        <p:tgtEl>
                                          <p:spTgt spid="4034"/>
                                        </p:tgtEl>
                                        <p:attrNameLst>
                                          <p:attrName>style.visibility</p:attrName>
                                        </p:attrNameLst>
                                      </p:cBhvr>
                                      <p:to>
                                        <p:strVal val="visible"/>
                                      </p:to>
                                    </p:set>
                                    <p:animEffect filter="dissolve" transition="in">
                                      <p:cBhvr>
                                        <p:cTn id="47" dur="400"/>
                                        <p:tgtEl>
                                          <p:spTgt spid="4034"/>
                                        </p:tgtEl>
                                      </p:cBhvr>
                                    </p:animEffect>
                                  </p:childTnLst>
                                </p:cTn>
                              </p:par>
                            </p:childTnLst>
                          </p:cTn>
                        </p:par>
                      </p:childTnLst>
                    </p:cTn>
                  </p:par>
                  <p:par>
                    <p:cTn id="48" fill="hold">
                      <p:stCondLst>
                        <p:cond delay="indefinite"/>
                      </p:stCondLst>
                      <p:childTnLst>
                        <p:par>
                          <p:cTn id="49" fill="hold">
                            <p:stCondLst>
                              <p:cond delay="0"/>
                            </p:stCondLst>
                            <p:childTnLst>
                              <p:par>
                                <p:cTn id="50" presetClass="path" nodeType="clickEffect" presetSubtype="0" presetID="-1" grpId="11" accel="50000" decel="50000" fill="hold">
                                  <p:stCondLst>
                                    <p:cond delay="0"/>
                                  </p:stCondLst>
                                  <p:childTnLst>
                                    <p:animMotion path="M 0.000000 0.000000 L -0.019012 -0.344621" origin="layout" pathEditMode="relative">
                                      <p:cBhvr>
                                        <p:cTn id="51" dur="500" fill="hold"/>
                                        <p:tgtEl>
                                          <p:spTgt spid="4034"/>
                                        </p:tgtEl>
                                        <p:attrNameLst>
                                          <p:attrName>ppt_x</p:attrName>
                                          <p:attrName>ppt_y</p:attrName>
                                        </p:attrNameLst>
                                      </p:cBhvr>
                                    </p:animMotion>
                                  </p:childTnLst>
                                </p:cTn>
                              </p:par>
                            </p:childTnLst>
                          </p:cTn>
                        </p:par>
                      </p:childTnLst>
                    </p:cTn>
                  </p:par>
                  <p:par>
                    <p:cTn id="52" fill="hold">
                      <p:stCondLst>
                        <p:cond delay="indefinite"/>
                      </p:stCondLst>
                      <p:childTnLst>
                        <p:par>
                          <p:cTn id="53" fill="hold">
                            <p:stCondLst>
                              <p:cond delay="0"/>
                            </p:stCondLst>
                            <p:childTnLst>
                              <p:par>
                                <p:cTn id="54" presetClass="entr" nodeType="clickEffect" presetSubtype="0" presetID="1" grpId="12" fill="hold">
                                  <p:stCondLst>
                                    <p:cond delay="0"/>
                                  </p:stCondLst>
                                  <p:iterate type="el" backwards="0">
                                    <p:tmAbs val="0"/>
                                  </p:iterate>
                                  <p:childTnLst>
                                    <p:set>
                                      <p:cBhvr>
                                        <p:cTn id="55" fill="hold"/>
                                        <p:tgtEl>
                                          <p:spTgt spid="4002"/>
                                        </p:tgtEl>
                                        <p:attrNameLst>
                                          <p:attrName>style.visibility</p:attrName>
                                        </p:attrNameLst>
                                      </p:cBhvr>
                                      <p:to>
                                        <p:strVal val="visible"/>
                                      </p:to>
                                    </p:set>
                                  </p:childTnLst>
                                </p:cTn>
                              </p:par>
                            </p:childTnLst>
                          </p:cTn>
                        </p:par>
                        <p:par>
                          <p:cTn id="56" fill="hold">
                            <p:stCondLst>
                              <p:cond delay="0"/>
                            </p:stCondLst>
                            <p:childTnLst>
                              <p:par>
                                <p:cTn id="57" presetClass="path" nodeType="afterEffect" presetSubtype="0" presetID="-1" grpId="13" accel="50000" decel="50000" fill="hold">
                                  <p:stCondLst>
                                    <p:cond delay="0"/>
                                  </p:stCondLst>
                                  <p:childTnLst>
                                    <p:animMotion path="M 0.000000 0.000000 L -0.226573 -0.002336" origin="layout" pathEditMode="relative">
                                      <p:cBhvr>
                                        <p:cTn id="58" dur="500" fill="hold"/>
                                        <p:tgtEl>
                                          <p:spTgt spid="4042"/>
                                        </p:tgtEl>
                                        <p:attrNameLst>
                                          <p:attrName>ppt_x</p:attrName>
                                          <p:attrName>ppt_y</p:attrName>
                                        </p:attrNameLst>
                                      </p:cBhvr>
                                    </p:animMotion>
                                  </p:childTnLst>
                                </p:cTn>
                              </p:par>
                            </p:childTnLst>
                          </p:cTn>
                        </p:par>
                        <p:par>
                          <p:cTn id="59" fill="hold">
                            <p:stCondLst>
                              <p:cond delay="0"/>
                            </p:stCondLst>
                            <p:childTnLst>
                              <p:par>
                                <p:cTn id="60" presetClass="path" nodeType="withEffect" presetSubtype="0" presetID="-1" grpId="14" accel="50000" decel="50000" fill="hold">
                                  <p:stCondLst>
                                    <p:cond delay="0"/>
                                  </p:stCondLst>
                                  <p:childTnLst>
                                    <p:animMotion path="M 0.000000 0.000000 L -0.256167 0.000101" origin="layout" pathEditMode="relative">
                                      <p:cBhvr>
                                        <p:cTn id="61" dur="500" fill="hold"/>
                                        <p:tgtEl>
                                          <p:spTgt spid="4002"/>
                                        </p:tgtEl>
                                        <p:attrNameLst>
                                          <p:attrName>ppt_x</p:attrName>
                                          <p:attrName>ppt_y</p:attrName>
                                        </p:attrNameLst>
                                      </p:cBhvr>
                                    </p:animMotion>
                                  </p:childTnLst>
                                </p:cTn>
                              </p:par>
                            </p:childTnLst>
                          </p:cTn>
                        </p:par>
                      </p:childTnLst>
                    </p:cTn>
                  </p:par>
                  <p:par>
                    <p:cTn id="62" fill="hold">
                      <p:stCondLst>
                        <p:cond delay="indefinite"/>
                      </p:stCondLst>
                      <p:childTnLst>
                        <p:par>
                          <p:cTn id="63" fill="hold">
                            <p:stCondLst>
                              <p:cond delay="0"/>
                            </p:stCondLst>
                            <p:childTnLst>
                              <p:par>
                                <p:cTn id="64" presetClass="entr" nodeType="clickEffect" presetSubtype="4" presetID="22" grpId="15" fill="hold">
                                  <p:stCondLst>
                                    <p:cond delay="0"/>
                                  </p:stCondLst>
                                  <p:iterate type="el" backwards="0">
                                    <p:tmAbs val="0"/>
                                  </p:iterate>
                                  <p:childTnLst>
                                    <p:set>
                                      <p:cBhvr>
                                        <p:cTn id="65" fill="hold"/>
                                        <p:tgtEl>
                                          <p:spTgt spid="4108"/>
                                        </p:tgtEl>
                                        <p:attrNameLst>
                                          <p:attrName>style.visibility</p:attrName>
                                        </p:attrNameLst>
                                      </p:cBhvr>
                                      <p:to>
                                        <p:strVal val="visible"/>
                                      </p:to>
                                    </p:set>
                                    <p:animEffect filter="wipe(down)" transition="in">
                                      <p:cBhvr>
                                        <p:cTn id="66" dur="1000"/>
                                        <p:tgtEl>
                                          <p:spTgt spid="4108"/>
                                        </p:tgtEl>
                                      </p:cBhvr>
                                    </p:animEffect>
                                  </p:childTnLst>
                                </p:cTn>
                              </p:par>
                            </p:childTnLst>
                          </p:cTn>
                        </p:par>
                        <p:par>
                          <p:cTn id="67" fill="hold">
                            <p:stCondLst>
                              <p:cond delay="1000"/>
                            </p:stCondLst>
                            <p:childTnLst>
                              <p:par>
                                <p:cTn id="68" presetClass="entr" nodeType="afterEffect" presetSubtype="0" presetID="1" grpId="16" fill="hold">
                                  <p:stCondLst>
                                    <p:cond delay="0"/>
                                  </p:stCondLst>
                                  <p:iterate type="el" backwards="0">
                                    <p:tmAbs val="0"/>
                                  </p:iterate>
                                  <p:childTnLst>
                                    <p:set>
                                      <p:cBhvr>
                                        <p:cTn id="69" fill="hold"/>
                                        <p:tgtEl>
                                          <p:spTgt spid="410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Class="entr" nodeType="clickEffect" presetSubtype="0" presetID="1" grpId="17" fill="hold">
                                  <p:stCondLst>
                                    <p:cond delay="0"/>
                                  </p:stCondLst>
                                  <p:iterate type="el" backwards="0">
                                    <p:tmAbs val="0"/>
                                  </p:iterate>
                                  <p:childTnLst>
                                    <p:set>
                                      <p:cBhvr>
                                        <p:cTn id="73" fill="hold"/>
                                        <p:tgtEl>
                                          <p:spTgt spid="4123"/>
                                        </p:tgtEl>
                                        <p:attrNameLst>
                                          <p:attrName>style.visibility</p:attrName>
                                        </p:attrNameLst>
                                      </p:cBhvr>
                                      <p:to>
                                        <p:strVal val="visible"/>
                                      </p:to>
                                    </p:set>
                                  </p:childTnLst>
                                </p:cTn>
                              </p:par>
                            </p:childTnLst>
                          </p:cTn>
                        </p:par>
                        <p:par>
                          <p:cTn id="74" fill="hold">
                            <p:stCondLst>
                              <p:cond delay="0"/>
                            </p:stCondLst>
                            <p:childTnLst>
                              <p:par>
                                <p:cTn id="75" presetClass="entr" nodeType="afterEffect" presetSubtype="0" presetID="1" grpId="18" fill="hold">
                                  <p:stCondLst>
                                    <p:cond delay="0"/>
                                  </p:stCondLst>
                                  <p:iterate type="el" backwards="0">
                                    <p:tmAbs val="0"/>
                                  </p:iterate>
                                  <p:childTnLst>
                                    <p:set>
                                      <p:cBhvr>
                                        <p:cTn id="76" fill="hold"/>
                                        <p:tgtEl>
                                          <p:spTgt spid="41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02" grpId="12"/>
      <p:bldP build="whole" bldLvl="1" animBg="1" rev="0" advAuto="0" spid="4109" grpId="16"/>
      <p:bldP build="whole" bldLvl="1" animBg="1" rev="0" advAuto="0" spid="4015" grpId="8"/>
      <p:bldP build="whole" bldLvl="1" animBg="1" rev="0" advAuto="0" spid="4060" grpId="5"/>
      <p:bldP build="whole" bldLvl="1" animBg="1" rev="0" advAuto="0" spid="4021" grpId="6"/>
      <p:bldP build="whole" bldLvl="1" animBg="1" rev="0" advAuto="0" spid="4021" grpId="7"/>
      <p:bldP build="whole" bldLvl="1" animBg="1" rev="0" advAuto="0" spid="4015" grpId="9"/>
      <p:bldP build="whole" bldLvl="1" animBg="1" rev="0" advAuto="0" spid="3978" grpId="2"/>
      <p:bldP build="whole" bldLvl="1" animBg="1" rev="0" advAuto="0" spid="4018" grpId="4"/>
      <p:bldP build="whole" bldLvl="1" animBg="1" rev="0" advAuto="0" spid="4034" grpId="10"/>
      <p:bldP build="whole" bldLvl="1" animBg="1" rev="0" advAuto="0" spid="4042" grpId="3"/>
      <p:bldP build="whole" bldLvl="1" animBg="1" rev="0" advAuto="0" spid="3986" grpId="1"/>
      <p:bldP build="whole" bldLvl="1" animBg="1" rev="0" advAuto="0" spid="4123" grpId="17"/>
      <p:bldP build="whole" bldLvl="1" animBg="1" rev="0" advAuto="0" spid="4110" grpId="18"/>
      <p:bldP build="whole" bldLvl="1" animBg="1" rev="0" advAuto="0" spid="4108" grpId="15"/>
    </p:bldLst>
  </p:timing>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8" name="Fundamental Assumption in HTTPS"/>
          <p:cNvSpPr txBox="1"/>
          <p:nvPr>
            <p:ph type="title"/>
          </p:nvPr>
        </p:nvSpPr>
        <p:spPr>
          <a:prstGeom prst="rect">
            <a:avLst/>
          </a:prstGeom>
        </p:spPr>
        <p:txBody>
          <a:bodyPr/>
          <a:lstStyle/>
          <a:p>
            <a:pPr/>
            <a:r>
              <a:rPr>
                <a:solidFill>
                  <a:schemeClr val="accent3">
                    <a:hueOff val="-365725"/>
                    <a:satOff val="-32500"/>
                    <a:lumOff val="18235"/>
                  </a:schemeClr>
                </a:solidFill>
              </a:rPr>
              <a:t>Fundamental Assumption</a:t>
            </a:r>
            <a:r>
              <a:t> in HTTPS</a:t>
            </a:r>
          </a:p>
        </p:txBody>
      </p:sp>
      <p:sp>
        <p:nvSpPr>
          <p:cNvPr id="4129" name="Website"/>
          <p:cNvSpPr/>
          <p:nvPr/>
        </p:nvSpPr>
        <p:spPr>
          <a:xfrm>
            <a:off x="8245506" y="2365128"/>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Website</a:t>
            </a:r>
          </a:p>
        </p:txBody>
      </p:sp>
      <p:sp>
        <p:nvSpPr>
          <p:cNvPr id="4130" name="Browser"/>
          <p:cNvSpPr/>
          <p:nvPr/>
        </p:nvSpPr>
        <p:spPr>
          <a:xfrm>
            <a:off x="2705698" y="2309104"/>
            <a:ext cx="2674129" cy="1736798"/>
          </a:xfrm>
          <a:prstGeom prst="roundRect">
            <a:avLst>
              <a:gd name="adj" fmla="val 10968"/>
            </a:avLst>
          </a:prstGeom>
          <a:ln w="76200">
            <a:solidFill>
              <a:srgbClr val="0365C0"/>
            </a:solidFill>
            <a:miter lim="400000"/>
          </a:ln>
          <a:effectLst>
            <a:outerShdw sx="100000" sy="100000" kx="0" ky="0" algn="b" rotWithShape="0" blurRad="38100" dist="25400" dir="5400000">
              <a:srgbClr val="000000">
                <a:alpha val="50000"/>
              </a:srgbClr>
            </a:outerShdw>
          </a:effectLst>
          <a:extLst>
            <a:ext uri="{C572A759-6A51-4108-AA02-DFA0A04FC94B}">
              <ma14:wrappingTextBoxFlag xmlns:ma14="http://schemas.microsoft.com/office/mac/drawingml/2011/main" val="1"/>
            </a:ext>
          </a:extLst>
        </p:spPr>
        <p:txBody>
          <a:bodyPr lIns="50800" tIns="50800" rIns="50800" bIns="50800"/>
          <a:lstStyle>
            <a:lvl1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lvl1pPr>
          </a:lstStyle>
          <a:p>
            <a:pPr/>
            <a:r>
              <a:t>Browser</a:t>
            </a:r>
          </a:p>
        </p:txBody>
      </p:sp>
      <p:grpSp>
        <p:nvGrpSpPr>
          <p:cNvPr id="4138" name="Group"/>
          <p:cNvGrpSpPr/>
          <p:nvPr/>
        </p:nvGrpSpPr>
        <p:grpSpPr>
          <a:xfrm>
            <a:off x="8379383" y="3120414"/>
            <a:ext cx="620593" cy="577621"/>
            <a:chOff x="0" y="0"/>
            <a:chExt cx="620592" cy="577619"/>
          </a:xfrm>
        </p:grpSpPr>
        <p:sp>
          <p:nvSpPr>
            <p:cNvPr id="4131"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32"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33"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34"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35"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36"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37"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146" name="Group"/>
          <p:cNvGrpSpPr/>
          <p:nvPr/>
        </p:nvGrpSpPr>
        <p:grpSpPr>
          <a:xfrm>
            <a:off x="8857136" y="3117124"/>
            <a:ext cx="627663" cy="584201"/>
            <a:chOff x="0" y="0"/>
            <a:chExt cx="627662" cy="584200"/>
          </a:xfrm>
        </p:grpSpPr>
        <p:sp>
          <p:nvSpPr>
            <p:cNvPr id="4139" name="Line"/>
            <p:cNvSpPr/>
            <p:nvPr/>
          </p:nvSpPr>
          <p:spPr>
            <a:xfrm>
              <a:off x="0" y="206440"/>
              <a:ext cx="467470" cy="3777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40" name="Line"/>
            <p:cNvSpPr/>
            <p:nvPr/>
          </p:nvSpPr>
          <p:spPr>
            <a:xfrm flipV="1">
              <a:off x="22490" y="264730"/>
              <a:ext cx="306071" cy="306071"/>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41" name="Line"/>
            <p:cNvSpPr/>
            <p:nvPr/>
          </p:nvSpPr>
          <p:spPr>
            <a:xfrm flipV="1">
              <a:off x="229964" y="295987"/>
              <a:ext cx="139227" cy="139227"/>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42" name="Line"/>
            <p:cNvSpPr/>
            <p:nvPr/>
          </p:nvSpPr>
          <p:spPr>
            <a:xfrm flipV="1">
              <a:off x="20232" y="256604"/>
              <a:ext cx="300203" cy="30020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43" name="Line"/>
            <p:cNvSpPr/>
            <p:nvPr/>
          </p:nvSpPr>
          <p:spPr>
            <a:xfrm flipV="1">
              <a:off x="217039" y="297235"/>
              <a:ext cx="135901" cy="135901"/>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44" name="Circle"/>
            <p:cNvSpPr/>
            <p:nvPr/>
          </p:nvSpPr>
          <p:spPr>
            <a:xfrm>
              <a:off x="283136" y="0"/>
              <a:ext cx="344527" cy="344527"/>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45" name="Circle"/>
            <p:cNvSpPr/>
            <p:nvPr/>
          </p:nvSpPr>
          <p:spPr>
            <a:xfrm>
              <a:off x="461847" y="50715"/>
              <a:ext cx="111356" cy="111356"/>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4147" name="Line"/>
          <p:cNvSpPr/>
          <p:nvPr/>
        </p:nvSpPr>
        <p:spPr>
          <a:xfrm>
            <a:off x="5493053" y="2844281"/>
            <a:ext cx="2367538" cy="1"/>
          </a:xfrm>
          <a:prstGeom prst="line">
            <a:avLst/>
          </a:prstGeom>
          <a:ln w="76200">
            <a:solidFill>
              <a:srgbClr val="FFFFFF"/>
            </a:solidFill>
            <a:miter lim="400000"/>
            <a:headEnd type="triangle"/>
            <a:tailEnd type="triangle"/>
          </a:ln>
        </p:spPr>
        <p:txBody>
          <a:bodyPr lIns="0" tIns="0" rIns="0" bIns="0"/>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pic>
        <p:nvPicPr>
          <p:cNvPr id="4148" name="Chrome-logo.png" descr="Chrome-logo.png"/>
          <p:cNvPicPr>
            <a:picLocks noChangeAspect="1"/>
          </p:cNvPicPr>
          <p:nvPr/>
        </p:nvPicPr>
        <p:blipFill>
          <a:blip r:embed="rId3">
            <a:extLst/>
          </a:blip>
          <a:stretch>
            <a:fillRect/>
          </a:stretch>
        </p:blipFill>
        <p:spPr>
          <a:xfrm>
            <a:off x="2397710" y="2057027"/>
            <a:ext cx="685801" cy="685801"/>
          </a:xfrm>
          <a:prstGeom prst="rect">
            <a:avLst/>
          </a:prstGeom>
          <a:ln w="12700">
            <a:miter lim="400000"/>
          </a:ln>
        </p:spPr>
      </p:pic>
      <p:pic>
        <p:nvPicPr>
          <p:cNvPr id="4149" name="strategic_bofa500_1.png" descr="strategic_bofa500_1.png"/>
          <p:cNvPicPr>
            <a:picLocks noChangeAspect="1"/>
          </p:cNvPicPr>
          <p:nvPr/>
        </p:nvPicPr>
        <p:blipFill>
          <a:blip r:embed="rId4">
            <a:extLst/>
          </a:blip>
          <a:srcRect l="28418" t="39675" r="28418" b="0"/>
          <a:stretch>
            <a:fillRect/>
          </a:stretch>
        </p:blipFill>
        <p:spPr>
          <a:xfrm>
            <a:off x="7419353" y="2110074"/>
            <a:ext cx="1466959" cy="691941"/>
          </a:xfrm>
          <a:prstGeom prst="rect">
            <a:avLst/>
          </a:prstGeom>
          <a:ln w="12700">
            <a:miter lim="400000"/>
          </a:ln>
        </p:spPr>
      </p:pic>
      <p:grpSp>
        <p:nvGrpSpPr>
          <p:cNvPr id="4162" name="Group"/>
          <p:cNvGrpSpPr/>
          <p:nvPr/>
        </p:nvGrpSpPr>
        <p:grpSpPr>
          <a:xfrm>
            <a:off x="9592390" y="2973810"/>
            <a:ext cx="1194275" cy="896230"/>
            <a:chOff x="0" y="0"/>
            <a:chExt cx="1194273" cy="896228"/>
          </a:xfrm>
        </p:grpSpPr>
        <p:sp>
          <p:nvSpPr>
            <p:cNvPr id="4150" name="Rectangle"/>
            <p:cNvSpPr/>
            <p:nvPr/>
          </p:nvSpPr>
          <p:spPr>
            <a:xfrm>
              <a:off x="0" y="46231"/>
              <a:ext cx="1194274" cy="849998"/>
            </a:xfrm>
            <a:prstGeom prst="rect">
              <a:avLst/>
            </a:prstGeom>
            <a:solidFill>
              <a:srgbClr val="C4C4C4"/>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51" name="Certificate"/>
            <p:cNvSpPr txBox="1"/>
            <p:nvPr/>
          </p:nvSpPr>
          <p:spPr>
            <a:xfrm>
              <a:off x="27986" y="-1"/>
              <a:ext cx="1138302" cy="457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b="0" sz="2200">
                  <a:solidFill>
                    <a:srgbClr val="000000"/>
                  </a:solidFill>
                  <a:latin typeface="Snell Roundhand"/>
                  <a:ea typeface="Snell Roundhand"/>
                  <a:cs typeface="Snell Roundhand"/>
                  <a:sym typeface="Snell Roundhand"/>
                </a:defRPr>
              </a:lvl1pPr>
            </a:lstStyle>
            <a:p>
              <a:pPr/>
              <a:r>
                <a:t>Certificate</a:t>
              </a:r>
            </a:p>
          </p:txBody>
        </p:sp>
        <p:grpSp>
          <p:nvGrpSpPr>
            <p:cNvPr id="4159" name="Group"/>
            <p:cNvGrpSpPr/>
            <p:nvPr/>
          </p:nvGrpSpPr>
          <p:grpSpPr>
            <a:xfrm>
              <a:off x="62930" y="528144"/>
              <a:ext cx="290761" cy="270627"/>
              <a:chOff x="0" y="0"/>
              <a:chExt cx="290759" cy="270626"/>
            </a:xfrm>
          </p:grpSpPr>
          <p:sp>
            <p:nvSpPr>
              <p:cNvPr id="4152" name="Line"/>
              <p:cNvSpPr/>
              <p:nvPr/>
            </p:nvSpPr>
            <p:spPr>
              <a:xfrm>
                <a:off x="0" y="95631"/>
                <a:ext cx="216552" cy="1749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53" name="Line"/>
              <p:cNvSpPr/>
              <p:nvPr/>
            </p:nvSpPr>
            <p:spPr>
              <a:xfrm flipV="1">
                <a:off x="10418" y="122634"/>
                <a:ext cx="141786" cy="141785"/>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54" name="Line"/>
              <p:cNvSpPr/>
              <p:nvPr/>
            </p:nvSpPr>
            <p:spPr>
              <a:xfrm flipV="1">
                <a:off x="106529" y="137114"/>
                <a:ext cx="64496" cy="64496"/>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55" name="Line"/>
              <p:cNvSpPr/>
              <p:nvPr/>
            </p:nvSpPr>
            <p:spPr>
              <a:xfrm flipV="1">
                <a:off x="9372" y="118869"/>
                <a:ext cx="139067" cy="13906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56" name="Line"/>
              <p:cNvSpPr/>
              <p:nvPr/>
            </p:nvSpPr>
            <p:spPr>
              <a:xfrm flipV="1">
                <a:off x="100541" y="137692"/>
                <a:ext cx="62956" cy="62955"/>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57" name="Circle"/>
              <p:cNvSpPr/>
              <p:nvPr/>
            </p:nvSpPr>
            <p:spPr>
              <a:xfrm>
                <a:off x="131160" y="0"/>
                <a:ext cx="159600" cy="15960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58" name="Circle"/>
              <p:cNvSpPr/>
              <p:nvPr/>
            </p:nvSpPr>
            <p:spPr>
              <a:xfrm>
                <a:off x="213947" y="23493"/>
                <a:ext cx="51585" cy="5158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pic>
          <p:nvPicPr>
            <p:cNvPr id="4160" name="250px-VRSNlogoAug2012.png" descr="250px-VRSNlogoAug2012.png"/>
            <p:cNvPicPr>
              <a:picLocks noChangeAspect="1"/>
            </p:cNvPicPr>
            <p:nvPr/>
          </p:nvPicPr>
          <p:blipFill>
            <a:blip r:embed="rId5">
              <a:extLst/>
            </a:blip>
            <a:srcRect l="0" t="0" r="12951" b="33387"/>
            <a:stretch>
              <a:fillRect/>
            </a:stretch>
          </p:blipFill>
          <p:spPr>
            <a:xfrm>
              <a:off x="695032" y="443170"/>
              <a:ext cx="464702" cy="355605"/>
            </a:xfrm>
            <a:prstGeom prst="rect">
              <a:avLst/>
            </a:prstGeom>
            <a:ln w="12700" cap="flat">
              <a:noFill/>
              <a:miter lim="400000"/>
            </a:ln>
            <a:effectLst/>
          </p:spPr>
        </p:pic>
        <p:pic>
          <p:nvPicPr>
            <p:cNvPr id="4161" name="strategic_bofa500_1.png" descr="strategic_bofa500_1.png"/>
            <p:cNvPicPr>
              <a:picLocks noChangeAspect="1"/>
            </p:cNvPicPr>
            <p:nvPr/>
          </p:nvPicPr>
          <p:blipFill>
            <a:blip r:embed="rId4">
              <a:extLst/>
            </a:blip>
            <a:srcRect l="35082" t="39675" r="28418" b="0"/>
            <a:stretch>
              <a:fillRect/>
            </a:stretch>
          </p:blipFill>
          <p:spPr>
            <a:xfrm>
              <a:off x="354447" y="528144"/>
              <a:ext cx="485326" cy="270720"/>
            </a:xfrm>
            <a:prstGeom prst="rect">
              <a:avLst/>
            </a:prstGeom>
            <a:ln w="12700" cap="flat">
              <a:noFill/>
              <a:miter lim="400000"/>
            </a:ln>
            <a:effectLst/>
          </p:spPr>
        </p:pic>
      </p:grpSp>
      <p:grpSp>
        <p:nvGrpSpPr>
          <p:cNvPr id="4170" name="Group"/>
          <p:cNvGrpSpPr/>
          <p:nvPr/>
        </p:nvGrpSpPr>
        <p:grpSpPr>
          <a:xfrm>
            <a:off x="8379383" y="3120414"/>
            <a:ext cx="620593" cy="577621"/>
            <a:chOff x="0" y="0"/>
            <a:chExt cx="620592" cy="577619"/>
          </a:xfrm>
        </p:grpSpPr>
        <p:sp>
          <p:nvSpPr>
            <p:cNvPr id="4163" name="Line"/>
            <p:cNvSpPr/>
            <p:nvPr/>
          </p:nvSpPr>
          <p:spPr>
            <a:xfrm>
              <a:off x="0" y="204114"/>
              <a:ext cx="462204" cy="37350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64" name="Line"/>
            <p:cNvSpPr/>
            <p:nvPr/>
          </p:nvSpPr>
          <p:spPr>
            <a:xfrm flipV="1">
              <a:off x="22237" y="261748"/>
              <a:ext cx="302623" cy="302623"/>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65" name="Line"/>
            <p:cNvSpPr/>
            <p:nvPr/>
          </p:nvSpPr>
          <p:spPr>
            <a:xfrm flipV="1">
              <a:off x="227374" y="292653"/>
              <a:ext cx="137658" cy="1376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66" name="Line"/>
            <p:cNvSpPr/>
            <p:nvPr/>
          </p:nvSpPr>
          <p:spPr>
            <a:xfrm flipV="1">
              <a:off x="20004" y="253713"/>
              <a:ext cx="296822" cy="29682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67" name="Line"/>
            <p:cNvSpPr/>
            <p:nvPr/>
          </p:nvSpPr>
          <p:spPr>
            <a:xfrm flipV="1">
              <a:off x="214594" y="293887"/>
              <a:ext cx="134371" cy="13437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68" name="Circle"/>
            <p:cNvSpPr/>
            <p:nvPr/>
          </p:nvSpPr>
          <p:spPr>
            <a:xfrm>
              <a:off x="279946" y="0"/>
              <a:ext cx="340647" cy="340646"/>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69" name="Circle"/>
            <p:cNvSpPr/>
            <p:nvPr/>
          </p:nvSpPr>
          <p:spPr>
            <a:xfrm>
              <a:off x="456644" y="50144"/>
              <a:ext cx="110102" cy="110102"/>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4171"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lvl1pPr>
              <a:defRPr>
                <a:solidFill>
                  <a:srgbClr val="FFF61C"/>
                </a:solidFill>
              </a:defRPr>
            </a:lvl1pPr>
          </a:lstStyle>
          <a:p>
            <a:pPr/>
            <a:fld id="{86CB4B4D-7CA3-9044-876B-883B54F8677D}" type="slidenum"/>
          </a:p>
        </p:txBody>
      </p:sp>
      <p:sp>
        <p:nvSpPr>
          <p:cNvPr id="4172" name="Rounded Rectangle"/>
          <p:cNvSpPr/>
          <p:nvPr/>
        </p:nvSpPr>
        <p:spPr>
          <a:xfrm>
            <a:off x="8870418" y="3018176"/>
            <a:ext cx="731157" cy="807497"/>
          </a:xfrm>
          <a:prstGeom prst="roundRect">
            <a:avLst>
              <a:gd name="adj" fmla="val 26055"/>
            </a:avLst>
          </a:prstGeom>
          <a:ln w="25400">
            <a:solidFill>
              <a:srgbClr val="FDE15B"/>
            </a:solidFill>
            <a:prstDash val="sysDot"/>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173" name="Authentication fundamentally assumes:"/>
          <p:cNvSpPr txBox="1"/>
          <p:nvPr/>
        </p:nvSpPr>
        <p:spPr>
          <a:xfrm>
            <a:off x="2721753" y="6721059"/>
            <a:ext cx="8347014" cy="6477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600">
                <a:latin typeface="Helvetica Light"/>
                <a:ea typeface="Helvetica Light"/>
                <a:cs typeface="Helvetica Light"/>
                <a:sym typeface="Helvetica Light"/>
              </a:defRPr>
            </a:pPr>
            <a:r>
              <a:t>Authentication </a:t>
            </a:r>
            <a:r>
              <a:rPr b="1">
                <a:solidFill>
                  <a:srgbClr val="FFD12A"/>
                </a:solidFill>
                <a:latin typeface="Helvetica"/>
                <a:ea typeface="Helvetica"/>
                <a:cs typeface="Helvetica"/>
                <a:sym typeface="Helvetica"/>
              </a:rPr>
              <a:t>fundamentally</a:t>
            </a:r>
            <a:r>
              <a:t> assumes:</a:t>
            </a:r>
          </a:p>
        </p:txBody>
      </p:sp>
      <p:grpSp>
        <p:nvGrpSpPr>
          <p:cNvPr id="4185" name="Group"/>
          <p:cNvGrpSpPr/>
          <p:nvPr/>
        </p:nvGrpSpPr>
        <p:grpSpPr>
          <a:xfrm>
            <a:off x="4515539" y="7572583"/>
            <a:ext cx="4759442" cy="806462"/>
            <a:chOff x="0" y="0"/>
            <a:chExt cx="4759441" cy="806461"/>
          </a:xfrm>
        </p:grpSpPr>
        <p:pic>
          <p:nvPicPr>
            <p:cNvPr id="4174" name="strategic_bofa500_1.png" descr="strategic_bofa500_1.png"/>
            <p:cNvPicPr>
              <a:picLocks noChangeAspect="1"/>
            </p:cNvPicPr>
            <p:nvPr/>
          </p:nvPicPr>
          <p:blipFill>
            <a:blip r:embed="rId4">
              <a:extLst/>
            </a:blip>
            <a:srcRect l="37243" t="39675" r="30196" b="0"/>
            <a:stretch>
              <a:fillRect/>
            </a:stretch>
          </p:blipFill>
          <p:spPr>
            <a:xfrm>
              <a:off x="1230636" y="79380"/>
              <a:ext cx="984958" cy="615883"/>
            </a:xfrm>
            <a:prstGeom prst="rect">
              <a:avLst/>
            </a:prstGeom>
            <a:ln w="12700" cap="flat">
              <a:noFill/>
              <a:miter lim="400000"/>
            </a:ln>
            <a:effectLst/>
          </p:spPr>
        </p:pic>
        <p:grpSp>
          <p:nvGrpSpPr>
            <p:cNvPr id="4182" name="Group"/>
            <p:cNvGrpSpPr/>
            <p:nvPr/>
          </p:nvGrpSpPr>
          <p:grpSpPr>
            <a:xfrm rot="2700000">
              <a:off x="4060857" y="128329"/>
              <a:ext cx="590707" cy="549803"/>
              <a:chOff x="0" y="0"/>
              <a:chExt cx="590706" cy="549802"/>
            </a:xfrm>
          </p:grpSpPr>
          <p:sp>
            <p:nvSpPr>
              <p:cNvPr id="4175"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76"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77"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78"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79"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80"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181"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4183" name="Only"/>
            <p:cNvSpPr txBox="1"/>
            <p:nvPr/>
          </p:nvSpPr>
          <p:spPr>
            <a:xfrm>
              <a:off x="-1" y="72501"/>
              <a:ext cx="1130500"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solidFill>
                    <a:srgbClr val="FFD12A"/>
                  </a:solidFill>
                  <a:latin typeface="Helvetica"/>
                  <a:ea typeface="Helvetica"/>
                  <a:cs typeface="Helvetica"/>
                  <a:sym typeface="Helvetica"/>
                </a:defRPr>
              </a:lvl1pPr>
            </a:lstStyle>
            <a:p>
              <a:pPr/>
              <a:r>
                <a:t>Only</a:t>
              </a:r>
            </a:p>
          </p:txBody>
        </p:sp>
        <p:sp>
          <p:nvSpPr>
            <p:cNvPr id="4184" name="knows"/>
            <p:cNvSpPr txBox="1"/>
            <p:nvPr/>
          </p:nvSpPr>
          <p:spPr>
            <a:xfrm>
              <a:off x="2315819" y="79380"/>
              <a:ext cx="1537023" cy="6477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600">
                  <a:solidFill>
                    <a:srgbClr val="FFD12A"/>
                  </a:solidFill>
                  <a:latin typeface="Helvetica"/>
                  <a:ea typeface="Helvetica"/>
                  <a:cs typeface="Helvetica"/>
                  <a:sym typeface="Helvetica"/>
                </a:defRPr>
              </a:lvl1pPr>
            </a:lstStyle>
            <a:p>
              <a:pPr/>
              <a:r>
                <a:t>knows</a:t>
              </a:r>
            </a:p>
          </p:txBody>
        </p:sp>
      </p:grpSp>
      <p:sp>
        <p:nvSpPr>
          <p:cNvPr id="4186" name="Rounded Rectangle"/>
          <p:cNvSpPr/>
          <p:nvPr/>
        </p:nvSpPr>
        <p:spPr>
          <a:xfrm>
            <a:off x="2473103" y="6584318"/>
            <a:ext cx="8844314" cy="1949181"/>
          </a:xfrm>
          <a:prstGeom prst="roundRect">
            <a:avLst>
              <a:gd name="adj" fmla="val 9773"/>
            </a:avLst>
          </a:prstGeom>
          <a:ln w="25400">
            <a:solidFill>
              <a:srgbClr val="FDE15B"/>
            </a:solidFill>
            <a:prstDash val="sysDot"/>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187" name="Line"/>
          <p:cNvSpPr/>
          <p:nvPr/>
        </p:nvSpPr>
        <p:spPr>
          <a:xfrm flipV="1">
            <a:off x="9235996" y="3838514"/>
            <a:ext cx="1" cy="2076572"/>
          </a:xfrm>
          <a:prstGeom prst="line">
            <a:avLst/>
          </a:prstGeom>
          <a:ln w="25400">
            <a:solidFill>
              <a:srgbClr val="FDE15B"/>
            </a:solidFill>
            <a:prstDash val="sysDot"/>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188" name="Line"/>
          <p:cNvSpPr/>
          <p:nvPr/>
        </p:nvSpPr>
        <p:spPr>
          <a:xfrm flipH="1">
            <a:off x="6786607" y="5933444"/>
            <a:ext cx="2482546" cy="1"/>
          </a:xfrm>
          <a:prstGeom prst="line">
            <a:avLst/>
          </a:prstGeom>
          <a:ln w="25400">
            <a:solidFill>
              <a:srgbClr val="FDE15B"/>
            </a:solidFill>
            <a:prstDash val="sysDot"/>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189" name="Line"/>
          <p:cNvSpPr/>
          <p:nvPr/>
        </p:nvSpPr>
        <p:spPr>
          <a:xfrm flipV="1">
            <a:off x="6786607" y="5933444"/>
            <a:ext cx="1" cy="647098"/>
          </a:xfrm>
          <a:prstGeom prst="line">
            <a:avLst/>
          </a:prstGeom>
          <a:ln w="25400">
            <a:solidFill>
              <a:srgbClr val="FDE15B"/>
            </a:solidFill>
            <a:prstDash val="sysDot"/>
            <a:miter lim="400000"/>
          </a:ln>
        </p:spPr>
        <p:txBody>
          <a:bodyPr lIns="50800" tIns="50800" rIns="50800" bIns="50800" anchor="ctr"/>
          <a:lstStyle/>
          <a:p>
            <a:pPr>
              <a:defRPr b="0" sz="2600">
                <a:latin typeface="Helvetica Light"/>
                <a:ea typeface="Helvetica Light"/>
                <a:cs typeface="Helvetica Light"/>
                <a:sym typeface="Helvetica Light"/>
              </a:defRPr>
            </a:pPr>
          </a:p>
        </p:txBody>
      </p:sp>
      <p:pic>
        <p:nvPicPr>
          <p:cNvPr id="4190" name="handshake-white.png" descr="handshake-white.png"/>
          <p:cNvPicPr>
            <a:picLocks noChangeAspect="1"/>
          </p:cNvPicPr>
          <p:nvPr/>
        </p:nvPicPr>
        <p:blipFill>
          <a:blip r:embed="rId6">
            <a:extLst/>
          </a:blip>
          <a:stretch>
            <a:fillRect/>
          </a:stretch>
        </p:blipFill>
        <p:spPr>
          <a:xfrm>
            <a:off x="5562888" y="3653847"/>
            <a:ext cx="2482546" cy="1237549"/>
          </a:xfrm>
          <a:prstGeom prst="rect">
            <a:avLst/>
          </a:prstGeom>
          <a:ln w="12700">
            <a:miter lim="400000"/>
          </a:ln>
        </p:spPr>
      </p:pic>
      <p:sp>
        <p:nvSpPr>
          <p:cNvPr id="4191" name="TLS Handshake"/>
          <p:cNvSpPr txBox="1"/>
          <p:nvPr/>
        </p:nvSpPr>
        <p:spPr>
          <a:xfrm>
            <a:off x="5227098" y="4925493"/>
            <a:ext cx="3163094" cy="584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200">
                <a:latin typeface="Helvetica"/>
                <a:ea typeface="Helvetica"/>
                <a:cs typeface="Helvetica"/>
                <a:sym typeface="Helvetica"/>
              </a:defRPr>
            </a:lvl1pPr>
          </a:lstStyle>
          <a:p>
            <a:pPr/>
            <a:r>
              <a:t>TLS Handshake</a:t>
            </a:r>
          </a:p>
        </p:txBody>
      </p:sp>
      <p:pic>
        <p:nvPicPr>
          <p:cNvPr id="4192" name="clicktight-Icon-Green-lock.png" descr="clicktight-Icon-Green-lock.png"/>
          <p:cNvPicPr>
            <a:picLocks noChangeAspect="1"/>
          </p:cNvPicPr>
          <p:nvPr/>
        </p:nvPicPr>
        <p:blipFill>
          <a:blip r:embed="rId7">
            <a:extLst/>
          </a:blip>
          <a:stretch>
            <a:fillRect/>
          </a:stretch>
        </p:blipFill>
        <p:spPr>
          <a:xfrm>
            <a:off x="6572044" y="4891395"/>
            <a:ext cx="473203" cy="584201"/>
          </a:xfrm>
          <a:prstGeom prst="rect">
            <a:avLst/>
          </a:prstGeom>
          <a:ln w="12700">
            <a:miter lim="400000"/>
          </a:ln>
        </p:spPr>
      </p:pic>
      <p:sp>
        <p:nvSpPr>
          <p:cNvPr id="4193" name="Text"/>
          <p:cNvSpPr txBox="1"/>
          <p:nvPr/>
        </p:nvSpPr>
        <p:spPr>
          <a:xfrm>
            <a:off x="11956950" y="9296400"/>
            <a:ext cx="355800" cy="3429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a:defRPr sz="1600">
                <a:solidFill>
                  <a:srgbClr val="FFFB00"/>
                </a:solidFill>
                <a:latin typeface="Gill Sans"/>
                <a:ea typeface="Gill Sans"/>
                <a:cs typeface="Gill Sans"/>
                <a:sym typeface="Gill Sans"/>
              </a:defRPr>
            </a:pPr>
            <a:fld id="{86CB4B4D-7CA3-9044-876B-883B54F8677D}" type="slidenum"/>
            <a:r>
              <a:t>￼</a:t>
            </a:r>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ID="9" grpId="1" fill="hold">
                                  <p:stCondLst>
                                    <p:cond delay="0"/>
                                  </p:stCondLst>
                                  <p:iterate type="el" backwards="0">
                                    <p:tmAbs val="0"/>
                                  </p:iterate>
                                  <p:childTnLst>
                                    <p:set>
                                      <p:cBhvr>
                                        <p:cTn id="6" fill="hold"/>
                                        <p:tgtEl>
                                          <p:spTgt spid="4146"/>
                                        </p:tgtEl>
                                        <p:attrNameLst>
                                          <p:attrName>style.visibility</p:attrName>
                                        </p:attrNameLst>
                                      </p:cBhvr>
                                      <p:to>
                                        <p:strVal val="visible"/>
                                      </p:to>
                                    </p:set>
                                    <p:animEffect filter="dissolve" transition="in">
                                      <p:cBhvr>
                                        <p:cTn id="7" dur="400"/>
                                        <p:tgtEl>
                                          <p:spTgt spid="4146"/>
                                        </p:tgtEl>
                                      </p:cBhvr>
                                    </p:animEffect>
                                  </p:childTnLst>
                                </p:cTn>
                              </p:par>
                            </p:childTnLst>
                          </p:cTn>
                        </p:par>
                        <p:par>
                          <p:cTn id="8" fill="hold">
                            <p:stCondLst>
                              <p:cond delay="400"/>
                            </p:stCondLst>
                            <p:childTnLst>
                              <p:par>
                                <p:cTn id="9" presetClass="entr" nodeType="afterEffect" presetID="9" grpId="2" fill="hold">
                                  <p:stCondLst>
                                    <p:cond delay="0"/>
                                  </p:stCondLst>
                                  <p:iterate type="el" backwards="0">
                                    <p:tmAbs val="0"/>
                                  </p:iterate>
                                  <p:childTnLst>
                                    <p:set>
                                      <p:cBhvr>
                                        <p:cTn id="10" fill="hold"/>
                                        <p:tgtEl>
                                          <p:spTgt spid="4138"/>
                                        </p:tgtEl>
                                        <p:attrNameLst>
                                          <p:attrName>style.visibility</p:attrName>
                                        </p:attrNameLst>
                                      </p:cBhvr>
                                      <p:to>
                                        <p:strVal val="visible"/>
                                      </p:to>
                                    </p:set>
                                    <p:animEffect filter="dissolve" transition="in">
                                      <p:cBhvr>
                                        <p:cTn id="11" dur="400"/>
                                        <p:tgtEl>
                                          <p:spTgt spid="4138"/>
                                        </p:tgtEl>
                                      </p:cBhvr>
                                    </p:animEffect>
                                  </p:childTnLst>
                                </p:cTn>
                              </p:par>
                            </p:childTnLst>
                          </p:cTn>
                        </p:par>
                        <p:par>
                          <p:cTn id="12" fill="hold">
                            <p:stCondLst>
                              <p:cond delay="800"/>
                            </p:stCondLst>
                            <p:childTnLst>
                              <p:par>
                                <p:cTn id="13" presetClass="entr" nodeType="afterEffect" presetID="9" grpId="3" fill="hold">
                                  <p:stCondLst>
                                    <p:cond delay="0"/>
                                  </p:stCondLst>
                                  <p:iterate type="el" backwards="0">
                                    <p:tmAbs val="0"/>
                                  </p:iterate>
                                  <p:childTnLst>
                                    <p:set>
                                      <p:cBhvr>
                                        <p:cTn id="14" fill="hold"/>
                                        <p:tgtEl>
                                          <p:spTgt spid="4170"/>
                                        </p:tgtEl>
                                        <p:attrNameLst>
                                          <p:attrName>style.visibility</p:attrName>
                                        </p:attrNameLst>
                                      </p:cBhvr>
                                      <p:to>
                                        <p:strVal val="visible"/>
                                      </p:to>
                                    </p:set>
                                    <p:animEffect filter="dissolve" transition="in">
                                      <p:cBhvr>
                                        <p:cTn id="15" dur="400"/>
                                        <p:tgtEl>
                                          <p:spTgt spid="4170"/>
                                        </p:tgtEl>
                                      </p:cBhvr>
                                    </p:animEffect>
                                  </p:childTnLst>
                                </p:cTn>
                              </p:par>
                            </p:childTnLst>
                          </p:cTn>
                        </p:par>
                        <p:par>
                          <p:cTn id="16" fill="hold">
                            <p:stCondLst>
                              <p:cond delay="1200"/>
                            </p:stCondLst>
                            <p:childTnLst>
                              <p:par>
                                <p:cTn id="17" presetClass="entr" nodeType="afterEffect" presetSubtype="0" presetID="1" grpId="4" fill="hold">
                                  <p:stCondLst>
                                    <p:cond delay="0"/>
                                  </p:stCondLst>
                                  <p:iterate type="el" backwards="0">
                                    <p:tmAbs val="0"/>
                                  </p:iterate>
                                  <p:childTnLst>
                                    <p:set>
                                      <p:cBhvr>
                                        <p:cTn id="18" fill="hold"/>
                                        <p:tgtEl>
                                          <p:spTgt spid="4162"/>
                                        </p:tgtEl>
                                        <p:attrNameLst>
                                          <p:attrName>style.visibility</p:attrName>
                                        </p:attrNameLst>
                                      </p:cBhvr>
                                      <p:to>
                                        <p:strVal val="visible"/>
                                      </p:to>
                                    </p:set>
                                  </p:childTnLst>
                                </p:cTn>
                              </p:par>
                            </p:childTnLst>
                          </p:cTn>
                        </p:par>
                        <p:par>
                          <p:cTn id="19" fill="hold">
                            <p:stCondLst>
                              <p:cond delay="0"/>
                            </p:stCondLst>
                            <p:childTnLst>
                              <p:par>
                                <p:cTn id="20" presetClass="path" nodeType="afterEffect" presetSubtype="0" presetID="-1" grpId="5" accel="50000" decel="50000" fill="hold">
                                  <p:stCondLst>
                                    <p:cond delay="0"/>
                                  </p:stCondLst>
                                  <p:childTnLst>
                                    <p:animMotion path="M 0.000000 0.000000 L -0.226573 -0.002336" origin="layout" pathEditMode="relative">
                                      <p:cBhvr>
                                        <p:cTn id="21" dur="500" fill="hold"/>
                                        <p:tgtEl>
                                          <p:spTgt spid="4170"/>
                                        </p:tgtEl>
                                        <p:attrNameLst>
                                          <p:attrName>ppt_x</p:attrName>
                                          <p:attrName>ppt_y</p:attrName>
                                        </p:attrNameLst>
                                      </p:cBhvr>
                                    </p:animMotion>
                                  </p:childTnLst>
                                </p:cTn>
                              </p:par>
                            </p:childTnLst>
                          </p:cTn>
                        </p:par>
                        <p:par>
                          <p:cTn id="22" fill="hold">
                            <p:stCondLst>
                              <p:cond delay="0"/>
                            </p:stCondLst>
                            <p:childTnLst>
                              <p:par>
                                <p:cTn id="23" presetClass="path" nodeType="afterEffect" presetSubtype="0" presetID="-1" grpId="6" accel="50000" decel="50000" fill="hold">
                                  <p:stCondLst>
                                    <p:cond delay="0"/>
                                  </p:stCondLst>
                                  <p:childTnLst>
                                    <p:animMotion path="M 0.000000 0.000000 L -0.256167 0.000101" origin="layout" pathEditMode="relative">
                                      <p:cBhvr>
                                        <p:cTn id="24" dur="500" fill="hold"/>
                                        <p:tgtEl>
                                          <p:spTgt spid="4162"/>
                                        </p:tgtEl>
                                        <p:attrNameLst>
                                          <p:attrName>ppt_x</p:attrName>
                                          <p:attrName>ppt_y</p:attrName>
                                        </p:attrNameLst>
                                      </p:cBhvr>
                                    </p:animMotion>
                                  </p:childTnLst>
                                </p:cTn>
                              </p:par>
                            </p:childTnLst>
                          </p:cTn>
                        </p:par>
                      </p:childTnLst>
                    </p:cTn>
                  </p:par>
                  <p:par>
                    <p:cTn id="25" fill="hold">
                      <p:stCondLst>
                        <p:cond delay="indefinite"/>
                      </p:stCondLst>
                      <p:childTnLst>
                        <p:par>
                          <p:cTn id="26" fill="hold">
                            <p:stCondLst>
                              <p:cond delay="0"/>
                            </p:stCondLst>
                            <p:childTnLst>
                              <p:par>
                                <p:cTn id="27" presetClass="entr" nodeType="clickEffect" presetID="9" grpId="7" fill="hold">
                                  <p:stCondLst>
                                    <p:cond delay="0"/>
                                  </p:stCondLst>
                                  <p:iterate type="el" backwards="0">
                                    <p:tmAbs val="0"/>
                                  </p:iterate>
                                  <p:childTnLst>
                                    <p:set>
                                      <p:cBhvr>
                                        <p:cTn id="28" fill="hold"/>
                                        <p:tgtEl>
                                          <p:spTgt spid="4191"/>
                                        </p:tgtEl>
                                        <p:attrNameLst>
                                          <p:attrName>style.visibility</p:attrName>
                                        </p:attrNameLst>
                                      </p:cBhvr>
                                      <p:to>
                                        <p:strVal val="visible"/>
                                      </p:to>
                                    </p:set>
                                    <p:animEffect filter="dissolve" transition="in">
                                      <p:cBhvr>
                                        <p:cTn id="29" dur="500"/>
                                        <p:tgtEl>
                                          <p:spTgt spid="4191"/>
                                        </p:tgtEl>
                                      </p:cBhvr>
                                    </p:animEffect>
                                  </p:childTnLst>
                                </p:cTn>
                              </p:par>
                            </p:childTnLst>
                          </p:cTn>
                        </p:par>
                        <p:par>
                          <p:cTn id="30" fill="hold">
                            <p:stCondLst>
                              <p:cond delay="500"/>
                            </p:stCondLst>
                            <p:childTnLst>
                              <p:par>
                                <p:cTn id="31" presetClass="entr" nodeType="afterEffect" presetID="9" grpId="8" fill="hold">
                                  <p:stCondLst>
                                    <p:cond delay="0"/>
                                  </p:stCondLst>
                                  <p:iterate type="el" backwards="0">
                                    <p:tmAbs val="0"/>
                                  </p:iterate>
                                  <p:childTnLst>
                                    <p:set>
                                      <p:cBhvr>
                                        <p:cTn id="32" fill="hold"/>
                                        <p:tgtEl>
                                          <p:spTgt spid="4190"/>
                                        </p:tgtEl>
                                        <p:attrNameLst>
                                          <p:attrName>style.visibility</p:attrName>
                                        </p:attrNameLst>
                                      </p:cBhvr>
                                      <p:to>
                                        <p:strVal val="visible"/>
                                      </p:to>
                                    </p:set>
                                    <p:animEffect filter="dissolve" transition="in">
                                      <p:cBhvr>
                                        <p:cTn id="33" dur="500"/>
                                        <p:tgtEl>
                                          <p:spTgt spid="4190"/>
                                        </p:tgtEl>
                                      </p:cBhvr>
                                    </p:animEffect>
                                  </p:childTnLst>
                                </p:cTn>
                              </p:par>
                            </p:childTnLst>
                          </p:cTn>
                        </p:par>
                        <p:par>
                          <p:cTn id="34" fill="hold">
                            <p:stCondLst>
                              <p:cond delay="1000"/>
                            </p:stCondLst>
                            <p:childTnLst>
                              <p:par>
                                <p:cTn id="35" presetClass="exit" nodeType="afterEffect" presetID="9" grpId="9" fill="hold">
                                  <p:stCondLst>
                                    <p:cond delay="0"/>
                                  </p:stCondLst>
                                  <p:iterate type="el" backwards="0">
                                    <p:tmAbs val="0"/>
                                  </p:iterate>
                                  <p:childTnLst>
                                    <p:animEffect filter="dissolve" transition="out">
                                      <p:cBhvr>
                                        <p:cTn id="36" dur="500" fill="hold"/>
                                        <p:tgtEl>
                                          <p:spTgt spid="4191"/>
                                        </p:tgtEl>
                                      </p:cBhvr>
                                    </p:animEffect>
                                    <p:set>
                                      <p:cBhvr>
                                        <p:cTn id="37" fill="hold">
                                          <p:stCondLst>
                                            <p:cond delay="499"/>
                                          </p:stCondLst>
                                        </p:cTn>
                                        <p:tgtEl>
                                          <p:spTgt spid="4191"/>
                                        </p:tgtEl>
                                        <p:attrNameLst>
                                          <p:attrName>style.visibility</p:attrName>
                                        </p:attrNameLst>
                                      </p:cBhvr>
                                      <p:to>
                                        <p:strVal val="hidden"/>
                                      </p:to>
                                    </p:set>
                                  </p:childTnLst>
                                </p:cTn>
                              </p:par>
                            </p:childTnLst>
                          </p:cTn>
                        </p:par>
                        <p:par>
                          <p:cTn id="38" fill="hold">
                            <p:stCondLst>
                              <p:cond delay="1500"/>
                            </p:stCondLst>
                            <p:childTnLst>
                              <p:par>
                                <p:cTn id="39" presetClass="entr" nodeType="afterEffect" presetID="9" grpId="10" fill="hold">
                                  <p:stCondLst>
                                    <p:cond delay="0"/>
                                  </p:stCondLst>
                                  <p:iterate type="el" backwards="0">
                                    <p:tmAbs val="0"/>
                                  </p:iterate>
                                  <p:childTnLst>
                                    <p:set>
                                      <p:cBhvr>
                                        <p:cTn id="40" fill="hold"/>
                                        <p:tgtEl>
                                          <p:spTgt spid="4192"/>
                                        </p:tgtEl>
                                        <p:attrNameLst>
                                          <p:attrName>style.visibility</p:attrName>
                                        </p:attrNameLst>
                                      </p:cBhvr>
                                      <p:to>
                                        <p:strVal val="visible"/>
                                      </p:to>
                                    </p:set>
                                    <p:animEffect filter="dissolve" transition="in">
                                      <p:cBhvr>
                                        <p:cTn id="41" dur="500"/>
                                        <p:tgtEl>
                                          <p:spTgt spid="4192"/>
                                        </p:tgtEl>
                                      </p:cBhvr>
                                    </p:animEffect>
                                  </p:childTnLst>
                                </p:cTn>
                              </p:par>
                            </p:childTnLst>
                          </p:cTn>
                        </p:par>
                      </p:childTnLst>
                    </p:cTn>
                  </p:par>
                  <p:par>
                    <p:cTn id="42" fill="hold">
                      <p:stCondLst>
                        <p:cond delay="indefinite"/>
                      </p:stCondLst>
                      <p:childTnLst>
                        <p:par>
                          <p:cTn id="43" fill="hold">
                            <p:stCondLst>
                              <p:cond delay="0"/>
                            </p:stCondLst>
                            <p:childTnLst>
                              <p:par>
                                <p:cTn id="44" presetClass="entr" nodeType="clickEffect" presetID="9" grpId="11" fill="hold">
                                  <p:stCondLst>
                                    <p:cond delay="0"/>
                                  </p:stCondLst>
                                  <p:iterate type="el" backwards="0">
                                    <p:tmAbs val="0"/>
                                  </p:iterate>
                                  <p:childTnLst>
                                    <p:set>
                                      <p:cBhvr>
                                        <p:cTn id="45" fill="hold"/>
                                        <p:tgtEl>
                                          <p:spTgt spid="4172"/>
                                        </p:tgtEl>
                                        <p:attrNameLst>
                                          <p:attrName>style.visibility</p:attrName>
                                        </p:attrNameLst>
                                      </p:cBhvr>
                                      <p:to>
                                        <p:strVal val="visible"/>
                                      </p:to>
                                    </p:set>
                                    <p:animEffect filter="dissolve" transition="in">
                                      <p:cBhvr>
                                        <p:cTn id="46" dur="499"/>
                                        <p:tgtEl>
                                          <p:spTgt spid="4172"/>
                                        </p:tgtEl>
                                      </p:cBhvr>
                                    </p:animEffect>
                                  </p:childTnLst>
                                </p:cTn>
                              </p:par>
                            </p:childTnLst>
                          </p:cTn>
                        </p:par>
                        <p:par>
                          <p:cTn id="47" fill="hold">
                            <p:stCondLst>
                              <p:cond delay="499"/>
                            </p:stCondLst>
                            <p:childTnLst>
                              <p:par>
                                <p:cTn id="48" presetClass="entr" nodeType="afterEffect" presetSubtype="1" presetID="22" grpId="12" fill="hold">
                                  <p:stCondLst>
                                    <p:cond delay="0"/>
                                  </p:stCondLst>
                                  <p:iterate type="el" backwards="0">
                                    <p:tmAbs val="0"/>
                                  </p:iterate>
                                  <p:childTnLst>
                                    <p:set>
                                      <p:cBhvr>
                                        <p:cTn id="49" fill="hold"/>
                                        <p:tgtEl>
                                          <p:spTgt spid="4187"/>
                                        </p:tgtEl>
                                        <p:attrNameLst>
                                          <p:attrName>style.visibility</p:attrName>
                                        </p:attrNameLst>
                                      </p:cBhvr>
                                      <p:to>
                                        <p:strVal val="visible"/>
                                      </p:to>
                                    </p:set>
                                    <p:animEffect filter="wipe(up)" transition="in">
                                      <p:cBhvr>
                                        <p:cTn id="50" dur="200"/>
                                        <p:tgtEl>
                                          <p:spTgt spid="4187"/>
                                        </p:tgtEl>
                                      </p:cBhvr>
                                    </p:animEffect>
                                  </p:childTnLst>
                                </p:cTn>
                              </p:par>
                            </p:childTnLst>
                          </p:cTn>
                        </p:par>
                        <p:par>
                          <p:cTn id="51" fill="hold">
                            <p:stCondLst>
                              <p:cond delay="699"/>
                            </p:stCondLst>
                            <p:childTnLst>
                              <p:par>
                                <p:cTn id="52" presetClass="entr" nodeType="afterEffect" presetSubtype="2" presetID="22" grpId="13" fill="hold">
                                  <p:stCondLst>
                                    <p:cond delay="0"/>
                                  </p:stCondLst>
                                  <p:iterate type="el" backwards="0">
                                    <p:tmAbs val="0"/>
                                  </p:iterate>
                                  <p:childTnLst>
                                    <p:set>
                                      <p:cBhvr>
                                        <p:cTn id="53" fill="hold"/>
                                        <p:tgtEl>
                                          <p:spTgt spid="4188"/>
                                        </p:tgtEl>
                                        <p:attrNameLst>
                                          <p:attrName>style.visibility</p:attrName>
                                        </p:attrNameLst>
                                      </p:cBhvr>
                                      <p:to>
                                        <p:strVal val="visible"/>
                                      </p:to>
                                    </p:set>
                                    <p:animEffect filter="wipe(right)" transition="in">
                                      <p:cBhvr>
                                        <p:cTn id="54" dur="200"/>
                                        <p:tgtEl>
                                          <p:spTgt spid="4188"/>
                                        </p:tgtEl>
                                      </p:cBhvr>
                                    </p:animEffect>
                                  </p:childTnLst>
                                </p:cTn>
                              </p:par>
                            </p:childTnLst>
                          </p:cTn>
                        </p:par>
                        <p:par>
                          <p:cTn id="55" fill="hold">
                            <p:stCondLst>
                              <p:cond delay="899"/>
                            </p:stCondLst>
                            <p:childTnLst>
                              <p:par>
                                <p:cTn id="56" presetClass="entr" nodeType="afterEffect" presetSubtype="1" presetID="22" grpId="14" fill="hold">
                                  <p:stCondLst>
                                    <p:cond delay="0"/>
                                  </p:stCondLst>
                                  <p:iterate type="el" backwards="0">
                                    <p:tmAbs val="0"/>
                                  </p:iterate>
                                  <p:childTnLst>
                                    <p:set>
                                      <p:cBhvr>
                                        <p:cTn id="57" fill="hold"/>
                                        <p:tgtEl>
                                          <p:spTgt spid="4189"/>
                                        </p:tgtEl>
                                        <p:attrNameLst>
                                          <p:attrName>style.visibility</p:attrName>
                                        </p:attrNameLst>
                                      </p:cBhvr>
                                      <p:to>
                                        <p:strVal val="visible"/>
                                      </p:to>
                                    </p:set>
                                    <p:animEffect filter="wipe(up)" transition="in">
                                      <p:cBhvr>
                                        <p:cTn id="58" dur="200"/>
                                        <p:tgtEl>
                                          <p:spTgt spid="4189"/>
                                        </p:tgtEl>
                                      </p:cBhvr>
                                    </p:animEffect>
                                  </p:childTnLst>
                                </p:cTn>
                              </p:par>
                            </p:childTnLst>
                          </p:cTn>
                        </p:par>
                        <p:par>
                          <p:cTn id="59" fill="hold">
                            <p:stCondLst>
                              <p:cond delay="1099"/>
                            </p:stCondLst>
                            <p:childTnLst>
                              <p:par>
                                <p:cTn id="60" presetClass="entr" nodeType="afterEffect" presetSubtype="1" presetID="22" grpId="15" fill="hold">
                                  <p:stCondLst>
                                    <p:cond delay="0"/>
                                  </p:stCondLst>
                                  <p:iterate type="el" backwards="0">
                                    <p:tmAbs val="0"/>
                                  </p:iterate>
                                  <p:childTnLst>
                                    <p:set>
                                      <p:cBhvr>
                                        <p:cTn id="61" fill="hold"/>
                                        <p:tgtEl>
                                          <p:spTgt spid="4186"/>
                                        </p:tgtEl>
                                        <p:attrNameLst>
                                          <p:attrName>style.visibility</p:attrName>
                                        </p:attrNameLst>
                                      </p:cBhvr>
                                      <p:to>
                                        <p:strVal val="visible"/>
                                      </p:to>
                                    </p:set>
                                    <p:animEffect filter="wipe(up)" transition="in">
                                      <p:cBhvr>
                                        <p:cTn id="62" dur="200"/>
                                        <p:tgtEl>
                                          <p:spTgt spid="4186"/>
                                        </p:tgtEl>
                                      </p:cBhvr>
                                    </p:animEffect>
                                  </p:childTnLst>
                                </p:cTn>
                              </p:par>
                            </p:childTnLst>
                          </p:cTn>
                        </p:par>
                        <p:par>
                          <p:cTn id="63" fill="hold">
                            <p:stCondLst>
                              <p:cond delay="1299"/>
                            </p:stCondLst>
                            <p:childTnLst>
                              <p:par>
                                <p:cTn id="64" presetClass="entr" nodeType="afterEffect" presetID="9" grpId="16" fill="hold">
                                  <p:stCondLst>
                                    <p:cond delay="0"/>
                                  </p:stCondLst>
                                  <p:iterate type="el" backwards="0">
                                    <p:tmAbs val="0"/>
                                  </p:iterate>
                                  <p:childTnLst>
                                    <p:set>
                                      <p:cBhvr>
                                        <p:cTn id="65" fill="hold"/>
                                        <p:tgtEl>
                                          <p:spTgt spid="4173"/>
                                        </p:tgtEl>
                                        <p:attrNameLst>
                                          <p:attrName>style.visibility</p:attrName>
                                        </p:attrNameLst>
                                      </p:cBhvr>
                                      <p:to>
                                        <p:strVal val="visible"/>
                                      </p:to>
                                    </p:set>
                                    <p:animEffect filter="dissolve" transition="in">
                                      <p:cBhvr>
                                        <p:cTn id="66" dur="300"/>
                                        <p:tgtEl>
                                          <p:spTgt spid="4173"/>
                                        </p:tgtEl>
                                      </p:cBhvr>
                                    </p:animEffect>
                                  </p:childTnLst>
                                </p:cTn>
                              </p:par>
                            </p:childTnLst>
                          </p:cTn>
                        </p:par>
                        <p:par>
                          <p:cTn id="67" fill="hold">
                            <p:stCondLst>
                              <p:cond delay="1599"/>
                            </p:stCondLst>
                            <p:childTnLst>
                              <p:par>
                                <p:cTn id="68" presetClass="entr" nodeType="afterEffect" presetID="9" grpId="17" fill="hold">
                                  <p:stCondLst>
                                    <p:cond delay="0"/>
                                  </p:stCondLst>
                                  <p:iterate type="el" backwards="0">
                                    <p:tmAbs val="0"/>
                                  </p:iterate>
                                  <p:childTnLst>
                                    <p:set>
                                      <p:cBhvr>
                                        <p:cTn id="69" fill="hold"/>
                                        <p:tgtEl>
                                          <p:spTgt spid="4185"/>
                                        </p:tgtEl>
                                        <p:attrNameLst>
                                          <p:attrName>style.visibility</p:attrName>
                                        </p:attrNameLst>
                                      </p:cBhvr>
                                      <p:to>
                                        <p:strVal val="visible"/>
                                      </p:to>
                                    </p:set>
                                    <p:animEffect filter="dissolve" transition="in">
                                      <p:cBhvr>
                                        <p:cTn id="70" dur="300"/>
                                        <p:tgtEl>
                                          <p:spTgt spid="41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88" grpId="13"/>
      <p:bldP build="whole" bldLvl="1" animBg="1" rev="0" advAuto="0" spid="4192" grpId="10"/>
      <p:bldP build="whole" bldLvl="1" animBg="1" rev="0" advAuto="0" spid="4138" grpId="2"/>
      <p:bldP build="whole" bldLvl="1" animBg="1" rev="0" advAuto="0" spid="4190" grpId="8"/>
      <p:bldP build="whole" bldLvl="1" animBg="1" rev="0" advAuto="0" spid="4186" grpId="15"/>
      <p:bldP build="whole" bldLvl="1" animBg="1" rev="0" advAuto="0" spid="4173" grpId="16"/>
      <p:bldP build="whole" bldLvl="1" animBg="1" rev="0" advAuto="0" spid="4172" grpId="11"/>
      <p:bldP build="whole" bldLvl="1" animBg="1" rev="0" advAuto="0" spid="4146" grpId="1"/>
      <p:bldP build="whole" bldLvl="1" animBg="1" rev="0" advAuto="0" spid="4162" grpId="4"/>
      <p:bldP build="whole" bldLvl="1" animBg="1" rev="0" advAuto="0" spid="4185" grpId="17"/>
      <p:bldP build="whole" bldLvl="1" animBg="1" rev="0" advAuto="0" spid="4187" grpId="12"/>
      <p:bldP build="whole" bldLvl="1" animBg="1" rev="0" advAuto="0" spid="4191" grpId="7"/>
      <p:bldP build="whole" bldLvl="1" animBg="1" rev="0" advAuto="0" spid="4170" grpId="3"/>
      <p:bldP build="whole" bldLvl="1" animBg="1" rev="0" advAuto="0" spid="4191" grpId="9"/>
      <p:bldP build="whole" bldLvl="1" animBg="1" rev="0" advAuto="0" spid="4189" grpId="14"/>
    </p:bldLst>
  </p:timing>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97" name="Rare!"/>
          <p:cNvSpPr txBox="1"/>
          <p:nvPr/>
        </p:nvSpPr>
        <p:spPr>
          <a:xfrm>
            <a:off x="5803822" y="2143248"/>
            <a:ext cx="1223926" cy="6477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solidFill>
                  <a:srgbClr val="FFD12A"/>
                </a:solidFill>
                <a:latin typeface="Helvetica Light"/>
                <a:ea typeface="Helvetica Light"/>
                <a:cs typeface="Helvetica Light"/>
                <a:sym typeface="Helvetica Light"/>
              </a:defRPr>
            </a:lvl1pPr>
          </a:lstStyle>
          <a:p>
            <a:pPr/>
            <a:r>
              <a:t>Rare!</a:t>
            </a:r>
          </a:p>
        </p:txBody>
      </p:sp>
      <p:sp>
        <p:nvSpPr>
          <p:cNvPr id="4198" name="Line"/>
          <p:cNvSpPr/>
          <p:nvPr/>
        </p:nvSpPr>
        <p:spPr>
          <a:xfrm>
            <a:off x="5468800" y="3129136"/>
            <a:ext cx="1893970" cy="1"/>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pic>
        <p:nvPicPr>
          <p:cNvPr id="4199" name="Chrome-logo.png" descr="Chrome-logo.png"/>
          <p:cNvPicPr>
            <a:picLocks noChangeAspect="1"/>
          </p:cNvPicPr>
          <p:nvPr/>
        </p:nvPicPr>
        <p:blipFill>
          <a:blip r:embed="rId3">
            <a:extLst/>
          </a:blip>
          <a:stretch>
            <a:fillRect/>
          </a:stretch>
        </p:blipFill>
        <p:spPr>
          <a:xfrm>
            <a:off x="4333949" y="2786236"/>
            <a:ext cx="685801" cy="685801"/>
          </a:xfrm>
          <a:prstGeom prst="rect">
            <a:avLst/>
          </a:prstGeom>
          <a:ln w="12700">
            <a:miter lim="400000"/>
          </a:ln>
        </p:spPr>
      </p:pic>
      <p:pic>
        <p:nvPicPr>
          <p:cNvPr id="4200" name="strategic_bofa500_1.png" descr="strategic_bofa500_1.png"/>
          <p:cNvPicPr>
            <a:picLocks noChangeAspect="1"/>
          </p:cNvPicPr>
          <p:nvPr/>
        </p:nvPicPr>
        <p:blipFill>
          <a:blip r:embed="rId4">
            <a:extLst/>
          </a:blip>
          <a:srcRect l="28418" t="39675" r="28418" b="0"/>
          <a:stretch>
            <a:fillRect/>
          </a:stretch>
        </p:blipFill>
        <p:spPr>
          <a:xfrm>
            <a:off x="7433384" y="2783259"/>
            <a:ext cx="1466958" cy="691941"/>
          </a:xfrm>
          <a:prstGeom prst="rect">
            <a:avLst/>
          </a:prstGeom>
          <a:ln w="12700">
            <a:miter lim="400000"/>
          </a:ln>
        </p:spPr>
      </p:pic>
      <p:sp>
        <p:nvSpPr>
          <p:cNvPr id="4201" name="The PKI in Today’s Web"/>
          <p:cNvSpPr txBox="1"/>
          <p:nvPr/>
        </p:nvSpPr>
        <p:spPr>
          <a:xfrm>
            <a:off x="707135" y="-225939"/>
            <a:ext cx="11417301" cy="1955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0" sz="5600">
                <a:solidFill>
                  <a:srgbClr val="FFE44F"/>
                </a:solidFill>
                <a:latin typeface="Gill Sans"/>
                <a:ea typeface="Gill Sans"/>
                <a:cs typeface="Gill Sans"/>
                <a:sym typeface="Gill Sans"/>
              </a:defRPr>
            </a:lvl1pPr>
          </a:lstStyle>
          <a:p>
            <a:pPr/>
            <a:r>
              <a:t>The PKI in Today’s Web</a:t>
            </a:r>
          </a:p>
        </p:txBody>
      </p:sp>
      <p:sp>
        <p:nvSpPr>
          <p:cNvPr id="4202" name="Text"/>
          <p:cNvSpPr txBox="1"/>
          <p:nvPr/>
        </p:nvSpPr>
        <p:spPr>
          <a:xfrm>
            <a:off x="11963814" y="9230318"/>
            <a:ext cx="368504" cy="34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sz="1600">
                <a:solidFill>
                  <a:srgbClr val="FFFB00"/>
                </a:solidFill>
                <a:latin typeface="Gill Sans"/>
                <a:ea typeface="Gill Sans"/>
                <a:cs typeface="Gill Sans"/>
                <a:sym typeface="Gill Sans"/>
              </a:defRPr>
            </a:pPr>
            <a:fld id="{86CB4B4D-7CA3-9044-876B-883B54F8677D}" type="slidenum"/>
            <a:r>
              <a:t>￼</a:t>
            </a:r>
          </a:p>
        </p:txBody>
      </p:sp>
    </p:spTree>
  </p:cSld>
  <p:clrMapOvr>
    <a:masterClrMapping/>
  </p:clrMapOvr>
  <mc:AlternateContent xmlns:mc="http://schemas.openxmlformats.org/markup-compatibility/2006">
    <mc:Choice xmlns:p14="http://schemas.microsoft.com/office/powerpoint/2010/main" Requires="p14">
      <p:transition spd="fast" advClick="1" p14:dur="600">
        <p:dissolve/>
      </p:transition>
    </mc:Choice>
    <mc:Fallback>
      <p:transition spd="fast">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4197"/>
                                        </p:tgtEl>
                                        <p:attrNameLst>
                                          <p:attrName>style.visibility</p:attrName>
                                        </p:attrNameLst>
                                      </p:cBhvr>
                                      <p:to>
                                        <p:strVal val="visible"/>
                                      </p:to>
                                    </p:set>
                                    <p:anim calcmode="lin" valueType="num">
                                      <p:cBhvr>
                                        <p:cTn id="7" dur="750" fill="hold"/>
                                        <p:tgtEl>
                                          <p:spTgt spid="4197"/>
                                        </p:tgtEl>
                                        <p:attrNameLst>
                                          <p:attrName>ppt_w</p:attrName>
                                        </p:attrNameLst>
                                      </p:cBhvr>
                                      <p:tavLst>
                                        <p:tav tm="0">
                                          <p:val>
                                            <p:fltVal val="0"/>
                                          </p:val>
                                        </p:tav>
                                        <p:tav tm="100000">
                                          <p:val>
                                            <p:strVal val="#ppt_w"/>
                                          </p:val>
                                        </p:tav>
                                      </p:tavLst>
                                    </p:anim>
                                    <p:anim calcmode="lin" valueType="num">
                                      <p:cBhvr>
                                        <p:cTn id="8" dur="750" fill="hold"/>
                                        <p:tgtEl>
                                          <p:spTgt spid="419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197" grpId="1"/>
    </p:bldLst>
  </p:timing>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06" name="Line"/>
          <p:cNvSpPr/>
          <p:nvPr/>
        </p:nvSpPr>
        <p:spPr>
          <a:xfrm flipV="1">
            <a:off x="8807481" y="3861217"/>
            <a:ext cx="6466" cy="1822950"/>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207" name="Line"/>
          <p:cNvSpPr/>
          <p:nvPr/>
        </p:nvSpPr>
        <p:spPr>
          <a:xfrm flipV="1">
            <a:off x="7179430" y="3861217"/>
            <a:ext cx="737276" cy="1760240"/>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208" name="Line"/>
          <p:cNvSpPr/>
          <p:nvPr/>
        </p:nvSpPr>
        <p:spPr>
          <a:xfrm flipV="1">
            <a:off x="7924946" y="3853642"/>
            <a:ext cx="473287" cy="1778547"/>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209" name="Line"/>
          <p:cNvSpPr/>
          <p:nvPr/>
        </p:nvSpPr>
        <p:spPr>
          <a:xfrm flipH="1" flipV="1">
            <a:off x="9718023" y="3864023"/>
            <a:ext cx="773468" cy="1707496"/>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210" name="Line"/>
          <p:cNvSpPr/>
          <p:nvPr/>
        </p:nvSpPr>
        <p:spPr>
          <a:xfrm flipH="1" flipV="1">
            <a:off x="9222254" y="3864023"/>
            <a:ext cx="506247" cy="1774554"/>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pic>
        <p:nvPicPr>
          <p:cNvPr id="4211" name="Chrome-logo.png" descr="Chrome-logo.png"/>
          <p:cNvPicPr>
            <a:picLocks noChangeAspect="1"/>
          </p:cNvPicPr>
          <p:nvPr/>
        </p:nvPicPr>
        <p:blipFill>
          <a:blip r:embed="rId3">
            <a:extLst/>
          </a:blip>
          <a:stretch>
            <a:fillRect/>
          </a:stretch>
        </p:blipFill>
        <p:spPr>
          <a:xfrm>
            <a:off x="4258399" y="2790948"/>
            <a:ext cx="777977" cy="777977"/>
          </a:xfrm>
          <a:prstGeom prst="rect">
            <a:avLst/>
          </a:prstGeom>
          <a:ln w="12700">
            <a:miter lim="400000"/>
          </a:ln>
        </p:spPr>
      </p:pic>
      <p:pic>
        <p:nvPicPr>
          <p:cNvPr id="4212" name="Image" descr="Image"/>
          <p:cNvPicPr>
            <a:picLocks noChangeAspect="1"/>
          </p:cNvPicPr>
          <p:nvPr/>
        </p:nvPicPr>
        <p:blipFill>
          <a:blip r:embed="rId4">
            <a:extLst/>
          </a:blip>
          <a:srcRect l="16223" t="0" r="19114" b="25716"/>
          <a:stretch>
            <a:fillRect/>
          </a:stretch>
        </p:blipFill>
        <p:spPr>
          <a:xfrm>
            <a:off x="7483620" y="2517303"/>
            <a:ext cx="2680381" cy="1270184"/>
          </a:xfrm>
          <a:prstGeom prst="rect">
            <a:avLst/>
          </a:prstGeom>
          <a:ln w="12700">
            <a:miter lim="400000"/>
          </a:ln>
        </p:spPr>
      </p:pic>
      <p:pic>
        <p:nvPicPr>
          <p:cNvPr id="4213" name="strategic_bofa500_1.png" descr="strategic_bofa500_1.png"/>
          <p:cNvPicPr>
            <a:picLocks noChangeAspect="1"/>
          </p:cNvPicPr>
          <p:nvPr/>
        </p:nvPicPr>
        <p:blipFill>
          <a:blip r:embed="rId5">
            <a:extLst/>
          </a:blip>
          <a:srcRect l="37243" t="39675" r="30196" b="0"/>
          <a:stretch>
            <a:fillRect/>
          </a:stretch>
        </p:blipFill>
        <p:spPr>
          <a:xfrm>
            <a:off x="8321424" y="5591110"/>
            <a:ext cx="984958" cy="615883"/>
          </a:xfrm>
          <a:prstGeom prst="rect">
            <a:avLst/>
          </a:prstGeom>
          <a:ln w="12700">
            <a:miter lim="400000"/>
          </a:ln>
        </p:spPr>
      </p:pic>
      <p:grpSp>
        <p:nvGrpSpPr>
          <p:cNvPr id="4218" name="Group"/>
          <p:cNvGrpSpPr/>
          <p:nvPr/>
        </p:nvGrpSpPr>
        <p:grpSpPr>
          <a:xfrm>
            <a:off x="6825262" y="5556660"/>
            <a:ext cx="3997213" cy="684923"/>
            <a:chOff x="394" y="0"/>
            <a:chExt cx="3997211" cy="684922"/>
          </a:xfrm>
        </p:grpSpPr>
        <p:pic>
          <p:nvPicPr>
            <p:cNvPr id="4214" name="Image" descr="Image"/>
            <p:cNvPicPr>
              <a:picLocks noChangeAspect="1"/>
            </p:cNvPicPr>
            <p:nvPr/>
          </p:nvPicPr>
          <p:blipFill>
            <a:blip r:embed="rId6">
              <a:extLst/>
            </a:blip>
            <a:stretch>
              <a:fillRect/>
            </a:stretch>
          </p:blipFill>
          <p:spPr>
            <a:xfrm>
              <a:off x="742602" y="0"/>
              <a:ext cx="684851" cy="684850"/>
            </a:xfrm>
            <a:prstGeom prst="rect">
              <a:avLst/>
            </a:prstGeom>
            <a:ln w="12700" cap="flat">
              <a:noFill/>
              <a:miter lim="400000"/>
            </a:ln>
            <a:effectLst/>
          </p:spPr>
        </p:pic>
        <p:pic>
          <p:nvPicPr>
            <p:cNvPr id="4215" name="Image" descr="Image"/>
            <p:cNvPicPr>
              <a:picLocks noChangeAspect="1"/>
            </p:cNvPicPr>
            <p:nvPr/>
          </p:nvPicPr>
          <p:blipFill>
            <a:blip r:embed="rId7">
              <a:extLst/>
            </a:blip>
            <a:srcRect l="24179" t="23930" r="26759" b="27094"/>
            <a:stretch>
              <a:fillRect/>
            </a:stretch>
          </p:blipFill>
          <p:spPr>
            <a:xfrm>
              <a:off x="394" y="120"/>
              <a:ext cx="685803" cy="684610"/>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8174" y="0"/>
                  </a:moveTo>
                  <a:lnTo>
                    <a:pt x="7237" y="13"/>
                  </a:lnTo>
                  <a:lnTo>
                    <a:pt x="7187" y="2905"/>
                  </a:lnTo>
                  <a:lnTo>
                    <a:pt x="7137" y="5798"/>
                  </a:lnTo>
                  <a:lnTo>
                    <a:pt x="13974" y="5798"/>
                  </a:lnTo>
                  <a:lnTo>
                    <a:pt x="20811" y="5785"/>
                  </a:lnTo>
                  <a:lnTo>
                    <a:pt x="17786" y="2855"/>
                  </a:lnTo>
                  <a:lnTo>
                    <a:pt x="14836" y="0"/>
                  </a:lnTo>
                  <a:lnTo>
                    <a:pt x="8174" y="0"/>
                  </a:lnTo>
                  <a:close/>
                  <a:moveTo>
                    <a:pt x="5849" y="751"/>
                  </a:moveTo>
                  <a:lnTo>
                    <a:pt x="2925" y="3782"/>
                  </a:lnTo>
                  <a:lnTo>
                    <a:pt x="0" y="6812"/>
                  </a:lnTo>
                  <a:lnTo>
                    <a:pt x="0" y="10330"/>
                  </a:lnTo>
                  <a:cubicBezTo>
                    <a:pt x="-2" y="12268"/>
                    <a:pt x="39" y="13990"/>
                    <a:pt x="100" y="14150"/>
                  </a:cubicBezTo>
                  <a:cubicBezTo>
                    <a:pt x="195" y="14397"/>
                    <a:pt x="632" y="14438"/>
                    <a:pt x="3037" y="14438"/>
                  </a:cubicBezTo>
                  <a:lnTo>
                    <a:pt x="5862" y="14438"/>
                  </a:lnTo>
                  <a:lnTo>
                    <a:pt x="5849" y="7588"/>
                  </a:lnTo>
                  <a:lnTo>
                    <a:pt x="5849" y="751"/>
                  </a:lnTo>
                  <a:close/>
                  <a:moveTo>
                    <a:pt x="15774" y="7075"/>
                  </a:moveTo>
                  <a:lnTo>
                    <a:pt x="15774" y="13887"/>
                  </a:lnTo>
                  <a:cubicBezTo>
                    <a:pt x="15774" y="17629"/>
                    <a:pt x="15801" y="20686"/>
                    <a:pt x="15836" y="20686"/>
                  </a:cubicBezTo>
                  <a:cubicBezTo>
                    <a:pt x="15871" y="20686"/>
                    <a:pt x="17191" y="19323"/>
                    <a:pt x="18773" y="17656"/>
                  </a:cubicBezTo>
                  <a:lnTo>
                    <a:pt x="21598" y="14675"/>
                  </a:lnTo>
                  <a:lnTo>
                    <a:pt x="21598" y="10906"/>
                  </a:lnTo>
                  <a:lnTo>
                    <a:pt x="21548" y="7175"/>
                  </a:lnTo>
                  <a:lnTo>
                    <a:pt x="18661" y="7125"/>
                  </a:lnTo>
                  <a:lnTo>
                    <a:pt x="15774" y="7075"/>
                  </a:lnTo>
                  <a:close/>
                  <a:moveTo>
                    <a:pt x="7699" y="15727"/>
                  </a:moveTo>
                  <a:cubicBezTo>
                    <a:pt x="3966" y="15727"/>
                    <a:pt x="912" y="15751"/>
                    <a:pt x="912" y="15790"/>
                  </a:cubicBezTo>
                  <a:cubicBezTo>
                    <a:pt x="912" y="15829"/>
                    <a:pt x="2264" y="17154"/>
                    <a:pt x="3925" y="18733"/>
                  </a:cubicBezTo>
                  <a:lnTo>
                    <a:pt x="6949" y="21600"/>
                  </a:lnTo>
                  <a:lnTo>
                    <a:pt x="10424" y="21600"/>
                  </a:lnTo>
                  <a:cubicBezTo>
                    <a:pt x="12337" y="21600"/>
                    <a:pt x="14039" y="21549"/>
                    <a:pt x="14199" y="21487"/>
                  </a:cubicBezTo>
                  <a:cubicBezTo>
                    <a:pt x="14446" y="21392"/>
                    <a:pt x="14486" y="20967"/>
                    <a:pt x="14486" y="18557"/>
                  </a:cubicBezTo>
                  <a:lnTo>
                    <a:pt x="14486" y="15727"/>
                  </a:lnTo>
                  <a:lnTo>
                    <a:pt x="7699" y="15727"/>
                  </a:lnTo>
                  <a:close/>
                </a:path>
              </a:pathLst>
            </a:custGeom>
            <a:ln w="12700" cap="flat">
              <a:noFill/>
              <a:miter lim="400000"/>
            </a:ln>
            <a:effectLst/>
          </p:spPr>
        </p:pic>
        <p:pic>
          <p:nvPicPr>
            <p:cNvPr id="4216" name="Image" descr="Image"/>
            <p:cNvPicPr>
              <a:picLocks noChangeAspect="1"/>
            </p:cNvPicPr>
            <p:nvPr/>
          </p:nvPicPr>
          <p:blipFill>
            <a:blip r:embed="rId8">
              <a:extLst/>
            </a:blip>
            <a:stretch>
              <a:fillRect/>
            </a:stretch>
          </p:blipFill>
          <p:spPr>
            <a:xfrm>
              <a:off x="2540954" y="72"/>
              <a:ext cx="684851" cy="684851"/>
            </a:xfrm>
            <a:prstGeom prst="rect">
              <a:avLst/>
            </a:prstGeom>
            <a:ln w="12700" cap="flat">
              <a:noFill/>
              <a:miter lim="400000"/>
            </a:ln>
            <a:effectLst/>
          </p:spPr>
        </p:pic>
        <p:pic>
          <p:nvPicPr>
            <p:cNvPr id="4217" name="Image" descr="Image"/>
            <p:cNvPicPr>
              <a:picLocks noChangeAspect="1"/>
            </p:cNvPicPr>
            <p:nvPr/>
          </p:nvPicPr>
          <p:blipFill>
            <a:blip r:embed="rId9">
              <a:extLst/>
            </a:blip>
            <a:stretch>
              <a:fillRect/>
            </a:stretch>
          </p:blipFill>
          <p:spPr>
            <a:xfrm>
              <a:off x="3312757" y="72"/>
              <a:ext cx="684850" cy="684851"/>
            </a:xfrm>
            <a:prstGeom prst="rect">
              <a:avLst/>
            </a:prstGeom>
            <a:ln w="12700" cap="flat">
              <a:noFill/>
              <a:miter lim="400000"/>
            </a:ln>
            <a:effectLst/>
          </p:spPr>
        </p:pic>
      </p:grpSp>
      <p:sp>
        <p:nvSpPr>
          <p:cNvPr id="4219" name="Line"/>
          <p:cNvSpPr/>
          <p:nvPr/>
        </p:nvSpPr>
        <p:spPr>
          <a:xfrm>
            <a:off x="5468800" y="3129136"/>
            <a:ext cx="1893970" cy="1"/>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220" name="The PKI in Today’s Web"/>
          <p:cNvSpPr txBox="1"/>
          <p:nvPr/>
        </p:nvSpPr>
        <p:spPr>
          <a:xfrm>
            <a:off x="707135" y="-225939"/>
            <a:ext cx="11417301" cy="1955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0" sz="5600">
                <a:solidFill>
                  <a:srgbClr val="FFE44F"/>
                </a:solidFill>
                <a:latin typeface="Gill Sans"/>
                <a:ea typeface="Gill Sans"/>
                <a:cs typeface="Gill Sans"/>
                <a:sym typeface="Gill Sans"/>
              </a:defRPr>
            </a:lvl1pPr>
          </a:lstStyle>
          <a:p>
            <a:pPr/>
            <a:r>
              <a:t>The PKI in Today’s Web</a:t>
            </a:r>
          </a:p>
        </p:txBody>
      </p:sp>
      <p:sp>
        <p:nvSpPr>
          <p:cNvPr id="4221" name="Text"/>
          <p:cNvSpPr txBox="1"/>
          <p:nvPr/>
        </p:nvSpPr>
        <p:spPr>
          <a:xfrm>
            <a:off x="11963814" y="9230318"/>
            <a:ext cx="368504" cy="34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sz="1600">
                <a:solidFill>
                  <a:srgbClr val="FFFB00"/>
                </a:solidFill>
                <a:latin typeface="Gill Sans"/>
                <a:ea typeface="Gill Sans"/>
                <a:cs typeface="Gill Sans"/>
                <a:sym typeface="Gill Sans"/>
              </a:defRPr>
            </a:pPr>
            <a:fld id="{86CB4B4D-7CA3-9044-876B-883B54F8677D}" type="slidenum"/>
            <a:r>
              <a: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4" presetID="22" grpId="1" fill="hold">
                                  <p:stCondLst>
                                    <p:cond delay="0"/>
                                  </p:stCondLst>
                                  <p:iterate type="el" backwards="0">
                                    <p:tmAbs val="0"/>
                                  </p:iterate>
                                  <p:childTnLst>
                                    <p:set>
                                      <p:cBhvr>
                                        <p:cTn id="6" fill="hold"/>
                                        <p:tgtEl>
                                          <p:spTgt spid="4206"/>
                                        </p:tgtEl>
                                        <p:attrNameLst>
                                          <p:attrName>style.visibility</p:attrName>
                                        </p:attrNameLst>
                                      </p:cBhvr>
                                      <p:to>
                                        <p:strVal val="visible"/>
                                      </p:to>
                                    </p:set>
                                    <p:animEffect filter="wipe(down)" transition="in">
                                      <p:cBhvr>
                                        <p:cTn id="7" dur="400"/>
                                        <p:tgtEl>
                                          <p:spTgt spid="4206"/>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4218"/>
                                        </p:tgtEl>
                                        <p:attrNameLst>
                                          <p:attrName>style.visibility</p:attrName>
                                        </p:attrNameLst>
                                      </p:cBhvr>
                                      <p:to>
                                        <p:strVal val="visible"/>
                                      </p:to>
                                    </p:set>
                                    <p:animEffect filter="dissolve" transition="in">
                                      <p:cBhvr>
                                        <p:cTn id="12" dur="499"/>
                                        <p:tgtEl>
                                          <p:spTgt spid="4218"/>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4" presetID="22" grpId="3" fill="hold">
                                  <p:stCondLst>
                                    <p:cond delay="0"/>
                                  </p:stCondLst>
                                  <p:iterate type="el" backwards="0">
                                    <p:tmAbs val="0"/>
                                  </p:iterate>
                                  <p:childTnLst>
                                    <p:set>
                                      <p:cBhvr>
                                        <p:cTn id="16" fill="hold"/>
                                        <p:tgtEl>
                                          <p:spTgt spid="4209"/>
                                        </p:tgtEl>
                                        <p:attrNameLst>
                                          <p:attrName>style.visibility</p:attrName>
                                        </p:attrNameLst>
                                      </p:cBhvr>
                                      <p:to>
                                        <p:strVal val="visible"/>
                                      </p:to>
                                    </p:set>
                                    <p:animEffect filter="wipe(down)" transition="in">
                                      <p:cBhvr>
                                        <p:cTn id="17" dur="400"/>
                                        <p:tgtEl>
                                          <p:spTgt spid="4209"/>
                                        </p:tgtEl>
                                      </p:cBhvr>
                                    </p:animEffect>
                                  </p:childTnLst>
                                </p:cTn>
                              </p:par>
                            </p:childTnLst>
                          </p:cTn>
                        </p:par>
                        <p:par>
                          <p:cTn id="18" fill="hold">
                            <p:stCondLst>
                              <p:cond delay="400"/>
                            </p:stCondLst>
                            <p:childTnLst>
                              <p:par>
                                <p:cTn id="19" presetClass="entr" nodeType="afterEffect" presetSubtype="4" presetID="22" grpId="4" fill="hold">
                                  <p:stCondLst>
                                    <p:cond delay="0"/>
                                  </p:stCondLst>
                                  <p:iterate type="el" backwards="0">
                                    <p:tmAbs val="0"/>
                                  </p:iterate>
                                  <p:childTnLst>
                                    <p:set>
                                      <p:cBhvr>
                                        <p:cTn id="20" fill="hold"/>
                                        <p:tgtEl>
                                          <p:spTgt spid="4207"/>
                                        </p:tgtEl>
                                        <p:attrNameLst>
                                          <p:attrName>style.visibility</p:attrName>
                                        </p:attrNameLst>
                                      </p:cBhvr>
                                      <p:to>
                                        <p:strVal val="visible"/>
                                      </p:to>
                                    </p:set>
                                    <p:animEffect filter="wipe(down)" transition="in">
                                      <p:cBhvr>
                                        <p:cTn id="21" dur="400"/>
                                        <p:tgtEl>
                                          <p:spTgt spid="4207"/>
                                        </p:tgtEl>
                                      </p:cBhvr>
                                    </p:animEffect>
                                  </p:childTnLst>
                                </p:cTn>
                              </p:par>
                            </p:childTnLst>
                          </p:cTn>
                        </p:par>
                        <p:par>
                          <p:cTn id="22" fill="hold">
                            <p:stCondLst>
                              <p:cond delay="800"/>
                            </p:stCondLst>
                            <p:childTnLst>
                              <p:par>
                                <p:cTn id="23" presetClass="entr" nodeType="afterEffect" presetSubtype="4" presetID="22" grpId="5" fill="hold">
                                  <p:stCondLst>
                                    <p:cond delay="0"/>
                                  </p:stCondLst>
                                  <p:iterate type="el" backwards="0">
                                    <p:tmAbs val="0"/>
                                  </p:iterate>
                                  <p:childTnLst>
                                    <p:set>
                                      <p:cBhvr>
                                        <p:cTn id="24" fill="hold"/>
                                        <p:tgtEl>
                                          <p:spTgt spid="4208"/>
                                        </p:tgtEl>
                                        <p:attrNameLst>
                                          <p:attrName>style.visibility</p:attrName>
                                        </p:attrNameLst>
                                      </p:cBhvr>
                                      <p:to>
                                        <p:strVal val="visible"/>
                                      </p:to>
                                    </p:set>
                                    <p:animEffect filter="wipe(down)" transition="in">
                                      <p:cBhvr>
                                        <p:cTn id="25" dur="400"/>
                                        <p:tgtEl>
                                          <p:spTgt spid="4208"/>
                                        </p:tgtEl>
                                      </p:cBhvr>
                                    </p:animEffect>
                                  </p:childTnLst>
                                </p:cTn>
                              </p:par>
                            </p:childTnLst>
                          </p:cTn>
                        </p:par>
                        <p:par>
                          <p:cTn id="26" fill="hold">
                            <p:stCondLst>
                              <p:cond delay="1200"/>
                            </p:stCondLst>
                            <p:childTnLst>
                              <p:par>
                                <p:cTn id="27" presetClass="entr" nodeType="afterEffect" presetSubtype="4" presetID="22" grpId="6" fill="hold">
                                  <p:stCondLst>
                                    <p:cond delay="0"/>
                                  </p:stCondLst>
                                  <p:iterate type="el" backwards="0">
                                    <p:tmAbs val="0"/>
                                  </p:iterate>
                                  <p:childTnLst>
                                    <p:set>
                                      <p:cBhvr>
                                        <p:cTn id="28" fill="hold"/>
                                        <p:tgtEl>
                                          <p:spTgt spid="4210"/>
                                        </p:tgtEl>
                                        <p:attrNameLst>
                                          <p:attrName>style.visibility</p:attrName>
                                        </p:attrNameLst>
                                      </p:cBhvr>
                                      <p:to>
                                        <p:strVal val="visible"/>
                                      </p:to>
                                    </p:set>
                                    <p:animEffect filter="wipe(down)" transition="in">
                                      <p:cBhvr>
                                        <p:cTn id="29" dur="400"/>
                                        <p:tgtEl>
                                          <p:spTgt spid="4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10" grpId="6"/>
      <p:bldP build="whole" bldLvl="1" animBg="1" rev="0" advAuto="0" spid="4209" grpId="3"/>
      <p:bldP build="whole" bldLvl="1" animBg="1" rev="0" advAuto="0" spid="4206" grpId="1"/>
      <p:bldP build="whole" bldLvl="1" animBg="1" rev="0" advAuto="0" spid="4208" grpId="5"/>
      <p:bldP build="whole" bldLvl="1" animBg="1" rev="0" advAuto="0" spid="4218" grpId="2"/>
      <p:bldP build="whole" bldLvl="1" animBg="1" rev="0" advAuto="0" spid="4207" grpId="4"/>
    </p:bld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aphicFrame>
        <p:nvGraphicFramePr>
          <p:cNvPr id="204" name="2D Column Chart"/>
          <p:cNvGraphicFramePr/>
          <p:nvPr/>
        </p:nvGraphicFramePr>
        <p:xfrm>
          <a:off x="2624583" y="1799234"/>
          <a:ext cx="7027417" cy="6889649"/>
        </p:xfrm>
        <a:graphic xmlns:a="http://schemas.openxmlformats.org/drawingml/2006/main">
          <a:graphicData uri="http://schemas.openxmlformats.org/drawingml/2006/chart">
            <c:chart xmlns:c="http://schemas.openxmlformats.org/drawingml/2006/chart" r:id="rId2"/>
          </a:graphicData>
        </a:graphic>
      </p:graphicFrame>
      <p:sp>
        <p:nvSpPr>
          <p:cNvPr id="205" name="115% at Project 4…"/>
          <p:cNvSpPr txBox="1"/>
          <p:nvPr>
            <p:ph type="title"/>
          </p:nvPr>
        </p:nvSpPr>
        <p:spPr>
          <a:xfrm>
            <a:off x="800100" y="-254000"/>
            <a:ext cx="11417300" cy="1955800"/>
          </a:xfrm>
          <a:prstGeom prst="rect">
            <a:avLst/>
          </a:prstGeom>
        </p:spPr>
        <p:txBody>
          <a:bodyPr lIns="0" tIns="0" rIns="0" bIns="0">
            <a:noAutofit/>
          </a:bodyPr>
          <a:lstStyle/>
          <a:p>
            <a:pPr>
              <a:defRPr sz="5600">
                <a:solidFill>
                  <a:srgbClr val="FFE44F"/>
                </a:solidFill>
                <a:latin typeface="Gill Sans"/>
                <a:ea typeface="Gill Sans"/>
                <a:cs typeface="Gill Sans"/>
                <a:sym typeface="Gill Sans"/>
              </a:defRPr>
            </a:pPr>
            <a:r>
              <a:t>115% at Project 4 </a:t>
            </a:r>
          </a:p>
          <a:p>
            <a:pPr>
              <a:defRPr sz="5600">
                <a:solidFill>
                  <a:srgbClr val="FFE44F"/>
                </a:solidFill>
                <a:latin typeface="Gill Sans"/>
                <a:ea typeface="Gill Sans"/>
                <a:cs typeface="Gill Sans"/>
                <a:sym typeface="Gill Sans"/>
              </a:defRPr>
            </a:pPr>
            <a:r>
              <a:t>130% at Final</a:t>
            </a:r>
          </a:p>
        </p:txBody>
      </p:sp>
      <p:sp>
        <p:nvSpPr>
          <p:cNvPr id="206" name="A"/>
          <p:cNvSpPr/>
          <p:nvPr/>
        </p:nvSpPr>
        <p:spPr>
          <a:xfrm>
            <a:off x="10047514" y="2312516"/>
            <a:ext cx="1270001" cy="1270001"/>
          </a:xfrm>
          <a:prstGeom prst="rect">
            <a:avLst/>
          </a:prstGeom>
          <a:solidFill>
            <a:schemeClr val="accent3"/>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500"/>
            </a:lvl1pPr>
          </a:lstStyle>
          <a:p>
            <a:pPr/>
            <a:r>
              <a:t>A</a:t>
            </a:r>
          </a:p>
        </p:txBody>
      </p:sp>
      <p:sp>
        <p:nvSpPr>
          <p:cNvPr id="207" name="B"/>
          <p:cNvSpPr/>
          <p:nvPr/>
        </p:nvSpPr>
        <p:spPr>
          <a:xfrm>
            <a:off x="10047514" y="3886479"/>
            <a:ext cx="1270001" cy="1270001"/>
          </a:xfrm>
          <a:prstGeom prst="rect">
            <a:avLst/>
          </a:prstGeom>
          <a:solidFill>
            <a:schemeClr val="accent1">
              <a:lumOff val="13529"/>
            </a:schemeClr>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500"/>
            </a:lvl1pPr>
          </a:lstStyle>
          <a:p>
            <a:pPr/>
            <a:r>
              <a:t>B</a:t>
            </a:r>
          </a:p>
        </p:txBody>
      </p:sp>
      <p:sp>
        <p:nvSpPr>
          <p:cNvPr id="208" name="C"/>
          <p:cNvSpPr/>
          <p:nvPr/>
        </p:nvSpPr>
        <p:spPr>
          <a:xfrm>
            <a:off x="10047514" y="5460441"/>
            <a:ext cx="1270001" cy="1270001"/>
          </a:xfrm>
          <a:prstGeom prst="rect">
            <a:avLst/>
          </a:prstGeom>
          <a:solidFill>
            <a:schemeClr val="accent4"/>
          </a:solidFill>
          <a:ln w="12700">
            <a:miter lim="400000"/>
          </a:ln>
          <a:extLst>
            <a:ext uri="{C572A759-6A51-4108-AA02-DFA0A04FC94B}">
              <ma14:wrappingTextBoxFlag xmlns:ma14="http://schemas.microsoft.com/office/mac/drawingml/2011/main" val="1"/>
            </a:ext>
          </a:extLst>
        </p:spPr>
        <p:txBody>
          <a:bodyPr lIns="50800" tIns="50800" rIns="50800" bIns="50800" anchor="ctr"/>
          <a:lstStyle>
            <a:lvl1pPr>
              <a:defRPr sz="3500"/>
            </a:lvl1pPr>
          </a:lstStyle>
          <a:p>
            <a:pPr/>
            <a:r>
              <a:t>C</a:t>
            </a:r>
          </a:p>
        </p:txBody>
      </p:sp>
      <p:sp>
        <p:nvSpPr>
          <p:cNvPr id="209" name="(Hope this happens, seriously)"/>
          <p:cNvSpPr txBox="1"/>
          <p:nvPr/>
        </p:nvSpPr>
        <p:spPr>
          <a:xfrm>
            <a:off x="2183597" y="1288181"/>
            <a:ext cx="8945613" cy="914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5600">
                <a:solidFill>
                  <a:schemeClr val="accent3">
                    <a:hueOff val="-365725"/>
                    <a:satOff val="-32500"/>
                    <a:lumOff val="18235"/>
                  </a:schemeClr>
                </a:solidFill>
                <a:latin typeface="Gill Sans"/>
                <a:ea typeface="Gill Sans"/>
                <a:cs typeface="Gill Sans"/>
                <a:sym typeface="Gill Sans"/>
              </a:defRPr>
            </a:lvl1pPr>
          </a:lstStyle>
          <a:p>
            <a:pPr/>
            <a:r>
              <a:t> (Hope this happens, seriously)</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25" name="Line"/>
          <p:cNvSpPr/>
          <p:nvPr/>
        </p:nvSpPr>
        <p:spPr>
          <a:xfrm flipV="1">
            <a:off x="9951097" y="4295990"/>
            <a:ext cx="1" cy="1710194"/>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226" name="Line"/>
          <p:cNvSpPr/>
          <p:nvPr/>
        </p:nvSpPr>
        <p:spPr>
          <a:xfrm flipV="1">
            <a:off x="7692631" y="4295990"/>
            <a:ext cx="1361225" cy="1754802"/>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227" name="Line"/>
          <p:cNvSpPr/>
          <p:nvPr/>
        </p:nvSpPr>
        <p:spPr>
          <a:xfrm flipV="1">
            <a:off x="8725816" y="4288415"/>
            <a:ext cx="809568" cy="1774680"/>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228" name="Line"/>
          <p:cNvSpPr/>
          <p:nvPr/>
        </p:nvSpPr>
        <p:spPr>
          <a:xfrm flipH="1" flipV="1">
            <a:off x="10855173" y="4298796"/>
            <a:ext cx="1361521" cy="1748786"/>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229" name="Line"/>
          <p:cNvSpPr/>
          <p:nvPr/>
        </p:nvSpPr>
        <p:spPr>
          <a:xfrm flipH="1" flipV="1">
            <a:off x="10359404" y="4298796"/>
            <a:ext cx="869391" cy="1753167"/>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pic>
        <p:nvPicPr>
          <p:cNvPr id="4230" name="Image" descr="Image"/>
          <p:cNvPicPr>
            <a:picLocks noChangeAspect="1"/>
          </p:cNvPicPr>
          <p:nvPr/>
        </p:nvPicPr>
        <p:blipFill>
          <a:blip r:embed="rId3">
            <a:extLst/>
          </a:blip>
          <a:srcRect l="16223" t="0" r="19114" b="25716"/>
          <a:stretch>
            <a:fillRect/>
          </a:stretch>
        </p:blipFill>
        <p:spPr>
          <a:xfrm>
            <a:off x="7927871" y="2295370"/>
            <a:ext cx="4066180" cy="1926890"/>
          </a:xfrm>
          <a:prstGeom prst="rect">
            <a:avLst/>
          </a:prstGeom>
          <a:ln w="12700">
            <a:miter lim="400000"/>
          </a:ln>
        </p:spPr>
      </p:pic>
      <p:pic>
        <p:nvPicPr>
          <p:cNvPr id="4231" name="strategic_bofa500_1.png" descr="strategic_bofa500_1.png"/>
          <p:cNvPicPr>
            <a:picLocks noChangeAspect="1"/>
          </p:cNvPicPr>
          <p:nvPr/>
        </p:nvPicPr>
        <p:blipFill>
          <a:blip r:embed="rId4">
            <a:extLst/>
          </a:blip>
          <a:srcRect l="37243" t="39675" r="30196" b="0"/>
          <a:stretch>
            <a:fillRect/>
          </a:stretch>
        </p:blipFill>
        <p:spPr>
          <a:xfrm>
            <a:off x="9260306" y="5901908"/>
            <a:ext cx="1381494" cy="863833"/>
          </a:xfrm>
          <a:prstGeom prst="rect">
            <a:avLst/>
          </a:prstGeom>
          <a:ln w="12700">
            <a:miter lim="400000"/>
          </a:ln>
        </p:spPr>
      </p:pic>
      <p:grpSp>
        <p:nvGrpSpPr>
          <p:cNvPr id="4236" name="Group"/>
          <p:cNvGrpSpPr/>
          <p:nvPr/>
        </p:nvGrpSpPr>
        <p:grpSpPr>
          <a:xfrm>
            <a:off x="7244369" y="5868082"/>
            <a:ext cx="5433299" cy="930972"/>
            <a:chOff x="394" y="0"/>
            <a:chExt cx="5433297" cy="930971"/>
          </a:xfrm>
        </p:grpSpPr>
        <p:pic>
          <p:nvPicPr>
            <p:cNvPr id="4232" name="Image" descr="Image"/>
            <p:cNvPicPr>
              <a:picLocks noChangeAspect="1"/>
            </p:cNvPicPr>
            <p:nvPr/>
          </p:nvPicPr>
          <p:blipFill>
            <a:blip r:embed="rId5">
              <a:extLst/>
            </a:blip>
            <a:stretch>
              <a:fillRect/>
            </a:stretch>
          </p:blipFill>
          <p:spPr>
            <a:xfrm>
              <a:off x="1009372" y="0"/>
              <a:ext cx="930873" cy="930873"/>
            </a:xfrm>
            <a:prstGeom prst="rect">
              <a:avLst/>
            </a:prstGeom>
            <a:ln w="12700" cap="flat">
              <a:noFill/>
              <a:miter lim="400000"/>
            </a:ln>
            <a:effectLst/>
          </p:spPr>
        </p:pic>
        <p:pic>
          <p:nvPicPr>
            <p:cNvPr id="4233" name="Image" descr="Image"/>
            <p:cNvPicPr>
              <a:picLocks noChangeAspect="1"/>
            </p:cNvPicPr>
            <p:nvPr/>
          </p:nvPicPr>
          <p:blipFill>
            <a:blip r:embed="rId6">
              <a:extLst/>
            </a:blip>
            <a:srcRect l="24172" t="23930" r="26762" b="27087"/>
            <a:stretch>
              <a:fillRect/>
            </a:stretch>
          </p:blipFill>
          <p:spPr>
            <a:xfrm>
              <a:off x="394" y="163"/>
              <a:ext cx="932263" cy="930673"/>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7999" y="0"/>
                  </a:moveTo>
                  <a:lnTo>
                    <a:pt x="7245" y="9"/>
                  </a:lnTo>
                  <a:lnTo>
                    <a:pt x="7190" y="2911"/>
                  </a:lnTo>
                  <a:lnTo>
                    <a:pt x="7144" y="5803"/>
                  </a:lnTo>
                  <a:lnTo>
                    <a:pt x="13976" y="5794"/>
                  </a:lnTo>
                  <a:lnTo>
                    <a:pt x="20816" y="5785"/>
                  </a:lnTo>
                  <a:lnTo>
                    <a:pt x="17791" y="2855"/>
                  </a:lnTo>
                  <a:lnTo>
                    <a:pt x="14840" y="0"/>
                  </a:lnTo>
                  <a:lnTo>
                    <a:pt x="7999" y="0"/>
                  </a:lnTo>
                  <a:close/>
                  <a:moveTo>
                    <a:pt x="5848" y="746"/>
                  </a:moveTo>
                  <a:lnTo>
                    <a:pt x="2924" y="3777"/>
                  </a:lnTo>
                  <a:lnTo>
                    <a:pt x="0" y="6807"/>
                  </a:lnTo>
                  <a:lnTo>
                    <a:pt x="0" y="10335"/>
                  </a:lnTo>
                  <a:cubicBezTo>
                    <a:pt x="-2" y="12272"/>
                    <a:pt x="49" y="13988"/>
                    <a:pt x="110" y="14148"/>
                  </a:cubicBezTo>
                  <a:cubicBezTo>
                    <a:pt x="205" y="14396"/>
                    <a:pt x="638" y="14434"/>
                    <a:pt x="3043" y="14434"/>
                  </a:cubicBezTo>
                  <a:lnTo>
                    <a:pt x="5866" y="14434"/>
                  </a:lnTo>
                  <a:lnTo>
                    <a:pt x="5857" y="7590"/>
                  </a:lnTo>
                  <a:lnTo>
                    <a:pt x="5848" y="746"/>
                  </a:lnTo>
                  <a:close/>
                  <a:moveTo>
                    <a:pt x="15769" y="7074"/>
                  </a:moveTo>
                  <a:lnTo>
                    <a:pt x="15769" y="13881"/>
                  </a:lnTo>
                  <a:cubicBezTo>
                    <a:pt x="15769" y="17623"/>
                    <a:pt x="15798" y="20679"/>
                    <a:pt x="15833" y="20679"/>
                  </a:cubicBezTo>
                  <a:cubicBezTo>
                    <a:pt x="15867" y="20679"/>
                    <a:pt x="17194" y="19316"/>
                    <a:pt x="18775" y="17648"/>
                  </a:cubicBezTo>
                  <a:lnTo>
                    <a:pt x="21598" y="14664"/>
                  </a:lnTo>
                  <a:lnTo>
                    <a:pt x="21598" y="10897"/>
                  </a:lnTo>
                  <a:lnTo>
                    <a:pt x="21552" y="7175"/>
                  </a:lnTo>
                  <a:lnTo>
                    <a:pt x="18656" y="7129"/>
                  </a:lnTo>
                  <a:lnTo>
                    <a:pt x="15769" y="7074"/>
                  </a:lnTo>
                  <a:close/>
                  <a:moveTo>
                    <a:pt x="7705" y="15723"/>
                  </a:moveTo>
                  <a:cubicBezTo>
                    <a:pt x="3973" y="15723"/>
                    <a:pt x="910" y="15758"/>
                    <a:pt x="910" y="15797"/>
                  </a:cubicBezTo>
                  <a:cubicBezTo>
                    <a:pt x="910" y="15836"/>
                    <a:pt x="2275" y="17157"/>
                    <a:pt x="3935" y="18735"/>
                  </a:cubicBezTo>
                  <a:lnTo>
                    <a:pt x="6951" y="21600"/>
                  </a:lnTo>
                  <a:lnTo>
                    <a:pt x="10427" y="21600"/>
                  </a:lnTo>
                  <a:cubicBezTo>
                    <a:pt x="12339" y="21600"/>
                    <a:pt x="14037" y="21551"/>
                    <a:pt x="14196" y="21489"/>
                  </a:cubicBezTo>
                  <a:cubicBezTo>
                    <a:pt x="14444" y="21394"/>
                    <a:pt x="14491" y="20961"/>
                    <a:pt x="14491" y="18551"/>
                  </a:cubicBezTo>
                  <a:lnTo>
                    <a:pt x="14491" y="15723"/>
                  </a:lnTo>
                  <a:lnTo>
                    <a:pt x="7705" y="15723"/>
                  </a:lnTo>
                  <a:close/>
                </a:path>
              </a:pathLst>
            </a:custGeom>
            <a:ln w="12700" cap="flat">
              <a:noFill/>
              <a:miter lim="400000"/>
            </a:ln>
            <a:effectLst/>
          </p:spPr>
        </p:pic>
        <p:pic>
          <p:nvPicPr>
            <p:cNvPr id="4234" name="Image" descr="Image"/>
            <p:cNvPicPr>
              <a:picLocks noChangeAspect="1"/>
            </p:cNvPicPr>
            <p:nvPr/>
          </p:nvPicPr>
          <p:blipFill>
            <a:blip r:embed="rId7">
              <a:extLst/>
            </a:blip>
            <a:stretch>
              <a:fillRect/>
            </a:stretch>
          </p:blipFill>
          <p:spPr>
            <a:xfrm>
              <a:off x="3453758" y="99"/>
              <a:ext cx="930873" cy="930873"/>
            </a:xfrm>
            <a:prstGeom prst="rect">
              <a:avLst/>
            </a:prstGeom>
            <a:ln w="12700" cap="flat">
              <a:noFill/>
              <a:miter lim="400000"/>
            </a:ln>
            <a:effectLst/>
          </p:spPr>
        </p:pic>
        <p:pic>
          <p:nvPicPr>
            <p:cNvPr id="4235" name="Image" descr="Image"/>
            <p:cNvPicPr>
              <a:picLocks noChangeAspect="1"/>
            </p:cNvPicPr>
            <p:nvPr/>
          </p:nvPicPr>
          <p:blipFill>
            <a:blip r:embed="rId8">
              <a:extLst/>
            </a:blip>
            <a:stretch>
              <a:fillRect/>
            </a:stretch>
          </p:blipFill>
          <p:spPr>
            <a:xfrm>
              <a:off x="4502820" y="99"/>
              <a:ext cx="930873" cy="930873"/>
            </a:xfrm>
            <a:prstGeom prst="rect">
              <a:avLst/>
            </a:prstGeom>
            <a:ln w="12700" cap="flat">
              <a:noFill/>
              <a:miter lim="400000"/>
            </a:ln>
            <a:effectLst/>
          </p:spPr>
        </p:pic>
      </p:grpSp>
      <p:sp>
        <p:nvSpPr>
          <p:cNvPr id="4237" name="Third-party Hosting Providers"/>
          <p:cNvSpPr txBox="1"/>
          <p:nvPr/>
        </p:nvSpPr>
        <p:spPr>
          <a:xfrm>
            <a:off x="343114" y="2094027"/>
            <a:ext cx="5692453"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solidFill>
                  <a:srgbClr val="FFD12A"/>
                </a:solidFill>
                <a:latin typeface="Gill Sans"/>
                <a:ea typeface="Gill Sans"/>
                <a:cs typeface="Gill Sans"/>
                <a:sym typeface="Gill Sans"/>
              </a:defRPr>
            </a:lvl1pPr>
          </a:lstStyle>
          <a:p>
            <a:pPr/>
            <a:r>
              <a:t>Third-party Hosting Providers</a:t>
            </a:r>
          </a:p>
        </p:txBody>
      </p:sp>
      <p:sp>
        <p:nvSpPr>
          <p:cNvPr id="4238" name="Rectangle"/>
          <p:cNvSpPr/>
          <p:nvPr/>
        </p:nvSpPr>
        <p:spPr>
          <a:xfrm>
            <a:off x="6984845" y="4283293"/>
            <a:ext cx="5952346" cy="2685614"/>
          </a:xfrm>
          <a:prstGeom prst="rect">
            <a:avLst/>
          </a:prstGeom>
          <a:solidFill>
            <a:srgbClr val="000000">
              <a:alpha val="81626"/>
            </a:srgbClr>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239" name="• Content delivery networks"/>
          <p:cNvSpPr txBox="1"/>
          <p:nvPr/>
        </p:nvSpPr>
        <p:spPr>
          <a:xfrm>
            <a:off x="814899" y="3250526"/>
            <a:ext cx="5419205"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latin typeface="Gill Sans"/>
                <a:ea typeface="Gill Sans"/>
                <a:cs typeface="Gill Sans"/>
                <a:sym typeface="Gill Sans"/>
              </a:defRPr>
            </a:lvl1pPr>
          </a:lstStyle>
          <a:p>
            <a:pPr/>
            <a:r>
              <a:t>• Content delivery networks</a:t>
            </a:r>
          </a:p>
        </p:txBody>
      </p:sp>
      <p:sp>
        <p:nvSpPr>
          <p:cNvPr id="4240" name="• Web hosting services"/>
          <p:cNvSpPr txBox="1"/>
          <p:nvPr/>
        </p:nvSpPr>
        <p:spPr>
          <a:xfrm>
            <a:off x="841743" y="4257424"/>
            <a:ext cx="4301208"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latin typeface="Gill Sans"/>
                <a:ea typeface="Gill Sans"/>
                <a:cs typeface="Gill Sans"/>
                <a:sym typeface="Gill Sans"/>
              </a:defRPr>
            </a:lvl1pPr>
          </a:lstStyle>
          <a:p>
            <a:pPr/>
            <a:r>
              <a:t>• Web hosting services</a:t>
            </a:r>
          </a:p>
        </p:txBody>
      </p:sp>
      <p:sp>
        <p:nvSpPr>
          <p:cNvPr id="4241" name="• Cloud providers"/>
          <p:cNvSpPr txBox="1"/>
          <p:nvPr/>
        </p:nvSpPr>
        <p:spPr>
          <a:xfrm>
            <a:off x="800438" y="5264322"/>
            <a:ext cx="342364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3600">
                <a:latin typeface="Gill Sans"/>
                <a:ea typeface="Gill Sans"/>
                <a:cs typeface="Gill Sans"/>
                <a:sym typeface="Gill Sans"/>
              </a:defRPr>
            </a:lvl1pPr>
          </a:lstStyle>
          <a:p>
            <a:pPr/>
            <a:r>
              <a:t>• Cloud providers</a:t>
            </a:r>
          </a:p>
        </p:txBody>
      </p:sp>
      <p:sp>
        <p:nvSpPr>
          <p:cNvPr id="4242" name="Varying levels of involvement"/>
          <p:cNvSpPr txBox="1"/>
          <p:nvPr/>
        </p:nvSpPr>
        <p:spPr>
          <a:xfrm>
            <a:off x="243407" y="6471621"/>
            <a:ext cx="5451129"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b="0" sz="3600">
                <a:solidFill>
                  <a:srgbClr val="F6C410"/>
                </a:solidFill>
                <a:latin typeface="Gill Sans"/>
                <a:ea typeface="Gill Sans"/>
                <a:cs typeface="Gill Sans"/>
                <a:sym typeface="Gill Sans"/>
              </a:defRPr>
            </a:lvl1pPr>
          </a:lstStyle>
          <a:p>
            <a:pPr/>
            <a:r>
              <a:t>Varying levels of involvement</a:t>
            </a:r>
          </a:p>
        </p:txBody>
      </p:sp>
      <p:sp>
        <p:nvSpPr>
          <p:cNvPr id="4243" name="But all trusted to deliver content"/>
          <p:cNvSpPr txBox="1"/>
          <p:nvPr/>
        </p:nvSpPr>
        <p:spPr>
          <a:xfrm>
            <a:off x="239838" y="7678920"/>
            <a:ext cx="620680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a:defRPr b="0" sz="3600">
                <a:solidFill>
                  <a:srgbClr val="FFD12A"/>
                </a:solidFill>
                <a:latin typeface="Gill Sans"/>
                <a:ea typeface="Gill Sans"/>
                <a:cs typeface="Gill Sans"/>
                <a:sym typeface="Gill Sans"/>
              </a:defRPr>
            </a:lvl1pPr>
          </a:lstStyle>
          <a:p>
            <a:pPr/>
            <a:r>
              <a:t>But all trusted to deliver content</a:t>
            </a:r>
          </a:p>
        </p:txBody>
      </p:sp>
      <p:sp>
        <p:nvSpPr>
          <p:cNvPr id="4244" name="The PKI in Today’s Web"/>
          <p:cNvSpPr txBox="1"/>
          <p:nvPr/>
        </p:nvSpPr>
        <p:spPr>
          <a:xfrm>
            <a:off x="707135" y="-225939"/>
            <a:ext cx="11417301" cy="1955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0" sz="5600">
                <a:solidFill>
                  <a:srgbClr val="FFE44F"/>
                </a:solidFill>
                <a:latin typeface="Gill Sans"/>
                <a:ea typeface="Gill Sans"/>
                <a:cs typeface="Gill Sans"/>
                <a:sym typeface="Gill Sans"/>
              </a:defRPr>
            </a:lvl1pPr>
          </a:lstStyle>
          <a:p>
            <a:pPr/>
            <a:r>
              <a:t>The PKI in Today’s Web</a:t>
            </a:r>
          </a:p>
        </p:txBody>
      </p:sp>
      <p:sp>
        <p:nvSpPr>
          <p:cNvPr id="4245" name="Text"/>
          <p:cNvSpPr txBox="1"/>
          <p:nvPr/>
        </p:nvSpPr>
        <p:spPr>
          <a:xfrm>
            <a:off x="11963814" y="9230318"/>
            <a:ext cx="368504" cy="34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sz="1600">
                <a:solidFill>
                  <a:srgbClr val="FFFB00"/>
                </a:solidFill>
                <a:latin typeface="Gill Sans"/>
                <a:ea typeface="Gill Sans"/>
                <a:cs typeface="Gill Sans"/>
                <a:sym typeface="Gill Sans"/>
              </a:defRPr>
            </a:pPr>
            <a:fld id="{86CB4B4D-7CA3-9044-876B-883B54F8677D}" type="slidenum"/>
            <a:r>
              <a: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269" name="Group"/>
          <p:cNvGrpSpPr/>
          <p:nvPr/>
        </p:nvGrpSpPr>
        <p:grpSpPr>
          <a:xfrm>
            <a:off x="8366035" y="2636869"/>
            <a:ext cx="1045282" cy="1279924"/>
            <a:chOff x="0" y="0"/>
            <a:chExt cx="1045281" cy="1279923"/>
          </a:xfrm>
        </p:grpSpPr>
        <p:grpSp>
          <p:nvGrpSpPr>
            <p:cNvPr id="4256" name="Group"/>
            <p:cNvGrpSpPr/>
            <p:nvPr/>
          </p:nvGrpSpPr>
          <p:grpSpPr>
            <a:xfrm rot="2700000">
              <a:off x="226724" y="600498"/>
              <a:ext cx="591834" cy="550852"/>
              <a:chOff x="0" y="0"/>
              <a:chExt cx="591832" cy="550851"/>
            </a:xfrm>
          </p:grpSpPr>
          <p:sp>
            <p:nvSpPr>
              <p:cNvPr id="4249" name="Line"/>
              <p:cNvSpPr/>
              <p:nvPr/>
            </p:nvSpPr>
            <p:spPr>
              <a:xfrm rot="21600000">
                <a:off x="0" y="194655"/>
                <a:ext cx="440785" cy="3561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50" name="Line"/>
              <p:cNvSpPr/>
              <p:nvPr/>
            </p:nvSpPr>
            <p:spPr>
              <a:xfrm flipV="1">
                <a:off x="21207" y="249618"/>
                <a:ext cx="288598" cy="288599"/>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51" name="Line"/>
              <p:cNvSpPr/>
              <p:nvPr/>
            </p:nvSpPr>
            <p:spPr>
              <a:xfrm flipV="1">
                <a:off x="216837" y="279091"/>
                <a:ext cx="131279" cy="13127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52" name="Line"/>
              <p:cNvSpPr/>
              <p:nvPr/>
            </p:nvSpPr>
            <p:spPr>
              <a:xfrm flipV="1">
                <a:off x="19077" y="241956"/>
                <a:ext cx="283066" cy="283066"/>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53" name="Line"/>
              <p:cNvSpPr/>
              <p:nvPr/>
            </p:nvSpPr>
            <p:spPr>
              <a:xfrm flipV="1">
                <a:off x="204649" y="280268"/>
                <a:ext cx="128144" cy="12814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54" name="Circle"/>
              <p:cNvSpPr/>
              <p:nvPr/>
            </p:nvSpPr>
            <p:spPr>
              <a:xfrm rot="21600000">
                <a:off x="266973" y="0"/>
                <a:ext cx="324860" cy="324860"/>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55" name="Circle"/>
              <p:cNvSpPr/>
              <p:nvPr/>
            </p:nvSpPr>
            <p:spPr>
              <a:xfrm rot="21600000">
                <a:off x="435482" y="47820"/>
                <a:ext cx="105000" cy="1049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268" name="Group"/>
            <p:cNvGrpSpPr/>
            <p:nvPr/>
          </p:nvGrpSpPr>
          <p:grpSpPr>
            <a:xfrm>
              <a:off x="0" y="0"/>
              <a:ext cx="1045282" cy="647097"/>
              <a:chOff x="0" y="0"/>
              <a:chExt cx="1045281" cy="647096"/>
            </a:xfrm>
          </p:grpSpPr>
          <p:sp>
            <p:nvSpPr>
              <p:cNvPr id="4257" name="Certificate"/>
              <p:cNvSpPr/>
              <p:nvPr/>
            </p:nvSpPr>
            <p:spPr>
              <a:xfrm>
                <a:off x="0" y="0"/>
                <a:ext cx="1045282" cy="647097"/>
              </a:xfrm>
              <a:prstGeom prst="rect">
                <a:avLst/>
              </a:prstGeom>
              <a:solidFill>
                <a:srgbClr val="DAD8C6"/>
              </a:solid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noAutofit/>
              </a:bodyPr>
              <a:lstStyle>
                <a:lvl1pPr>
                  <a:defRPr sz="2000">
                    <a:solidFill>
                      <a:srgbClr val="000000"/>
                    </a:solidFill>
                    <a:latin typeface="Helvetica"/>
                    <a:ea typeface="Helvetica"/>
                    <a:cs typeface="Helvetica"/>
                    <a:sym typeface="Helvetica"/>
                  </a:defRPr>
                </a:lvl1pPr>
              </a:lstStyle>
              <a:p>
                <a:pPr/>
                <a:r>
                  <a:t>Certificate</a:t>
                </a:r>
              </a:p>
            </p:txBody>
          </p:sp>
          <p:grpSp>
            <p:nvGrpSpPr>
              <p:cNvPr id="4267" name="Group"/>
              <p:cNvGrpSpPr/>
              <p:nvPr/>
            </p:nvGrpSpPr>
            <p:grpSpPr>
              <a:xfrm>
                <a:off x="128527" y="268225"/>
                <a:ext cx="788229" cy="378872"/>
                <a:chOff x="0" y="0"/>
                <a:chExt cx="788228" cy="378871"/>
              </a:xfrm>
            </p:grpSpPr>
            <p:pic>
              <p:nvPicPr>
                <p:cNvPr id="4258" name="strategic_bofa500_1.png" descr="strategic_bofa500_1.png"/>
                <p:cNvPicPr>
                  <a:picLocks noChangeAspect="1"/>
                </p:cNvPicPr>
                <p:nvPr/>
              </p:nvPicPr>
              <p:blipFill>
                <a:blip r:embed="rId3">
                  <a:extLst/>
                </a:blip>
                <a:srcRect l="37243" t="39675" r="29309" b="0"/>
                <a:stretch>
                  <a:fillRect/>
                </a:stretch>
              </p:blipFill>
              <p:spPr>
                <a:xfrm>
                  <a:off x="0" y="55322"/>
                  <a:ext cx="370822" cy="225729"/>
                </a:xfrm>
                <a:prstGeom prst="rect">
                  <a:avLst/>
                </a:prstGeom>
                <a:ln w="12700" cap="flat">
                  <a:noFill/>
                  <a:miter lim="400000"/>
                </a:ln>
                <a:effectLst/>
              </p:spPr>
            </p:pic>
            <p:grpSp>
              <p:nvGrpSpPr>
                <p:cNvPr id="4266" name="Group"/>
                <p:cNvGrpSpPr/>
                <p:nvPr/>
              </p:nvGrpSpPr>
              <p:grpSpPr>
                <a:xfrm rot="2700000">
                  <a:off x="460037" y="60288"/>
                  <a:ext cx="277512" cy="258295"/>
                  <a:chOff x="0" y="0"/>
                  <a:chExt cx="277510" cy="258294"/>
                </a:xfrm>
              </p:grpSpPr>
              <p:sp>
                <p:nvSpPr>
                  <p:cNvPr id="4259" name="Line"/>
                  <p:cNvSpPr/>
                  <p:nvPr/>
                </p:nvSpPr>
                <p:spPr>
                  <a:xfrm rot="21600000">
                    <a:off x="0" y="91273"/>
                    <a:ext cx="206684" cy="16702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60" name="Line"/>
                  <p:cNvSpPr/>
                  <p:nvPr/>
                </p:nvSpPr>
                <p:spPr>
                  <a:xfrm flipV="1">
                    <a:off x="9944" y="117046"/>
                    <a:ext cx="135324" cy="13532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61" name="Line"/>
                  <p:cNvSpPr/>
                  <p:nvPr/>
                </p:nvSpPr>
                <p:spPr>
                  <a:xfrm flipV="1">
                    <a:off x="101675" y="130865"/>
                    <a:ext cx="61557" cy="61558"/>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62" name="Line"/>
                  <p:cNvSpPr/>
                  <p:nvPr/>
                </p:nvSpPr>
                <p:spPr>
                  <a:xfrm flipV="1">
                    <a:off x="8945" y="113453"/>
                    <a:ext cx="132730" cy="13273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63" name="Line"/>
                  <p:cNvSpPr/>
                  <p:nvPr/>
                </p:nvSpPr>
                <p:spPr>
                  <a:xfrm flipV="1">
                    <a:off x="95960" y="131417"/>
                    <a:ext cx="60087" cy="6008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64" name="Circle"/>
                  <p:cNvSpPr/>
                  <p:nvPr/>
                </p:nvSpPr>
                <p:spPr>
                  <a:xfrm rot="21600000">
                    <a:off x="125183" y="0"/>
                    <a:ext cx="152328" cy="152327"/>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65" name="Circle"/>
                  <p:cNvSpPr/>
                  <p:nvPr/>
                </p:nvSpPr>
                <p:spPr>
                  <a:xfrm rot="21600000">
                    <a:off x="204197" y="22422"/>
                    <a:ext cx="49235" cy="4923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grpSp>
      <p:pic>
        <p:nvPicPr>
          <p:cNvPr id="4270" name="Image" descr="Image"/>
          <p:cNvPicPr>
            <a:picLocks noChangeAspect="1"/>
          </p:cNvPicPr>
          <p:nvPr/>
        </p:nvPicPr>
        <p:blipFill>
          <a:blip r:embed="rId4">
            <a:extLst/>
          </a:blip>
          <a:srcRect l="16223" t="0" r="19114" b="25716"/>
          <a:stretch>
            <a:fillRect/>
          </a:stretch>
        </p:blipFill>
        <p:spPr>
          <a:xfrm>
            <a:off x="7298214" y="2341581"/>
            <a:ext cx="3051193" cy="1445906"/>
          </a:xfrm>
          <a:prstGeom prst="rect">
            <a:avLst/>
          </a:prstGeom>
          <a:ln w="12700">
            <a:miter lim="400000"/>
          </a:ln>
        </p:spPr>
      </p:pic>
      <p:sp>
        <p:nvSpPr>
          <p:cNvPr id="4271" name="Line"/>
          <p:cNvSpPr/>
          <p:nvPr/>
        </p:nvSpPr>
        <p:spPr>
          <a:xfrm flipV="1">
            <a:off x="8807481" y="3861217"/>
            <a:ext cx="6466" cy="1822950"/>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272" name="Line"/>
          <p:cNvSpPr/>
          <p:nvPr/>
        </p:nvSpPr>
        <p:spPr>
          <a:xfrm flipV="1">
            <a:off x="7179430" y="3861217"/>
            <a:ext cx="737276" cy="1760240"/>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273" name="Line"/>
          <p:cNvSpPr/>
          <p:nvPr/>
        </p:nvSpPr>
        <p:spPr>
          <a:xfrm flipV="1">
            <a:off x="7924946" y="3853642"/>
            <a:ext cx="473287" cy="1778547"/>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274" name="Line"/>
          <p:cNvSpPr/>
          <p:nvPr/>
        </p:nvSpPr>
        <p:spPr>
          <a:xfrm flipH="1" flipV="1">
            <a:off x="9718023" y="3864023"/>
            <a:ext cx="773468" cy="1707496"/>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275" name="Line"/>
          <p:cNvSpPr/>
          <p:nvPr/>
        </p:nvSpPr>
        <p:spPr>
          <a:xfrm flipH="1" flipV="1">
            <a:off x="9222254" y="3864023"/>
            <a:ext cx="506247" cy="1774554"/>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pic>
        <p:nvPicPr>
          <p:cNvPr id="4276" name="Chrome-logo.png" descr="Chrome-logo.png"/>
          <p:cNvPicPr>
            <a:picLocks noChangeAspect="1"/>
          </p:cNvPicPr>
          <p:nvPr/>
        </p:nvPicPr>
        <p:blipFill>
          <a:blip r:embed="rId5">
            <a:extLst/>
          </a:blip>
          <a:stretch>
            <a:fillRect/>
          </a:stretch>
        </p:blipFill>
        <p:spPr>
          <a:xfrm>
            <a:off x="4004399" y="2790948"/>
            <a:ext cx="777977" cy="777977"/>
          </a:xfrm>
          <a:prstGeom prst="rect">
            <a:avLst/>
          </a:prstGeom>
          <a:ln w="12700">
            <a:miter lim="400000"/>
          </a:ln>
        </p:spPr>
      </p:pic>
      <p:sp>
        <p:nvSpPr>
          <p:cNvPr id="4277" name="Line"/>
          <p:cNvSpPr/>
          <p:nvPr/>
        </p:nvSpPr>
        <p:spPr>
          <a:xfrm>
            <a:off x="5207701" y="3170151"/>
            <a:ext cx="1893970" cy="1"/>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pic>
        <p:nvPicPr>
          <p:cNvPr id="4278" name="strategic_bofa500_1.png" descr="strategic_bofa500_1.png"/>
          <p:cNvPicPr>
            <a:picLocks noChangeAspect="1"/>
          </p:cNvPicPr>
          <p:nvPr/>
        </p:nvPicPr>
        <p:blipFill>
          <a:blip r:embed="rId3">
            <a:extLst/>
          </a:blip>
          <a:srcRect l="37243" t="39675" r="30196" b="0"/>
          <a:stretch>
            <a:fillRect/>
          </a:stretch>
        </p:blipFill>
        <p:spPr>
          <a:xfrm>
            <a:off x="8321424" y="5591110"/>
            <a:ext cx="984958" cy="615883"/>
          </a:xfrm>
          <a:prstGeom prst="rect">
            <a:avLst/>
          </a:prstGeom>
          <a:ln w="12700">
            <a:miter lim="400000"/>
          </a:ln>
        </p:spPr>
      </p:pic>
      <p:grpSp>
        <p:nvGrpSpPr>
          <p:cNvPr id="4283" name="Group"/>
          <p:cNvGrpSpPr/>
          <p:nvPr/>
        </p:nvGrpSpPr>
        <p:grpSpPr>
          <a:xfrm>
            <a:off x="6825262" y="5556660"/>
            <a:ext cx="3997213" cy="684923"/>
            <a:chOff x="394" y="0"/>
            <a:chExt cx="3997211" cy="684922"/>
          </a:xfrm>
        </p:grpSpPr>
        <p:pic>
          <p:nvPicPr>
            <p:cNvPr id="4279" name="Image" descr="Image"/>
            <p:cNvPicPr>
              <a:picLocks noChangeAspect="1"/>
            </p:cNvPicPr>
            <p:nvPr/>
          </p:nvPicPr>
          <p:blipFill>
            <a:blip r:embed="rId6">
              <a:extLst/>
            </a:blip>
            <a:stretch>
              <a:fillRect/>
            </a:stretch>
          </p:blipFill>
          <p:spPr>
            <a:xfrm>
              <a:off x="742602" y="0"/>
              <a:ext cx="684851" cy="684850"/>
            </a:xfrm>
            <a:prstGeom prst="rect">
              <a:avLst/>
            </a:prstGeom>
            <a:ln w="12700" cap="flat">
              <a:noFill/>
              <a:miter lim="400000"/>
            </a:ln>
            <a:effectLst/>
          </p:spPr>
        </p:pic>
        <p:pic>
          <p:nvPicPr>
            <p:cNvPr id="4280" name="Image" descr="Image"/>
            <p:cNvPicPr>
              <a:picLocks noChangeAspect="1"/>
            </p:cNvPicPr>
            <p:nvPr/>
          </p:nvPicPr>
          <p:blipFill>
            <a:blip r:embed="rId7">
              <a:extLst/>
            </a:blip>
            <a:srcRect l="24179" t="23930" r="26759" b="27094"/>
            <a:stretch>
              <a:fillRect/>
            </a:stretch>
          </p:blipFill>
          <p:spPr>
            <a:xfrm>
              <a:off x="394" y="120"/>
              <a:ext cx="685803" cy="684610"/>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8174" y="0"/>
                  </a:moveTo>
                  <a:lnTo>
                    <a:pt x="7237" y="13"/>
                  </a:lnTo>
                  <a:lnTo>
                    <a:pt x="7187" y="2905"/>
                  </a:lnTo>
                  <a:lnTo>
                    <a:pt x="7137" y="5798"/>
                  </a:lnTo>
                  <a:lnTo>
                    <a:pt x="13974" y="5798"/>
                  </a:lnTo>
                  <a:lnTo>
                    <a:pt x="20811" y="5785"/>
                  </a:lnTo>
                  <a:lnTo>
                    <a:pt x="17786" y="2855"/>
                  </a:lnTo>
                  <a:lnTo>
                    <a:pt x="14836" y="0"/>
                  </a:lnTo>
                  <a:lnTo>
                    <a:pt x="8174" y="0"/>
                  </a:lnTo>
                  <a:close/>
                  <a:moveTo>
                    <a:pt x="5849" y="751"/>
                  </a:moveTo>
                  <a:lnTo>
                    <a:pt x="2925" y="3782"/>
                  </a:lnTo>
                  <a:lnTo>
                    <a:pt x="0" y="6812"/>
                  </a:lnTo>
                  <a:lnTo>
                    <a:pt x="0" y="10330"/>
                  </a:lnTo>
                  <a:cubicBezTo>
                    <a:pt x="-2" y="12268"/>
                    <a:pt x="39" y="13990"/>
                    <a:pt x="100" y="14150"/>
                  </a:cubicBezTo>
                  <a:cubicBezTo>
                    <a:pt x="195" y="14397"/>
                    <a:pt x="632" y="14438"/>
                    <a:pt x="3037" y="14438"/>
                  </a:cubicBezTo>
                  <a:lnTo>
                    <a:pt x="5862" y="14438"/>
                  </a:lnTo>
                  <a:lnTo>
                    <a:pt x="5849" y="7588"/>
                  </a:lnTo>
                  <a:lnTo>
                    <a:pt x="5849" y="751"/>
                  </a:lnTo>
                  <a:close/>
                  <a:moveTo>
                    <a:pt x="15774" y="7075"/>
                  </a:moveTo>
                  <a:lnTo>
                    <a:pt x="15774" y="13887"/>
                  </a:lnTo>
                  <a:cubicBezTo>
                    <a:pt x="15774" y="17629"/>
                    <a:pt x="15801" y="20686"/>
                    <a:pt x="15836" y="20686"/>
                  </a:cubicBezTo>
                  <a:cubicBezTo>
                    <a:pt x="15871" y="20686"/>
                    <a:pt x="17191" y="19323"/>
                    <a:pt x="18773" y="17656"/>
                  </a:cubicBezTo>
                  <a:lnTo>
                    <a:pt x="21598" y="14675"/>
                  </a:lnTo>
                  <a:lnTo>
                    <a:pt x="21598" y="10906"/>
                  </a:lnTo>
                  <a:lnTo>
                    <a:pt x="21548" y="7175"/>
                  </a:lnTo>
                  <a:lnTo>
                    <a:pt x="18661" y="7125"/>
                  </a:lnTo>
                  <a:lnTo>
                    <a:pt x="15774" y="7075"/>
                  </a:lnTo>
                  <a:close/>
                  <a:moveTo>
                    <a:pt x="7699" y="15727"/>
                  </a:moveTo>
                  <a:cubicBezTo>
                    <a:pt x="3966" y="15727"/>
                    <a:pt x="912" y="15751"/>
                    <a:pt x="912" y="15790"/>
                  </a:cubicBezTo>
                  <a:cubicBezTo>
                    <a:pt x="912" y="15829"/>
                    <a:pt x="2264" y="17154"/>
                    <a:pt x="3925" y="18733"/>
                  </a:cubicBezTo>
                  <a:lnTo>
                    <a:pt x="6949" y="21600"/>
                  </a:lnTo>
                  <a:lnTo>
                    <a:pt x="10424" y="21600"/>
                  </a:lnTo>
                  <a:cubicBezTo>
                    <a:pt x="12337" y="21600"/>
                    <a:pt x="14039" y="21549"/>
                    <a:pt x="14199" y="21487"/>
                  </a:cubicBezTo>
                  <a:cubicBezTo>
                    <a:pt x="14446" y="21392"/>
                    <a:pt x="14486" y="20967"/>
                    <a:pt x="14486" y="18557"/>
                  </a:cubicBezTo>
                  <a:lnTo>
                    <a:pt x="14486" y="15727"/>
                  </a:lnTo>
                  <a:lnTo>
                    <a:pt x="7699" y="15727"/>
                  </a:lnTo>
                  <a:close/>
                </a:path>
              </a:pathLst>
            </a:custGeom>
            <a:ln w="12700" cap="flat">
              <a:noFill/>
              <a:miter lim="400000"/>
            </a:ln>
            <a:effectLst/>
          </p:spPr>
        </p:pic>
        <p:pic>
          <p:nvPicPr>
            <p:cNvPr id="4281" name="Image" descr="Image"/>
            <p:cNvPicPr>
              <a:picLocks noChangeAspect="1"/>
            </p:cNvPicPr>
            <p:nvPr/>
          </p:nvPicPr>
          <p:blipFill>
            <a:blip r:embed="rId8">
              <a:extLst/>
            </a:blip>
            <a:stretch>
              <a:fillRect/>
            </a:stretch>
          </p:blipFill>
          <p:spPr>
            <a:xfrm>
              <a:off x="2540954" y="72"/>
              <a:ext cx="684851" cy="684851"/>
            </a:xfrm>
            <a:prstGeom prst="rect">
              <a:avLst/>
            </a:prstGeom>
            <a:ln w="12700" cap="flat">
              <a:noFill/>
              <a:miter lim="400000"/>
            </a:ln>
            <a:effectLst/>
          </p:spPr>
        </p:pic>
        <p:pic>
          <p:nvPicPr>
            <p:cNvPr id="4282" name="Image" descr="Image"/>
            <p:cNvPicPr>
              <a:picLocks noChangeAspect="1"/>
            </p:cNvPicPr>
            <p:nvPr/>
          </p:nvPicPr>
          <p:blipFill>
            <a:blip r:embed="rId9">
              <a:extLst/>
            </a:blip>
            <a:stretch>
              <a:fillRect/>
            </a:stretch>
          </p:blipFill>
          <p:spPr>
            <a:xfrm>
              <a:off x="3312757" y="72"/>
              <a:ext cx="684850" cy="684851"/>
            </a:xfrm>
            <a:prstGeom prst="rect">
              <a:avLst/>
            </a:prstGeom>
            <a:ln w="12700" cap="flat">
              <a:noFill/>
              <a:miter lim="400000"/>
            </a:ln>
            <a:effectLst/>
          </p:spPr>
        </p:pic>
      </p:grpSp>
      <p:grpSp>
        <p:nvGrpSpPr>
          <p:cNvPr id="4291" name="Group"/>
          <p:cNvGrpSpPr/>
          <p:nvPr/>
        </p:nvGrpSpPr>
        <p:grpSpPr>
          <a:xfrm rot="2700000">
            <a:off x="8528448" y="3067902"/>
            <a:ext cx="590707" cy="549803"/>
            <a:chOff x="0" y="0"/>
            <a:chExt cx="590706" cy="549802"/>
          </a:xfrm>
        </p:grpSpPr>
        <p:sp>
          <p:nvSpPr>
            <p:cNvPr id="4284"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85"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86"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87"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88"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89"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90"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299" name="Group"/>
          <p:cNvGrpSpPr/>
          <p:nvPr/>
        </p:nvGrpSpPr>
        <p:grpSpPr>
          <a:xfrm rot="2700000">
            <a:off x="8517836" y="6242171"/>
            <a:ext cx="590707" cy="549803"/>
            <a:chOff x="0" y="0"/>
            <a:chExt cx="590706" cy="549802"/>
          </a:xfrm>
        </p:grpSpPr>
        <p:sp>
          <p:nvSpPr>
            <p:cNvPr id="4292"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93"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94"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95"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96"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97"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298"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332" name="Group"/>
          <p:cNvGrpSpPr/>
          <p:nvPr/>
        </p:nvGrpSpPr>
        <p:grpSpPr>
          <a:xfrm>
            <a:off x="6600225" y="6113841"/>
            <a:ext cx="4229789" cy="806463"/>
            <a:chOff x="0" y="0"/>
            <a:chExt cx="4229788" cy="806461"/>
          </a:xfrm>
        </p:grpSpPr>
        <p:grpSp>
          <p:nvGrpSpPr>
            <p:cNvPr id="4307" name="Group"/>
            <p:cNvGrpSpPr/>
            <p:nvPr/>
          </p:nvGrpSpPr>
          <p:grpSpPr>
            <a:xfrm rot="2700000">
              <a:off x="2753964" y="128329"/>
              <a:ext cx="590707" cy="549803"/>
              <a:chOff x="0" y="0"/>
              <a:chExt cx="590706" cy="549802"/>
            </a:xfrm>
          </p:grpSpPr>
          <p:sp>
            <p:nvSpPr>
              <p:cNvPr id="4300"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01"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02"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03"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04"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05"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06"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315" name="Group"/>
            <p:cNvGrpSpPr/>
            <p:nvPr/>
          </p:nvGrpSpPr>
          <p:grpSpPr>
            <a:xfrm rot="2700000">
              <a:off x="3531204" y="128329"/>
              <a:ext cx="590707" cy="549803"/>
              <a:chOff x="0" y="0"/>
              <a:chExt cx="590706" cy="549802"/>
            </a:xfrm>
          </p:grpSpPr>
          <p:sp>
            <p:nvSpPr>
              <p:cNvPr id="4308"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09"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10"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11"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12"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13"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14"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323" name="Group"/>
            <p:cNvGrpSpPr/>
            <p:nvPr/>
          </p:nvGrpSpPr>
          <p:grpSpPr>
            <a:xfrm rot="2700000">
              <a:off x="968477" y="128329"/>
              <a:ext cx="590707" cy="549803"/>
              <a:chOff x="0" y="0"/>
              <a:chExt cx="590706" cy="549802"/>
            </a:xfrm>
          </p:grpSpPr>
          <p:sp>
            <p:nvSpPr>
              <p:cNvPr id="4316"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17"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18"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19"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20"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21"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22"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331" name="Group"/>
            <p:cNvGrpSpPr/>
            <p:nvPr/>
          </p:nvGrpSpPr>
          <p:grpSpPr>
            <a:xfrm rot="2700000">
              <a:off x="107877" y="128329"/>
              <a:ext cx="590707" cy="549803"/>
              <a:chOff x="0" y="0"/>
              <a:chExt cx="590706" cy="549802"/>
            </a:xfrm>
          </p:grpSpPr>
          <p:sp>
            <p:nvSpPr>
              <p:cNvPr id="4324"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25"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26"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27"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28"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29"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30"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4365" name="Group"/>
          <p:cNvGrpSpPr/>
          <p:nvPr/>
        </p:nvGrpSpPr>
        <p:grpSpPr>
          <a:xfrm>
            <a:off x="7526996" y="2640476"/>
            <a:ext cx="2593612" cy="1102027"/>
            <a:chOff x="0" y="0"/>
            <a:chExt cx="2593611" cy="1102025"/>
          </a:xfrm>
        </p:grpSpPr>
        <p:grpSp>
          <p:nvGrpSpPr>
            <p:cNvPr id="4340" name="Group"/>
            <p:cNvGrpSpPr/>
            <p:nvPr/>
          </p:nvGrpSpPr>
          <p:grpSpPr>
            <a:xfrm rot="2700000">
              <a:off x="1492893" y="128329"/>
              <a:ext cx="590707" cy="549803"/>
              <a:chOff x="0" y="0"/>
              <a:chExt cx="590706" cy="549802"/>
            </a:xfrm>
          </p:grpSpPr>
          <p:sp>
            <p:nvSpPr>
              <p:cNvPr id="4333"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34"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35"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36"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37"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38"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39"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348" name="Group"/>
            <p:cNvGrpSpPr/>
            <p:nvPr/>
          </p:nvGrpSpPr>
          <p:grpSpPr>
            <a:xfrm rot="2700000">
              <a:off x="1895027" y="423893"/>
              <a:ext cx="590707" cy="549804"/>
              <a:chOff x="0" y="0"/>
              <a:chExt cx="590706" cy="549802"/>
            </a:xfrm>
          </p:grpSpPr>
          <p:sp>
            <p:nvSpPr>
              <p:cNvPr id="4341"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42"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43"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44"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45"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46"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47"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356" name="Group"/>
            <p:cNvGrpSpPr/>
            <p:nvPr/>
          </p:nvGrpSpPr>
          <p:grpSpPr>
            <a:xfrm rot="2700000">
              <a:off x="550690" y="128329"/>
              <a:ext cx="590707" cy="549803"/>
              <a:chOff x="0" y="0"/>
              <a:chExt cx="590706" cy="549802"/>
            </a:xfrm>
          </p:grpSpPr>
          <p:sp>
            <p:nvSpPr>
              <p:cNvPr id="4349"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50"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51"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52"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53"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54"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55"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364" name="Group"/>
            <p:cNvGrpSpPr/>
            <p:nvPr/>
          </p:nvGrpSpPr>
          <p:grpSpPr>
            <a:xfrm rot="2700000">
              <a:off x="107877" y="423893"/>
              <a:ext cx="590707" cy="549804"/>
              <a:chOff x="0" y="0"/>
              <a:chExt cx="590706" cy="549802"/>
            </a:xfrm>
          </p:grpSpPr>
          <p:sp>
            <p:nvSpPr>
              <p:cNvPr id="4357"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58"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59"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60"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61"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62"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363"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pic>
        <p:nvPicPr>
          <p:cNvPr id="4366" name="handshake-white.png" descr="handshake-white.png"/>
          <p:cNvPicPr>
            <a:picLocks noChangeAspect="1"/>
          </p:cNvPicPr>
          <p:nvPr/>
        </p:nvPicPr>
        <p:blipFill>
          <a:blip r:embed="rId10">
            <a:extLst/>
          </a:blip>
          <a:stretch>
            <a:fillRect/>
          </a:stretch>
        </p:blipFill>
        <p:spPr>
          <a:xfrm>
            <a:off x="4686113" y="3639251"/>
            <a:ext cx="2482546" cy="1237550"/>
          </a:xfrm>
          <a:prstGeom prst="rect">
            <a:avLst/>
          </a:prstGeom>
          <a:ln w="12700">
            <a:miter lim="400000"/>
          </a:ln>
        </p:spPr>
      </p:pic>
      <p:sp>
        <p:nvSpPr>
          <p:cNvPr id="4367" name="The PKI in Today’s Web"/>
          <p:cNvSpPr txBox="1"/>
          <p:nvPr/>
        </p:nvSpPr>
        <p:spPr>
          <a:xfrm>
            <a:off x="707135" y="-225939"/>
            <a:ext cx="11417301" cy="1955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0" sz="5600">
                <a:solidFill>
                  <a:srgbClr val="FFE44F"/>
                </a:solidFill>
                <a:latin typeface="Gill Sans"/>
                <a:ea typeface="Gill Sans"/>
                <a:cs typeface="Gill Sans"/>
                <a:sym typeface="Gill Sans"/>
              </a:defRPr>
            </a:lvl1pPr>
          </a:lstStyle>
          <a:p>
            <a:pPr/>
            <a:r>
              <a:t>The PKI in Today’s Web</a:t>
            </a:r>
          </a:p>
        </p:txBody>
      </p:sp>
      <p:sp>
        <p:nvSpPr>
          <p:cNvPr id="4368" name="Third-party hosting providers know their customers’ private keys"/>
          <p:cNvSpPr txBox="1"/>
          <p:nvPr/>
        </p:nvSpPr>
        <p:spPr>
          <a:xfrm>
            <a:off x="2105171" y="7398494"/>
            <a:ext cx="8990888" cy="1524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4900">
                <a:latin typeface="Gill Sans"/>
                <a:ea typeface="Gill Sans"/>
                <a:cs typeface="Gill Sans"/>
                <a:sym typeface="Gill Sans"/>
              </a:defRPr>
            </a:pPr>
            <a:r>
              <a:t>Third-party hosting providers</a:t>
            </a:r>
            <a:br/>
            <a:r>
              <a:rPr>
                <a:solidFill>
                  <a:srgbClr val="FFD12A"/>
                </a:solidFill>
              </a:rPr>
              <a:t>know their customers’ private keys</a:t>
            </a:r>
          </a:p>
        </p:txBody>
      </p:sp>
      <p:sp>
        <p:nvSpPr>
          <p:cNvPr id="4369" name="Text"/>
          <p:cNvSpPr txBox="1"/>
          <p:nvPr/>
        </p:nvSpPr>
        <p:spPr>
          <a:xfrm>
            <a:off x="11963814" y="9230318"/>
            <a:ext cx="368504" cy="34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sz="1600">
                <a:solidFill>
                  <a:srgbClr val="FFFB00"/>
                </a:solidFill>
                <a:latin typeface="Gill Sans"/>
                <a:ea typeface="Gill Sans"/>
                <a:cs typeface="Gill Sans"/>
                <a:sym typeface="Gill Sans"/>
              </a:defRPr>
            </a:pPr>
            <a:fld id="{86CB4B4D-7CA3-9044-876B-883B54F8677D}" type="slidenum"/>
            <a:r>
              <a: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4277"/>
                                        </p:tgtEl>
                                        <p:attrNameLst>
                                          <p:attrName>style.visibility</p:attrName>
                                        </p:attrNameLst>
                                      </p:cBhvr>
                                      <p:to>
                                        <p:strVal val="visible"/>
                                      </p:to>
                                    </p:set>
                                    <p:animEffect filter="wipe(left)" transition="in">
                                      <p:cBhvr>
                                        <p:cTn id="7" dur="600"/>
                                        <p:tgtEl>
                                          <p:spTgt spid="4277"/>
                                        </p:tgtEl>
                                      </p:cBhvr>
                                    </p:animEffect>
                                  </p:childTnLst>
                                </p:cTn>
                              </p:par>
                            </p:childTnLst>
                          </p:cTn>
                        </p:par>
                        <p:par>
                          <p:cTn id="8" fill="hold">
                            <p:stCondLst>
                              <p:cond delay="600"/>
                            </p:stCondLst>
                            <p:childTnLst>
                              <p:par>
                                <p:cTn id="9" presetClass="entr" nodeType="afterEffect" presetID="9" grpId="2" fill="hold">
                                  <p:stCondLst>
                                    <p:cond delay="0"/>
                                  </p:stCondLst>
                                  <p:iterate type="el" backwards="0">
                                    <p:tmAbs val="0"/>
                                  </p:iterate>
                                  <p:childTnLst>
                                    <p:set>
                                      <p:cBhvr>
                                        <p:cTn id="10" fill="hold"/>
                                        <p:tgtEl>
                                          <p:spTgt spid="4269"/>
                                        </p:tgtEl>
                                        <p:attrNameLst>
                                          <p:attrName>style.visibility</p:attrName>
                                        </p:attrNameLst>
                                      </p:cBhvr>
                                      <p:to>
                                        <p:strVal val="visible"/>
                                      </p:to>
                                    </p:set>
                                    <p:animEffect filter="dissolve" transition="in">
                                      <p:cBhvr>
                                        <p:cTn id="11" dur="499"/>
                                        <p:tgtEl>
                                          <p:spTgt spid="4269"/>
                                        </p:tgtEl>
                                      </p:cBhvr>
                                    </p:animEffect>
                                  </p:childTnLst>
                                </p:cTn>
                              </p:par>
                            </p:childTnLst>
                          </p:cTn>
                        </p:par>
                      </p:childTnLst>
                    </p:cTn>
                  </p:par>
                  <p:par>
                    <p:cTn id="12" fill="hold">
                      <p:stCondLst>
                        <p:cond delay="indefinite"/>
                      </p:stCondLst>
                      <p:childTnLst>
                        <p:par>
                          <p:cTn id="13" fill="hold">
                            <p:stCondLst>
                              <p:cond delay="0"/>
                            </p:stCondLst>
                            <p:childTnLst>
                              <p:par>
                                <p:cTn id="14" presetClass="path" nodeType="clickEffect" presetSubtype="0" presetID="-1" grpId="3" accel="50000" decel="50000" fill="hold">
                                  <p:stCondLst>
                                    <p:cond delay="0"/>
                                  </p:stCondLst>
                                  <p:childTnLst>
                                    <p:animMotion path="M 0.000000 0.000000 C -0.056991 -0.031595 -0.116135 -0.055789 -0.176610 -0.072245 C -0.232259 -0.087389 -0.288807 -0.095916 -0.345587 -0.097727" origin="layout" pathEditMode="relative">
                                      <p:cBhvr>
                                        <p:cTn id="15" dur="1000" fill="hold"/>
                                        <p:tgtEl>
                                          <p:spTgt spid="4269"/>
                                        </p:tgtEl>
                                        <p:attrNameLst>
                                          <p:attrName>ppt_x</p:attrName>
                                          <p:attrName>ppt_y</p:attrName>
                                        </p:attrNameLst>
                                      </p:cBhvr>
                                    </p:animMotion>
                                  </p:childTnLst>
                                </p:cTn>
                              </p:par>
                            </p:childTnLst>
                          </p:cTn>
                        </p:par>
                      </p:childTnLst>
                    </p:cTn>
                  </p:par>
                  <p:par>
                    <p:cTn id="16" fill="hold">
                      <p:stCondLst>
                        <p:cond delay="indefinite"/>
                      </p:stCondLst>
                      <p:childTnLst>
                        <p:par>
                          <p:cTn id="17" fill="hold">
                            <p:stCondLst>
                              <p:cond delay="0"/>
                            </p:stCondLst>
                            <p:childTnLst>
                              <p:par>
                                <p:cTn id="18" presetClass="entr" nodeType="clickEffect" presetID="9" grpId="4" fill="hold">
                                  <p:stCondLst>
                                    <p:cond delay="0"/>
                                  </p:stCondLst>
                                  <p:iterate type="el" backwards="0">
                                    <p:tmAbs val="0"/>
                                  </p:iterate>
                                  <p:childTnLst>
                                    <p:set>
                                      <p:cBhvr>
                                        <p:cTn id="19" fill="hold"/>
                                        <p:tgtEl>
                                          <p:spTgt spid="4366"/>
                                        </p:tgtEl>
                                        <p:attrNameLst>
                                          <p:attrName>style.visibility</p:attrName>
                                        </p:attrNameLst>
                                      </p:cBhvr>
                                      <p:to>
                                        <p:strVal val="visible"/>
                                      </p:to>
                                    </p:set>
                                    <p:animEffect filter="dissolve" transition="in">
                                      <p:cBhvr>
                                        <p:cTn id="20" dur="500"/>
                                        <p:tgtEl>
                                          <p:spTgt spid="4366"/>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5" fill="hold">
                                  <p:stCondLst>
                                    <p:cond delay="0"/>
                                  </p:stCondLst>
                                  <p:iterate type="el" backwards="0">
                                    <p:tmAbs val="0"/>
                                  </p:iterate>
                                  <p:childTnLst>
                                    <p:set>
                                      <p:cBhvr>
                                        <p:cTn id="24" fill="hold"/>
                                        <p:tgtEl>
                                          <p:spTgt spid="4291"/>
                                        </p:tgtEl>
                                        <p:attrNameLst>
                                          <p:attrName>style.visibility</p:attrName>
                                        </p:attrNameLst>
                                      </p:cBhvr>
                                      <p:to>
                                        <p:strVal val="visible"/>
                                      </p:to>
                                    </p:set>
                                    <p:animEffect filter="dissolve" transition="in">
                                      <p:cBhvr>
                                        <p:cTn id="25" dur="499"/>
                                        <p:tgtEl>
                                          <p:spTgt spid="4291"/>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ID="9" grpId="6" fill="hold">
                                  <p:stCondLst>
                                    <p:cond delay="0"/>
                                  </p:stCondLst>
                                  <p:iterate type="el" backwards="0">
                                    <p:tmAbs val="0"/>
                                  </p:iterate>
                                  <p:childTnLst>
                                    <p:set>
                                      <p:cBhvr>
                                        <p:cTn id="29" fill="hold"/>
                                        <p:tgtEl>
                                          <p:spTgt spid="4332"/>
                                        </p:tgtEl>
                                        <p:attrNameLst>
                                          <p:attrName>style.visibility</p:attrName>
                                        </p:attrNameLst>
                                      </p:cBhvr>
                                      <p:to>
                                        <p:strVal val="visible"/>
                                      </p:to>
                                    </p:set>
                                    <p:animEffect filter="dissolve" transition="in">
                                      <p:cBhvr>
                                        <p:cTn id="30" dur="499"/>
                                        <p:tgtEl>
                                          <p:spTgt spid="4332"/>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ID="9" grpId="7" fill="hold">
                                  <p:stCondLst>
                                    <p:cond delay="0"/>
                                  </p:stCondLst>
                                  <p:iterate type="el" backwards="0">
                                    <p:tmAbs val="0"/>
                                  </p:iterate>
                                  <p:childTnLst>
                                    <p:set>
                                      <p:cBhvr>
                                        <p:cTn id="34" fill="hold"/>
                                        <p:tgtEl>
                                          <p:spTgt spid="4365"/>
                                        </p:tgtEl>
                                        <p:attrNameLst>
                                          <p:attrName>style.visibility</p:attrName>
                                        </p:attrNameLst>
                                      </p:cBhvr>
                                      <p:to>
                                        <p:strVal val="visible"/>
                                      </p:to>
                                    </p:set>
                                    <p:animEffect filter="dissolve" transition="in">
                                      <p:cBhvr>
                                        <p:cTn id="35" dur="499"/>
                                        <p:tgtEl>
                                          <p:spTgt spid="4365"/>
                                        </p:tgtEl>
                                      </p:cBhvr>
                                    </p:animEffect>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0" presetID="1" grpId="8" fill="hold">
                                  <p:stCondLst>
                                    <p:cond delay="0"/>
                                  </p:stCondLst>
                                  <p:iterate type="el" backwards="0">
                                    <p:tmAbs val="0"/>
                                  </p:iterate>
                                  <p:childTnLst>
                                    <p:set>
                                      <p:cBhvr>
                                        <p:cTn id="39" fill="hold"/>
                                        <p:tgtEl>
                                          <p:spTgt spid="436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269" grpId="2"/>
      <p:bldP build="whole" bldLvl="1" animBg="1" rev="0" advAuto="0" spid="4366" grpId="4"/>
      <p:bldP build="whole" bldLvl="1" animBg="1" rev="0" advAuto="0" spid="4277" grpId="1"/>
      <p:bldP build="whole" bldLvl="1" animBg="1" rev="0" advAuto="0" spid="4291" grpId="5"/>
      <p:bldP build="whole" bldLvl="1" animBg="1" rev="0" advAuto="0" spid="4365" grpId="7"/>
      <p:bldP build="whole" bldLvl="1" animBg="1" rev="0" advAuto="0" spid="4332" grpId="6"/>
      <p:bldP build="whole" bldLvl="1" animBg="1" rev="0" advAuto="0" spid="4368" grpId="8"/>
    </p:bldLst>
  </p:timing>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373" name="Screen Shot 2016-10-25 at 4.44.51 PM.png" descr="Screen Shot 2016-10-25 at 4.44.51 PM.png"/>
          <p:cNvPicPr>
            <a:picLocks noChangeAspect="1"/>
          </p:cNvPicPr>
          <p:nvPr/>
        </p:nvPicPr>
        <p:blipFill>
          <a:blip r:embed="rId3">
            <a:extLst/>
          </a:blip>
          <a:stretch>
            <a:fillRect/>
          </a:stretch>
        </p:blipFill>
        <p:spPr>
          <a:xfrm>
            <a:off x="1493742" y="1888755"/>
            <a:ext cx="6019801" cy="6845301"/>
          </a:xfrm>
          <a:prstGeom prst="rect">
            <a:avLst/>
          </a:prstGeom>
          <a:ln w="12700">
            <a:miter lim="400000"/>
          </a:ln>
        </p:spPr>
      </p:pic>
      <p:sp>
        <p:nvSpPr>
          <p:cNvPr id="4374" name="Rectangle"/>
          <p:cNvSpPr/>
          <p:nvPr/>
        </p:nvSpPr>
        <p:spPr>
          <a:xfrm>
            <a:off x="2642529" y="7375155"/>
            <a:ext cx="2146292" cy="230854"/>
          </a:xfrm>
          <a:prstGeom prst="rect">
            <a:avLst/>
          </a:prstGeom>
          <a:ln w="50800">
            <a:solidFill>
              <a:srgbClr val="E84B3C"/>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375" name="Rectangle"/>
          <p:cNvSpPr/>
          <p:nvPr/>
        </p:nvSpPr>
        <p:spPr>
          <a:xfrm>
            <a:off x="2642529" y="7915895"/>
            <a:ext cx="2494739" cy="230855"/>
          </a:xfrm>
          <a:prstGeom prst="rect">
            <a:avLst/>
          </a:prstGeom>
          <a:ln w="50800">
            <a:solidFill>
              <a:srgbClr val="E84B3C"/>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376" name="Rectangle"/>
          <p:cNvSpPr/>
          <p:nvPr/>
        </p:nvSpPr>
        <p:spPr>
          <a:xfrm>
            <a:off x="2642529" y="7144301"/>
            <a:ext cx="2146292" cy="230855"/>
          </a:xfrm>
          <a:prstGeom prst="rect">
            <a:avLst/>
          </a:prstGeom>
          <a:ln w="50800">
            <a:solidFill>
              <a:srgbClr val="E84B3C"/>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377" name="Large Saudi Arabian ISP"/>
          <p:cNvSpPr txBox="1"/>
          <p:nvPr/>
        </p:nvSpPr>
        <p:spPr>
          <a:xfrm>
            <a:off x="8299524" y="5998242"/>
            <a:ext cx="4026968"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800">
                <a:latin typeface="Helvetica Light"/>
                <a:ea typeface="Helvetica Light"/>
                <a:cs typeface="Helvetica Light"/>
                <a:sym typeface="Helvetica Light"/>
              </a:defRPr>
            </a:lvl1pPr>
          </a:lstStyle>
          <a:p>
            <a:pPr/>
            <a:r>
              <a:t>Large Saudi Arabian ISP</a:t>
            </a:r>
          </a:p>
        </p:txBody>
      </p:sp>
      <p:sp>
        <p:nvSpPr>
          <p:cNvPr id="4378" name="Secretary of State…"/>
          <p:cNvSpPr txBox="1"/>
          <p:nvPr/>
        </p:nvSpPr>
        <p:spPr>
          <a:xfrm>
            <a:off x="8678974" y="6666208"/>
            <a:ext cx="3039467" cy="965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2800">
                <a:latin typeface="Helvetica Light"/>
                <a:ea typeface="Helvetica Light"/>
                <a:cs typeface="Helvetica Light"/>
                <a:sym typeface="Helvetica Light"/>
              </a:defRPr>
            </a:pPr>
            <a:r>
              <a:t>Secretary of State</a:t>
            </a:r>
          </a:p>
          <a:p>
            <a:pPr>
              <a:defRPr b="0" sz="2800">
                <a:latin typeface="Helvetica Light"/>
                <a:ea typeface="Helvetica Light"/>
                <a:cs typeface="Helvetica Light"/>
                <a:sym typeface="Helvetica Light"/>
              </a:defRPr>
            </a:pPr>
            <a:r>
              <a:t>of Vermont</a:t>
            </a:r>
          </a:p>
        </p:txBody>
      </p:sp>
      <p:sp>
        <p:nvSpPr>
          <p:cNvPr id="4379" name="Israeli bank"/>
          <p:cNvSpPr txBox="1"/>
          <p:nvPr/>
        </p:nvSpPr>
        <p:spPr>
          <a:xfrm>
            <a:off x="8829473" y="7745662"/>
            <a:ext cx="1952042"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0" sz="2800">
                <a:latin typeface="Helvetica Light"/>
                <a:ea typeface="Helvetica Light"/>
                <a:cs typeface="Helvetica Light"/>
                <a:sym typeface="Helvetica Light"/>
              </a:defRPr>
            </a:lvl1pPr>
          </a:lstStyle>
          <a:p>
            <a:pPr/>
            <a:r>
              <a:t>Israeli bank</a:t>
            </a:r>
          </a:p>
        </p:txBody>
      </p:sp>
      <p:sp>
        <p:nvSpPr>
          <p:cNvPr id="4380" name="Line"/>
          <p:cNvSpPr/>
          <p:nvPr/>
        </p:nvSpPr>
        <p:spPr>
          <a:xfrm flipV="1">
            <a:off x="4823200" y="6257221"/>
            <a:ext cx="3364045" cy="981954"/>
          </a:xfrm>
          <a:prstGeom prst="line">
            <a:avLst/>
          </a:prstGeom>
          <a:ln w="38100">
            <a:solidFill>
              <a:srgbClr val="E84B3C"/>
            </a:solidFill>
            <a:prstDash val="sysDot"/>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381" name="Line"/>
          <p:cNvSpPr/>
          <p:nvPr/>
        </p:nvSpPr>
        <p:spPr>
          <a:xfrm flipV="1">
            <a:off x="4819557" y="7096969"/>
            <a:ext cx="3855753" cy="375327"/>
          </a:xfrm>
          <a:prstGeom prst="line">
            <a:avLst/>
          </a:prstGeom>
          <a:ln w="38100">
            <a:solidFill>
              <a:srgbClr val="E84B3C"/>
            </a:solidFill>
            <a:prstDash val="sysDot"/>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382" name="Line"/>
          <p:cNvSpPr/>
          <p:nvPr/>
        </p:nvSpPr>
        <p:spPr>
          <a:xfrm>
            <a:off x="5164513" y="8012362"/>
            <a:ext cx="3514463" cy="1"/>
          </a:xfrm>
          <a:prstGeom prst="line">
            <a:avLst/>
          </a:prstGeom>
          <a:ln w="38100">
            <a:solidFill>
              <a:srgbClr val="E84B3C"/>
            </a:solidFill>
            <a:prstDash val="sysDot"/>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383" name="Example of Key Sharing"/>
          <p:cNvSpPr txBox="1"/>
          <p:nvPr/>
        </p:nvSpPr>
        <p:spPr>
          <a:xfrm>
            <a:off x="707135" y="-225939"/>
            <a:ext cx="11417301" cy="1955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0" sz="5600">
                <a:solidFill>
                  <a:srgbClr val="FFE44F"/>
                </a:solidFill>
                <a:latin typeface="Gill Sans"/>
                <a:ea typeface="Gill Sans"/>
                <a:cs typeface="Gill Sans"/>
                <a:sym typeface="Gill Sans"/>
              </a:defRPr>
            </a:lvl1pPr>
          </a:lstStyle>
          <a:p>
            <a:pPr/>
            <a:r>
              <a:t>Example of Key Sharing</a:t>
            </a:r>
          </a:p>
        </p:txBody>
      </p:sp>
      <p:pic>
        <p:nvPicPr>
          <p:cNvPr id="4384" name="Screen Shot 2016-11-18 at 10.32.45 AM.png" descr="Screen Shot 2016-11-18 at 10.32.45 AM.png"/>
          <p:cNvPicPr>
            <a:picLocks noChangeAspect="1"/>
          </p:cNvPicPr>
          <p:nvPr/>
        </p:nvPicPr>
        <p:blipFill>
          <a:blip r:embed="rId4">
            <a:extLst/>
          </a:blip>
          <a:stretch>
            <a:fillRect/>
          </a:stretch>
        </p:blipFill>
        <p:spPr>
          <a:xfrm>
            <a:off x="1453472" y="1389622"/>
            <a:ext cx="4305301" cy="482601"/>
          </a:xfrm>
          <a:prstGeom prst="rect">
            <a:avLst/>
          </a:prstGeom>
          <a:ln w="12700">
            <a:miter lim="400000"/>
          </a:ln>
        </p:spPr>
      </p:pic>
      <p:sp>
        <p:nvSpPr>
          <p:cNvPr id="4385" name="Text"/>
          <p:cNvSpPr txBox="1"/>
          <p:nvPr/>
        </p:nvSpPr>
        <p:spPr>
          <a:xfrm>
            <a:off x="11963814" y="9230318"/>
            <a:ext cx="368504" cy="34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sz="1600">
                <a:solidFill>
                  <a:srgbClr val="FFFB00"/>
                </a:solidFill>
                <a:latin typeface="Gill Sans"/>
                <a:ea typeface="Gill Sans"/>
                <a:cs typeface="Gill Sans"/>
                <a:sym typeface="Gill Sans"/>
              </a:defRPr>
            </a:pPr>
            <a:fld id="{86CB4B4D-7CA3-9044-876B-883B54F8677D}" type="slidenum"/>
            <a:r>
              <a:t>￼</a:t>
            </a:r>
          </a:p>
        </p:txBody>
      </p:sp>
    </p:spTree>
  </p:cSld>
  <p:clrMapOvr>
    <a:masterClrMapping/>
  </p:clrMapOvr>
  <mc:AlternateContent xmlns:mc="http://schemas.openxmlformats.org/markup-compatibility/2006">
    <mc:Choice xmlns:p14="http://schemas.microsoft.com/office/powerpoint/2010/main" Requires="p14">
      <p:transition spd="med" advClick="1" p14:dur="1000">
        <p:dissolve/>
      </p:transition>
    </mc:Choice>
    <mc:Fallback>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0" showMasterSp="1" showMasterPhAnim="1">
  <p:cSld>
    <p:spTree>
      <p:nvGrpSpPr>
        <p:cNvPr id="1" name=""/>
        <p:cNvGrpSpPr/>
        <p:nvPr/>
      </p:nvGrpSpPr>
      <p:grpSpPr>
        <a:xfrm>
          <a:off x="0" y="0"/>
          <a:ext cx="0" cy="0"/>
          <a:chOff x="0" y="0"/>
          <a:chExt cx="0" cy="0"/>
        </a:xfrm>
      </p:grpSpPr>
      <p:sp>
        <p:nvSpPr>
          <p:cNvPr id="4389" name="Example of (Non-) Key Sharing"/>
          <p:cNvSpPr txBox="1"/>
          <p:nvPr>
            <p:ph type="title"/>
          </p:nvPr>
        </p:nvSpPr>
        <p:spPr>
          <a:prstGeom prst="rect">
            <a:avLst/>
          </a:prstGeom>
        </p:spPr>
        <p:txBody>
          <a:bodyPr/>
          <a:lstStyle>
            <a:lvl1pPr>
              <a:defRPr b="0" sz="5600">
                <a:solidFill>
                  <a:srgbClr val="FFE44F"/>
                </a:solidFill>
                <a:latin typeface="Gill Sans"/>
                <a:ea typeface="Gill Sans"/>
                <a:cs typeface="Gill Sans"/>
                <a:sym typeface="Gill Sans"/>
              </a:defRPr>
            </a:lvl1pPr>
          </a:lstStyle>
          <a:p>
            <a:pPr/>
            <a:r>
              <a:t>Example of (Non-) Key Sharing</a:t>
            </a:r>
          </a:p>
        </p:txBody>
      </p:sp>
      <p:pic>
        <p:nvPicPr>
          <p:cNvPr id="4390" name="Image" descr="Image"/>
          <p:cNvPicPr>
            <a:picLocks noChangeAspect="1"/>
          </p:cNvPicPr>
          <p:nvPr/>
        </p:nvPicPr>
        <p:blipFill>
          <a:blip r:embed="rId2">
            <a:extLst/>
          </a:blip>
          <a:stretch>
            <a:fillRect/>
          </a:stretch>
        </p:blipFill>
        <p:spPr>
          <a:xfrm>
            <a:off x="1431795" y="2222345"/>
            <a:ext cx="6348874" cy="5883998"/>
          </a:xfrm>
          <a:prstGeom prst="rect">
            <a:avLst/>
          </a:prstGeom>
          <a:ln w="12700">
            <a:miter lim="400000"/>
          </a:ln>
        </p:spPr>
      </p:pic>
      <p:pic>
        <p:nvPicPr>
          <p:cNvPr id="4391" name="Image" descr="Image"/>
          <p:cNvPicPr>
            <a:picLocks noChangeAspect="1"/>
          </p:cNvPicPr>
          <p:nvPr/>
        </p:nvPicPr>
        <p:blipFill>
          <a:blip r:embed="rId3">
            <a:extLst/>
          </a:blip>
          <a:stretch>
            <a:fillRect/>
          </a:stretch>
        </p:blipFill>
        <p:spPr>
          <a:xfrm>
            <a:off x="1460142" y="1704264"/>
            <a:ext cx="4775201" cy="381001"/>
          </a:xfrm>
          <a:prstGeom prst="rect">
            <a:avLst/>
          </a:prstGeom>
          <a:ln w="12700">
            <a:miter lim="400000"/>
          </a:ln>
        </p:spPr>
      </p:pic>
      <p:sp>
        <p:nvSpPr>
          <p:cNvPr id="4392" name="All of them share the key,…"/>
          <p:cNvSpPr txBox="1"/>
          <p:nvPr/>
        </p:nvSpPr>
        <p:spPr>
          <a:xfrm>
            <a:off x="7607224" y="5051008"/>
            <a:ext cx="5445177" cy="13970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defRPr b="0" sz="2800">
                <a:solidFill>
                  <a:schemeClr val="accent5">
                    <a:hueOff val="89162"/>
                    <a:satOff val="9554"/>
                    <a:lumOff val="16296"/>
                  </a:schemeClr>
                </a:solidFill>
                <a:latin typeface="Helvetica Light"/>
                <a:ea typeface="Helvetica Light"/>
                <a:cs typeface="Helvetica Light"/>
                <a:sym typeface="Helvetica Light"/>
              </a:defRPr>
            </a:pPr>
            <a:r>
              <a:t>All of them share the key,</a:t>
            </a:r>
          </a:p>
          <a:p>
            <a:pPr>
              <a:defRPr b="0" sz="2800">
                <a:solidFill>
                  <a:schemeClr val="accent5">
                    <a:hueOff val="89162"/>
                    <a:satOff val="9554"/>
                    <a:lumOff val="16296"/>
                  </a:schemeClr>
                </a:solidFill>
                <a:latin typeface="Helvetica Light"/>
                <a:ea typeface="Helvetica Light"/>
                <a:cs typeface="Helvetica Light"/>
                <a:sym typeface="Helvetica Light"/>
              </a:defRPr>
            </a:pPr>
            <a:r>
              <a:t> but managed by the same entity (Google)</a:t>
            </a:r>
          </a:p>
        </p:txBody>
      </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94" name="Line"/>
          <p:cNvSpPr/>
          <p:nvPr/>
        </p:nvSpPr>
        <p:spPr>
          <a:xfrm flipH="1" flipV="1">
            <a:off x="10519933" y="3824615"/>
            <a:ext cx="773469" cy="1707495"/>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395" name="Line"/>
          <p:cNvSpPr/>
          <p:nvPr/>
        </p:nvSpPr>
        <p:spPr>
          <a:xfrm flipH="1" flipV="1">
            <a:off x="10024164" y="3824615"/>
            <a:ext cx="506248" cy="1774554"/>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396" name="Line"/>
          <p:cNvSpPr/>
          <p:nvPr/>
        </p:nvSpPr>
        <p:spPr>
          <a:xfrm flipV="1">
            <a:off x="8726857" y="3814234"/>
            <a:ext cx="473287" cy="1778546"/>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397" name="Line"/>
          <p:cNvSpPr/>
          <p:nvPr/>
        </p:nvSpPr>
        <p:spPr>
          <a:xfrm flipV="1">
            <a:off x="7981341" y="3821809"/>
            <a:ext cx="737275" cy="1760239"/>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grpSp>
        <p:nvGrpSpPr>
          <p:cNvPr id="4402" name="Group"/>
          <p:cNvGrpSpPr/>
          <p:nvPr/>
        </p:nvGrpSpPr>
        <p:grpSpPr>
          <a:xfrm>
            <a:off x="7627172" y="5517251"/>
            <a:ext cx="3997213" cy="684924"/>
            <a:chOff x="394" y="0"/>
            <a:chExt cx="3997211" cy="684922"/>
          </a:xfrm>
        </p:grpSpPr>
        <p:pic>
          <p:nvPicPr>
            <p:cNvPr id="4398" name="Image" descr="Image"/>
            <p:cNvPicPr>
              <a:picLocks noChangeAspect="1"/>
            </p:cNvPicPr>
            <p:nvPr/>
          </p:nvPicPr>
          <p:blipFill>
            <a:blip r:embed="rId3">
              <a:extLst/>
            </a:blip>
            <a:stretch>
              <a:fillRect/>
            </a:stretch>
          </p:blipFill>
          <p:spPr>
            <a:xfrm>
              <a:off x="742602" y="0"/>
              <a:ext cx="684851" cy="684850"/>
            </a:xfrm>
            <a:prstGeom prst="rect">
              <a:avLst/>
            </a:prstGeom>
            <a:ln w="12700" cap="flat">
              <a:noFill/>
              <a:miter lim="400000"/>
            </a:ln>
            <a:effectLst/>
          </p:spPr>
        </p:pic>
        <p:pic>
          <p:nvPicPr>
            <p:cNvPr id="4399" name="Image" descr="Image"/>
            <p:cNvPicPr>
              <a:picLocks noChangeAspect="1"/>
            </p:cNvPicPr>
            <p:nvPr/>
          </p:nvPicPr>
          <p:blipFill>
            <a:blip r:embed="rId4">
              <a:extLst/>
            </a:blip>
            <a:srcRect l="24179" t="23930" r="26759" b="27094"/>
            <a:stretch>
              <a:fillRect/>
            </a:stretch>
          </p:blipFill>
          <p:spPr>
            <a:xfrm>
              <a:off x="394" y="120"/>
              <a:ext cx="685803" cy="684610"/>
            </a:xfrm>
            <a:custGeom>
              <a:avLst/>
              <a:gdLst/>
              <a:ahLst/>
              <a:cxnLst>
                <a:cxn ang="0">
                  <a:pos x="wd2" y="hd2"/>
                </a:cxn>
                <a:cxn ang="5400000">
                  <a:pos x="wd2" y="hd2"/>
                </a:cxn>
                <a:cxn ang="10800000">
                  <a:pos x="wd2" y="hd2"/>
                </a:cxn>
                <a:cxn ang="16200000">
                  <a:pos x="wd2" y="hd2"/>
                </a:cxn>
              </a:cxnLst>
              <a:rect l="0" t="0" r="r" b="b"/>
              <a:pathLst>
                <a:path w="21598" h="21600" fill="norm" stroke="1" extrusionOk="0">
                  <a:moveTo>
                    <a:pt x="8174" y="0"/>
                  </a:moveTo>
                  <a:lnTo>
                    <a:pt x="7237" y="13"/>
                  </a:lnTo>
                  <a:lnTo>
                    <a:pt x="7187" y="2905"/>
                  </a:lnTo>
                  <a:lnTo>
                    <a:pt x="7137" y="5798"/>
                  </a:lnTo>
                  <a:lnTo>
                    <a:pt x="13974" y="5798"/>
                  </a:lnTo>
                  <a:lnTo>
                    <a:pt x="20811" y="5785"/>
                  </a:lnTo>
                  <a:lnTo>
                    <a:pt x="17786" y="2855"/>
                  </a:lnTo>
                  <a:lnTo>
                    <a:pt x="14836" y="0"/>
                  </a:lnTo>
                  <a:lnTo>
                    <a:pt x="8174" y="0"/>
                  </a:lnTo>
                  <a:close/>
                  <a:moveTo>
                    <a:pt x="5849" y="751"/>
                  </a:moveTo>
                  <a:lnTo>
                    <a:pt x="2925" y="3782"/>
                  </a:lnTo>
                  <a:lnTo>
                    <a:pt x="0" y="6812"/>
                  </a:lnTo>
                  <a:lnTo>
                    <a:pt x="0" y="10330"/>
                  </a:lnTo>
                  <a:cubicBezTo>
                    <a:pt x="-2" y="12268"/>
                    <a:pt x="39" y="13990"/>
                    <a:pt x="100" y="14150"/>
                  </a:cubicBezTo>
                  <a:cubicBezTo>
                    <a:pt x="195" y="14397"/>
                    <a:pt x="632" y="14438"/>
                    <a:pt x="3037" y="14438"/>
                  </a:cubicBezTo>
                  <a:lnTo>
                    <a:pt x="5862" y="14438"/>
                  </a:lnTo>
                  <a:lnTo>
                    <a:pt x="5849" y="7588"/>
                  </a:lnTo>
                  <a:lnTo>
                    <a:pt x="5849" y="751"/>
                  </a:lnTo>
                  <a:close/>
                  <a:moveTo>
                    <a:pt x="15774" y="7075"/>
                  </a:moveTo>
                  <a:lnTo>
                    <a:pt x="15774" y="13887"/>
                  </a:lnTo>
                  <a:cubicBezTo>
                    <a:pt x="15774" y="17629"/>
                    <a:pt x="15801" y="20686"/>
                    <a:pt x="15836" y="20686"/>
                  </a:cubicBezTo>
                  <a:cubicBezTo>
                    <a:pt x="15871" y="20686"/>
                    <a:pt x="17191" y="19323"/>
                    <a:pt x="18773" y="17656"/>
                  </a:cubicBezTo>
                  <a:lnTo>
                    <a:pt x="21598" y="14675"/>
                  </a:lnTo>
                  <a:lnTo>
                    <a:pt x="21598" y="10906"/>
                  </a:lnTo>
                  <a:lnTo>
                    <a:pt x="21548" y="7175"/>
                  </a:lnTo>
                  <a:lnTo>
                    <a:pt x="18661" y="7125"/>
                  </a:lnTo>
                  <a:lnTo>
                    <a:pt x="15774" y="7075"/>
                  </a:lnTo>
                  <a:close/>
                  <a:moveTo>
                    <a:pt x="7699" y="15727"/>
                  </a:moveTo>
                  <a:cubicBezTo>
                    <a:pt x="3966" y="15727"/>
                    <a:pt x="912" y="15751"/>
                    <a:pt x="912" y="15790"/>
                  </a:cubicBezTo>
                  <a:cubicBezTo>
                    <a:pt x="912" y="15829"/>
                    <a:pt x="2264" y="17154"/>
                    <a:pt x="3925" y="18733"/>
                  </a:cubicBezTo>
                  <a:lnTo>
                    <a:pt x="6949" y="21600"/>
                  </a:lnTo>
                  <a:lnTo>
                    <a:pt x="10424" y="21600"/>
                  </a:lnTo>
                  <a:cubicBezTo>
                    <a:pt x="12337" y="21600"/>
                    <a:pt x="14039" y="21549"/>
                    <a:pt x="14199" y="21487"/>
                  </a:cubicBezTo>
                  <a:cubicBezTo>
                    <a:pt x="14446" y="21392"/>
                    <a:pt x="14486" y="20967"/>
                    <a:pt x="14486" y="18557"/>
                  </a:cubicBezTo>
                  <a:lnTo>
                    <a:pt x="14486" y="15727"/>
                  </a:lnTo>
                  <a:lnTo>
                    <a:pt x="7699" y="15727"/>
                  </a:lnTo>
                  <a:close/>
                </a:path>
              </a:pathLst>
            </a:custGeom>
            <a:ln w="12700" cap="flat">
              <a:noFill/>
              <a:miter lim="400000"/>
            </a:ln>
            <a:effectLst/>
          </p:spPr>
        </p:pic>
        <p:pic>
          <p:nvPicPr>
            <p:cNvPr id="4400" name="Image" descr="Image"/>
            <p:cNvPicPr>
              <a:picLocks noChangeAspect="1"/>
            </p:cNvPicPr>
            <p:nvPr/>
          </p:nvPicPr>
          <p:blipFill>
            <a:blip r:embed="rId5">
              <a:extLst/>
            </a:blip>
            <a:stretch>
              <a:fillRect/>
            </a:stretch>
          </p:blipFill>
          <p:spPr>
            <a:xfrm>
              <a:off x="2540954" y="72"/>
              <a:ext cx="684851" cy="684851"/>
            </a:xfrm>
            <a:prstGeom prst="rect">
              <a:avLst/>
            </a:prstGeom>
            <a:ln w="12700" cap="flat">
              <a:noFill/>
              <a:miter lim="400000"/>
            </a:ln>
            <a:effectLst/>
          </p:spPr>
        </p:pic>
        <p:pic>
          <p:nvPicPr>
            <p:cNvPr id="4401" name="Image" descr="Image"/>
            <p:cNvPicPr>
              <a:picLocks noChangeAspect="1"/>
            </p:cNvPicPr>
            <p:nvPr/>
          </p:nvPicPr>
          <p:blipFill>
            <a:blip r:embed="rId6">
              <a:extLst/>
            </a:blip>
            <a:stretch>
              <a:fillRect/>
            </a:stretch>
          </p:blipFill>
          <p:spPr>
            <a:xfrm>
              <a:off x="3312757" y="72"/>
              <a:ext cx="684850" cy="684851"/>
            </a:xfrm>
            <a:prstGeom prst="rect">
              <a:avLst/>
            </a:prstGeom>
            <a:ln w="12700" cap="flat">
              <a:noFill/>
              <a:miter lim="400000"/>
            </a:ln>
            <a:effectLst/>
          </p:spPr>
        </p:pic>
      </p:grpSp>
      <p:grpSp>
        <p:nvGrpSpPr>
          <p:cNvPr id="4435" name="Group"/>
          <p:cNvGrpSpPr/>
          <p:nvPr/>
        </p:nvGrpSpPr>
        <p:grpSpPr>
          <a:xfrm>
            <a:off x="7402135" y="6074433"/>
            <a:ext cx="4229789" cy="806462"/>
            <a:chOff x="0" y="0"/>
            <a:chExt cx="4229788" cy="806461"/>
          </a:xfrm>
        </p:grpSpPr>
        <p:grpSp>
          <p:nvGrpSpPr>
            <p:cNvPr id="4410" name="Group"/>
            <p:cNvGrpSpPr/>
            <p:nvPr/>
          </p:nvGrpSpPr>
          <p:grpSpPr>
            <a:xfrm rot="2700000">
              <a:off x="2753964" y="128329"/>
              <a:ext cx="590707" cy="549803"/>
              <a:chOff x="0" y="0"/>
              <a:chExt cx="590706" cy="549802"/>
            </a:xfrm>
          </p:grpSpPr>
          <p:sp>
            <p:nvSpPr>
              <p:cNvPr id="4403"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04"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05"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06"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07"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08"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09"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418" name="Group"/>
            <p:cNvGrpSpPr/>
            <p:nvPr/>
          </p:nvGrpSpPr>
          <p:grpSpPr>
            <a:xfrm rot="2700000">
              <a:off x="3531204" y="128329"/>
              <a:ext cx="590707" cy="549803"/>
              <a:chOff x="0" y="0"/>
              <a:chExt cx="590706" cy="549802"/>
            </a:xfrm>
          </p:grpSpPr>
          <p:sp>
            <p:nvSpPr>
              <p:cNvPr id="4411"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12"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13"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14"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15"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16"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17"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426" name="Group"/>
            <p:cNvGrpSpPr/>
            <p:nvPr/>
          </p:nvGrpSpPr>
          <p:grpSpPr>
            <a:xfrm rot="2700000">
              <a:off x="968477" y="128329"/>
              <a:ext cx="590707" cy="549803"/>
              <a:chOff x="0" y="0"/>
              <a:chExt cx="590706" cy="549802"/>
            </a:xfrm>
          </p:grpSpPr>
          <p:sp>
            <p:nvSpPr>
              <p:cNvPr id="4419"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20"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21"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22"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23"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24"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25"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434" name="Group"/>
            <p:cNvGrpSpPr/>
            <p:nvPr/>
          </p:nvGrpSpPr>
          <p:grpSpPr>
            <a:xfrm rot="2700000">
              <a:off x="107877" y="128329"/>
              <a:ext cx="590707" cy="549803"/>
              <a:chOff x="0" y="0"/>
              <a:chExt cx="590706" cy="549802"/>
            </a:xfrm>
          </p:grpSpPr>
          <p:sp>
            <p:nvSpPr>
              <p:cNvPr id="4427"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28"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29"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30"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31"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32"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33"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pic>
        <p:nvPicPr>
          <p:cNvPr id="4436" name="Image" descr="Image"/>
          <p:cNvPicPr>
            <a:picLocks noChangeAspect="1"/>
          </p:cNvPicPr>
          <p:nvPr/>
        </p:nvPicPr>
        <p:blipFill>
          <a:blip r:embed="rId7">
            <a:extLst/>
          </a:blip>
          <a:srcRect l="16223" t="0" r="19114" b="25716"/>
          <a:stretch>
            <a:fillRect/>
          </a:stretch>
        </p:blipFill>
        <p:spPr>
          <a:xfrm>
            <a:off x="8100124" y="2302173"/>
            <a:ext cx="3051194" cy="1445906"/>
          </a:xfrm>
          <a:prstGeom prst="rect">
            <a:avLst/>
          </a:prstGeom>
          <a:ln w="12700">
            <a:miter lim="400000"/>
          </a:ln>
        </p:spPr>
      </p:pic>
      <p:sp>
        <p:nvSpPr>
          <p:cNvPr id="4437" name="Line"/>
          <p:cNvSpPr/>
          <p:nvPr/>
        </p:nvSpPr>
        <p:spPr>
          <a:xfrm flipV="1">
            <a:off x="9609392" y="3821809"/>
            <a:ext cx="6466" cy="1822949"/>
          </a:xfrm>
          <a:prstGeom prst="line">
            <a:avLst/>
          </a:prstGeom>
          <a:ln w="50800">
            <a:solidFill>
              <a:srgbClr val="FFFFFF"/>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pic>
        <p:nvPicPr>
          <p:cNvPr id="4438" name="strategic_bofa500_1.png" descr="strategic_bofa500_1.png"/>
          <p:cNvPicPr>
            <a:picLocks noChangeAspect="1"/>
          </p:cNvPicPr>
          <p:nvPr/>
        </p:nvPicPr>
        <p:blipFill>
          <a:blip r:embed="rId8">
            <a:extLst/>
          </a:blip>
          <a:srcRect l="37243" t="39675" r="30196" b="0"/>
          <a:stretch>
            <a:fillRect/>
          </a:stretch>
        </p:blipFill>
        <p:spPr>
          <a:xfrm>
            <a:off x="9123335" y="5551701"/>
            <a:ext cx="984958" cy="615883"/>
          </a:xfrm>
          <a:prstGeom prst="rect">
            <a:avLst/>
          </a:prstGeom>
          <a:ln w="12700">
            <a:miter lim="400000"/>
          </a:ln>
        </p:spPr>
      </p:pic>
      <p:grpSp>
        <p:nvGrpSpPr>
          <p:cNvPr id="4446" name="Group"/>
          <p:cNvGrpSpPr/>
          <p:nvPr/>
        </p:nvGrpSpPr>
        <p:grpSpPr>
          <a:xfrm rot="2700000">
            <a:off x="9330359" y="3028493"/>
            <a:ext cx="590707" cy="549804"/>
            <a:chOff x="0" y="0"/>
            <a:chExt cx="590706" cy="549802"/>
          </a:xfrm>
        </p:grpSpPr>
        <p:sp>
          <p:nvSpPr>
            <p:cNvPr id="4439"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40"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41"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42"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43"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44"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45"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479" name="Group"/>
          <p:cNvGrpSpPr/>
          <p:nvPr/>
        </p:nvGrpSpPr>
        <p:grpSpPr>
          <a:xfrm>
            <a:off x="8328907" y="2601068"/>
            <a:ext cx="2593612" cy="1102026"/>
            <a:chOff x="0" y="0"/>
            <a:chExt cx="2593611" cy="1102025"/>
          </a:xfrm>
        </p:grpSpPr>
        <p:grpSp>
          <p:nvGrpSpPr>
            <p:cNvPr id="4454" name="Group"/>
            <p:cNvGrpSpPr/>
            <p:nvPr/>
          </p:nvGrpSpPr>
          <p:grpSpPr>
            <a:xfrm rot="2700000">
              <a:off x="1492893" y="128329"/>
              <a:ext cx="590707" cy="549803"/>
              <a:chOff x="0" y="0"/>
              <a:chExt cx="590706" cy="549802"/>
            </a:xfrm>
          </p:grpSpPr>
          <p:sp>
            <p:nvSpPr>
              <p:cNvPr id="4447"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48"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49"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50"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51"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52"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53"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462" name="Group"/>
            <p:cNvGrpSpPr/>
            <p:nvPr/>
          </p:nvGrpSpPr>
          <p:grpSpPr>
            <a:xfrm rot="2700000">
              <a:off x="1895027" y="423893"/>
              <a:ext cx="590707" cy="549804"/>
              <a:chOff x="0" y="0"/>
              <a:chExt cx="590706" cy="549802"/>
            </a:xfrm>
          </p:grpSpPr>
          <p:sp>
            <p:nvSpPr>
              <p:cNvPr id="4455"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56"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57"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58"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59"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60"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61"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470" name="Group"/>
            <p:cNvGrpSpPr/>
            <p:nvPr/>
          </p:nvGrpSpPr>
          <p:grpSpPr>
            <a:xfrm rot="2700000">
              <a:off x="550690" y="128329"/>
              <a:ext cx="590707" cy="549803"/>
              <a:chOff x="0" y="0"/>
              <a:chExt cx="590706" cy="549802"/>
            </a:xfrm>
          </p:grpSpPr>
          <p:sp>
            <p:nvSpPr>
              <p:cNvPr id="4463"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64"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65"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66"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67"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68"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69"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nvGrpSpPr>
            <p:cNvPr id="4478" name="Group"/>
            <p:cNvGrpSpPr/>
            <p:nvPr/>
          </p:nvGrpSpPr>
          <p:grpSpPr>
            <a:xfrm rot="2700000">
              <a:off x="107877" y="423893"/>
              <a:ext cx="590707" cy="549804"/>
              <a:chOff x="0" y="0"/>
              <a:chExt cx="590706" cy="549802"/>
            </a:xfrm>
          </p:grpSpPr>
          <p:sp>
            <p:nvSpPr>
              <p:cNvPr id="4471"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72"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73"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74"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75"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76"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77"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grpSp>
      <p:grpSp>
        <p:nvGrpSpPr>
          <p:cNvPr id="4487" name="Group"/>
          <p:cNvGrpSpPr/>
          <p:nvPr/>
        </p:nvGrpSpPr>
        <p:grpSpPr>
          <a:xfrm rot="2700000">
            <a:off x="9319747" y="6202762"/>
            <a:ext cx="590707" cy="549804"/>
            <a:chOff x="0" y="0"/>
            <a:chExt cx="590706" cy="549802"/>
          </a:xfrm>
        </p:grpSpPr>
        <p:sp>
          <p:nvSpPr>
            <p:cNvPr id="4480" name="Line"/>
            <p:cNvSpPr/>
            <p:nvPr/>
          </p:nvSpPr>
          <p:spPr>
            <a:xfrm rot="21600000">
              <a:off x="0" y="194284"/>
              <a:ext cx="439946" cy="35551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C82506"/>
            </a:solid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81" name="Line"/>
            <p:cNvSpPr/>
            <p:nvPr/>
          </p:nvSpPr>
          <p:spPr>
            <a:xfrm flipV="1">
              <a:off x="21166" y="249143"/>
              <a:ext cx="288050" cy="288049"/>
            </a:xfrm>
            <a:prstGeom prst="line">
              <a:avLst/>
            </a:prstGeom>
            <a:noFill/>
            <a:ln w="25400" cap="flat">
              <a:solidFill>
                <a:srgbClr val="5C0C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82" name="Line"/>
            <p:cNvSpPr/>
            <p:nvPr/>
          </p:nvSpPr>
          <p:spPr>
            <a:xfrm flipV="1">
              <a:off x="216424" y="278560"/>
              <a:ext cx="131029" cy="131028"/>
            </a:xfrm>
            <a:prstGeom prst="line">
              <a:avLst/>
            </a:prstGeom>
            <a:noFill/>
            <a:ln w="25400" cap="flat">
              <a:solidFill>
                <a:srgbClr val="510901"/>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83" name="Line"/>
            <p:cNvSpPr/>
            <p:nvPr/>
          </p:nvSpPr>
          <p:spPr>
            <a:xfrm flipV="1">
              <a:off x="19041" y="241495"/>
              <a:ext cx="282527" cy="282527"/>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84" name="Line"/>
            <p:cNvSpPr/>
            <p:nvPr/>
          </p:nvSpPr>
          <p:spPr>
            <a:xfrm flipV="1">
              <a:off x="204260" y="279734"/>
              <a:ext cx="127899" cy="127900"/>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85" name="Circle"/>
            <p:cNvSpPr/>
            <p:nvPr/>
          </p:nvSpPr>
          <p:spPr>
            <a:xfrm rot="21600000">
              <a:off x="266465" y="0"/>
              <a:ext cx="324242" cy="324241"/>
            </a:xfrm>
            <a:prstGeom prst="ellipse">
              <a:avLst/>
            </a:prstGeom>
            <a:solidFill>
              <a:srgbClr val="C82506"/>
            </a:solidFill>
            <a:ln w="38100" cap="flat">
              <a:solidFill>
                <a:srgbClr val="580B01"/>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486" name="Circle"/>
            <p:cNvSpPr/>
            <p:nvPr/>
          </p:nvSpPr>
          <p:spPr>
            <a:xfrm rot="21600000">
              <a:off x="434653" y="47729"/>
              <a:ext cx="104800" cy="104799"/>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4488" name="Complicates the trust model, users don’t know who they’re really trusting…"/>
          <p:cNvSpPr txBox="1"/>
          <p:nvPr/>
        </p:nvSpPr>
        <p:spPr>
          <a:xfrm>
            <a:off x="958337" y="2540000"/>
            <a:ext cx="5645119" cy="467360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p>
            <a:pPr marL="625642" indent="-625642" algn="l">
              <a:buSzPct val="100000"/>
              <a:buAutoNum type="arabicPeriod" startAt="1"/>
              <a:defRPr b="0" sz="3200">
                <a:latin typeface="Gill Sans"/>
                <a:ea typeface="Gill Sans"/>
                <a:cs typeface="Gill Sans"/>
                <a:sym typeface="Gill Sans"/>
              </a:defRPr>
            </a:pPr>
            <a:r>
              <a:t>Complicates the trust model,</a:t>
            </a:r>
            <a:br/>
            <a:r>
              <a:t>users don’t know who they’re</a:t>
            </a:r>
            <a:br/>
            <a:r>
              <a:t>really trusting</a:t>
            </a:r>
            <a:br/>
          </a:p>
          <a:p>
            <a:pPr marL="625642" indent="-625642" algn="l">
              <a:buSzPct val="100000"/>
              <a:buAutoNum type="arabicPeriod" startAt="1"/>
              <a:defRPr b="0" sz="3200">
                <a:latin typeface="Gill Sans"/>
                <a:ea typeface="Gill Sans"/>
                <a:cs typeface="Gill Sans"/>
                <a:sym typeface="Gill Sans"/>
              </a:defRPr>
            </a:pPr>
            <a:r>
              <a:t>Potential to create</a:t>
            </a:r>
            <a:br/>
            <a:r>
              <a:t>centralization of trust</a:t>
            </a:r>
            <a:br/>
          </a:p>
          <a:p>
            <a:pPr marL="625642" indent="-625642" algn="l">
              <a:buSzPct val="100000"/>
              <a:buAutoNum type="arabicPeriod" startAt="1"/>
              <a:defRPr b="0" sz="3200">
                <a:latin typeface="Gill Sans"/>
                <a:ea typeface="Gill Sans"/>
                <a:cs typeface="Gill Sans"/>
                <a:sym typeface="Gill Sans"/>
              </a:defRPr>
            </a:pPr>
            <a:r>
              <a:t>Potential to create</a:t>
            </a:r>
            <a:br/>
            <a:r>
              <a:t>single point of failure </a:t>
            </a:r>
            <a:br/>
            <a:r>
              <a:t>(in terms of management)</a:t>
            </a:r>
          </a:p>
        </p:txBody>
      </p:sp>
      <p:sp>
        <p:nvSpPr>
          <p:cNvPr id="4489" name="Problems of Key Sharing"/>
          <p:cNvSpPr txBox="1"/>
          <p:nvPr/>
        </p:nvSpPr>
        <p:spPr>
          <a:xfrm>
            <a:off x="707135" y="-225939"/>
            <a:ext cx="11417301" cy="1955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0" sz="5600">
                <a:solidFill>
                  <a:srgbClr val="FFE44F"/>
                </a:solidFill>
                <a:latin typeface="Gill Sans"/>
                <a:ea typeface="Gill Sans"/>
                <a:cs typeface="Gill Sans"/>
                <a:sym typeface="Gill Sans"/>
              </a:defRPr>
            </a:lvl1pPr>
          </a:lstStyle>
          <a:p>
            <a:pPr/>
            <a:r>
              <a:t>Problems of Key Sharing</a:t>
            </a:r>
          </a:p>
        </p:txBody>
      </p:sp>
      <p:sp>
        <p:nvSpPr>
          <p:cNvPr id="4490" name="Text"/>
          <p:cNvSpPr txBox="1"/>
          <p:nvPr/>
        </p:nvSpPr>
        <p:spPr>
          <a:xfrm>
            <a:off x="11963814" y="9230318"/>
            <a:ext cx="368504" cy="34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sz="1600">
                <a:solidFill>
                  <a:srgbClr val="FFFB00"/>
                </a:solidFill>
                <a:latin typeface="Gill Sans"/>
                <a:ea typeface="Gill Sans"/>
                <a:cs typeface="Gill Sans"/>
                <a:sym typeface="Gill Sans"/>
              </a:defRPr>
            </a:pPr>
            <a:fld id="{86CB4B4D-7CA3-9044-876B-883B54F8677D}" type="slidenum"/>
            <a:r>
              <a:t>￼</a:t>
            </a:r>
          </a:p>
        </p:txBody>
      </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494" name="Research Questions"/>
          <p:cNvSpPr txBox="1"/>
          <p:nvPr>
            <p:ph type="title"/>
          </p:nvPr>
        </p:nvSpPr>
        <p:spPr>
          <a:prstGeom prst="rect">
            <a:avLst/>
          </a:prstGeom>
        </p:spPr>
        <p:txBody>
          <a:bodyPr/>
          <a:lstStyle/>
          <a:p>
            <a:pPr/>
            <a:r>
              <a:t>Research Questions</a:t>
            </a:r>
          </a:p>
        </p:txBody>
      </p:sp>
      <p:sp>
        <p:nvSpPr>
          <p:cNvPr id="4495"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pSp>
        <p:nvGrpSpPr>
          <p:cNvPr id="4515" name="Group"/>
          <p:cNvGrpSpPr/>
          <p:nvPr/>
        </p:nvGrpSpPr>
        <p:grpSpPr>
          <a:xfrm>
            <a:off x="1416781" y="3039985"/>
            <a:ext cx="9080247" cy="1417265"/>
            <a:chOff x="0" y="0"/>
            <a:chExt cx="9080245" cy="1417264"/>
          </a:xfrm>
        </p:grpSpPr>
        <p:sp>
          <p:nvSpPr>
            <p:cNvPr id="4496" name="How prevalent is the key sharing?"/>
            <p:cNvSpPr txBox="1"/>
            <p:nvPr/>
          </p:nvSpPr>
          <p:spPr>
            <a:xfrm>
              <a:off x="2433065" y="416076"/>
              <a:ext cx="6647181" cy="585112"/>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3200"/>
              </a:pPr>
              <a:r>
                <a:t>How prevalent is the </a:t>
              </a:r>
              <a:r>
                <a:rPr>
                  <a:solidFill>
                    <a:schemeClr val="accent5">
                      <a:hueOff val="89162"/>
                      <a:satOff val="9554"/>
                      <a:lumOff val="16296"/>
                    </a:schemeClr>
                  </a:solidFill>
                </a:rPr>
                <a:t>key sharing</a:t>
              </a:r>
              <a:r>
                <a:t>?</a:t>
              </a:r>
            </a:p>
          </p:txBody>
        </p:sp>
        <p:grpSp>
          <p:nvGrpSpPr>
            <p:cNvPr id="4514" name="Group"/>
            <p:cNvGrpSpPr/>
            <p:nvPr/>
          </p:nvGrpSpPr>
          <p:grpSpPr>
            <a:xfrm>
              <a:off x="0" y="-1"/>
              <a:ext cx="2091532" cy="1417266"/>
              <a:chOff x="0" y="0"/>
              <a:chExt cx="2091531" cy="1417264"/>
            </a:xfrm>
          </p:grpSpPr>
          <p:sp>
            <p:nvSpPr>
              <p:cNvPr id="4497" name="Oval"/>
              <p:cNvSpPr/>
              <p:nvPr/>
            </p:nvSpPr>
            <p:spPr>
              <a:xfrm>
                <a:off x="420579" y="226994"/>
                <a:ext cx="1670953" cy="1085399"/>
              </a:xfrm>
              <a:prstGeom prst="ellipse">
                <a:avLst/>
              </a:prstGeom>
              <a:noFill/>
              <a:ln w="63500" cap="flat">
                <a:solidFill>
                  <a:srgbClr val="FFFFFF"/>
                </a:solidFill>
                <a:prstDash val="sysDot"/>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498" name="Rounded Rectangle"/>
              <p:cNvSpPr/>
              <p:nvPr/>
            </p:nvSpPr>
            <p:spPr>
              <a:xfrm>
                <a:off x="0" y="122122"/>
                <a:ext cx="842791" cy="1295143"/>
              </a:xfrm>
              <a:prstGeom prst="roundRect">
                <a:avLst>
                  <a:gd name="adj" fmla="val 15001"/>
                </a:avLst>
              </a:prstGeom>
              <a:solidFill>
                <a:srgbClr val="000000"/>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nvGrpSpPr>
              <p:cNvPr id="4506" name="Group"/>
              <p:cNvGrpSpPr/>
              <p:nvPr/>
            </p:nvGrpSpPr>
            <p:grpSpPr>
              <a:xfrm rot="2700000">
                <a:off x="890190" y="364321"/>
                <a:ext cx="796803" cy="759946"/>
                <a:chOff x="0" y="0"/>
                <a:chExt cx="796802" cy="759945"/>
              </a:xfrm>
            </p:grpSpPr>
            <p:sp>
              <p:nvSpPr>
                <p:cNvPr id="4499" name="Line"/>
                <p:cNvSpPr/>
                <p:nvPr/>
              </p:nvSpPr>
              <p:spPr>
                <a:xfrm>
                  <a:off x="0" y="268543"/>
                  <a:ext cx="593442" cy="49140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chemeClr val="accent5"/>
                </a:solidFill>
                <a:ln w="25400" cap="flat">
                  <a:solidFill>
                    <a:schemeClr val="accent5">
                      <a:hueOff val="106375"/>
                      <a:satOff val="9554"/>
                      <a:lumOff val="-13516"/>
                    </a:schemeClr>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00" name="Line"/>
                <p:cNvSpPr/>
                <p:nvPr/>
              </p:nvSpPr>
              <p:spPr>
                <a:xfrm flipV="1">
                  <a:off x="28551" y="344369"/>
                  <a:ext cx="388549" cy="398146"/>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01" name="Line"/>
                <p:cNvSpPr/>
                <p:nvPr/>
              </p:nvSpPr>
              <p:spPr>
                <a:xfrm flipV="1">
                  <a:off x="291934" y="385029"/>
                  <a:ext cx="176745" cy="181110"/>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02" name="Line"/>
                <p:cNvSpPr/>
                <p:nvPr/>
              </p:nvSpPr>
              <p:spPr>
                <a:xfrm flipV="1">
                  <a:off x="25684" y="333798"/>
                  <a:ext cx="381100" cy="390513"/>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03" name="Line"/>
                <p:cNvSpPr/>
                <p:nvPr/>
              </p:nvSpPr>
              <p:spPr>
                <a:xfrm flipV="1">
                  <a:off x="275526" y="386653"/>
                  <a:ext cx="172523" cy="176784"/>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04" name="Oval"/>
                <p:cNvSpPr/>
                <p:nvPr/>
              </p:nvSpPr>
              <p:spPr>
                <a:xfrm>
                  <a:off x="359434" y="0"/>
                  <a:ext cx="437369" cy="448171"/>
                </a:xfrm>
                <a:prstGeom prst="ellipse">
                  <a:avLst/>
                </a:prstGeom>
                <a:solidFill>
                  <a:schemeClr val="accent5"/>
                </a:solidFill>
                <a:ln w="38100" cap="flat">
                  <a:solidFill>
                    <a:schemeClr val="accent5">
                      <a:hueOff val="106375"/>
                      <a:satOff val="9554"/>
                      <a:lumOff val="-13516"/>
                    </a:schemeClr>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05" name="Circle"/>
                <p:cNvSpPr/>
                <p:nvPr/>
              </p:nvSpPr>
              <p:spPr>
                <a:xfrm>
                  <a:off x="586303" y="65972"/>
                  <a:ext cx="141364" cy="144855"/>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4507" name="Man"/>
              <p:cNvSpPr/>
              <p:nvPr/>
            </p:nvSpPr>
            <p:spPr>
              <a:xfrm>
                <a:off x="664338" y="859099"/>
                <a:ext cx="192588" cy="497196"/>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3"/>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508" name="Man"/>
              <p:cNvSpPr/>
              <p:nvPr/>
            </p:nvSpPr>
            <p:spPr>
              <a:xfrm>
                <a:off x="664338" y="-1"/>
                <a:ext cx="192588" cy="497196"/>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6"/>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509" name="Man"/>
              <p:cNvSpPr/>
              <p:nvPr/>
            </p:nvSpPr>
            <p:spPr>
              <a:xfrm>
                <a:off x="408382" y="146657"/>
                <a:ext cx="192588" cy="497196"/>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5"/>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510" name="Man"/>
              <p:cNvSpPr/>
              <p:nvPr/>
            </p:nvSpPr>
            <p:spPr>
              <a:xfrm>
                <a:off x="408382" y="687575"/>
                <a:ext cx="192588" cy="49719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lumOff val="13529"/>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511" name="Man"/>
              <p:cNvSpPr/>
              <p:nvPr/>
            </p:nvSpPr>
            <p:spPr>
              <a:xfrm>
                <a:off x="531650" y="859099"/>
                <a:ext cx="192588" cy="497196"/>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512" name="Man"/>
              <p:cNvSpPr/>
              <p:nvPr/>
            </p:nvSpPr>
            <p:spPr>
              <a:xfrm>
                <a:off x="325102" y="397625"/>
                <a:ext cx="192588" cy="497195"/>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513" name="Man"/>
              <p:cNvSpPr/>
              <p:nvPr/>
            </p:nvSpPr>
            <p:spPr>
              <a:xfrm>
                <a:off x="531650" y="-1"/>
                <a:ext cx="192588" cy="497196"/>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624705"/>
                  <a:lumOff val="1372"/>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grpSp>
        <p:nvGrpSpPr>
          <p:cNvPr id="4518" name="Group"/>
          <p:cNvGrpSpPr/>
          <p:nvPr/>
        </p:nvGrpSpPr>
        <p:grpSpPr>
          <a:xfrm>
            <a:off x="2115397" y="4896571"/>
            <a:ext cx="8701848" cy="1122680"/>
            <a:chOff x="0" y="0"/>
            <a:chExt cx="8701847" cy="1122678"/>
          </a:xfrm>
        </p:grpSpPr>
        <p:sp>
          <p:nvSpPr>
            <p:cNvPr id="4516" name="What’s the potential vulnerabilities?"/>
            <p:cNvSpPr txBox="1"/>
            <p:nvPr/>
          </p:nvSpPr>
          <p:spPr>
            <a:xfrm>
              <a:off x="1718167" y="268823"/>
              <a:ext cx="6983681" cy="5851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3200"/>
              </a:pPr>
              <a:r>
                <a:t>What’s the </a:t>
              </a:r>
              <a:r>
                <a:rPr>
                  <a:solidFill>
                    <a:schemeClr val="accent5">
                      <a:hueOff val="89162"/>
                      <a:satOff val="9554"/>
                      <a:lumOff val="16296"/>
                    </a:schemeClr>
                  </a:solidFill>
                </a:rPr>
                <a:t>potential vulnerabilities</a:t>
              </a:r>
              <a:r>
                <a:t>?</a:t>
              </a:r>
            </a:p>
          </p:txBody>
        </p:sp>
        <p:pic>
          <p:nvPicPr>
            <p:cNvPr id="4517" name="Image" descr="Image"/>
            <p:cNvPicPr>
              <a:picLocks noChangeAspect="1"/>
            </p:cNvPicPr>
            <p:nvPr/>
          </p:nvPicPr>
          <p:blipFill>
            <a:blip r:embed="rId3">
              <a:extLst/>
            </a:blip>
            <a:srcRect l="0" t="0" r="0" b="0"/>
            <a:stretch>
              <a:fillRect/>
            </a:stretch>
          </p:blipFill>
          <p:spPr>
            <a:xfrm>
              <a:off x="0" y="0"/>
              <a:ext cx="1122679" cy="1122679"/>
            </a:xfrm>
            <a:prstGeom prst="rect">
              <a:avLst/>
            </a:prstGeom>
            <a:ln w="12700" cap="flat">
              <a:noFill/>
              <a:miter lim="400000"/>
            </a:ln>
            <a:effectLst/>
          </p:spPr>
        </p:pic>
      </p:grpSp>
      <p:grpSp>
        <p:nvGrpSpPr>
          <p:cNvPr id="4523" name="Group"/>
          <p:cNvGrpSpPr/>
          <p:nvPr/>
        </p:nvGrpSpPr>
        <p:grpSpPr>
          <a:xfrm>
            <a:off x="2001616" y="6450190"/>
            <a:ext cx="6604512" cy="1394605"/>
            <a:chOff x="0" y="0"/>
            <a:chExt cx="6604510" cy="1394603"/>
          </a:xfrm>
        </p:grpSpPr>
        <p:sp>
          <p:nvSpPr>
            <p:cNvPr id="4519" name="How can we improve it?"/>
            <p:cNvSpPr txBox="1"/>
            <p:nvPr/>
          </p:nvSpPr>
          <p:spPr>
            <a:xfrm>
              <a:off x="1847497" y="424538"/>
              <a:ext cx="4757014" cy="58511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3200"/>
              </a:pPr>
              <a:r>
                <a:t>How can we </a:t>
              </a:r>
              <a:r>
                <a:rPr>
                  <a:solidFill>
                    <a:schemeClr val="accent3">
                      <a:hueOff val="-365725"/>
                      <a:satOff val="-32500"/>
                      <a:lumOff val="18235"/>
                    </a:schemeClr>
                  </a:solidFill>
                </a:rPr>
                <a:t>improve</a:t>
              </a:r>
              <a:r>
                <a:t> it?</a:t>
              </a:r>
            </a:p>
          </p:txBody>
        </p:sp>
        <p:grpSp>
          <p:nvGrpSpPr>
            <p:cNvPr id="4522" name="Group"/>
            <p:cNvGrpSpPr/>
            <p:nvPr/>
          </p:nvGrpSpPr>
          <p:grpSpPr>
            <a:xfrm>
              <a:off x="0" y="0"/>
              <a:ext cx="1350321" cy="1394604"/>
              <a:chOff x="0" y="0"/>
              <a:chExt cx="1350320" cy="1394603"/>
            </a:xfrm>
          </p:grpSpPr>
          <p:sp>
            <p:nvSpPr>
              <p:cNvPr id="4520" name="Gear"/>
              <p:cNvSpPr/>
              <p:nvPr/>
            </p:nvSpPr>
            <p:spPr>
              <a:xfrm>
                <a:off x="29714" y="56129"/>
                <a:ext cx="1272757" cy="1267233"/>
              </a:xfrm>
              <a:custGeom>
                <a:avLst/>
                <a:gdLst/>
                <a:ahLst/>
                <a:cxnLst>
                  <a:cxn ang="0">
                    <a:pos x="wd2" y="hd2"/>
                  </a:cxn>
                  <a:cxn ang="5400000">
                    <a:pos x="wd2" y="hd2"/>
                  </a:cxn>
                  <a:cxn ang="10800000">
                    <a:pos x="wd2" y="hd2"/>
                  </a:cxn>
                  <a:cxn ang="16200000">
                    <a:pos x="wd2" y="hd2"/>
                  </a:cxn>
                </a:cxnLst>
                <a:rect l="0" t="0" r="r" b="b"/>
                <a:pathLst>
                  <a:path w="21600" h="21599" fill="norm" stroke="1" extrusionOk="0">
                    <a:moveTo>
                      <a:pt x="9384" y="0"/>
                    </a:moveTo>
                    <a:cubicBezTo>
                      <a:pt x="9373" y="0"/>
                      <a:pt x="9237" y="27"/>
                      <a:pt x="9075" y="54"/>
                    </a:cubicBezTo>
                    <a:lnTo>
                      <a:pt x="7468" y="445"/>
                    </a:lnTo>
                    <a:cubicBezTo>
                      <a:pt x="7312" y="494"/>
                      <a:pt x="7177" y="531"/>
                      <a:pt x="7166" y="537"/>
                    </a:cubicBezTo>
                    <a:cubicBezTo>
                      <a:pt x="7161" y="542"/>
                      <a:pt x="7154" y="677"/>
                      <a:pt x="7154" y="840"/>
                    </a:cubicBezTo>
                    <a:lnTo>
                      <a:pt x="7166" y="1761"/>
                    </a:lnTo>
                    <a:cubicBezTo>
                      <a:pt x="7166" y="1924"/>
                      <a:pt x="7047" y="2119"/>
                      <a:pt x="6902" y="2190"/>
                    </a:cubicBezTo>
                    <a:lnTo>
                      <a:pt x="6151" y="2574"/>
                    </a:lnTo>
                    <a:cubicBezTo>
                      <a:pt x="6006" y="2655"/>
                      <a:pt x="5778" y="2644"/>
                      <a:pt x="5649" y="2547"/>
                    </a:cubicBezTo>
                    <a:lnTo>
                      <a:pt x="4900" y="2010"/>
                    </a:lnTo>
                    <a:cubicBezTo>
                      <a:pt x="4765" y="1913"/>
                      <a:pt x="4651" y="1842"/>
                      <a:pt x="4645" y="1848"/>
                    </a:cubicBezTo>
                    <a:cubicBezTo>
                      <a:pt x="4640" y="1853"/>
                      <a:pt x="4527" y="1941"/>
                      <a:pt x="4398" y="2044"/>
                    </a:cubicBezTo>
                    <a:lnTo>
                      <a:pt x="3162" y="3116"/>
                    </a:lnTo>
                    <a:cubicBezTo>
                      <a:pt x="3043" y="3230"/>
                      <a:pt x="2941" y="3327"/>
                      <a:pt x="2936" y="3333"/>
                    </a:cubicBezTo>
                    <a:cubicBezTo>
                      <a:pt x="2930" y="3338"/>
                      <a:pt x="2990" y="3462"/>
                      <a:pt x="3065" y="3609"/>
                    </a:cubicBezTo>
                    <a:lnTo>
                      <a:pt x="3490" y="4401"/>
                    </a:lnTo>
                    <a:cubicBezTo>
                      <a:pt x="3566" y="4548"/>
                      <a:pt x="3551" y="4769"/>
                      <a:pt x="3448" y="4899"/>
                    </a:cubicBezTo>
                    <a:lnTo>
                      <a:pt x="2909" y="5648"/>
                    </a:lnTo>
                    <a:cubicBezTo>
                      <a:pt x="2817" y="5783"/>
                      <a:pt x="2612" y="5879"/>
                      <a:pt x="2450" y="5858"/>
                    </a:cubicBezTo>
                    <a:lnTo>
                      <a:pt x="1548" y="5739"/>
                    </a:lnTo>
                    <a:cubicBezTo>
                      <a:pt x="1386" y="5717"/>
                      <a:pt x="1251" y="5707"/>
                      <a:pt x="1246" y="5712"/>
                    </a:cubicBezTo>
                    <a:cubicBezTo>
                      <a:pt x="1241" y="5717"/>
                      <a:pt x="1181" y="5848"/>
                      <a:pt x="1111" y="6000"/>
                    </a:cubicBezTo>
                    <a:lnTo>
                      <a:pt x="518" y="7483"/>
                    </a:lnTo>
                    <a:cubicBezTo>
                      <a:pt x="464" y="7640"/>
                      <a:pt x="420" y="7776"/>
                      <a:pt x="415" y="7781"/>
                    </a:cubicBezTo>
                    <a:cubicBezTo>
                      <a:pt x="415" y="7792"/>
                      <a:pt x="523" y="7874"/>
                      <a:pt x="658" y="7966"/>
                    </a:cubicBezTo>
                    <a:lnTo>
                      <a:pt x="1381" y="8454"/>
                    </a:lnTo>
                    <a:cubicBezTo>
                      <a:pt x="1516" y="8546"/>
                      <a:pt x="1602" y="8752"/>
                      <a:pt x="1570" y="8914"/>
                    </a:cubicBezTo>
                    <a:lnTo>
                      <a:pt x="1420" y="9944"/>
                    </a:lnTo>
                    <a:cubicBezTo>
                      <a:pt x="1404" y="10106"/>
                      <a:pt x="1263" y="10291"/>
                      <a:pt x="1106" y="10345"/>
                    </a:cubicBezTo>
                    <a:lnTo>
                      <a:pt x="280" y="10648"/>
                    </a:lnTo>
                    <a:cubicBezTo>
                      <a:pt x="123" y="10702"/>
                      <a:pt x="0" y="10758"/>
                      <a:pt x="0" y="10769"/>
                    </a:cubicBezTo>
                    <a:cubicBezTo>
                      <a:pt x="0" y="10779"/>
                      <a:pt x="6" y="10919"/>
                      <a:pt x="17" y="11082"/>
                    </a:cubicBezTo>
                    <a:lnTo>
                      <a:pt x="167" y="12626"/>
                    </a:lnTo>
                    <a:cubicBezTo>
                      <a:pt x="194" y="12789"/>
                      <a:pt x="210" y="12930"/>
                      <a:pt x="216" y="12941"/>
                    </a:cubicBezTo>
                    <a:cubicBezTo>
                      <a:pt x="216" y="12952"/>
                      <a:pt x="350" y="12974"/>
                      <a:pt x="518" y="12990"/>
                    </a:cubicBezTo>
                    <a:lnTo>
                      <a:pt x="1354" y="13082"/>
                    </a:lnTo>
                    <a:cubicBezTo>
                      <a:pt x="1516" y="13098"/>
                      <a:pt x="1688" y="13245"/>
                      <a:pt x="1737" y="13402"/>
                    </a:cubicBezTo>
                    <a:lnTo>
                      <a:pt x="2121" y="14501"/>
                    </a:lnTo>
                    <a:cubicBezTo>
                      <a:pt x="2181" y="14653"/>
                      <a:pt x="2142" y="14881"/>
                      <a:pt x="2028" y="15000"/>
                    </a:cubicBezTo>
                    <a:lnTo>
                      <a:pt x="1457" y="15624"/>
                    </a:lnTo>
                    <a:cubicBezTo>
                      <a:pt x="1349" y="15743"/>
                      <a:pt x="1258" y="15850"/>
                      <a:pt x="1263" y="15856"/>
                    </a:cubicBezTo>
                    <a:cubicBezTo>
                      <a:pt x="1268" y="15861"/>
                      <a:pt x="1338" y="15986"/>
                      <a:pt x="1425" y="16127"/>
                    </a:cubicBezTo>
                    <a:lnTo>
                      <a:pt x="2256" y="17380"/>
                    </a:lnTo>
                    <a:cubicBezTo>
                      <a:pt x="2353" y="17510"/>
                      <a:pt x="2440" y="17623"/>
                      <a:pt x="2445" y="17634"/>
                    </a:cubicBezTo>
                    <a:cubicBezTo>
                      <a:pt x="2450" y="17639"/>
                      <a:pt x="2579" y="17595"/>
                      <a:pt x="2730" y="17535"/>
                    </a:cubicBezTo>
                    <a:lnTo>
                      <a:pt x="3490" y="17232"/>
                    </a:lnTo>
                    <a:cubicBezTo>
                      <a:pt x="3641" y="17173"/>
                      <a:pt x="3863" y="17216"/>
                      <a:pt x="3976" y="17336"/>
                    </a:cubicBezTo>
                    <a:lnTo>
                      <a:pt x="4905" y="18192"/>
                    </a:lnTo>
                    <a:cubicBezTo>
                      <a:pt x="5029" y="18295"/>
                      <a:pt x="5100" y="18511"/>
                      <a:pt x="5062" y="18673"/>
                    </a:cubicBezTo>
                    <a:lnTo>
                      <a:pt x="4851" y="19476"/>
                    </a:lnTo>
                    <a:cubicBezTo>
                      <a:pt x="4808" y="19633"/>
                      <a:pt x="4780" y="19769"/>
                      <a:pt x="4785" y="19774"/>
                    </a:cubicBezTo>
                    <a:cubicBezTo>
                      <a:pt x="4791" y="19780"/>
                      <a:pt x="4915" y="19850"/>
                      <a:pt x="5055" y="19937"/>
                    </a:cubicBezTo>
                    <a:lnTo>
                      <a:pt x="6345" y="20631"/>
                    </a:lnTo>
                    <a:cubicBezTo>
                      <a:pt x="6491" y="20701"/>
                      <a:pt x="6621" y="20761"/>
                      <a:pt x="6632" y="20766"/>
                    </a:cubicBezTo>
                    <a:cubicBezTo>
                      <a:pt x="6637" y="20772"/>
                      <a:pt x="6735" y="20668"/>
                      <a:pt x="6843" y="20543"/>
                    </a:cubicBezTo>
                    <a:lnTo>
                      <a:pt x="7370" y="19932"/>
                    </a:lnTo>
                    <a:cubicBezTo>
                      <a:pt x="7478" y="19807"/>
                      <a:pt x="7694" y="19742"/>
                      <a:pt x="7851" y="19791"/>
                    </a:cubicBezTo>
                    <a:lnTo>
                      <a:pt x="9136" y="20116"/>
                    </a:lnTo>
                    <a:cubicBezTo>
                      <a:pt x="9298" y="20149"/>
                      <a:pt x="9459" y="20306"/>
                      <a:pt x="9497" y="20468"/>
                    </a:cubicBezTo>
                    <a:lnTo>
                      <a:pt x="9680" y="21259"/>
                    </a:lnTo>
                    <a:cubicBezTo>
                      <a:pt x="9718" y="21422"/>
                      <a:pt x="9756" y="21552"/>
                      <a:pt x="9761" y="21552"/>
                    </a:cubicBezTo>
                    <a:cubicBezTo>
                      <a:pt x="9767" y="21552"/>
                      <a:pt x="9911" y="21562"/>
                      <a:pt x="10073" y="21573"/>
                    </a:cubicBezTo>
                    <a:lnTo>
                      <a:pt x="10500" y="21595"/>
                    </a:lnTo>
                    <a:cubicBezTo>
                      <a:pt x="10662" y="21600"/>
                      <a:pt x="10931" y="21600"/>
                      <a:pt x="11098" y="21595"/>
                    </a:cubicBezTo>
                    <a:lnTo>
                      <a:pt x="11525" y="21573"/>
                    </a:lnTo>
                    <a:cubicBezTo>
                      <a:pt x="11687" y="21562"/>
                      <a:pt x="11828" y="21552"/>
                      <a:pt x="11839" y="21552"/>
                    </a:cubicBezTo>
                    <a:cubicBezTo>
                      <a:pt x="11849" y="21552"/>
                      <a:pt x="11882" y="21416"/>
                      <a:pt x="11920" y="21259"/>
                    </a:cubicBezTo>
                    <a:lnTo>
                      <a:pt x="12103" y="20468"/>
                    </a:lnTo>
                    <a:cubicBezTo>
                      <a:pt x="12141" y="20306"/>
                      <a:pt x="12302" y="20149"/>
                      <a:pt x="12464" y="20116"/>
                    </a:cubicBezTo>
                    <a:lnTo>
                      <a:pt x="13749" y="19791"/>
                    </a:lnTo>
                    <a:cubicBezTo>
                      <a:pt x="13906" y="19742"/>
                      <a:pt x="14120" y="19807"/>
                      <a:pt x="14228" y="19932"/>
                    </a:cubicBezTo>
                    <a:lnTo>
                      <a:pt x="14757" y="20543"/>
                    </a:lnTo>
                    <a:cubicBezTo>
                      <a:pt x="14865" y="20668"/>
                      <a:pt x="14957" y="20767"/>
                      <a:pt x="14968" y="20766"/>
                    </a:cubicBezTo>
                    <a:cubicBezTo>
                      <a:pt x="14974" y="20761"/>
                      <a:pt x="15102" y="20701"/>
                      <a:pt x="15253" y="20631"/>
                    </a:cubicBezTo>
                    <a:lnTo>
                      <a:pt x="16543" y="19937"/>
                    </a:lnTo>
                    <a:cubicBezTo>
                      <a:pt x="16683" y="19850"/>
                      <a:pt x="16802" y="19780"/>
                      <a:pt x="16813" y="19774"/>
                    </a:cubicBezTo>
                    <a:cubicBezTo>
                      <a:pt x="16818" y="19769"/>
                      <a:pt x="16792" y="19633"/>
                      <a:pt x="16749" y="19476"/>
                    </a:cubicBezTo>
                    <a:lnTo>
                      <a:pt x="16538" y="18673"/>
                    </a:lnTo>
                    <a:cubicBezTo>
                      <a:pt x="16495" y="18516"/>
                      <a:pt x="16565" y="18301"/>
                      <a:pt x="16695" y="18192"/>
                    </a:cubicBezTo>
                    <a:lnTo>
                      <a:pt x="17622" y="17336"/>
                    </a:lnTo>
                    <a:cubicBezTo>
                      <a:pt x="17736" y="17216"/>
                      <a:pt x="17957" y="17173"/>
                      <a:pt x="18108" y="17232"/>
                    </a:cubicBezTo>
                    <a:lnTo>
                      <a:pt x="18868" y="17535"/>
                    </a:lnTo>
                    <a:cubicBezTo>
                      <a:pt x="19019" y="17595"/>
                      <a:pt x="19150" y="17639"/>
                      <a:pt x="19155" y="17634"/>
                    </a:cubicBezTo>
                    <a:cubicBezTo>
                      <a:pt x="19160" y="17628"/>
                      <a:pt x="19247" y="17515"/>
                      <a:pt x="19344" y="17380"/>
                    </a:cubicBezTo>
                    <a:lnTo>
                      <a:pt x="20175" y="16127"/>
                    </a:lnTo>
                    <a:cubicBezTo>
                      <a:pt x="20262" y="15986"/>
                      <a:pt x="20332" y="15861"/>
                      <a:pt x="20337" y="15856"/>
                    </a:cubicBezTo>
                    <a:cubicBezTo>
                      <a:pt x="20342" y="15850"/>
                      <a:pt x="20256" y="15743"/>
                      <a:pt x="20143" y="15624"/>
                    </a:cubicBezTo>
                    <a:lnTo>
                      <a:pt x="19570" y="14989"/>
                    </a:lnTo>
                    <a:cubicBezTo>
                      <a:pt x="19462" y="14869"/>
                      <a:pt x="19419" y="14642"/>
                      <a:pt x="19479" y="14491"/>
                    </a:cubicBezTo>
                    <a:lnTo>
                      <a:pt x="19862" y="13390"/>
                    </a:lnTo>
                    <a:cubicBezTo>
                      <a:pt x="19910" y="13233"/>
                      <a:pt x="20082" y="13088"/>
                      <a:pt x="20244" y="13072"/>
                    </a:cubicBezTo>
                    <a:lnTo>
                      <a:pt x="21081" y="12978"/>
                    </a:lnTo>
                    <a:cubicBezTo>
                      <a:pt x="21243" y="12962"/>
                      <a:pt x="21379" y="12940"/>
                      <a:pt x="21384" y="12929"/>
                    </a:cubicBezTo>
                    <a:cubicBezTo>
                      <a:pt x="21384" y="12918"/>
                      <a:pt x="21404" y="12784"/>
                      <a:pt x="21431" y="12616"/>
                    </a:cubicBezTo>
                    <a:lnTo>
                      <a:pt x="21583" y="11072"/>
                    </a:lnTo>
                    <a:cubicBezTo>
                      <a:pt x="21594" y="10909"/>
                      <a:pt x="21600" y="10767"/>
                      <a:pt x="21600" y="10757"/>
                    </a:cubicBezTo>
                    <a:cubicBezTo>
                      <a:pt x="21584" y="10757"/>
                      <a:pt x="21460" y="10702"/>
                      <a:pt x="21303" y="10648"/>
                    </a:cubicBezTo>
                    <a:lnTo>
                      <a:pt x="20477" y="10345"/>
                    </a:lnTo>
                    <a:cubicBezTo>
                      <a:pt x="20321" y="10291"/>
                      <a:pt x="20180" y="10106"/>
                      <a:pt x="20163" y="9944"/>
                    </a:cubicBezTo>
                    <a:lnTo>
                      <a:pt x="20013" y="8914"/>
                    </a:lnTo>
                    <a:cubicBezTo>
                      <a:pt x="19981" y="8752"/>
                      <a:pt x="20067" y="8546"/>
                      <a:pt x="20202" y="8454"/>
                    </a:cubicBezTo>
                    <a:lnTo>
                      <a:pt x="20926" y="7966"/>
                    </a:lnTo>
                    <a:cubicBezTo>
                      <a:pt x="21060" y="7874"/>
                      <a:pt x="21174" y="7792"/>
                      <a:pt x="21168" y="7781"/>
                    </a:cubicBezTo>
                    <a:cubicBezTo>
                      <a:pt x="21168" y="7770"/>
                      <a:pt x="21119" y="7640"/>
                      <a:pt x="21065" y="7483"/>
                    </a:cubicBezTo>
                    <a:lnTo>
                      <a:pt x="20472" y="6000"/>
                    </a:lnTo>
                    <a:cubicBezTo>
                      <a:pt x="20402" y="5848"/>
                      <a:pt x="20342" y="5723"/>
                      <a:pt x="20337" y="5712"/>
                    </a:cubicBezTo>
                    <a:cubicBezTo>
                      <a:pt x="20332" y="5701"/>
                      <a:pt x="20197" y="5717"/>
                      <a:pt x="20035" y="5739"/>
                    </a:cubicBezTo>
                    <a:lnTo>
                      <a:pt x="19133" y="5858"/>
                    </a:lnTo>
                    <a:cubicBezTo>
                      <a:pt x="18971" y="5879"/>
                      <a:pt x="18761" y="5788"/>
                      <a:pt x="18674" y="5648"/>
                    </a:cubicBezTo>
                    <a:lnTo>
                      <a:pt x="18135" y="4899"/>
                    </a:lnTo>
                    <a:cubicBezTo>
                      <a:pt x="18032" y="4769"/>
                      <a:pt x="18017" y="4548"/>
                      <a:pt x="18093" y="4401"/>
                    </a:cubicBezTo>
                    <a:lnTo>
                      <a:pt x="18518" y="3609"/>
                    </a:lnTo>
                    <a:cubicBezTo>
                      <a:pt x="18593" y="3462"/>
                      <a:pt x="18653" y="3338"/>
                      <a:pt x="18647" y="3333"/>
                    </a:cubicBezTo>
                    <a:cubicBezTo>
                      <a:pt x="18642" y="3327"/>
                      <a:pt x="18540" y="3230"/>
                      <a:pt x="18422" y="3116"/>
                    </a:cubicBezTo>
                    <a:lnTo>
                      <a:pt x="17186" y="2044"/>
                    </a:lnTo>
                    <a:cubicBezTo>
                      <a:pt x="17056" y="1941"/>
                      <a:pt x="16943" y="1853"/>
                      <a:pt x="16938" y="1848"/>
                    </a:cubicBezTo>
                    <a:cubicBezTo>
                      <a:pt x="16932" y="1842"/>
                      <a:pt x="16813" y="1918"/>
                      <a:pt x="16683" y="2010"/>
                    </a:cubicBezTo>
                    <a:lnTo>
                      <a:pt x="15934" y="2547"/>
                    </a:lnTo>
                    <a:cubicBezTo>
                      <a:pt x="15800" y="2644"/>
                      <a:pt x="15572" y="2655"/>
                      <a:pt x="15432" y="2574"/>
                    </a:cubicBezTo>
                    <a:lnTo>
                      <a:pt x="14682" y="2190"/>
                    </a:lnTo>
                    <a:cubicBezTo>
                      <a:pt x="14531" y="2119"/>
                      <a:pt x="14411" y="1929"/>
                      <a:pt x="14417" y="1761"/>
                    </a:cubicBezTo>
                    <a:lnTo>
                      <a:pt x="14429" y="840"/>
                    </a:lnTo>
                    <a:cubicBezTo>
                      <a:pt x="14429" y="677"/>
                      <a:pt x="14428" y="537"/>
                      <a:pt x="14417" y="537"/>
                    </a:cubicBezTo>
                    <a:cubicBezTo>
                      <a:pt x="14411" y="531"/>
                      <a:pt x="14272" y="494"/>
                      <a:pt x="14115" y="445"/>
                    </a:cubicBezTo>
                    <a:lnTo>
                      <a:pt x="12508" y="54"/>
                    </a:lnTo>
                    <a:cubicBezTo>
                      <a:pt x="12346" y="22"/>
                      <a:pt x="12205" y="0"/>
                      <a:pt x="12200" y="0"/>
                    </a:cubicBezTo>
                    <a:cubicBezTo>
                      <a:pt x="12189" y="0"/>
                      <a:pt x="12125" y="120"/>
                      <a:pt x="12049" y="266"/>
                    </a:cubicBezTo>
                    <a:lnTo>
                      <a:pt x="11628" y="1096"/>
                    </a:lnTo>
                    <a:cubicBezTo>
                      <a:pt x="11552" y="1242"/>
                      <a:pt x="11358" y="1355"/>
                      <a:pt x="11196" y="1350"/>
                    </a:cubicBezTo>
                    <a:lnTo>
                      <a:pt x="10387" y="1350"/>
                    </a:lnTo>
                    <a:cubicBezTo>
                      <a:pt x="10225" y="1355"/>
                      <a:pt x="10025" y="1242"/>
                      <a:pt x="9955" y="1096"/>
                    </a:cubicBezTo>
                    <a:lnTo>
                      <a:pt x="9534" y="266"/>
                    </a:lnTo>
                    <a:cubicBezTo>
                      <a:pt x="9458" y="120"/>
                      <a:pt x="9394" y="0"/>
                      <a:pt x="9384" y="0"/>
                    </a:cubicBezTo>
                    <a:close/>
                    <a:moveTo>
                      <a:pt x="10792" y="5820"/>
                    </a:moveTo>
                    <a:cubicBezTo>
                      <a:pt x="13533" y="5820"/>
                      <a:pt x="15761" y="8053"/>
                      <a:pt x="15761" y="10811"/>
                    </a:cubicBezTo>
                    <a:cubicBezTo>
                      <a:pt x="15761" y="13569"/>
                      <a:pt x="13533" y="15801"/>
                      <a:pt x="10792" y="15801"/>
                    </a:cubicBezTo>
                    <a:cubicBezTo>
                      <a:pt x="8051" y="15801"/>
                      <a:pt x="5822" y="13569"/>
                      <a:pt x="5822" y="10811"/>
                    </a:cubicBezTo>
                    <a:cubicBezTo>
                      <a:pt x="5822" y="8053"/>
                      <a:pt x="8045" y="5820"/>
                      <a:pt x="10792" y="5820"/>
                    </a:cubicBezTo>
                    <a:close/>
                    <a:moveTo>
                      <a:pt x="10792" y="7592"/>
                    </a:moveTo>
                    <a:cubicBezTo>
                      <a:pt x="9016" y="7592"/>
                      <a:pt x="7581" y="9033"/>
                      <a:pt x="7581" y="10816"/>
                    </a:cubicBezTo>
                    <a:cubicBezTo>
                      <a:pt x="7581" y="12593"/>
                      <a:pt x="9016" y="14040"/>
                      <a:pt x="10792" y="14040"/>
                    </a:cubicBezTo>
                    <a:cubicBezTo>
                      <a:pt x="12567" y="14040"/>
                      <a:pt x="14002" y="12599"/>
                      <a:pt x="14002" y="10816"/>
                    </a:cubicBezTo>
                    <a:cubicBezTo>
                      <a:pt x="14002" y="9033"/>
                      <a:pt x="12567" y="7592"/>
                      <a:pt x="10792" y="7592"/>
                    </a:cubicBezTo>
                    <a:close/>
                  </a:path>
                </a:pathLst>
              </a:custGeom>
              <a:solidFill>
                <a:srgbClr val="6C6C6C"/>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sp>
            <p:nvSpPr>
              <p:cNvPr id="4521" name="Wrench"/>
              <p:cNvSpPr/>
              <p:nvPr/>
            </p:nvSpPr>
            <p:spPr>
              <a:xfrm rot="18999891">
                <a:off x="459162" y="-57589"/>
                <a:ext cx="431996" cy="1509781"/>
              </a:xfrm>
              <a:custGeom>
                <a:avLst/>
                <a:gdLst/>
                <a:ahLst/>
                <a:cxnLst>
                  <a:cxn ang="0">
                    <a:pos x="wd2" y="hd2"/>
                  </a:cxn>
                  <a:cxn ang="5400000">
                    <a:pos x="wd2" y="hd2"/>
                  </a:cxn>
                  <a:cxn ang="10800000">
                    <a:pos x="wd2" y="hd2"/>
                  </a:cxn>
                  <a:cxn ang="16200000">
                    <a:pos x="wd2" y="hd2"/>
                  </a:cxn>
                </a:cxnLst>
                <a:rect l="0" t="0" r="r" b="b"/>
                <a:pathLst>
                  <a:path w="21351" h="21089" fill="norm" stroke="1" extrusionOk="0">
                    <a:moveTo>
                      <a:pt x="10495" y="1"/>
                    </a:moveTo>
                    <a:cubicBezTo>
                      <a:pt x="5537" y="237"/>
                      <a:pt x="2663" y="1178"/>
                      <a:pt x="1749" y="2267"/>
                    </a:cubicBezTo>
                    <a:cubicBezTo>
                      <a:pt x="1263" y="2301"/>
                      <a:pt x="679" y="2339"/>
                      <a:pt x="433" y="2354"/>
                    </a:cubicBezTo>
                    <a:cubicBezTo>
                      <a:pt x="-23" y="2381"/>
                      <a:pt x="-170" y="2869"/>
                      <a:pt x="241" y="2922"/>
                    </a:cubicBezTo>
                    <a:cubicBezTo>
                      <a:pt x="457" y="2950"/>
                      <a:pt x="979" y="3018"/>
                      <a:pt x="1429" y="3077"/>
                    </a:cubicBezTo>
                    <a:cubicBezTo>
                      <a:pt x="1447" y="3792"/>
                      <a:pt x="2245" y="4513"/>
                      <a:pt x="3787" y="5096"/>
                    </a:cubicBezTo>
                    <a:cubicBezTo>
                      <a:pt x="6520" y="6130"/>
                      <a:pt x="7537" y="7410"/>
                      <a:pt x="7537" y="8611"/>
                    </a:cubicBezTo>
                    <a:cubicBezTo>
                      <a:pt x="7537" y="9390"/>
                      <a:pt x="5738" y="18573"/>
                      <a:pt x="5738" y="19703"/>
                    </a:cubicBezTo>
                    <a:cubicBezTo>
                      <a:pt x="5738" y="21590"/>
                      <a:pt x="15503" y="21512"/>
                      <a:pt x="15503" y="19703"/>
                    </a:cubicBezTo>
                    <a:cubicBezTo>
                      <a:pt x="15503" y="18645"/>
                      <a:pt x="14559" y="11348"/>
                      <a:pt x="14559" y="8655"/>
                    </a:cubicBezTo>
                    <a:cubicBezTo>
                      <a:pt x="14559" y="6354"/>
                      <a:pt x="19684" y="4736"/>
                      <a:pt x="21238" y="4314"/>
                    </a:cubicBezTo>
                    <a:cubicBezTo>
                      <a:pt x="21430" y="4262"/>
                      <a:pt x="21367" y="4172"/>
                      <a:pt x="21122" y="4143"/>
                    </a:cubicBezTo>
                    <a:lnTo>
                      <a:pt x="8981" y="2738"/>
                    </a:lnTo>
                    <a:lnTo>
                      <a:pt x="7956" y="2069"/>
                    </a:lnTo>
                    <a:cubicBezTo>
                      <a:pt x="7956" y="2069"/>
                      <a:pt x="9739" y="792"/>
                      <a:pt x="10809" y="114"/>
                    </a:cubicBezTo>
                    <a:cubicBezTo>
                      <a:pt x="10903" y="55"/>
                      <a:pt x="10723" y="-10"/>
                      <a:pt x="10495" y="1"/>
                    </a:cubicBezTo>
                    <a:close/>
                    <a:moveTo>
                      <a:pt x="15555" y="549"/>
                    </a:moveTo>
                    <a:cubicBezTo>
                      <a:pt x="15455" y="559"/>
                      <a:pt x="15369" y="582"/>
                      <a:pt x="15322" y="611"/>
                    </a:cubicBezTo>
                    <a:cubicBezTo>
                      <a:pt x="14260" y="1278"/>
                      <a:pt x="12673" y="2415"/>
                      <a:pt x="12673" y="2415"/>
                    </a:cubicBezTo>
                    <a:lnTo>
                      <a:pt x="13511" y="3001"/>
                    </a:lnTo>
                    <a:lnTo>
                      <a:pt x="17977" y="3519"/>
                    </a:lnTo>
                    <a:cubicBezTo>
                      <a:pt x="18982" y="1431"/>
                      <a:pt x="16932" y="699"/>
                      <a:pt x="15869" y="554"/>
                    </a:cubicBezTo>
                    <a:cubicBezTo>
                      <a:pt x="15765" y="540"/>
                      <a:pt x="15655" y="539"/>
                      <a:pt x="15555" y="549"/>
                    </a:cubicBezTo>
                    <a:close/>
                    <a:moveTo>
                      <a:pt x="8899" y="4831"/>
                    </a:moveTo>
                    <a:cubicBezTo>
                      <a:pt x="8932" y="4832"/>
                      <a:pt x="8962" y="4838"/>
                      <a:pt x="8969" y="4849"/>
                    </a:cubicBezTo>
                    <a:lnTo>
                      <a:pt x="9190" y="5208"/>
                    </a:lnTo>
                    <a:cubicBezTo>
                      <a:pt x="9224" y="5263"/>
                      <a:pt x="9450" y="5291"/>
                      <a:pt x="9610" y="5257"/>
                    </a:cubicBezTo>
                    <a:lnTo>
                      <a:pt x="10553" y="5058"/>
                    </a:lnTo>
                    <a:cubicBezTo>
                      <a:pt x="10713" y="5025"/>
                      <a:pt x="10944" y="5050"/>
                      <a:pt x="10978" y="5106"/>
                    </a:cubicBezTo>
                    <a:lnTo>
                      <a:pt x="11176" y="5433"/>
                    </a:lnTo>
                    <a:cubicBezTo>
                      <a:pt x="11210" y="5489"/>
                      <a:pt x="11442" y="5514"/>
                      <a:pt x="11601" y="5481"/>
                    </a:cubicBezTo>
                    <a:lnTo>
                      <a:pt x="12544" y="5283"/>
                    </a:lnTo>
                    <a:cubicBezTo>
                      <a:pt x="12704" y="5250"/>
                      <a:pt x="12930" y="5276"/>
                      <a:pt x="12964" y="5331"/>
                    </a:cubicBezTo>
                    <a:lnTo>
                      <a:pt x="13168" y="5659"/>
                    </a:lnTo>
                    <a:cubicBezTo>
                      <a:pt x="13201" y="5714"/>
                      <a:pt x="13427" y="5740"/>
                      <a:pt x="13587" y="5706"/>
                    </a:cubicBezTo>
                    <a:lnTo>
                      <a:pt x="14623" y="5489"/>
                    </a:lnTo>
                    <a:cubicBezTo>
                      <a:pt x="14688" y="5476"/>
                      <a:pt x="14776" y="5494"/>
                      <a:pt x="14746" y="5516"/>
                    </a:cubicBezTo>
                    <a:lnTo>
                      <a:pt x="14134" y="5948"/>
                    </a:lnTo>
                    <a:cubicBezTo>
                      <a:pt x="14053" y="6006"/>
                      <a:pt x="13820" y="6034"/>
                      <a:pt x="13616" y="6011"/>
                    </a:cubicBezTo>
                    <a:lnTo>
                      <a:pt x="8422" y="5423"/>
                    </a:lnTo>
                    <a:cubicBezTo>
                      <a:pt x="8218" y="5400"/>
                      <a:pt x="8119" y="5335"/>
                      <a:pt x="8201" y="5277"/>
                    </a:cubicBezTo>
                    <a:lnTo>
                      <a:pt x="8818" y="4844"/>
                    </a:lnTo>
                    <a:cubicBezTo>
                      <a:pt x="8833" y="4833"/>
                      <a:pt x="8866" y="4830"/>
                      <a:pt x="8899" y="4831"/>
                    </a:cubicBezTo>
                    <a:close/>
                    <a:moveTo>
                      <a:pt x="10576" y="18867"/>
                    </a:moveTo>
                    <a:cubicBezTo>
                      <a:pt x="12209" y="18867"/>
                      <a:pt x="13529" y="19241"/>
                      <a:pt x="13529" y="19703"/>
                    </a:cubicBezTo>
                    <a:cubicBezTo>
                      <a:pt x="13529" y="20164"/>
                      <a:pt x="12209" y="20539"/>
                      <a:pt x="10576" y="20539"/>
                    </a:cubicBezTo>
                    <a:cubicBezTo>
                      <a:pt x="8944" y="20539"/>
                      <a:pt x="7618" y="20164"/>
                      <a:pt x="7618" y="19703"/>
                    </a:cubicBezTo>
                    <a:cubicBezTo>
                      <a:pt x="7618" y="19241"/>
                      <a:pt x="8944" y="18867"/>
                      <a:pt x="10576" y="18867"/>
                    </a:cubicBezTo>
                    <a:close/>
                  </a:path>
                </a:pathLst>
              </a:custGeom>
              <a:solidFill>
                <a:schemeClr val="accent4">
                  <a:hueOff val="468000"/>
                  <a:satOff val="-4761"/>
                  <a:lumOff val="10196"/>
                </a:schemeClr>
              </a:solidFill>
              <a:ln w="12700" cap="flat">
                <a:noFill/>
                <a:miter lim="400000"/>
              </a:ln>
              <a:effectLst/>
            </p:spPr>
            <p:txBody>
              <a:bodyPr wrap="square" lIns="50800" tIns="50800" rIns="50800" bIns="50800" numCol="1" anchor="ctr">
                <a:noAutofit/>
              </a:bodyPr>
              <a:lstStyle/>
              <a:p>
                <a:pPr>
                  <a:defRPr b="0" sz="2200">
                    <a:latin typeface="+mn-lt"/>
                    <a:ea typeface="+mn-ea"/>
                    <a:cs typeface="+mn-cs"/>
                    <a:sym typeface="Helvetica Neue Medium"/>
                  </a:defRPr>
                </a:pPr>
              </a:p>
            </p:txBody>
          </p:sp>
        </p:gr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ID="9" grpId="1" fill="hold">
                                  <p:stCondLst>
                                    <p:cond delay="0"/>
                                  </p:stCondLst>
                                  <p:iterate type="el" backwards="0">
                                    <p:tmAbs val="0"/>
                                  </p:iterate>
                                  <p:childTnLst>
                                    <p:set>
                                      <p:cBhvr>
                                        <p:cTn id="6" fill="hold"/>
                                        <p:tgtEl>
                                          <p:spTgt spid="4515"/>
                                        </p:tgtEl>
                                        <p:attrNameLst>
                                          <p:attrName>style.visibility</p:attrName>
                                        </p:attrNameLst>
                                      </p:cBhvr>
                                      <p:to>
                                        <p:strVal val="visible"/>
                                      </p:to>
                                    </p:set>
                                    <p:animEffect filter="dissolve" transition="in">
                                      <p:cBhvr>
                                        <p:cTn id="7" dur="500"/>
                                        <p:tgtEl>
                                          <p:spTgt spid="4515"/>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ID="9" grpId="2" fill="hold">
                                  <p:stCondLst>
                                    <p:cond delay="0"/>
                                  </p:stCondLst>
                                  <p:iterate type="el" backwards="0">
                                    <p:tmAbs val="0"/>
                                  </p:iterate>
                                  <p:childTnLst>
                                    <p:set>
                                      <p:cBhvr>
                                        <p:cTn id="11" fill="hold"/>
                                        <p:tgtEl>
                                          <p:spTgt spid="4518"/>
                                        </p:tgtEl>
                                        <p:attrNameLst>
                                          <p:attrName>style.visibility</p:attrName>
                                        </p:attrNameLst>
                                      </p:cBhvr>
                                      <p:to>
                                        <p:strVal val="visible"/>
                                      </p:to>
                                    </p:set>
                                    <p:animEffect filter="dissolve" transition="in">
                                      <p:cBhvr>
                                        <p:cTn id="12" dur="500"/>
                                        <p:tgtEl>
                                          <p:spTgt spid="4518"/>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ID="9" grpId="3" fill="hold">
                                  <p:stCondLst>
                                    <p:cond delay="0"/>
                                  </p:stCondLst>
                                  <p:iterate type="el" backwards="0">
                                    <p:tmAbs val="0"/>
                                  </p:iterate>
                                  <p:childTnLst>
                                    <p:set>
                                      <p:cBhvr>
                                        <p:cTn id="16" fill="hold"/>
                                        <p:tgtEl>
                                          <p:spTgt spid="4523"/>
                                        </p:tgtEl>
                                        <p:attrNameLst>
                                          <p:attrName>style.visibility</p:attrName>
                                        </p:attrNameLst>
                                      </p:cBhvr>
                                      <p:to>
                                        <p:strVal val="visible"/>
                                      </p:to>
                                    </p:set>
                                    <p:animEffect filter="dissolve" transition="in">
                                      <p:cBhvr>
                                        <p:cTn id="17" dur="500"/>
                                        <p:tgtEl>
                                          <p:spTgt spid="45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23" grpId="3"/>
      <p:bldP build="whole" bldLvl="1" animBg="1" rev="0" advAuto="0" spid="4515" grpId="1"/>
      <p:bldP build="whole" bldLvl="1" animBg="1" rev="0" advAuto="0" spid="4518" grpId="2"/>
    </p:bldLst>
  </p:timing>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27" name="Scanning All IPv4 Certificates"/>
          <p:cNvSpPr txBox="1"/>
          <p:nvPr>
            <p:ph type="title"/>
          </p:nvPr>
        </p:nvSpPr>
        <p:spPr>
          <a:prstGeom prst="rect">
            <a:avLst/>
          </a:prstGeom>
        </p:spPr>
        <p:txBody>
          <a:bodyPr/>
          <a:lstStyle/>
          <a:p>
            <a:pPr/>
            <a:r>
              <a:t>Scanning </a:t>
            </a:r>
            <a:r>
              <a:rPr>
                <a:solidFill>
                  <a:schemeClr val="accent3">
                    <a:hueOff val="-365725"/>
                    <a:satOff val="-32500"/>
                    <a:lumOff val="18235"/>
                  </a:schemeClr>
                </a:solidFill>
              </a:rPr>
              <a:t>All</a:t>
            </a:r>
            <a:r>
              <a:t> IPv4 Certificates</a:t>
            </a:r>
          </a:p>
        </p:txBody>
      </p:sp>
      <p:sp>
        <p:nvSpPr>
          <p:cNvPr id="452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graphicFrame>
        <p:nvGraphicFramePr>
          <p:cNvPr id="4529" name="Table"/>
          <p:cNvGraphicFramePr/>
          <p:nvPr/>
        </p:nvGraphicFramePr>
        <p:xfrm>
          <a:off x="2098614" y="2901988"/>
          <a:ext cx="8832972" cy="4194657"/>
        </p:xfrm>
        <a:graphic xmlns:a="http://schemas.openxmlformats.org/drawingml/2006/main">
          <a:graphicData uri="http://schemas.openxmlformats.org/drawingml/2006/table">
            <a:tbl>
              <a:tblPr firstCol="1" firstRow="0" lastCol="0" lastRow="0" bandCol="0" bandRow="0" rtl="0">
                <a:tableStyleId>{4C3C2611-4C71-4FC5-86AE-919BDF0F9419}</a:tableStyleId>
              </a:tblPr>
              <a:tblGrid>
                <a:gridCol w="2841096"/>
                <a:gridCol w="5979175"/>
              </a:tblGrid>
              <a:tr h="696992">
                <a:tc rowSpan="2">
                  <a:txBody>
                    <a:bodyPr/>
                    <a:lstStyle/>
                    <a:p>
                      <a:pPr defTabSz="914400">
                        <a:defRPr b="0" sz="2800">
                          <a:latin typeface="Gill Sans"/>
                          <a:ea typeface="Gill Sans"/>
                          <a:cs typeface="Gill Sans"/>
                          <a:sym typeface="Gill Sans"/>
                        </a:defRPr>
                      </a:pPr>
                    </a:p>
                  </a:txBody>
                  <a:tcPr marL="50800" marR="50800" marT="50800" marB="50800" anchor="ctr" anchorCtr="0" horzOverflow="overflow">
                    <a:lnR w="12700">
                      <a:solidFill>
                        <a:srgbClr val="D6D7D6"/>
                      </a:solidFill>
                      <a:miter lim="400000"/>
                    </a:lnR>
                    <a:lnT w="12700">
                      <a:solidFill>
                        <a:srgbClr val="D6D6D6"/>
                      </a:solidFill>
                      <a:miter lim="400000"/>
                    </a:lnT>
                    <a:lnB w="25400">
                      <a:solidFill>
                        <a:srgbClr val="D6D7D6"/>
                      </a:solidFill>
                      <a:miter lim="400000"/>
                    </a:lnB>
                    <a:solidFill>
                      <a:srgbClr val="0065C1"/>
                    </a:solidFill>
                  </a:tcPr>
                </a:tc>
                <a:tc rowSpan="2">
                  <a:txBody>
                    <a:bodyPr/>
                    <a:lstStyle/>
                    <a:p>
                      <a:pPr defTabSz="914400">
                        <a:defRPr sz="1800">
                          <a:solidFill>
                            <a:srgbClr val="000000"/>
                          </a:solidFill>
                        </a:defRPr>
                      </a:pPr>
                      <a:r>
                        <a:rPr sz="2800">
                          <a:solidFill>
                            <a:srgbClr val="FFFFFF"/>
                          </a:solidFill>
                          <a:latin typeface="Gill Sans"/>
                          <a:ea typeface="Gill Sans"/>
                          <a:cs typeface="Gill Sans"/>
                          <a:sym typeface="Gill Sans"/>
                        </a:rPr>
                        <a:t>Dataset</a:t>
                      </a:r>
                    </a:p>
                  </a:txBody>
                  <a:tcPr marL="50800" marR="50800" marT="50800" marB="50800" anchor="ctr" anchorCtr="0" horzOverflow="overflow">
                    <a:lnL w="12700">
                      <a:solidFill>
                        <a:srgbClr val="D6D7D6"/>
                      </a:solidFill>
                      <a:miter lim="400000"/>
                    </a:lnL>
                    <a:lnR w="12700">
                      <a:solidFill>
                        <a:srgbClr val="D6D6D6"/>
                      </a:solidFill>
                      <a:miter lim="400000"/>
                    </a:lnR>
                    <a:lnT w="12700">
                      <a:solidFill>
                        <a:srgbClr val="D6D6D6"/>
                      </a:solidFill>
                      <a:miter lim="400000"/>
                    </a:lnT>
                    <a:lnB w="25400">
                      <a:solidFill>
                        <a:srgbClr val="D6D7D6"/>
                      </a:solidFill>
                      <a:miter lim="400000"/>
                    </a:lnB>
                    <a:solidFill>
                      <a:srgbClr val="0065C1"/>
                    </a:solidFill>
                  </a:tcPr>
                </a:tc>
              </a:tr>
              <a:tr h="696992">
                <a:tc vMerge="1">
                  <a:tcPr/>
                </a:tc>
                <a:tc vMerge="1">
                  <a:tcPr/>
                </a:tc>
              </a:tr>
              <a:tr h="696992">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Period</a:t>
                      </a:r>
                    </a:p>
                  </a:txBody>
                  <a:tcPr marL="50800" marR="50800" marT="50800" marB="50800" anchor="ctr" anchorCtr="0" horzOverflow="overflow">
                    <a:lnT w="25400">
                      <a:solidFill>
                        <a:srgbClr val="D6D7D6"/>
                      </a:solidFill>
                      <a:miter lim="400000"/>
                    </a:lnT>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2013/10/30 ~ 2016/04/30</a:t>
                      </a:r>
                    </a:p>
                  </a:txBody>
                  <a:tcPr marL="50800" marR="50800" marT="50800" marB="50800" anchor="ctr" anchorCtr="0" horzOverflow="overflow">
                    <a:lnR w="12700">
                      <a:solidFill>
                        <a:srgbClr val="D6D6D6"/>
                      </a:solidFill>
                      <a:miter lim="400000"/>
                    </a:lnR>
                    <a:lnT w="25400">
                      <a:solidFill>
                        <a:srgbClr val="D6D7D6"/>
                      </a:solidFill>
                      <a:miter lim="400000"/>
                    </a:lnT>
                  </a:tcPr>
                </a:tc>
              </a:tr>
              <a:tr h="696992">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 of IPs</a:t>
                      </a:r>
                    </a:p>
                  </a:txBody>
                  <a:tcPr marL="50800" marR="50800" marT="50800" marB="50800" anchor="ctr" anchorCtr="0" horzOverflow="overflow">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101,306,358 (Full IPv4 scan)</a:t>
                      </a:r>
                    </a:p>
                  </a:txBody>
                  <a:tcPr marL="50800" marR="50800" marT="50800" marB="50800" anchor="ctr" anchorCtr="0" horzOverflow="overflow">
                    <a:lnR w="12700">
                      <a:solidFill>
                        <a:srgbClr val="D6D6D6"/>
                      </a:solidFill>
                      <a:miter lim="400000"/>
                    </a:lnR>
                  </a:tcPr>
                </a:tc>
              </a:tr>
              <a:tr h="696992">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Certificates</a:t>
                      </a:r>
                    </a:p>
                  </a:txBody>
                  <a:tcPr marL="50800" marR="50800" marT="50800" marB="50800" anchor="ctr" anchorCtr="0" horzOverflow="overflow">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38,514,130</a:t>
                      </a:r>
                    </a:p>
                  </a:txBody>
                  <a:tcPr marL="50800" marR="50800" marT="50800" marB="50800" anchor="ctr" anchorCtr="0" horzOverflow="overflow">
                    <a:lnR w="12700">
                      <a:solidFill>
                        <a:srgbClr val="D6D6D6"/>
                      </a:solidFill>
                      <a:miter lim="400000"/>
                    </a:lnR>
                  </a:tcPr>
                </a:tc>
              </a:tr>
              <a:tr h="696992">
                <a:tc>
                  <a:txBody>
                    <a:bodyPr/>
                    <a:lstStyle/>
                    <a:p>
                      <a:pPr defTabSz="914400">
                        <a:defRPr b="0" sz="1800">
                          <a:solidFill>
                            <a:srgbClr val="000000"/>
                          </a:solidFill>
                        </a:defRPr>
                      </a:pPr>
                      <a:r>
                        <a:rPr sz="2800">
                          <a:solidFill>
                            <a:srgbClr val="FFFFFF"/>
                          </a:solidFill>
                          <a:latin typeface="Gill Sans"/>
                          <a:ea typeface="Gill Sans"/>
                          <a:cs typeface="Gill Sans"/>
                          <a:sym typeface="Gill Sans"/>
                        </a:rPr>
                        <a:t># of Domains</a:t>
                      </a:r>
                    </a:p>
                  </a:txBody>
                  <a:tcPr marL="50800" marR="50800" marT="50800" marB="50800" anchor="ctr" anchorCtr="0" horzOverflow="overflow">
                    <a:lnB w="12700">
                      <a:solidFill>
                        <a:srgbClr val="D6D6D6"/>
                      </a:solidFill>
                      <a:miter lim="400000"/>
                    </a:lnB>
                    <a:solidFill>
                      <a:srgbClr val="1497FC"/>
                    </a:solidFill>
                  </a:tcPr>
                </a:tc>
                <a:tc>
                  <a:txBody>
                    <a:bodyPr/>
                    <a:lstStyle/>
                    <a:p>
                      <a:pPr defTabSz="914400">
                        <a:defRPr sz="1800">
                          <a:solidFill>
                            <a:srgbClr val="000000"/>
                          </a:solidFill>
                        </a:defRPr>
                      </a:pPr>
                      <a:r>
                        <a:rPr sz="2800">
                          <a:solidFill>
                            <a:srgbClr val="FFFFFF"/>
                          </a:solidFill>
                          <a:latin typeface="Gill Sans"/>
                          <a:ea typeface="Gill Sans"/>
                          <a:cs typeface="Gill Sans"/>
                          <a:sym typeface="Gill Sans"/>
                        </a:rPr>
                        <a:t>2,552,936</a:t>
                      </a:r>
                    </a:p>
                  </a:txBody>
                  <a:tcPr marL="50800" marR="50800" marT="50800" marB="50800" anchor="ctr" anchorCtr="0" horzOverflow="overflow">
                    <a:lnR w="12700">
                      <a:solidFill>
                        <a:srgbClr val="D6D6D6"/>
                      </a:solidFill>
                      <a:miter lim="400000"/>
                    </a:lnR>
                    <a:lnB w="12700">
                      <a:solidFill>
                        <a:srgbClr val="D6D6D6"/>
                      </a:solidFill>
                      <a:miter lim="400000"/>
                    </a:lnB>
                  </a:tcPr>
                </a:tc>
              </a:tr>
            </a:tbl>
          </a:graphicData>
        </a:graphic>
      </p:graphicFrame>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533" name="2-white.pdf" descr="2-white.pdf"/>
          <p:cNvPicPr>
            <a:picLocks noChangeAspect="1"/>
          </p:cNvPicPr>
          <p:nvPr/>
        </p:nvPicPr>
        <p:blipFill>
          <a:blip r:embed="rId3">
            <a:extLst/>
          </a:blip>
          <a:stretch>
            <a:fillRect/>
          </a:stretch>
        </p:blipFill>
        <p:spPr>
          <a:xfrm>
            <a:off x="-83671" y="1731646"/>
            <a:ext cx="12855170" cy="5951467"/>
          </a:xfrm>
          <a:prstGeom prst="rect">
            <a:avLst/>
          </a:prstGeom>
          <a:ln w="12700">
            <a:miter lim="400000"/>
          </a:ln>
        </p:spPr>
      </p:pic>
      <p:sp>
        <p:nvSpPr>
          <p:cNvPr id="4534" name="Circle"/>
          <p:cNvSpPr/>
          <p:nvPr/>
        </p:nvSpPr>
        <p:spPr>
          <a:xfrm>
            <a:off x="1528012" y="5313005"/>
            <a:ext cx="352675" cy="352675"/>
          </a:xfrm>
          <a:prstGeom prst="ellipse">
            <a:avLst/>
          </a:prstGeom>
          <a:ln w="76200">
            <a:solidFill>
              <a:srgbClr val="FFD12A"/>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grpSp>
        <p:nvGrpSpPr>
          <p:cNvPr id="4537" name="Group"/>
          <p:cNvGrpSpPr/>
          <p:nvPr/>
        </p:nvGrpSpPr>
        <p:grpSpPr>
          <a:xfrm>
            <a:off x="1918786" y="5626099"/>
            <a:ext cx="4231969" cy="661881"/>
            <a:chOff x="0" y="0"/>
            <a:chExt cx="4231968" cy="661879"/>
          </a:xfrm>
        </p:grpSpPr>
        <p:sp>
          <p:nvSpPr>
            <p:cNvPr id="4535" name="Line"/>
            <p:cNvSpPr/>
            <p:nvPr/>
          </p:nvSpPr>
          <p:spPr>
            <a:xfrm flipH="1" flipV="1">
              <a:off x="-1" y="0"/>
              <a:ext cx="625821" cy="406435"/>
            </a:xfrm>
            <a:prstGeom prst="line">
              <a:avLst/>
            </a:prstGeom>
            <a:noFill/>
            <a:ln w="50800" cap="flat">
              <a:solidFill>
                <a:srgbClr val="FFD12A"/>
              </a:solidFill>
              <a:prstDash val="solid"/>
              <a:miter lim="400000"/>
              <a:tailEnd type="triangle" w="med" len="med"/>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536" name="23.5% Self-hosted"/>
            <p:cNvSpPr txBox="1"/>
            <p:nvPr/>
          </p:nvSpPr>
          <p:spPr>
            <a:xfrm>
              <a:off x="639653" y="77679"/>
              <a:ext cx="3592316"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3200">
                  <a:solidFill>
                    <a:srgbClr val="FFD12A"/>
                  </a:solidFill>
                  <a:latin typeface="Helvetica"/>
                  <a:ea typeface="Helvetica"/>
                  <a:cs typeface="Helvetica"/>
                  <a:sym typeface="Helvetica"/>
                </a:defRPr>
              </a:pPr>
              <a:r>
                <a:t>23.5% </a:t>
              </a:r>
              <a:r>
                <a:rPr>
                  <a:solidFill>
                    <a:srgbClr val="FFFFFF"/>
                  </a:solidFill>
                </a:rPr>
                <a:t>Self-hosted</a:t>
              </a:r>
            </a:p>
          </p:txBody>
        </p:sp>
      </p:grpSp>
      <p:grpSp>
        <p:nvGrpSpPr>
          <p:cNvPr id="4541" name="Group"/>
          <p:cNvGrpSpPr/>
          <p:nvPr/>
        </p:nvGrpSpPr>
        <p:grpSpPr>
          <a:xfrm>
            <a:off x="10786890" y="2109143"/>
            <a:ext cx="413591" cy="3428058"/>
            <a:chOff x="0" y="0"/>
            <a:chExt cx="413590" cy="3428056"/>
          </a:xfrm>
        </p:grpSpPr>
        <p:sp>
          <p:nvSpPr>
            <p:cNvPr id="4538" name="Line"/>
            <p:cNvSpPr/>
            <p:nvPr/>
          </p:nvSpPr>
          <p:spPr>
            <a:xfrm flipH="1">
              <a:off x="0" y="3428056"/>
              <a:ext cx="413591" cy="1"/>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539" name="Line"/>
            <p:cNvSpPr/>
            <p:nvPr/>
          </p:nvSpPr>
          <p:spPr>
            <a:xfrm flipV="1">
              <a:off x="206794" y="25399"/>
              <a:ext cx="1" cy="3402658"/>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sp>
          <p:nvSpPr>
            <p:cNvPr id="4540" name="Line"/>
            <p:cNvSpPr/>
            <p:nvPr/>
          </p:nvSpPr>
          <p:spPr>
            <a:xfrm flipH="1" flipV="1">
              <a:off x="0" y="-1"/>
              <a:ext cx="413591" cy="2"/>
            </a:xfrm>
            <a:prstGeom prst="line">
              <a:avLst/>
            </a:prstGeom>
            <a:noFill/>
            <a:ln w="50800" cap="flat">
              <a:solidFill>
                <a:srgbClr val="FFFFFF"/>
              </a:solidFill>
              <a:prstDash val="solid"/>
              <a:miter lim="400000"/>
            </a:ln>
            <a:effectLst/>
          </p:spPr>
          <p:txBody>
            <a:bodyPr wrap="square" lIns="50800" tIns="50800" rIns="50800" bIns="50800" numCol="1" anchor="ctr">
              <a:noAutofit/>
            </a:bodyPr>
            <a:lstStyle/>
            <a:p>
              <a:pPr>
                <a:defRPr b="0" sz="2600">
                  <a:latin typeface="Helvetica Light"/>
                  <a:ea typeface="Helvetica Light"/>
                  <a:cs typeface="Helvetica Light"/>
                  <a:sym typeface="Helvetica Light"/>
                </a:defRPr>
              </a:pPr>
            </a:p>
          </p:txBody>
        </p:sp>
      </p:grpSp>
      <p:sp>
        <p:nvSpPr>
          <p:cNvPr id="4542" name="76.5%…"/>
          <p:cNvSpPr txBox="1"/>
          <p:nvPr/>
        </p:nvSpPr>
        <p:spPr>
          <a:xfrm>
            <a:off x="11030707" y="2654771"/>
            <a:ext cx="1816969" cy="22860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600">
                <a:solidFill>
                  <a:srgbClr val="FFD12A"/>
                </a:solidFill>
                <a:latin typeface="Helvetica"/>
                <a:ea typeface="Helvetica"/>
                <a:cs typeface="Helvetica"/>
                <a:sym typeface="Helvetica"/>
              </a:defRPr>
            </a:pPr>
            <a:r>
              <a:t>76.5%</a:t>
            </a:r>
          </a:p>
          <a:p>
            <a:pPr>
              <a:defRPr sz="3600">
                <a:latin typeface="Helvetica"/>
                <a:ea typeface="Helvetica"/>
                <a:cs typeface="Helvetica"/>
                <a:sym typeface="Helvetica"/>
              </a:defRPr>
            </a:pPr>
            <a:r>
              <a:t>share </a:t>
            </a:r>
          </a:p>
          <a:p>
            <a:pPr>
              <a:defRPr sz="3600">
                <a:latin typeface="Helvetica"/>
                <a:ea typeface="Helvetica"/>
                <a:cs typeface="Helvetica"/>
                <a:sym typeface="Helvetica"/>
              </a:defRPr>
            </a:pPr>
            <a:r>
              <a:t>at least</a:t>
            </a:r>
          </a:p>
          <a:p>
            <a:pPr>
              <a:defRPr sz="3600">
                <a:latin typeface="Helvetica"/>
                <a:ea typeface="Helvetica"/>
                <a:cs typeface="Helvetica"/>
                <a:sym typeface="Helvetica"/>
              </a:defRPr>
            </a:pPr>
            <a:r>
              <a:t>1 key</a:t>
            </a:r>
          </a:p>
        </p:txBody>
      </p:sp>
      <p:sp>
        <p:nvSpPr>
          <p:cNvPr id="4543" name="Rectangle"/>
          <p:cNvSpPr/>
          <p:nvPr/>
        </p:nvSpPr>
        <p:spPr>
          <a:xfrm>
            <a:off x="13870950" y="5005541"/>
            <a:ext cx="10591602" cy="4030653"/>
          </a:xfrm>
          <a:prstGeom prst="rect">
            <a:avLst/>
          </a:prstGeom>
          <a:solidFill>
            <a:srgbClr val="000000"/>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544" name="How Prevalent of Key Sharing?"/>
          <p:cNvSpPr txBox="1"/>
          <p:nvPr/>
        </p:nvSpPr>
        <p:spPr>
          <a:xfrm>
            <a:off x="707135" y="-225939"/>
            <a:ext cx="11417301" cy="1955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0" sz="5600">
                <a:solidFill>
                  <a:srgbClr val="FFE44F"/>
                </a:solidFill>
                <a:latin typeface="Gill Sans"/>
                <a:ea typeface="Gill Sans"/>
                <a:cs typeface="Gill Sans"/>
                <a:sym typeface="Gill Sans"/>
              </a:defRPr>
            </a:lvl1pPr>
          </a:lstStyle>
          <a:p>
            <a:pPr/>
            <a:r>
              <a:t>How Prevalent of Key Sharing?</a:t>
            </a:r>
          </a:p>
        </p:txBody>
      </p:sp>
      <p:sp>
        <p:nvSpPr>
          <p:cNvPr id="4545" name="Rectangle"/>
          <p:cNvSpPr/>
          <p:nvPr/>
        </p:nvSpPr>
        <p:spPr>
          <a:xfrm>
            <a:off x="1700248" y="2074333"/>
            <a:ext cx="8928857" cy="3497678"/>
          </a:xfrm>
          <a:prstGeom prst="rect">
            <a:avLst/>
          </a:prstGeom>
          <a:solidFill>
            <a:srgbClr val="000000"/>
          </a:solidFill>
          <a:ln w="12700">
            <a:miter lim="400000"/>
          </a:ln>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546" name="Text"/>
          <p:cNvSpPr txBox="1"/>
          <p:nvPr/>
        </p:nvSpPr>
        <p:spPr>
          <a:xfrm>
            <a:off x="11963814" y="9230318"/>
            <a:ext cx="368504" cy="34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sz="1600">
                <a:solidFill>
                  <a:srgbClr val="FFFB00"/>
                </a:solidFill>
                <a:latin typeface="Gill Sans"/>
                <a:ea typeface="Gill Sans"/>
                <a:cs typeface="Gill Sans"/>
                <a:sym typeface="Gill Sans"/>
              </a:defRPr>
            </a:pPr>
            <a:fld id="{86CB4B4D-7CA3-9044-876B-883B54F8677D}" type="slidenum"/>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8" presetID="22" grpId="1" fill="hold">
                                  <p:stCondLst>
                                    <p:cond delay="0"/>
                                  </p:stCondLst>
                                  <p:iterate type="el" backwards="0">
                                    <p:tmAbs val="0"/>
                                  </p:iterate>
                                  <p:childTnLst>
                                    <p:animEffect filter="wipe(left)" transition="out">
                                      <p:cBhvr>
                                        <p:cTn id="6" dur="499" fill="hold"/>
                                        <p:tgtEl>
                                          <p:spTgt spid="4545"/>
                                        </p:tgtEl>
                                      </p:cBhvr>
                                    </p:animEffect>
                                    <p:set>
                                      <p:cBhvr>
                                        <p:cTn id="7" fill="hold">
                                          <p:stCondLst>
                                            <p:cond delay="498"/>
                                          </p:stCondLst>
                                        </p:cTn>
                                        <p:tgtEl>
                                          <p:spTgt spid="4545"/>
                                        </p:tgtEl>
                                        <p:attrNameLst>
                                          <p:attrName>style.visibility</p:attrName>
                                        </p:attrNameLst>
                                      </p:cBhvr>
                                      <p:to>
                                        <p:strVal val="hidden"/>
                                      </p:to>
                                    </p:set>
                                  </p:childTnLst>
                                </p:cTn>
                              </p:par>
                            </p:childTnLst>
                          </p:cTn>
                        </p:par>
                        <p:par>
                          <p:cTn id="8" fill="hold">
                            <p:stCondLst>
                              <p:cond delay="499"/>
                            </p:stCondLst>
                            <p:childTnLst>
                              <p:par>
                                <p:cTn id="9" presetClass="entr" nodeType="afterEffect" presetSubtype="16" presetID="23" grpId="2" fill="hold">
                                  <p:stCondLst>
                                    <p:cond delay="0"/>
                                  </p:stCondLst>
                                  <p:iterate type="el" backwards="0">
                                    <p:tmAbs val="0"/>
                                  </p:iterate>
                                  <p:childTnLst>
                                    <p:set>
                                      <p:cBhvr>
                                        <p:cTn id="10" fill="hold"/>
                                        <p:tgtEl>
                                          <p:spTgt spid="4534"/>
                                        </p:tgtEl>
                                        <p:attrNameLst>
                                          <p:attrName>style.visibility</p:attrName>
                                        </p:attrNameLst>
                                      </p:cBhvr>
                                      <p:to>
                                        <p:strVal val="visible"/>
                                      </p:to>
                                    </p:set>
                                    <p:anim calcmode="lin" valueType="num">
                                      <p:cBhvr>
                                        <p:cTn id="11" dur="500" fill="hold"/>
                                        <p:tgtEl>
                                          <p:spTgt spid="4534"/>
                                        </p:tgtEl>
                                        <p:attrNameLst>
                                          <p:attrName>ppt_w</p:attrName>
                                        </p:attrNameLst>
                                      </p:cBhvr>
                                      <p:tavLst>
                                        <p:tav tm="0">
                                          <p:val>
                                            <p:fltVal val="0"/>
                                          </p:val>
                                        </p:tav>
                                        <p:tav tm="100000">
                                          <p:val>
                                            <p:strVal val="#ppt_w"/>
                                          </p:val>
                                        </p:tav>
                                      </p:tavLst>
                                    </p:anim>
                                    <p:anim calcmode="lin" valueType="num">
                                      <p:cBhvr>
                                        <p:cTn id="12" dur="500" fill="hold"/>
                                        <p:tgtEl>
                                          <p:spTgt spid="4534"/>
                                        </p:tgtEl>
                                        <p:attrNameLst>
                                          <p:attrName>ppt_h</p:attrName>
                                        </p:attrNameLst>
                                      </p:cBhvr>
                                      <p:tavLst>
                                        <p:tav tm="0">
                                          <p:val>
                                            <p:fltVal val="0"/>
                                          </p:val>
                                        </p:tav>
                                        <p:tav tm="100000">
                                          <p:val>
                                            <p:strVal val="#ppt_h"/>
                                          </p:val>
                                        </p:tav>
                                      </p:tavLst>
                                    </p:anim>
                                  </p:childTnLst>
                                </p:cTn>
                              </p:par>
                            </p:childTnLst>
                          </p:cTn>
                        </p:par>
                        <p:par>
                          <p:cTn id="13" fill="hold">
                            <p:stCondLst>
                              <p:cond delay="999"/>
                            </p:stCondLst>
                            <p:childTnLst>
                              <p:par>
                                <p:cTn id="14" presetClass="entr" nodeType="afterEffect" presetID="9" grpId="3" fill="hold">
                                  <p:stCondLst>
                                    <p:cond delay="0"/>
                                  </p:stCondLst>
                                  <p:iterate type="el" backwards="0">
                                    <p:tmAbs val="0"/>
                                  </p:iterate>
                                  <p:childTnLst>
                                    <p:set>
                                      <p:cBhvr>
                                        <p:cTn id="15" fill="hold"/>
                                        <p:tgtEl>
                                          <p:spTgt spid="4537"/>
                                        </p:tgtEl>
                                        <p:attrNameLst>
                                          <p:attrName>style.visibility</p:attrName>
                                        </p:attrNameLst>
                                      </p:cBhvr>
                                      <p:to>
                                        <p:strVal val="visible"/>
                                      </p:to>
                                    </p:set>
                                    <p:animEffect filter="dissolve" transition="in">
                                      <p:cBhvr>
                                        <p:cTn id="16" dur="500"/>
                                        <p:tgtEl>
                                          <p:spTgt spid="4537"/>
                                        </p:tgtEl>
                                      </p:cBhvr>
                                    </p:animEffect>
                                  </p:childTnLst>
                                </p:cTn>
                              </p:par>
                            </p:childTnLst>
                          </p:cTn>
                        </p:par>
                        <p:par>
                          <p:cTn id="17" fill="hold">
                            <p:stCondLst>
                              <p:cond delay="1499"/>
                            </p:stCondLst>
                            <p:childTnLst>
                              <p:par>
                                <p:cTn id="18" presetClass="entr" nodeType="afterEffect" presetSubtype="4" presetID="22" grpId="4" fill="hold">
                                  <p:stCondLst>
                                    <p:cond delay="0"/>
                                  </p:stCondLst>
                                  <p:iterate type="el" backwards="0">
                                    <p:tmAbs val="0"/>
                                  </p:iterate>
                                  <p:childTnLst>
                                    <p:set>
                                      <p:cBhvr>
                                        <p:cTn id="19" fill="hold"/>
                                        <p:tgtEl>
                                          <p:spTgt spid="4541"/>
                                        </p:tgtEl>
                                        <p:attrNameLst>
                                          <p:attrName>style.visibility</p:attrName>
                                        </p:attrNameLst>
                                      </p:cBhvr>
                                      <p:to>
                                        <p:strVal val="visible"/>
                                      </p:to>
                                    </p:set>
                                    <p:animEffect filter="wipe(down)" transition="in">
                                      <p:cBhvr>
                                        <p:cTn id="20" dur="500"/>
                                        <p:tgtEl>
                                          <p:spTgt spid="4541"/>
                                        </p:tgtEl>
                                      </p:cBhvr>
                                    </p:animEffect>
                                  </p:childTnLst>
                                </p:cTn>
                              </p:par>
                            </p:childTnLst>
                          </p:cTn>
                        </p:par>
                        <p:par>
                          <p:cTn id="21" fill="hold">
                            <p:stCondLst>
                              <p:cond delay="1999"/>
                            </p:stCondLst>
                            <p:childTnLst>
                              <p:par>
                                <p:cTn id="22" presetClass="entr" nodeType="afterEffect" presetID="9" grpId="5" fill="hold">
                                  <p:stCondLst>
                                    <p:cond delay="0"/>
                                  </p:stCondLst>
                                  <p:iterate type="el" backwards="0">
                                    <p:tmAbs val="0"/>
                                  </p:iterate>
                                  <p:childTnLst>
                                    <p:set>
                                      <p:cBhvr>
                                        <p:cTn id="23" fill="hold"/>
                                        <p:tgtEl>
                                          <p:spTgt spid="4542"/>
                                        </p:tgtEl>
                                        <p:attrNameLst>
                                          <p:attrName>style.visibility</p:attrName>
                                        </p:attrNameLst>
                                      </p:cBhvr>
                                      <p:to>
                                        <p:strVal val="visible"/>
                                      </p:to>
                                    </p:set>
                                    <p:animEffect filter="dissolve" transition="in">
                                      <p:cBhvr>
                                        <p:cTn id="24" dur="500"/>
                                        <p:tgtEl>
                                          <p:spTgt spid="45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41" grpId="4"/>
      <p:bldP build="whole" bldLvl="1" animBg="1" rev="0" advAuto="0" spid="4545" grpId="1"/>
      <p:bldP build="whole" bldLvl="1" animBg="1" rev="0" advAuto="0" spid="4534" grpId="2"/>
      <p:bldP build="whole" bldLvl="1" animBg="1" rev="0" advAuto="0" spid="4542" grpId="5"/>
      <p:bldP build="whole" bldLvl="1" animBg="1" rev="0" advAuto="0" spid="4537" grpId="3"/>
    </p:bldLst>
  </p:timing>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50" name="Key sharing is common across the Internet…"/>
          <p:cNvSpPr txBox="1"/>
          <p:nvPr/>
        </p:nvSpPr>
        <p:spPr>
          <a:xfrm>
            <a:off x="1694098" y="8074624"/>
            <a:ext cx="9616604" cy="11938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600">
                <a:solidFill>
                  <a:srgbClr val="FFD12A"/>
                </a:solidFill>
                <a:latin typeface="Helvetica"/>
                <a:ea typeface="Helvetica"/>
                <a:cs typeface="Helvetica"/>
                <a:sym typeface="Helvetica"/>
              </a:defRPr>
            </a:pPr>
            <a:r>
              <a:t>Key sharing is </a:t>
            </a:r>
            <a:r>
              <a:rPr>
                <a:solidFill>
                  <a:schemeClr val="accent5">
                    <a:hueOff val="89162"/>
                    <a:satOff val="9554"/>
                    <a:lumOff val="16296"/>
                  </a:schemeClr>
                </a:solidFill>
              </a:rPr>
              <a:t>common</a:t>
            </a:r>
            <a:r>
              <a:t> across the Internet</a:t>
            </a:r>
          </a:p>
          <a:p>
            <a:pPr>
              <a:defRPr sz="3600">
                <a:solidFill>
                  <a:srgbClr val="FFD12A"/>
                </a:solidFill>
                <a:latin typeface="Helvetica"/>
                <a:ea typeface="Helvetica"/>
                <a:cs typeface="Helvetica"/>
                <a:sym typeface="Helvetica"/>
              </a:defRPr>
            </a:pPr>
            <a:r>
              <a:rPr>
                <a:solidFill>
                  <a:schemeClr val="accent5">
                    <a:hueOff val="89162"/>
                    <a:satOff val="9554"/>
                    <a:lumOff val="16296"/>
                  </a:schemeClr>
                </a:solidFill>
              </a:rPr>
              <a:t>Economic incentives</a:t>
            </a:r>
            <a:r>
              <a:t> drives key sharing</a:t>
            </a:r>
          </a:p>
        </p:txBody>
      </p:sp>
      <p:pic>
        <p:nvPicPr>
          <p:cNvPr id="4551" name="alexa-num-3phs-white.pdf" descr="alexa-num-3phs-white.pdf"/>
          <p:cNvPicPr>
            <a:picLocks noChangeAspect="1"/>
          </p:cNvPicPr>
          <p:nvPr/>
        </p:nvPicPr>
        <p:blipFill>
          <a:blip r:embed="rId3">
            <a:extLst/>
          </a:blip>
          <a:stretch>
            <a:fillRect/>
          </a:stretch>
        </p:blipFill>
        <p:spPr>
          <a:xfrm>
            <a:off x="228600" y="1749121"/>
            <a:ext cx="12852400" cy="5950186"/>
          </a:xfrm>
          <a:prstGeom prst="rect">
            <a:avLst/>
          </a:prstGeom>
          <a:ln w="12700">
            <a:miter lim="400000"/>
          </a:ln>
        </p:spPr>
      </p:pic>
      <p:sp>
        <p:nvSpPr>
          <p:cNvPr id="4552" name="43.2% (of Top 10k)…"/>
          <p:cNvSpPr txBox="1"/>
          <p:nvPr/>
        </p:nvSpPr>
        <p:spPr>
          <a:xfrm>
            <a:off x="3101861" y="2569242"/>
            <a:ext cx="3858633" cy="1143008"/>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400">
                <a:latin typeface="Helvetica"/>
                <a:ea typeface="Helvetica"/>
                <a:cs typeface="Helvetica"/>
                <a:sym typeface="Helvetica"/>
              </a:defRPr>
            </a:pPr>
            <a:r>
              <a:rPr>
                <a:solidFill>
                  <a:srgbClr val="FFD12A"/>
                </a:solidFill>
              </a:rPr>
              <a:t>43.2%</a:t>
            </a:r>
            <a:r>
              <a:rPr b="0">
                <a:latin typeface="Helvetica Light"/>
                <a:ea typeface="Helvetica Light"/>
                <a:cs typeface="Helvetica Light"/>
                <a:sym typeface="Helvetica Light"/>
              </a:rPr>
              <a:t> (of Top 10k)</a:t>
            </a:r>
            <a:endParaRPr b="0">
              <a:latin typeface="Helvetica Light"/>
              <a:ea typeface="Helvetica Light"/>
              <a:cs typeface="Helvetica Light"/>
              <a:sym typeface="Helvetica Light"/>
            </a:endParaRPr>
          </a:p>
          <a:p>
            <a:pPr algn="l">
              <a:defRPr sz="3400">
                <a:latin typeface="Helvetica"/>
                <a:ea typeface="Helvetica"/>
                <a:cs typeface="Helvetica"/>
                <a:sym typeface="Helvetica"/>
              </a:defRPr>
            </a:pPr>
            <a:r>
              <a:rPr b="0">
                <a:latin typeface="Helvetica Light"/>
                <a:ea typeface="Helvetica Light"/>
                <a:cs typeface="Helvetica Light"/>
                <a:sym typeface="Helvetica Light"/>
              </a:rPr>
              <a:t>share at least one</a:t>
            </a:r>
          </a:p>
        </p:txBody>
      </p:sp>
      <p:sp>
        <p:nvSpPr>
          <p:cNvPr id="4553" name="Circle"/>
          <p:cNvSpPr/>
          <p:nvPr/>
        </p:nvSpPr>
        <p:spPr>
          <a:xfrm>
            <a:off x="2220162" y="4446276"/>
            <a:ext cx="352675" cy="352675"/>
          </a:xfrm>
          <a:prstGeom prst="ellipse">
            <a:avLst/>
          </a:prstGeom>
          <a:ln w="76200">
            <a:solidFill>
              <a:srgbClr val="FFD12A"/>
            </a:solidFill>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554" name="Rectangle"/>
          <p:cNvSpPr/>
          <p:nvPr/>
        </p:nvSpPr>
        <p:spPr>
          <a:xfrm>
            <a:off x="13718550" y="5963184"/>
            <a:ext cx="10591602" cy="4509985"/>
          </a:xfrm>
          <a:prstGeom prst="rect">
            <a:avLst/>
          </a:prstGeom>
          <a:solidFill>
            <a:srgbClr val="000000"/>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555" name="Line"/>
          <p:cNvSpPr/>
          <p:nvPr/>
        </p:nvSpPr>
        <p:spPr>
          <a:xfrm flipH="1">
            <a:off x="2636336" y="3700774"/>
            <a:ext cx="469683" cy="682003"/>
          </a:xfrm>
          <a:prstGeom prst="line">
            <a:avLst/>
          </a:prstGeom>
          <a:ln w="50800">
            <a:solidFill>
              <a:srgbClr val="FFD12A"/>
            </a:solidFill>
            <a:miter lim="400000"/>
            <a:tailEnd type="triangle"/>
          </a:ln>
        </p:spPr>
        <p:txBody>
          <a:bodyPr lIns="50800" tIns="50800" rIns="50800" bIns="50800" anchor="ctr"/>
          <a:lstStyle/>
          <a:p>
            <a:pPr>
              <a:defRPr b="0" sz="2600">
                <a:latin typeface="Helvetica Light"/>
                <a:ea typeface="Helvetica Light"/>
                <a:cs typeface="Helvetica Light"/>
                <a:sym typeface="Helvetica Light"/>
              </a:defRPr>
            </a:pPr>
          </a:p>
        </p:txBody>
      </p:sp>
      <p:sp>
        <p:nvSpPr>
          <p:cNvPr id="4556" name="Rectangle"/>
          <p:cNvSpPr/>
          <p:nvPr/>
        </p:nvSpPr>
        <p:spPr>
          <a:xfrm>
            <a:off x="2401814" y="5499628"/>
            <a:ext cx="10015463" cy="1024554"/>
          </a:xfrm>
          <a:prstGeom prst="rect">
            <a:avLst/>
          </a:prstGeom>
          <a:solidFill>
            <a:srgbClr val="000000"/>
          </a:solidFill>
          <a:ln w="12700">
            <a:miter lim="400000"/>
          </a:ln>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557" name="Rectangle"/>
          <p:cNvSpPr/>
          <p:nvPr/>
        </p:nvSpPr>
        <p:spPr>
          <a:xfrm>
            <a:off x="6864304" y="2076858"/>
            <a:ext cx="5437396" cy="1024554"/>
          </a:xfrm>
          <a:prstGeom prst="rect">
            <a:avLst/>
          </a:prstGeom>
          <a:solidFill>
            <a:srgbClr val="000000"/>
          </a:solidFill>
          <a:ln w="12700">
            <a:miter lim="400000"/>
          </a:ln>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558" name="Who Shares the Keys?"/>
          <p:cNvSpPr txBox="1"/>
          <p:nvPr/>
        </p:nvSpPr>
        <p:spPr>
          <a:xfrm>
            <a:off x="707135" y="-225939"/>
            <a:ext cx="11417301" cy="1955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0" sz="5600">
                <a:solidFill>
                  <a:srgbClr val="FFE44F"/>
                </a:solidFill>
                <a:latin typeface="Gill Sans"/>
                <a:ea typeface="Gill Sans"/>
                <a:cs typeface="Gill Sans"/>
                <a:sym typeface="Gill Sans"/>
              </a:defRPr>
            </a:lvl1pPr>
          </a:lstStyle>
          <a:p>
            <a:pPr/>
            <a:r>
              <a:t>Who Shares the Keys?</a:t>
            </a:r>
          </a:p>
        </p:txBody>
      </p:sp>
      <p:sp>
        <p:nvSpPr>
          <p:cNvPr id="4559" name="Rectangle"/>
          <p:cNvSpPr/>
          <p:nvPr/>
        </p:nvSpPr>
        <p:spPr>
          <a:xfrm>
            <a:off x="2364619" y="1997371"/>
            <a:ext cx="10089854" cy="3497679"/>
          </a:xfrm>
          <a:prstGeom prst="rect">
            <a:avLst/>
          </a:prstGeom>
          <a:solidFill>
            <a:srgbClr val="000000"/>
          </a:solidFill>
          <a:ln w="12700">
            <a:miter lim="400000"/>
          </a:ln>
        </p:spPr>
        <p:txBody>
          <a:bodyPr lIns="50800" tIns="50800" rIns="50800" bIns="50800" anchor="ctr"/>
          <a:lstStyle/>
          <a:p>
            <a:pPr>
              <a:defRPr b="0" sz="2200">
                <a:solidFill>
                  <a:srgbClr val="000000"/>
                </a:solidFill>
                <a:latin typeface="+mn-lt"/>
                <a:ea typeface="+mn-ea"/>
                <a:cs typeface="+mn-cs"/>
                <a:sym typeface="Helvetica Neue Medium"/>
              </a:defRPr>
            </a:pPr>
          </a:p>
        </p:txBody>
      </p:sp>
      <p:sp>
        <p:nvSpPr>
          <p:cNvPr id="4560" name="Text"/>
          <p:cNvSpPr txBox="1"/>
          <p:nvPr/>
        </p:nvSpPr>
        <p:spPr>
          <a:xfrm>
            <a:off x="11963814" y="9230318"/>
            <a:ext cx="368504" cy="34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sz="1600">
                <a:solidFill>
                  <a:srgbClr val="FFFB00"/>
                </a:solidFill>
                <a:latin typeface="Gill Sans"/>
                <a:ea typeface="Gill Sans"/>
                <a:cs typeface="Gill Sans"/>
                <a:sym typeface="Gill Sans"/>
              </a:defRPr>
            </a:pPr>
            <a:fld id="{86CB4B4D-7CA3-9044-876B-883B54F8677D}" type="slidenum"/>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8" presetID="22" grpId="1" fill="hold">
                                  <p:stCondLst>
                                    <p:cond delay="0"/>
                                  </p:stCondLst>
                                  <p:iterate type="el" backwards="0">
                                    <p:tmAbs val="0"/>
                                  </p:iterate>
                                  <p:childTnLst>
                                    <p:animEffect filter="wipe(left)" transition="out">
                                      <p:cBhvr>
                                        <p:cTn id="6" dur="499" fill="hold"/>
                                        <p:tgtEl>
                                          <p:spTgt spid="4559"/>
                                        </p:tgtEl>
                                      </p:cBhvr>
                                    </p:animEffect>
                                    <p:set>
                                      <p:cBhvr>
                                        <p:cTn id="7" fill="hold">
                                          <p:stCondLst>
                                            <p:cond delay="498"/>
                                          </p:stCondLst>
                                        </p:cTn>
                                        <p:tgtEl>
                                          <p:spTgt spid="4559"/>
                                        </p:tgtEl>
                                        <p:attrNameLst>
                                          <p:attrName>style.visibility</p:attrName>
                                        </p:attrNameLst>
                                      </p:cBhvr>
                                      <p:to>
                                        <p:strVal val="hidden"/>
                                      </p:to>
                                    </p:set>
                                  </p:childTnLst>
                                </p:cTn>
                              </p:par>
                            </p:childTnLst>
                          </p:cTn>
                        </p:par>
                        <p:par>
                          <p:cTn id="8" fill="hold">
                            <p:stCondLst>
                              <p:cond delay="499"/>
                            </p:stCondLst>
                            <p:childTnLst>
                              <p:par>
                                <p:cTn id="9" presetClass="entr" nodeType="afterEffect" presetSubtype="16" presetID="23" grpId="2" fill="hold">
                                  <p:stCondLst>
                                    <p:cond delay="0"/>
                                  </p:stCondLst>
                                  <p:iterate type="el" backwards="0">
                                    <p:tmAbs val="0"/>
                                  </p:iterate>
                                  <p:childTnLst>
                                    <p:set>
                                      <p:cBhvr>
                                        <p:cTn id="10" fill="hold"/>
                                        <p:tgtEl>
                                          <p:spTgt spid="4553"/>
                                        </p:tgtEl>
                                        <p:attrNameLst>
                                          <p:attrName>style.visibility</p:attrName>
                                        </p:attrNameLst>
                                      </p:cBhvr>
                                      <p:to>
                                        <p:strVal val="visible"/>
                                      </p:to>
                                    </p:set>
                                    <p:anim calcmode="lin" valueType="num">
                                      <p:cBhvr>
                                        <p:cTn id="11" dur="500" fill="hold"/>
                                        <p:tgtEl>
                                          <p:spTgt spid="4553"/>
                                        </p:tgtEl>
                                        <p:attrNameLst>
                                          <p:attrName>ppt_w</p:attrName>
                                        </p:attrNameLst>
                                      </p:cBhvr>
                                      <p:tavLst>
                                        <p:tav tm="0">
                                          <p:val>
                                            <p:fltVal val="0"/>
                                          </p:val>
                                        </p:tav>
                                        <p:tav tm="100000">
                                          <p:val>
                                            <p:strVal val="#ppt_w"/>
                                          </p:val>
                                        </p:tav>
                                      </p:tavLst>
                                    </p:anim>
                                    <p:anim calcmode="lin" valueType="num">
                                      <p:cBhvr>
                                        <p:cTn id="12" dur="500" fill="hold"/>
                                        <p:tgtEl>
                                          <p:spTgt spid="4553"/>
                                        </p:tgtEl>
                                        <p:attrNameLst>
                                          <p:attrName>ppt_h</p:attrName>
                                        </p:attrNameLst>
                                      </p:cBhvr>
                                      <p:tavLst>
                                        <p:tav tm="0">
                                          <p:val>
                                            <p:fltVal val="0"/>
                                          </p:val>
                                        </p:tav>
                                        <p:tav tm="100000">
                                          <p:val>
                                            <p:strVal val="#ppt_h"/>
                                          </p:val>
                                        </p:tav>
                                      </p:tavLst>
                                    </p:anim>
                                  </p:childTnLst>
                                </p:cTn>
                              </p:par>
                            </p:childTnLst>
                          </p:cTn>
                        </p:par>
                        <p:par>
                          <p:cTn id="13" fill="hold">
                            <p:stCondLst>
                              <p:cond delay="999"/>
                            </p:stCondLst>
                            <p:childTnLst>
                              <p:par>
                                <p:cTn id="14" presetClass="entr" nodeType="afterEffect" presetID="9" grpId="3" fill="hold">
                                  <p:stCondLst>
                                    <p:cond delay="0"/>
                                  </p:stCondLst>
                                  <p:iterate type="el" backwards="0">
                                    <p:tmAbs val="0"/>
                                  </p:iterate>
                                  <p:childTnLst>
                                    <p:set>
                                      <p:cBhvr>
                                        <p:cTn id="15" fill="hold"/>
                                        <p:tgtEl>
                                          <p:spTgt spid="4552"/>
                                        </p:tgtEl>
                                        <p:attrNameLst>
                                          <p:attrName>style.visibility</p:attrName>
                                        </p:attrNameLst>
                                      </p:cBhvr>
                                      <p:to>
                                        <p:strVal val="visible"/>
                                      </p:to>
                                    </p:set>
                                    <p:animEffect filter="dissolve" transition="in">
                                      <p:cBhvr>
                                        <p:cTn id="16" dur="500"/>
                                        <p:tgtEl>
                                          <p:spTgt spid="4552"/>
                                        </p:tgtEl>
                                      </p:cBhvr>
                                    </p:animEffect>
                                  </p:childTnLst>
                                </p:cTn>
                              </p:par>
                            </p:childTnLst>
                          </p:cTn>
                        </p:par>
                        <p:par>
                          <p:cTn id="17" fill="hold">
                            <p:stCondLst>
                              <p:cond delay="1499"/>
                            </p:stCondLst>
                            <p:childTnLst>
                              <p:par>
                                <p:cTn id="18" presetClass="entr" nodeType="afterEffect" presetID="9" grpId="4" fill="hold">
                                  <p:stCondLst>
                                    <p:cond delay="0"/>
                                  </p:stCondLst>
                                  <p:iterate type="el" backwards="0">
                                    <p:tmAbs val="0"/>
                                  </p:iterate>
                                  <p:childTnLst>
                                    <p:set>
                                      <p:cBhvr>
                                        <p:cTn id="19" fill="hold"/>
                                        <p:tgtEl>
                                          <p:spTgt spid="4555"/>
                                        </p:tgtEl>
                                        <p:attrNameLst>
                                          <p:attrName>style.visibility</p:attrName>
                                        </p:attrNameLst>
                                      </p:cBhvr>
                                      <p:to>
                                        <p:strVal val="visible"/>
                                      </p:to>
                                    </p:set>
                                    <p:animEffect filter="dissolve" transition="in">
                                      <p:cBhvr>
                                        <p:cTn id="20" dur="500"/>
                                        <p:tgtEl>
                                          <p:spTgt spid="4555"/>
                                        </p:tgtEl>
                                      </p:cBhvr>
                                    </p:animEffect>
                                  </p:childTnLst>
                                </p:cTn>
                              </p:par>
                            </p:childTnLst>
                          </p:cTn>
                        </p:par>
                      </p:childTnLst>
                    </p:cTn>
                  </p:par>
                  <p:par>
                    <p:cTn id="21" fill="hold">
                      <p:stCondLst>
                        <p:cond delay="indefinite"/>
                      </p:stCondLst>
                      <p:childTnLst>
                        <p:par>
                          <p:cTn id="22" fill="hold">
                            <p:stCondLst>
                              <p:cond delay="0"/>
                            </p:stCondLst>
                            <p:childTnLst>
                              <p:par>
                                <p:cTn id="23" presetClass="entr" nodeType="clickEffect" presetID="9" grpId="5" fill="hold">
                                  <p:stCondLst>
                                    <p:cond delay="0"/>
                                  </p:stCondLst>
                                  <p:iterate type="el" backwards="0">
                                    <p:tmAbs val="0"/>
                                  </p:iterate>
                                  <p:childTnLst>
                                    <p:set>
                                      <p:cBhvr>
                                        <p:cTn id="24" fill="hold"/>
                                        <p:tgtEl>
                                          <p:spTgt spid="4550"/>
                                        </p:tgtEl>
                                        <p:attrNameLst>
                                          <p:attrName>style.visibility</p:attrName>
                                        </p:attrNameLst>
                                      </p:cBhvr>
                                      <p:to>
                                        <p:strVal val="visible"/>
                                      </p:to>
                                    </p:set>
                                    <p:animEffect filter="dissolve" transition="in">
                                      <p:cBhvr>
                                        <p:cTn id="25" dur="500"/>
                                        <p:tgtEl>
                                          <p:spTgt spid="45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53" grpId="2"/>
      <p:bldP build="whole" bldLvl="1" animBg="1" rev="0" advAuto="0" spid="4552" grpId="3"/>
      <p:bldP build="whole" bldLvl="1" animBg="1" rev="0" advAuto="0" spid="4559" grpId="1"/>
      <p:bldP build="whole" bldLvl="1" animBg="1" rev="0" advAuto="0" spid="4550" grpId="5"/>
      <p:bldP build="whole" bldLvl="1" animBg="1" rev="0" advAuto="0" spid="4555" grpId="4"/>
    </p:bldLst>
  </p:timing>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4564" name="3-white.pdf" descr="3-white.pdf"/>
          <p:cNvPicPr>
            <a:picLocks noChangeAspect="1"/>
          </p:cNvPicPr>
          <p:nvPr/>
        </p:nvPicPr>
        <p:blipFill>
          <a:blip r:embed="rId3">
            <a:extLst/>
          </a:blip>
          <a:stretch>
            <a:fillRect/>
          </a:stretch>
        </p:blipFill>
        <p:spPr>
          <a:xfrm>
            <a:off x="339675" y="1510927"/>
            <a:ext cx="12665125" cy="5863485"/>
          </a:xfrm>
          <a:prstGeom prst="rect">
            <a:avLst/>
          </a:prstGeom>
          <a:ln w="12700">
            <a:miter lim="400000"/>
          </a:ln>
        </p:spPr>
      </p:pic>
      <p:sp>
        <p:nvSpPr>
          <p:cNvPr id="4565" name="Popular hosting services are prime targets for attack"/>
          <p:cNvSpPr txBox="1"/>
          <p:nvPr/>
        </p:nvSpPr>
        <p:spPr>
          <a:xfrm>
            <a:off x="1590178" y="7865074"/>
            <a:ext cx="9824444" cy="6223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b="0" sz="3600">
                <a:solidFill>
                  <a:srgbClr val="FFD12A"/>
                </a:solidFill>
                <a:latin typeface="Gill Sans"/>
                <a:ea typeface="Gill Sans"/>
                <a:cs typeface="Gill Sans"/>
                <a:sym typeface="Gill Sans"/>
              </a:defRPr>
            </a:pPr>
            <a:r>
              <a:t>Popular hosting services are prime targets </a:t>
            </a:r>
            <a:r>
              <a:rPr>
                <a:solidFill>
                  <a:schemeClr val="accent5">
                    <a:hueOff val="89162"/>
                    <a:satOff val="9554"/>
                    <a:lumOff val="16296"/>
                  </a:schemeClr>
                </a:solidFill>
              </a:rPr>
              <a:t>for attack</a:t>
            </a:r>
          </a:p>
        </p:txBody>
      </p:sp>
      <p:sp>
        <p:nvSpPr>
          <p:cNvPr id="4566" name="&gt;40% of all sites, 10 providers"/>
          <p:cNvSpPr txBox="1"/>
          <p:nvPr/>
        </p:nvSpPr>
        <p:spPr>
          <a:xfrm>
            <a:off x="5188356" y="4023471"/>
            <a:ext cx="5184032"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solidFill>
                  <a:srgbClr val="FFD12A"/>
                </a:solidFill>
                <a:latin typeface="Helvetica"/>
                <a:ea typeface="Helvetica"/>
                <a:cs typeface="Helvetica"/>
                <a:sym typeface="Helvetica"/>
              </a:defRPr>
            </a:lvl1pPr>
          </a:lstStyle>
          <a:p>
            <a:pPr/>
            <a:r>
              <a:t>&gt;40% of all sites, 10 providers</a:t>
            </a:r>
          </a:p>
        </p:txBody>
      </p:sp>
      <p:sp>
        <p:nvSpPr>
          <p:cNvPr id="4567" name="Line"/>
          <p:cNvSpPr/>
          <p:nvPr/>
        </p:nvSpPr>
        <p:spPr>
          <a:xfrm flipV="1">
            <a:off x="4050234" y="4264771"/>
            <a:ext cx="1" cy="1993380"/>
          </a:xfrm>
          <a:prstGeom prst="line">
            <a:avLst/>
          </a:prstGeom>
          <a:ln w="63500">
            <a:solidFill>
              <a:srgbClr val="FFD12A"/>
            </a:solidFill>
            <a:prstDash val="sysDot"/>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568" name="Line"/>
          <p:cNvSpPr/>
          <p:nvPr/>
        </p:nvSpPr>
        <p:spPr>
          <a:xfrm>
            <a:off x="2384196" y="4321921"/>
            <a:ext cx="2664461" cy="1"/>
          </a:xfrm>
          <a:prstGeom prst="line">
            <a:avLst/>
          </a:prstGeom>
          <a:ln w="63500">
            <a:solidFill>
              <a:srgbClr val="FFD12A"/>
            </a:solidFill>
            <a:prstDash val="sysDot"/>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569" name="Shape"/>
          <p:cNvSpPr/>
          <p:nvPr/>
        </p:nvSpPr>
        <p:spPr>
          <a:xfrm>
            <a:off x="2436545" y="1416260"/>
            <a:ext cx="9275366" cy="4406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9782" y="0"/>
                </a:moveTo>
                <a:lnTo>
                  <a:pt x="9782" y="5311"/>
                </a:lnTo>
                <a:lnTo>
                  <a:pt x="5253" y="5311"/>
                </a:lnTo>
                <a:lnTo>
                  <a:pt x="5253" y="11162"/>
                </a:lnTo>
                <a:lnTo>
                  <a:pt x="0" y="11162"/>
                </a:lnTo>
                <a:lnTo>
                  <a:pt x="0" y="21600"/>
                </a:lnTo>
                <a:lnTo>
                  <a:pt x="11818" y="21600"/>
                </a:lnTo>
                <a:lnTo>
                  <a:pt x="11818" y="15750"/>
                </a:lnTo>
                <a:lnTo>
                  <a:pt x="17070" y="15750"/>
                </a:lnTo>
                <a:lnTo>
                  <a:pt x="17070" y="10438"/>
                </a:lnTo>
                <a:lnTo>
                  <a:pt x="21600" y="10438"/>
                </a:lnTo>
                <a:lnTo>
                  <a:pt x="21600" y="0"/>
                </a:lnTo>
                <a:lnTo>
                  <a:pt x="9782" y="0"/>
                </a:lnTo>
                <a:close/>
              </a:path>
            </a:pathLst>
          </a:custGeom>
          <a:solidFill>
            <a:srgbClr val="000000"/>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570" name="Line"/>
          <p:cNvSpPr/>
          <p:nvPr/>
        </p:nvSpPr>
        <p:spPr>
          <a:xfrm>
            <a:off x="2972200" y="3619313"/>
            <a:ext cx="4432313" cy="1"/>
          </a:xfrm>
          <a:prstGeom prst="line">
            <a:avLst/>
          </a:prstGeom>
          <a:ln w="63500">
            <a:solidFill>
              <a:srgbClr val="FFFFFF"/>
            </a:solidFill>
            <a:prstDash val="sysDot"/>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571" name="60% of Top 1K, same provider"/>
          <p:cNvSpPr txBox="1"/>
          <p:nvPr/>
        </p:nvSpPr>
        <p:spPr>
          <a:xfrm>
            <a:off x="7391811" y="3358963"/>
            <a:ext cx="5265466" cy="5334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800">
                <a:latin typeface="Helvetica"/>
                <a:ea typeface="Helvetica"/>
                <a:cs typeface="Helvetica"/>
                <a:sym typeface="Helvetica"/>
              </a:defRPr>
            </a:lvl1pPr>
          </a:lstStyle>
          <a:p>
            <a:pPr/>
            <a:r>
              <a:t>60% of Top 1K, same provider </a:t>
            </a:r>
          </a:p>
        </p:txBody>
      </p:sp>
      <p:sp>
        <p:nvSpPr>
          <p:cNvPr id="4572" name="Shape"/>
          <p:cNvSpPr/>
          <p:nvPr/>
        </p:nvSpPr>
        <p:spPr>
          <a:xfrm>
            <a:off x="15471545" y="3175000"/>
            <a:ext cx="10234981" cy="49022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8715" y="0"/>
                </a:moveTo>
                <a:lnTo>
                  <a:pt x="8715" y="1173"/>
                </a:lnTo>
                <a:lnTo>
                  <a:pt x="0" y="1173"/>
                </a:lnTo>
                <a:lnTo>
                  <a:pt x="0" y="21600"/>
                </a:lnTo>
                <a:lnTo>
                  <a:pt x="12885" y="21600"/>
                </a:lnTo>
                <a:lnTo>
                  <a:pt x="12885" y="15612"/>
                </a:lnTo>
                <a:lnTo>
                  <a:pt x="21600" y="15612"/>
                </a:lnTo>
                <a:lnTo>
                  <a:pt x="21600" y="0"/>
                </a:lnTo>
                <a:lnTo>
                  <a:pt x="8715" y="0"/>
                </a:lnTo>
                <a:close/>
              </a:path>
            </a:pathLst>
          </a:custGeom>
          <a:solidFill>
            <a:srgbClr val="000000"/>
          </a:solidFill>
          <a:ln w="12700">
            <a:miter lim="400000"/>
          </a:ln>
        </p:spPr>
        <p:txBody>
          <a:bodyPr lIns="50800" tIns="50800" rIns="50800" bIns="50800" anchor="ctr"/>
          <a:lstStyle/>
          <a:p>
            <a:pPr>
              <a:defRPr b="0" sz="2600">
                <a:latin typeface="Helvetica Light"/>
                <a:ea typeface="Helvetica Light"/>
                <a:cs typeface="Helvetica Light"/>
                <a:sym typeface="Helvetica Light"/>
              </a:defRPr>
            </a:pPr>
          </a:p>
        </p:txBody>
      </p:sp>
      <p:sp>
        <p:nvSpPr>
          <p:cNvPr id="4573" name="New Attack Targets"/>
          <p:cNvSpPr txBox="1"/>
          <p:nvPr/>
        </p:nvSpPr>
        <p:spPr>
          <a:xfrm>
            <a:off x="707135" y="-225939"/>
            <a:ext cx="11417301" cy="1955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lstStyle>
            <a:lvl1pPr>
              <a:defRPr b="0" sz="5600">
                <a:solidFill>
                  <a:srgbClr val="FFE44F"/>
                </a:solidFill>
                <a:latin typeface="Gill Sans"/>
                <a:ea typeface="Gill Sans"/>
                <a:cs typeface="Gill Sans"/>
                <a:sym typeface="Gill Sans"/>
              </a:defRPr>
            </a:lvl1pPr>
          </a:lstStyle>
          <a:p>
            <a:pPr/>
            <a:r>
              <a:t>New Attack Targets</a:t>
            </a:r>
          </a:p>
        </p:txBody>
      </p:sp>
      <p:sp>
        <p:nvSpPr>
          <p:cNvPr id="4574" name="Rectangle"/>
          <p:cNvSpPr/>
          <p:nvPr/>
        </p:nvSpPr>
        <p:spPr>
          <a:xfrm>
            <a:off x="2437046" y="1858467"/>
            <a:ext cx="3802245" cy="1840182"/>
          </a:xfrm>
          <a:prstGeom prst="rect">
            <a:avLst/>
          </a:prstGeom>
          <a:solidFill>
            <a:srgbClr val="000000"/>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575" name="Text"/>
          <p:cNvSpPr txBox="1"/>
          <p:nvPr/>
        </p:nvSpPr>
        <p:spPr>
          <a:xfrm>
            <a:off x="11963814" y="9230318"/>
            <a:ext cx="368504" cy="342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spAutoFit/>
          </a:bodyPr>
          <a:lstStyle/>
          <a:p>
            <a:pPr>
              <a:defRPr sz="1600">
                <a:solidFill>
                  <a:srgbClr val="FFFB00"/>
                </a:solidFill>
                <a:latin typeface="Gill Sans"/>
                <a:ea typeface="Gill Sans"/>
                <a:cs typeface="Gill Sans"/>
                <a:sym typeface="Gill Sans"/>
              </a:defRPr>
            </a:pPr>
            <a:fld id="{86CB4B4D-7CA3-9044-876B-883B54F8677D}" type="slidenum"/>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8" presetID="22" grpId="1" fill="hold">
                                  <p:stCondLst>
                                    <p:cond delay="0"/>
                                  </p:stCondLst>
                                  <p:iterate type="el" backwards="0">
                                    <p:tmAbs val="0"/>
                                  </p:iterate>
                                  <p:childTnLst>
                                    <p:animEffect filter="wipe(left)" transition="out">
                                      <p:cBhvr>
                                        <p:cTn id="6" dur="400" fill="hold"/>
                                        <p:tgtEl>
                                          <p:spTgt spid="4574"/>
                                        </p:tgtEl>
                                      </p:cBhvr>
                                    </p:animEffect>
                                    <p:set>
                                      <p:cBhvr>
                                        <p:cTn id="7" fill="hold">
                                          <p:stCondLst>
                                            <p:cond delay="399"/>
                                          </p:stCondLst>
                                        </p:cTn>
                                        <p:tgtEl>
                                          <p:spTgt spid="4574"/>
                                        </p:tgtEl>
                                        <p:attrNameLst>
                                          <p:attrName>style.visibility</p:attrName>
                                        </p:attrNameLst>
                                      </p:cBhvr>
                                      <p:to>
                                        <p:strVal val="hidden"/>
                                      </p:to>
                                    </p:set>
                                  </p:childTnLst>
                                </p:cTn>
                              </p:par>
                            </p:childTnLst>
                          </p:cTn>
                        </p:par>
                        <p:par>
                          <p:cTn id="8" fill="hold">
                            <p:stCondLst>
                              <p:cond delay="400"/>
                            </p:stCondLst>
                            <p:childTnLst>
                              <p:par>
                                <p:cTn id="9" presetClass="entr" nodeType="afterEffect" presetSubtype="8" presetID="22" grpId="2" fill="hold">
                                  <p:stCondLst>
                                    <p:cond delay="0"/>
                                  </p:stCondLst>
                                  <p:iterate type="el" backwards="0">
                                    <p:tmAbs val="0"/>
                                  </p:iterate>
                                  <p:childTnLst>
                                    <p:set>
                                      <p:cBhvr>
                                        <p:cTn id="10" fill="hold"/>
                                        <p:tgtEl>
                                          <p:spTgt spid="4570"/>
                                        </p:tgtEl>
                                        <p:attrNameLst>
                                          <p:attrName>style.visibility</p:attrName>
                                        </p:attrNameLst>
                                      </p:cBhvr>
                                      <p:to>
                                        <p:strVal val="visible"/>
                                      </p:to>
                                    </p:set>
                                    <p:animEffect filter="wipe(left)" transition="in">
                                      <p:cBhvr>
                                        <p:cTn id="11" dur="500"/>
                                        <p:tgtEl>
                                          <p:spTgt spid="4570"/>
                                        </p:tgtEl>
                                      </p:cBhvr>
                                    </p:animEffect>
                                  </p:childTnLst>
                                </p:cTn>
                              </p:par>
                            </p:childTnLst>
                          </p:cTn>
                        </p:par>
                        <p:par>
                          <p:cTn id="12" fill="hold">
                            <p:stCondLst>
                              <p:cond delay="900"/>
                            </p:stCondLst>
                            <p:childTnLst>
                              <p:par>
                                <p:cTn id="13" presetClass="entr" nodeType="afterEffect" presetID="9" grpId="3" fill="hold">
                                  <p:stCondLst>
                                    <p:cond delay="0"/>
                                  </p:stCondLst>
                                  <p:iterate type="el" backwards="0">
                                    <p:tmAbs val="0"/>
                                  </p:iterate>
                                  <p:childTnLst>
                                    <p:set>
                                      <p:cBhvr>
                                        <p:cTn id="14" fill="hold"/>
                                        <p:tgtEl>
                                          <p:spTgt spid="4571"/>
                                        </p:tgtEl>
                                        <p:attrNameLst>
                                          <p:attrName>style.visibility</p:attrName>
                                        </p:attrNameLst>
                                      </p:cBhvr>
                                      <p:to>
                                        <p:strVal val="visible"/>
                                      </p:to>
                                    </p:set>
                                    <p:animEffect filter="dissolve" transition="in">
                                      <p:cBhvr>
                                        <p:cTn id="15" dur="500"/>
                                        <p:tgtEl>
                                          <p:spTgt spid="4571"/>
                                        </p:tgtEl>
                                      </p:cBhvr>
                                    </p:animEffect>
                                  </p:childTnLst>
                                </p:cTn>
                              </p:par>
                            </p:childTnLst>
                          </p:cTn>
                        </p:par>
                      </p:childTnLst>
                    </p:cTn>
                  </p:par>
                  <p:par>
                    <p:cTn id="16" fill="hold">
                      <p:stCondLst>
                        <p:cond delay="indefinite"/>
                      </p:stCondLst>
                      <p:childTnLst>
                        <p:par>
                          <p:cTn id="17" fill="hold">
                            <p:stCondLst>
                              <p:cond delay="0"/>
                            </p:stCondLst>
                            <p:childTnLst>
                              <p:par>
                                <p:cTn id="18" presetClass="exit" nodeType="clickEffect" presetID="9" grpId="4" fill="hold">
                                  <p:stCondLst>
                                    <p:cond delay="0"/>
                                  </p:stCondLst>
                                  <p:iterate type="el" backwards="0">
                                    <p:tmAbs val="0"/>
                                  </p:iterate>
                                  <p:childTnLst>
                                    <p:animEffect filter="dissolve" transition="out">
                                      <p:cBhvr>
                                        <p:cTn id="19" dur="500" fill="hold"/>
                                        <p:tgtEl>
                                          <p:spTgt spid="4569"/>
                                        </p:tgtEl>
                                      </p:cBhvr>
                                    </p:animEffect>
                                    <p:set>
                                      <p:cBhvr>
                                        <p:cTn id="20" fill="hold">
                                          <p:stCondLst>
                                            <p:cond delay="499"/>
                                          </p:stCondLst>
                                        </p:cTn>
                                        <p:tgtEl>
                                          <p:spTgt spid="456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4" presetID="22" grpId="5" fill="hold">
                                  <p:stCondLst>
                                    <p:cond delay="0"/>
                                  </p:stCondLst>
                                  <p:iterate type="el" backwards="0">
                                    <p:tmAbs val="0"/>
                                  </p:iterate>
                                  <p:childTnLst>
                                    <p:set>
                                      <p:cBhvr>
                                        <p:cTn id="24" fill="hold"/>
                                        <p:tgtEl>
                                          <p:spTgt spid="4567"/>
                                        </p:tgtEl>
                                        <p:attrNameLst>
                                          <p:attrName>style.visibility</p:attrName>
                                        </p:attrNameLst>
                                      </p:cBhvr>
                                      <p:to>
                                        <p:strVal val="visible"/>
                                      </p:to>
                                    </p:set>
                                    <p:animEffect filter="wipe(down)" transition="in">
                                      <p:cBhvr>
                                        <p:cTn id="25" dur="500"/>
                                        <p:tgtEl>
                                          <p:spTgt spid="4567"/>
                                        </p:tgtEl>
                                      </p:cBhvr>
                                    </p:animEffect>
                                  </p:childTnLst>
                                </p:cTn>
                              </p:par>
                            </p:childTnLst>
                          </p:cTn>
                        </p:par>
                        <p:par>
                          <p:cTn id="26" fill="hold">
                            <p:stCondLst>
                              <p:cond delay="500"/>
                            </p:stCondLst>
                            <p:childTnLst>
                              <p:par>
                                <p:cTn id="27" presetClass="entr" nodeType="afterEffect" presetSubtype="8" presetID="22" grpId="6" fill="hold">
                                  <p:stCondLst>
                                    <p:cond delay="0"/>
                                  </p:stCondLst>
                                  <p:iterate type="el" backwards="0">
                                    <p:tmAbs val="0"/>
                                  </p:iterate>
                                  <p:childTnLst>
                                    <p:set>
                                      <p:cBhvr>
                                        <p:cTn id="28" fill="hold"/>
                                        <p:tgtEl>
                                          <p:spTgt spid="4568"/>
                                        </p:tgtEl>
                                        <p:attrNameLst>
                                          <p:attrName>style.visibility</p:attrName>
                                        </p:attrNameLst>
                                      </p:cBhvr>
                                      <p:to>
                                        <p:strVal val="visible"/>
                                      </p:to>
                                    </p:set>
                                    <p:animEffect filter="wipe(left)" transition="in">
                                      <p:cBhvr>
                                        <p:cTn id="29" dur="500"/>
                                        <p:tgtEl>
                                          <p:spTgt spid="4568"/>
                                        </p:tgtEl>
                                      </p:cBhvr>
                                    </p:animEffect>
                                  </p:childTnLst>
                                </p:cTn>
                              </p:par>
                            </p:childTnLst>
                          </p:cTn>
                        </p:par>
                        <p:par>
                          <p:cTn id="30" fill="hold">
                            <p:stCondLst>
                              <p:cond delay="1000"/>
                            </p:stCondLst>
                            <p:childTnLst>
                              <p:par>
                                <p:cTn id="31" presetClass="entr" nodeType="afterEffect" presetID="9" grpId="7" fill="hold">
                                  <p:stCondLst>
                                    <p:cond delay="0"/>
                                  </p:stCondLst>
                                  <p:iterate type="el" backwards="0">
                                    <p:tmAbs val="0"/>
                                  </p:iterate>
                                  <p:childTnLst>
                                    <p:set>
                                      <p:cBhvr>
                                        <p:cTn id="32" fill="hold"/>
                                        <p:tgtEl>
                                          <p:spTgt spid="4566"/>
                                        </p:tgtEl>
                                        <p:attrNameLst>
                                          <p:attrName>style.visibility</p:attrName>
                                        </p:attrNameLst>
                                      </p:cBhvr>
                                      <p:to>
                                        <p:strVal val="visible"/>
                                      </p:to>
                                    </p:set>
                                    <p:animEffect filter="dissolve" transition="in">
                                      <p:cBhvr>
                                        <p:cTn id="33" dur="500"/>
                                        <p:tgtEl>
                                          <p:spTgt spid="4566"/>
                                        </p:tgtEl>
                                      </p:cBhvr>
                                    </p:animEffect>
                                  </p:childTnLst>
                                </p:cTn>
                              </p:par>
                            </p:childTnLst>
                          </p:cTn>
                        </p:par>
                      </p:childTnLst>
                    </p:cTn>
                  </p:par>
                  <p:par>
                    <p:cTn id="34" fill="hold">
                      <p:stCondLst>
                        <p:cond delay="indefinite"/>
                      </p:stCondLst>
                      <p:childTnLst>
                        <p:par>
                          <p:cTn id="35" fill="hold">
                            <p:stCondLst>
                              <p:cond delay="0"/>
                            </p:stCondLst>
                            <p:childTnLst>
                              <p:par>
                                <p:cTn id="36" presetClass="entr" nodeType="clickEffect" presetID="9" grpId="8" fill="hold">
                                  <p:stCondLst>
                                    <p:cond delay="0"/>
                                  </p:stCondLst>
                                  <p:iterate type="el" backwards="0">
                                    <p:tmAbs val="0"/>
                                  </p:iterate>
                                  <p:childTnLst>
                                    <p:set>
                                      <p:cBhvr>
                                        <p:cTn id="37" fill="hold"/>
                                        <p:tgtEl>
                                          <p:spTgt spid="4565"/>
                                        </p:tgtEl>
                                        <p:attrNameLst>
                                          <p:attrName>style.visibility</p:attrName>
                                        </p:attrNameLst>
                                      </p:cBhvr>
                                      <p:to>
                                        <p:strVal val="visible"/>
                                      </p:to>
                                    </p:set>
                                    <p:animEffect filter="dissolve" transition="in">
                                      <p:cBhvr>
                                        <p:cTn id="38" dur="500"/>
                                        <p:tgtEl>
                                          <p:spTgt spid="45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69" grpId="4"/>
      <p:bldP build="whole" bldLvl="1" animBg="1" rev="0" advAuto="0" spid="4568" grpId="6"/>
      <p:bldP build="whole" bldLvl="1" animBg="1" rev="0" advAuto="0" spid="4566" grpId="7"/>
      <p:bldP build="whole" bldLvl="1" animBg="1" rev="0" advAuto="0" spid="4565" grpId="8"/>
      <p:bldP build="whole" bldLvl="1" animBg="1" rev="0" advAuto="0" spid="4574" grpId="1"/>
      <p:bldP build="whole" bldLvl="1" animBg="1" rev="0" advAuto="0" spid="4567" grpId="5"/>
      <p:bldP build="whole" bldLvl="1" animBg="1" rev="0" advAuto="0" spid="4571" grpId="3"/>
      <p:bldP build="whole" bldLvl="1" animBg="1" rev="0" advAuto="0" spid="4570" grpId="2"/>
    </p:bld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DNSSEC again..…"/>
          <p:cNvSpPr txBox="1"/>
          <p:nvPr>
            <p:ph type="title"/>
          </p:nvPr>
        </p:nvSpPr>
        <p:spPr>
          <a:prstGeom prst="rect">
            <a:avLst/>
          </a:prstGeom>
        </p:spPr>
        <p:txBody>
          <a:bodyPr/>
          <a:lstStyle/>
          <a:p>
            <a:pPr defTabSz="484886">
              <a:defRPr sz="6640"/>
            </a:pPr>
            <a:r>
              <a:t>DNSSEC again.. </a:t>
            </a:r>
          </a:p>
          <a:p>
            <a:pPr defTabSz="484886">
              <a:defRPr sz="6640"/>
            </a:pPr>
            <a:r>
              <a:t>for your project4</a:t>
            </a:r>
          </a:p>
        </p:txBody>
      </p:sp>
      <p:sp>
        <p:nvSpPr>
          <p:cNvPr id="212" name="Body"/>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79" name="Oval"/>
          <p:cNvSpPr/>
          <p:nvPr/>
        </p:nvSpPr>
        <p:spPr>
          <a:xfrm>
            <a:off x="3059023" y="2326910"/>
            <a:ext cx="2517772" cy="1635467"/>
          </a:xfrm>
          <a:prstGeom prst="ellipse">
            <a:avLst/>
          </a:prstGeom>
          <a:ln w="63500">
            <a:solidFill>
              <a:srgbClr val="FFFFFF"/>
            </a:solidFill>
            <a:prstDash val="sysDot"/>
            <a:miter lim="400000"/>
          </a:ln>
        </p:spPr>
        <p:txBody>
          <a:bodyPr lIns="50800" tIns="50800" rIns="50800" bIns="50800" anchor="ctr"/>
          <a:lstStyle/>
          <a:p>
            <a:pPr>
              <a:defRPr b="0" sz="2200">
                <a:latin typeface="+mn-lt"/>
                <a:ea typeface="+mn-ea"/>
                <a:cs typeface="+mn-cs"/>
                <a:sym typeface="Helvetica Neue Medium"/>
              </a:defRPr>
            </a:pPr>
          </a:p>
        </p:txBody>
      </p:sp>
      <p:sp>
        <p:nvSpPr>
          <p:cNvPr id="4580" name="Rounded Rectangle"/>
          <p:cNvSpPr/>
          <p:nvPr/>
        </p:nvSpPr>
        <p:spPr>
          <a:xfrm>
            <a:off x="2425298" y="2168891"/>
            <a:ext cx="1269909" cy="1951506"/>
          </a:xfrm>
          <a:prstGeom prst="roundRect">
            <a:avLst>
              <a:gd name="adj" fmla="val 15001"/>
            </a:avLst>
          </a:prstGeom>
          <a:solidFill>
            <a:srgbClr val="000000"/>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581" name="Summary"/>
          <p:cNvSpPr txBox="1"/>
          <p:nvPr>
            <p:ph type="title"/>
          </p:nvPr>
        </p:nvSpPr>
        <p:spPr>
          <a:prstGeom prst="rect">
            <a:avLst/>
          </a:prstGeom>
        </p:spPr>
        <p:txBody>
          <a:bodyPr/>
          <a:lstStyle/>
          <a:p>
            <a:pPr/>
            <a:r>
              <a:t>Summary</a:t>
            </a:r>
          </a:p>
        </p:txBody>
      </p:sp>
      <p:sp>
        <p:nvSpPr>
          <p:cNvPr id="458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583" name="Due to economic incentives, key sharing is prevalent in today’s web…"/>
          <p:cNvSpPr txBox="1"/>
          <p:nvPr/>
        </p:nvSpPr>
        <p:spPr>
          <a:xfrm>
            <a:off x="691848" y="4901287"/>
            <a:ext cx="11386149" cy="32639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L="731666" indent="-401466" algn="l">
              <a:spcBef>
                <a:spcPts val="500"/>
              </a:spcBef>
              <a:buSzPct val="100000"/>
              <a:buChar char="•"/>
              <a:defRPr b="0" sz="3400">
                <a:latin typeface="Gill Sans"/>
                <a:ea typeface="Gill Sans"/>
                <a:cs typeface="Gill Sans"/>
                <a:sym typeface="Gill Sans"/>
              </a:defRPr>
            </a:pPr>
            <a:r>
              <a:t>Due to economic incentives, </a:t>
            </a:r>
            <a:r>
              <a:rPr>
                <a:solidFill>
                  <a:schemeClr val="accent5">
                    <a:hueOff val="89162"/>
                    <a:satOff val="9554"/>
                    <a:lumOff val="16296"/>
                  </a:schemeClr>
                </a:solidFill>
              </a:rPr>
              <a:t>key sharing</a:t>
            </a:r>
            <a:r>
              <a:t> is prevalent in today’s web</a:t>
            </a:r>
          </a:p>
          <a:p>
            <a:pPr lvl="1" marL="1179004" indent="-417004" algn="l">
              <a:spcBef>
                <a:spcPts val="500"/>
              </a:spcBef>
              <a:buSzPct val="100000"/>
              <a:buChar char="•"/>
              <a:defRPr b="0" sz="3400">
                <a:latin typeface="Gill Sans"/>
                <a:ea typeface="Gill Sans"/>
                <a:cs typeface="Gill Sans"/>
                <a:sym typeface="Gill Sans"/>
              </a:defRPr>
            </a:pPr>
            <a:r>
              <a:rPr>
                <a:solidFill>
                  <a:schemeClr val="accent5">
                    <a:hueOff val="89162"/>
                    <a:satOff val="9554"/>
                    <a:lumOff val="16296"/>
                  </a:schemeClr>
                </a:solidFill>
              </a:rPr>
              <a:t>76.5%</a:t>
            </a:r>
            <a:r>
              <a:t> of keys are shared</a:t>
            </a:r>
          </a:p>
          <a:p>
            <a:pPr lvl="1" marL="1179004" indent="-417004" algn="l">
              <a:spcBef>
                <a:spcPts val="500"/>
              </a:spcBef>
              <a:buSzPct val="100000"/>
              <a:buChar char="•"/>
              <a:defRPr b="0" sz="3400">
                <a:latin typeface="Gill Sans"/>
                <a:ea typeface="Gill Sans"/>
                <a:cs typeface="Gill Sans"/>
                <a:sym typeface="Gill Sans"/>
              </a:defRPr>
            </a:pPr>
            <a:r>
              <a:rPr>
                <a:solidFill>
                  <a:schemeClr val="accent5">
                    <a:hueOff val="89162"/>
                    <a:satOff val="9554"/>
                    <a:lumOff val="16296"/>
                  </a:schemeClr>
                </a:solidFill>
              </a:rPr>
              <a:t>43.2%</a:t>
            </a:r>
            <a:r>
              <a:t> (of top 10K webpages) share the private keys</a:t>
            </a:r>
          </a:p>
          <a:p>
            <a:pPr lvl="1" marL="1179004" indent="-417004" algn="l">
              <a:spcBef>
                <a:spcPts val="500"/>
              </a:spcBef>
              <a:buSzPct val="100000"/>
              <a:buChar char="•"/>
              <a:defRPr b="0" sz="3400">
                <a:latin typeface="Gill Sans"/>
                <a:ea typeface="Gill Sans"/>
                <a:cs typeface="Gill Sans"/>
                <a:sym typeface="Gill Sans"/>
              </a:defRPr>
            </a:pPr>
            <a:r>
              <a:t>Compromising a single hosting provider could put </a:t>
            </a:r>
            <a:r>
              <a:rPr>
                <a:solidFill>
                  <a:schemeClr val="accent5">
                    <a:hueOff val="89162"/>
                    <a:satOff val="9554"/>
                    <a:lumOff val="16296"/>
                  </a:schemeClr>
                </a:solidFill>
              </a:rPr>
              <a:t>60%</a:t>
            </a:r>
            <a:r>
              <a:t> of top 1K webpages in danger</a:t>
            </a:r>
          </a:p>
        </p:txBody>
      </p:sp>
      <p:sp>
        <p:nvSpPr>
          <p:cNvPr id="4584" name="Man"/>
          <p:cNvSpPr/>
          <p:nvPr/>
        </p:nvSpPr>
        <p:spPr>
          <a:xfrm>
            <a:off x="8532216" y="1976286"/>
            <a:ext cx="858303" cy="2215848"/>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585" name="Line"/>
          <p:cNvSpPr/>
          <p:nvPr/>
        </p:nvSpPr>
        <p:spPr>
          <a:xfrm>
            <a:off x="5762649" y="3243924"/>
            <a:ext cx="2403369" cy="1"/>
          </a:xfrm>
          <a:prstGeom prst="line">
            <a:avLst/>
          </a:prstGeom>
          <a:ln w="88900">
            <a:solidFill>
              <a:srgbClr val="FFFFFF"/>
            </a:solidFill>
            <a:miter lim="400000"/>
            <a:tailEnd type="triangle"/>
          </a:ln>
        </p:spPr>
        <p:txBody>
          <a:bodyPr lIns="50800" tIns="50800" rIns="50800" bIns="50800" anchor="ctr"/>
          <a:lstStyle/>
          <a:p>
            <a:pPr>
              <a:defRPr b="0" sz="2200">
                <a:latin typeface="+mn-lt"/>
                <a:ea typeface="+mn-ea"/>
                <a:cs typeface="+mn-cs"/>
                <a:sym typeface="Helvetica Neue Medium"/>
              </a:defRPr>
            </a:pPr>
          </a:p>
        </p:txBody>
      </p:sp>
      <p:grpSp>
        <p:nvGrpSpPr>
          <p:cNvPr id="4593" name="Group"/>
          <p:cNvGrpSpPr/>
          <p:nvPr/>
        </p:nvGrpSpPr>
        <p:grpSpPr>
          <a:xfrm rot="2700000">
            <a:off x="3721639" y="2349122"/>
            <a:ext cx="1532726" cy="1470175"/>
            <a:chOff x="0" y="0"/>
            <a:chExt cx="1532725" cy="1470174"/>
          </a:xfrm>
        </p:grpSpPr>
        <p:sp>
          <p:nvSpPr>
            <p:cNvPr id="4586" name="Line"/>
            <p:cNvSpPr/>
            <p:nvPr/>
          </p:nvSpPr>
          <p:spPr>
            <a:xfrm>
              <a:off x="0" y="519518"/>
              <a:ext cx="1141541" cy="9506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040" y="0"/>
                  </a:moveTo>
                  <a:lnTo>
                    <a:pt x="0" y="17374"/>
                  </a:lnTo>
                  <a:lnTo>
                    <a:pt x="713" y="21600"/>
                  </a:lnTo>
                  <a:lnTo>
                    <a:pt x="6788" y="20630"/>
                  </a:lnTo>
                  <a:lnTo>
                    <a:pt x="7278" y="15516"/>
                  </a:lnTo>
                  <a:lnTo>
                    <a:pt x="9174" y="13170"/>
                  </a:lnTo>
                  <a:lnTo>
                    <a:pt x="12158" y="14108"/>
                  </a:lnTo>
                  <a:lnTo>
                    <a:pt x="15288" y="10234"/>
                  </a:lnTo>
                  <a:lnTo>
                    <a:pt x="17794" y="11547"/>
                  </a:lnTo>
                  <a:lnTo>
                    <a:pt x="21600" y="6838"/>
                  </a:lnTo>
                </a:path>
              </a:pathLst>
            </a:custGeom>
            <a:solidFill>
              <a:srgbClr val="1EBB20"/>
            </a:solidFill>
            <a:ln w="25400" cap="flat">
              <a:solidFill>
                <a:srgbClr val="0A5C0A"/>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87" name="Line"/>
            <p:cNvSpPr/>
            <p:nvPr/>
          </p:nvSpPr>
          <p:spPr>
            <a:xfrm flipV="1">
              <a:off x="54922" y="666210"/>
              <a:ext cx="747410" cy="770244"/>
            </a:xfrm>
            <a:prstGeom prst="line">
              <a:avLst/>
            </a:prstGeom>
            <a:noFill/>
            <a:ln w="25400" cap="flat">
              <a:solidFill>
                <a:srgbClr val="126514"/>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88" name="Line"/>
            <p:cNvSpPr/>
            <p:nvPr/>
          </p:nvSpPr>
          <p:spPr>
            <a:xfrm flipV="1">
              <a:off x="561564" y="744871"/>
              <a:ext cx="339984" cy="350369"/>
            </a:xfrm>
            <a:prstGeom prst="line">
              <a:avLst/>
            </a:prstGeom>
            <a:noFill/>
            <a:ln w="25400" cap="flat">
              <a:solidFill>
                <a:srgbClr val="075308"/>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89" name="Line"/>
            <p:cNvSpPr/>
            <p:nvPr/>
          </p:nvSpPr>
          <p:spPr>
            <a:xfrm flipV="1">
              <a:off x="49406" y="645759"/>
              <a:ext cx="733082" cy="755478"/>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90" name="Line"/>
            <p:cNvSpPr/>
            <p:nvPr/>
          </p:nvSpPr>
          <p:spPr>
            <a:xfrm flipV="1">
              <a:off x="530001" y="748011"/>
              <a:ext cx="331863" cy="342002"/>
            </a:xfrm>
            <a:prstGeom prst="line">
              <a:avLst/>
            </a:prstGeom>
            <a:noFill/>
            <a:ln w="6350" cap="flat">
              <a:solidFill>
                <a:srgbClr val="FFFFFF"/>
              </a:solidFill>
              <a:prstDash val="solid"/>
              <a:miter lim="400000"/>
            </a:ln>
            <a:effectLst/>
          </p:spPr>
          <p:txBody>
            <a:bodyPr wrap="square" lIns="0" tIns="0" rIns="0" bIns="0" numCol="1" anchor="t">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91" name="Oval"/>
            <p:cNvSpPr/>
            <p:nvPr/>
          </p:nvSpPr>
          <p:spPr>
            <a:xfrm>
              <a:off x="691406" y="0"/>
              <a:ext cx="841320" cy="867022"/>
            </a:xfrm>
            <a:prstGeom prst="ellipse">
              <a:avLst/>
            </a:prstGeom>
            <a:solidFill>
              <a:srgbClr val="06BC00"/>
            </a:solidFill>
            <a:ln w="38100" cap="flat">
              <a:solidFill>
                <a:srgbClr val="015400"/>
              </a:solidFill>
              <a:prstDash val="solid"/>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sp>
          <p:nvSpPr>
            <p:cNvPr id="4592" name="Oval"/>
            <p:cNvSpPr/>
            <p:nvPr/>
          </p:nvSpPr>
          <p:spPr>
            <a:xfrm>
              <a:off x="1127811" y="127628"/>
              <a:ext cx="271926" cy="280233"/>
            </a:xfrm>
            <a:prstGeom prst="ellipse">
              <a:avLst/>
            </a:prstGeom>
            <a:solidFill>
              <a:srgbClr val="000000"/>
            </a:solidFill>
            <a:ln w="12700" cap="flat">
              <a:noFill/>
              <a:miter lim="400000"/>
            </a:ln>
            <a:effectLst/>
          </p:spPr>
          <p:txBody>
            <a:bodyPr wrap="square" lIns="50800" tIns="50800" rIns="50800" bIns="50800" numCol="1" anchor="ctr">
              <a:noAutofit/>
            </a:bodyPr>
            <a:lstStyle/>
            <a:p>
              <a:pPr>
                <a:defRPr b="0" sz="2800">
                  <a:effectLst>
                    <a:outerShdw sx="100000" sy="100000" kx="0" ky="0" algn="b" rotWithShape="0" blurRad="38100" dist="12700" dir="5400000">
                      <a:srgbClr val="000000">
                        <a:alpha val="50000"/>
                      </a:srgbClr>
                    </a:outerShdw>
                  </a:effectLst>
                  <a:latin typeface="Gill Sans"/>
                  <a:ea typeface="Gill Sans"/>
                  <a:cs typeface="Gill Sans"/>
                  <a:sym typeface="Gill Sans"/>
                </a:defRPr>
              </a:pPr>
            </a:p>
          </p:txBody>
        </p:sp>
      </p:grpSp>
      <p:sp>
        <p:nvSpPr>
          <p:cNvPr id="4594" name="Man"/>
          <p:cNvSpPr/>
          <p:nvPr/>
        </p:nvSpPr>
        <p:spPr>
          <a:xfrm>
            <a:off x="3426316" y="3279360"/>
            <a:ext cx="290189" cy="749168"/>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3"/>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595" name="Man"/>
          <p:cNvSpPr/>
          <p:nvPr/>
        </p:nvSpPr>
        <p:spPr>
          <a:xfrm>
            <a:off x="3426316" y="1984878"/>
            <a:ext cx="290189" cy="749167"/>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6"/>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596" name="Man"/>
          <p:cNvSpPr/>
          <p:nvPr/>
        </p:nvSpPr>
        <p:spPr>
          <a:xfrm>
            <a:off x="3040644" y="2205860"/>
            <a:ext cx="290189" cy="749168"/>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5"/>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597" name="Man"/>
          <p:cNvSpPr/>
          <p:nvPr/>
        </p:nvSpPr>
        <p:spPr>
          <a:xfrm>
            <a:off x="3040644" y="3020909"/>
            <a:ext cx="290189" cy="749167"/>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1">
              <a:lumOff val="13529"/>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598" name="Man"/>
          <p:cNvSpPr/>
          <p:nvPr/>
        </p:nvSpPr>
        <p:spPr>
          <a:xfrm>
            <a:off x="3226383" y="3279360"/>
            <a:ext cx="290188" cy="749168"/>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599" name="Man"/>
          <p:cNvSpPr/>
          <p:nvPr/>
        </p:nvSpPr>
        <p:spPr>
          <a:xfrm>
            <a:off x="2915158" y="2584015"/>
            <a:ext cx="290189" cy="749168"/>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rgbClr val="6C6C6C"/>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600" name="Man"/>
          <p:cNvSpPr/>
          <p:nvPr/>
        </p:nvSpPr>
        <p:spPr>
          <a:xfrm>
            <a:off x="3226383" y="1984878"/>
            <a:ext cx="290188" cy="749167"/>
          </a:xfrm>
          <a:custGeom>
            <a:avLst/>
            <a:gdLst/>
            <a:ahLst/>
            <a:cxnLst>
              <a:cxn ang="0">
                <a:pos x="wd2" y="hd2"/>
              </a:cxn>
              <a:cxn ang="5400000">
                <a:pos x="wd2" y="hd2"/>
              </a:cxn>
              <a:cxn ang="10800000">
                <a:pos x="wd2" y="hd2"/>
              </a:cxn>
              <a:cxn ang="16200000">
                <a:pos x="wd2" y="hd2"/>
              </a:cxn>
            </a:cxnLst>
            <a:rect l="0" t="0" r="r" b="b"/>
            <a:pathLst>
              <a:path w="21470" h="21502" fill="norm" stroke="1" extrusionOk="0">
                <a:moveTo>
                  <a:pt x="10246" y="10"/>
                </a:moveTo>
                <a:cubicBezTo>
                  <a:pt x="9651" y="39"/>
                  <a:pt x="9052" y="142"/>
                  <a:pt x="8490" y="331"/>
                </a:cubicBezTo>
                <a:cubicBezTo>
                  <a:pt x="7409" y="697"/>
                  <a:pt x="7827" y="1471"/>
                  <a:pt x="7827" y="1471"/>
                </a:cubicBezTo>
                <a:cubicBezTo>
                  <a:pt x="7827" y="1471"/>
                  <a:pt x="7467" y="1472"/>
                  <a:pt x="7689" y="1837"/>
                </a:cubicBezTo>
                <a:cubicBezTo>
                  <a:pt x="7827" y="2069"/>
                  <a:pt x="7730" y="2122"/>
                  <a:pt x="8174" y="2197"/>
                </a:cubicBezTo>
                <a:cubicBezTo>
                  <a:pt x="8285" y="2477"/>
                  <a:pt x="8629" y="2493"/>
                  <a:pt x="8629" y="2983"/>
                </a:cubicBezTo>
                <a:cubicBezTo>
                  <a:pt x="8629" y="2988"/>
                  <a:pt x="8355" y="2978"/>
                  <a:pt x="8161" y="3134"/>
                </a:cubicBezTo>
                <a:cubicBezTo>
                  <a:pt x="8106" y="3177"/>
                  <a:pt x="8049" y="3322"/>
                  <a:pt x="7827" y="3359"/>
                </a:cubicBezTo>
                <a:cubicBezTo>
                  <a:pt x="6842" y="3542"/>
                  <a:pt x="4636" y="3731"/>
                  <a:pt x="4095" y="3941"/>
                </a:cubicBezTo>
                <a:cubicBezTo>
                  <a:pt x="3332" y="4237"/>
                  <a:pt x="185" y="6557"/>
                  <a:pt x="185" y="6783"/>
                </a:cubicBezTo>
                <a:cubicBezTo>
                  <a:pt x="185" y="7133"/>
                  <a:pt x="112" y="7369"/>
                  <a:pt x="306" y="7546"/>
                </a:cubicBezTo>
                <a:cubicBezTo>
                  <a:pt x="1138" y="8300"/>
                  <a:pt x="2140" y="9548"/>
                  <a:pt x="3388" y="10139"/>
                </a:cubicBezTo>
                <a:cubicBezTo>
                  <a:pt x="3555" y="10220"/>
                  <a:pt x="3874" y="10313"/>
                  <a:pt x="4290" y="10366"/>
                </a:cubicBezTo>
                <a:cubicBezTo>
                  <a:pt x="4706" y="10420"/>
                  <a:pt x="5414" y="10539"/>
                  <a:pt x="5400" y="10636"/>
                </a:cubicBezTo>
                <a:cubicBezTo>
                  <a:pt x="5261" y="11507"/>
                  <a:pt x="4984" y="13595"/>
                  <a:pt x="4775" y="14591"/>
                </a:cubicBezTo>
                <a:cubicBezTo>
                  <a:pt x="4637" y="15242"/>
                  <a:pt x="4526" y="15984"/>
                  <a:pt x="4429" y="16447"/>
                </a:cubicBezTo>
                <a:cubicBezTo>
                  <a:pt x="4262" y="17244"/>
                  <a:pt x="4221" y="18180"/>
                  <a:pt x="3666" y="19165"/>
                </a:cubicBezTo>
                <a:cubicBezTo>
                  <a:pt x="3416" y="19617"/>
                  <a:pt x="2972" y="20214"/>
                  <a:pt x="3250" y="20214"/>
                </a:cubicBezTo>
                <a:cubicBezTo>
                  <a:pt x="2833" y="20612"/>
                  <a:pt x="1236" y="20827"/>
                  <a:pt x="432" y="20913"/>
                </a:cubicBezTo>
                <a:cubicBezTo>
                  <a:pt x="154" y="20940"/>
                  <a:pt x="-25" y="21043"/>
                  <a:pt x="3" y="21156"/>
                </a:cubicBezTo>
                <a:lnTo>
                  <a:pt x="29" y="21225"/>
                </a:lnTo>
                <a:cubicBezTo>
                  <a:pt x="43" y="21311"/>
                  <a:pt x="324" y="21344"/>
                  <a:pt x="393" y="21344"/>
                </a:cubicBezTo>
                <a:cubicBezTo>
                  <a:pt x="837" y="21376"/>
                  <a:pt x="2207" y="21461"/>
                  <a:pt x="3206" y="21305"/>
                </a:cubicBezTo>
                <a:cubicBezTo>
                  <a:pt x="4371" y="21128"/>
                  <a:pt x="5857" y="21247"/>
                  <a:pt x="7008" y="21188"/>
                </a:cubicBezTo>
                <a:cubicBezTo>
                  <a:pt x="7355" y="21171"/>
                  <a:pt x="7398" y="20692"/>
                  <a:pt x="7259" y="20471"/>
                </a:cubicBezTo>
                <a:cubicBezTo>
                  <a:pt x="7218" y="20407"/>
                  <a:pt x="7134" y="20375"/>
                  <a:pt x="7134" y="20375"/>
                </a:cubicBezTo>
                <a:lnTo>
                  <a:pt x="7190" y="20412"/>
                </a:lnTo>
                <a:cubicBezTo>
                  <a:pt x="7773" y="20434"/>
                  <a:pt x="8367" y="17905"/>
                  <a:pt x="8742" y="15860"/>
                </a:cubicBezTo>
                <a:cubicBezTo>
                  <a:pt x="8908" y="14999"/>
                  <a:pt x="10033" y="13116"/>
                  <a:pt x="10394" y="12497"/>
                </a:cubicBezTo>
                <a:cubicBezTo>
                  <a:pt x="10421" y="12443"/>
                  <a:pt x="10630" y="12443"/>
                  <a:pt x="10658" y="12497"/>
                </a:cubicBezTo>
                <a:cubicBezTo>
                  <a:pt x="10880" y="12987"/>
                  <a:pt x="11168" y="14031"/>
                  <a:pt x="11473" y="14757"/>
                </a:cubicBezTo>
                <a:cubicBezTo>
                  <a:pt x="11542" y="14924"/>
                  <a:pt x="11753" y="15564"/>
                  <a:pt x="11781" y="15968"/>
                </a:cubicBezTo>
                <a:cubicBezTo>
                  <a:pt x="11892" y="17206"/>
                  <a:pt x="11572" y="19842"/>
                  <a:pt x="12002" y="20175"/>
                </a:cubicBezTo>
                <a:cubicBezTo>
                  <a:pt x="12002" y="20175"/>
                  <a:pt x="11906" y="20682"/>
                  <a:pt x="11490" y="21053"/>
                </a:cubicBezTo>
                <a:cubicBezTo>
                  <a:pt x="10908" y="21575"/>
                  <a:pt x="13763" y="21580"/>
                  <a:pt x="14568" y="21381"/>
                </a:cubicBezTo>
                <a:cubicBezTo>
                  <a:pt x="15608" y="21128"/>
                  <a:pt x="14986" y="20682"/>
                  <a:pt x="15028" y="20488"/>
                </a:cubicBezTo>
                <a:cubicBezTo>
                  <a:pt x="15125" y="20316"/>
                  <a:pt x="15333" y="20316"/>
                  <a:pt x="15444" y="19950"/>
                </a:cubicBezTo>
                <a:cubicBezTo>
                  <a:pt x="15763" y="18841"/>
                  <a:pt x="15485" y="17442"/>
                  <a:pt x="15513" y="16318"/>
                </a:cubicBezTo>
                <a:cubicBezTo>
                  <a:pt x="15527" y="15946"/>
                  <a:pt x="15886" y="15230"/>
                  <a:pt x="15886" y="14229"/>
                </a:cubicBezTo>
                <a:cubicBezTo>
                  <a:pt x="15886" y="13223"/>
                  <a:pt x="15888" y="12330"/>
                  <a:pt x="15721" y="11431"/>
                </a:cubicBezTo>
                <a:cubicBezTo>
                  <a:pt x="15610" y="10839"/>
                  <a:pt x="16110" y="10802"/>
                  <a:pt x="15652" y="10044"/>
                </a:cubicBezTo>
                <a:cubicBezTo>
                  <a:pt x="17247" y="10108"/>
                  <a:pt x="17453" y="10054"/>
                  <a:pt x="17967" y="9801"/>
                </a:cubicBezTo>
                <a:cubicBezTo>
                  <a:pt x="19312" y="9123"/>
                  <a:pt x="20798" y="7585"/>
                  <a:pt x="21062" y="7321"/>
                </a:cubicBezTo>
                <a:cubicBezTo>
                  <a:pt x="21575" y="7278"/>
                  <a:pt x="21546" y="6846"/>
                  <a:pt x="21296" y="6534"/>
                </a:cubicBezTo>
                <a:cubicBezTo>
                  <a:pt x="21226" y="6453"/>
                  <a:pt x="20909" y="6465"/>
                  <a:pt x="20854" y="6384"/>
                </a:cubicBezTo>
                <a:cubicBezTo>
                  <a:pt x="20424" y="5755"/>
                  <a:pt x="17691" y="4302"/>
                  <a:pt x="17247" y="3990"/>
                </a:cubicBezTo>
                <a:cubicBezTo>
                  <a:pt x="16859" y="3715"/>
                  <a:pt x="14264" y="3516"/>
                  <a:pt x="13376" y="3381"/>
                </a:cubicBezTo>
                <a:cubicBezTo>
                  <a:pt x="13237" y="3360"/>
                  <a:pt x="13085" y="3300"/>
                  <a:pt x="13029" y="3247"/>
                </a:cubicBezTo>
                <a:cubicBezTo>
                  <a:pt x="13001" y="3225"/>
                  <a:pt x="12988" y="3204"/>
                  <a:pt x="12960" y="3183"/>
                </a:cubicBezTo>
                <a:cubicBezTo>
                  <a:pt x="12724" y="2984"/>
                  <a:pt x="12392" y="2989"/>
                  <a:pt x="12392" y="2989"/>
                </a:cubicBezTo>
                <a:cubicBezTo>
                  <a:pt x="12350" y="2839"/>
                  <a:pt x="12319" y="2714"/>
                  <a:pt x="12444" y="2628"/>
                </a:cubicBezTo>
                <a:cubicBezTo>
                  <a:pt x="12610" y="2504"/>
                  <a:pt x="12750" y="2364"/>
                  <a:pt x="12847" y="2219"/>
                </a:cubicBezTo>
                <a:cubicBezTo>
                  <a:pt x="13041" y="2203"/>
                  <a:pt x="13196" y="2213"/>
                  <a:pt x="13376" y="1933"/>
                </a:cubicBezTo>
                <a:cubicBezTo>
                  <a:pt x="13445" y="1810"/>
                  <a:pt x="13748" y="1482"/>
                  <a:pt x="13276" y="1471"/>
                </a:cubicBezTo>
                <a:cubicBezTo>
                  <a:pt x="13373" y="1245"/>
                  <a:pt x="13679" y="444"/>
                  <a:pt x="12500" y="272"/>
                </a:cubicBezTo>
                <a:cubicBezTo>
                  <a:pt x="12154" y="223"/>
                  <a:pt x="12141" y="153"/>
                  <a:pt x="11989" y="126"/>
                </a:cubicBezTo>
                <a:cubicBezTo>
                  <a:pt x="11434" y="23"/>
                  <a:pt x="10841" y="-20"/>
                  <a:pt x="10246" y="10"/>
                </a:cubicBezTo>
                <a:close/>
                <a:moveTo>
                  <a:pt x="16042" y="6038"/>
                </a:moveTo>
                <a:cubicBezTo>
                  <a:pt x="16175" y="6060"/>
                  <a:pt x="16316" y="6123"/>
                  <a:pt x="16371" y="6147"/>
                </a:cubicBezTo>
                <a:cubicBezTo>
                  <a:pt x="17342" y="6567"/>
                  <a:pt x="18104" y="6825"/>
                  <a:pt x="18201" y="6955"/>
                </a:cubicBezTo>
                <a:cubicBezTo>
                  <a:pt x="18270" y="7186"/>
                  <a:pt x="18326" y="7449"/>
                  <a:pt x="18326" y="7449"/>
                </a:cubicBezTo>
                <a:cubicBezTo>
                  <a:pt x="18326" y="7449"/>
                  <a:pt x="17454" y="9005"/>
                  <a:pt x="17052" y="9124"/>
                </a:cubicBezTo>
                <a:cubicBezTo>
                  <a:pt x="16802" y="9205"/>
                  <a:pt x="15790" y="8946"/>
                  <a:pt x="15236" y="8972"/>
                </a:cubicBezTo>
                <a:cubicBezTo>
                  <a:pt x="15236" y="8703"/>
                  <a:pt x="15249" y="8450"/>
                  <a:pt x="15305" y="7950"/>
                </a:cubicBezTo>
                <a:cubicBezTo>
                  <a:pt x="15374" y="7347"/>
                  <a:pt x="15692" y="6443"/>
                  <a:pt x="15747" y="6174"/>
                </a:cubicBezTo>
                <a:cubicBezTo>
                  <a:pt x="15782" y="6034"/>
                  <a:pt x="15908" y="6016"/>
                  <a:pt x="16042" y="6038"/>
                </a:cubicBezTo>
                <a:close/>
                <a:moveTo>
                  <a:pt x="5001" y="6053"/>
                </a:moveTo>
                <a:cubicBezTo>
                  <a:pt x="5137" y="6043"/>
                  <a:pt x="5286" y="6074"/>
                  <a:pt x="5317" y="6131"/>
                </a:cubicBezTo>
                <a:cubicBezTo>
                  <a:pt x="5456" y="6389"/>
                  <a:pt x="5454" y="6740"/>
                  <a:pt x="5551" y="7133"/>
                </a:cubicBezTo>
                <a:cubicBezTo>
                  <a:pt x="5704" y="7752"/>
                  <a:pt x="5968" y="8369"/>
                  <a:pt x="5898" y="8735"/>
                </a:cubicBezTo>
                <a:cubicBezTo>
                  <a:pt x="5870" y="8918"/>
                  <a:pt x="5912" y="9091"/>
                  <a:pt x="5898" y="9107"/>
                </a:cubicBezTo>
                <a:cubicBezTo>
                  <a:pt x="5898" y="9107"/>
                  <a:pt x="5413" y="9295"/>
                  <a:pt x="5205" y="9322"/>
                </a:cubicBezTo>
                <a:cubicBezTo>
                  <a:pt x="4899" y="9355"/>
                  <a:pt x="4593" y="9462"/>
                  <a:pt x="4537" y="9430"/>
                </a:cubicBezTo>
                <a:cubicBezTo>
                  <a:pt x="4149" y="9150"/>
                  <a:pt x="3152" y="7622"/>
                  <a:pt x="3042" y="7385"/>
                </a:cubicBezTo>
                <a:cubicBezTo>
                  <a:pt x="3097" y="7251"/>
                  <a:pt x="3139" y="7062"/>
                  <a:pt x="3167" y="6965"/>
                </a:cubicBezTo>
                <a:cubicBezTo>
                  <a:pt x="3181" y="6922"/>
                  <a:pt x="3206" y="6884"/>
                  <a:pt x="3276" y="6852"/>
                </a:cubicBezTo>
                <a:cubicBezTo>
                  <a:pt x="3539" y="6701"/>
                  <a:pt x="4330" y="6260"/>
                  <a:pt x="4871" y="6077"/>
                </a:cubicBezTo>
                <a:cubicBezTo>
                  <a:pt x="4909" y="6063"/>
                  <a:pt x="4955" y="6057"/>
                  <a:pt x="5001" y="6053"/>
                </a:cubicBezTo>
                <a:close/>
              </a:path>
            </a:pathLst>
          </a:custGeom>
          <a:solidFill>
            <a:schemeClr val="accent4">
              <a:hueOff val="-624705"/>
              <a:lumOff val="1372"/>
            </a:schemeClr>
          </a:solidFill>
          <a:ln w="12700">
            <a:miter lim="400000"/>
          </a:ln>
        </p:spPr>
        <p:txBody>
          <a:bodyPr lIns="50800" tIns="50800" rIns="50800" bIns="50800" anchor="ctr"/>
          <a:lstStyle/>
          <a:p>
            <a:pPr>
              <a:defRPr b="0" sz="2200">
                <a:latin typeface="+mn-lt"/>
                <a:ea typeface="+mn-ea"/>
                <a:cs typeface="+mn-cs"/>
                <a:sym typeface="Helvetica Neue Medium"/>
              </a:defRPr>
            </a:pPr>
          </a:p>
        </p:txBody>
      </p:sp>
      <p:sp>
        <p:nvSpPr>
          <p:cNvPr id="4601" name="Whom am I talking with?"/>
          <p:cNvSpPr txBox="1"/>
          <p:nvPr/>
        </p:nvSpPr>
        <p:spPr>
          <a:xfrm>
            <a:off x="7115956" y="1368638"/>
            <a:ext cx="3690824" cy="46105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r>
              <a:t>Whom am I talking with?</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45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83" grpId="1"/>
    </p:bld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Title 3"/>
          <p:cNvSpPr txBox="1"/>
          <p:nvPr>
            <p:ph type="title"/>
          </p:nvPr>
        </p:nvSpPr>
        <p:spPr>
          <a:prstGeom prst="rect">
            <a:avLst/>
          </a:prstGeom>
        </p:spPr>
        <p:txBody>
          <a:bodyPr/>
          <a:lstStyle/>
          <a:p>
            <a:pPr/>
            <a:r>
              <a:t>SSL/TLS</a:t>
            </a:r>
          </a:p>
        </p:txBody>
      </p:sp>
      <p:sp>
        <p:nvSpPr>
          <p:cNvPr id="215" name="Content Placeholder 4"/>
          <p:cNvSpPr txBox="1"/>
          <p:nvPr>
            <p:ph type="body" idx="1"/>
          </p:nvPr>
        </p:nvSpPr>
        <p:spPr>
          <a:prstGeom prst="rect">
            <a:avLst/>
          </a:prstGeom>
        </p:spPr>
        <p:txBody>
          <a:bodyPr/>
          <a:lstStyle/>
          <a:p>
            <a:pPr/>
            <a:r>
              <a:t>Application-layer protocol for confidentiality, integrity, and authentication between clients and servers</a:t>
            </a:r>
          </a:p>
          <a:p>
            <a:pPr lvl="1" marL="1179004" indent="-417004">
              <a:spcBef>
                <a:spcPts val="700"/>
              </a:spcBef>
              <a:defRPr sz="3400"/>
            </a:pPr>
            <a:r>
              <a:t>Introduced by Netscape in 1995 as the </a:t>
            </a:r>
            <a:r>
              <a:rPr>
                <a:solidFill>
                  <a:srgbClr val="5B9BD5"/>
                </a:solidFill>
              </a:rPr>
              <a:t>Secure Sockets Layer </a:t>
            </a:r>
            <a:r>
              <a:t>(SSL)</a:t>
            </a:r>
          </a:p>
          <a:p>
            <a:pPr lvl="1" marL="1179004" indent="-417004">
              <a:spcBef>
                <a:spcPts val="700"/>
              </a:spcBef>
              <a:defRPr sz="3400"/>
            </a:pPr>
            <a:r>
              <a:t>Designed to encapsulate HTTP, hence HTTPS</a:t>
            </a:r>
          </a:p>
          <a:p>
            <a:pPr>
              <a:defRPr>
                <a:solidFill>
                  <a:srgbClr val="5B9BD5"/>
                </a:solidFill>
              </a:defRPr>
            </a:pPr>
            <a:r>
              <a:t>Transport Layer Security </a:t>
            </a:r>
            <a:r>
              <a:rPr>
                <a:solidFill>
                  <a:srgbClr val="000000"/>
                </a:solidFill>
              </a:rPr>
              <a:t>(TLS) is the upgraded standard</a:t>
            </a:r>
            <a:endParaRPr>
              <a:solidFill>
                <a:srgbClr val="000000"/>
              </a:solidFill>
            </a:endParaRPr>
          </a:p>
          <a:p>
            <a:pPr lvl="1" marL="1179004" indent="-417004">
              <a:spcBef>
                <a:spcPts val="700"/>
              </a:spcBef>
              <a:defRPr sz="3400"/>
            </a:pPr>
            <a:r>
              <a:t>Defined in an RFC in 1999</a:t>
            </a:r>
          </a:p>
          <a:p>
            <a:pPr lvl="1" marL="1179004" indent="-417004">
              <a:spcBef>
                <a:spcPts val="700"/>
              </a:spcBef>
              <a:defRPr sz="3400"/>
            </a:pPr>
            <a:r>
              <a:t>Supersedes SSL: </a:t>
            </a:r>
            <a:r>
              <a:rPr>
                <a:latin typeface="Calibri"/>
                <a:ea typeface="Calibri"/>
                <a:cs typeface="Calibri"/>
                <a:sym typeface="Calibri"/>
              </a:rPr>
              <a:t>SSL is known to be insecure and should not be used</a:t>
            </a:r>
          </a:p>
          <a:p>
            <a:pPr/>
            <a:r>
              <a:t>Sits between transport and application layers</a:t>
            </a:r>
          </a:p>
          <a:p>
            <a:pPr lvl="1" marL="1179004" indent="-417004">
              <a:spcBef>
                <a:spcPts val="700"/>
              </a:spcBef>
              <a:defRPr sz="3400"/>
            </a:pPr>
            <a:r>
              <a:t>Thus, applications must be TLS-aware</a:t>
            </a:r>
          </a:p>
          <a:p>
            <a:pPr/>
            <a:r>
              <a:t>Both client and server must have an asymmetric keypair</a:t>
            </a:r>
          </a:p>
          <a:p>
            <a:pPr lvl="1" marL="1179004" indent="-417004">
              <a:spcBef>
                <a:spcPts val="700"/>
              </a:spcBef>
              <a:defRPr sz="3400"/>
            </a:pPr>
            <a:r>
              <a:t>X.509 </a:t>
            </a:r>
            <a:r>
              <a:rPr>
                <a:solidFill>
                  <a:srgbClr val="5B9BD5"/>
                </a:solidFill>
              </a:rPr>
              <a:t>certificates</a:t>
            </a:r>
            <a:r>
              <a:t> contain signed public keys</a:t>
            </a:r>
          </a:p>
          <a:p>
            <a:pPr lvl="1" marL="1179004" indent="-417004">
              <a:spcBef>
                <a:spcPts val="700"/>
              </a:spcBef>
              <a:defRPr sz="3400"/>
            </a:pPr>
            <a:r>
              <a:t>PKI rooted in trusted (?) Certificate Authorities (CAs)</a:t>
            </a:r>
          </a:p>
        </p:txBody>
      </p:sp>
      <p:sp>
        <p:nvSpPr>
          <p:cNvPr id="216" name="Slide Number"/>
          <p:cNvSpPr txBox="1"/>
          <p:nvPr>
            <p:ph type="sldNum" sz="quarter" idx="2"/>
          </p:nvPr>
        </p:nvSpPr>
        <p:spPr>
          <a:xfrm>
            <a:off x="12026899" y="9296400"/>
            <a:ext cx="215901" cy="3429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215">
                                            <p:txEl>
                                              <p:pRg st="3" end="3"/>
                                            </p:txEl>
                                          </p:spTgt>
                                        </p:tgtEl>
                                        <p:attrNameLst>
                                          <p:attrName>style.visibility</p:attrName>
                                        </p:attrNameLst>
                                      </p:cBhvr>
                                      <p:to>
                                        <p:strVal val="visible"/>
                                      </p:to>
                                    </p:set>
                                    <p:anim calcmode="lin" valueType="num">
                                      <p:cBhvr>
                                        <p:cTn id="7" dur="500" fill="hold"/>
                                        <p:tgtEl>
                                          <p:spTgt spid="215">
                                            <p:txEl>
                                              <p:pRg st="3" end="3"/>
                                            </p:txEl>
                                          </p:spTgt>
                                        </p:tgtEl>
                                        <p:attrNameLst>
                                          <p:attrName>ppt_x</p:attrName>
                                        </p:attrNameLst>
                                      </p:cBhvr>
                                      <p:tavLst>
                                        <p:tav tm="0">
                                          <p:val>
                                            <p:strVal val="#ppt_x"/>
                                          </p:val>
                                        </p:tav>
                                        <p:tav tm="100000">
                                          <p:val>
                                            <p:strVal val="#ppt_x"/>
                                          </p:val>
                                        </p:tav>
                                      </p:tavLst>
                                    </p:anim>
                                    <p:anim calcmode="lin" valueType="num">
                                      <p:cBhvr>
                                        <p:cTn id="8" dur="500" fill="hold"/>
                                        <p:tgtEl>
                                          <p:spTgt spid="215">
                                            <p:txEl>
                                              <p:pRg st="3" end="3"/>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1" fill="hold">
                                  <p:stCondLst>
                                    <p:cond delay="0"/>
                                  </p:stCondLst>
                                  <p:iterate type="el" backwards="0">
                                    <p:tmAbs val="0"/>
                                  </p:iterate>
                                  <p:childTnLst>
                                    <p:set>
                                      <p:cBhvr>
                                        <p:cTn id="11" fill="hold"/>
                                        <p:tgtEl>
                                          <p:spTgt spid="215">
                                            <p:txEl>
                                              <p:pRg st="4" end="4"/>
                                            </p:txEl>
                                          </p:spTgt>
                                        </p:tgtEl>
                                        <p:attrNameLst>
                                          <p:attrName>style.visibility</p:attrName>
                                        </p:attrNameLst>
                                      </p:cBhvr>
                                      <p:to>
                                        <p:strVal val="visible"/>
                                      </p:to>
                                    </p:set>
                                    <p:anim calcmode="lin" valueType="num">
                                      <p:cBhvr>
                                        <p:cTn id="12" dur="500" fill="hold"/>
                                        <p:tgtEl>
                                          <p:spTgt spid="215">
                                            <p:txEl>
                                              <p:pRg st="4" end="4"/>
                                            </p:txEl>
                                          </p:spTgt>
                                        </p:tgtEl>
                                        <p:attrNameLst>
                                          <p:attrName>ppt_x</p:attrName>
                                        </p:attrNameLst>
                                      </p:cBhvr>
                                      <p:tavLst>
                                        <p:tav tm="0">
                                          <p:val>
                                            <p:strVal val="#ppt_x"/>
                                          </p:val>
                                        </p:tav>
                                        <p:tav tm="100000">
                                          <p:val>
                                            <p:strVal val="#ppt_x"/>
                                          </p:val>
                                        </p:tav>
                                      </p:tavLst>
                                    </p:anim>
                                    <p:anim calcmode="lin" valueType="num">
                                      <p:cBhvr>
                                        <p:cTn id="13" dur="500" fill="hold"/>
                                        <p:tgtEl>
                                          <p:spTgt spid="215">
                                            <p:txEl>
                                              <p:pRg st="4" end="4"/>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Class="entr" nodeType="afterEffect" presetSubtype="4" presetID="2" grpId="1" fill="hold">
                                  <p:stCondLst>
                                    <p:cond delay="0"/>
                                  </p:stCondLst>
                                  <p:iterate type="el" backwards="0">
                                    <p:tmAbs val="0"/>
                                  </p:iterate>
                                  <p:childTnLst>
                                    <p:set>
                                      <p:cBhvr>
                                        <p:cTn id="16" fill="hold"/>
                                        <p:tgtEl>
                                          <p:spTgt spid="215">
                                            <p:txEl>
                                              <p:pRg st="5" end="5"/>
                                            </p:txEl>
                                          </p:spTgt>
                                        </p:tgtEl>
                                        <p:attrNameLst>
                                          <p:attrName>style.visibility</p:attrName>
                                        </p:attrNameLst>
                                      </p:cBhvr>
                                      <p:to>
                                        <p:strVal val="visible"/>
                                      </p:to>
                                    </p:set>
                                    <p:anim calcmode="lin" valueType="num">
                                      <p:cBhvr>
                                        <p:cTn id="17" dur="500" fill="hold"/>
                                        <p:tgtEl>
                                          <p:spTgt spid="215">
                                            <p:txEl>
                                              <p:pRg st="5" end="5"/>
                                            </p:txEl>
                                          </p:spTgt>
                                        </p:tgtEl>
                                        <p:attrNameLst>
                                          <p:attrName>ppt_x</p:attrName>
                                        </p:attrNameLst>
                                      </p:cBhvr>
                                      <p:tavLst>
                                        <p:tav tm="0">
                                          <p:val>
                                            <p:strVal val="#ppt_x"/>
                                          </p:val>
                                        </p:tav>
                                        <p:tav tm="100000">
                                          <p:val>
                                            <p:strVal val="#ppt_x"/>
                                          </p:val>
                                        </p:tav>
                                      </p:tavLst>
                                    </p:anim>
                                    <p:anim calcmode="lin" valueType="num">
                                      <p:cBhvr>
                                        <p:cTn id="18" dur="500" fill="hold"/>
                                        <p:tgtEl>
                                          <p:spTgt spid="21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4" presetID="2" grpId="1" fill="hold">
                                  <p:stCondLst>
                                    <p:cond delay="0"/>
                                  </p:stCondLst>
                                  <p:iterate type="el" backwards="0">
                                    <p:tmAbs val="0"/>
                                  </p:iterate>
                                  <p:childTnLst>
                                    <p:set>
                                      <p:cBhvr>
                                        <p:cTn id="22" fill="hold"/>
                                        <p:tgtEl>
                                          <p:spTgt spid="215">
                                            <p:txEl>
                                              <p:pRg st="6" end="6"/>
                                            </p:txEl>
                                          </p:spTgt>
                                        </p:tgtEl>
                                        <p:attrNameLst>
                                          <p:attrName>style.visibility</p:attrName>
                                        </p:attrNameLst>
                                      </p:cBhvr>
                                      <p:to>
                                        <p:strVal val="visible"/>
                                      </p:to>
                                    </p:set>
                                    <p:anim calcmode="lin" valueType="num">
                                      <p:cBhvr>
                                        <p:cTn id="23" dur="500" fill="hold"/>
                                        <p:tgtEl>
                                          <p:spTgt spid="215">
                                            <p:txEl>
                                              <p:pRg st="6" end="6"/>
                                            </p:txEl>
                                          </p:spTgt>
                                        </p:tgtEl>
                                        <p:attrNameLst>
                                          <p:attrName>ppt_x</p:attrName>
                                        </p:attrNameLst>
                                      </p:cBhvr>
                                      <p:tavLst>
                                        <p:tav tm="0">
                                          <p:val>
                                            <p:strVal val="#ppt_x"/>
                                          </p:val>
                                        </p:tav>
                                        <p:tav tm="100000">
                                          <p:val>
                                            <p:strVal val="#ppt_x"/>
                                          </p:val>
                                        </p:tav>
                                      </p:tavLst>
                                    </p:anim>
                                    <p:anim calcmode="lin" valueType="num">
                                      <p:cBhvr>
                                        <p:cTn id="24" dur="500" fill="hold"/>
                                        <p:tgtEl>
                                          <p:spTgt spid="215">
                                            <p:txEl>
                                              <p:pRg st="6" end="6"/>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Class="entr" nodeType="afterEffect" presetSubtype="4" presetID="2" grpId="1" fill="hold">
                                  <p:stCondLst>
                                    <p:cond delay="0"/>
                                  </p:stCondLst>
                                  <p:iterate type="el" backwards="0">
                                    <p:tmAbs val="0"/>
                                  </p:iterate>
                                  <p:childTnLst>
                                    <p:set>
                                      <p:cBhvr>
                                        <p:cTn id="27" fill="hold"/>
                                        <p:tgtEl>
                                          <p:spTgt spid="215">
                                            <p:txEl>
                                              <p:pRg st="7" end="7"/>
                                            </p:txEl>
                                          </p:spTgt>
                                        </p:tgtEl>
                                        <p:attrNameLst>
                                          <p:attrName>style.visibility</p:attrName>
                                        </p:attrNameLst>
                                      </p:cBhvr>
                                      <p:to>
                                        <p:strVal val="visible"/>
                                      </p:to>
                                    </p:set>
                                    <p:anim calcmode="lin" valueType="num">
                                      <p:cBhvr>
                                        <p:cTn id="28" dur="500" fill="hold"/>
                                        <p:tgtEl>
                                          <p:spTgt spid="215">
                                            <p:txEl>
                                              <p:pRg st="7" end="7"/>
                                            </p:txEl>
                                          </p:spTgt>
                                        </p:tgtEl>
                                        <p:attrNameLst>
                                          <p:attrName>ppt_x</p:attrName>
                                        </p:attrNameLst>
                                      </p:cBhvr>
                                      <p:tavLst>
                                        <p:tav tm="0">
                                          <p:val>
                                            <p:strVal val="#ppt_x"/>
                                          </p:val>
                                        </p:tav>
                                        <p:tav tm="100000">
                                          <p:val>
                                            <p:strVal val="#ppt_x"/>
                                          </p:val>
                                        </p:tav>
                                      </p:tavLst>
                                    </p:anim>
                                    <p:anim calcmode="lin" valueType="num">
                                      <p:cBhvr>
                                        <p:cTn id="29" dur="500" fill="hold"/>
                                        <p:tgtEl>
                                          <p:spTgt spid="21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4" presetID="2" grpId="1" fill="hold">
                                  <p:stCondLst>
                                    <p:cond delay="0"/>
                                  </p:stCondLst>
                                  <p:iterate type="el" backwards="0">
                                    <p:tmAbs val="0"/>
                                  </p:iterate>
                                  <p:childTnLst>
                                    <p:set>
                                      <p:cBhvr>
                                        <p:cTn id="33" fill="hold"/>
                                        <p:tgtEl>
                                          <p:spTgt spid="215">
                                            <p:txEl>
                                              <p:pRg st="8" end="8"/>
                                            </p:txEl>
                                          </p:spTgt>
                                        </p:tgtEl>
                                        <p:attrNameLst>
                                          <p:attrName>style.visibility</p:attrName>
                                        </p:attrNameLst>
                                      </p:cBhvr>
                                      <p:to>
                                        <p:strVal val="visible"/>
                                      </p:to>
                                    </p:set>
                                    <p:anim calcmode="lin" valueType="num">
                                      <p:cBhvr>
                                        <p:cTn id="34" dur="500" fill="hold"/>
                                        <p:tgtEl>
                                          <p:spTgt spid="215">
                                            <p:txEl>
                                              <p:pRg st="8" end="8"/>
                                            </p:txEl>
                                          </p:spTgt>
                                        </p:tgtEl>
                                        <p:attrNameLst>
                                          <p:attrName>ppt_x</p:attrName>
                                        </p:attrNameLst>
                                      </p:cBhvr>
                                      <p:tavLst>
                                        <p:tav tm="0">
                                          <p:val>
                                            <p:strVal val="#ppt_x"/>
                                          </p:val>
                                        </p:tav>
                                        <p:tav tm="100000">
                                          <p:val>
                                            <p:strVal val="#ppt_x"/>
                                          </p:val>
                                        </p:tav>
                                      </p:tavLst>
                                    </p:anim>
                                    <p:anim calcmode="lin" valueType="num">
                                      <p:cBhvr>
                                        <p:cTn id="35" dur="500" fill="hold"/>
                                        <p:tgtEl>
                                          <p:spTgt spid="215">
                                            <p:txEl>
                                              <p:pRg st="8" end="8"/>
                                            </p:txEl>
                                          </p:spTgt>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Class="entr" nodeType="afterEffect" presetSubtype="4" presetID="2" grpId="1" fill="hold">
                                  <p:stCondLst>
                                    <p:cond delay="0"/>
                                  </p:stCondLst>
                                  <p:iterate type="el" backwards="0">
                                    <p:tmAbs val="0"/>
                                  </p:iterate>
                                  <p:childTnLst>
                                    <p:set>
                                      <p:cBhvr>
                                        <p:cTn id="38" fill="hold"/>
                                        <p:tgtEl>
                                          <p:spTgt spid="215">
                                            <p:txEl>
                                              <p:pRg st="9" end="9"/>
                                            </p:txEl>
                                          </p:spTgt>
                                        </p:tgtEl>
                                        <p:attrNameLst>
                                          <p:attrName>style.visibility</p:attrName>
                                        </p:attrNameLst>
                                      </p:cBhvr>
                                      <p:to>
                                        <p:strVal val="visible"/>
                                      </p:to>
                                    </p:set>
                                    <p:anim calcmode="lin" valueType="num">
                                      <p:cBhvr>
                                        <p:cTn id="39" dur="500" fill="hold"/>
                                        <p:tgtEl>
                                          <p:spTgt spid="215">
                                            <p:txEl>
                                              <p:pRg st="9" end="9"/>
                                            </p:txEl>
                                          </p:spTgt>
                                        </p:tgtEl>
                                        <p:attrNameLst>
                                          <p:attrName>ppt_x</p:attrName>
                                        </p:attrNameLst>
                                      </p:cBhvr>
                                      <p:tavLst>
                                        <p:tav tm="0">
                                          <p:val>
                                            <p:strVal val="#ppt_x"/>
                                          </p:val>
                                        </p:tav>
                                        <p:tav tm="100000">
                                          <p:val>
                                            <p:strVal val="#ppt_x"/>
                                          </p:val>
                                        </p:tav>
                                      </p:tavLst>
                                    </p:anim>
                                    <p:anim calcmode="lin" valueType="num">
                                      <p:cBhvr>
                                        <p:cTn id="40" dur="500" fill="hold"/>
                                        <p:tgtEl>
                                          <p:spTgt spid="215">
                                            <p:txEl>
                                              <p:pRg st="9" end="9"/>
                                            </p:txEl>
                                          </p:spTgt>
                                        </p:tgtEl>
                                        <p:attrNameLst>
                                          <p:attrName>ppt_y</p:attrName>
                                        </p:attrNameLst>
                                      </p:cBhvr>
                                      <p:tavLst>
                                        <p:tav tm="0">
                                          <p:val>
                                            <p:strVal val="1+#ppt_h/2"/>
                                          </p:val>
                                        </p:tav>
                                        <p:tav tm="100000">
                                          <p:val>
                                            <p:strVal val="#ppt_y"/>
                                          </p:val>
                                        </p:tav>
                                      </p:tavLst>
                                    </p:anim>
                                  </p:childTnLst>
                                </p:cTn>
                              </p:par>
                            </p:childTnLst>
                          </p:cTn>
                        </p:par>
                        <p:par>
                          <p:cTn id="41" fill="hold">
                            <p:stCondLst>
                              <p:cond delay="1000"/>
                            </p:stCondLst>
                            <p:childTnLst>
                              <p:par>
                                <p:cTn id="42" presetClass="entr" nodeType="afterEffect" presetSubtype="4" presetID="2" grpId="1" fill="hold">
                                  <p:stCondLst>
                                    <p:cond delay="0"/>
                                  </p:stCondLst>
                                  <p:iterate type="el" backwards="0">
                                    <p:tmAbs val="0"/>
                                  </p:iterate>
                                  <p:childTnLst>
                                    <p:set>
                                      <p:cBhvr>
                                        <p:cTn id="43" fill="hold"/>
                                        <p:tgtEl>
                                          <p:spTgt spid="215">
                                            <p:txEl>
                                              <p:pRg st="10" end="10"/>
                                            </p:txEl>
                                          </p:spTgt>
                                        </p:tgtEl>
                                        <p:attrNameLst>
                                          <p:attrName>style.visibility</p:attrName>
                                        </p:attrNameLst>
                                      </p:cBhvr>
                                      <p:to>
                                        <p:strVal val="visible"/>
                                      </p:to>
                                    </p:set>
                                    <p:anim calcmode="lin" valueType="num">
                                      <p:cBhvr>
                                        <p:cTn id="44" dur="500" fill="hold"/>
                                        <p:tgtEl>
                                          <p:spTgt spid="215">
                                            <p:txEl>
                                              <p:pRg st="10" end="10"/>
                                            </p:txEl>
                                          </p:spTgt>
                                        </p:tgtEl>
                                        <p:attrNameLst>
                                          <p:attrName>ppt_x</p:attrName>
                                        </p:attrNameLst>
                                      </p:cBhvr>
                                      <p:tavLst>
                                        <p:tav tm="0">
                                          <p:val>
                                            <p:strVal val="#ppt_x"/>
                                          </p:val>
                                        </p:tav>
                                        <p:tav tm="100000">
                                          <p:val>
                                            <p:strVal val="#ppt_x"/>
                                          </p:val>
                                        </p:tav>
                                      </p:tavLst>
                                    </p:anim>
                                    <p:anim calcmode="lin" valueType="num">
                                      <p:cBhvr>
                                        <p:cTn id="45" dur="500" fill="hold"/>
                                        <p:tgtEl>
                                          <p:spTgt spid="215">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15" grpId="1"/>
    </p:bldLst>
  </p:timing>
</p:sld>
</file>

<file path=ppt/theme/theme1.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0" baseline="0" cap="none" i="0" spc="0" strike="noStrike" sz="22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584200" rtl="0" fontAlgn="auto" latinLnBrk="0" hangingPunct="0">
          <a:lnSpc>
            <a:spcPct val="100000"/>
          </a:lnSpc>
          <a:spcBef>
            <a:spcPts val="0"/>
          </a:spcBef>
          <a:spcAft>
            <a:spcPts val="0"/>
          </a:spcAft>
          <a:buClrTx/>
          <a:buSzTx/>
          <a:buFontTx/>
          <a:buNone/>
          <a:tabLst/>
          <a:defRPr b="1" baseline="0" cap="none" i="0" spc="0" strike="noStrike" sz="2400" u="none" kumimoji="0" normalizeH="0">
            <a:ln>
              <a:noFill/>
            </a:ln>
            <a:solidFill>
              <a:srgbClr val="FFFFFF"/>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