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 b="def" i="def"/>
      <a:tcStyle>
        <a:tcBdr/>
        <a:fill>
          <a:solidFill>
            <a:srgbClr val="E7F0F4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 b="def" i="def"/>
      <a:tcStyle>
        <a:tcBdr/>
        <a:fill>
          <a:solidFill>
            <a:srgbClr val="FBEA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_rels/chart6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6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3468"/>
          <c:y val="0.0679587"/>
          <c:w val="0.86032"/>
          <c:h val="0.7110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The number of the students</c:v>
                </c:pt>
              </c:strCache>
            </c:strRef>
          </c:tx>
          <c:spPr>
            <a:solidFill>
              <a:schemeClr val="accent1"/>
            </a:solidFill>
            <a:ln w="10000" cap="flat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tl" rotWithShape="1" blurRad="38100" dist="30000" dir="5400000">
                <a:srgbClr val="000000">
                  <a:alpha val="45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Tw Cen MT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40</c:v>
                </c:pt>
                <c:pt idx="1">
                  <c:v>50</c:v>
                </c:pt>
                <c:pt idx="2">
                  <c:v>60</c:v>
                </c:pt>
                <c:pt idx="3">
                  <c:v>70</c:v>
                </c:pt>
                <c:pt idx="4">
                  <c:v>80</c:v>
                </c:pt>
                <c:pt idx="5">
                  <c:v>90</c:v>
                </c:pt>
                <c:pt idx="6">
                  <c:v>100</c:v>
                </c:pt>
              </c:strCache>
            </c:strRef>
          </c:cat>
          <c:val>
            <c:numRef>
              <c:f>Sheet1!$B$2:$H$2</c:f>
              <c:numCache>
                <c:ptCount val="7"/>
                <c:pt idx="0">
                  <c:v>3.000000</c:v>
                </c:pt>
                <c:pt idx="1">
                  <c:v>4.000000</c:v>
                </c:pt>
                <c:pt idx="2">
                  <c:v>5.000000</c:v>
                </c:pt>
                <c:pt idx="3">
                  <c:v>11.000000</c:v>
                </c:pt>
                <c:pt idx="4">
                  <c:v>7.000000</c:v>
                </c:pt>
                <c:pt idx="5">
                  <c:v>1.000000</c:v>
                </c:pt>
                <c:pt idx="6">
                  <c:v>4.000000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Tw Cen MT"/>
                  </a:defRPr>
                </a:pPr>
                <a:r>
                  <a:rPr b="0" i="0" strike="noStrike" sz="1800" u="none">
                    <a:solidFill>
                      <a:srgbClr val="000000"/>
                    </a:solidFill>
                    <a:latin typeface="Tw Cen MT"/>
                  </a:rPr>
                  <a:t>Score</a:t>
                </a:r>
              </a:p>
            </c:rich>
          </c:tx>
          <c:layout/>
          <c:overlay val="1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Tw Cen MT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800" u="none">
                    <a:solidFill>
                      <a:srgbClr val="000000"/>
                    </a:solidFill>
                    <a:latin typeface="Tw Cen MT"/>
                  </a:defRPr>
                </a:pPr>
                <a:r>
                  <a:rPr b="0" i="0" strike="noStrike" sz="1800" u="none">
                    <a:solidFill>
                      <a:srgbClr val="000000"/>
                    </a:solidFill>
                    <a:latin typeface="Tw Cen MT"/>
                  </a:rPr>
                  <a:t># of the students</a:t>
                </a:r>
              </a:p>
            </c:rich>
          </c:tx>
          <c:layout/>
          <c:overlay val="1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800" u="none">
                <a:solidFill>
                  <a:srgbClr val="000000"/>
                </a:solidFill>
                <a:latin typeface="Tw Cen MT"/>
              </a:defRPr>
            </a:pPr>
          </a:p>
        </c:txPr>
        <c:crossAx val="2094734552"/>
        <c:crosses val="autoZero"/>
        <c:crossBetween val="between"/>
        <c:majorUnit val="3"/>
        <c:minorUnit val="1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403951"/>
          <c:y val="0.0999089"/>
          <c:w val="0.591049"/>
          <c:h val="0.8323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Project 1 and 2 Scores</c:v>
                </c:pt>
              </c:strCache>
            </c:strRef>
          </c:tx>
          <c:spPr>
            <a:solidFill>
              <a:srgbClr val="00A2FF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Sheet1!$A$2:$A$35</c:f>
              <c:strCache>
                <c:ptCount val="3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</c:strCache>
            </c:strRef>
          </c:cat>
          <c:val>
            <c:numRef>
              <c:f>Sheet1!$B$2:$B$35</c:f>
              <c:numCache>
                <c:ptCount val="34"/>
                <c:pt idx="0">
                  <c:v>0.371000</c:v>
                </c:pt>
                <c:pt idx="1">
                  <c:v>0.371000</c:v>
                </c:pt>
                <c:pt idx="2">
                  <c:v>0.516000</c:v>
                </c:pt>
                <c:pt idx="3">
                  <c:v>0.790000</c:v>
                </c:pt>
                <c:pt idx="4">
                  <c:v>0.790000</c:v>
                </c:pt>
                <c:pt idx="5">
                  <c:v>0.865000</c:v>
                </c:pt>
                <c:pt idx="6">
                  <c:v>0.865000</c:v>
                </c:pt>
                <c:pt idx="7">
                  <c:v>0.865000</c:v>
                </c:pt>
                <c:pt idx="8">
                  <c:v>0.920000</c:v>
                </c:pt>
                <c:pt idx="9">
                  <c:v>0.920000</c:v>
                </c:pt>
                <c:pt idx="10">
                  <c:v>0.935000</c:v>
                </c:pt>
                <c:pt idx="11">
                  <c:v>0.935000</c:v>
                </c:pt>
                <c:pt idx="12">
                  <c:v>0.965000</c:v>
                </c:pt>
                <c:pt idx="13">
                  <c:v>0.965000</c:v>
                </c:pt>
                <c:pt idx="14">
                  <c:v>0.975000</c:v>
                </c:pt>
                <c:pt idx="15">
                  <c:v>0.975000</c:v>
                </c:pt>
                <c:pt idx="16">
                  <c:v>1.000000</c:v>
                </c:pt>
                <c:pt idx="17">
                  <c:v>1.000000</c:v>
                </c:pt>
                <c:pt idx="18">
                  <c:v>1.030000</c:v>
                </c:pt>
                <c:pt idx="19">
                  <c:v>1.030000</c:v>
                </c:pt>
                <c:pt idx="20">
                  <c:v>1.040000</c:v>
                </c:pt>
                <c:pt idx="21">
                  <c:v>1.040000</c:v>
                </c:pt>
                <c:pt idx="22">
                  <c:v>1.050000</c:v>
                </c:pt>
                <c:pt idx="23">
                  <c:v>1.050000</c:v>
                </c:pt>
                <c:pt idx="24">
                  <c:v>1.050000</c:v>
                </c:pt>
                <c:pt idx="25">
                  <c:v>1.050000</c:v>
                </c:pt>
                <c:pt idx="26">
                  <c:v>1.075000</c:v>
                </c:pt>
                <c:pt idx="27">
                  <c:v>1.075000</c:v>
                </c:pt>
                <c:pt idx="28">
                  <c:v>1.150000</c:v>
                </c:pt>
                <c:pt idx="29">
                  <c:v>1.150000</c:v>
                </c:pt>
                <c:pt idx="30">
                  <c:v>1.150000</c:v>
                </c:pt>
                <c:pt idx="31">
                  <c:v>1.150000</c:v>
                </c:pt>
                <c:pt idx="32">
                  <c:v>1.150000</c:v>
                </c:pt>
                <c:pt idx="33">
                  <c:v>1.150000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in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0.2"/>
        <c:minorUnit val="0.1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594603"/>
          <c:h val="0.059939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36827"/>
          <c:y val="0.0389425"/>
          <c:w val="0.858173"/>
          <c:h val="0.9290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Untitled 1</c:v>
                </c:pt>
              </c:strCache>
            </c:strRef>
          </c:tx>
          <c:spPr>
            <a:solidFill>
              <a:srgbClr val="00A2FF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Sheet1!$A$2:$A$35</c:f>
              <c:strCache>
                <c:ptCount val="34"/>
                <c:pt idx="0">
                  <c:v>Untitled 1</c:v>
                </c:pt>
                <c:pt idx="1">
                  <c:v>Untitled 2</c:v>
                </c:pt>
                <c:pt idx="2">
                  <c:v>Untitled 3</c:v>
                </c:pt>
                <c:pt idx="3">
                  <c:v>Untitled 4</c:v>
                </c:pt>
                <c:pt idx="4">
                  <c:v>Untitled 5</c:v>
                </c:pt>
                <c:pt idx="5">
                  <c:v>Untitled 6</c:v>
                </c:pt>
                <c:pt idx="6">
                  <c:v>Untitled 7</c:v>
                </c:pt>
                <c:pt idx="7">
                  <c:v>Untitled 8</c:v>
                </c:pt>
                <c:pt idx="8">
                  <c:v>Untitled 9</c:v>
                </c:pt>
                <c:pt idx="9">
                  <c:v>Untitled 10</c:v>
                </c:pt>
                <c:pt idx="10">
                  <c:v>Untitled 11</c:v>
                </c:pt>
                <c:pt idx="11">
                  <c:v>Untitled 12</c:v>
                </c:pt>
                <c:pt idx="12">
                  <c:v>Untitled 13</c:v>
                </c:pt>
                <c:pt idx="13">
                  <c:v>Untitled 14</c:v>
                </c:pt>
                <c:pt idx="14">
                  <c:v>Untitled 15</c:v>
                </c:pt>
                <c:pt idx="15">
                  <c:v>Untitled 16</c:v>
                </c:pt>
                <c:pt idx="16">
                  <c:v>Untitled 17</c:v>
                </c:pt>
                <c:pt idx="17">
                  <c:v>Untitled 18</c:v>
                </c:pt>
                <c:pt idx="18">
                  <c:v>Untitled 19</c:v>
                </c:pt>
                <c:pt idx="19">
                  <c:v>Untitled 20</c:v>
                </c:pt>
                <c:pt idx="20">
                  <c:v>Untitled 21</c:v>
                </c:pt>
                <c:pt idx="21">
                  <c:v>Untitled 22</c:v>
                </c:pt>
                <c:pt idx="22">
                  <c:v>Untitled 23</c:v>
                </c:pt>
                <c:pt idx="23">
                  <c:v>Untitled 24</c:v>
                </c:pt>
                <c:pt idx="24">
                  <c:v>Untitled 25</c:v>
                </c:pt>
                <c:pt idx="25">
                  <c:v>Untitled 26</c:v>
                </c:pt>
                <c:pt idx="26">
                  <c:v>Untitled 27</c:v>
                </c:pt>
                <c:pt idx="27">
                  <c:v>Untitled 28</c:v>
                </c:pt>
                <c:pt idx="28">
                  <c:v>Untitled 29</c:v>
                </c:pt>
                <c:pt idx="29">
                  <c:v>Untitled 30</c:v>
                </c:pt>
                <c:pt idx="30">
                  <c:v>Untitled 31</c:v>
                </c:pt>
                <c:pt idx="31">
                  <c:v>Untitled 32</c:v>
                </c:pt>
                <c:pt idx="32">
                  <c:v>Untitled 33</c:v>
                </c:pt>
                <c:pt idx="33">
                  <c:v>Untitled 34</c:v>
                </c:pt>
              </c:strCache>
            </c:strRef>
          </c:cat>
          <c:val>
            <c:numRef>
              <c:f>Sheet1!$B$2:$B$35</c:f>
              <c:numCache>
                <c:ptCount val="34"/>
                <c:pt idx="0">
                  <c:v>0.075000</c:v>
                </c:pt>
                <c:pt idx="1">
                  <c:v>0.075000</c:v>
                </c:pt>
                <c:pt idx="2">
                  <c:v>0.168000</c:v>
                </c:pt>
                <c:pt idx="3">
                  <c:v>0.168000</c:v>
                </c:pt>
                <c:pt idx="4">
                  <c:v>0.200000</c:v>
                </c:pt>
                <c:pt idx="5">
                  <c:v>0.200000</c:v>
                </c:pt>
                <c:pt idx="6">
                  <c:v>0.495000</c:v>
                </c:pt>
                <c:pt idx="7">
                  <c:v>0.495000</c:v>
                </c:pt>
                <c:pt idx="8">
                  <c:v>0.550000</c:v>
                </c:pt>
                <c:pt idx="9">
                  <c:v>0.550000</c:v>
                </c:pt>
                <c:pt idx="10">
                  <c:v>0.562500</c:v>
                </c:pt>
                <c:pt idx="11">
                  <c:v>0.562500</c:v>
                </c:pt>
                <c:pt idx="12">
                  <c:v>0.775000</c:v>
                </c:pt>
                <c:pt idx="13">
                  <c:v>0.775000</c:v>
                </c:pt>
                <c:pt idx="14">
                  <c:v>0.800000</c:v>
                </c:pt>
                <c:pt idx="15">
                  <c:v>0.832500</c:v>
                </c:pt>
                <c:pt idx="16">
                  <c:v>0.850000</c:v>
                </c:pt>
                <c:pt idx="17">
                  <c:v>0.850000</c:v>
                </c:pt>
                <c:pt idx="18">
                  <c:v>0.915750</c:v>
                </c:pt>
                <c:pt idx="19">
                  <c:v>0.915750</c:v>
                </c:pt>
                <c:pt idx="20">
                  <c:v>1.000000</c:v>
                </c:pt>
                <c:pt idx="21">
                  <c:v>1.000000</c:v>
                </c:pt>
                <c:pt idx="22">
                  <c:v>1.083500</c:v>
                </c:pt>
                <c:pt idx="23">
                  <c:v>1.083500</c:v>
                </c:pt>
                <c:pt idx="24">
                  <c:v>1.091750</c:v>
                </c:pt>
                <c:pt idx="25">
                  <c:v>1.091750</c:v>
                </c:pt>
                <c:pt idx="26">
                  <c:v>1.100000</c:v>
                </c:pt>
                <c:pt idx="27">
                  <c:v>1.100000</c:v>
                </c:pt>
                <c:pt idx="28">
                  <c:v>1.100000</c:v>
                </c:pt>
                <c:pt idx="29">
                  <c:v>1.100000</c:v>
                </c:pt>
                <c:pt idx="30">
                  <c:v>1.100000</c:v>
                </c:pt>
                <c:pt idx="31">
                  <c:v>1.100000</c:v>
                </c:pt>
                <c:pt idx="32">
                  <c:v>1.100000</c:v>
                </c:pt>
                <c:pt idx="33">
                  <c:v>1.100000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title>
          <c:tx>
            <c:rich>
              <a:bodyPr rot="-5400000"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Helvetica Neue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latin typeface="Helvetica Neue"/>
                  </a:rPr>
                  <a:t>Scores (1.0 is the full score)</a:t>
                </a:r>
              </a:p>
            </c:rich>
          </c:tx>
          <c:layout/>
          <c:overlay val="1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0.2"/>
        <c:minorUnit val="0.1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604263"/>
          <c:y val="0.105066"/>
          <c:w val="0.934574"/>
          <c:h val="0.8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Midterm Scores</c:v>
                </c:pt>
              </c:strCache>
            </c:strRef>
          </c:tx>
          <c:spPr>
            <a:solidFill>
              <a:srgbClr val="00A2FF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Sheet1!$A$2:$A$35</c:f>
              <c:strCache>
                <c:ptCount val="3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</c:strCache>
            </c:strRef>
          </c:cat>
          <c:val>
            <c:numRef>
              <c:f>Sheet1!$B$2:$B$35</c:f>
              <c:numCache>
                <c:ptCount val="34"/>
                <c:pt idx="0">
                  <c:v>0.480000</c:v>
                </c:pt>
                <c:pt idx="1">
                  <c:v>0.498000</c:v>
                </c:pt>
                <c:pt idx="2">
                  <c:v>0.520000</c:v>
                </c:pt>
                <c:pt idx="3">
                  <c:v>0.544000</c:v>
                </c:pt>
                <c:pt idx="4">
                  <c:v>0.544000</c:v>
                </c:pt>
                <c:pt idx="5">
                  <c:v>0.597000</c:v>
                </c:pt>
                <c:pt idx="6">
                  <c:v>0.620000</c:v>
                </c:pt>
                <c:pt idx="7">
                  <c:v>0.634000</c:v>
                </c:pt>
                <c:pt idx="8">
                  <c:v>0.640000</c:v>
                </c:pt>
                <c:pt idx="9">
                  <c:v>0.662000</c:v>
                </c:pt>
                <c:pt idx="10">
                  <c:v>0.667000</c:v>
                </c:pt>
                <c:pt idx="11">
                  <c:v>0.714000</c:v>
                </c:pt>
                <c:pt idx="12">
                  <c:v>0.715000</c:v>
                </c:pt>
                <c:pt idx="13">
                  <c:v>0.740000</c:v>
                </c:pt>
                <c:pt idx="14">
                  <c:v>0.744000</c:v>
                </c:pt>
                <c:pt idx="15">
                  <c:v>0.749000</c:v>
                </c:pt>
                <c:pt idx="16">
                  <c:v>0.754000</c:v>
                </c:pt>
                <c:pt idx="17">
                  <c:v>0.754000</c:v>
                </c:pt>
                <c:pt idx="18">
                  <c:v>0.780000</c:v>
                </c:pt>
                <c:pt idx="19">
                  <c:v>0.790000</c:v>
                </c:pt>
                <c:pt idx="20">
                  <c:v>0.794000</c:v>
                </c:pt>
                <c:pt idx="21">
                  <c:v>0.795000</c:v>
                </c:pt>
                <c:pt idx="22">
                  <c:v>0.800000</c:v>
                </c:pt>
                <c:pt idx="23">
                  <c:v>0.809000</c:v>
                </c:pt>
                <c:pt idx="24">
                  <c:v>0.809000</c:v>
                </c:pt>
                <c:pt idx="25">
                  <c:v>0.810000</c:v>
                </c:pt>
                <c:pt idx="26">
                  <c:v>0.860000</c:v>
                </c:pt>
                <c:pt idx="27">
                  <c:v>0.864000</c:v>
                </c:pt>
                <c:pt idx="28">
                  <c:v>0.870000</c:v>
                </c:pt>
                <c:pt idx="29">
                  <c:v>0.904000</c:v>
                </c:pt>
                <c:pt idx="30">
                  <c:v>1.002000</c:v>
                </c:pt>
                <c:pt idx="31">
                  <c:v>1.050000</c:v>
                </c:pt>
                <c:pt idx="32">
                  <c:v>1.115000</c:v>
                </c:pt>
                <c:pt idx="33">
                  <c:v>1.190000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0.2"/>
        <c:minorUnit val="0.1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46525"/>
          <c:y val="0"/>
          <c:w val="0.9"/>
          <c:h val="0.058187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72539"/>
          <c:y val="0.105066"/>
          <c:w val="0.922461"/>
          <c:h val="0.8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All Quizzes scores</c:v>
                </c:pt>
              </c:strCache>
            </c:strRef>
          </c:tx>
          <c:spPr>
            <a:solidFill>
              <a:srgbClr val="00A2FF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Sheet1!$A$2:$A$35</c:f>
              <c:strCache>
                <c:ptCount val="3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</c:strCache>
            </c:strRef>
          </c:cat>
          <c:val>
            <c:numRef>
              <c:f>Sheet1!$B$2:$B$35</c:f>
              <c:numCache>
                <c:ptCount val="34"/>
                <c:pt idx="0">
                  <c:v>0.000000</c:v>
                </c:pt>
                <c:pt idx="1">
                  <c:v>0.068966</c:v>
                </c:pt>
                <c:pt idx="2">
                  <c:v>0.068966</c:v>
                </c:pt>
                <c:pt idx="3">
                  <c:v>0.103448</c:v>
                </c:pt>
                <c:pt idx="4">
                  <c:v>0.103448</c:v>
                </c:pt>
                <c:pt idx="5">
                  <c:v>0.172414</c:v>
                </c:pt>
                <c:pt idx="6">
                  <c:v>0.224138</c:v>
                </c:pt>
                <c:pt idx="7">
                  <c:v>0.241379</c:v>
                </c:pt>
                <c:pt idx="8">
                  <c:v>0.262069</c:v>
                </c:pt>
                <c:pt idx="9">
                  <c:v>0.270345</c:v>
                </c:pt>
                <c:pt idx="10">
                  <c:v>0.293103</c:v>
                </c:pt>
                <c:pt idx="11">
                  <c:v>0.306897</c:v>
                </c:pt>
                <c:pt idx="12">
                  <c:v>0.327586</c:v>
                </c:pt>
                <c:pt idx="13">
                  <c:v>0.344828</c:v>
                </c:pt>
                <c:pt idx="14">
                  <c:v>0.344828</c:v>
                </c:pt>
                <c:pt idx="15">
                  <c:v>0.372414</c:v>
                </c:pt>
                <c:pt idx="16">
                  <c:v>0.396552</c:v>
                </c:pt>
                <c:pt idx="17">
                  <c:v>0.413793</c:v>
                </c:pt>
                <c:pt idx="18">
                  <c:v>0.431034</c:v>
                </c:pt>
                <c:pt idx="19">
                  <c:v>0.482759</c:v>
                </c:pt>
                <c:pt idx="20">
                  <c:v>0.517241</c:v>
                </c:pt>
                <c:pt idx="21">
                  <c:v>0.534483</c:v>
                </c:pt>
                <c:pt idx="22">
                  <c:v>0.534483</c:v>
                </c:pt>
                <c:pt idx="23">
                  <c:v>0.551724</c:v>
                </c:pt>
                <c:pt idx="24">
                  <c:v>0.563448</c:v>
                </c:pt>
                <c:pt idx="25">
                  <c:v>0.586207</c:v>
                </c:pt>
                <c:pt idx="26">
                  <c:v>0.606897</c:v>
                </c:pt>
                <c:pt idx="27">
                  <c:v>0.608966</c:v>
                </c:pt>
                <c:pt idx="28">
                  <c:v>0.620690</c:v>
                </c:pt>
                <c:pt idx="29">
                  <c:v>0.637931</c:v>
                </c:pt>
                <c:pt idx="30">
                  <c:v>0.689655</c:v>
                </c:pt>
                <c:pt idx="31">
                  <c:v>0.715172</c:v>
                </c:pt>
                <c:pt idx="32">
                  <c:v>0.844828</c:v>
                </c:pt>
                <c:pt idx="33">
                  <c:v>0.924138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.053475"/>
          <c:y val="0"/>
          <c:w val="0.9"/>
          <c:h val="0.0581871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072539"/>
          <c:y val="0.0344217"/>
          <c:w val="0.922461"/>
          <c:h val="0.8686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grades</c:v>
                </c:pt>
              </c:strCache>
            </c:strRef>
          </c:tx>
          <c:spPr>
            <a:solidFill>
              <a:srgbClr val="00A2FF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Sheet1!$A$2:$A$35</c:f>
              <c:strCache>
                <c:ptCount val="3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  <c:pt idx="20">
                  <c:v/>
                </c:pt>
                <c:pt idx="21">
                  <c:v/>
                </c:pt>
                <c:pt idx="22">
                  <c:v/>
                </c:pt>
                <c:pt idx="23">
                  <c:v/>
                </c:pt>
                <c:pt idx="24">
                  <c:v/>
                </c:pt>
                <c:pt idx="25">
                  <c:v/>
                </c:pt>
                <c:pt idx="26">
                  <c:v/>
                </c:pt>
                <c:pt idx="27">
                  <c:v/>
                </c:pt>
                <c:pt idx="28">
                  <c:v/>
                </c:pt>
                <c:pt idx="29">
                  <c:v/>
                </c:pt>
                <c:pt idx="30">
                  <c:v/>
                </c:pt>
                <c:pt idx="31">
                  <c:v/>
                </c:pt>
                <c:pt idx="32">
                  <c:v/>
                </c:pt>
                <c:pt idx="33">
                  <c:v/>
                </c:pt>
              </c:strCache>
            </c:strRef>
          </c:cat>
          <c:val>
            <c:numRef>
              <c:f>Sheet1!$B$2:$B$35</c:f>
              <c:numCache>
                <c:ptCount val="34"/>
                <c:pt idx="0">
                  <c:v>0.699467</c:v>
                </c:pt>
                <c:pt idx="1">
                  <c:v>0.728717</c:v>
                </c:pt>
                <c:pt idx="2">
                  <c:v>0.746457</c:v>
                </c:pt>
                <c:pt idx="3">
                  <c:v>0.759545</c:v>
                </c:pt>
                <c:pt idx="4">
                  <c:v>0.763160</c:v>
                </c:pt>
                <c:pt idx="5">
                  <c:v>0.773712</c:v>
                </c:pt>
                <c:pt idx="6">
                  <c:v>0.794161</c:v>
                </c:pt>
                <c:pt idx="7">
                  <c:v>0.795299</c:v>
                </c:pt>
                <c:pt idx="8">
                  <c:v>0.798963</c:v>
                </c:pt>
                <c:pt idx="9">
                  <c:v>0.821557</c:v>
                </c:pt>
                <c:pt idx="10">
                  <c:v>0.828797</c:v>
                </c:pt>
                <c:pt idx="11">
                  <c:v>0.845999</c:v>
                </c:pt>
                <c:pt idx="12">
                  <c:v>0.853016</c:v>
                </c:pt>
                <c:pt idx="13">
                  <c:v>0.855247</c:v>
                </c:pt>
                <c:pt idx="14">
                  <c:v>0.857133</c:v>
                </c:pt>
                <c:pt idx="15">
                  <c:v>0.857791</c:v>
                </c:pt>
                <c:pt idx="16">
                  <c:v>0.860138</c:v>
                </c:pt>
                <c:pt idx="17">
                  <c:v>0.860552</c:v>
                </c:pt>
                <c:pt idx="18">
                  <c:v>0.881086</c:v>
                </c:pt>
                <c:pt idx="19">
                  <c:v>0.881604</c:v>
                </c:pt>
                <c:pt idx="20">
                  <c:v>0.884464</c:v>
                </c:pt>
                <c:pt idx="21">
                  <c:v>0.885444</c:v>
                </c:pt>
                <c:pt idx="22">
                  <c:v>0.893234</c:v>
                </c:pt>
                <c:pt idx="23">
                  <c:v>0.909743</c:v>
                </c:pt>
                <c:pt idx="24">
                  <c:v>0.915061</c:v>
                </c:pt>
                <c:pt idx="25">
                  <c:v>0.916359</c:v>
                </c:pt>
                <c:pt idx="26">
                  <c:v>0.916672</c:v>
                </c:pt>
                <c:pt idx="27">
                  <c:v>0.919517</c:v>
                </c:pt>
                <c:pt idx="28">
                  <c:v>0.925297</c:v>
                </c:pt>
                <c:pt idx="29">
                  <c:v>0.945798</c:v>
                </c:pt>
                <c:pt idx="30">
                  <c:v>0.954974</c:v>
                </c:pt>
                <c:pt idx="31">
                  <c:v>0.963431</c:v>
                </c:pt>
                <c:pt idx="32">
                  <c:v>0.990276</c:v>
                </c:pt>
                <c:pt idx="33">
                  <c:v>1.010371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#,##0.00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#,##0.00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0.1"/>
        <c:minorUnit val="0.0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0862695"/>
          <c:y val="0.953078"/>
          <c:w val="0.9"/>
          <c:h val="0.046921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0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8" name="Shape 1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http://www.wikicfp.com/cfp/data.jsp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Never go under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Demystifying Page Load Performance with WProf - Computer Science ...</a:t>
            </a:r>
          </a:p>
          <a:p>
            <a:pPr/>
            <a:r>
              <a:t>https://homes.cs.washington.edu/~arvind/papers/wprof.pdf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Zipf’s law: the frequency of an item is inversely proportional to its rank in a frequency table.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3" name="Shape 3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EDNS0 client subnet (Extension DNS)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Rectangle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Rectangle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246697" y="2527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Rectangle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Rectangle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rot="5400000">
            <a:off x="6082935" y="1003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93297" y="124230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371600" y="2743200"/>
            <a:ext cx="7123114" cy="16732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464646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464646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464646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464646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46464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Rectangle 6"/>
          <p:cNvSpPr/>
          <p:nvPr/>
        </p:nvSpPr>
        <p:spPr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371600" y="304800"/>
            <a:ext cx="76200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" name="Text Placeholder 15"/>
          <p:cNvSpPr/>
          <p:nvPr>
            <p:ph type="body" sz="quarter" idx="13"/>
          </p:nvPr>
        </p:nvSpPr>
        <p:spPr>
          <a:xfrm>
            <a:off x="609600" y="1752600"/>
            <a:ext cx="3886200" cy="640081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66" name="Text Placeholder 14"/>
          <p:cNvSpPr/>
          <p:nvPr>
            <p:ph type="body" sz="quarter" idx="14"/>
          </p:nvPr>
        </p:nvSpPr>
        <p:spPr>
          <a:xfrm>
            <a:off x="4800600" y="1752600"/>
            <a:ext cx="3886200" cy="640081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Rectangle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Rectangle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Rectangle 9"/>
          <p:cNvSpPr/>
          <p:nvPr/>
        </p:nvSpPr>
        <p:spPr>
          <a:xfrm>
            <a:off x="1545336" y="4654296"/>
            <a:ext cx="7598665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Rectangle 10"/>
          <p:cNvSpPr/>
          <p:nvPr/>
        </p:nvSpPr>
        <p:spPr>
          <a:xfrm>
            <a:off x="1447800" y="0"/>
            <a:ext cx="100585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483091" y="4756467"/>
            <a:ext cx="481618" cy="48514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Picture Placeholder 2"/>
          <p:cNvSpPr/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93297" y="6272530"/>
            <a:ext cx="346806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defRPr b="1">
                <a:solidFill>
                  <a:srgbClr val="4646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islove.org/" TargetMode="External"/><Relationship Id="rId3" Type="http://schemas.openxmlformats.org/officeDocument/2006/relationships/hyperlink" Target="http://cbw.sh/" TargetMode="External"/><Relationship Id="rId4" Type="http://schemas.openxmlformats.org/officeDocument/2006/relationships/hyperlink" Target="http://david.choffnes.com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o.com" TargetMode="Externa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1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/>
          <p:nvPr/>
        </p:nvSpPr>
        <p:spPr>
          <a:xfrm>
            <a:off x="685798" y="3496235"/>
            <a:ext cx="7543001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Lecture 14: Content Delivery Networks</a:t>
            </a:r>
            <a:endParaRPr sz="2600"/>
          </a:p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(Over 1 billion served … each day)</a:t>
            </a:r>
          </a:p>
        </p:txBody>
      </p:sp>
      <p:sp>
        <p:nvSpPr>
          <p:cNvPr id="144" name="Subtitle 4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300"/>
            </a:pPr>
            <a:r>
              <a:t>The slide is built with the help of Prof. </a:t>
            </a:r>
            <a:r>
              <a:rPr>
                <a:hlinkClick r:id="rId2" invalidUrl="" action="" tgtFrame="" tooltip="" history="1" highlightClick="0" endSnd="0"/>
              </a:rPr>
              <a:t>Alan Mislove</a:t>
            </a:r>
            <a:r>
              <a:t>, </a:t>
            </a:r>
            <a:r>
              <a:rPr>
                <a:hlinkClick r:id="rId3" invalidUrl="" action="" tgtFrame="" tooltip="" history="1" highlightClick="0" endSnd="0"/>
              </a:rPr>
              <a:t>Christo Wilson</a:t>
            </a:r>
            <a:r>
              <a:t>, and </a:t>
            </a:r>
            <a:r>
              <a:rPr>
                <a:hlinkClick r:id="rId4" invalidUrl="" action="" tgtFrame="" tooltip="" history="1" highlightClick="0" endSnd="0"/>
              </a:rPr>
              <a:t>David Choffnes</a:t>
            </a:r>
            <a:r>
              <a:t>'s class</a:t>
            </a:r>
          </a:p>
        </p:txBody>
      </p:sp>
      <p:sp>
        <p:nvSpPr>
          <p:cNvPr id="145" name="Title 1"/>
          <p:cNvSpPr txBox="1"/>
          <p:nvPr>
            <p:ph type="ctrTitle"/>
          </p:nvPr>
        </p:nvSpPr>
        <p:spPr>
          <a:xfrm>
            <a:off x="685799" y="1143000"/>
            <a:ext cx="7395882" cy="1828800"/>
          </a:xfrm>
          <a:prstGeom prst="rect">
            <a:avLst/>
          </a:prstGeom>
        </p:spPr>
        <p:txBody>
          <a:bodyPr/>
          <a:lstStyle/>
          <a:p>
            <a:pPr defTabSz="777240">
              <a:defRPr cap="none" sz="5100"/>
            </a:pPr>
            <a:r>
              <a:t>CSCI-351</a:t>
            </a:r>
            <a:br/>
            <a:r>
              <a:rPr sz="4165"/>
              <a:t>Data communication and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 balancing: Are we done?</a:t>
            </a:r>
          </a:p>
        </p:txBody>
      </p:sp>
      <p:sp>
        <p:nvSpPr>
          <p:cNvPr id="19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91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Allows scaling of hardware independent of IPs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Relatively easy to maintain</a:t>
            </a:r>
          </a:p>
          <a:p>
            <a:pPr/>
            <a:r>
              <a:t>Disadvantages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Expensive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Still a single point of failure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>
                <a:solidFill>
                  <a:schemeClr val="accent2"/>
                </a:solidFill>
              </a:rPr>
              <a:t>Location</a:t>
            </a:r>
            <a:r>
              <a:t>!</a:t>
            </a:r>
          </a:p>
        </p:txBody>
      </p:sp>
      <p:sp>
        <p:nvSpPr>
          <p:cNvPr id="192" name="Rectangle 4"/>
          <p:cNvSpPr/>
          <p:nvPr/>
        </p:nvSpPr>
        <p:spPr>
          <a:xfrm>
            <a:off x="381934" y="5538692"/>
            <a:ext cx="8463720" cy="811062"/>
          </a:xfrm>
          <a:prstGeom prst="rect">
            <a:avLst/>
          </a:prstGeom>
          <a:solidFill>
            <a:schemeClr val="accent2"/>
          </a:solidFill>
          <a:ln w="571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Content Placeholder 2"/>
          <p:cNvSpPr txBox="1"/>
          <p:nvPr/>
        </p:nvSpPr>
        <p:spPr>
          <a:xfrm>
            <a:off x="483738" y="5685621"/>
            <a:ext cx="8315533" cy="685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14300">
              <a:lnSpc>
                <a:spcPct val="90000"/>
              </a:lnSpc>
              <a:spcBef>
                <a:spcPts val="60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Where do we place the load balancer for Wikipedia?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Popping up: HTTP performance</a:t>
            </a:r>
          </a:p>
        </p:txBody>
      </p:sp>
      <p:sp>
        <p:nvSpPr>
          <p:cNvPr id="19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97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Web pages 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>
                <a:solidFill>
                  <a:schemeClr val="accent2"/>
                </a:solidFill>
              </a:defRPr>
            </a:pPr>
            <a:r>
              <a:t>RTT matters most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Where should the server go?</a:t>
            </a:r>
          </a:p>
          <a:p>
            <a:pPr/>
            <a:r>
              <a:t>For video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>
                <a:solidFill>
                  <a:schemeClr val="accent2"/>
                </a:solidFill>
              </a:defRPr>
            </a:pPr>
            <a:r>
              <a:t>Available bandwidth matters most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Where should the server go?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</a:p>
          <a:p>
            <a:pPr/>
            <a:r>
              <a:t>Is there one location that is best for everyone?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placement</a:t>
            </a:r>
          </a:p>
        </p:txBody>
      </p:sp>
      <p:sp>
        <p:nvSpPr>
          <p:cNvPr id="20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01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rcRect l="0" t="7243" r="0" b="7243"/>
          <a:stretch>
            <a:fillRect/>
          </a:stretch>
        </p:blipFill>
        <p:spPr>
          <a:xfrm>
            <a:off x="152400" y="1600199"/>
            <a:ext cx="8839200" cy="510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55395" y="2774866"/>
            <a:ext cx="607001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rcRect l="0" t="7357" r="9792" b="21721"/>
          <a:stretch>
            <a:fillRect/>
          </a:stretch>
        </p:blipFill>
        <p:spPr>
          <a:xfrm>
            <a:off x="7482051" y="3012966"/>
            <a:ext cx="610915" cy="678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7726" y="3268852"/>
            <a:ext cx="607001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297" y="3403734"/>
            <a:ext cx="607002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677" y="1450563"/>
            <a:ext cx="607001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49504" y="5295596"/>
            <a:ext cx="607001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Picture 12" descr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08413" y="4414344"/>
            <a:ext cx="2878522" cy="2302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3149" y="5587998"/>
            <a:ext cx="416198" cy="416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8996" y="5179845"/>
            <a:ext cx="416198" cy="416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19603" y="6085487"/>
            <a:ext cx="416198" cy="416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54570" y="4745418"/>
            <a:ext cx="416198" cy="416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04914" y="5726384"/>
            <a:ext cx="416198" cy="416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0" presetID="1" grpId="5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90799 0.074073" origin="layout" pathEditMode="relative">
                                      <p:cBhvr>
                                        <p:cTn id="24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8"/>
      <p:bldP build="whole" bldLvl="1" animBg="1" rev="0" advAuto="0" spid="203" grpId="1"/>
      <p:bldP build="whole" bldLvl="1" animBg="1" rev="0" advAuto="0" spid="207" grpId="4"/>
      <p:bldP build="whole" bldLvl="1" animBg="1" rev="0" advAuto="0" spid="210" grpId="7"/>
      <p:bldP build="whole" bldLvl="1" animBg="1" rev="0" advAuto="0" spid="211" grpId="9"/>
      <p:bldP build="whole" bldLvl="1" animBg="1" rev="0" advAuto="0" spid="205" grpId="3"/>
      <p:bldP build="whole" bldLvl="1" animBg="1" rev="0" advAuto="0" spid="212" grpId="10"/>
      <p:bldP build="whole" bldLvl="1" animBg="1" rev="0" advAuto="0" spid="213" grpId="11"/>
      <p:bldP build="whole" bldLvl="1" animBg="1" rev="0" advAuto="0" spid="208" grpId="12"/>
      <p:bldP build="whole" bldLvl="1" animBg="1" rev="0" advAuto="0" spid="204" grpId="2"/>
      <p:bldP build="whole" bldLvl="1" animBg="1" rev="0" advAuto="0" spid="206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speed matters</a:t>
            </a:r>
          </a:p>
        </p:txBody>
      </p:sp>
      <p:sp>
        <p:nvSpPr>
          <p:cNvPr id="21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17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Impact on user experience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Users navigating away from pages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Video startup delay</a:t>
            </a:r>
          </a:p>
        </p:txBody>
      </p:sp>
      <p:pic>
        <p:nvPicPr>
          <p:cNvPr id="21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7177" y="2602183"/>
            <a:ext cx="5139421" cy="4039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speed matters</a:t>
            </a:r>
          </a:p>
        </p:txBody>
      </p:sp>
      <p:sp>
        <p:nvSpPr>
          <p:cNvPr id="22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22" name="Content Placeholder 3"/>
          <p:cNvSpPr txBox="1"/>
          <p:nvPr>
            <p:ph type="body" idx="1"/>
          </p:nvPr>
        </p:nvSpPr>
        <p:spPr>
          <a:xfrm>
            <a:off x="152399" y="1600200"/>
            <a:ext cx="6336720" cy="5105400"/>
          </a:xfrm>
          <a:prstGeom prst="rect">
            <a:avLst/>
          </a:prstGeom>
        </p:spPr>
        <p:txBody>
          <a:bodyPr/>
          <a:lstStyle/>
          <a:p>
            <a:pPr/>
            <a:r>
              <a:t>Impact on user experience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Users navigating away from pages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Video startup delay</a:t>
            </a:r>
          </a:p>
          <a:p>
            <a:pPr/>
            <a:r>
              <a:t>Impact on revenue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Amazon: increased revenue 1% for every 100ms reduction in PLT*</a:t>
            </a:r>
          </a:p>
          <a:p>
            <a:pPr/>
            <a:r>
              <a:t>Ping from ROC to LAX: ~100ms</a:t>
            </a:r>
          </a:p>
        </p:txBody>
      </p:sp>
      <p:pic>
        <p:nvPicPr>
          <p:cNvPr id="22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4501" y="3529588"/>
            <a:ext cx="2463993" cy="2463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Strawman solution: Web caches</a:t>
            </a:r>
          </a:p>
        </p:txBody>
      </p:sp>
      <p:sp>
        <p:nvSpPr>
          <p:cNvPr id="22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29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ISP uses a middlebox that caches Web content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Better performance – content is closer to users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Lower cost – content traverses network boundary once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Does this solve the problem?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</a:p>
          <a:p>
            <a:pPr/>
            <a:r>
              <a:t>No!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Size of all Web content is too large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Zipf distribution limits cache hit rate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Web content is </a:t>
            </a:r>
            <a:r>
              <a:rPr b="1"/>
              <a:t>dynamic </a:t>
            </a:r>
            <a:r>
              <a:t>and </a:t>
            </a:r>
            <a:r>
              <a:rPr b="1"/>
              <a:t>customized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Can’t cache banking content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What does it mean to cache search results?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 Placeholder 5"/>
          <p:cNvSpPr txBox="1"/>
          <p:nvPr>
            <p:ph type="body" idx="1"/>
          </p:nvPr>
        </p:nvSpPr>
        <p:spPr>
          <a:xfrm>
            <a:off x="450376" y="2296633"/>
            <a:ext cx="8338781" cy="3845022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Motivation</a:t>
            </a:r>
            <a:endParaRPr sz="34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b="1" sz="4400"/>
            </a:pPr>
            <a:r>
              <a:t>CDN basics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Prominent example: Akamai</a:t>
            </a:r>
          </a:p>
        </p:txBody>
      </p:sp>
      <p:sp>
        <p:nvSpPr>
          <p:cNvPr id="234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35" name="Slide Number Placeholder 2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 CDN?</a:t>
            </a:r>
          </a:p>
        </p:txBody>
      </p:sp>
      <p:sp>
        <p:nvSpPr>
          <p:cNvPr id="23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39" name="Content Placeholder 3"/>
          <p:cNvSpPr txBox="1"/>
          <p:nvPr>
            <p:ph type="body" idx="1"/>
          </p:nvPr>
        </p:nvSpPr>
        <p:spPr>
          <a:xfrm>
            <a:off x="152400" y="1600200"/>
            <a:ext cx="8802156" cy="5105400"/>
          </a:xfrm>
          <a:prstGeom prst="rect">
            <a:avLst/>
          </a:prstGeom>
        </p:spPr>
        <p:txBody>
          <a:bodyPr/>
          <a:lstStyle/>
          <a:p>
            <a:pPr/>
            <a:r>
              <a:t>Content Delivery Network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Also sometimes called Content Distribution Network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At least half of the world’s bits are delivered by a CDN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Probably closer to 80/90%</a:t>
            </a:r>
          </a:p>
          <a:p>
            <a:pPr lvl="2" marL="914400" indent="-228600">
              <a:spcBef>
                <a:spcPts val="500"/>
              </a:spcBef>
              <a:defRPr sz="2300"/>
            </a:pPr>
          </a:p>
          <a:p>
            <a:pPr/>
            <a:r>
              <a:t>Primary Goals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Create replicas of content throughout the Internet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Ensure that replicas are always available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Directly clients to replicas that will give good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Components of a CDN</a:t>
            </a:r>
          </a:p>
        </p:txBody>
      </p:sp>
      <p:sp>
        <p:nvSpPr>
          <p:cNvPr id="24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43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Distributed servers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Usually located inside of other ISPs</a:t>
            </a:r>
          </a:p>
          <a:p>
            <a:pPr lvl="2" marL="960119" indent="-274319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>
                <a:solidFill>
                  <a:schemeClr val="accent2"/>
                </a:solidFill>
              </a:defRPr>
            </a:pPr>
            <a:r>
              <a:t>Why?</a:t>
            </a:r>
          </a:p>
          <a:p>
            <a:pPr/>
            <a:r>
              <a:t>High-speed network connecting them</a:t>
            </a:r>
          </a:p>
          <a:p>
            <a:pPr/>
            <a:r>
              <a:t>Clients 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Can be located anywhere in the world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They want fast Web performance</a:t>
            </a:r>
          </a:p>
          <a:p>
            <a:pPr/>
            <a:r>
              <a:t>Glue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Something that binds clients to “nearby” replica servers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CDN Components</a:t>
            </a:r>
          </a:p>
        </p:txBody>
      </p:sp>
      <p:sp>
        <p:nvSpPr>
          <p:cNvPr id="24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47" name="Content Placeholder 35" descr="Content Placeholder 35"/>
          <p:cNvPicPr>
            <a:picLocks noChangeAspect="1"/>
          </p:cNvPicPr>
          <p:nvPr/>
        </p:nvPicPr>
        <p:blipFill>
          <a:blip r:embed="rId2">
            <a:extLst/>
          </a:blip>
          <a:srcRect l="16533" t="0" r="16533" b="0"/>
          <a:stretch>
            <a:fillRect/>
          </a:stretch>
        </p:blipFill>
        <p:spPr>
          <a:xfrm>
            <a:off x="152400" y="1600200"/>
            <a:ext cx="8839200" cy="5105400"/>
          </a:xfrm>
          <a:prstGeom prst="rect">
            <a:avLst/>
          </a:prstGeom>
          <a:ln w="12700">
            <a:miter lim="400000"/>
          </a:ln>
        </p:spPr>
      </p:pic>
      <p:sp>
        <p:nvSpPr>
          <p:cNvPr id="248" name="Slide Number Placeholder 2"/>
          <p:cNvSpPr txBox="1"/>
          <p:nvPr/>
        </p:nvSpPr>
        <p:spPr>
          <a:xfrm>
            <a:off x="0" y="1256270"/>
            <a:ext cx="533400" cy="3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96111">
              <a:lnSpc>
                <a:spcPct val="80000"/>
              </a:lnSpc>
              <a:defRPr b="1" sz="1568">
                <a:solidFill>
                  <a:srgbClr val="FFFFFF"/>
                </a:solidFill>
              </a:defRPr>
            </a:lvl1pPr>
          </a:lstStyle>
          <a:p>
            <a:pPr/>
            <a:r>
              <a:t>16</a:t>
            </a:r>
          </a:p>
        </p:txBody>
      </p:sp>
      <p:pic>
        <p:nvPicPr>
          <p:cNvPr id="249" name="Content Placeholder 5" descr="Content Placeholder 5"/>
          <p:cNvPicPr>
            <a:picLocks noChangeAspect="1"/>
          </p:cNvPicPr>
          <p:nvPr/>
        </p:nvPicPr>
        <p:blipFill>
          <a:blip r:embed="rId3">
            <a:extLst/>
          </a:blip>
          <a:srcRect l="0" t="7243" r="0" b="7243"/>
          <a:stretch>
            <a:fillRect/>
          </a:stretch>
        </p:blipFill>
        <p:spPr>
          <a:xfrm>
            <a:off x="152400" y="1600199"/>
            <a:ext cx="8839200" cy="5105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5395" y="2774866"/>
            <a:ext cx="607001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rcRect l="0" t="7357" r="9792" b="21721"/>
          <a:stretch>
            <a:fillRect/>
          </a:stretch>
        </p:blipFill>
        <p:spPr>
          <a:xfrm>
            <a:off x="7482051" y="3012966"/>
            <a:ext cx="610915" cy="678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97726" y="3268852"/>
            <a:ext cx="607001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7297" y="3403734"/>
            <a:ext cx="607002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2677" y="1450563"/>
            <a:ext cx="607001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49504" y="5295596"/>
            <a:ext cx="607001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Picture 12" descr="Picture 1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008413" y="4414344"/>
            <a:ext cx="2878522" cy="23028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73149" y="5587998"/>
            <a:ext cx="416198" cy="416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418996" y="5179845"/>
            <a:ext cx="416198" cy="416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19603" y="6085487"/>
            <a:ext cx="416198" cy="416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54570" y="4745418"/>
            <a:ext cx="416198" cy="416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04914" y="5726384"/>
            <a:ext cx="416198" cy="4161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cture 18" descr="Picture 18"/>
          <p:cNvPicPr>
            <a:picLocks noChangeAspect="1"/>
          </p:cNvPicPr>
          <p:nvPr/>
        </p:nvPicPr>
        <p:blipFill>
          <a:blip r:embed="rId5">
            <a:extLst/>
          </a:blip>
          <a:srcRect l="0" t="7357" r="9792" b="21721"/>
          <a:stretch>
            <a:fillRect/>
          </a:stretch>
        </p:blipFill>
        <p:spPr>
          <a:xfrm>
            <a:off x="5041901" y="3471917"/>
            <a:ext cx="610915" cy="678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icture 19" descr="Picture 19"/>
          <p:cNvPicPr>
            <a:picLocks noChangeAspect="1"/>
          </p:cNvPicPr>
          <p:nvPr/>
        </p:nvPicPr>
        <p:blipFill>
          <a:blip r:embed="rId5">
            <a:extLst/>
          </a:blip>
          <a:srcRect l="0" t="7357" r="9792" b="21721"/>
          <a:stretch>
            <a:fillRect/>
          </a:stretch>
        </p:blipFill>
        <p:spPr>
          <a:xfrm>
            <a:off x="3193831" y="4531710"/>
            <a:ext cx="610915" cy="6785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20" descr="Picture 20"/>
          <p:cNvPicPr>
            <a:picLocks noChangeAspect="1"/>
          </p:cNvPicPr>
          <p:nvPr/>
        </p:nvPicPr>
        <p:blipFill>
          <a:blip r:embed="rId5">
            <a:extLst/>
          </a:blip>
          <a:srcRect l="0" t="7357" r="9792" b="21721"/>
          <a:stretch>
            <a:fillRect/>
          </a:stretch>
        </p:blipFill>
        <p:spPr>
          <a:xfrm>
            <a:off x="697625" y="3217917"/>
            <a:ext cx="610915" cy="678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Picture 21" descr="Picture 21"/>
          <p:cNvPicPr>
            <a:picLocks noChangeAspect="1"/>
          </p:cNvPicPr>
          <p:nvPr/>
        </p:nvPicPr>
        <p:blipFill>
          <a:blip r:embed="rId5">
            <a:extLst/>
          </a:blip>
          <a:srcRect l="0" t="7357" r="9792" b="21721"/>
          <a:stretch>
            <a:fillRect/>
          </a:stretch>
        </p:blipFill>
        <p:spPr>
          <a:xfrm>
            <a:off x="6802384" y="5083504"/>
            <a:ext cx="610915" cy="678511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Straight Connector 23"/>
          <p:cNvSpPr/>
          <p:nvPr/>
        </p:nvSpPr>
        <p:spPr>
          <a:xfrm>
            <a:off x="1274834" y="3595409"/>
            <a:ext cx="3799371" cy="222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67" name="Straight Connector 24"/>
          <p:cNvSpPr/>
          <p:nvPr/>
        </p:nvSpPr>
        <p:spPr>
          <a:xfrm>
            <a:off x="1294526" y="3621986"/>
            <a:ext cx="1899306" cy="1248980"/>
          </a:xfrm>
          <a:prstGeom prst="line">
            <a:avLst/>
          </a:prstGeom>
          <a:ln w="57150">
            <a:solidFill>
              <a:schemeClr val="accent2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8" name="Straight Connector 26"/>
          <p:cNvSpPr/>
          <p:nvPr/>
        </p:nvSpPr>
        <p:spPr>
          <a:xfrm flipV="1">
            <a:off x="3689132" y="4116552"/>
            <a:ext cx="1434662" cy="857766"/>
          </a:xfrm>
          <a:prstGeom prst="line">
            <a:avLst/>
          </a:prstGeom>
          <a:ln w="57150">
            <a:solidFill>
              <a:schemeClr val="accent2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69" name="Straight Connector 28"/>
          <p:cNvSpPr/>
          <p:nvPr/>
        </p:nvSpPr>
        <p:spPr>
          <a:xfrm flipV="1">
            <a:off x="5484650" y="3352221"/>
            <a:ext cx="1997402" cy="465960"/>
          </a:xfrm>
          <a:prstGeom prst="line">
            <a:avLst/>
          </a:prstGeom>
          <a:ln w="57150">
            <a:solidFill>
              <a:schemeClr val="accent2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0" name="Straight Connector 30"/>
          <p:cNvSpPr/>
          <p:nvPr/>
        </p:nvSpPr>
        <p:spPr>
          <a:xfrm>
            <a:off x="8005378" y="3468413"/>
            <a:ext cx="885059" cy="153573"/>
          </a:xfrm>
          <a:prstGeom prst="line">
            <a:avLst/>
          </a:prstGeom>
          <a:ln w="57150">
            <a:solidFill>
              <a:schemeClr val="accent2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71" name="Straight Connector 32"/>
          <p:cNvSpPr/>
          <p:nvPr/>
        </p:nvSpPr>
        <p:spPr>
          <a:xfrm flipV="1">
            <a:off x="5968124" y="5552965"/>
            <a:ext cx="889877" cy="21021"/>
          </a:xfrm>
          <a:prstGeom prst="line">
            <a:avLst/>
          </a:prstGeom>
          <a:ln w="57150">
            <a:solidFill>
              <a:schemeClr val="accent2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272" name="Picture 36" descr="Picture 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8928" y="3130331"/>
            <a:ext cx="1231901" cy="476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Picture 37" descr="Picture 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9879" y="4333766"/>
            <a:ext cx="1231901" cy="476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Picture 38" descr="Picture 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6775" y="3475420"/>
            <a:ext cx="1231901" cy="476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Picture 39" descr="Picture 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70362" y="3063764"/>
            <a:ext cx="1231901" cy="476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icture 40" descr="Picture 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78432" y="5069490"/>
            <a:ext cx="1231901" cy="4762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xit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xit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xit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xit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xit" nodeType="after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mph" nodeType="clickEffect" presetSubtype="0" presetID="26" grpId="27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88" dur="500" fill="hold" tmFilter="0, 0; .2, .5; .8, .5; 1, 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fill="hold" autoRev="1"/>
                                        <p:tgtEl>
                                          <p:spTgt spid="2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mph" nodeType="withEffect" presetSubtype="0" presetID="26" grpId="28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92" dur="500" fill="hold" tmFilter="0, 0; .2, .5; .8, .5; 1, 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fill="hold" autoRev="1"/>
                                        <p:tgtEl>
                                          <p:spTgt spid="2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mph" nodeType="clickEffect" presetSubtype="0" presetID="26" grpId="29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97" dur="500" fill="hold" tmFilter="0, 0; .2, .5; .8, .5; 1, 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fill="hold" autoRev="1"/>
                                        <p:tgtEl>
                                          <p:spTgt spid="2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mph" nodeType="afterEffect" presetSubtype="0" presetID="26" grpId="30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01" dur="500" fill="hold" tmFilter="0, 0; .2, .5; .8, .5; 1, 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fill="hold" autoRev="1"/>
                                        <p:tgtEl>
                                          <p:spTgt spid="2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mph" nodeType="clickEffect" presetSubtype="0" presetID="26" grpId="31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06" dur="500" fill="hold" tmFilter="0, 0; .2, .5; .8, .5; 1, 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fill="hold" autoRev="1"/>
                                        <p:tgtEl>
                                          <p:spTgt spid="2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mph" nodeType="afterEffect" presetSubtype="0" presetID="26" grpId="32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10" dur="500" fill="hold" tmFilter="0, 0; .2, .5; .8, .5; 1, 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fill="hold" autoRev="1"/>
                                        <p:tgtEl>
                                          <p:spTgt spid="2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emph" nodeType="clickEffect" presetSubtype="0" presetID="26" grpId="33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15" dur="500" fill="hold" tmFilter="0, 0; .2, .5; .8, .5; 1, 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fill="hold" autoRev="1"/>
                                        <p:tgtEl>
                                          <p:spTgt spid="2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Class="emph" nodeType="withEffect" presetSubtype="0" presetID="26" grpId="34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19" dur="500" fill="hold" tmFilter="0, 0; .2, .5; .8, .5; 1, 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fill="hold" autoRev="1"/>
                                        <p:tgtEl>
                                          <p:spTgt spid="2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Class="emph" nodeType="afterEffect" presetSubtype="0" presetID="26" grpId="35" fill="hold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id="123" dur="500" fill="hold" tmFilter="0, 0; .2, .5; .8, .5; 1, 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fill="hold" autoRev="1"/>
                                        <p:tgtEl>
                                          <p:spTgt spid="2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3" grpId="15"/>
      <p:bldP build="whole" bldLvl="1" animBg="1" rev="0" advAuto="0" spid="273" grpId="20"/>
      <p:bldP build="whole" bldLvl="1" animBg="1" rev="0" advAuto="0" spid="273" grpId="23"/>
      <p:bldP build="whole" bldLvl="1" animBg="1" rev="0" advAuto="0" spid="262" grpId="29"/>
      <p:bldP build="whole" bldLvl="1" animBg="1" rev="0" advAuto="0" spid="252" grpId="7"/>
      <p:bldP build="whole" bldLvl="1" animBg="1" rev="0" advAuto="0" spid="268" grpId="3"/>
      <p:bldP build="whole" bldLvl="1" animBg="1" rev="0" advAuto="0" spid="272" grpId="21"/>
      <p:bldP build="whole" bldLvl="1" animBg="1" rev="0" advAuto="0" spid="272" grpId="22"/>
      <p:bldP build="whole" bldLvl="1" animBg="1" rev="0" advAuto="0" spid="276" grpId="17"/>
      <p:bldP build="whole" bldLvl="1" animBg="1" rev="0" advAuto="0" spid="254" grpId="16"/>
      <p:bldP build="whole" bldLvl="1" animBg="1" rev="0" advAuto="0" spid="261" grpId="13"/>
      <p:bldP build="whole" bldLvl="1" animBg="1" rev="0" advAuto="0" spid="276" grpId="26"/>
      <p:bldP build="whole" bldLvl="1" animBg="1" rev="0" advAuto="0" spid="253" grpId="33"/>
      <p:bldP build="whole" bldLvl="1" animBg="1" rev="0" advAuto="0" spid="263" grpId="28"/>
      <p:bldP build="whole" bldLvl="1" animBg="1" rev="0" advAuto="0" spid="267" grpId="1"/>
      <p:bldP build="whole" bldLvl="1" animBg="1" rev="0" advAuto="0" spid="269" grpId="4"/>
      <p:bldP build="whole" bldLvl="1" animBg="1" rev="0" advAuto="0" spid="258" grpId="11"/>
      <p:bldP build="whole" bldLvl="1" animBg="1" rev="0" advAuto="0" spid="251" grpId="31"/>
      <p:bldP build="whole" bldLvl="1" animBg="1" rev="0" advAuto="0" spid="252" grpId="30"/>
      <p:bldP build="whole" bldLvl="1" animBg="1" rev="0" advAuto="0" spid="254" grpId="35"/>
      <p:bldP build="whole" bldLvl="1" animBg="1" rev="0" advAuto="0" spid="250" grpId="14"/>
      <p:bldP build="whole" bldLvl="1" animBg="1" rev="0" advAuto="0" spid="255" grpId="8"/>
      <p:bldP build="whole" bldLvl="1" animBg="1" rev="0" advAuto="0" spid="274" grpId="19"/>
      <p:bldP build="whole" bldLvl="1" animBg="1" rev="0" advAuto="0" spid="270" grpId="5"/>
      <p:bldP build="whole" bldLvl="1" animBg="1" rev="0" advAuto="0" spid="264" grpId="34"/>
      <p:bldP build="whole" bldLvl="1" animBg="1" rev="0" advAuto="0" spid="274" grpId="24"/>
      <p:bldP build="whole" bldLvl="1" animBg="1" rev="0" advAuto="0" spid="277" grpId="2"/>
      <p:bldP build="whole" bldLvl="1" animBg="1" rev="0" advAuto="0" spid="271" grpId="6"/>
      <p:bldP build="whole" bldLvl="1" animBg="1" rev="0" advAuto="0" spid="257" grpId="10"/>
      <p:bldP build="whole" bldLvl="1" animBg="1" rev="0" advAuto="0" spid="275" grpId="18"/>
      <p:bldP build="whole" bldLvl="1" animBg="1" rev="0" advAuto="0" spid="250" grpId="32"/>
      <p:bldP build="whole" bldLvl="1" animBg="1" rev="0" advAuto="0" spid="255" grpId="27"/>
      <p:bldP build="whole" bldLvl="1" animBg="1" rev="0" advAuto="0" spid="275" grpId="25"/>
      <p:bldP build="whole" bldLvl="1" animBg="1" rev="0" advAuto="0" spid="259" grpId="9"/>
      <p:bldP build="whole" bldLvl="1" animBg="1" rev="0" advAuto="0" spid="260" grpId="1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nnouncement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Announcement (1)</a:t>
            </a:r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xfrm>
            <a:off x="153963" y="1242300"/>
            <a:ext cx="225474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To ask for regrading, you must come to office hours (or send me an email for scheduling) with the following in writing:…"/>
          <p:cNvSpPr txBox="1"/>
          <p:nvPr>
            <p:ph type="body" idx="1"/>
          </p:nvPr>
        </p:nvSpPr>
        <p:spPr>
          <a:xfrm>
            <a:off x="152400" y="1569720"/>
            <a:ext cx="8839200" cy="5105401"/>
          </a:xfrm>
          <a:prstGeom prst="rect">
            <a:avLst/>
          </a:prstGeom>
        </p:spPr>
        <p:txBody>
          <a:bodyPr/>
          <a:lstStyle/>
          <a:p>
            <a:pPr>
              <a:defRPr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To ask for regrading, you must come to office hours (or send me an email for scheduling) with the following in </a:t>
            </a:r>
            <a:r>
              <a:rPr>
                <a:solidFill>
                  <a:schemeClr val="accent2"/>
                </a:solidFill>
              </a:rPr>
              <a:t>writing</a:t>
            </a:r>
            <a:r>
              <a:t>:</a:t>
            </a:r>
          </a:p>
          <a:p>
            <a:pPr lvl="1" marL="880110" indent="-514350">
              <a:spcBef>
                <a:spcPts val="500"/>
              </a:spcBef>
              <a:buClr>
                <a:schemeClr val="accent1"/>
              </a:buClr>
              <a:buAutoNum type="arabicPeriod" startAt="1"/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Specify the problem(s) you want regraded</a:t>
            </a:r>
          </a:p>
          <a:p>
            <a:pPr lvl="1" marL="880110" indent="-514350">
              <a:spcBef>
                <a:spcPts val="500"/>
              </a:spcBef>
              <a:buClr>
                <a:schemeClr val="accent1"/>
              </a:buClr>
              <a:buAutoNum type="arabicPeriod" startAt="1"/>
              <a:defRPr sz="2400">
                <a:latin typeface="Gill Sans"/>
                <a:ea typeface="Gill Sans"/>
                <a:cs typeface="Gill Sans"/>
                <a:sym typeface="Gill Sans"/>
              </a:defRPr>
            </a:pPr>
            <a:r>
              <a:t>For each problem, explain why the grade is in error</a:t>
            </a:r>
          </a:p>
        </p:txBody>
      </p:sp>
      <p:sp>
        <p:nvSpPr>
          <p:cNvPr id="150" name="Text"/>
          <p:cNvSpPr txBox="1"/>
          <p:nvPr/>
        </p:nvSpPr>
        <p:spPr>
          <a:xfrm>
            <a:off x="4250491" y="-2346176"/>
            <a:ext cx="1270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151" name="Text"/>
          <p:cNvSpPr txBox="1"/>
          <p:nvPr/>
        </p:nvSpPr>
        <p:spPr>
          <a:xfrm>
            <a:off x="3244320" y="4069477"/>
            <a:ext cx="127001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200"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graphicFrame>
        <p:nvGraphicFramePr>
          <p:cNvPr id="152" name="2D Column Chart"/>
          <p:cNvGraphicFramePr/>
          <p:nvPr/>
        </p:nvGraphicFramePr>
        <p:xfrm>
          <a:off x="1064422" y="3255517"/>
          <a:ext cx="6333307" cy="355068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Examples of CDNs</a:t>
            </a:r>
          </a:p>
        </p:txBody>
      </p:sp>
      <p:sp>
        <p:nvSpPr>
          <p:cNvPr id="28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81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Akamai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147K+ servers, 1200+ networks, 92 countries (in early 2010)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240K+ servers, 1700+ networks, 130 countries (now)</a:t>
            </a:r>
          </a:p>
          <a:p>
            <a:pPr marL="286932" indent="-286932"/>
            <a:r>
              <a:rPr sz="2600"/>
              <a:t>Cloudflare, </a:t>
            </a:r>
            <a:r>
              <a:t>Limelight, Edgecast, and others web service providers (e.g., Google, Facebook)</a:t>
            </a:r>
          </a:p>
          <a:p>
            <a:pPr lvl="1" marL="685800" indent="-320039">
              <a:buSzPct val="60000"/>
              <a:buChar char="◻"/>
            </a:pPr>
            <a:r>
              <a:t>Advice…?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Inside a CDN</a:t>
            </a:r>
          </a:p>
        </p:txBody>
      </p:sp>
      <p:sp>
        <p:nvSpPr>
          <p:cNvPr id="28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85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Servers are deployed in clusters for reliability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Some may be offline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Could be due to failure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Also could be “suspended” (e.g., to save power or for upgrade)</a:t>
            </a:r>
          </a:p>
          <a:p>
            <a:pPr/>
            <a:r>
              <a:t>Could be multiple clusters per location (e.g., in multiple racks)</a:t>
            </a:r>
          </a:p>
          <a:p>
            <a:pPr/>
            <a:r>
              <a:t>Server locations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Well-connected points of presence (PoPs)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Inside of ISPs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Mapping clients to servers (1)</a:t>
            </a:r>
          </a:p>
        </p:txBody>
      </p:sp>
      <p:sp>
        <p:nvSpPr>
          <p:cNvPr id="28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89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CDNs need a way to send clients to the “best” server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The best server can change over time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And this depends on client location, network conditions, server load, …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What existing technology can we use for this?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</a:p>
          <a:p>
            <a:pPr>
              <a:lnSpc>
                <a:spcPct val="90000"/>
              </a:lnSpc>
            </a:pPr>
            <a:r>
              <a:t>URL Rewriting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Modifies the URL of specific content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netflix.com/movie1 to a17.akamai.com/movie1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Requires content modification in the origin websites</a:t>
            </a:r>
          </a:p>
          <a:p>
            <a:pPr lvl="2" marL="960119" indent="-274319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But it allows fine-grained controls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28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Mapping clients to servers (2)</a:t>
            </a:r>
          </a:p>
        </p:txBody>
      </p:sp>
      <p:sp>
        <p:nvSpPr>
          <p:cNvPr id="29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93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DNS-based redirection (most widely used)</a:t>
            </a:r>
          </a:p>
          <a:p>
            <a:pPr lvl="1" marL="685800" indent="-320039">
              <a:lnSpc>
                <a:spcPct val="90000"/>
              </a:lnSpc>
              <a:buSzPct val="60000"/>
              <a:buChar char="◻"/>
            </a:pPr>
            <a:r>
              <a:t>DNS Server approaches</a:t>
            </a:r>
          </a:p>
          <a:p>
            <a:pPr lvl="2" marL="960119" indent="-274319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Clients request 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2" invalidUrl="" action="" tgtFrame="" tooltip="" history="1" highlightClick="0" endSnd="0"/>
              </a:rPr>
              <a:t>www.foo.com</a:t>
            </a:r>
          </a:p>
          <a:p>
            <a:pPr lvl="2" marL="960119" indent="-274319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DNS server directs client to one or more IPs based on request IP</a:t>
            </a:r>
          </a:p>
          <a:p>
            <a:pPr lvl="2" marL="960119" indent="-274319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Use short TTL to limit the effect of caching</a:t>
            </a:r>
          </a:p>
          <a:p>
            <a:pPr lvl="1" marL="685800" indent="-320039">
              <a:lnSpc>
                <a:spcPct val="90000"/>
              </a:lnSpc>
              <a:buSzPct val="60000"/>
              <a:buChar char="◻"/>
            </a:pPr>
            <a:r>
              <a:t>CNAME approaches</a:t>
            </a:r>
          </a:p>
          <a:p>
            <a:pPr lvl="2" marL="960119" indent="-274319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Clients request www.foo.com</a:t>
            </a:r>
          </a:p>
          <a:p>
            <a:pPr lvl="2" marL="960119" indent="-274319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Returned record is foo.com CNAME a18.akamai.com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9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CDN redirection example</a:t>
            </a:r>
          </a:p>
        </p:txBody>
      </p:sp>
      <p:sp>
        <p:nvSpPr>
          <p:cNvPr id="29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97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tijay$ dig www.fox.com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;; ANSWER SECTION: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www.fox.com.		510	IN	CNAME	www.fox-rma.com.edgesuite.net.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www.fox-rma.com.edgesuite.net. 5139 IN	CNAME	a2047.w7.akamai.net.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a2047.w7.akamai.net.	4	IN	A	23.62.96.128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a2047.w7.akamai.net.	4	IN	A	23.62.96.144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a2047.w7.akamai.net.	4	IN	A	23.62.96.193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a2047.w7.akamai.net.	4	IN	A	23.62.96.162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a2047.w7.akamai.net.	4	IN	A	23.62.96.185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a2047.w7.akamai.net.	4	IN	A	23.62.96.154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a2047.w7.akamai.net.	4	IN	A	23.62.96.169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a2047.w7.akamai.net.	4	IN	A	23.62.96.152</a:t>
            </a:r>
          </a:p>
          <a:p>
            <a:pPr marL="0" indent="0">
              <a:buSzTx/>
              <a:buFont typeface="Wingdings"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a2047.w7.akamai.net.	4	IN	A	23.62.96.186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 Redirection Considerations</a:t>
            </a:r>
          </a:p>
        </p:txBody>
      </p:sp>
      <p:sp>
        <p:nvSpPr>
          <p:cNvPr id="30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01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Advantages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Uses existing, scalable DNS infrastructure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URLs can stay essentially the same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TTLs can control “freshness” 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</a:p>
          <a:p>
            <a:pPr>
              <a:lnSpc>
                <a:spcPct val="90000"/>
              </a:lnSpc>
            </a:pPr>
            <a:r>
              <a:t>Limitations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>
                <a:solidFill>
                  <a:schemeClr val="accent2"/>
                </a:solidFill>
              </a:defRPr>
            </a:pPr>
            <a:r>
              <a:t>DNS servers see only the DNS server IP</a:t>
            </a:r>
          </a:p>
          <a:p>
            <a:pPr lvl="2" marL="914400" indent="-228600">
              <a:lnSpc>
                <a:spcPct val="90000"/>
              </a:lnSpc>
              <a:spcBef>
                <a:spcPts val="500"/>
              </a:spcBef>
              <a:defRPr sz="2300">
                <a:solidFill>
                  <a:schemeClr val="accent2"/>
                </a:solidFill>
              </a:defRPr>
            </a:pPr>
            <a:r>
              <a:t>Assumes that client and DNS server are close. Is this accurate?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>
                <a:solidFill>
                  <a:schemeClr val="accent2"/>
                </a:solidFill>
              </a:defRPr>
            </a:pPr>
            <a:r>
              <a:t>Content owner must give up control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>
                <a:solidFill>
                  <a:schemeClr val="accent2"/>
                </a:solidFill>
              </a:defRPr>
            </a:pPr>
            <a:r>
              <a:t>Unicast addresses can limit reliability; the client will connect to “one” 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CDN Using Anycast</a:t>
            </a:r>
          </a:p>
        </p:txBody>
      </p:sp>
      <p:sp>
        <p:nvSpPr>
          <p:cNvPr id="30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07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Anycast address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An IP address in a prefix </a:t>
            </a:r>
            <a:br/>
            <a:r>
              <a:t>announced from multiple </a:t>
            </a:r>
            <a:br/>
            <a:r>
              <a:t>locations</a:t>
            </a:r>
          </a:p>
        </p:txBody>
      </p:sp>
      <p:sp>
        <p:nvSpPr>
          <p:cNvPr id="308" name="Straight Connector 5"/>
          <p:cNvSpPr/>
          <p:nvPr/>
        </p:nvSpPr>
        <p:spPr>
          <a:xfrm flipH="1">
            <a:off x="2767564" y="5037114"/>
            <a:ext cx="551705" cy="479173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313" name="Group 7"/>
          <p:cNvGrpSpPr/>
          <p:nvPr/>
        </p:nvGrpSpPr>
        <p:grpSpPr>
          <a:xfrm>
            <a:off x="2140087" y="5456873"/>
            <a:ext cx="1254491" cy="1103472"/>
            <a:chOff x="0" y="0"/>
            <a:chExt cx="1254490" cy="1103471"/>
          </a:xfrm>
        </p:grpSpPr>
        <p:grpSp>
          <p:nvGrpSpPr>
            <p:cNvPr id="311" name="Cloud 4"/>
            <p:cNvGrpSpPr/>
            <p:nvPr/>
          </p:nvGrpSpPr>
          <p:grpSpPr>
            <a:xfrm>
              <a:off x="0" y="0"/>
              <a:ext cx="1254491" cy="1103472"/>
              <a:chOff x="0" y="0"/>
              <a:chExt cx="1254490" cy="1103471"/>
            </a:xfrm>
          </p:grpSpPr>
          <p:sp>
            <p:nvSpPr>
              <p:cNvPr id="309" name="Shape"/>
              <p:cNvSpPr/>
              <p:nvPr/>
            </p:nvSpPr>
            <p:spPr>
              <a:xfrm>
                <a:off x="-1" y="0"/>
                <a:ext cx="1254492" cy="110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B5E9F4"/>
              </a:solidFill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0" name="Shape"/>
              <p:cNvSpPr/>
              <p:nvPr/>
            </p:nvSpPr>
            <p:spPr>
              <a:xfrm>
                <a:off x="63700" y="56110"/>
                <a:ext cx="1149533" cy="936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12" name="Text Box 62"/>
            <p:cNvSpPr txBox="1"/>
            <p:nvPr/>
          </p:nvSpPr>
          <p:spPr>
            <a:xfrm>
              <a:off x="333310" y="360994"/>
              <a:ext cx="609812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 1</a:t>
              </a:r>
            </a:p>
          </p:txBody>
        </p:sp>
      </p:grpSp>
      <p:grpSp>
        <p:nvGrpSpPr>
          <p:cNvPr id="318" name="Group 15"/>
          <p:cNvGrpSpPr/>
          <p:nvPr/>
        </p:nvGrpSpPr>
        <p:grpSpPr>
          <a:xfrm>
            <a:off x="3082281" y="4051182"/>
            <a:ext cx="1254492" cy="1103472"/>
            <a:chOff x="0" y="0"/>
            <a:chExt cx="1254490" cy="1103471"/>
          </a:xfrm>
        </p:grpSpPr>
        <p:grpSp>
          <p:nvGrpSpPr>
            <p:cNvPr id="316" name="Cloud 16"/>
            <p:cNvGrpSpPr/>
            <p:nvPr/>
          </p:nvGrpSpPr>
          <p:grpSpPr>
            <a:xfrm>
              <a:off x="0" y="0"/>
              <a:ext cx="1254491" cy="1103472"/>
              <a:chOff x="0" y="0"/>
              <a:chExt cx="1254490" cy="1103471"/>
            </a:xfrm>
          </p:grpSpPr>
          <p:sp>
            <p:nvSpPr>
              <p:cNvPr id="314" name="Shape"/>
              <p:cNvSpPr/>
              <p:nvPr/>
            </p:nvSpPr>
            <p:spPr>
              <a:xfrm>
                <a:off x="-1" y="0"/>
                <a:ext cx="1254492" cy="110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B5E9F4"/>
              </a:solidFill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5" name="Shape"/>
              <p:cNvSpPr/>
              <p:nvPr/>
            </p:nvSpPr>
            <p:spPr>
              <a:xfrm>
                <a:off x="63700" y="56110"/>
                <a:ext cx="1149533" cy="936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17" name="Text Box 62"/>
            <p:cNvSpPr txBox="1"/>
            <p:nvPr/>
          </p:nvSpPr>
          <p:spPr>
            <a:xfrm>
              <a:off x="333310" y="360994"/>
              <a:ext cx="736948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 31</a:t>
              </a:r>
            </a:p>
          </p:txBody>
        </p:sp>
      </p:grpSp>
      <p:grpSp>
        <p:nvGrpSpPr>
          <p:cNvPr id="323" name="Group 18"/>
          <p:cNvGrpSpPr/>
          <p:nvPr/>
        </p:nvGrpSpPr>
        <p:grpSpPr>
          <a:xfrm>
            <a:off x="4963689" y="2762882"/>
            <a:ext cx="1254491" cy="1103472"/>
            <a:chOff x="0" y="0"/>
            <a:chExt cx="1254490" cy="1103471"/>
          </a:xfrm>
        </p:grpSpPr>
        <p:grpSp>
          <p:nvGrpSpPr>
            <p:cNvPr id="321" name="Cloud 19"/>
            <p:cNvGrpSpPr/>
            <p:nvPr/>
          </p:nvGrpSpPr>
          <p:grpSpPr>
            <a:xfrm>
              <a:off x="0" y="0"/>
              <a:ext cx="1254491" cy="1103472"/>
              <a:chOff x="0" y="0"/>
              <a:chExt cx="1254490" cy="1103471"/>
            </a:xfrm>
          </p:grpSpPr>
          <p:sp>
            <p:nvSpPr>
              <p:cNvPr id="319" name="Shape"/>
              <p:cNvSpPr/>
              <p:nvPr/>
            </p:nvSpPr>
            <p:spPr>
              <a:xfrm>
                <a:off x="-1" y="0"/>
                <a:ext cx="1254492" cy="110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B5E9F4"/>
              </a:solidFill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0" name="Shape"/>
              <p:cNvSpPr/>
              <p:nvPr/>
            </p:nvSpPr>
            <p:spPr>
              <a:xfrm>
                <a:off x="63700" y="56110"/>
                <a:ext cx="1149533" cy="936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22" name="Text Box 62"/>
            <p:cNvSpPr txBox="1"/>
            <p:nvPr/>
          </p:nvSpPr>
          <p:spPr>
            <a:xfrm>
              <a:off x="333310" y="360994"/>
              <a:ext cx="736948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 41</a:t>
              </a:r>
            </a:p>
          </p:txBody>
        </p:sp>
      </p:grpSp>
      <p:grpSp>
        <p:nvGrpSpPr>
          <p:cNvPr id="328" name="Group 21"/>
          <p:cNvGrpSpPr/>
          <p:nvPr/>
        </p:nvGrpSpPr>
        <p:grpSpPr>
          <a:xfrm>
            <a:off x="6204725" y="3640968"/>
            <a:ext cx="1254491" cy="1103472"/>
            <a:chOff x="0" y="0"/>
            <a:chExt cx="1254490" cy="1103471"/>
          </a:xfrm>
        </p:grpSpPr>
        <p:grpSp>
          <p:nvGrpSpPr>
            <p:cNvPr id="326" name="Cloud 22"/>
            <p:cNvGrpSpPr/>
            <p:nvPr/>
          </p:nvGrpSpPr>
          <p:grpSpPr>
            <a:xfrm>
              <a:off x="0" y="0"/>
              <a:ext cx="1254491" cy="1103472"/>
              <a:chOff x="0" y="0"/>
              <a:chExt cx="1254490" cy="1103471"/>
            </a:xfrm>
          </p:grpSpPr>
          <p:sp>
            <p:nvSpPr>
              <p:cNvPr id="324" name="Shape"/>
              <p:cNvSpPr/>
              <p:nvPr/>
            </p:nvSpPr>
            <p:spPr>
              <a:xfrm>
                <a:off x="-1" y="0"/>
                <a:ext cx="1254492" cy="110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B5E9F4"/>
              </a:solidFill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5" name="Shape"/>
              <p:cNvSpPr/>
              <p:nvPr/>
            </p:nvSpPr>
            <p:spPr>
              <a:xfrm>
                <a:off x="63700" y="56110"/>
                <a:ext cx="1149533" cy="936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27" name="Text Box 62"/>
            <p:cNvSpPr txBox="1"/>
            <p:nvPr/>
          </p:nvSpPr>
          <p:spPr>
            <a:xfrm>
              <a:off x="333310" y="360994"/>
              <a:ext cx="736948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 32</a:t>
              </a:r>
            </a:p>
          </p:txBody>
        </p:sp>
      </p:grpSp>
      <p:grpSp>
        <p:nvGrpSpPr>
          <p:cNvPr id="333" name="Group 24"/>
          <p:cNvGrpSpPr/>
          <p:nvPr/>
        </p:nvGrpSpPr>
        <p:grpSpPr>
          <a:xfrm>
            <a:off x="7787292" y="5276755"/>
            <a:ext cx="1254492" cy="1103472"/>
            <a:chOff x="0" y="0"/>
            <a:chExt cx="1254490" cy="1103471"/>
          </a:xfrm>
        </p:grpSpPr>
        <p:grpSp>
          <p:nvGrpSpPr>
            <p:cNvPr id="331" name="Cloud 25"/>
            <p:cNvGrpSpPr/>
            <p:nvPr/>
          </p:nvGrpSpPr>
          <p:grpSpPr>
            <a:xfrm>
              <a:off x="0" y="0"/>
              <a:ext cx="1254491" cy="1103472"/>
              <a:chOff x="0" y="0"/>
              <a:chExt cx="1254490" cy="1103471"/>
            </a:xfrm>
          </p:grpSpPr>
          <p:sp>
            <p:nvSpPr>
              <p:cNvPr id="329" name="Shape"/>
              <p:cNvSpPr/>
              <p:nvPr/>
            </p:nvSpPr>
            <p:spPr>
              <a:xfrm>
                <a:off x="-1" y="0"/>
                <a:ext cx="1254492" cy="110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B5E9F4"/>
              </a:solidFill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0" name="Shape"/>
              <p:cNvSpPr/>
              <p:nvPr/>
            </p:nvSpPr>
            <p:spPr>
              <a:xfrm>
                <a:off x="63700" y="56110"/>
                <a:ext cx="1149533" cy="936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32" name="Text Box 62"/>
            <p:cNvSpPr txBox="1"/>
            <p:nvPr/>
          </p:nvSpPr>
          <p:spPr>
            <a:xfrm>
              <a:off x="333310" y="360994"/>
              <a:ext cx="609812" cy="348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 3</a:t>
              </a:r>
            </a:p>
          </p:txBody>
        </p:sp>
      </p:grpSp>
      <p:grpSp>
        <p:nvGrpSpPr>
          <p:cNvPr id="338" name="Group 27"/>
          <p:cNvGrpSpPr/>
          <p:nvPr/>
        </p:nvGrpSpPr>
        <p:grpSpPr>
          <a:xfrm>
            <a:off x="5271469" y="4756828"/>
            <a:ext cx="1254491" cy="1103472"/>
            <a:chOff x="0" y="0"/>
            <a:chExt cx="1254490" cy="1103471"/>
          </a:xfrm>
        </p:grpSpPr>
        <p:grpSp>
          <p:nvGrpSpPr>
            <p:cNvPr id="336" name="Cloud 28"/>
            <p:cNvGrpSpPr/>
            <p:nvPr/>
          </p:nvGrpSpPr>
          <p:grpSpPr>
            <a:xfrm>
              <a:off x="0" y="0"/>
              <a:ext cx="1254491" cy="1103472"/>
              <a:chOff x="0" y="0"/>
              <a:chExt cx="1254490" cy="1103471"/>
            </a:xfrm>
          </p:grpSpPr>
          <p:sp>
            <p:nvSpPr>
              <p:cNvPr id="334" name="Shape"/>
              <p:cNvSpPr/>
              <p:nvPr/>
            </p:nvSpPr>
            <p:spPr>
              <a:xfrm>
                <a:off x="-1" y="0"/>
                <a:ext cx="1254492" cy="110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B5E9F4"/>
              </a:solidFill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5" name="Shape"/>
              <p:cNvSpPr/>
              <p:nvPr/>
            </p:nvSpPr>
            <p:spPr>
              <a:xfrm>
                <a:off x="63700" y="56110"/>
                <a:ext cx="1149533" cy="936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37" name="Text Box 62"/>
            <p:cNvSpPr txBox="1"/>
            <p:nvPr/>
          </p:nvSpPr>
          <p:spPr>
            <a:xfrm>
              <a:off x="269271" y="350322"/>
              <a:ext cx="736949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 20</a:t>
              </a:r>
            </a:p>
          </p:txBody>
        </p:sp>
      </p:grpSp>
      <p:sp>
        <p:nvSpPr>
          <p:cNvPr id="339" name="Straight Connector 30"/>
          <p:cNvSpPr/>
          <p:nvPr/>
        </p:nvSpPr>
        <p:spPr>
          <a:xfrm flipH="1">
            <a:off x="6254314" y="4485171"/>
            <a:ext cx="280477" cy="317163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Straight Connector 31"/>
          <p:cNvSpPr/>
          <p:nvPr/>
        </p:nvSpPr>
        <p:spPr>
          <a:xfrm>
            <a:off x="7225546" y="4471506"/>
            <a:ext cx="1097884" cy="805317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1" name="Straight Connector 33"/>
          <p:cNvSpPr/>
          <p:nvPr/>
        </p:nvSpPr>
        <p:spPr>
          <a:xfrm>
            <a:off x="6043836" y="3578064"/>
            <a:ext cx="477302" cy="338506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2" name="Straight Connector 34"/>
          <p:cNvSpPr/>
          <p:nvPr/>
        </p:nvSpPr>
        <p:spPr>
          <a:xfrm flipH="1">
            <a:off x="4215792" y="3546049"/>
            <a:ext cx="728737" cy="583959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347" name="Group 42"/>
          <p:cNvGrpSpPr/>
          <p:nvPr/>
        </p:nvGrpSpPr>
        <p:grpSpPr>
          <a:xfrm>
            <a:off x="3993701" y="5538867"/>
            <a:ext cx="1254491" cy="1103472"/>
            <a:chOff x="0" y="0"/>
            <a:chExt cx="1254490" cy="1103471"/>
          </a:xfrm>
        </p:grpSpPr>
        <p:grpSp>
          <p:nvGrpSpPr>
            <p:cNvPr id="345" name="Cloud 43"/>
            <p:cNvGrpSpPr/>
            <p:nvPr/>
          </p:nvGrpSpPr>
          <p:grpSpPr>
            <a:xfrm>
              <a:off x="0" y="0"/>
              <a:ext cx="1254491" cy="1103472"/>
              <a:chOff x="0" y="0"/>
              <a:chExt cx="1254490" cy="1103471"/>
            </a:xfrm>
          </p:grpSpPr>
          <p:sp>
            <p:nvSpPr>
              <p:cNvPr id="343" name="Shape"/>
              <p:cNvSpPr/>
              <p:nvPr/>
            </p:nvSpPr>
            <p:spPr>
              <a:xfrm>
                <a:off x="-1" y="0"/>
                <a:ext cx="1254492" cy="11034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79" h="20684" fill="norm" stroke="1" extrusionOk="0">
                    <a:moveTo>
                      <a:pt x="1901" y="6800"/>
                    </a:moveTo>
                    <a:cubicBezTo>
                      <a:pt x="1658" y="4397"/>
                      <a:pt x="2907" y="2184"/>
                      <a:pt x="4691" y="1857"/>
                    </a:cubicBezTo>
                    <a:cubicBezTo>
                      <a:pt x="5414" y="1724"/>
                      <a:pt x="6149" y="1922"/>
                      <a:pt x="6778" y="2419"/>
                    </a:cubicBezTo>
                    <a:cubicBezTo>
                      <a:pt x="7445" y="725"/>
                      <a:pt x="9003" y="82"/>
                      <a:pt x="10259" y="981"/>
                    </a:cubicBezTo>
                    <a:cubicBezTo>
                      <a:pt x="10478" y="1139"/>
                      <a:pt x="10680" y="1338"/>
                      <a:pt x="10857" y="1573"/>
                    </a:cubicBezTo>
                    <a:lnTo>
                      <a:pt x="10857" y="1573"/>
                    </a:lnTo>
                    <a:cubicBezTo>
                      <a:pt x="11377" y="169"/>
                      <a:pt x="12642" y="-401"/>
                      <a:pt x="13683" y="299"/>
                    </a:cubicBezTo>
                    <a:cubicBezTo>
                      <a:pt x="13971" y="493"/>
                      <a:pt x="14223" y="774"/>
                      <a:pt x="14418" y="1119"/>
                    </a:cubicBezTo>
                    <a:cubicBezTo>
                      <a:pt x="15255" y="-209"/>
                      <a:pt x="16734" y="-373"/>
                      <a:pt x="17722" y="753"/>
                    </a:cubicBezTo>
                    <a:cubicBezTo>
                      <a:pt x="18137" y="1226"/>
                      <a:pt x="18417" y="1878"/>
                      <a:pt x="18513" y="2598"/>
                    </a:cubicBezTo>
                    <a:cubicBezTo>
                      <a:pt x="19885" y="3102"/>
                      <a:pt x="20694" y="5013"/>
                      <a:pt x="20321" y="6865"/>
                    </a:cubicBezTo>
                    <a:cubicBezTo>
                      <a:pt x="20289" y="7020"/>
                      <a:pt x="20250" y="7173"/>
                      <a:pt x="20203" y="7321"/>
                    </a:cubicBezTo>
                    <a:cubicBezTo>
                      <a:pt x="21303" y="9251"/>
                      <a:pt x="21034" y="12017"/>
                      <a:pt x="19601" y="13499"/>
                    </a:cubicBezTo>
                    <a:cubicBezTo>
                      <a:pt x="19156" y="13961"/>
                      <a:pt x="18629" y="14259"/>
                      <a:pt x="18072" y="14367"/>
                    </a:cubicBezTo>
                    <a:cubicBezTo>
                      <a:pt x="18072" y="16443"/>
                      <a:pt x="16822" y="18126"/>
                      <a:pt x="15280" y="18126"/>
                    </a:cubicBezTo>
                    <a:cubicBezTo>
                      <a:pt x="14757" y="18126"/>
                      <a:pt x="14245" y="17928"/>
                      <a:pt x="13801" y="17556"/>
                    </a:cubicBezTo>
                    <a:cubicBezTo>
                      <a:pt x="13280" y="19883"/>
                      <a:pt x="11460" y="21199"/>
                      <a:pt x="9738" y="20494"/>
                    </a:cubicBezTo>
                    <a:cubicBezTo>
                      <a:pt x="9016" y="20199"/>
                      <a:pt x="8392" y="19574"/>
                      <a:pt x="7973" y="18727"/>
                    </a:cubicBezTo>
                    <a:cubicBezTo>
                      <a:pt x="6209" y="20160"/>
                      <a:pt x="3920" y="19389"/>
                      <a:pt x="2859" y="17004"/>
                    </a:cubicBezTo>
                    <a:cubicBezTo>
                      <a:pt x="2846" y="16974"/>
                      <a:pt x="2833" y="16944"/>
                      <a:pt x="2820" y="16914"/>
                    </a:cubicBezTo>
                    <a:lnTo>
                      <a:pt x="2820" y="16914"/>
                    </a:lnTo>
                    <a:cubicBezTo>
                      <a:pt x="1666" y="17096"/>
                      <a:pt x="620" y="15986"/>
                      <a:pt x="485" y="14435"/>
                    </a:cubicBezTo>
                    <a:cubicBezTo>
                      <a:pt x="412" y="13608"/>
                      <a:pt x="615" y="12780"/>
                      <a:pt x="1038" y="12172"/>
                    </a:cubicBezTo>
                    <a:lnTo>
                      <a:pt x="1038" y="12172"/>
                    </a:lnTo>
                    <a:cubicBezTo>
                      <a:pt x="39" y="11379"/>
                      <a:pt x="-297" y="9639"/>
                      <a:pt x="288" y="8285"/>
                    </a:cubicBezTo>
                    <a:cubicBezTo>
                      <a:pt x="626" y="7504"/>
                      <a:pt x="1218" y="6988"/>
                      <a:pt x="1883" y="6895"/>
                    </a:cubicBezTo>
                    <a:close/>
                  </a:path>
                </a:pathLst>
              </a:custGeom>
              <a:solidFill>
                <a:srgbClr val="B5E9F4"/>
              </a:solidFill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4" name="Shape"/>
              <p:cNvSpPr/>
              <p:nvPr/>
            </p:nvSpPr>
            <p:spPr>
              <a:xfrm>
                <a:off x="63700" y="56110"/>
                <a:ext cx="1149533" cy="936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80" y="14010"/>
                    </a:moveTo>
                    <a:cubicBezTo>
                      <a:pt x="899" y="14066"/>
                      <a:pt x="417" y="13902"/>
                      <a:pt x="0" y="13542"/>
                    </a:cubicBezTo>
                    <a:moveTo>
                      <a:pt x="2598" y="19137"/>
                    </a:moveTo>
                    <a:cubicBezTo>
                      <a:pt x="2405" y="19250"/>
                      <a:pt x="2202" y="19325"/>
                      <a:pt x="1994" y="19361"/>
                    </a:cubicBezTo>
                    <a:moveTo>
                      <a:pt x="7802" y="21600"/>
                    </a:moveTo>
                    <a:cubicBezTo>
                      <a:pt x="7657" y="21279"/>
                      <a:pt x="7535" y="20936"/>
                      <a:pt x="7438" y="20577"/>
                    </a:cubicBezTo>
                    <a:moveTo>
                      <a:pt x="14532" y="19050"/>
                    </a:moveTo>
                    <a:cubicBezTo>
                      <a:pt x="14510" y="19430"/>
                      <a:pt x="14462" y="19806"/>
                      <a:pt x="14386" y="20172"/>
                    </a:cubicBezTo>
                    <a:moveTo>
                      <a:pt x="17421" y="12116"/>
                    </a:moveTo>
                    <a:cubicBezTo>
                      <a:pt x="18505" y="12890"/>
                      <a:pt x="19193" y="14504"/>
                      <a:pt x="19193" y="16273"/>
                    </a:cubicBezTo>
                    <a:moveTo>
                      <a:pt x="21600" y="7649"/>
                    </a:moveTo>
                    <a:cubicBezTo>
                      <a:pt x="21423" y="8256"/>
                      <a:pt x="21153" y="8794"/>
                      <a:pt x="20811" y="9222"/>
                    </a:cubicBezTo>
                    <a:moveTo>
                      <a:pt x="19707" y="1814"/>
                    </a:moveTo>
                    <a:cubicBezTo>
                      <a:pt x="19737" y="2059"/>
                      <a:pt x="19751" y="2307"/>
                      <a:pt x="19749" y="2556"/>
                    </a:cubicBezTo>
                    <a:moveTo>
                      <a:pt x="14668" y="947"/>
                    </a:moveTo>
                    <a:cubicBezTo>
                      <a:pt x="14771" y="605"/>
                      <a:pt x="14907" y="286"/>
                      <a:pt x="15073" y="0"/>
                    </a:cubicBezTo>
                    <a:moveTo>
                      <a:pt x="10888" y="1399"/>
                    </a:moveTo>
                    <a:cubicBezTo>
                      <a:pt x="10930" y="1115"/>
                      <a:pt x="10996" y="841"/>
                      <a:pt x="11084" y="582"/>
                    </a:cubicBezTo>
                    <a:moveTo>
                      <a:pt x="6452" y="1676"/>
                    </a:moveTo>
                    <a:cubicBezTo>
                      <a:pt x="6709" y="1897"/>
                      <a:pt x="6947" y="2163"/>
                      <a:pt x="7160" y="2469"/>
                    </a:cubicBezTo>
                    <a:moveTo>
                      <a:pt x="1072" y="7905"/>
                    </a:moveTo>
                    <a:lnTo>
                      <a:pt x="1072" y="7905"/>
                    </a:lnTo>
                    <a:cubicBezTo>
                      <a:pt x="1016" y="7632"/>
                      <a:pt x="974" y="7353"/>
                      <a:pt x="948" y="7071"/>
                    </a:cubicBezTo>
                  </a:path>
                </a:pathLst>
              </a:custGeom>
              <a:noFill/>
              <a:ln w="19050" cap="flat">
                <a:solidFill>
                  <a:srgbClr val="78D6E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46" name="Text Box 62"/>
            <p:cNvSpPr txBox="1"/>
            <p:nvPr/>
          </p:nvSpPr>
          <p:spPr>
            <a:xfrm>
              <a:off x="269271" y="350322"/>
              <a:ext cx="609812" cy="3481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4450" tIns="44450" rIns="44450" bIns="44450" numCol="1" anchor="t">
              <a:spAutoFit/>
            </a:bodyPr>
            <a:lstStyle>
              <a:lvl1pPr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AS 2</a:t>
              </a:r>
            </a:p>
          </p:txBody>
        </p:sp>
      </p:grpSp>
      <p:sp>
        <p:nvSpPr>
          <p:cNvPr id="348" name="Straight Connector 47"/>
          <p:cNvSpPr/>
          <p:nvPr/>
        </p:nvSpPr>
        <p:spPr>
          <a:xfrm flipH="1">
            <a:off x="5136640" y="5523336"/>
            <a:ext cx="280477" cy="317163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49" name="Straight Connector 48"/>
          <p:cNvSpPr/>
          <p:nvPr/>
        </p:nvSpPr>
        <p:spPr>
          <a:xfrm>
            <a:off x="3954929" y="4979071"/>
            <a:ext cx="666251" cy="619210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4566" y="1741347"/>
            <a:ext cx="607001" cy="607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3" name="Group 51"/>
          <p:cNvGrpSpPr/>
          <p:nvPr/>
        </p:nvGrpSpPr>
        <p:grpSpPr>
          <a:xfrm>
            <a:off x="6136546" y="2291153"/>
            <a:ext cx="2828684" cy="611590"/>
            <a:chOff x="0" y="0"/>
            <a:chExt cx="2828682" cy="611589"/>
          </a:xfrm>
        </p:grpSpPr>
        <p:sp>
          <p:nvSpPr>
            <p:cNvPr id="351" name="Rectangular Callout 52"/>
            <p:cNvSpPr/>
            <p:nvPr/>
          </p:nvSpPr>
          <p:spPr>
            <a:xfrm flipH="1">
              <a:off x="0" y="0"/>
              <a:ext cx="2828684" cy="611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405" y="0"/>
                  </a:lnTo>
                  <a:lnTo>
                    <a:pt x="19405" y="12600"/>
                  </a:lnTo>
                  <a:lnTo>
                    <a:pt x="21600" y="11209"/>
                  </a:lnTo>
                  <a:lnTo>
                    <a:pt x="19405" y="18000"/>
                  </a:lnTo>
                  <a:lnTo>
                    <a:pt x="19405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" name="TextBox 53"/>
            <p:cNvSpPr txBox="1"/>
            <p:nvPr/>
          </p:nvSpPr>
          <p:spPr>
            <a:xfrm>
              <a:off x="287439" y="0"/>
              <a:ext cx="2541244" cy="485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120.10.0.0/16</a:t>
              </a:r>
            </a:p>
          </p:txBody>
        </p:sp>
      </p:grpSp>
      <p:pic>
        <p:nvPicPr>
          <p:cNvPr id="35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8296" y="5618224"/>
            <a:ext cx="607001" cy="607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7" name="Group 55"/>
          <p:cNvGrpSpPr/>
          <p:nvPr/>
        </p:nvGrpSpPr>
        <p:grpSpPr>
          <a:xfrm>
            <a:off x="108609" y="4812705"/>
            <a:ext cx="2573261" cy="850972"/>
            <a:chOff x="0" y="0"/>
            <a:chExt cx="2573260" cy="850971"/>
          </a:xfrm>
        </p:grpSpPr>
        <p:sp>
          <p:nvSpPr>
            <p:cNvPr id="355" name="Rectangular Callout 56"/>
            <p:cNvSpPr/>
            <p:nvPr/>
          </p:nvSpPr>
          <p:spPr>
            <a:xfrm flipH="1">
              <a:off x="0" y="0"/>
              <a:ext cx="2541244" cy="85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524"/>
                  </a:lnTo>
                  <a:lnTo>
                    <a:pt x="9000" y="15524"/>
                  </a:lnTo>
                  <a:lnTo>
                    <a:pt x="8984" y="21600"/>
                  </a:lnTo>
                  <a:lnTo>
                    <a:pt x="3600" y="15524"/>
                  </a:lnTo>
                  <a:lnTo>
                    <a:pt x="0" y="15524"/>
                  </a:lnTo>
                  <a:lnTo>
                    <a:pt x="0" y="9056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" name="TextBox 57"/>
            <p:cNvSpPr txBox="1"/>
            <p:nvPr/>
          </p:nvSpPr>
          <p:spPr>
            <a:xfrm>
              <a:off x="32017" y="64028"/>
              <a:ext cx="2541244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120.10.0.0/16</a:t>
              </a:r>
            </a:p>
          </p:txBody>
        </p:sp>
      </p:grpSp>
      <p:sp>
        <p:nvSpPr>
          <p:cNvPr id="358" name="Straight Connector 58"/>
          <p:cNvSpPr/>
          <p:nvPr/>
        </p:nvSpPr>
        <p:spPr>
          <a:xfrm flipH="1">
            <a:off x="5591166" y="2321779"/>
            <a:ext cx="509014" cy="500516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59" name="Straight Connector 60"/>
          <p:cNvSpPr/>
          <p:nvPr/>
        </p:nvSpPr>
        <p:spPr>
          <a:xfrm flipH="1">
            <a:off x="1803718" y="5942531"/>
            <a:ext cx="574604" cy="23036"/>
          </a:xfrm>
          <a:prstGeom prst="line">
            <a:avLst/>
          </a:prstGeom>
          <a:ln w="57150">
            <a:solidFill>
              <a:schemeClr val="accent3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60" name="Straight Arrow Connector 63"/>
          <p:cNvSpPr/>
          <p:nvPr/>
        </p:nvSpPr>
        <p:spPr>
          <a:xfrm flipH="1" flipV="1">
            <a:off x="1910449" y="5933552"/>
            <a:ext cx="562950" cy="67701"/>
          </a:xfrm>
          <a:prstGeom prst="line">
            <a:avLst/>
          </a:prstGeom>
          <a:ln w="762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1" name="Straight Arrow Connector 65"/>
          <p:cNvSpPr/>
          <p:nvPr/>
        </p:nvSpPr>
        <p:spPr>
          <a:xfrm flipH="1" flipV="1">
            <a:off x="5464520" y="3105509"/>
            <a:ext cx="3010025" cy="2407832"/>
          </a:xfrm>
          <a:prstGeom prst="line">
            <a:avLst/>
          </a:prstGeom>
          <a:ln w="762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364" name="Rectangle 67"/>
          <p:cNvGrpSpPr/>
          <p:nvPr/>
        </p:nvGrpSpPr>
        <p:grpSpPr>
          <a:xfrm>
            <a:off x="4760110" y="6082797"/>
            <a:ext cx="490954" cy="523241"/>
            <a:chOff x="0" y="0"/>
            <a:chExt cx="490952" cy="523240"/>
          </a:xfrm>
        </p:grpSpPr>
        <p:sp>
          <p:nvSpPr>
            <p:cNvPr id="362" name="Rectangle"/>
            <p:cNvSpPr/>
            <p:nvPr/>
          </p:nvSpPr>
          <p:spPr>
            <a:xfrm>
              <a:off x="0" y="42846"/>
              <a:ext cx="490953" cy="437548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3" name="?"/>
            <p:cNvSpPr txBox="1"/>
            <p:nvPr/>
          </p:nvSpPr>
          <p:spPr>
            <a:xfrm>
              <a:off x="0" y="0"/>
              <a:ext cx="49095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?</a:t>
              </a:r>
            </a:p>
          </p:txBody>
        </p:sp>
      </p:grpSp>
      <p:sp>
        <p:nvSpPr>
          <p:cNvPr id="365" name="Freeform 73"/>
          <p:cNvSpPr/>
          <p:nvPr/>
        </p:nvSpPr>
        <p:spPr>
          <a:xfrm>
            <a:off x="3436670" y="2379822"/>
            <a:ext cx="2593914" cy="3425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00" h="20897" fill="norm" stroke="1" extrusionOk="0">
                <a:moveTo>
                  <a:pt x="9117" y="20897"/>
                </a:moveTo>
                <a:cubicBezTo>
                  <a:pt x="3991" y="18812"/>
                  <a:pt x="-1136" y="16728"/>
                  <a:pt x="221" y="13498"/>
                </a:cubicBezTo>
                <a:cubicBezTo>
                  <a:pt x="1578" y="10268"/>
                  <a:pt x="14056" y="3740"/>
                  <a:pt x="17260" y="1519"/>
                </a:cubicBezTo>
                <a:cubicBezTo>
                  <a:pt x="20464" y="-703"/>
                  <a:pt x="19446" y="168"/>
                  <a:pt x="19446" y="168"/>
                </a:cubicBezTo>
              </a:path>
            </a:pathLst>
          </a:custGeom>
          <a:ln w="76200">
            <a:solidFill>
              <a:schemeClr val="accent2"/>
            </a:solidFill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1" grpId="2"/>
      <p:bldP build="whole" bldLvl="1" animBg="1" rev="0" advAuto="0" spid="365" grpId="4"/>
      <p:bldP build="whole" bldLvl="1" animBg="1" rev="0" advAuto="0" spid="360" grpId="1"/>
      <p:bldP build="whole" bldLvl="1" animBg="1" rev="0" advAuto="0" spid="364" grpId="3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Anycasting Considerations</a:t>
            </a:r>
          </a:p>
        </p:txBody>
      </p:sp>
      <p:sp>
        <p:nvSpPr>
          <p:cNvPr id="36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69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anycast?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Simplifies network management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Replica servers can be in the same network domain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Uses best BGP path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</a:p>
          <a:p>
            <a:pPr/>
            <a:r>
              <a:t>Disadvantages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BGP path may not be optimal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Stateful services can be complicated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Rectangle 4"/>
          <p:cNvSpPr/>
          <p:nvPr/>
        </p:nvSpPr>
        <p:spPr>
          <a:xfrm>
            <a:off x="330859" y="1654137"/>
            <a:ext cx="8623698" cy="939124"/>
          </a:xfrm>
          <a:prstGeom prst="rect">
            <a:avLst/>
          </a:prstGeom>
          <a:solidFill>
            <a:schemeClr val="accent1">
              <a:alpha val="49000"/>
            </a:schemeClr>
          </a:solidFill>
          <a:ln w="10000">
            <a:solidFill>
              <a:srgbClr val="000000"/>
            </a:solidFill>
          </a:ln>
          <a:effectLst>
            <a:outerShdw sx="100000" sy="100000" kx="0" ky="0" algn="b" rotWithShape="0" blurRad="38100" dist="381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Optimizing Performance</a:t>
            </a:r>
          </a:p>
        </p:txBody>
      </p:sp>
      <p:sp>
        <p:nvSpPr>
          <p:cNvPr id="37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74" name="Content Placeholder 3"/>
          <p:cNvSpPr txBox="1"/>
          <p:nvPr>
            <p:ph type="body" idx="1"/>
          </p:nvPr>
        </p:nvSpPr>
        <p:spPr>
          <a:xfrm>
            <a:off x="152399" y="1600200"/>
            <a:ext cx="8855521" cy="5105400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 typeface="Wingdings"/>
              <a:buNone/>
              <a:defRPr b="1"/>
            </a:pPr>
            <a:r>
              <a:t>Key goal</a:t>
            </a:r>
            <a:r>
              <a:rPr b="0"/>
              <a:t> </a:t>
            </a:r>
            <a:br>
              <a:rPr b="0"/>
            </a:br>
            <a:r>
              <a:rPr b="0"/>
              <a:t>Send clients to server with best end-to-end performance</a:t>
            </a:r>
            <a:endParaRPr b="0"/>
          </a:p>
          <a:p>
            <a:pPr/>
            <a:r>
              <a:t>Performance depends 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Server load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Content at that server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Network conditions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</a:p>
          <a:p>
            <a:pPr/>
            <a:r>
              <a:t>Optimizing for server load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Load balancing, monitoring at servers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Generally solved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Optimizing performance: caching</a:t>
            </a:r>
          </a:p>
        </p:txBody>
      </p:sp>
      <p:sp>
        <p:nvSpPr>
          <p:cNvPr id="37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78" name="Content Placeholder 3"/>
          <p:cNvSpPr txBox="1"/>
          <p:nvPr>
            <p:ph type="body" idx="1"/>
          </p:nvPr>
        </p:nvSpPr>
        <p:spPr>
          <a:xfrm>
            <a:off x="152400" y="1600200"/>
            <a:ext cx="5618941" cy="5097885"/>
          </a:xfrm>
          <a:prstGeom prst="rect">
            <a:avLst/>
          </a:prstGeom>
        </p:spPr>
        <p:txBody>
          <a:bodyPr/>
          <a:lstStyle/>
          <a:p>
            <a:pPr/>
            <a:r>
              <a:t>Where to cache content?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Popularity of Web objects is Zipf-like 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Also called heavy-tailed and power law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</a:t>
            </a:r>
            <a:r>
              <a:rPr baseline="-25000"/>
              <a:t>r</a:t>
            </a:r>
            <a:r>
              <a:t> ~ r</a:t>
            </a:r>
            <a:r>
              <a:rPr baseline="30000"/>
              <a:t>-1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Small number of sites cover </a:t>
            </a:r>
            <a:br/>
            <a:r>
              <a:t>large fraction of requests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Different popularity depending on the location</a:t>
            </a:r>
          </a:p>
          <a:p>
            <a:pPr lvl="2" marL="960119" indent="-274319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Temporal and spatial popularity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Do you think it is easy to predict?</a:t>
            </a:r>
          </a:p>
        </p:txBody>
      </p:sp>
      <p:pic>
        <p:nvPicPr>
          <p:cNvPr id="37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7894" y="2511708"/>
            <a:ext cx="3873501" cy="287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nouncement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Announcement (2)</a:t>
            </a:r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53963" y="1242300"/>
            <a:ext cx="225474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6" name="Project 3 will be announced toda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3639" indent="-313639" defTabSz="896111">
              <a:spcBef>
                <a:spcPts val="600"/>
              </a:spcBef>
              <a:defRPr sz="2842"/>
            </a:pPr>
            <a:r>
              <a:t>Project 3 will be announced today</a:t>
            </a:r>
          </a:p>
          <a:p>
            <a:pPr lvl="1" marL="672084" indent="-313639" defTabSz="896111">
              <a:spcBef>
                <a:spcPts val="600"/>
              </a:spcBef>
              <a:buSzPct val="60000"/>
              <a:buChar char="◻"/>
              <a:defRPr sz="2842"/>
            </a:pPr>
            <a:r>
              <a:t>Make your team early (until 11/13)</a:t>
            </a:r>
          </a:p>
          <a:p>
            <a:pPr lvl="1" marL="672084" indent="-313639" defTabSz="896111">
              <a:spcBef>
                <a:spcPts val="600"/>
              </a:spcBef>
              <a:buSzPct val="60000"/>
              <a:buChar char="◻"/>
              <a:defRPr sz="2842"/>
            </a:pPr>
            <a:r>
              <a:t>HTTP Crawling</a:t>
            </a:r>
          </a:p>
          <a:p>
            <a:pPr lvl="2" marL="985723" indent="-313639" defTabSz="896111">
              <a:spcBef>
                <a:spcPts val="600"/>
              </a:spcBef>
              <a:buSzPct val="60000"/>
              <a:buChar char="◻"/>
              <a:defRPr sz="2842"/>
            </a:pPr>
            <a:r>
              <a:t>One of the essential skills for your future career</a:t>
            </a:r>
          </a:p>
          <a:p>
            <a:pPr lvl="3" marL="1433779" indent="-313639" defTabSz="896111">
              <a:spcBef>
                <a:spcPts val="600"/>
              </a:spcBef>
              <a:buSzPct val="60000"/>
              <a:buChar char="◻"/>
              <a:defRPr sz="2842"/>
            </a:pPr>
            <a:r>
              <a:t>Data-mining, Visualization, Analysis, etc.</a:t>
            </a:r>
          </a:p>
          <a:p>
            <a:pPr lvl="3" marL="1433779" indent="-313639" defTabSz="896111">
              <a:spcBef>
                <a:spcPts val="600"/>
              </a:spcBef>
              <a:buSzPct val="60000"/>
              <a:buChar char="◻"/>
              <a:defRPr sz="2842"/>
            </a:pPr>
            <a:r>
              <a:t>You will be required to construct a simple database</a:t>
            </a:r>
          </a:p>
          <a:p>
            <a:pPr lvl="3" marL="1433779" indent="-313639" defTabSz="896111">
              <a:spcBef>
                <a:spcPts val="600"/>
              </a:spcBef>
              <a:buSzPct val="60000"/>
              <a:buChar char="◻"/>
              <a:defRPr sz="2842"/>
            </a:pPr>
            <a:r>
              <a:t>Will be relatively easy, thus it doesn’t require milestone submission</a:t>
            </a:r>
          </a:p>
          <a:p>
            <a:pPr marL="313639" indent="-313639" defTabSz="896111">
              <a:spcBef>
                <a:spcPts val="600"/>
              </a:spcBef>
              <a:defRPr sz="2842"/>
            </a:pPr>
            <a:r>
              <a:t>Score of Project 2 will be announced at the next class (sorry for the delay)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Optimizing performance: Network</a:t>
            </a:r>
          </a:p>
        </p:txBody>
      </p:sp>
      <p:sp>
        <p:nvSpPr>
          <p:cNvPr id="38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83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There are good solutions to server load and content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What about network performance?</a:t>
            </a:r>
          </a:p>
          <a:p>
            <a:pPr>
              <a:lnSpc>
                <a:spcPct val="90000"/>
              </a:lnSpc>
            </a:pPr>
            <a:endParaRPr sz="2600"/>
          </a:p>
          <a:p>
            <a:pPr>
              <a:lnSpc>
                <a:spcPct val="90000"/>
              </a:lnSpc>
            </a:pPr>
            <a:r>
              <a:t>Key challenges for network performance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>
                <a:solidFill>
                  <a:schemeClr val="accent2"/>
                </a:solidFill>
              </a:defRPr>
            </a:pPr>
            <a:r>
              <a:t>Measuring paths is hard</a:t>
            </a:r>
          </a:p>
          <a:p>
            <a:pPr lvl="2" marL="914400" indent="-228600">
              <a:lnSpc>
                <a:spcPct val="90000"/>
              </a:lnSpc>
              <a:spcBef>
                <a:spcPts val="500"/>
              </a:spcBef>
              <a:defRPr sz="2300"/>
            </a:pPr>
            <a:r>
              <a:t>Traceroute gives us only the forward path</a:t>
            </a:r>
          </a:p>
          <a:p>
            <a:pPr lvl="2" marL="914400" indent="-228600">
              <a:lnSpc>
                <a:spcPct val="90000"/>
              </a:lnSpc>
              <a:spcBef>
                <a:spcPts val="500"/>
              </a:spcBef>
              <a:defRPr sz="2300"/>
            </a:pPr>
            <a:r>
              <a:t>Shortest path != best path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RTT estimation is hard</a:t>
            </a:r>
          </a:p>
          <a:p>
            <a:pPr lvl="2" marL="914400" indent="-228600">
              <a:lnSpc>
                <a:spcPct val="90000"/>
              </a:lnSpc>
              <a:spcBef>
                <a:spcPts val="500"/>
              </a:spcBef>
              <a:defRPr sz="2300"/>
            </a:pPr>
            <a:r>
              <a:t>Variable network conditions</a:t>
            </a:r>
          </a:p>
          <a:p>
            <a:pPr lvl="2" marL="914400" indent="-228600">
              <a:lnSpc>
                <a:spcPct val="90000"/>
              </a:lnSpc>
              <a:spcBef>
                <a:spcPts val="500"/>
              </a:spcBef>
              <a:defRPr sz="2300"/>
            </a:pPr>
            <a:r>
              <a:t>May not represent end-to-end performance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 access to client-perceived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Optimizing performance: Network</a:t>
            </a:r>
          </a:p>
        </p:txBody>
      </p:sp>
      <p:sp>
        <p:nvSpPr>
          <p:cNvPr id="38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87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approximation strategies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Geographic mapping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Internet paths do not take shortest distance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Active measurement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Ping from all replicas to all routable prefixes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56B * 100 servers * 500k prefixes = 500+MB of traffic per round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Passive measurement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Send fraction of clients to different servers, observe performance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Downside: Some clients get bad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7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5996" y="0"/>
            <a:ext cx="6673301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Rectangle"/>
          <p:cNvSpPr/>
          <p:nvPr/>
        </p:nvSpPr>
        <p:spPr>
          <a:xfrm>
            <a:off x="1429387" y="1332557"/>
            <a:ext cx="1750099" cy="235258"/>
          </a:xfrm>
          <a:prstGeom prst="rect">
            <a:avLst/>
          </a:prstGeom>
          <a:ln w="38100">
            <a:solidFill>
              <a:schemeClr val="accent2"/>
            </a:solidFill>
            <a:prstDash val="sysDot"/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Announcement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Announcement (1)</a:t>
            </a:r>
          </a:p>
        </p:txBody>
      </p:sp>
      <p:sp>
        <p:nvSpPr>
          <p:cNvPr id="3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6" name="Project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Project3</a:t>
            </a:r>
          </a:p>
          <a:p>
            <a:pPr lvl="1" marL="685800" indent="-320039">
              <a:buSzPct val="60000"/>
              <a:buChar char="◻"/>
            </a:pPr>
            <a:r>
              <a:t>“SQLite3” is installed on the glados</a:t>
            </a:r>
          </a:p>
          <a:p>
            <a:pPr lvl="1" marL="685800" indent="-320039">
              <a:buSzPct val="60000"/>
              <a:buChar char="◻"/>
            </a:pPr>
            <a:r>
              <a:t>You do not need to use virtualenv</a:t>
            </a:r>
          </a:p>
          <a:p>
            <a:pPr/>
            <a:r>
              <a:t>Project4 will be announced before the project3</a:t>
            </a:r>
          </a:p>
          <a:p>
            <a:pPr lvl="1" marL="685800" indent="-320039">
              <a:buSzPct val="60000"/>
              <a:buChar char="◻"/>
            </a:pPr>
            <a:r>
              <a:t>To give you enough time to implement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Announcement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Announcement (2)</a:t>
            </a:r>
          </a:p>
        </p:txBody>
      </p:sp>
      <p:sp>
        <p:nvSpPr>
          <p:cNvPr id="3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400" name="2D Column Chart"/>
          <p:cNvGraphicFramePr/>
          <p:nvPr/>
        </p:nvGraphicFramePr>
        <p:xfrm>
          <a:off x="2708397" y="1868459"/>
          <a:ext cx="5888035" cy="426001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01" name="2D Column Chart"/>
          <p:cNvGraphicFramePr/>
          <p:nvPr/>
        </p:nvGraphicFramePr>
        <p:xfrm>
          <a:off x="227150" y="2182440"/>
          <a:ext cx="4065881" cy="382214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402" name="Student’s anonymous ID"/>
          <p:cNvSpPr txBox="1"/>
          <p:nvPr/>
        </p:nvSpPr>
        <p:spPr>
          <a:xfrm>
            <a:off x="3968166" y="6198423"/>
            <a:ext cx="1494664" cy="24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 sz="1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Student’s anonymous ID</a:t>
            </a:r>
          </a:p>
        </p:txBody>
      </p:sp>
      <p:sp>
        <p:nvSpPr>
          <p:cNvPr id="403" name="Line"/>
          <p:cNvSpPr/>
          <p:nvPr/>
        </p:nvSpPr>
        <p:spPr>
          <a:xfrm>
            <a:off x="778833" y="4421405"/>
            <a:ext cx="7873330" cy="1"/>
          </a:xfrm>
          <a:prstGeom prst="line">
            <a:avLst/>
          </a:prstGeom>
          <a:ln w="38100">
            <a:solidFill>
              <a:schemeClr val="accent2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Distribution — Midte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Distribution </a:t>
            </a:r>
            <a:r>
              <a:rPr sz="4300"/>
              <a:t>—</a:t>
            </a:r>
            <a:r>
              <a:t> Midterm</a:t>
            </a:r>
          </a:p>
        </p:txBody>
      </p:sp>
      <p:sp>
        <p:nvSpPr>
          <p:cNvPr id="4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407" name="2D Column Chart"/>
          <p:cNvGraphicFramePr/>
          <p:nvPr/>
        </p:nvGraphicFramePr>
        <p:xfrm>
          <a:off x="1578292" y="2068779"/>
          <a:ext cx="5406708" cy="448499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08" name="Line"/>
          <p:cNvSpPr/>
          <p:nvPr/>
        </p:nvSpPr>
        <p:spPr>
          <a:xfrm>
            <a:off x="726179" y="4716372"/>
            <a:ext cx="7873330" cy="1"/>
          </a:xfrm>
          <a:prstGeom prst="line">
            <a:avLst/>
          </a:prstGeom>
          <a:ln w="38100">
            <a:solidFill>
              <a:schemeClr val="accent2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Distribution — Quizz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Distribution </a:t>
            </a:r>
            <a:r>
              <a:rPr sz="4300"/>
              <a:t>—</a:t>
            </a:r>
            <a:r>
              <a:t> Quizzes</a:t>
            </a:r>
          </a:p>
        </p:txBody>
      </p:sp>
      <p:sp>
        <p:nvSpPr>
          <p:cNvPr id="4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412" name="2D Column Chart"/>
          <p:cNvGraphicFramePr/>
          <p:nvPr/>
        </p:nvGraphicFramePr>
        <p:xfrm>
          <a:off x="1507680" y="2068779"/>
          <a:ext cx="5477320" cy="448499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13" name="Line"/>
          <p:cNvSpPr/>
          <p:nvPr/>
        </p:nvSpPr>
        <p:spPr>
          <a:xfrm>
            <a:off x="635335" y="4445000"/>
            <a:ext cx="7873330" cy="0"/>
          </a:xfrm>
          <a:prstGeom prst="line">
            <a:avLst/>
          </a:prstGeom>
          <a:ln w="38100">
            <a:solidFill>
              <a:schemeClr val="accent2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414" name="This can be higher depending on the result of the rest of the quizzes"/>
          <p:cNvSpPr txBox="1"/>
          <p:nvPr>
            <p:ph type="body" sz="quarter" idx="1"/>
          </p:nvPr>
        </p:nvSpPr>
        <p:spPr>
          <a:xfrm>
            <a:off x="199536" y="1598140"/>
            <a:ext cx="8744928" cy="390314"/>
          </a:xfrm>
          <a:prstGeom prst="rect">
            <a:avLst/>
          </a:prstGeom>
        </p:spPr>
        <p:txBody>
          <a:bodyPr/>
          <a:lstStyle>
            <a:lvl1pPr marL="249631" indent="-249631" defTabSz="713231">
              <a:spcBef>
                <a:spcPts val="500"/>
              </a:spcBef>
              <a:defRPr sz="2262"/>
            </a:lvl1pPr>
          </a:lstStyle>
          <a:p>
            <a:pPr/>
            <a:r>
              <a:t>This can be higher depending on the result of the rest of the quizzes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Distributions – potential grad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Distributions – potential grades?</a:t>
            </a:r>
          </a:p>
        </p:txBody>
      </p:sp>
      <p:sp>
        <p:nvSpPr>
          <p:cNvPr id="4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8" name="Assuming that you would get full scores for all the rest of the projects and exams…"/>
          <p:cNvSpPr txBox="1"/>
          <p:nvPr>
            <p:ph type="body" sz="quarter" idx="1"/>
          </p:nvPr>
        </p:nvSpPr>
        <p:spPr>
          <a:xfrm>
            <a:off x="152400" y="1600200"/>
            <a:ext cx="8839200" cy="558800"/>
          </a:xfrm>
          <a:prstGeom prst="rect">
            <a:avLst/>
          </a:prstGeom>
        </p:spPr>
        <p:txBody>
          <a:bodyPr/>
          <a:lstStyle>
            <a:lvl1pPr marL="163220" indent="-163220" defTabSz="466344">
              <a:spcBef>
                <a:spcPts val="300"/>
              </a:spcBef>
              <a:defRPr sz="1479"/>
            </a:lvl1pPr>
            <a:lvl2pPr marL="349757" indent="-163220" defTabSz="466344">
              <a:spcBef>
                <a:spcPts val="300"/>
              </a:spcBef>
              <a:buSzPct val="60000"/>
              <a:buChar char="◻"/>
              <a:defRPr sz="1479"/>
            </a:lvl2pPr>
          </a:lstStyle>
          <a:p>
            <a:pPr/>
            <a:r>
              <a:t>Assuming that you would get full scores for all the rest of the projects and exams</a:t>
            </a:r>
          </a:p>
          <a:p>
            <a:pPr lvl="1"/>
            <a:r>
              <a:t>Bonus points and potential quizzes are not taken into account</a:t>
            </a:r>
          </a:p>
        </p:txBody>
      </p:sp>
      <p:graphicFrame>
        <p:nvGraphicFramePr>
          <p:cNvPr id="419" name="2D Column Chart"/>
          <p:cNvGraphicFramePr/>
          <p:nvPr/>
        </p:nvGraphicFramePr>
        <p:xfrm>
          <a:off x="1507680" y="2391155"/>
          <a:ext cx="5477321" cy="432413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20" name="Line"/>
          <p:cNvSpPr/>
          <p:nvPr/>
        </p:nvSpPr>
        <p:spPr>
          <a:xfrm>
            <a:off x="1891548" y="3234745"/>
            <a:ext cx="5106904" cy="1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Line"/>
          <p:cNvSpPr/>
          <p:nvPr/>
        </p:nvSpPr>
        <p:spPr>
          <a:xfrm>
            <a:off x="1891548" y="3592936"/>
            <a:ext cx="5106904" cy="1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Line"/>
          <p:cNvSpPr/>
          <p:nvPr/>
        </p:nvSpPr>
        <p:spPr>
          <a:xfrm>
            <a:off x="1891548" y="3927920"/>
            <a:ext cx="5106904" cy="1"/>
          </a:xfrm>
          <a:prstGeom prst="line">
            <a:avLst/>
          </a:prstGeom>
          <a:ln w="19050">
            <a:solidFill>
              <a:schemeClr val="accent2"/>
            </a:solidFill>
            <a:prstDash val="sysDot"/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A, A-"/>
          <p:cNvSpPr txBox="1"/>
          <p:nvPr/>
        </p:nvSpPr>
        <p:spPr>
          <a:xfrm>
            <a:off x="1833910" y="2872327"/>
            <a:ext cx="5696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A, A-</a:t>
            </a:r>
          </a:p>
        </p:txBody>
      </p:sp>
      <p:sp>
        <p:nvSpPr>
          <p:cNvPr id="424" name="B, B-"/>
          <p:cNvSpPr txBox="1"/>
          <p:nvPr/>
        </p:nvSpPr>
        <p:spPr>
          <a:xfrm>
            <a:off x="1833910" y="3262630"/>
            <a:ext cx="51066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B, B-</a:t>
            </a:r>
          </a:p>
        </p:txBody>
      </p:sp>
      <p:sp>
        <p:nvSpPr>
          <p:cNvPr id="425" name="C, C-"/>
          <p:cNvSpPr txBox="1"/>
          <p:nvPr/>
        </p:nvSpPr>
        <p:spPr>
          <a:xfrm>
            <a:off x="1833910" y="3613729"/>
            <a:ext cx="56960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C, C-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Off val="-9764"/>
                  </a:schemeClr>
                </a:solidFill>
              </a:defRPr>
            </a:lvl1pPr>
          </a:lstStyle>
          <a:p>
            <a:pPr/>
            <a:r>
              <a:t>How to understand CDNs</a:t>
            </a:r>
          </a:p>
        </p:txBody>
      </p:sp>
      <p:sp>
        <p:nvSpPr>
          <p:cNvPr id="428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29" name="Content Placeholder 5"/>
          <p:cNvSpPr txBox="1"/>
          <p:nvPr>
            <p:ph type="body" idx="1"/>
          </p:nvPr>
        </p:nvSpPr>
        <p:spPr>
          <a:xfrm>
            <a:off x="174766" y="1598140"/>
            <a:ext cx="8794468" cy="5105401"/>
          </a:xfrm>
          <a:prstGeom prst="rect">
            <a:avLst/>
          </a:prstGeom>
        </p:spPr>
        <p:txBody>
          <a:bodyPr/>
          <a:lstStyle/>
          <a:p>
            <a:pPr/>
            <a:r>
              <a:t>Deploy multiple servers across the globe</a:t>
            </a:r>
          </a:p>
          <a:p>
            <a:pPr lvl="1" marL="685800" indent="-320039">
              <a:buSzPct val="60000"/>
              <a:buChar char="◻"/>
            </a:pPr>
            <a:r>
              <a:t>How to make users connect the CDN server?</a:t>
            </a:r>
          </a:p>
          <a:p>
            <a:pPr lvl="2" marL="1005839" indent="-320039">
              <a:buSzPct val="60000"/>
              <a:buChar char="◻"/>
            </a:pPr>
            <a:r>
              <a:t>Changing all URLs of the content</a:t>
            </a:r>
          </a:p>
          <a:p>
            <a:pPr lvl="2" marL="1005839" indent="-320039">
              <a:buSzPct val="60000"/>
              <a:buChar char="◻"/>
            </a:pPr>
            <a:r>
              <a:t>DNS Authoritative server</a:t>
            </a:r>
          </a:p>
          <a:p>
            <a:pPr lvl="1" marL="685800" indent="-320039">
              <a:buSzPct val="60000"/>
              <a:buChar char="◻"/>
            </a:pPr>
            <a:r>
              <a:t>How to find the best server?</a:t>
            </a:r>
          </a:p>
          <a:p>
            <a:pPr lvl="2" marL="1005839" indent="-320039">
              <a:buSzPct val="60000"/>
              <a:buChar char="◻"/>
            </a:pPr>
            <a:r>
              <a:t>IPs of DNS resolver</a:t>
            </a:r>
          </a:p>
          <a:p>
            <a:pPr lvl="2" marL="1005839" indent="-320039">
              <a:buSzPct val="60000"/>
              <a:buChar char="◻"/>
            </a:pPr>
            <a:r>
              <a:t>Anycast</a:t>
            </a:r>
          </a:p>
          <a:p>
            <a:pPr lvl="2" marL="1005839" indent="-320039">
              <a:buSzPct val="60000"/>
              <a:buChar char="◻"/>
            </a:pPr>
            <a:r>
              <a:t>EDNS (not covered from the class)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 Placeholder 5"/>
          <p:cNvSpPr txBox="1"/>
          <p:nvPr>
            <p:ph type="body" idx="1"/>
          </p:nvPr>
        </p:nvSpPr>
        <p:spPr>
          <a:xfrm>
            <a:off x="450376" y="2296633"/>
            <a:ext cx="8338781" cy="3845022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Motivation</a:t>
            </a:r>
            <a:endParaRPr sz="34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CDN basics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b="1" sz="4400"/>
            </a:pPr>
            <a:r>
              <a:t>Prominent example: Akamai</a:t>
            </a:r>
          </a:p>
        </p:txBody>
      </p:sp>
      <p:sp>
        <p:nvSpPr>
          <p:cNvPr id="432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433" name="Slide Number Placeholder 2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nnouncement (3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Announcement (3)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153963" y="1242300"/>
            <a:ext cx="225474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2" name="Project 4 is about security stuff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85800" indent="-320039">
              <a:buSzPct val="60000"/>
              <a:buChar char="◻"/>
            </a:lvl2pPr>
          </a:lstStyle>
          <a:p>
            <a:pPr/>
            <a:r>
              <a:t>Project 4 is about security stuff</a:t>
            </a:r>
          </a:p>
          <a:p>
            <a:pPr lvl="1"/>
            <a:r>
              <a:t>DNS + Security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Akamai case study</a:t>
            </a:r>
          </a:p>
        </p:txBody>
      </p:sp>
      <p:sp>
        <p:nvSpPr>
          <p:cNvPr id="43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37" name="Conten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600"/>
            </a:pPr>
            <a:r>
              <a:t>Deployment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147K+ servers, 1200+ networks, 650+ cities, 92 countries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highly hierarchical, caching depends on popularity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4 yr depreciation of servers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Many servers inside ISPs, who are thrilled to have them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Deployed inside100 new networks in last few years</a:t>
            </a:r>
          </a:p>
          <a:p>
            <a:pPr>
              <a:lnSpc>
                <a:spcPct val="80000"/>
              </a:lnSpc>
              <a:defRPr sz="2600"/>
            </a:pPr>
            <a:r>
              <a:t>Customers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250K+ domains: all top 60 eCommerce sites, all top 30 M&amp;E companies, 9 of 10 to banks, 13 of top 15 auto manufacturers</a:t>
            </a:r>
          </a:p>
          <a:p>
            <a:pPr>
              <a:lnSpc>
                <a:spcPct val="80000"/>
              </a:lnSpc>
              <a:defRPr sz="2600"/>
            </a:pPr>
            <a:r>
              <a:t>Overall stats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5+ terabits/second, 30+ million hits/second, 2+ trillion deliveries/day, 100+ PB/day, 10+ million concurrent streams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15-30% of Web traffic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Somewhat old network map</a:t>
            </a:r>
          </a:p>
        </p:txBody>
      </p:sp>
      <p:sp>
        <p:nvSpPr>
          <p:cNvPr id="44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441" name="Content Placeholder 4" descr="Content Placeholder 4"/>
          <p:cNvPicPr>
            <a:picLocks noChangeAspect="1"/>
          </p:cNvPicPr>
          <p:nvPr/>
        </p:nvPicPr>
        <p:blipFill>
          <a:blip r:embed="rId2">
            <a:extLst/>
          </a:blip>
          <a:srcRect l="0" t="1085" r="0" b="1085"/>
          <a:stretch>
            <a:fillRect/>
          </a:stretch>
        </p:blipFill>
        <p:spPr>
          <a:xfrm>
            <a:off x="152400" y="1600199"/>
            <a:ext cx="8839200" cy="5105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DNS Redirection</a:t>
            </a:r>
          </a:p>
        </p:txBody>
      </p:sp>
      <p:sp>
        <p:nvSpPr>
          <p:cNvPr id="444" name="Rectangle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Web client’s request redirected to ‘close’ by server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000"/>
            </a:pPr>
            <a:r>
              <a:t>Client gets web site’s DNS CNAME entry with domain name in CDN network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000"/>
            </a:pPr>
            <a:r>
              <a:t>Hierarchy of CDN’s  DNS servers direct client to 2 nearby servers</a:t>
            </a:r>
          </a:p>
        </p:txBody>
      </p:sp>
      <p:grpSp>
        <p:nvGrpSpPr>
          <p:cNvPr id="455" name="Group 6"/>
          <p:cNvGrpSpPr/>
          <p:nvPr/>
        </p:nvGrpSpPr>
        <p:grpSpPr>
          <a:xfrm>
            <a:off x="3810000" y="3886199"/>
            <a:ext cx="1833564" cy="1219203"/>
            <a:chOff x="0" y="0"/>
            <a:chExt cx="1833563" cy="1219201"/>
          </a:xfrm>
        </p:grpSpPr>
        <p:sp>
          <p:nvSpPr>
            <p:cNvPr id="445" name="Oval 7"/>
            <p:cNvSpPr/>
            <p:nvPr/>
          </p:nvSpPr>
          <p:spPr>
            <a:xfrm>
              <a:off x="203729" y="-1"/>
              <a:ext cx="1120511" cy="89095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6" name="Oval 8"/>
            <p:cNvSpPr/>
            <p:nvPr/>
          </p:nvSpPr>
          <p:spPr>
            <a:xfrm>
              <a:off x="0" y="46892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7" name="Oval 9"/>
            <p:cNvSpPr/>
            <p:nvPr/>
          </p:nvSpPr>
          <p:spPr>
            <a:xfrm>
              <a:off x="50932" y="328246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8" name="Oval 10"/>
            <p:cNvSpPr/>
            <p:nvPr/>
          </p:nvSpPr>
          <p:spPr>
            <a:xfrm>
              <a:off x="713052" y="-1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9" name="Oval 11"/>
            <p:cNvSpPr/>
            <p:nvPr/>
          </p:nvSpPr>
          <p:spPr>
            <a:xfrm>
              <a:off x="916781" y="328246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0" name="Oval 12"/>
            <p:cNvSpPr/>
            <p:nvPr/>
          </p:nvSpPr>
          <p:spPr>
            <a:xfrm>
              <a:off x="356526" y="468923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1" name="Oval 13"/>
            <p:cNvSpPr/>
            <p:nvPr/>
          </p:nvSpPr>
          <p:spPr>
            <a:xfrm>
              <a:off x="916781" y="93784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2" name="Oval 14"/>
            <p:cNvSpPr/>
            <p:nvPr/>
          </p:nvSpPr>
          <p:spPr>
            <a:xfrm>
              <a:off x="152796" y="140676"/>
              <a:ext cx="1273309" cy="84406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3" name="Oval 15"/>
            <p:cNvSpPr/>
            <p:nvPr/>
          </p:nvSpPr>
          <p:spPr>
            <a:xfrm>
              <a:off x="560255" y="140676"/>
              <a:ext cx="1018647" cy="7033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4" name="Oval 16"/>
            <p:cNvSpPr/>
            <p:nvPr/>
          </p:nvSpPr>
          <p:spPr>
            <a:xfrm>
              <a:off x="509323" y="93784"/>
              <a:ext cx="1273309" cy="84406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66" name="Group 19"/>
          <p:cNvGrpSpPr/>
          <p:nvPr/>
        </p:nvGrpSpPr>
        <p:grpSpPr>
          <a:xfrm>
            <a:off x="3581399" y="3048000"/>
            <a:ext cx="1833565" cy="1219202"/>
            <a:chOff x="0" y="0"/>
            <a:chExt cx="1833563" cy="1219201"/>
          </a:xfrm>
        </p:grpSpPr>
        <p:sp>
          <p:nvSpPr>
            <p:cNvPr id="456" name="Oval 20"/>
            <p:cNvSpPr/>
            <p:nvPr/>
          </p:nvSpPr>
          <p:spPr>
            <a:xfrm flipH="1">
              <a:off x="509324" y="0"/>
              <a:ext cx="1120511" cy="890955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7" name="Oval 21"/>
            <p:cNvSpPr/>
            <p:nvPr/>
          </p:nvSpPr>
          <p:spPr>
            <a:xfrm flipH="1">
              <a:off x="916781" y="46892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8" name="Oval 22"/>
            <p:cNvSpPr/>
            <p:nvPr/>
          </p:nvSpPr>
          <p:spPr>
            <a:xfrm flipH="1">
              <a:off x="865849" y="328246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59" name="Oval 23"/>
            <p:cNvSpPr/>
            <p:nvPr/>
          </p:nvSpPr>
          <p:spPr>
            <a:xfrm flipH="1">
              <a:off x="203729" y="0"/>
              <a:ext cx="916783" cy="75027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0" name="Oval 24"/>
            <p:cNvSpPr/>
            <p:nvPr/>
          </p:nvSpPr>
          <p:spPr>
            <a:xfrm flipH="1">
              <a:off x="0" y="328246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1" name="Oval 25"/>
            <p:cNvSpPr/>
            <p:nvPr/>
          </p:nvSpPr>
          <p:spPr>
            <a:xfrm flipH="1">
              <a:off x="560255" y="468923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2" name="Oval 26"/>
            <p:cNvSpPr/>
            <p:nvPr/>
          </p:nvSpPr>
          <p:spPr>
            <a:xfrm flipH="1">
              <a:off x="0" y="93784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3" name="Oval 27"/>
            <p:cNvSpPr/>
            <p:nvPr/>
          </p:nvSpPr>
          <p:spPr>
            <a:xfrm flipH="1">
              <a:off x="407458" y="140676"/>
              <a:ext cx="1273309" cy="84406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4" name="Oval 28"/>
            <p:cNvSpPr/>
            <p:nvPr/>
          </p:nvSpPr>
          <p:spPr>
            <a:xfrm flipH="1">
              <a:off x="254662" y="140676"/>
              <a:ext cx="1018647" cy="7033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5" name="Oval 29"/>
            <p:cNvSpPr/>
            <p:nvPr/>
          </p:nvSpPr>
          <p:spPr>
            <a:xfrm flipH="1">
              <a:off x="50932" y="93784"/>
              <a:ext cx="1273309" cy="84406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77" name="Group 32"/>
          <p:cNvGrpSpPr/>
          <p:nvPr/>
        </p:nvGrpSpPr>
        <p:grpSpPr>
          <a:xfrm>
            <a:off x="5257799" y="3276600"/>
            <a:ext cx="1833565" cy="1219202"/>
            <a:chOff x="0" y="0"/>
            <a:chExt cx="1833563" cy="1219201"/>
          </a:xfrm>
        </p:grpSpPr>
        <p:sp>
          <p:nvSpPr>
            <p:cNvPr id="467" name="Oval 33"/>
            <p:cNvSpPr/>
            <p:nvPr/>
          </p:nvSpPr>
          <p:spPr>
            <a:xfrm flipH="1">
              <a:off x="509324" y="0"/>
              <a:ext cx="1120511" cy="890955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8" name="Oval 34"/>
            <p:cNvSpPr/>
            <p:nvPr/>
          </p:nvSpPr>
          <p:spPr>
            <a:xfrm flipH="1">
              <a:off x="916781" y="46892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69" name="Oval 35"/>
            <p:cNvSpPr/>
            <p:nvPr/>
          </p:nvSpPr>
          <p:spPr>
            <a:xfrm flipH="1">
              <a:off x="865849" y="328246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0" name="Oval 36"/>
            <p:cNvSpPr/>
            <p:nvPr/>
          </p:nvSpPr>
          <p:spPr>
            <a:xfrm flipH="1">
              <a:off x="203729" y="0"/>
              <a:ext cx="916783" cy="750278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1" name="Oval 37"/>
            <p:cNvSpPr/>
            <p:nvPr/>
          </p:nvSpPr>
          <p:spPr>
            <a:xfrm flipH="1">
              <a:off x="0" y="328246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2" name="Oval 38"/>
            <p:cNvSpPr/>
            <p:nvPr/>
          </p:nvSpPr>
          <p:spPr>
            <a:xfrm flipH="1">
              <a:off x="560255" y="468923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3" name="Oval 39"/>
            <p:cNvSpPr/>
            <p:nvPr/>
          </p:nvSpPr>
          <p:spPr>
            <a:xfrm flipH="1">
              <a:off x="0" y="93784"/>
              <a:ext cx="916783" cy="750279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DEF5FA"/>
              </a:solidFill>
              <a:prstDash val="solid"/>
              <a:round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4" name="Oval 40"/>
            <p:cNvSpPr/>
            <p:nvPr/>
          </p:nvSpPr>
          <p:spPr>
            <a:xfrm flipH="1">
              <a:off x="407458" y="140676"/>
              <a:ext cx="1273309" cy="84406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5" name="Oval 41"/>
            <p:cNvSpPr/>
            <p:nvPr/>
          </p:nvSpPr>
          <p:spPr>
            <a:xfrm flipH="1">
              <a:off x="254662" y="140676"/>
              <a:ext cx="1018647" cy="70338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76" name="Oval 42"/>
            <p:cNvSpPr/>
            <p:nvPr/>
          </p:nvSpPr>
          <p:spPr>
            <a:xfrm flipH="1">
              <a:off x="50932" y="93784"/>
              <a:ext cx="1273309" cy="84406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" dist="38099" dir="2700000">
                <a:srgbClr val="DBDBDB">
                  <a:alpha val="74998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pic>
        <p:nvPicPr>
          <p:cNvPr id="478" name="Picture 44" descr="Picture 4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91200" y="5029200"/>
            <a:ext cx="838200" cy="668338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Text Box 45"/>
          <p:cNvSpPr txBox="1"/>
          <p:nvPr/>
        </p:nvSpPr>
        <p:spPr>
          <a:xfrm>
            <a:off x="6400800" y="3276600"/>
            <a:ext cx="129540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200"/>
              </a:spcBef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Internet</a:t>
            </a:r>
          </a:p>
        </p:txBody>
      </p:sp>
      <p:grpSp>
        <p:nvGrpSpPr>
          <p:cNvPr id="482" name="mainfrm"/>
          <p:cNvGrpSpPr/>
          <p:nvPr/>
        </p:nvGrpSpPr>
        <p:grpSpPr>
          <a:xfrm>
            <a:off x="6324599" y="4191000"/>
            <a:ext cx="228601" cy="447676"/>
            <a:chOff x="0" y="0"/>
            <a:chExt cx="228600" cy="447675"/>
          </a:xfrm>
        </p:grpSpPr>
        <p:sp>
          <p:nvSpPr>
            <p:cNvPr id="480" name="Shape"/>
            <p:cNvSpPr/>
            <p:nvPr/>
          </p:nvSpPr>
          <p:spPr>
            <a:xfrm>
              <a:off x="-1" y="0"/>
              <a:ext cx="228601" cy="44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</a:pathLst>
            </a:custGeom>
            <a:solidFill>
              <a:srgbClr val="539AD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1" name="Shape"/>
            <p:cNvSpPr/>
            <p:nvPr/>
          </p:nvSpPr>
          <p:spPr>
            <a:xfrm>
              <a:off x="12308" y="31731"/>
              <a:ext cx="205741" cy="415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586"/>
                  </a:moveTo>
                  <a:lnTo>
                    <a:pt x="21600" y="19586"/>
                  </a:lnTo>
                  <a:lnTo>
                    <a:pt x="0" y="19586"/>
                  </a:lnTo>
                  <a:moveTo>
                    <a:pt x="369" y="915"/>
                  </a:moveTo>
                  <a:lnTo>
                    <a:pt x="5354" y="915"/>
                  </a:lnTo>
                  <a:lnTo>
                    <a:pt x="369" y="915"/>
                  </a:lnTo>
                  <a:lnTo>
                    <a:pt x="369" y="2014"/>
                  </a:lnTo>
                  <a:lnTo>
                    <a:pt x="5354" y="2014"/>
                  </a:lnTo>
                  <a:lnTo>
                    <a:pt x="369" y="2014"/>
                  </a:lnTo>
                  <a:lnTo>
                    <a:pt x="369" y="3112"/>
                  </a:lnTo>
                  <a:lnTo>
                    <a:pt x="5354" y="3112"/>
                  </a:lnTo>
                  <a:lnTo>
                    <a:pt x="369" y="3112"/>
                  </a:lnTo>
                  <a:lnTo>
                    <a:pt x="369" y="4210"/>
                  </a:lnTo>
                  <a:lnTo>
                    <a:pt x="5354" y="4210"/>
                  </a:lnTo>
                  <a:lnTo>
                    <a:pt x="369" y="4210"/>
                  </a:lnTo>
                  <a:lnTo>
                    <a:pt x="369" y="5308"/>
                  </a:lnTo>
                  <a:lnTo>
                    <a:pt x="5354" y="5308"/>
                  </a:lnTo>
                  <a:lnTo>
                    <a:pt x="369" y="5308"/>
                  </a:lnTo>
                  <a:lnTo>
                    <a:pt x="369" y="6406"/>
                  </a:lnTo>
                  <a:lnTo>
                    <a:pt x="5354" y="6406"/>
                  </a:lnTo>
                  <a:lnTo>
                    <a:pt x="369" y="6406"/>
                  </a:lnTo>
                  <a:lnTo>
                    <a:pt x="369" y="7505"/>
                  </a:lnTo>
                  <a:lnTo>
                    <a:pt x="5354" y="7505"/>
                  </a:lnTo>
                  <a:lnTo>
                    <a:pt x="369" y="7505"/>
                  </a:lnTo>
                  <a:lnTo>
                    <a:pt x="369" y="8603"/>
                  </a:lnTo>
                  <a:lnTo>
                    <a:pt x="5354" y="8603"/>
                  </a:lnTo>
                  <a:lnTo>
                    <a:pt x="369" y="8603"/>
                  </a:lnTo>
                  <a:lnTo>
                    <a:pt x="369" y="9702"/>
                  </a:lnTo>
                  <a:lnTo>
                    <a:pt x="5354" y="9702"/>
                  </a:lnTo>
                  <a:lnTo>
                    <a:pt x="369" y="9702"/>
                  </a:lnTo>
                  <a:lnTo>
                    <a:pt x="369" y="10799"/>
                  </a:lnTo>
                  <a:lnTo>
                    <a:pt x="5354" y="10799"/>
                  </a:lnTo>
                  <a:lnTo>
                    <a:pt x="369" y="10799"/>
                  </a:lnTo>
                  <a:lnTo>
                    <a:pt x="369" y="11898"/>
                  </a:lnTo>
                  <a:lnTo>
                    <a:pt x="5354" y="11898"/>
                  </a:lnTo>
                  <a:lnTo>
                    <a:pt x="369" y="11898"/>
                  </a:lnTo>
                  <a:lnTo>
                    <a:pt x="369" y="12996"/>
                  </a:lnTo>
                  <a:lnTo>
                    <a:pt x="5354" y="12996"/>
                  </a:lnTo>
                  <a:lnTo>
                    <a:pt x="369" y="12996"/>
                  </a:lnTo>
                  <a:lnTo>
                    <a:pt x="369" y="14095"/>
                  </a:lnTo>
                  <a:lnTo>
                    <a:pt x="5354" y="14095"/>
                  </a:lnTo>
                  <a:lnTo>
                    <a:pt x="369" y="14095"/>
                  </a:lnTo>
                  <a:lnTo>
                    <a:pt x="369" y="15193"/>
                  </a:lnTo>
                  <a:lnTo>
                    <a:pt x="5354" y="15193"/>
                  </a:lnTo>
                  <a:lnTo>
                    <a:pt x="369" y="15193"/>
                  </a:lnTo>
                  <a:lnTo>
                    <a:pt x="369" y="16292"/>
                  </a:lnTo>
                  <a:lnTo>
                    <a:pt x="5354" y="16292"/>
                  </a:lnTo>
                  <a:lnTo>
                    <a:pt x="369" y="16292"/>
                  </a:lnTo>
                  <a:lnTo>
                    <a:pt x="369" y="17390"/>
                  </a:lnTo>
                  <a:lnTo>
                    <a:pt x="5354" y="17390"/>
                  </a:lnTo>
                  <a:lnTo>
                    <a:pt x="369" y="17390"/>
                  </a:lnTo>
                  <a:moveTo>
                    <a:pt x="923" y="19586"/>
                  </a:moveTo>
                  <a:lnTo>
                    <a:pt x="923" y="21600"/>
                  </a:lnTo>
                  <a:lnTo>
                    <a:pt x="923" y="19586"/>
                  </a:lnTo>
                  <a:lnTo>
                    <a:pt x="1661" y="19586"/>
                  </a:lnTo>
                  <a:lnTo>
                    <a:pt x="1661" y="21600"/>
                  </a:lnTo>
                  <a:lnTo>
                    <a:pt x="1661" y="19586"/>
                  </a:lnTo>
                  <a:lnTo>
                    <a:pt x="2584" y="19586"/>
                  </a:lnTo>
                  <a:lnTo>
                    <a:pt x="2584" y="21600"/>
                  </a:lnTo>
                  <a:lnTo>
                    <a:pt x="2584" y="19586"/>
                  </a:lnTo>
                  <a:lnTo>
                    <a:pt x="3508" y="19586"/>
                  </a:lnTo>
                  <a:lnTo>
                    <a:pt x="3508" y="21600"/>
                  </a:lnTo>
                  <a:lnTo>
                    <a:pt x="3508" y="19586"/>
                  </a:lnTo>
                  <a:lnTo>
                    <a:pt x="4431" y="19586"/>
                  </a:lnTo>
                  <a:lnTo>
                    <a:pt x="4431" y="21600"/>
                  </a:lnTo>
                  <a:lnTo>
                    <a:pt x="4431" y="19586"/>
                  </a:lnTo>
                  <a:lnTo>
                    <a:pt x="5354" y="19586"/>
                  </a:lnTo>
                  <a:lnTo>
                    <a:pt x="5354" y="21600"/>
                  </a:lnTo>
                  <a:lnTo>
                    <a:pt x="5354" y="19586"/>
                  </a:lnTo>
                  <a:lnTo>
                    <a:pt x="6277" y="19586"/>
                  </a:lnTo>
                  <a:lnTo>
                    <a:pt x="6277" y="21600"/>
                  </a:lnTo>
                  <a:lnTo>
                    <a:pt x="6277" y="19586"/>
                  </a:lnTo>
                  <a:lnTo>
                    <a:pt x="7200" y="19586"/>
                  </a:lnTo>
                  <a:lnTo>
                    <a:pt x="7200" y="21600"/>
                  </a:lnTo>
                  <a:lnTo>
                    <a:pt x="7200" y="19586"/>
                  </a:lnTo>
                  <a:lnTo>
                    <a:pt x="8123" y="19586"/>
                  </a:lnTo>
                  <a:lnTo>
                    <a:pt x="8123" y="21600"/>
                  </a:lnTo>
                  <a:lnTo>
                    <a:pt x="8123" y="19586"/>
                  </a:lnTo>
                  <a:lnTo>
                    <a:pt x="9047" y="19586"/>
                  </a:lnTo>
                  <a:lnTo>
                    <a:pt x="9047" y="21600"/>
                  </a:lnTo>
                  <a:lnTo>
                    <a:pt x="9047" y="19586"/>
                  </a:lnTo>
                  <a:lnTo>
                    <a:pt x="9969" y="19586"/>
                  </a:lnTo>
                  <a:lnTo>
                    <a:pt x="9969" y="21600"/>
                  </a:lnTo>
                  <a:lnTo>
                    <a:pt x="9969" y="19586"/>
                  </a:lnTo>
                  <a:lnTo>
                    <a:pt x="10892" y="19586"/>
                  </a:lnTo>
                  <a:lnTo>
                    <a:pt x="10892" y="21600"/>
                  </a:lnTo>
                  <a:lnTo>
                    <a:pt x="10892" y="19586"/>
                  </a:lnTo>
                  <a:lnTo>
                    <a:pt x="11816" y="19586"/>
                  </a:lnTo>
                  <a:lnTo>
                    <a:pt x="11816" y="21600"/>
                  </a:lnTo>
                  <a:lnTo>
                    <a:pt x="11816" y="19586"/>
                  </a:lnTo>
                  <a:lnTo>
                    <a:pt x="12554" y="19586"/>
                  </a:lnTo>
                  <a:lnTo>
                    <a:pt x="12554" y="21600"/>
                  </a:lnTo>
                  <a:lnTo>
                    <a:pt x="12554" y="19586"/>
                  </a:lnTo>
                  <a:lnTo>
                    <a:pt x="13477" y="19586"/>
                  </a:lnTo>
                  <a:lnTo>
                    <a:pt x="13477" y="21600"/>
                  </a:lnTo>
                  <a:lnTo>
                    <a:pt x="13477" y="19586"/>
                  </a:lnTo>
                  <a:lnTo>
                    <a:pt x="14400" y="19586"/>
                  </a:lnTo>
                  <a:lnTo>
                    <a:pt x="14400" y="21600"/>
                  </a:lnTo>
                  <a:lnTo>
                    <a:pt x="14400" y="19586"/>
                  </a:lnTo>
                  <a:lnTo>
                    <a:pt x="15323" y="19586"/>
                  </a:lnTo>
                  <a:lnTo>
                    <a:pt x="15323" y="21600"/>
                  </a:lnTo>
                  <a:lnTo>
                    <a:pt x="15323" y="19586"/>
                  </a:lnTo>
                  <a:lnTo>
                    <a:pt x="16247" y="19586"/>
                  </a:lnTo>
                  <a:lnTo>
                    <a:pt x="16247" y="21600"/>
                  </a:lnTo>
                  <a:lnTo>
                    <a:pt x="16247" y="19586"/>
                  </a:lnTo>
                  <a:lnTo>
                    <a:pt x="17169" y="19586"/>
                  </a:lnTo>
                  <a:lnTo>
                    <a:pt x="17169" y="21600"/>
                  </a:lnTo>
                  <a:lnTo>
                    <a:pt x="17169" y="19586"/>
                  </a:lnTo>
                  <a:lnTo>
                    <a:pt x="18092" y="19586"/>
                  </a:lnTo>
                  <a:lnTo>
                    <a:pt x="18092" y="21600"/>
                  </a:lnTo>
                  <a:lnTo>
                    <a:pt x="18092" y="19586"/>
                  </a:lnTo>
                  <a:lnTo>
                    <a:pt x="19016" y="19586"/>
                  </a:lnTo>
                  <a:lnTo>
                    <a:pt x="19016" y="21600"/>
                  </a:lnTo>
                  <a:lnTo>
                    <a:pt x="19016" y="19586"/>
                  </a:lnTo>
                  <a:lnTo>
                    <a:pt x="19939" y="19586"/>
                  </a:lnTo>
                  <a:lnTo>
                    <a:pt x="19939" y="21600"/>
                  </a:lnTo>
                  <a:lnTo>
                    <a:pt x="19939" y="19586"/>
                  </a:lnTo>
                  <a:lnTo>
                    <a:pt x="20861" y="19586"/>
                  </a:lnTo>
                  <a:lnTo>
                    <a:pt x="20861" y="21600"/>
                  </a:lnTo>
                  <a:lnTo>
                    <a:pt x="20861" y="19586"/>
                  </a:lnTo>
                  <a:moveTo>
                    <a:pt x="369" y="0"/>
                  </a:moveTo>
                  <a:lnTo>
                    <a:pt x="5354" y="0"/>
                  </a:lnTo>
                  <a:lnTo>
                    <a:pt x="5354" y="18305"/>
                  </a:lnTo>
                  <a:lnTo>
                    <a:pt x="369" y="18305"/>
                  </a:lnTo>
                  <a:lnTo>
                    <a:pt x="369" y="0"/>
                  </a:lnTo>
                  <a:moveTo>
                    <a:pt x="6831" y="0"/>
                  </a:moveTo>
                  <a:lnTo>
                    <a:pt x="7569" y="0"/>
                  </a:lnTo>
                  <a:lnTo>
                    <a:pt x="7569" y="7322"/>
                  </a:lnTo>
                  <a:lnTo>
                    <a:pt x="6831" y="7322"/>
                  </a:lnTo>
                  <a:lnTo>
                    <a:pt x="6831" y="0"/>
                  </a:lnTo>
                  <a:moveTo>
                    <a:pt x="6647" y="8970"/>
                  </a:moveTo>
                  <a:lnTo>
                    <a:pt x="7754" y="8970"/>
                  </a:lnTo>
                  <a:lnTo>
                    <a:pt x="7754" y="9885"/>
                  </a:lnTo>
                  <a:lnTo>
                    <a:pt x="6647" y="9885"/>
                  </a:lnTo>
                  <a:lnTo>
                    <a:pt x="6647" y="8970"/>
                  </a:lnTo>
                  <a:moveTo>
                    <a:pt x="8677" y="0"/>
                  </a:moveTo>
                  <a:lnTo>
                    <a:pt x="12554" y="0"/>
                  </a:lnTo>
                  <a:lnTo>
                    <a:pt x="12554" y="4210"/>
                  </a:lnTo>
                  <a:lnTo>
                    <a:pt x="8677" y="4210"/>
                  </a:lnTo>
                  <a:lnTo>
                    <a:pt x="8677" y="0"/>
                  </a:lnTo>
                  <a:moveTo>
                    <a:pt x="13847" y="0"/>
                  </a:moveTo>
                  <a:lnTo>
                    <a:pt x="21231" y="0"/>
                  </a:lnTo>
                  <a:lnTo>
                    <a:pt x="21231" y="4210"/>
                  </a:lnTo>
                  <a:lnTo>
                    <a:pt x="13847" y="4210"/>
                  </a:lnTo>
                  <a:lnTo>
                    <a:pt x="13847" y="0"/>
                  </a:lnTo>
                  <a:moveTo>
                    <a:pt x="19384" y="5308"/>
                  </a:moveTo>
                  <a:lnTo>
                    <a:pt x="21416" y="5308"/>
                  </a:lnTo>
                  <a:lnTo>
                    <a:pt x="21416" y="10068"/>
                  </a:lnTo>
                  <a:lnTo>
                    <a:pt x="19384" y="10068"/>
                  </a:lnTo>
                  <a:lnTo>
                    <a:pt x="19384" y="530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85" name="mainfrm"/>
          <p:cNvGrpSpPr/>
          <p:nvPr/>
        </p:nvGrpSpPr>
        <p:grpSpPr>
          <a:xfrm>
            <a:off x="6629399" y="4724400"/>
            <a:ext cx="228601" cy="447676"/>
            <a:chOff x="0" y="0"/>
            <a:chExt cx="228600" cy="447675"/>
          </a:xfrm>
        </p:grpSpPr>
        <p:sp>
          <p:nvSpPr>
            <p:cNvPr id="483" name="Shape"/>
            <p:cNvSpPr/>
            <p:nvPr/>
          </p:nvSpPr>
          <p:spPr>
            <a:xfrm>
              <a:off x="-1" y="0"/>
              <a:ext cx="228601" cy="44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</a:pathLst>
            </a:custGeom>
            <a:solidFill>
              <a:srgbClr val="539AD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4" name="Shape"/>
            <p:cNvSpPr/>
            <p:nvPr/>
          </p:nvSpPr>
          <p:spPr>
            <a:xfrm>
              <a:off x="12308" y="31731"/>
              <a:ext cx="205741" cy="415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586"/>
                  </a:moveTo>
                  <a:lnTo>
                    <a:pt x="21600" y="19586"/>
                  </a:lnTo>
                  <a:lnTo>
                    <a:pt x="0" y="19586"/>
                  </a:lnTo>
                  <a:moveTo>
                    <a:pt x="369" y="915"/>
                  </a:moveTo>
                  <a:lnTo>
                    <a:pt x="5354" y="915"/>
                  </a:lnTo>
                  <a:lnTo>
                    <a:pt x="369" y="915"/>
                  </a:lnTo>
                  <a:lnTo>
                    <a:pt x="369" y="2014"/>
                  </a:lnTo>
                  <a:lnTo>
                    <a:pt x="5354" y="2014"/>
                  </a:lnTo>
                  <a:lnTo>
                    <a:pt x="369" y="2014"/>
                  </a:lnTo>
                  <a:lnTo>
                    <a:pt x="369" y="3112"/>
                  </a:lnTo>
                  <a:lnTo>
                    <a:pt x="5354" y="3112"/>
                  </a:lnTo>
                  <a:lnTo>
                    <a:pt x="369" y="3112"/>
                  </a:lnTo>
                  <a:lnTo>
                    <a:pt x="369" y="4210"/>
                  </a:lnTo>
                  <a:lnTo>
                    <a:pt x="5354" y="4210"/>
                  </a:lnTo>
                  <a:lnTo>
                    <a:pt x="369" y="4210"/>
                  </a:lnTo>
                  <a:lnTo>
                    <a:pt x="369" y="5308"/>
                  </a:lnTo>
                  <a:lnTo>
                    <a:pt x="5354" y="5308"/>
                  </a:lnTo>
                  <a:lnTo>
                    <a:pt x="369" y="5308"/>
                  </a:lnTo>
                  <a:lnTo>
                    <a:pt x="369" y="6406"/>
                  </a:lnTo>
                  <a:lnTo>
                    <a:pt x="5354" y="6406"/>
                  </a:lnTo>
                  <a:lnTo>
                    <a:pt x="369" y="6406"/>
                  </a:lnTo>
                  <a:lnTo>
                    <a:pt x="369" y="7505"/>
                  </a:lnTo>
                  <a:lnTo>
                    <a:pt x="5354" y="7505"/>
                  </a:lnTo>
                  <a:lnTo>
                    <a:pt x="369" y="7505"/>
                  </a:lnTo>
                  <a:lnTo>
                    <a:pt x="369" y="8603"/>
                  </a:lnTo>
                  <a:lnTo>
                    <a:pt x="5354" y="8603"/>
                  </a:lnTo>
                  <a:lnTo>
                    <a:pt x="369" y="8603"/>
                  </a:lnTo>
                  <a:lnTo>
                    <a:pt x="369" y="9702"/>
                  </a:lnTo>
                  <a:lnTo>
                    <a:pt x="5354" y="9702"/>
                  </a:lnTo>
                  <a:lnTo>
                    <a:pt x="369" y="9702"/>
                  </a:lnTo>
                  <a:lnTo>
                    <a:pt x="369" y="10799"/>
                  </a:lnTo>
                  <a:lnTo>
                    <a:pt x="5354" y="10799"/>
                  </a:lnTo>
                  <a:lnTo>
                    <a:pt x="369" y="10799"/>
                  </a:lnTo>
                  <a:lnTo>
                    <a:pt x="369" y="11898"/>
                  </a:lnTo>
                  <a:lnTo>
                    <a:pt x="5354" y="11898"/>
                  </a:lnTo>
                  <a:lnTo>
                    <a:pt x="369" y="11898"/>
                  </a:lnTo>
                  <a:lnTo>
                    <a:pt x="369" y="12996"/>
                  </a:lnTo>
                  <a:lnTo>
                    <a:pt x="5354" y="12996"/>
                  </a:lnTo>
                  <a:lnTo>
                    <a:pt x="369" y="12996"/>
                  </a:lnTo>
                  <a:lnTo>
                    <a:pt x="369" y="14095"/>
                  </a:lnTo>
                  <a:lnTo>
                    <a:pt x="5354" y="14095"/>
                  </a:lnTo>
                  <a:lnTo>
                    <a:pt x="369" y="14095"/>
                  </a:lnTo>
                  <a:lnTo>
                    <a:pt x="369" y="15193"/>
                  </a:lnTo>
                  <a:lnTo>
                    <a:pt x="5354" y="15193"/>
                  </a:lnTo>
                  <a:lnTo>
                    <a:pt x="369" y="15193"/>
                  </a:lnTo>
                  <a:lnTo>
                    <a:pt x="369" y="16292"/>
                  </a:lnTo>
                  <a:lnTo>
                    <a:pt x="5354" y="16292"/>
                  </a:lnTo>
                  <a:lnTo>
                    <a:pt x="369" y="16292"/>
                  </a:lnTo>
                  <a:lnTo>
                    <a:pt x="369" y="17390"/>
                  </a:lnTo>
                  <a:lnTo>
                    <a:pt x="5354" y="17390"/>
                  </a:lnTo>
                  <a:lnTo>
                    <a:pt x="369" y="17390"/>
                  </a:lnTo>
                  <a:moveTo>
                    <a:pt x="923" y="19586"/>
                  </a:moveTo>
                  <a:lnTo>
                    <a:pt x="923" y="21600"/>
                  </a:lnTo>
                  <a:lnTo>
                    <a:pt x="923" y="19586"/>
                  </a:lnTo>
                  <a:lnTo>
                    <a:pt x="1661" y="19586"/>
                  </a:lnTo>
                  <a:lnTo>
                    <a:pt x="1661" y="21600"/>
                  </a:lnTo>
                  <a:lnTo>
                    <a:pt x="1661" y="19586"/>
                  </a:lnTo>
                  <a:lnTo>
                    <a:pt x="2584" y="19586"/>
                  </a:lnTo>
                  <a:lnTo>
                    <a:pt x="2584" y="21600"/>
                  </a:lnTo>
                  <a:lnTo>
                    <a:pt x="2584" y="19586"/>
                  </a:lnTo>
                  <a:lnTo>
                    <a:pt x="3508" y="19586"/>
                  </a:lnTo>
                  <a:lnTo>
                    <a:pt x="3508" y="21600"/>
                  </a:lnTo>
                  <a:lnTo>
                    <a:pt x="3508" y="19586"/>
                  </a:lnTo>
                  <a:lnTo>
                    <a:pt x="4431" y="19586"/>
                  </a:lnTo>
                  <a:lnTo>
                    <a:pt x="4431" y="21600"/>
                  </a:lnTo>
                  <a:lnTo>
                    <a:pt x="4431" y="19586"/>
                  </a:lnTo>
                  <a:lnTo>
                    <a:pt x="5354" y="19586"/>
                  </a:lnTo>
                  <a:lnTo>
                    <a:pt x="5354" y="21600"/>
                  </a:lnTo>
                  <a:lnTo>
                    <a:pt x="5354" y="19586"/>
                  </a:lnTo>
                  <a:lnTo>
                    <a:pt x="6277" y="19586"/>
                  </a:lnTo>
                  <a:lnTo>
                    <a:pt x="6277" y="21600"/>
                  </a:lnTo>
                  <a:lnTo>
                    <a:pt x="6277" y="19586"/>
                  </a:lnTo>
                  <a:lnTo>
                    <a:pt x="7200" y="19586"/>
                  </a:lnTo>
                  <a:lnTo>
                    <a:pt x="7200" y="21600"/>
                  </a:lnTo>
                  <a:lnTo>
                    <a:pt x="7200" y="19586"/>
                  </a:lnTo>
                  <a:lnTo>
                    <a:pt x="8123" y="19586"/>
                  </a:lnTo>
                  <a:lnTo>
                    <a:pt x="8123" y="21600"/>
                  </a:lnTo>
                  <a:lnTo>
                    <a:pt x="8123" y="19586"/>
                  </a:lnTo>
                  <a:lnTo>
                    <a:pt x="9047" y="19586"/>
                  </a:lnTo>
                  <a:lnTo>
                    <a:pt x="9047" y="21600"/>
                  </a:lnTo>
                  <a:lnTo>
                    <a:pt x="9047" y="19586"/>
                  </a:lnTo>
                  <a:lnTo>
                    <a:pt x="9969" y="19586"/>
                  </a:lnTo>
                  <a:lnTo>
                    <a:pt x="9969" y="21600"/>
                  </a:lnTo>
                  <a:lnTo>
                    <a:pt x="9969" y="19586"/>
                  </a:lnTo>
                  <a:lnTo>
                    <a:pt x="10892" y="19586"/>
                  </a:lnTo>
                  <a:lnTo>
                    <a:pt x="10892" y="21600"/>
                  </a:lnTo>
                  <a:lnTo>
                    <a:pt x="10892" y="19586"/>
                  </a:lnTo>
                  <a:lnTo>
                    <a:pt x="11816" y="19586"/>
                  </a:lnTo>
                  <a:lnTo>
                    <a:pt x="11816" y="21600"/>
                  </a:lnTo>
                  <a:lnTo>
                    <a:pt x="11816" y="19586"/>
                  </a:lnTo>
                  <a:lnTo>
                    <a:pt x="12554" y="19586"/>
                  </a:lnTo>
                  <a:lnTo>
                    <a:pt x="12554" y="21600"/>
                  </a:lnTo>
                  <a:lnTo>
                    <a:pt x="12554" y="19586"/>
                  </a:lnTo>
                  <a:lnTo>
                    <a:pt x="13477" y="19586"/>
                  </a:lnTo>
                  <a:lnTo>
                    <a:pt x="13477" y="21600"/>
                  </a:lnTo>
                  <a:lnTo>
                    <a:pt x="13477" y="19586"/>
                  </a:lnTo>
                  <a:lnTo>
                    <a:pt x="14400" y="19586"/>
                  </a:lnTo>
                  <a:lnTo>
                    <a:pt x="14400" y="21600"/>
                  </a:lnTo>
                  <a:lnTo>
                    <a:pt x="14400" y="19586"/>
                  </a:lnTo>
                  <a:lnTo>
                    <a:pt x="15323" y="19586"/>
                  </a:lnTo>
                  <a:lnTo>
                    <a:pt x="15323" y="21600"/>
                  </a:lnTo>
                  <a:lnTo>
                    <a:pt x="15323" y="19586"/>
                  </a:lnTo>
                  <a:lnTo>
                    <a:pt x="16247" y="19586"/>
                  </a:lnTo>
                  <a:lnTo>
                    <a:pt x="16247" y="21600"/>
                  </a:lnTo>
                  <a:lnTo>
                    <a:pt x="16247" y="19586"/>
                  </a:lnTo>
                  <a:lnTo>
                    <a:pt x="17169" y="19586"/>
                  </a:lnTo>
                  <a:lnTo>
                    <a:pt x="17169" y="21600"/>
                  </a:lnTo>
                  <a:lnTo>
                    <a:pt x="17169" y="19586"/>
                  </a:lnTo>
                  <a:lnTo>
                    <a:pt x="18092" y="19586"/>
                  </a:lnTo>
                  <a:lnTo>
                    <a:pt x="18092" y="21600"/>
                  </a:lnTo>
                  <a:lnTo>
                    <a:pt x="18092" y="19586"/>
                  </a:lnTo>
                  <a:lnTo>
                    <a:pt x="19016" y="19586"/>
                  </a:lnTo>
                  <a:lnTo>
                    <a:pt x="19016" y="21600"/>
                  </a:lnTo>
                  <a:lnTo>
                    <a:pt x="19016" y="19586"/>
                  </a:lnTo>
                  <a:lnTo>
                    <a:pt x="19939" y="19586"/>
                  </a:lnTo>
                  <a:lnTo>
                    <a:pt x="19939" y="21600"/>
                  </a:lnTo>
                  <a:lnTo>
                    <a:pt x="19939" y="19586"/>
                  </a:lnTo>
                  <a:lnTo>
                    <a:pt x="20861" y="19586"/>
                  </a:lnTo>
                  <a:lnTo>
                    <a:pt x="20861" y="21600"/>
                  </a:lnTo>
                  <a:lnTo>
                    <a:pt x="20861" y="19586"/>
                  </a:lnTo>
                  <a:moveTo>
                    <a:pt x="369" y="0"/>
                  </a:moveTo>
                  <a:lnTo>
                    <a:pt x="5354" y="0"/>
                  </a:lnTo>
                  <a:lnTo>
                    <a:pt x="5354" y="18305"/>
                  </a:lnTo>
                  <a:lnTo>
                    <a:pt x="369" y="18305"/>
                  </a:lnTo>
                  <a:lnTo>
                    <a:pt x="369" y="0"/>
                  </a:lnTo>
                  <a:moveTo>
                    <a:pt x="6831" y="0"/>
                  </a:moveTo>
                  <a:lnTo>
                    <a:pt x="7569" y="0"/>
                  </a:lnTo>
                  <a:lnTo>
                    <a:pt x="7569" y="7322"/>
                  </a:lnTo>
                  <a:lnTo>
                    <a:pt x="6831" y="7322"/>
                  </a:lnTo>
                  <a:lnTo>
                    <a:pt x="6831" y="0"/>
                  </a:lnTo>
                  <a:moveTo>
                    <a:pt x="6647" y="8970"/>
                  </a:moveTo>
                  <a:lnTo>
                    <a:pt x="7754" y="8970"/>
                  </a:lnTo>
                  <a:lnTo>
                    <a:pt x="7754" y="9885"/>
                  </a:lnTo>
                  <a:lnTo>
                    <a:pt x="6647" y="9885"/>
                  </a:lnTo>
                  <a:lnTo>
                    <a:pt x="6647" y="8970"/>
                  </a:lnTo>
                  <a:moveTo>
                    <a:pt x="8677" y="0"/>
                  </a:moveTo>
                  <a:lnTo>
                    <a:pt x="12554" y="0"/>
                  </a:lnTo>
                  <a:lnTo>
                    <a:pt x="12554" y="4210"/>
                  </a:lnTo>
                  <a:lnTo>
                    <a:pt x="8677" y="4210"/>
                  </a:lnTo>
                  <a:lnTo>
                    <a:pt x="8677" y="0"/>
                  </a:lnTo>
                  <a:moveTo>
                    <a:pt x="13847" y="0"/>
                  </a:moveTo>
                  <a:lnTo>
                    <a:pt x="21231" y="0"/>
                  </a:lnTo>
                  <a:lnTo>
                    <a:pt x="21231" y="4210"/>
                  </a:lnTo>
                  <a:lnTo>
                    <a:pt x="13847" y="4210"/>
                  </a:lnTo>
                  <a:lnTo>
                    <a:pt x="13847" y="0"/>
                  </a:lnTo>
                  <a:moveTo>
                    <a:pt x="19384" y="5308"/>
                  </a:moveTo>
                  <a:lnTo>
                    <a:pt x="21416" y="5308"/>
                  </a:lnTo>
                  <a:lnTo>
                    <a:pt x="21416" y="10068"/>
                  </a:lnTo>
                  <a:lnTo>
                    <a:pt x="19384" y="10068"/>
                  </a:lnTo>
                  <a:lnTo>
                    <a:pt x="19384" y="530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86" name="AutoShape 52"/>
          <p:cNvSpPr/>
          <p:nvPr/>
        </p:nvSpPr>
        <p:spPr>
          <a:xfrm rot="10800000">
            <a:off x="3848100" y="4343400"/>
            <a:ext cx="1485900" cy="995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12700" cap="sq">
            <a:solidFill>
              <a:srgbClr val="000000"/>
            </a:solidFill>
            <a:headEnd type="triangle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7" name="AutoShape 53"/>
          <p:cNvSpPr/>
          <p:nvPr/>
        </p:nvSpPr>
        <p:spPr>
          <a:xfrm rot="10800000">
            <a:off x="4267200" y="3276600"/>
            <a:ext cx="1066800" cy="2062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12700" cap="sq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8" name="AutoShape 54"/>
          <p:cNvSpPr/>
          <p:nvPr/>
        </p:nvSpPr>
        <p:spPr>
          <a:xfrm rot="10800000">
            <a:off x="5143500" y="3724275"/>
            <a:ext cx="190500" cy="16144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12700" cap="sq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9" name="AutoShape 55"/>
          <p:cNvSpPr/>
          <p:nvPr/>
        </p:nvSpPr>
        <p:spPr>
          <a:xfrm flipV="1">
            <a:off x="5562600" y="4333875"/>
            <a:ext cx="217488" cy="10048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12700" cap="sq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4" name="AutoShape 56"/>
          <p:cNvSpPr/>
          <p:nvPr/>
        </p:nvSpPr>
        <p:spPr>
          <a:xfrm>
            <a:off x="6290836" y="4643437"/>
            <a:ext cx="92971" cy="3857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 cap="sq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25" name="AutoShape 57"/>
          <p:cNvSpPr/>
          <p:nvPr/>
        </p:nvSpPr>
        <p:spPr>
          <a:xfrm>
            <a:off x="6210300" y="4948237"/>
            <a:ext cx="533400" cy="4151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 cap="sq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92" name="Text Box 60"/>
          <p:cNvSpPr txBox="1"/>
          <p:nvPr/>
        </p:nvSpPr>
        <p:spPr>
          <a:xfrm>
            <a:off x="6172200" y="5638800"/>
            <a:ext cx="10668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Web client</a:t>
            </a:r>
          </a:p>
        </p:txBody>
      </p:sp>
      <p:sp>
        <p:nvSpPr>
          <p:cNvPr id="493" name="Text Box 61"/>
          <p:cNvSpPr txBox="1"/>
          <p:nvPr/>
        </p:nvSpPr>
        <p:spPr>
          <a:xfrm>
            <a:off x="5181600" y="2819400"/>
            <a:ext cx="1676400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Hierarchy of CDN DNS servers </a:t>
            </a:r>
          </a:p>
        </p:txBody>
      </p:sp>
      <p:grpSp>
        <p:nvGrpSpPr>
          <p:cNvPr id="496" name="mainfrm"/>
          <p:cNvGrpSpPr/>
          <p:nvPr/>
        </p:nvGrpSpPr>
        <p:grpSpPr>
          <a:xfrm>
            <a:off x="5333999" y="5114925"/>
            <a:ext cx="228601" cy="447676"/>
            <a:chOff x="0" y="0"/>
            <a:chExt cx="228600" cy="447675"/>
          </a:xfrm>
        </p:grpSpPr>
        <p:sp>
          <p:nvSpPr>
            <p:cNvPr id="494" name="Shape"/>
            <p:cNvSpPr/>
            <p:nvPr/>
          </p:nvSpPr>
          <p:spPr>
            <a:xfrm>
              <a:off x="-1" y="0"/>
              <a:ext cx="228601" cy="44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</a:pathLst>
            </a:custGeom>
            <a:solidFill>
              <a:srgbClr val="539AD5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5" name="Shape"/>
            <p:cNvSpPr/>
            <p:nvPr/>
          </p:nvSpPr>
          <p:spPr>
            <a:xfrm>
              <a:off x="12308" y="31731"/>
              <a:ext cx="205741" cy="415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586"/>
                  </a:moveTo>
                  <a:lnTo>
                    <a:pt x="21600" y="19586"/>
                  </a:lnTo>
                  <a:lnTo>
                    <a:pt x="0" y="19586"/>
                  </a:lnTo>
                  <a:moveTo>
                    <a:pt x="369" y="915"/>
                  </a:moveTo>
                  <a:lnTo>
                    <a:pt x="5354" y="915"/>
                  </a:lnTo>
                  <a:lnTo>
                    <a:pt x="369" y="915"/>
                  </a:lnTo>
                  <a:lnTo>
                    <a:pt x="369" y="2014"/>
                  </a:lnTo>
                  <a:lnTo>
                    <a:pt x="5354" y="2014"/>
                  </a:lnTo>
                  <a:lnTo>
                    <a:pt x="369" y="2014"/>
                  </a:lnTo>
                  <a:lnTo>
                    <a:pt x="369" y="3112"/>
                  </a:lnTo>
                  <a:lnTo>
                    <a:pt x="5354" y="3112"/>
                  </a:lnTo>
                  <a:lnTo>
                    <a:pt x="369" y="3112"/>
                  </a:lnTo>
                  <a:lnTo>
                    <a:pt x="369" y="4210"/>
                  </a:lnTo>
                  <a:lnTo>
                    <a:pt x="5354" y="4210"/>
                  </a:lnTo>
                  <a:lnTo>
                    <a:pt x="369" y="4210"/>
                  </a:lnTo>
                  <a:lnTo>
                    <a:pt x="369" y="5308"/>
                  </a:lnTo>
                  <a:lnTo>
                    <a:pt x="5354" y="5308"/>
                  </a:lnTo>
                  <a:lnTo>
                    <a:pt x="369" y="5308"/>
                  </a:lnTo>
                  <a:lnTo>
                    <a:pt x="369" y="6406"/>
                  </a:lnTo>
                  <a:lnTo>
                    <a:pt x="5354" y="6406"/>
                  </a:lnTo>
                  <a:lnTo>
                    <a:pt x="369" y="6406"/>
                  </a:lnTo>
                  <a:lnTo>
                    <a:pt x="369" y="7505"/>
                  </a:lnTo>
                  <a:lnTo>
                    <a:pt x="5354" y="7505"/>
                  </a:lnTo>
                  <a:lnTo>
                    <a:pt x="369" y="7505"/>
                  </a:lnTo>
                  <a:lnTo>
                    <a:pt x="369" y="8603"/>
                  </a:lnTo>
                  <a:lnTo>
                    <a:pt x="5354" y="8603"/>
                  </a:lnTo>
                  <a:lnTo>
                    <a:pt x="369" y="8603"/>
                  </a:lnTo>
                  <a:lnTo>
                    <a:pt x="369" y="9702"/>
                  </a:lnTo>
                  <a:lnTo>
                    <a:pt x="5354" y="9702"/>
                  </a:lnTo>
                  <a:lnTo>
                    <a:pt x="369" y="9702"/>
                  </a:lnTo>
                  <a:lnTo>
                    <a:pt x="369" y="10799"/>
                  </a:lnTo>
                  <a:lnTo>
                    <a:pt x="5354" y="10799"/>
                  </a:lnTo>
                  <a:lnTo>
                    <a:pt x="369" y="10799"/>
                  </a:lnTo>
                  <a:lnTo>
                    <a:pt x="369" y="11898"/>
                  </a:lnTo>
                  <a:lnTo>
                    <a:pt x="5354" y="11898"/>
                  </a:lnTo>
                  <a:lnTo>
                    <a:pt x="369" y="11898"/>
                  </a:lnTo>
                  <a:lnTo>
                    <a:pt x="369" y="12996"/>
                  </a:lnTo>
                  <a:lnTo>
                    <a:pt x="5354" y="12996"/>
                  </a:lnTo>
                  <a:lnTo>
                    <a:pt x="369" y="12996"/>
                  </a:lnTo>
                  <a:lnTo>
                    <a:pt x="369" y="14095"/>
                  </a:lnTo>
                  <a:lnTo>
                    <a:pt x="5354" y="14095"/>
                  </a:lnTo>
                  <a:lnTo>
                    <a:pt x="369" y="14095"/>
                  </a:lnTo>
                  <a:lnTo>
                    <a:pt x="369" y="15193"/>
                  </a:lnTo>
                  <a:lnTo>
                    <a:pt x="5354" y="15193"/>
                  </a:lnTo>
                  <a:lnTo>
                    <a:pt x="369" y="15193"/>
                  </a:lnTo>
                  <a:lnTo>
                    <a:pt x="369" y="16292"/>
                  </a:lnTo>
                  <a:lnTo>
                    <a:pt x="5354" y="16292"/>
                  </a:lnTo>
                  <a:lnTo>
                    <a:pt x="369" y="16292"/>
                  </a:lnTo>
                  <a:lnTo>
                    <a:pt x="369" y="17390"/>
                  </a:lnTo>
                  <a:lnTo>
                    <a:pt x="5354" y="17390"/>
                  </a:lnTo>
                  <a:lnTo>
                    <a:pt x="369" y="17390"/>
                  </a:lnTo>
                  <a:moveTo>
                    <a:pt x="923" y="19586"/>
                  </a:moveTo>
                  <a:lnTo>
                    <a:pt x="923" y="21600"/>
                  </a:lnTo>
                  <a:lnTo>
                    <a:pt x="923" y="19586"/>
                  </a:lnTo>
                  <a:lnTo>
                    <a:pt x="1661" y="19586"/>
                  </a:lnTo>
                  <a:lnTo>
                    <a:pt x="1661" y="21600"/>
                  </a:lnTo>
                  <a:lnTo>
                    <a:pt x="1661" y="19586"/>
                  </a:lnTo>
                  <a:lnTo>
                    <a:pt x="2584" y="19586"/>
                  </a:lnTo>
                  <a:lnTo>
                    <a:pt x="2584" y="21600"/>
                  </a:lnTo>
                  <a:lnTo>
                    <a:pt x="2584" y="19586"/>
                  </a:lnTo>
                  <a:lnTo>
                    <a:pt x="3508" y="19586"/>
                  </a:lnTo>
                  <a:lnTo>
                    <a:pt x="3508" y="21600"/>
                  </a:lnTo>
                  <a:lnTo>
                    <a:pt x="3508" y="19586"/>
                  </a:lnTo>
                  <a:lnTo>
                    <a:pt x="4431" y="19586"/>
                  </a:lnTo>
                  <a:lnTo>
                    <a:pt x="4431" y="21600"/>
                  </a:lnTo>
                  <a:lnTo>
                    <a:pt x="4431" y="19586"/>
                  </a:lnTo>
                  <a:lnTo>
                    <a:pt x="5354" y="19586"/>
                  </a:lnTo>
                  <a:lnTo>
                    <a:pt x="5354" y="21600"/>
                  </a:lnTo>
                  <a:lnTo>
                    <a:pt x="5354" y="19586"/>
                  </a:lnTo>
                  <a:lnTo>
                    <a:pt x="6277" y="19586"/>
                  </a:lnTo>
                  <a:lnTo>
                    <a:pt x="6277" y="21600"/>
                  </a:lnTo>
                  <a:lnTo>
                    <a:pt x="6277" y="19586"/>
                  </a:lnTo>
                  <a:lnTo>
                    <a:pt x="7200" y="19586"/>
                  </a:lnTo>
                  <a:lnTo>
                    <a:pt x="7200" y="21600"/>
                  </a:lnTo>
                  <a:lnTo>
                    <a:pt x="7200" y="19586"/>
                  </a:lnTo>
                  <a:lnTo>
                    <a:pt x="8123" y="19586"/>
                  </a:lnTo>
                  <a:lnTo>
                    <a:pt x="8123" y="21600"/>
                  </a:lnTo>
                  <a:lnTo>
                    <a:pt x="8123" y="19586"/>
                  </a:lnTo>
                  <a:lnTo>
                    <a:pt x="9047" y="19586"/>
                  </a:lnTo>
                  <a:lnTo>
                    <a:pt x="9047" y="21600"/>
                  </a:lnTo>
                  <a:lnTo>
                    <a:pt x="9047" y="19586"/>
                  </a:lnTo>
                  <a:lnTo>
                    <a:pt x="9969" y="19586"/>
                  </a:lnTo>
                  <a:lnTo>
                    <a:pt x="9969" y="21600"/>
                  </a:lnTo>
                  <a:lnTo>
                    <a:pt x="9969" y="19586"/>
                  </a:lnTo>
                  <a:lnTo>
                    <a:pt x="10892" y="19586"/>
                  </a:lnTo>
                  <a:lnTo>
                    <a:pt x="10892" y="21600"/>
                  </a:lnTo>
                  <a:lnTo>
                    <a:pt x="10892" y="19586"/>
                  </a:lnTo>
                  <a:lnTo>
                    <a:pt x="11816" y="19586"/>
                  </a:lnTo>
                  <a:lnTo>
                    <a:pt x="11816" y="21600"/>
                  </a:lnTo>
                  <a:lnTo>
                    <a:pt x="11816" y="19586"/>
                  </a:lnTo>
                  <a:lnTo>
                    <a:pt x="12554" y="19586"/>
                  </a:lnTo>
                  <a:lnTo>
                    <a:pt x="12554" y="21600"/>
                  </a:lnTo>
                  <a:lnTo>
                    <a:pt x="12554" y="19586"/>
                  </a:lnTo>
                  <a:lnTo>
                    <a:pt x="13477" y="19586"/>
                  </a:lnTo>
                  <a:lnTo>
                    <a:pt x="13477" y="21600"/>
                  </a:lnTo>
                  <a:lnTo>
                    <a:pt x="13477" y="19586"/>
                  </a:lnTo>
                  <a:lnTo>
                    <a:pt x="14400" y="19586"/>
                  </a:lnTo>
                  <a:lnTo>
                    <a:pt x="14400" y="21600"/>
                  </a:lnTo>
                  <a:lnTo>
                    <a:pt x="14400" y="19586"/>
                  </a:lnTo>
                  <a:lnTo>
                    <a:pt x="15323" y="19586"/>
                  </a:lnTo>
                  <a:lnTo>
                    <a:pt x="15323" y="21600"/>
                  </a:lnTo>
                  <a:lnTo>
                    <a:pt x="15323" y="19586"/>
                  </a:lnTo>
                  <a:lnTo>
                    <a:pt x="16247" y="19586"/>
                  </a:lnTo>
                  <a:lnTo>
                    <a:pt x="16247" y="21600"/>
                  </a:lnTo>
                  <a:lnTo>
                    <a:pt x="16247" y="19586"/>
                  </a:lnTo>
                  <a:lnTo>
                    <a:pt x="17169" y="19586"/>
                  </a:lnTo>
                  <a:lnTo>
                    <a:pt x="17169" y="21600"/>
                  </a:lnTo>
                  <a:lnTo>
                    <a:pt x="17169" y="19586"/>
                  </a:lnTo>
                  <a:lnTo>
                    <a:pt x="18092" y="19586"/>
                  </a:lnTo>
                  <a:lnTo>
                    <a:pt x="18092" y="21600"/>
                  </a:lnTo>
                  <a:lnTo>
                    <a:pt x="18092" y="19586"/>
                  </a:lnTo>
                  <a:lnTo>
                    <a:pt x="19016" y="19586"/>
                  </a:lnTo>
                  <a:lnTo>
                    <a:pt x="19016" y="21600"/>
                  </a:lnTo>
                  <a:lnTo>
                    <a:pt x="19016" y="19586"/>
                  </a:lnTo>
                  <a:lnTo>
                    <a:pt x="19939" y="19586"/>
                  </a:lnTo>
                  <a:lnTo>
                    <a:pt x="19939" y="21600"/>
                  </a:lnTo>
                  <a:lnTo>
                    <a:pt x="19939" y="19586"/>
                  </a:lnTo>
                  <a:lnTo>
                    <a:pt x="20861" y="19586"/>
                  </a:lnTo>
                  <a:lnTo>
                    <a:pt x="20861" y="21600"/>
                  </a:lnTo>
                  <a:lnTo>
                    <a:pt x="20861" y="19586"/>
                  </a:lnTo>
                  <a:moveTo>
                    <a:pt x="369" y="0"/>
                  </a:moveTo>
                  <a:lnTo>
                    <a:pt x="5354" y="0"/>
                  </a:lnTo>
                  <a:lnTo>
                    <a:pt x="5354" y="18305"/>
                  </a:lnTo>
                  <a:lnTo>
                    <a:pt x="369" y="18305"/>
                  </a:lnTo>
                  <a:lnTo>
                    <a:pt x="369" y="0"/>
                  </a:lnTo>
                  <a:moveTo>
                    <a:pt x="6831" y="0"/>
                  </a:moveTo>
                  <a:lnTo>
                    <a:pt x="7569" y="0"/>
                  </a:lnTo>
                  <a:lnTo>
                    <a:pt x="7569" y="7322"/>
                  </a:lnTo>
                  <a:lnTo>
                    <a:pt x="6831" y="7322"/>
                  </a:lnTo>
                  <a:lnTo>
                    <a:pt x="6831" y="0"/>
                  </a:lnTo>
                  <a:moveTo>
                    <a:pt x="6647" y="8970"/>
                  </a:moveTo>
                  <a:lnTo>
                    <a:pt x="7754" y="8970"/>
                  </a:lnTo>
                  <a:lnTo>
                    <a:pt x="7754" y="9885"/>
                  </a:lnTo>
                  <a:lnTo>
                    <a:pt x="6647" y="9885"/>
                  </a:lnTo>
                  <a:lnTo>
                    <a:pt x="6647" y="8970"/>
                  </a:lnTo>
                  <a:moveTo>
                    <a:pt x="8677" y="0"/>
                  </a:moveTo>
                  <a:lnTo>
                    <a:pt x="12554" y="0"/>
                  </a:lnTo>
                  <a:lnTo>
                    <a:pt x="12554" y="4210"/>
                  </a:lnTo>
                  <a:lnTo>
                    <a:pt x="8677" y="4210"/>
                  </a:lnTo>
                  <a:lnTo>
                    <a:pt x="8677" y="0"/>
                  </a:lnTo>
                  <a:moveTo>
                    <a:pt x="13847" y="0"/>
                  </a:moveTo>
                  <a:lnTo>
                    <a:pt x="21231" y="0"/>
                  </a:lnTo>
                  <a:lnTo>
                    <a:pt x="21231" y="4210"/>
                  </a:lnTo>
                  <a:lnTo>
                    <a:pt x="13847" y="4210"/>
                  </a:lnTo>
                  <a:lnTo>
                    <a:pt x="13847" y="0"/>
                  </a:lnTo>
                  <a:moveTo>
                    <a:pt x="19384" y="5308"/>
                  </a:moveTo>
                  <a:lnTo>
                    <a:pt x="21416" y="5308"/>
                  </a:lnTo>
                  <a:lnTo>
                    <a:pt x="21416" y="10068"/>
                  </a:lnTo>
                  <a:lnTo>
                    <a:pt x="19384" y="10068"/>
                  </a:lnTo>
                  <a:lnTo>
                    <a:pt x="19384" y="5308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97" name="Text Box 63"/>
          <p:cNvSpPr txBox="1"/>
          <p:nvPr/>
        </p:nvSpPr>
        <p:spPr>
          <a:xfrm>
            <a:off x="2895600" y="3352800"/>
            <a:ext cx="1295400" cy="44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Customer DNS servers </a:t>
            </a:r>
          </a:p>
        </p:txBody>
      </p:sp>
      <p:sp>
        <p:nvSpPr>
          <p:cNvPr id="498" name="Freeform 64"/>
          <p:cNvSpPr/>
          <p:nvPr/>
        </p:nvSpPr>
        <p:spPr>
          <a:xfrm flipV="1">
            <a:off x="5562600" y="5410200"/>
            <a:ext cx="533400" cy="145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80" fill="norm" stroke="1" extrusionOk="0">
                <a:moveTo>
                  <a:pt x="21600" y="13759"/>
                </a:moveTo>
                <a:cubicBezTo>
                  <a:pt x="17229" y="6369"/>
                  <a:pt x="12857" y="-1020"/>
                  <a:pt x="9257" y="117"/>
                </a:cubicBezTo>
                <a:cubicBezTo>
                  <a:pt x="5657" y="1254"/>
                  <a:pt x="2829" y="10917"/>
                  <a:pt x="0" y="20580"/>
                </a:cubicBezTo>
              </a:path>
            </a:pathLst>
          </a:custGeom>
          <a:ln w="12700" cap="sq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9" name="Text Box 65"/>
          <p:cNvSpPr txBox="1"/>
          <p:nvPr/>
        </p:nvSpPr>
        <p:spPr>
          <a:xfrm>
            <a:off x="5638800" y="5562600"/>
            <a:ext cx="381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(1)</a:t>
            </a:r>
          </a:p>
        </p:txBody>
      </p:sp>
      <p:sp>
        <p:nvSpPr>
          <p:cNvPr id="500" name="Text Box 66"/>
          <p:cNvSpPr txBox="1"/>
          <p:nvPr/>
        </p:nvSpPr>
        <p:spPr>
          <a:xfrm>
            <a:off x="4038600" y="4648200"/>
            <a:ext cx="381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(2)</a:t>
            </a:r>
          </a:p>
        </p:txBody>
      </p:sp>
      <p:sp>
        <p:nvSpPr>
          <p:cNvPr id="501" name="Text Box 67"/>
          <p:cNvSpPr txBox="1"/>
          <p:nvPr/>
        </p:nvSpPr>
        <p:spPr>
          <a:xfrm>
            <a:off x="4343400" y="3886200"/>
            <a:ext cx="381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(3)</a:t>
            </a:r>
          </a:p>
        </p:txBody>
      </p:sp>
      <p:sp>
        <p:nvSpPr>
          <p:cNvPr id="502" name="Text Box 68"/>
          <p:cNvSpPr txBox="1"/>
          <p:nvPr/>
        </p:nvSpPr>
        <p:spPr>
          <a:xfrm>
            <a:off x="5105400" y="4267200"/>
            <a:ext cx="381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(4)</a:t>
            </a:r>
          </a:p>
        </p:txBody>
      </p:sp>
      <p:sp>
        <p:nvSpPr>
          <p:cNvPr id="503" name="Text Box 69"/>
          <p:cNvSpPr txBox="1"/>
          <p:nvPr/>
        </p:nvSpPr>
        <p:spPr>
          <a:xfrm>
            <a:off x="5715000" y="4495800"/>
            <a:ext cx="3810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(5)</a:t>
            </a:r>
          </a:p>
        </p:txBody>
      </p:sp>
      <p:sp>
        <p:nvSpPr>
          <p:cNvPr id="504" name="Text Box 70"/>
          <p:cNvSpPr txBox="1"/>
          <p:nvPr/>
        </p:nvSpPr>
        <p:spPr>
          <a:xfrm>
            <a:off x="6172200" y="4678362"/>
            <a:ext cx="3810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(6)</a:t>
            </a:r>
          </a:p>
        </p:txBody>
      </p:sp>
      <p:sp>
        <p:nvSpPr>
          <p:cNvPr id="505" name="Text Box 71"/>
          <p:cNvSpPr txBox="1"/>
          <p:nvPr/>
        </p:nvSpPr>
        <p:spPr>
          <a:xfrm>
            <a:off x="4800600" y="5440362"/>
            <a:ext cx="60960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LDNS</a:t>
            </a:r>
          </a:p>
        </p:txBody>
      </p:sp>
      <p:grpSp>
        <p:nvGrpSpPr>
          <p:cNvPr id="508" name="AutoShape 72"/>
          <p:cNvGrpSpPr/>
          <p:nvPr/>
        </p:nvGrpSpPr>
        <p:grpSpPr>
          <a:xfrm>
            <a:off x="2286000" y="5257799"/>
            <a:ext cx="2643160" cy="609601"/>
            <a:chOff x="0" y="0"/>
            <a:chExt cx="2643159" cy="609600"/>
          </a:xfrm>
        </p:grpSpPr>
        <p:sp>
          <p:nvSpPr>
            <p:cNvPr id="506" name="Shape"/>
            <p:cNvSpPr/>
            <p:nvPr/>
          </p:nvSpPr>
          <p:spPr>
            <a:xfrm>
              <a:off x="0" y="0"/>
              <a:ext cx="2643160" cy="6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304" y="0"/>
                  </a:lnTo>
                  <a:lnTo>
                    <a:pt x="19304" y="3600"/>
                  </a:lnTo>
                  <a:lnTo>
                    <a:pt x="21600" y="7763"/>
                  </a:lnTo>
                  <a:lnTo>
                    <a:pt x="19304" y="9000"/>
                  </a:lnTo>
                  <a:lnTo>
                    <a:pt x="19304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7" name="Client requests translation for yahoo"/>
            <p:cNvSpPr txBox="1"/>
            <p:nvPr/>
          </p:nvSpPr>
          <p:spPr>
            <a:xfrm>
              <a:off x="0" y="0"/>
              <a:ext cx="2362200" cy="541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Client requests translation for yahoo</a:t>
              </a:r>
            </a:p>
          </p:txBody>
        </p:sp>
      </p:grpSp>
      <p:grpSp>
        <p:nvGrpSpPr>
          <p:cNvPr id="511" name="AutoShape 73"/>
          <p:cNvGrpSpPr/>
          <p:nvPr/>
        </p:nvGrpSpPr>
        <p:grpSpPr>
          <a:xfrm>
            <a:off x="990600" y="4648199"/>
            <a:ext cx="3100439" cy="609601"/>
            <a:chOff x="0" y="0"/>
            <a:chExt cx="3100438" cy="609600"/>
          </a:xfrm>
        </p:grpSpPr>
        <p:sp>
          <p:nvSpPr>
            <p:cNvPr id="509" name="Shape"/>
            <p:cNvSpPr/>
            <p:nvPr/>
          </p:nvSpPr>
          <p:spPr>
            <a:xfrm>
              <a:off x="0" y="0"/>
              <a:ext cx="3100439" cy="6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642" y="0"/>
                  </a:lnTo>
                  <a:lnTo>
                    <a:pt x="19642" y="3600"/>
                  </a:lnTo>
                  <a:lnTo>
                    <a:pt x="21600" y="7763"/>
                  </a:lnTo>
                  <a:lnTo>
                    <a:pt x="19642" y="9000"/>
                  </a:lnTo>
                  <a:lnTo>
                    <a:pt x="19642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0" name="Client gets CNAME entry with domain name in Akamai"/>
            <p:cNvSpPr txBox="1"/>
            <p:nvPr/>
          </p:nvSpPr>
          <p:spPr>
            <a:xfrm>
              <a:off x="0" y="0"/>
              <a:ext cx="2819401" cy="541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Client gets CNAME entry with domain name in Akamai</a:t>
              </a:r>
            </a:p>
          </p:txBody>
        </p:sp>
      </p:grpSp>
      <p:grpSp>
        <p:nvGrpSpPr>
          <p:cNvPr id="514" name="AutoShape 75"/>
          <p:cNvGrpSpPr/>
          <p:nvPr/>
        </p:nvGrpSpPr>
        <p:grpSpPr>
          <a:xfrm>
            <a:off x="2590800" y="4419599"/>
            <a:ext cx="3443266" cy="609601"/>
            <a:chOff x="0" y="0"/>
            <a:chExt cx="3443265" cy="609600"/>
          </a:xfrm>
        </p:grpSpPr>
        <p:sp>
          <p:nvSpPr>
            <p:cNvPr id="512" name="Shape"/>
            <p:cNvSpPr/>
            <p:nvPr/>
          </p:nvSpPr>
          <p:spPr>
            <a:xfrm>
              <a:off x="0" y="0"/>
              <a:ext cx="3443266" cy="6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120" y="0"/>
                  </a:lnTo>
                  <a:lnTo>
                    <a:pt x="19120" y="12600"/>
                  </a:lnTo>
                  <a:lnTo>
                    <a:pt x="21600" y="15413"/>
                  </a:lnTo>
                  <a:lnTo>
                    <a:pt x="19120" y="18000"/>
                  </a:lnTo>
                  <a:lnTo>
                    <a:pt x="19120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3" name="Client is given 2 nearby web replica servers (fault tolerance)"/>
            <p:cNvSpPr txBox="1"/>
            <p:nvPr/>
          </p:nvSpPr>
          <p:spPr>
            <a:xfrm>
              <a:off x="0" y="0"/>
              <a:ext cx="3048001" cy="541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Client is given 2 nearby web replica servers (fault tolerance)</a:t>
              </a:r>
            </a:p>
          </p:txBody>
        </p:sp>
      </p:grpSp>
      <p:pic>
        <p:nvPicPr>
          <p:cNvPr id="515" name="Picture 76" descr="Picture 7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0000" y="2819400"/>
            <a:ext cx="990600" cy="422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6" name="Picture 77" descr="Picture 7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24400" y="3276600"/>
            <a:ext cx="990600" cy="42227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7" name="Picture 78" descr="Picture 7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57800" y="3886200"/>
            <a:ext cx="990600" cy="422275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Text Box 59"/>
          <p:cNvSpPr txBox="1"/>
          <p:nvPr/>
        </p:nvSpPr>
        <p:spPr>
          <a:xfrm>
            <a:off x="6019800" y="3810000"/>
            <a:ext cx="175260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700"/>
              </a:spcBef>
              <a:defRPr b="1"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Web replica servers</a:t>
            </a:r>
          </a:p>
        </p:txBody>
      </p:sp>
      <p:pic>
        <p:nvPicPr>
          <p:cNvPr id="519" name="Picture 79" descr="Picture 7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52800" y="3886200"/>
            <a:ext cx="990600" cy="42227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22" name="AutoShape 74"/>
          <p:cNvGrpSpPr/>
          <p:nvPr/>
        </p:nvGrpSpPr>
        <p:grpSpPr>
          <a:xfrm>
            <a:off x="1600200" y="3733799"/>
            <a:ext cx="3214653" cy="609601"/>
            <a:chOff x="0" y="0"/>
            <a:chExt cx="3214652" cy="609600"/>
          </a:xfrm>
        </p:grpSpPr>
        <p:sp>
          <p:nvSpPr>
            <p:cNvPr id="520" name="Shape"/>
            <p:cNvSpPr/>
            <p:nvPr/>
          </p:nvSpPr>
          <p:spPr>
            <a:xfrm>
              <a:off x="0" y="0"/>
              <a:ext cx="3214653" cy="6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944" y="0"/>
                  </a:lnTo>
                  <a:lnTo>
                    <a:pt x="18944" y="12600"/>
                  </a:lnTo>
                  <a:lnTo>
                    <a:pt x="21600" y="15413"/>
                  </a:lnTo>
                  <a:lnTo>
                    <a:pt x="18944" y="18000"/>
                  </a:lnTo>
                  <a:lnTo>
                    <a:pt x="18944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FFFFFF"/>
            </a:solidFill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1" name="Multiple redirections to find nearby edge servers"/>
            <p:cNvSpPr txBox="1"/>
            <p:nvPr/>
          </p:nvSpPr>
          <p:spPr>
            <a:xfrm>
              <a:off x="0" y="0"/>
              <a:ext cx="2819401" cy="541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Multiple redirections to find nearby edge servers</a:t>
              </a:r>
            </a:p>
          </p:txBody>
        </p:sp>
      </p:grpSp>
      <p:sp>
        <p:nvSpPr>
          <p:cNvPr id="523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4" grpId="6"/>
      <p:bldP build="whole" bldLvl="1" animBg="1" rev="0" advAuto="0" spid="508" grpId="1"/>
      <p:bldP build="whole" bldLvl="1" animBg="1" rev="0" advAuto="0" spid="508" grpId="3"/>
      <p:bldP build="whole" bldLvl="1" animBg="1" rev="0" advAuto="0" spid="511" grpId="2"/>
      <p:bldP build="whole" bldLvl="1" animBg="1" rev="0" advAuto="0" spid="522" grpId="4"/>
      <p:bldP build="whole" bldLvl="1" animBg="1" rev="0" advAuto="0" spid="511" grpId="5"/>
      <p:bldP build="whole" bldLvl="1" animBg="1" rev="0" advAuto="0" spid="522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 Placeholder 5"/>
          <p:cNvSpPr txBox="1"/>
          <p:nvPr>
            <p:ph type="body" idx="1"/>
          </p:nvPr>
        </p:nvSpPr>
        <p:spPr>
          <a:xfrm>
            <a:off x="450376" y="2296633"/>
            <a:ext cx="8338781" cy="3845022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b="1" sz="4400"/>
            </a:pPr>
            <a:r>
              <a:t>Motivation</a:t>
            </a:r>
            <a:endParaRPr sz="34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CDN basics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Prominent example: Akamai</a:t>
            </a:r>
          </a:p>
        </p:txBody>
      </p:sp>
      <p:sp>
        <p:nvSpPr>
          <p:cNvPr id="165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66" name="Slide Number Placeholder 2"/>
          <p:cNvSpPr txBox="1"/>
          <p:nvPr>
            <p:ph type="sldNum" sz="quarter" idx="2"/>
          </p:nvPr>
        </p:nvSpPr>
        <p:spPr>
          <a:xfrm>
            <a:off x="514741" y="590867"/>
            <a:ext cx="265918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in today’s Internet</a:t>
            </a:r>
          </a:p>
        </p:txBody>
      </p:sp>
      <p:sp>
        <p:nvSpPr>
          <p:cNvPr id="171" name="Slide Number Placeholder 3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72" name="Content Placeholder 5"/>
          <p:cNvSpPr txBox="1"/>
          <p:nvPr>
            <p:ph type="body" idx="1"/>
          </p:nvPr>
        </p:nvSpPr>
        <p:spPr>
          <a:xfrm>
            <a:off x="-5" y="1600200"/>
            <a:ext cx="8794468" cy="5105400"/>
          </a:xfrm>
          <a:prstGeom prst="rect">
            <a:avLst/>
          </a:prstGeom>
        </p:spPr>
        <p:txBody>
          <a:bodyPr/>
          <a:lstStyle/>
          <a:p>
            <a:pPr/>
            <a:r>
              <a:t>Most flows are HTTP….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Web is at least 52% of traffic (as of early 2000), however..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</a:p>
          <a:p>
            <a:pPr/>
            <a:r>
              <a:t>HTTP uses TCP, so it will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Be ACK clocked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For Web, likely never leave slow start</a:t>
            </a:r>
          </a:p>
          <a:p>
            <a:pPr lvl="2" marL="960119" indent="-274319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t>QUIC?</a:t>
            </a:r>
          </a:p>
          <a:p>
            <a:pPr/>
            <a:endParaRPr sz="2600"/>
          </a:p>
          <a:p>
            <a:pPr/>
            <a:r>
              <a:t>Is the Internet designed for this common case?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Why?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Evolution of Serving Web Content</a:t>
            </a:r>
          </a:p>
        </p:txBody>
      </p:sp>
      <p:sp>
        <p:nvSpPr>
          <p:cNvPr id="175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76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beginning…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…there was a single server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Probably located in a closet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And it probably served blinking text</a:t>
            </a:r>
          </a:p>
          <a:p>
            <a:pPr/>
            <a:endParaRPr sz="2600"/>
          </a:p>
          <a:p>
            <a:pPr/>
            <a:r>
              <a:t>Issues with this model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Site reliability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Unplugging cable, hardware failure, natural disaster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Scalability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Flash crowds (aka Slashdotting)</a:t>
            </a:r>
          </a:p>
        </p:txBody>
      </p:sp>
      <p:pic>
        <p:nvPicPr>
          <p:cNvPr id="17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82387" y="1526074"/>
            <a:ext cx="2761613" cy="22826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Replicated Web service</a:t>
            </a:r>
          </a:p>
        </p:txBody>
      </p:sp>
      <p:sp>
        <p:nvSpPr>
          <p:cNvPr id="180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81" name="Content Placeholder 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multiple servers</a:t>
            </a:r>
          </a:p>
          <a:p>
            <a:pPr/>
          </a:p>
          <a:p>
            <a:pPr/>
            <a:r>
              <a:t>Advantages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Better scalability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Better reliability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</a:p>
          <a:p>
            <a:pPr/>
            <a:r>
              <a:t>Disadvantages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do you decide which server to use?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to do synchronize state among servers?</a:t>
            </a:r>
          </a:p>
        </p:txBody>
      </p:sp>
      <p:pic>
        <p:nvPicPr>
          <p:cNvPr id="182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rcRect l="0" t="8832" r="0" b="8831"/>
          <a:stretch>
            <a:fillRect/>
          </a:stretch>
        </p:blipFill>
        <p:spPr>
          <a:xfrm>
            <a:off x="5757188" y="1600199"/>
            <a:ext cx="3234413" cy="1868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Load Balancers</a:t>
            </a:r>
          </a:p>
        </p:txBody>
      </p:sp>
      <p:sp>
        <p:nvSpPr>
          <p:cNvPr id="185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86" name="Content Placeholder 6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400"/>
            </a:pPr>
            <a:r>
              <a:t>Device that multiplexes requests</a:t>
            </a:r>
            <a:br/>
            <a:r>
              <a:t>across a collection of servers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200"/>
            </a:pPr>
            <a:r>
              <a:t>All servers share one public IP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200"/>
            </a:pPr>
            <a:r>
              <a:t>Balancer transparently directs requests</a:t>
            </a:r>
            <a:br/>
            <a:r>
              <a:t>to different servers</a:t>
            </a:r>
          </a:p>
          <a:p>
            <a:pPr>
              <a:lnSpc>
                <a:spcPct val="80000"/>
              </a:lnSpc>
              <a:defRPr sz="2400"/>
            </a:pPr>
            <a:r>
              <a:t>How should the balancer assign clients to servers?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200"/>
            </a:pPr>
            <a:r>
              <a:t>Random / round-robin</a:t>
            </a:r>
          </a:p>
          <a:p>
            <a:pPr lvl="2" marL="914400" indent="-228600">
              <a:lnSpc>
                <a:spcPct val="80000"/>
              </a:lnSpc>
              <a:spcBef>
                <a:spcPts val="500"/>
              </a:spcBef>
              <a:defRPr sz="1900"/>
            </a:pPr>
            <a:r>
              <a:t>When is this a good idea?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200"/>
            </a:pPr>
            <a:r>
              <a:t>Load-based</a:t>
            </a:r>
          </a:p>
          <a:p>
            <a:pPr lvl="2" marL="914400" indent="-228600">
              <a:lnSpc>
                <a:spcPct val="80000"/>
              </a:lnSpc>
              <a:spcBef>
                <a:spcPts val="500"/>
              </a:spcBef>
              <a:defRPr sz="1900"/>
            </a:pPr>
            <a:r>
              <a:t>When might this fail?</a:t>
            </a:r>
          </a:p>
          <a:p>
            <a:pPr>
              <a:lnSpc>
                <a:spcPct val="80000"/>
              </a:lnSpc>
              <a:defRPr sz="2400"/>
            </a:pPr>
            <a:r>
              <a:t>Challenges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200"/>
            </a:pPr>
            <a:r>
              <a:t>Scalability (must support traffic for n hosts)</a:t>
            </a:r>
          </a:p>
          <a:p>
            <a:pPr lvl="1" marL="640080" indent="-274320">
              <a:lnSpc>
                <a:spcPct val="80000"/>
              </a:lnSpc>
              <a:spcBef>
                <a:spcPts val="500"/>
              </a:spcBef>
              <a:buClr>
                <a:schemeClr val="accent1"/>
              </a:buClr>
              <a:defRPr sz="2200"/>
            </a:pPr>
            <a:r>
              <a:t>State (must keep track of previous decisions)</a:t>
            </a:r>
          </a:p>
        </p:txBody>
      </p:sp>
      <p:pic>
        <p:nvPicPr>
          <p:cNvPr id="187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rcRect l="0" t="8832" r="0" b="8831"/>
          <a:stretch>
            <a:fillRect/>
          </a:stretch>
        </p:blipFill>
        <p:spPr>
          <a:xfrm>
            <a:off x="5757188" y="1600199"/>
            <a:ext cx="3234413" cy="1868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