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0" name="Shape 160"/>
          <p:cNvSpPr/>
          <p:nvPr>
            <p:ph type="sldImg"/>
          </p:nvPr>
        </p:nvSpPr>
        <p:spPr>
          <a:xfrm>
            <a:off x="1143000" y="685800"/>
            <a:ext cx="4572000" cy="3429000"/>
          </a:xfrm>
          <a:prstGeom prst="rect">
            <a:avLst/>
          </a:prstGeom>
        </p:spPr>
        <p:txBody>
          <a:bodyPr/>
          <a:lstStyle/>
          <a:p>
            <a:pPr/>
          </a:p>
        </p:txBody>
      </p:sp>
      <p:sp>
        <p:nvSpPr>
          <p:cNvPr id="161" name="Shape 16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2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2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2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2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2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3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3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3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3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3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3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3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37.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38.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39.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40.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41.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42.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 Id="rId3" Type="http://schemas.openxmlformats.org/officeDocument/2006/relationships/hyperlink" Target="http://bankofamerica.com" TargetMode="External"/><Relationship Id="rId4" Type="http://schemas.openxmlformats.org/officeDocument/2006/relationships/hyperlink" Target="http://chick-fil-a.com" TargetMode="External"/></Relationships>

</file>

<file path=ppt/notesSlides/_rels/notesSlide43.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 Id="rId3" Type="http://schemas.openxmlformats.org/officeDocument/2006/relationships/hyperlink" Target="http://chick-fil-a.com" TargetMode="External"/></Relationships>

</file>

<file path=ppt/notesSlides/_rels/notesSlide44.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Relationships>

</file>

<file path=ppt/notesSlides/_rels/notesSlide45.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Relationships>

</file>

<file path=ppt/notesSlides/_rels/notesSlide46.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Relationships>

</file>

<file path=ppt/notesSlides/_rels/notesSlide47.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Relationship Id="rId3" Type="http://schemas.openxmlformats.org/officeDocument/2006/relationships/hyperlink" Target="http://google.com" TargetMode="External"/></Relationships>

</file>

<file path=ppt/notesSlides/_rels/notesSlide48.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Relationships>

</file>

<file path=ppt/notesSlides/_rels/notesSlide49.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7" name="Shape 527"/>
          <p:cNvSpPr/>
          <p:nvPr>
            <p:ph type="sldImg"/>
          </p:nvPr>
        </p:nvSpPr>
        <p:spPr>
          <a:prstGeom prst="rect">
            <a:avLst/>
          </a:prstGeom>
        </p:spPr>
        <p:txBody>
          <a:bodyPr/>
          <a:lstStyle/>
          <a:p>
            <a:pPr/>
          </a:p>
        </p:txBody>
      </p:sp>
      <p:sp>
        <p:nvSpPr>
          <p:cNvPr id="528" name="Shape 528"/>
          <p:cNvSpPr/>
          <p:nvPr>
            <p:ph type="body" sz="quarter" idx="1"/>
          </p:nvPr>
        </p:nvSpPr>
        <p:spPr>
          <a:prstGeom prst="rect">
            <a:avLst/>
          </a:prstGeom>
        </p:spPr>
        <p:txBody>
          <a:bodyPr/>
          <a:lstStyle/>
          <a:p>
            <a:pPr/>
            <a:r>
              <a:t>In high level, HTTPS uses hierarchical public key infrastructure. </a:t>
            </a:r>
          </a:p>
          <a:p>
            <a:pPr/>
            <a:r>
              <a:t>When a browser connects to an website to securely communicate each other, the website introduces a private and public key pair to encrypt the channel.</a:t>
            </a:r>
          </a:p>
          <a:p>
            <a:pPr/>
            <a:r>
              <a:t>However, the browser has no guarantee that the provided public key actually belongs to the website. Thus, the website sends its public key to trusted third party, which is called Certificate Authority. After some vetting process, the CA issues a certificate, which basically says this website actually owns the public key and sign the certificate with its private key and hand it to the website.</a:t>
            </a:r>
          </a:p>
          <a:p>
            <a:pPr/>
          </a:p>
          <a:p>
            <a:pPr/>
            <a:r>
              <a:t>And the website provides this certificate along with the public key to the browser during their handshake. The browser can check if the certificate is correctly signed by the trusted CA, which is ultimately signed by the root certificate that the browser trust.</a:t>
            </a:r>
          </a:p>
          <a:p>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8" name="Shape 2258"/>
          <p:cNvSpPr/>
          <p:nvPr>
            <p:ph type="sldImg"/>
          </p:nvPr>
        </p:nvSpPr>
        <p:spPr>
          <a:prstGeom prst="rect">
            <a:avLst/>
          </a:prstGeom>
        </p:spPr>
        <p:txBody>
          <a:bodyPr/>
          <a:lstStyle/>
          <a:p>
            <a:pPr/>
          </a:p>
        </p:txBody>
      </p:sp>
      <p:sp>
        <p:nvSpPr>
          <p:cNvPr id="2259" name="Shape 2259"/>
          <p:cNvSpPr/>
          <p:nvPr>
            <p:ph type="body" sz="quarter" idx="1"/>
          </p:nvPr>
        </p:nvSpPr>
        <p:spPr>
          <a:prstGeom prst="rect">
            <a:avLst/>
          </a:prstGeom>
        </p:spPr>
        <p:txBody>
          <a:bodyPr/>
          <a:lstStyle/>
          <a:p>
            <a:pPr/>
            <a:r>
              <a:t>To solve the soft-failure problem. A new X509 certificate extension, OCSP Must-staple was introduced. </a:t>
            </a:r>
          </a:p>
          <a:p>
            <a:pPr/>
            <a:r>
              <a:t>as you can tell from its name, The idea is that it forces the OCSP Staple.</a:t>
            </a:r>
          </a:p>
          <a:p>
            <a:pPr/>
            <a:r>
              <a:t>&lt;click&gt;</a:t>
            </a:r>
          </a:p>
          <a:p>
            <a:pPr/>
          </a:p>
          <a:p>
            <a:pPr/>
            <a:r>
              <a:t>Now CA issues a certificate with Must-Staple extension; </a:t>
            </a:r>
          </a:p>
          <a:p>
            <a:pPr/>
            <a:r>
              <a:t>If the extension is included in a certificate, it tells a client to require an OCSP response be provided (stapled) in the TLS handshake. Thus the website must fetch the OCSP response in advance from the OCSP responder.</a:t>
            </a:r>
          </a:p>
          <a:p>
            <a:pPr/>
            <a:r>
              <a:t>&lt;Click&gt;</a:t>
            </a:r>
          </a:p>
          <a:p>
            <a:pPr/>
            <a:r>
              <a:t>This extension acts as an explicit signal to the client that it must hard-fail if the server does not provide a fresh, valid OCSP response in the handshake.</a:t>
            </a:r>
          </a:p>
          <a:p>
            <a:pPr/>
          </a:p>
          <a:p>
            <a:pPr/>
            <a:r>
              <a:t>Thus, OCSP Must-Staple can solve all the problems that we have mentioned; … </a:t>
            </a:r>
          </a:p>
          <a:p>
            <a:pPr/>
          </a:p>
          <a:p>
            <a:pPr/>
            <a:r>
              <a:t>As you can tell, in order for OCSP Must-Staple to be deployed successfully, all those three entities must follow some rules.</a:t>
            </a:r>
          </a:p>
          <a:p>
            <a:pPr/>
          </a:p>
          <a:p>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4" name="Shape 2494"/>
          <p:cNvSpPr/>
          <p:nvPr>
            <p:ph type="sldImg"/>
          </p:nvPr>
        </p:nvSpPr>
        <p:spPr>
          <a:prstGeom prst="rect">
            <a:avLst/>
          </a:prstGeom>
        </p:spPr>
        <p:txBody>
          <a:bodyPr/>
          <a:lstStyle/>
          <a:p>
            <a:pPr/>
          </a:p>
        </p:txBody>
      </p:sp>
      <p:sp>
        <p:nvSpPr>
          <p:cNvPr id="2495" name="Shape 2495"/>
          <p:cNvSpPr/>
          <p:nvPr>
            <p:ph type="body" sz="quarter" idx="1"/>
          </p:nvPr>
        </p:nvSpPr>
        <p:spPr>
          <a:prstGeom prst="rect">
            <a:avLst/>
          </a:prstGeom>
        </p:spPr>
        <p:txBody>
          <a:bodyPr/>
          <a:lstStyle/>
          <a:p>
            <a:pPr/>
          </a:p>
          <a:p>
            <a:pPr/>
          </a:p>
          <a:p>
            <a:pPr/>
          </a:p>
          <a:p>
            <a:pPr/>
          </a:p>
          <a:p>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9" name="Shape 2719"/>
          <p:cNvSpPr/>
          <p:nvPr>
            <p:ph type="sldImg"/>
          </p:nvPr>
        </p:nvSpPr>
        <p:spPr>
          <a:prstGeom prst="rect">
            <a:avLst/>
          </a:prstGeom>
        </p:spPr>
        <p:txBody>
          <a:bodyPr/>
          <a:lstStyle/>
          <a:p>
            <a:pPr/>
          </a:p>
        </p:txBody>
      </p:sp>
      <p:sp>
        <p:nvSpPr>
          <p:cNvPr id="2720" name="Shape 2720"/>
          <p:cNvSpPr/>
          <p:nvPr>
            <p:ph type="body" sz="quarter" idx="1"/>
          </p:nvPr>
        </p:nvSpPr>
        <p:spPr>
          <a:prstGeom prst="rect">
            <a:avLst/>
          </a:prstGeom>
        </p:spPr>
        <p:txBody>
          <a:bodyPr/>
          <a:lstStyle/>
          <a:p>
            <a:pPr/>
          </a:p>
          <a:p>
            <a:pPr/>
          </a:p>
          <a:p>
            <a:pPr/>
          </a:p>
          <a:p>
            <a:pPr/>
          </a:p>
          <a:p>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2" name="Shape 2942"/>
          <p:cNvSpPr/>
          <p:nvPr>
            <p:ph type="sldImg"/>
          </p:nvPr>
        </p:nvSpPr>
        <p:spPr>
          <a:prstGeom prst="rect">
            <a:avLst/>
          </a:prstGeom>
        </p:spPr>
        <p:txBody>
          <a:bodyPr/>
          <a:lstStyle/>
          <a:p>
            <a:pPr/>
          </a:p>
        </p:txBody>
      </p:sp>
      <p:sp>
        <p:nvSpPr>
          <p:cNvPr id="2943" name="Shape 2943"/>
          <p:cNvSpPr/>
          <p:nvPr>
            <p:ph type="body" sz="quarter" idx="1"/>
          </p:nvPr>
        </p:nvSpPr>
        <p:spPr>
          <a:prstGeom prst="rect">
            <a:avLst/>
          </a:prstGeom>
        </p:spPr>
        <p:txBody>
          <a:bodyPr/>
          <a:lstStyle/>
          <a:p>
            <a:pPr/>
          </a:p>
          <a:p>
            <a:pPr/>
          </a:p>
          <a:p>
            <a:pPr/>
          </a:p>
          <a:p>
            <a:pPr/>
          </a:p>
          <a:p>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2" name="Shape 3152"/>
          <p:cNvSpPr/>
          <p:nvPr>
            <p:ph type="sldImg"/>
          </p:nvPr>
        </p:nvSpPr>
        <p:spPr>
          <a:prstGeom prst="rect">
            <a:avLst/>
          </a:prstGeom>
        </p:spPr>
        <p:txBody>
          <a:bodyPr/>
          <a:lstStyle/>
          <a:p>
            <a:pPr/>
          </a:p>
        </p:txBody>
      </p:sp>
      <p:sp>
        <p:nvSpPr>
          <p:cNvPr id="3153" name="Shape 3153"/>
          <p:cNvSpPr/>
          <p:nvPr>
            <p:ph type="body" sz="quarter" idx="1"/>
          </p:nvPr>
        </p:nvSpPr>
        <p:spPr>
          <a:prstGeom prst="rect">
            <a:avLst/>
          </a:prstGeom>
        </p:spPr>
        <p:txBody>
          <a:bodyPr/>
          <a:lstStyle/>
          <a:p>
            <a:pPr/>
          </a:p>
          <a:p>
            <a:pPr/>
          </a:p>
          <a:p>
            <a:pPr/>
          </a:p>
          <a:p>
            <a:pPr/>
          </a:p>
          <a:p>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0" name="Shape 3170"/>
          <p:cNvSpPr/>
          <p:nvPr>
            <p:ph type="sldImg"/>
          </p:nvPr>
        </p:nvSpPr>
        <p:spPr>
          <a:prstGeom prst="rect">
            <a:avLst/>
          </a:prstGeom>
        </p:spPr>
        <p:txBody>
          <a:bodyPr/>
          <a:lstStyle/>
          <a:p>
            <a:pPr/>
          </a:p>
        </p:txBody>
      </p:sp>
      <p:sp>
        <p:nvSpPr>
          <p:cNvPr id="3171" name="Shape 3171"/>
          <p:cNvSpPr/>
          <p:nvPr>
            <p:ph type="body" sz="quarter" idx="1"/>
          </p:nvPr>
        </p:nvSpPr>
        <p:spPr>
          <a:prstGeom prst="rect">
            <a:avLst/>
          </a:prstGeom>
        </p:spPr>
        <p:txBody>
          <a:bodyPr/>
          <a:lstStyle/>
          <a:p>
            <a:pPr/>
            <a:r>
              <a:t>Going back to the title again, </a:t>
            </a:r>
          </a:p>
          <a:p>
            <a:pPr/>
          </a:p>
          <a:p>
            <a:pPr/>
            <a:r>
              <a:t>our paper examines each entity to see if they do what they need to do to support OCSP Must Staple.</a:t>
            </a:r>
          </a:p>
          <a:p>
            <a:pPr/>
          </a:p>
          <a:p>
            <a:pPr/>
            <a:r>
              <a:t>Thus, we need separate three different methodologies and what I’m going to do for the rest of the talk is to examine each entity independently by showing our methodology and result. </a:t>
            </a:r>
          </a:p>
          <a:p>
            <a:pPr/>
          </a:p>
          <a:p>
            <a:pPr/>
          </a:p>
          <a:p>
            <a:pPr/>
            <a:r>
              <a:t>The first one is CA’s OCSP responder; we see if the CAs run highly available OCSP responders and provide a valid OCSP responses and finally compare the consistency of the revocation status with CRL.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24" name="Shape 3224"/>
          <p:cNvSpPr/>
          <p:nvPr>
            <p:ph type="sldImg"/>
          </p:nvPr>
        </p:nvSpPr>
        <p:spPr>
          <a:prstGeom prst="rect">
            <a:avLst/>
          </a:prstGeom>
        </p:spPr>
        <p:txBody>
          <a:bodyPr/>
          <a:lstStyle/>
          <a:p>
            <a:pPr/>
          </a:p>
        </p:txBody>
      </p:sp>
      <p:sp>
        <p:nvSpPr>
          <p:cNvPr id="3225" name="Shape 3225"/>
          <p:cNvSpPr/>
          <p:nvPr>
            <p:ph type="body" sz="quarter" idx="1"/>
          </p:nvPr>
        </p:nvSpPr>
        <p:spPr>
          <a:prstGeom prst="rect">
            <a:avLst/>
          </a:prstGeom>
        </p:spPr>
        <p:txBody>
          <a:bodyPr/>
          <a:lstStyle/>
          <a:p>
            <a:pPr/>
            <a:r>
              <a:t>To measure as many as OCSP responders, what we need is to have the list of the OCSP URLs and the certificates served from those responders.</a:t>
            </a:r>
          </a:p>
          <a:p>
            <a:pPr/>
          </a:p>
          <a:p>
            <a:pPr/>
            <a:r>
              <a:t>To do that, we first obtain a pile of certificates from Censys, which contains 112 M certificate.</a:t>
            </a:r>
          </a:p>
          <a:p>
            <a:pPr/>
            <a:r>
              <a:t>After that we filter out the invalid certificate, and the certificate that will expire during a month.</a:t>
            </a:r>
          </a:p>
          <a:p>
            <a:pPr/>
          </a:p>
          <a:p>
            <a:pPr/>
            <a:r>
              <a:t>From the process, we obtain 536 OCSP responders and we picked at most 50 certificates using those OCSP responders, which gives us 14 thousands certificates.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1" name="Shape 3281"/>
          <p:cNvSpPr/>
          <p:nvPr>
            <p:ph type="sldImg"/>
          </p:nvPr>
        </p:nvSpPr>
        <p:spPr>
          <a:prstGeom prst="rect">
            <a:avLst/>
          </a:prstGeom>
        </p:spPr>
        <p:txBody>
          <a:bodyPr/>
          <a:lstStyle/>
          <a:p>
            <a:pPr/>
          </a:p>
        </p:txBody>
      </p:sp>
      <p:sp>
        <p:nvSpPr>
          <p:cNvPr id="3282" name="Shape 3282"/>
          <p:cNvSpPr/>
          <p:nvPr>
            <p:ph type="body" sz="quarter" idx="1"/>
          </p:nvPr>
        </p:nvSpPr>
        <p:spPr>
          <a:prstGeom prst="rect">
            <a:avLst/>
          </a:prstGeom>
        </p:spPr>
        <p:txBody>
          <a:bodyPr/>
          <a:lstStyle/>
          <a:p>
            <a:pPr/>
            <a:r>
              <a:t>After that, we implemented a measurement client, which basically sends OCSP requests to those OCSP responders to obtain each of certificate revocation status.</a:t>
            </a:r>
          </a:p>
          <a:p>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02" name="Shape 3302"/>
          <p:cNvSpPr/>
          <p:nvPr>
            <p:ph type="sldImg"/>
          </p:nvPr>
        </p:nvSpPr>
        <p:spPr>
          <a:prstGeom prst="rect">
            <a:avLst/>
          </a:prstGeom>
        </p:spPr>
        <p:txBody>
          <a:bodyPr/>
          <a:lstStyle/>
          <a:p>
            <a:pPr/>
          </a:p>
        </p:txBody>
      </p:sp>
      <p:sp>
        <p:nvSpPr>
          <p:cNvPr id="3303" name="Shape 3303"/>
          <p:cNvSpPr/>
          <p:nvPr>
            <p:ph type="body" sz="quarter" idx="1"/>
          </p:nvPr>
        </p:nvSpPr>
        <p:spPr>
          <a:prstGeom prst="rect">
            <a:avLst/>
          </a:prstGeom>
        </p:spPr>
        <p:txBody>
          <a:bodyPr/>
          <a:lstStyle/>
          <a:p>
            <a:pPr/>
            <a:r>
              <a:t>We deployed the measurement client across 6 different regions in AWS;</a:t>
            </a:r>
          </a:p>
          <a:p>
            <a:pPr/>
          </a:p>
          <a:p>
            <a:pPr/>
            <a:r>
              <a:t>The reason is that it’s  really hard to know the exact status of the some OCSP responders.</a:t>
            </a:r>
          </a:p>
          <a:p>
            <a:pPr/>
            <a:r>
              <a:t>If we are not able to obtain the OCSP responses from a responder, it could be routing issues, or some client issues; thus we used multiple vantage points to send multiple OCSP queries to the same responder.</a:t>
            </a:r>
          </a:p>
          <a:p>
            <a:pPr/>
          </a:p>
          <a:p>
            <a:pPr/>
            <a:r>
              <a:t>We send the requests every hour to monitor the availability and status of the OCSP responders for almost 4 months and we were able to analyze 46 M OCSP responses.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5" name="Shape 3315"/>
          <p:cNvSpPr/>
          <p:nvPr>
            <p:ph type="sldImg"/>
          </p:nvPr>
        </p:nvSpPr>
        <p:spPr>
          <a:prstGeom prst="rect">
            <a:avLst/>
          </a:prstGeom>
        </p:spPr>
        <p:txBody>
          <a:bodyPr/>
          <a:lstStyle/>
          <a:p>
            <a:pPr/>
          </a:p>
        </p:txBody>
      </p:sp>
      <p:sp>
        <p:nvSpPr>
          <p:cNvPr id="3316" name="Shape 3316"/>
          <p:cNvSpPr/>
          <p:nvPr>
            <p:ph type="body" sz="quarter" idx="1"/>
          </p:nvPr>
        </p:nvSpPr>
        <p:spPr>
          <a:prstGeom prst="rect">
            <a:avLst/>
          </a:prstGeom>
        </p:spPr>
        <p:txBody>
          <a:bodyPr/>
          <a:lstStyle/>
          <a:p>
            <a:pPr/>
            <a:r>
              <a:t>So, let’s first see the availability. </a:t>
            </a:r>
          </a:p>
          <a:p>
            <a:pPr/>
            <a:r>
              <a:t>As the OCSP requests is obtained via HTTP, the definition of availability here is whether we are able to receive the HTTP response from the server with HTTP code 200.</a:t>
            </a:r>
          </a:p>
          <a:p>
            <a:pPr/>
          </a:p>
          <a:p>
            <a:pPr/>
            <a:r>
              <a:t>Now, the x axis is the time, and the y axis is the percentage of the successful… </a:t>
            </a:r>
          </a:p>
          <a:p>
            <a:pPr/>
            <a:r>
              <a:t>And of course the ideal graph will be y = 100.</a:t>
            </a:r>
          </a:p>
          <a:p>
            <a:pPr/>
          </a:p>
          <a:p>
            <a:pPr/>
            <a:r>
              <a:t>Here is the result;</a:t>
            </a:r>
          </a:p>
          <a:p>
            <a:pPr/>
            <a:r>
              <a:t>We have a number of observation here;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8" name="Shape 628"/>
          <p:cNvSpPr/>
          <p:nvPr>
            <p:ph type="sldImg"/>
          </p:nvPr>
        </p:nvSpPr>
        <p:spPr>
          <a:prstGeom prst="rect">
            <a:avLst/>
          </a:prstGeom>
        </p:spPr>
        <p:txBody>
          <a:bodyPr/>
          <a:lstStyle/>
          <a:p>
            <a:pPr/>
          </a:p>
        </p:txBody>
      </p:sp>
      <p:sp>
        <p:nvSpPr>
          <p:cNvPr id="629" name="Shape 629"/>
          <p:cNvSpPr/>
          <p:nvPr>
            <p:ph type="body" sz="quarter" idx="1"/>
          </p:nvPr>
        </p:nvSpPr>
        <p:spPr>
          <a:prstGeom prst="rect">
            <a:avLst/>
          </a:prstGeom>
        </p:spPr>
        <p:txBody>
          <a:bodyPr/>
          <a:lstStyle/>
          <a:p>
            <a:pPr/>
            <a:r>
              <a:t>So what you can see here is that HTTPS also use hierarchical public key infrastructure</a:t>
            </a:r>
          </a:p>
          <a:p>
            <a:pPr/>
          </a:p>
          <a:p>
            <a:pPr/>
            <a:r>
              <a:t>You only have small sets of trusted certificate (public key) in your OS. </a:t>
            </a:r>
          </a:p>
          <a:p>
            <a:pPr/>
            <a:r>
              <a:t>And if you receive a public key and certificate which binds a domain name and its public key </a:t>
            </a:r>
          </a:p>
          <a:p>
            <a:pPr/>
            <a:r>
              <a:t>You can verify it by checking the certificate is signed by third parties which are ultimately signed by root certificates that I only trust.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5" name="Shape 3325"/>
          <p:cNvSpPr/>
          <p:nvPr>
            <p:ph type="sldImg"/>
          </p:nvPr>
        </p:nvSpPr>
        <p:spPr>
          <a:prstGeom prst="rect">
            <a:avLst/>
          </a:prstGeom>
        </p:spPr>
        <p:txBody>
          <a:bodyPr/>
          <a:lstStyle/>
          <a:p>
            <a:pPr/>
          </a:p>
        </p:txBody>
      </p:sp>
      <p:sp>
        <p:nvSpPr>
          <p:cNvPr id="3326" name="Shape 3326"/>
          <p:cNvSpPr/>
          <p:nvPr>
            <p:ph type="body" sz="quarter" idx="1"/>
          </p:nvPr>
        </p:nvSpPr>
        <p:spPr>
          <a:prstGeom prst="rect">
            <a:avLst/>
          </a:prstGeom>
        </p:spPr>
        <p:txBody>
          <a:bodyPr/>
          <a:lstStyle/>
          <a:p>
            <a:pPr/>
            <a:r>
              <a:t>The first is that we were never able to receive successful requests from all OCSP responders in a given hour in any of our measurement client locations. On average, 1.7% of requests failed.</a:t>
            </a:r>
          </a:p>
          <a:p>
            <a:pPr/>
          </a:p>
          <a:p>
            <a:pPr/>
            <a:r>
              <a:t>And also, during our measurement period, there was at least one measurement client that was never able to make a successful request to a OCSP responder even though we sent 50 OCSP requests.</a:t>
            </a:r>
          </a:p>
          <a:p>
            <a:pPr/>
          </a:p>
          <a:p>
            <a:pPr/>
          </a:p>
          <a:p>
            <a:pPr/>
          </a:p>
          <a:p>
            <a:pPr/>
          </a:p>
          <a:p>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2" name="Shape 3342"/>
          <p:cNvSpPr/>
          <p:nvPr>
            <p:ph type="sldImg"/>
          </p:nvPr>
        </p:nvSpPr>
        <p:spPr>
          <a:prstGeom prst="rect">
            <a:avLst/>
          </a:prstGeom>
        </p:spPr>
        <p:txBody>
          <a:bodyPr/>
          <a:lstStyle/>
          <a:p>
            <a:pPr/>
          </a:p>
        </p:txBody>
      </p:sp>
      <p:sp>
        <p:nvSpPr>
          <p:cNvPr id="3343" name="Shape 3343"/>
          <p:cNvSpPr/>
          <p:nvPr>
            <p:ph type="body" sz="quarter" idx="1"/>
          </p:nvPr>
        </p:nvSpPr>
        <p:spPr>
          <a:prstGeom prst="rect">
            <a:avLst/>
          </a:prstGeom>
        </p:spPr>
        <p:txBody>
          <a:bodyPr/>
          <a:lstStyle/>
          <a:p>
            <a:pPr/>
          </a:p>
          <a:p>
            <a:pPr/>
            <a:r>
              <a:t>The second observation here is the geographical differences.</a:t>
            </a:r>
          </a:p>
          <a:p>
            <a:pPr/>
          </a:p>
          <a:p>
            <a:pPr/>
            <a:r>
              <a:t>The failure rate varies substantially across different locations: the average failure rate ranges between 2.2% (Virginia) and 5.7% (Sa ̃o Paulo) of requests. </a:t>
            </a:r>
          </a:p>
          <a:p>
            <a:pPr/>
          </a:p>
          <a:p>
            <a:pPr/>
            <a:r>
              <a:t>One of the interesting examples is digicertalidation.com;</a:t>
            </a:r>
          </a:p>
          <a:p>
            <a:pPr/>
            <a:r>
              <a:t>During first three month of our measurement periods, the measurement client located at SaoPaulo cannot get any responses from this OCSP responder, which serves the wellsfargo’s certificate.</a:t>
            </a:r>
          </a:p>
          <a:p>
            <a:pPr/>
            <a:r>
              <a:t>After we contacted them on August 29th, the issue was fixed at August 31st.</a:t>
            </a:r>
          </a:p>
          <a:p>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2" name="Shape 3352"/>
          <p:cNvSpPr/>
          <p:nvPr>
            <p:ph type="sldImg"/>
          </p:nvPr>
        </p:nvSpPr>
        <p:spPr>
          <a:prstGeom prst="rect">
            <a:avLst/>
          </a:prstGeom>
        </p:spPr>
        <p:txBody>
          <a:bodyPr/>
          <a:lstStyle/>
          <a:p>
            <a:pPr/>
          </a:p>
        </p:txBody>
      </p:sp>
      <p:sp>
        <p:nvSpPr>
          <p:cNvPr id="3353" name="Shape 3353"/>
          <p:cNvSpPr/>
          <p:nvPr>
            <p:ph type="body" sz="quarter" idx="1"/>
          </p:nvPr>
        </p:nvSpPr>
        <p:spPr>
          <a:prstGeom prst="rect">
            <a:avLst/>
          </a:prstGeom>
        </p:spPr>
        <p:txBody>
          <a:bodyPr/>
          <a:lstStyle/>
          <a:p>
            <a:pPr/>
            <a:r>
              <a:t>Third observation is transient failure.</a:t>
            </a:r>
          </a:p>
          <a:p>
            <a:pPr/>
          </a:p>
          <a:p>
            <a:pPr/>
            <a:r>
              <a:t>We observed that some OCSP responders are temporarily down for at least few hours or even multiple days.</a:t>
            </a:r>
          </a:p>
          <a:p>
            <a:pPr/>
            <a:r>
              <a:t>For example, there was a sharp drop in April 25th, and interestingly it only happened in Seoul, Sydney, and Oregon which are Asia Pacific region;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2" name="Shape 3362"/>
          <p:cNvSpPr/>
          <p:nvPr>
            <p:ph type="sldImg"/>
          </p:nvPr>
        </p:nvSpPr>
        <p:spPr>
          <a:prstGeom prst="rect">
            <a:avLst/>
          </a:prstGeom>
        </p:spPr>
        <p:txBody>
          <a:bodyPr/>
          <a:lstStyle/>
          <a:p>
            <a:pPr/>
          </a:p>
        </p:txBody>
      </p:sp>
      <p:sp>
        <p:nvSpPr>
          <p:cNvPr id="3363" name="Shape 3363"/>
          <p:cNvSpPr/>
          <p:nvPr>
            <p:ph type="body" sz="quarter" idx="1"/>
          </p:nvPr>
        </p:nvSpPr>
        <p:spPr>
          <a:prstGeom prst="rect">
            <a:avLst/>
          </a:prstGeom>
        </p:spPr>
        <p:txBody>
          <a:bodyPr/>
          <a:lstStyle/>
          <a:p>
            <a:pPr/>
            <a:r>
              <a:t>This was due to OCSP servers maintained by comodoca.com and comodoca4.com. All OCSP requests to those servers are not served and Interestingly we also observed that some OCSP servers that are related with commodo are also down. For example, DNS CNAME record of Gandhi is ocsp.comodoca.com</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5" name="Shape 3385"/>
          <p:cNvSpPr/>
          <p:nvPr>
            <p:ph type="sldImg"/>
          </p:nvPr>
        </p:nvSpPr>
        <p:spPr>
          <a:prstGeom prst="rect">
            <a:avLst/>
          </a:prstGeom>
        </p:spPr>
        <p:txBody>
          <a:bodyPr/>
          <a:lstStyle/>
          <a:p>
            <a:pPr/>
          </a:p>
        </p:txBody>
      </p:sp>
      <p:sp>
        <p:nvSpPr>
          <p:cNvPr id="3386" name="Shape 3386"/>
          <p:cNvSpPr/>
          <p:nvPr>
            <p:ph type="body" sz="quarter" idx="1"/>
          </p:nvPr>
        </p:nvSpPr>
        <p:spPr>
          <a:prstGeom prst="rect">
            <a:avLst/>
          </a:prstGeom>
        </p:spPr>
        <p:txBody>
          <a:bodyPr/>
          <a:lstStyle/>
          <a:p>
            <a:pPr/>
            <a:r>
              <a:t>Then, I believe you’re also interested in the impact of this outage on the web.</a:t>
            </a:r>
          </a:p>
          <a:p>
            <a:pPr/>
            <a:r>
              <a:t>If popular OCSP responders experience outage, it could be a serious problem as many certificates today rely on OCSP and the clients will not be able to check the revocation status.</a:t>
            </a:r>
          </a:p>
          <a:p>
            <a:pPr/>
          </a:p>
          <a:p>
            <a:pPr/>
            <a:r>
              <a:t>To measure its impact, we estimate that how many popular websites (from Alexa 1M) were unable to fetch fresh OCSP responses due to the outage.</a:t>
            </a:r>
          </a:p>
          <a:p>
            <a:pPr/>
          </a:p>
          <a:p>
            <a:pPr/>
            <a:r>
              <a:t>Here’s the result. We observed many spikes during our measurement period, which means that many popular websites were unable to fetch the fresh OCSP responses during that time.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1" name="Shape 3401"/>
          <p:cNvSpPr/>
          <p:nvPr>
            <p:ph type="sldImg"/>
          </p:nvPr>
        </p:nvSpPr>
        <p:spPr>
          <a:prstGeom prst="rect">
            <a:avLst/>
          </a:prstGeom>
        </p:spPr>
        <p:txBody>
          <a:bodyPr/>
          <a:lstStyle/>
          <a:p>
            <a:pPr/>
          </a:p>
        </p:txBody>
      </p:sp>
      <p:sp>
        <p:nvSpPr>
          <p:cNvPr id="3402" name="Shape 3402"/>
          <p:cNvSpPr/>
          <p:nvPr>
            <p:ph type="body" sz="quarter" idx="1"/>
          </p:nvPr>
        </p:nvSpPr>
        <p:spPr>
          <a:prstGeom prst="rect">
            <a:avLst/>
          </a:prstGeom>
        </p:spPr>
        <p:txBody>
          <a:bodyPr/>
          <a:lstStyle/>
          <a:p>
            <a:pPr/>
            <a:r>
              <a:t>Now, lets see how many of OCSP responses that we have successfully received, are actually valid.</a:t>
            </a:r>
          </a:p>
          <a:p>
            <a:pPr/>
            <a:r>
              <a:t>The OCSP responses can be wrong due to multiple reasons, but the most representative ones are either the OCSP response format is not ASN1 format, or the serial number of the OCSP responses is different from that of OCSP request, or the signatur is invalid.</a:t>
            </a:r>
          </a:p>
          <a:p>
            <a:pPr/>
          </a:p>
          <a:p>
            <a:pPr/>
            <a:r>
              <a:t>Here’s the result.</a:t>
            </a:r>
          </a:p>
          <a:p>
            <a:pPr/>
          </a:p>
          <a:p>
            <a:pPr/>
            <a:r>
              <a:t>Generally, the most of the responses are valid but we often see the consistent error from some OCSP responders which only returns with “0”, which maps on the redline. </a:t>
            </a:r>
          </a:p>
          <a:p>
            <a:pPr/>
            <a:r>
              <a:t>We also observe the transient errors such as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05" name="Shape 3605"/>
          <p:cNvSpPr/>
          <p:nvPr>
            <p:ph type="sldImg"/>
          </p:nvPr>
        </p:nvSpPr>
        <p:spPr>
          <a:prstGeom prst="rect">
            <a:avLst/>
          </a:prstGeom>
        </p:spPr>
        <p:txBody>
          <a:bodyPr/>
          <a:lstStyle/>
          <a:p>
            <a:pPr/>
          </a:p>
        </p:txBody>
      </p:sp>
      <p:sp>
        <p:nvSpPr>
          <p:cNvPr id="3606" name="Shape 3606"/>
          <p:cNvSpPr/>
          <p:nvPr>
            <p:ph type="body" sz="quarter" idx="1"/>
          </p:nvPr>
        </p:nvSpPr>
        <p:spPr>
          <a:prstGeom prst="rect">
            <a:avLst/>
          </a:prstGeom>
        </p:spPr>
        <p:txBody>
          <a:bodyPr/>
          <a:lstStyle/>
          <a:p>
            <a:pPr/>
            <a:r>
              <a:t>The last analysis of a CA is consistency.</a:t>
            </a:r>
          </a:p>
          <a:p>
            <a:pPr/>
          </a:p>
          <a:p>
            <a:pPr/>
            <a:r>
              <a:t>As we know, the browser can use either CRL or OCSP to check the revocation status.</a:t>
            </a:r>
          </a:p>
          <a:p>
            <a:pPr/>
          </a:p>
          <a:p>
            <a:pPr/>
            <a:r>
              <a:t>Thus, the revocation status from CRL and OCSP must be same;</a:t>
            </a:r>
          </a:p>
          <a:p>
            <a:pPr/>
            <a:r>
              <a:t>If they were different, some clients could reject the compromised the certificate, but the others could still accept the certificate.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7" name="Shape 3687"/>
          <p:cNvSpPr/>
          <p:nvPr>
            <p:ph type="sldImg"/>
          </p:nvPr>
        </p:nvSpPr>
        <p:spPr>
          <a:prstGeom prst="rect">
            <a:avLst/>
          </a:prstGeom>
        </p:spPr>
        <p:txBody>
          <a:bodyPr/>
          <a:lstStyle/>
          <a:p>
            <a:pPr/>
          </a:p>
        </p:txBody>
      </p:sp>
      <p:sp>
        <p:nvSpPr>
          <p:cNvPr id="3688" name="Shape 3688"/>
          <p:cNvSpPr/>
          <p:nvPr>
            <p:ph type="body" sz="quarter" idx="1"/>
          </p:nvPr>
        </p:nvSpPr>
        <p:spPr>
          <a:prstGeom prst="rect">
            <a:avLst/>
          </a:prstGeom>
        </p:spPr>
        <p:txBody>
          <a:bodyPr/>
          <a:lstStyle/>
          <a:p>
            <a:pPr/>
            <a:r>
              <a:t>To measure the consistency; we first need to obtain certificate revocation information from CRL.</a:t>
            </a:r>
          </a:p>
          <a:p>
            <a:pPr/>
          </a:p>
          <a:p>
            <a:pPr/>
            <a:r>
              <a:t>We obtain certificates from Alexa 1M and we only use the certificates that support both OCSP and CRL and extract the CRLs.</a:t>
            </a:r>
          </a:p>
          <a:p>
            <a:pPr/>
          </a:p>
          <a:p>
            <a:pPr/>
            <a:r>
              <a:t>From this process we were able to obtain 15 hundreds CRLs which contains 2M serial numbers that are revoked.  </a:t>
            </a:r>
          </a:p>
          <a:p>
            <a:pPr/>
          </a:p>
          <a:p>
            <a:pPr/>
            <a:r>
              <a:t>Before asking the revocation status of serial numbers to their OCSP responders, we have to exclude the expired certificates. Because if the certificate is expired, then a browser will reject the certificate no matter of its revocation status.</a:t>
            </a:r>
          </a:p>
          <a:p>
            <a:pPr/>
          </a:p>
          <a:p>
            <a:pPr/>
            <a:r>
              <a:t>So, we filtered out the expired certificate by cross checking them with 112 M certificates from Censys, which gave us 700 Thousands certificates.</a:t>
            </a:r>
          </a:p>
          <a:p>
            <a:pPr/>
            <a:r>
              <a:t>So these 700 thousands certificate are not expired and revoked, and what we did is to compare their revocation status by fetching OCSP responses using our measurement client.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4" name="Shape 3694"/>
          <p:cNvSpPr/>
          <p:nvPr>
            <p:ph type="sldImg"/>
          </p:nvPr>
        </p:nvSpPr>
        <p:spPr>
          <a:prstGeom prst="rect">
            <a:avLst/>
          </a:prstGeom>
        </p:spPr>
        <p:txBody>
          <a:bodyPr/>
          <a:lstStyle/>
          <a:p>
            <a:pPr/>
          </a:p>
        </p:txBody>
      </p:sp>
      <p:sp>
        <p:nvSpPr>
          <p:cNvPr id="3695" name="Shape 3695"/>
          <p:cNvSpPr/>
          <p:nvPr>
            <p:ph type="body" sz="quarter" idx="1"/>
          </p:nvPr>
        </p:nvSpPr>
        <p:spPr>
          <a:prstGeom prst="rect">
            <a:avLst/>
          </a:prstGeom>
        </p:spPr>
        <p:txBody>
          <a:bodyPr/>
          <a:lstStyle/>
          <a:p>
            <a:pPr/>
            <a:r>
              <a:t>The ideal scenario is of course, all the responses from the OCSP responses are “Revoked”, as the certificate that we asked were from the CRL.</a:t>
            </a:r>
          </a:p>
          <a:p>
            <a:pPr/>
          </a:p>
          <a:p>
            <a:pPr/>
            <a:r>
              <a:t>However, we observed some interesting stuff here; the revocation status from some of the certificate were different.</a:t>
            </a:r>
          </a:p>
          <a:p>
            <a:pPr/>
          </a:p>
          <a:p>
            <a:pPr/>
            <a:r>
              <a:t>Here’s the result</a:t>
            </a:r>
          </a:p>
          <a:p>
            <a:pPr/>
          </a:p>
          <a:p>
            <a:pPr/>
            <a:r>
              <a:t>Most of the revocation status were “revoked”, but some responders provided different revocation status. Thus, if a client only relies on the OCSP response and not using CRL,  then it is possible that the client will accept those revoked certificates.</a:t>
            </a:r>
          </a:p>
          <a:p>
            <a:pPr/>
            <a:r>
              <a:t>We actually contacted all the responsible CAs to report along with our dataset and measurement result and asked the reasons.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2" name="Shape 3702"/>
          <p:cNvSpPr/>
          <p:nvPr>
            <p:ph type="sldImg"/>
          </p:nvPr>
        </p:nvSpPr>
        <p:spPr>
          <a:prstGeom prst="rect">
            <a:avLst/>
          </a:prstGeom>
        </p:spPr>
        <p:txBody>
          <a:bodyPr/>
          <a:lstStyle/>
          <a:p>
            <a:pPr/>
          </a:p>
        </p:txBody>
      </p:sp>
      <p:sp>
        <p:nvSpPr>
          <p:cNvPr id="3703" name="Shape 3703"/>
          <p:cNvSpPr/>
          <p:nvPr>
            <p:ph type="body" sz="quarter" idx="1"/>
          </p:nvPr>
        </p:nvSpPr>
        <p:spPr>
          <a:prstGeom prst="rect">
            <a:avLst/>
          </a:prstGeom>
        </p:spPr>
        <p:txBody>
          <a:bodyPr/>
          <a:lstStyle/>
          <a:p>
            <a:pPr/>
          </a:p>
          <a:p>
            <a:pPr/>
            <a:r>
              <a:t>Basically they maintain two different databases.</a:t>
            </a:r>
          </a:p>
          <a:p>
            <a:pPr/>
            <a:r>
              <a:t>Thus if the synchronization between the two databases might go wrong, the revocation status could be different.</a:t>
            </a:r>
          </a:p>
          <a:p>
            <a:pPr/>
          </a:p>
          <a:p>
            <a:pPr/>
            <a:r>
              <a:t>After we contacted them, they told us that they would fix the issue.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6" name="Shape 916"/>
          <p:cNvSpPr/>
          <p:nvPr>
            <p:ph type="sldImg"/>
          </p:nvPr>
        </p:nvSpPr>
        <p:spPr>
          <a:prstGeom prst="rect">
            <a:avLst/>
          </a:prstGeom>
        </p:spPr>
        <p:txBody>
          <a:bodyPr/>
          <a:lstStyle/>
          <a:p>
            <a:pPr/>
          </a:p>
        </p:txBody>
      </p:sp>
      <p:sp>
        <p:nvSpPr>
          <p:cNvPr id="917" name="Shape 917"/>
          <p:cNvSpPr/>
          <p:nvPr>
            <p:ph type="body" sz="quarter" idx="1"/>
          </p:nvPr>
        </p:nvSpPr>
        <p:spPr>
          <a:prstGeom prst="rect">
            <a:avLst/>
          </a:prstGeom>
        </p:spPr>
        <p:txBody>
          <a:bodyPr/>
          <a:lstStyle/>
          <a:p>
            <a:pPr/>
            <a:r>
              <a:t>however, what happens when a certificate is no longer valid? Let’s say the private key has been stolen by an attacker, and now the attacker can impersonate the website.</a:t>
            </a:r>
          </a:p>
          <a:p>
            <a:pPr/>
          </a:p>
          <a:p>
            <a:pPr/>
            <a:r>
              <a:t>If the website cannot notice that their key has been stolen, the attacker can impersonate the website until the certificate expires.</a:t>
            </a:r>
          </a:p>
          <a:p>
            <a:pPr/>
            <a:r>
              <a:t>If the website can notice that the key has been stolen, they can ask the certificate authority to revoke their certificate., </a:t>
            </a:r>
          </a:p>
          <a:p>
            <a:pPr/>
            <a:r>
              <a:t>Actually, the CA maintains a lots of revoked certificate and have an infrastructure to disseminate the list of revoked certificates.</a:t>
            </a:r>
          </a:p>
          <a:p>
            <a:pPr/>
          </a:p>
          <a:p>
            <a:pPr/>
            <a:r>
              <a:t>Now, when a browser receiving the compromised certificate, it’s Browser’s responsibility to check if the certificate has been revoked or not. There are two well known mechanism to check the revocation status of a certificate, CRL (certificate revocation list) and OCSP.</a:t>
            </a:r>
          </a:p>
          <a:p>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18" name="Shape 3718"/>
          <p:cNvSpPr/>
          <p:nvPr>
            <p:ph type="sldImg"/>
          </p:nvPr>
        </p:nvSpPr>
        <p:spPr>
          <a:prstGeom prst="rect">
            <a:avLst/>
          </a:prstGeom>
        </p:spPr>
        <p:txBody>
          <a:bodyPr/>
          <a:lstStyle/>
          <a:p>
            <a:pPr/>
          </a:p>
        </p:txBody>
      </p:sp>
      <p:sp>
        <p:nvSpPr>
          <p:cNvPr id="3719" name="Shape 3719"/>
          <p:cNvSpPr/>
          <p:nvPr>
            <p:ph type="body" sz="quarter" idx="1"/>
          </p:nvPr>
        </p:nvSpPr>
        <p:spPr>
          <a:prstGeom prst="rect">
            <a:avLst/>
          </a:prstGeom>
        </p:spPr>
        <p:txBody>
          <a:bodyPr/>
          <a:lstStyle/>
          <a:p>
            <a:pPr/>
            <a:r>
              <a:t>Webservers ;</a:t>
            </a:r>
          </a:p>
          <a:p>
            <a:pPr/>
            <a:r>
              <a:t>If they serve a certificate with the OCSP-must staple extension,</a:t>
            </a:r>
          </a:p>
          <a:p>
            <a:pPr/>
          </a:p>
          <a:p>
            <a:pPr/>
            <a:r>
              <a:t>They should fetch the OCSP response in advance, and cache it to serve during its validity period.</a:t>
            </a:r>
          </a:p>
          <a:p>
            <a:pPr/>
            <a:r>
              <a:t>And they need to handle errors, for example if they are unable to successfully fetch the fresh OCSP responses, they have to use the pervious cached one if it is not expired.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8" name="Shape 3738"/>
          <p:cNvSpPr/>
          <p:nvPr>
            <p:ph type="sldImg"/>
          </p:nvPr>
        </p:nvSpPr>
        <p:spPr>
          <a:prstGeom prst="rect">
            <a:avLst/>
          </a:prstGeom>
        </p:spPr>
        <p:txBody>
          <a:bodyPr/>
          <a:lstStyle/>
          <a:p>
            <a:pPr/>
          </a:p>
        </p:txBody>
      </p:sp>
      <p:sp>
        <p:nvSpPr>
          <p:cNvPr id="3739" name="Shape 3739"/>
          <p:cNvSpPr/>
          <p:nvPr>
            <p:ph type="body" sz="quarter" idx="1"/>
          </p:nvPr>
        </p:nvSpPr>
        <p:spPr>
          <a:prstGeom prst="rect">
            <a:avLst/>
          </a:prstGeom>
        </p:spPr>
        <p:txBody>
          <a:bodyPr/>
          <a:lstStyle/>
          <a:p>
            <a:pPr/>
            <a:r>
              <a:t>We deployed our certificate in two popular web servers; </a:t>
            </a:r>
          </a:p>
          <a:p>
            <a:pPr/>
            <a:r>
              <a:t>After that we analyze them in three perspective.</a:t>
            </a:r>
          </a:p>
          <a:p>
            <a:pPr/>
          </a:p>
          <a:p>
            <a:pPr marL="436562" indent="-436562">
              <a:buSzPct val="100000"/>
              <a:buAutoNum type="arabicParenBoth" startAt="1"/>
            </a:pPr>
            <a:r>
              <a:t>performance: we see if web server software proactively fetches OCSP responses. If web servers do not prefetch and just fetch OCSP responses on-demand, then it could introduce unnecessary latency in completing the TLS handshake</a:t>
            </a:r>
          </a:p>
          <a:p>
            <a:pPr marL="436562" indent="-436562">
              <a:buSzPct val="100000"/>
              <a:buAutoNum type="arabicParenBoth" startAt="1"/>
            </a:pPr>
            <a:r>
              <a:t>Caching: they need to remove the cached responses once they have expired</a:t>
            </a:r>
          </a:p>
          <a:p>
            <a:pPr marL="436562" indent="-436562">
              <a:buSzPct val="100000"/>
              <a:buAutoNum type="arabicParenBoth" startAt="1"/>
            </a:pPr>
            <a:r>
              <a:t>Availability: the webserver should  periodically ask the fresh ocsp responses before they expire. However, if the server is temporarily unavailable, they need to provide the cached response as long as it is not expired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59" name="Shape 3759"/>
          <p:cNvSpPr/>
          <p:nvPr>
            <p:ph type="sldImg"/>
          </p:nvPr>
        </p:nvSpPr>
        <p:spPr>
          <a:prstGeom prst="rect">
            <a:avLst/>
          </a:prstGeom>
        </p:spPr>
        <p:txBody>
          <a:bodyPr/>
          <a:lstStyle/>
          <a:p>
            <a:pPr/>
          </a:p>
        </p:txBody>
      </p:sp>
      <p:sp>
        <p:nvSpPr>
          <p:cNvPr id="3760" name="Shape 3760"/>
          <p:cNvSpPr/>
          <p:nvPr>
            <p:ph type="body" sz="quarter" idx="1"/>
          </p:nvPr>
        </p:nvSpPr>
        <p:spPr>
          <a:prstGeom prst="rect">
            <a:avLst/>
          </a:prstGeom>
        </p:spPr>
        <p:txBody>
          <a:bodyPr/>
          <a:lstStyle/>
          <a:p>
            <a:pPr/>
            <a:r>
              <a:t>First, we found that both of the web servers do not prefetch the response.</a:t>
            </a:r>
          </a:p>
          <a:p>
            <a:pPr/>
            <a:r>
              <a:t>Actually Apache pauses the TLS handshake until the OCSP response comes in, and Nginx simply does not provide an OCSP stapled response to the first client. </a:t>
            </a:r>
          </a:p>
          <a:p>
            <a:pPr/>
            <a:r>
              <a:t>Thus, the first client(s) using Apache will experience delays, and the clients using Nginx will refuse to accept the certificate.</a:t>
            </a:r>
          </a:p>
          <a:p>
            <a:pPr/>
          </a:p>
          <a:p>
            <a:pPr/>
            <a:r>
              <a:t>Apache continues to serve OCSP responses from the cache even after they expire.</a:t>
            </a:r>
          </a:p>
          <a:p>
            <a:pPr/>
          </a:p>
          <a:p>
            <a:pPr/>
            <a:r>
              <a:t>Finally when the web server encounters an error communicating with the OCSP responder Apache also deletes the old (but still valid) OCSP response and either provides no OCSP response or serves the error response itself.</a:t>
            </a:r>
          </a:p>
          <a:p>
            <a:pPr/>
          </a:p>
          <a:p>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75" name="Shape 3775"/>
          <p:cNvSpPr/>
          <p:nvPr>
            <p:ph type="sldImg"/>
          </p:nvPr>
        </p:nvSpPr>
        <p:spPr>
          <a:prstGeom prst="rect">
            <a:avLst/>
          </a:prstGeom>
        </p:spPr>
        <p:txBody>
          <a:bodyPr/>
          <a:lstStyle/>
          <a:p>
            <a:pPr/>
          </a:p>
        </p:txBody>
      </p:sp>
      <p:sp>
        <p:nvSpPr>
          <p:cNvPr id="3776" name="Shape 3776"/>
          <p:cNvSpPr/>
          <p:nvPr>
            <p:ph type="body" sz="quarter" idx="1"/>
          </p:nvPr>
        </p:nvSpPr>
        <p:spPr>
          <a:prstGeom prst="rect">
            <a:avLst/>
          </a:prstGeom>
        </p:spPr>
        <p:txBody>
          <a:bodyPr/>
          <a:lstStyle/>
          <a:p>
            <a:pPr/>
            <a:r>
              <a:t>The last piece of ocsp must staple support is browsers</a:t>
            </a:r>
          </a:p>
          <a:p>
            <a:pPr/>
          </a:p>
          <a:p>
            <a:pPr/>
            <a:r>
              <a:t>The browser, must understand the extension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59" name="Shape 3859"/>
          <p:cNvSpPr/>
          <p:nvPr>
            <p:ph type="sldImg"/>
          </p:nvPr>
        </p:nvSpPr>
        <p:spPr>
          <a:prstGeom prst="rect">
            <a:avLst/>
          </a:prstGeom>
        </p:spPr>
        <p:txBody>
          <a:bodyPr/>
          <a:lstStyle/>
          <a:p>
            <a:pPr/>
          </a:p>
        </p:txBody>
      </p:sp>
      <p:sp>
        <p:nvSpPr>
          <p:cNvPr id="3860" name="Shape 3860"/>
          <p:cNvSpPr/>
          <p:nvPr>
            <p:ph type="body" sz="quarter" idx="1"/>
          </p:nvPr>
        </p:nvSpPr>
        <p:spPr>
          <a:prstGeom prst="rect">
            <a:avLst/>
          </a:prstGeom>
        </p:spPr>
        <p:txBody>
          <a:bodyPr/>
          <a:lstStyle/>
          <a:p>
            <a:pPr/>
          </a:p>
          <a:p>
            <a:pPr/>
          </a:p>
          <a:p>
            <a:pPr/>
            <a:r>
              <a:t>We serve our ocsp-must staple enabled certificate in our web server and intentionally we do not provide ocsp stapled responses to the client.</a:t>
            </a:r>
          </a:p>
          <a:p>
            <a:pPr/>
          </a:p>
          <a:p>
            <a:pPr/>
            <a:r>
              <a:t>From this experiment, we see first if the browsers present CSR extension, asking a staple response, </a:t>
            </a:r>
          </a:p>
          <a:p>
            <a:pPr/>
            <a:r>
              <a:t>And “second”we see if they reject the certificates when we do not provide a stapled response</a:t>
            </a:r>
          </a:p>
          <a:p>
            <a:pPr/>
            <a:r>
              <a:t>And “third” we see if the browsers send additional ocsp request to the ocsp responders.</a:t>
            </a:r>
          </a:p>
          <a:p>
            <a:pPr/>
            <a:r>
              <a:t>This is not a desired behavior when they receive the ocsp-must staple enabled certificate, but we wanted to see if they bother to send OCSP requests as a backup plan</a:t>
            </a:r>
          </a:p>
          <a:p>
            <a:pPr/>
          </a:p>
          <a:p>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03" name="Shape 3903"/>
          <p:cNvSpPr/>
          <p:nvPr>
            <p:ph type="sldImg"/>
          </p:nvPr>
        </p:nvSpPr>
        <p:spPr>
          <a:prstGeom prst="rect">
            <a:avLst/>
          </a:prstGeom>
        </p:spPr>
        <p:txBody>
          <a:bodyPr/>
          <a:lstStyle/>
          <a:p>
            <a:pPr/>
          </a:p>
        </p:txBody>
      </p:sp>
      <p:sp>
        <p:nvSpPr>
          <p:cNvPr id="3904" name="Shape 3904"/>
          <p:cNvSpPr/>
          <p:nvPr>
            <p:ph type="body" sz="quarter" idx="1"/>
          </p:nvPr>
        </p:nvSpPr>
        <p:spPr>
          <a:prstGeom prst="rect">
            <a:avLst/>
          </a:prstGeom>
        </p:spPr>
        <p:txBody>
          <a:bodyPr/>
          <a:lstStyle/>
          <a:p>
            <a:pPr/>
          </a:p>
          <a:p>
            <a:pPr/>
            <a:r>
              <a:t>We tested multiple popular browsers as well as the mobile browsers.</a:t>
            </a:r>
          </a:p>
          <a:p>
            <a:pPr/>
          </a:p>
          <a:p>
            <a:pPr/>
            <a:r>
              <a:t>First, we noticed that all of them are asking the staple responses, which means they support ocsp stapling.</a:t>
            </a:r>
          </a:p>
          <a:p>
            <a:pPr/>
            <a:r>
              <a:t>However we observe that only Firefox displays a certificate error to the user if the stapled ocsp responses doesn’t come. </a:t>
            </a:r>
          </a:p>
          <a:p>
            <a:pPr/>
            <a:r>
              <a:t>Sadly, All other browsers (including Firefox on iOS) simply accept the certificate and do not even send their own OCSP request to the OCSP responder and none of them send additional ocsp requests to the responders. </a:t>
            </a:r>
          </a:p>
          <a:p>
            <a:pPr/>
          </a:p>
          <a:p>
            <a:pPr/>
            <a:r>
              <a:t>These results indicate that clients are largely not yet ready for OCSP Must-Staple.</a:t>
            </a:r>
          </a:p>
          <a:p>
            <a:pPr/>
            <a:r>
              <a:t> However, it does appear that all clients already support OCSP Stapling, meaning the additional coding work necessary to support OCSP Must-Staple is likely not too significant.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09" name="Shape 3909"/>
          <p:cNvSpPr/>
          <p:nvPr>
            <p:ph type="sldImg"/>
          </p:nvPr>
        </p:nvSpPr>
        <p:spPr>
          <a:prstGeom prst="rect">
            <a:avLst/>
          </a:prstGeom>
        </p:spPr>
        <p:txBody>
          <a:bodyPr/>
          <a:lstStyle/>
          <a:p>
            <a:pPr/>
          </a:p>
        </p:txBody>
      </p:sp>
      <p:sp>
        <p:nvSpPr>
          <p:cNvPr id="3910" name="Shape 3910"/>
          <p:cNvSpPr/>
          <p:nvPr>
            <p:ph type="body" sz="quarter" idx="1"/>
          </p:nvPr>
        </p:nvSpPr>
        <p:spPr>
          <a:prstGeom prst="rect">
            <a:avLst/>
          </a:prstGeom>
        </p:spPr>
        <p:txBody>
          <a:bodyPr/>
          <a:lstStyle/>
          <a:p>
            <a:pPr/>
            <a:r>
              <a:t>On the bright side, only a few players need to take action to make it possible for web server administrators to begin relying on certificates with OCSP Must-Staple.</a:t>
            </a:r>
          </a:p>
          <a:p>
            <a:pPr/>
            <a:r>
              <a:t>Thus, we believe a much wider deployment of OCSP Must-Staple is an realistic and achievable goal.</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8" name="Shape 4078"/>
          <p:cNvSpPr/>
          <p:nvPr>
            <p:ph type="sldImg"/>
          </p:nvPr>
        </p:nvSpPr>
        <p:spPr>
          <a:prstGeom prst="rect">
            <a:avLst/>
          </a:prstGeom>
        </p:spPr>
        <p:txBody>
          <a:bodyPr/>
          <a:lstStyle/>
          <a:p>
            <a:pPr/>
          </a:p>
        </p:txBody>
      </p:sp>
      <p:sp>
        <p:nvSpPr>
          <p:cNvPr id="4079" name="Shape 4079"/>
          <p:cNvSpPr/>
          <p:nvPr>
            <p:ph type="body" sz="quarter" idx="1"/>
          </p:nvPr>
        </p:nvSpPr>
        <p:spPr>
          <a:prstGeom prst="rect">
            <a:avLst/>
          </a:prstGeom>
        </p:spPr>
        <p:txBody>
          <a:bodyPr/>
          <a:lstStyle/>
          <a:p>
            <a:pPr/>
            <a:r>
              <a:t>In high level, HTTPS uses hierarchical public key infrastructure. </a:t>
            </a:r>
          </a:p>
          <a:p>
            <a:pPr/>
            <a:r>
              <a:t>When a browser connects to an website to securely communicate each other, the website introduces a private and public key pair to encrypt the channel.</a:t>
            </a:r>
          </a:p>
          <a:p>
            <a:pPr/>
            <a:r>
              <a:t>However, the browser has no guarantee that the provided public key actually belongs to the website. Thus, the website sends its public key to trusted third party, which is called Certificate Authority. After some vetting process, the CA issues a certificate, which basically says this website actually owns the public key and sign the certificate with its private key and hand it to the website.</a:t>
            </a:r>
          </a:p>
          <a:p>
            <a:pPr/>
          </a:p>
          <a:p>
            <a:pPr/>
            <a:r>
              <a:t>And the website provides this certificate along with the public key to the browser during their handshake. The browser can check if the certificate is correctly signed by the trusted CA, which is ultimately signed by the root certificate that the browser trust.</a:t>
            </a:r>
          </a:p>
          <a:p>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47" name="Shape 4147"/>
          <p:cNvSpPr/>
          <p:nvPr>
            <p:ph type="sldImg"/>
          </p:nvPr>
        </p:nvSpPr>
        <p:spPr>
          <a:prstGeom prst="rect">
            <a:avLst/>
          </a:prstGeom>
        </p:spPr>
        <p:txBody>
          <a:bodyPr/>
          <a:lstStyle/>
          <a:p>
            <a:pPr/>
          </a:p>
        </p:txBody>
      </p:sp>
      <p:sp>
        <p:nvSpPr>
          <p:cNvPr id="4148" name="Shape 4148"/>
          <p:cNvSpPr/>
          <p:nvPr>
            <p:ph type="body" sz="quarter" idx="1"/>
          </p:nvPr>
        </p:nvSpPr>
        <p:spPr>
          <a:prstGeom prst="rect">
            <a:avLst/>
          </a:prstGeom>
        </p:spPr>
        <p:txBody>
          <a:bodyPr/>
          <a:lstStyle/>
          <a:p>
            <a:pPr>
              <a:defRPr sz="2000"/>
            </a:pPr>
            <a:r>
              <a:t>So once a browser receives a certificate, it will participates in a TLS handshake—</a:t>
            </a:r>
          </a:p>
          <a:p>
            <a:pPr>
              <a:defRPr sz="2000"/>
            </a:pPr>
          </a:p>
          <a:p>
            <a:pPr>
              <a:defRPr sz="2000"/>
            </a:pPr>
            <a:r>
              <a:t>if this handshake succeeds, </a:t>
            </a:r>
          </a:p>
          <a:p>
            <a:pPr>
              <a:defRPr sz="2000"/>
            </a:pPr>
            <a:r>
              <a:t>then your browser knows BoA must have the private key. </a:t>
            </a:r>
          </a:p>
          <a:p>
            <a:pPr>
              <a:defRPr sz="2000"/>
            </a:pPr>
            <a:r>
              <a:t>And of course the fundamental assumption is that </a:t>
            </a:r>
          </a:p>
          <a:p>
            <a:pPr>
              <a:defRPr sz="2000"/>
            </a:pPr>
            <a:r>
              <a:t>&lt;click&gt;</a:t>
            </a:r>
          </a:p>
          <a:p>
            <a:pPr>
              <a:defRPr sz="2000"/>
            </a:pPr>
            <a:r>
              <a:t>only the BoA knows this private key, which means that </a:t>
            </a:r>
            <a:r>
              <a:rPr>
                <a:solidFill>
                  <a:schemeClr val="accent5"/>
                </a:solidFill>
              </a:rPr>
              <a:t>this server “owned” by bank of America (pause)</a:t>
            </a:r>
            <a:endParaRPr>
              <a:solidFill>
                <a:schemeClr val="accent5"/>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6" name="Shape 4156"/>
          <p:cNvSpPr/>
          <p:nvPr>
            <p:ph type="sldImg"/>
          </p:nvPr>
        </p:nvSpPr>
        <p:spPr>
          <a:prstGeom prst="rect">
            <a:avLst/>
          </a:prstGeom>
        </p:spPr>
        <p:txBody>
          <a:bodyPr/>
          <a:lstStyle/>
          <a:p>
            <a:pPr/>
          </a:p>
        </p:txBody>
      </p:sp>
      <p:sp>
        <p:nvSpPr>
          <p:cNvPr id="4157" name="Shape 4157"/>
          <p:cNvSpPr/>
          <p:nvPr>
            <p:ph type="body" sz="quarter" idx="1"/>
          </p:nvPr>
        </p:nvSpPr>
        <p:spPr>
          <a:prstGeom prst="rect">
            <a:avLst/>
          </a:prstGeom>
        </p:spPr>
        <p:txBody>
          <a:bodyPr/>
          <a:lstStyle/>
          <a:p>
            <a:pPr/>
            <a:r>
              <a:t>however, it turns out that this scenario as I’ve just described it is actually quite rare</a:t>
            </a:r>
          </a:p>
          <a:p>
            <a:pPr/>
          </a:p>
          <a:p>
            <a:pPr/>
            <a:r>
              <a:t>as the internet has grown, because of the principle of </a:t>
            </a:r>
            <a:r>
              <a:rPr b="1">
                <a:solidFill>
                  <a:schemeClr val="accent5">
                    <a:hueOff val="89162"/>
                    <a:satOff val="9554"/>
                    <a:lumOff val="16296"/>
                  </a:schemeClr>
                </a:solidFill>
              </a:rPr>
              <a:t>economies</a:t>
            </a:r>
            <a:r>
              <a:t> of scale, it has become much more cost-effective (for both small and large websites) to rent their infrastructure from third-parties *CLICK*</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4" name="Shape 1164"/>
          <p:cNvSpPr/>
          <p:nvPr>
            <p:ph type="sldImg"/>
          </p:nvPr>
        </p:nvSpPr>
        <p:spPr>
          <a:prstGeom prst="rect">
            <a:avLst/>
          </a:prstGeom>
        </p:spPr>
        <p:txBody>
          <a:bodyPr/>
          <a:lstStyle/>
          <a:p>
            <a:pPr/>
          </a:p>
        </p:txBody>
      </p:sp>
      <p:sp>
        <p:nvSpPr>
          <p:cNvPr id="1165" name="Shape 1165"/>
          <p:cNvSpPr/>
          <p:nvPr>
            <p:ph type="body" sz="quarter" idx="1"/>
          </p:nvPr>
        </p:nvSpPr>
        <p:spPr>
          <a:prstGeom prst="rect">
            <a:avLst/>
          </a:prstGeom>
        </p:spPr>
        <p:txBody>
          <a:bodyPr/>
          <a:lstStyle/>
          <a:p>
            <a:pPr/>
            <a:r>
              <a:t>CRL is a basically long list of the serial number of revoked certificates.</a:t>
            </a:r>
          </a:p>
          <a:p>
            <a:pPr/>
            <a:r>
              <a:t>One of the characteristics is that the browser needs to download this list from the CA to check if the certificate is in the list or not. </a:t>
            </a:r>
          </a:p>
          <a:p>
            <a:pPr/>
            <a:r>
              <a:t>This is very simple, but the major drawback is scalability; as you can tell the browser needs to download the “all” certificate revocation information even if it is only interested in a single certificate.</a:t>
            </a:r>
          </a:p>
          <a:p>
            <a:pPr/>
          </a:p>
          <a:p>
            <a:pPr/>
            <a:r>
              <a:t>One study also found that CRLs can be up to 76MB.</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75" name="Shape 4175"/>
          <p:cNvSpPr/>
          <p:nvPr>
            <p:ph type="sldImg"/>
          </p:nvPr>
        </p:nvSpPr>
        <p:spPr>
          <a:prstGeom prst="rect">
            <a:avLst/>
          </a:prstGeom>
        </p:spPr>
        <p:txBody>
          <a:bodyPr/>
          <a:lstStyle/>
          <a:p>
            <a:pPr/>
          </a:p>
        </p:txBody>
      </p:sp>
      <p:sp>
        <p:nvSpPr>
          <p:cNvPr id="4176" name="Shape 4176"/>
          <p:cNvSpPr/>
          <p:nvPr>
            <p:ph type="body" sz="quarter" idx="1"/>
          </p:nvPr>
        </p:nvSpPr>
        <p:spPr>
          <a:prstGeom prst="rect">
            <a:avLst/>
          </a:prstGeom>
        </p:spPr>
        <p:txBody>
          <a:bodyPr/>
          <a:lstStyle/>
          <a:p>
            <a:pPr>
              <a:defRPr sz="2600"/>
            </a:pPr>
            <a:r>
              <a:t>than to build and maintain it themselves.. </a:t>
            </a:r>
          </a:p>
          <a:p>
            <a:pPr>
              <a:defRPr sz="2600"/>
            </a:pPr>
            <a:r>
              <a:t>&lt;click&gt;</a:t>
            </a:r>
          </a:p>
          <a:p>
            <a:pPr>
              <a:defRPr sz="2600"/>
            </a:pPr>
          </a:p>
          <a:p>
            <a:pPr>
              <a:defRPr sz="2600"/>
            </a:pPr>
            <a:r>
              <a:t>and of course the whole point here is that they’re not just hosting one website, but many. website.</a:t>
            </a:r>
          </a:p>
          <a:p>
            <a:pPr>
              <a:defRPr sz="2600"/>
            </a:pPr>
          </a:p>
          <a:p>
            <a:pPr>
              <a:defRPr sz="2600"/>
            </a:pPr>
            <a:r>
              <a:t>When i say third-parties here..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99" name="Shape 4199"/>
          <p:cNvSpPr/>
          <p:nvPr>
            <p:ph type="sldImg"/>
          </p:nvPr>
        </p:nvSpPr>
        <p:spPr>
          <a:prstGeom prst="rect">
            <a:avLst/>
          </a:prstGeom>
        </p:spPr>
        <p:txBody>
          <a:bodyPr/>
          <a:lstStyle/>
          <a:p>
            <a:pPr/>
          </a:p>
        </p:txBody>
      </p:sp>
      <p:sp>
        <p:nvSpPr>
          <p:cNvPr id="4200" name="Shape 4200"/>
          <p:cNvSpPr/>
          <p:nvPr>
            <p:ph type="body" sz="quarter" idx="1"/>
          </p:nvPr>
        </p:nvSpPr>
        <p:spPr>
          <a:prstGeom prst="rect">
            <a:avLst/>
          </a:prstGeom>
        </p:spPr>
        <p:txBody>
          <a:bodyPr/>
          <a:lstStyle/>
          <a:p>
            <a:pPr>
              <a:defRPr sz="2000"/>
            </a:pPr>
            <a:r>
              <a:t>this includes a few different types of services: </a:t>
            </a:r>
          </a:p>
          <a:p>
            <a:pPr>
              <a:defRPr sz="2000"/>
            </a:pPr>
            <a:r>
              <a:t>- content delivery networks like akamai</a:t>
            </a:r>
          </a:p>
          <a:p>
            <a:pPr marL="187157" indent="-187157">
              <a:buSzPct val="75000"/>
              <a:buChar char="-"/>
              <a:defRPr sz="2000"/>
            </a:pPr>
            <a:r>
              <a:t>web hosting services like go daddy</a:t>
            </a:r>
          </a:p>
          <a:p>
            <a:pPr marL="187157" indent="-187157">
              <a:buSzPct val="75000"/>
              <a:buChar char="-"/>
              <a:defRPr sz="2000"/>
            </a:pPr>
            <a:r>
              <a:t>or cloud providers like amazon’s EC2</a:t>
            </a:r>
          </a:p>
          <a:p>
            <a:pPr>
              <a:defRPr sz="2000"/>
            </a:pPr>
          </a:p>
          <a:p>
            <a:pPr>
              <a:defRPr sz="2000"/>
            </a:pPr>
            <a:r>
              <a:t>They are involved in different elvels; but they all trusted to deliver a content using HTTPS.</a:t>
            </a:r>
          </a:p>
          <a:p>
            <a:pPr>
              <a:defRPr sz="2000"/>
            </a:pPr>
          </a:p>
          <a:p>
            <a:pPr>
              <a:defRPr sz="2000"/>
            </a:pPr>
            <a:r>
              <a:t>so now if we take a step back and look at the big picture..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23" name="Shape 4323"/>
          <p:cNvSpPr/>
          <p:nvPr>
            <p:ph type="sldImg"/>
          </p:nvPr>
        </p:nvSpPr>
        <p:spPr>
          <a:prstGeom prst="rect">
            <a:avLst/>
          </a:prstGeom>
        </p:spPr>
        <p:txBody>
          <a:bodyPr/>
          <a:lstStyle/>
          <a:p>
            <a:pPr/>
          </a:p>
        </p:txBody>
      </p:sp>
      <p:sp>
        <p:nvSpPr>
          <p:cNvPr id="4324" name="Shape 4324"/>
          <p:cNvSpPr/>
          <p:nvPr>
            <p:ph type="body" sz="quarter" idx="1"/>
          </p:nvPr>
        </p:nvSpPr>
        <p:spPr>
          <a:prstGeom prst="rect">
            <a:avLst/>
          </a:prstGeom>
        </p:spPr>
        <p:txBody>
          <a:bodyPr/>
          <a:lstStyle/>
          <a:p>
            <a:pPr>
              <a:defRPr sz="1800"/>
            </a:pPr>
            <a:r>
              <a:t>what happens today in practice is that </a:t>
            </a:r>
          </a:p>
          <a:p>
            <a:pPr>
              <a:defRPr sz="1800"/>
            </a:pPr>
            <a:r>
              <a:t>When you send a DNS query for </a:t>
            </a:r>
            <a:r>
              <a:rPr u="sng">
                <a:hlinkClick r:id="rId3" invalidUrl="" action="" tgtFrame="" tooltip="" history="1" highlightClick="0" endSnd="0"/>
              </a:rPr>
              <a:t>bankofamerica.com</a:t>
            </a:r>
            <a:r>
              <a:t>, for example, it resolves to one of the </a:t>
            </a:r>
            <a:r>
              <a:rPr i="1"/>
              <a:t>hosting provider’s servers</a:t>
            </a:r>
            <a:r>
              <a:t>, </a:t>
            </a:r>
          </a:p>
          <a:p>
            <a:pPr>
              <a:defRPr sz="1800"/>
            </a:pPr>
            <a:r>
              <a:t>and your browser makes a connection to the </a:t>
            </a:r>
            <a:r>
              <a:rPr i="1"/>
              <a:t>hosting provider</a:t>
            </a:r>
            <a:r>
              <a:t>, </a:t>
            </a:r>
          </a:p>
          <a:p>
            <a:pPr>
              <a:defRPr sz="1800"/>
            </a:pPr>
            <a:r>
              <a:t>and also! participates in the TLS handshake for authentication! </a:t>
            </a:r>
          </a:p>
          <a:p>
            <a:pPr>
              <a:defRPr sz="1800"/>
            </a:pPr>
          </a:p>
          <a:p>
            <a:pPr>
              <a:defRPr sz="1800"/>
            </a:pPr>
            <a:r>
              <a:t>this implicitly means that the hosting provider must have private key.</a:t>
            </a:r>
          </a:p>
          <a:p>
            <a:pPr>
              <a:defRPr sz="1800"/>
            </a:pPr>
            <a:r>
              <a:t> </a:t>
            </a:r>
          </a:p>
          <a:p>
            <a:pPr>
              <a:defRPr sz="1800"/>
            </a:pPr>
            <a:r>
              <a:t>And again, this applies not just to one single website, but to all of their customers..</a:t>
            </a:r>
          </a:p>
          <a:p>
            <a:pPr>
              <a:defRPr sz="1800"/>
            </a:pPr>
          </a:p>
          <a:p>
            <a:pPr>
              <a:defRPr sz="1800"/>
            </a:pPr>
            <a:r>
              <a:t>so </a:t>
            </a:r>
            <a:r>
              <a:rPr i="1"/>
              <a:t>this</a:t>
            </a:r>
            <a:r>
              <a:t> is the state of things today: third-party hosting providers know their customers’ private keys!</a:t>
            </a:r>
          </a:p>
          <a:p>
            <a:pPr>
              <a:defRPr sz="1800">
                <a:solidFill>
                  <a:schemeClr val="accent5">
                    <a:hueOff val="89162"/>
                    <a:satOff val="9554"/>
                    <a:lumOff val="16296"/>
                  </a:schemeClr>
                </a:solidFill>
              </a:defRPr>
            </a:pPr>
            <a:r>
              <a:t>…which breaks the fundamental assumption of authentication</a:t>
            </a:r>
          </a:p>
          <a:p>
            <a:pPr>
              <a:defRPr sz="1800"/>
            </a:pPr>
          </a:p>
          <a:p>
            <a:pPr>
              <a:defRPr sz="1800"/>
            </a:pPr>
            <a:r>
              <a:t>Conceptually, this is what’s happening in the web today — but if you’re skeptical and want to verify this for yourself, here’s a quick example: just this morning i went to </a:t>
            </a:r>
            <a:r>
              <a:rPr u="sng">
                <a:hlinkClick r:id="rId4" invalidUrl="" action="" tgtFrame="" tooltip="" history="1" highlightClick="0" endSnd="0"/>
              </a:rPr>
              <a:t>chick-fil-a.com</a:t>
            </a:r>
            <a:r>
              <a:t>, the website for a popular fast-food chain in the US, and took a screen shot of the certificate: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39" name="Shape 4339"/>
          <p:cNvSpPr/>
          <p:nvPr>
            <p:ph type="sldImg"/>
          </p:nvPr>
        </p:nvSpPr>
        <p:spPr>
          <a:prstGeom prst="rect">
            <a:avLst/>
          </a:prstGeom>
        </p:spPr>
        <p:txBody>
          <a:bodyPr/>
          <a:lstStyle/>
          <a:p>
            <a:pPr/>
          </a:p>
        </p:txBody>
      </p:sp>
      <p:sp>
        <p:nvSpPr>
          <p:cNvPr id="4340" name="Shape 4340"/>
          <p:cNvSpPr/>
          <p:nvPr>
            <p:ph type="body" sz="quarter" idx="1"/>
          </p:nvPr>
        </p:nvSpPr>
        <p:spPr>
          <a:prstGeom prst="rect">
            <a:avLst/>
          </a:prstGeom>
        </p:spPr>
        <p:txBody>
          <a:bodyPr/>
          <a:lstStyle/>
          <a:p>
            <a:pPr>
              <a:defRPr sz="1800"/>
            </a:pPr>
            <a:r>
              <a:t>just this morning i went to </a:t>
            </a:r>
            <a:r>
              <a:rPr u="sng">
                <a:hlinkClick r:id="rId3" invalidUrl="" action="" tgtFrame="" tooltip="" history="1" highlightClick="0" endSnd="0"/>
              </a:rPr>
              <a:t>chick-fil-a.com</a:t>
            </a:r>
            <a:r>
              <a:t>, the website for a popular fast-food chain in the US, and took a screen shot of the certificate on my browser</a:t>
            </a:r>
          </a:p>
          <a:p>
            <a:pPr>
              <a:defRPr sz="1800"/>
            </a:pPr>
          </a:p>
          <a:p>
            <a:pPr>
              <a:defRPr sz="1800"/>
            </a:pPr>
            <a:r>
              <a:t>In addition to chik-fil-a, there are other domains also included in this certificate, for instance</a:t>
            </a:r>
          </a:p>
          <a:p>
            <a:pPr>
              <a:defRPr sz="1800"/>
            </a:pPr>
            <a:r>
              <a:t>the secretary of state from vermont…</a:t>
            </a:r>
          </a:p>
          <a:p>
            <a:pPr>
              <a:defRPr sz="1800"/>
            </a:pPr>
            <a:r>
              <a:t>an israli bank</a:t>
            </a:r>
          </a:p>
          <a:p>
            <a:pPr>
              <a:defRPr sz="1800"/>
            </a:pPr>
            <a:r>
              <a:t>and.. a large Saudi Arabian ISP</a:t>
            </a:r>
          </a:p>
          <a:p>
            <a:pPr>
              <a:defRPr sz="1800"/>
            </a:pPr>
          </a:p>
          <a:p>
            <a:pPr>
              <a:defRPr sz="1800"/>
            </a:pPr>
            <a:r>
              <a:t>These are all on the same certificate, so they all share the same private key.</a:t>
            </a:r>
          </a:p>
          <a:p>
            <a:pPr>
              <a:defRPr sz="1800"/>
            </a:pPr>
          </a:p>
          <a:p>
            <a:pPr>
              <a:defRPr sz="1800"/>
            </a:pPr>
            <a:r>
              <a:t>So one of two things could be happening here: either ALL of them have the private key, which would mean they could all impersonate one another — this is not happening.</a:t>
            </a:r>
          </a:p>
          <a:p>
            <a:pPr>
              <a:defRPr sz="1800"/>
            </a:pPr>
          </a:p>
          <a:p>
            <a:pPr>
              <a:defRPr sz="1800"/>
            </a:pPr>
            <a:r>
              <a:t>OR just one of them has the private key, which is the hosting provider, and they use the same private key to serve these websites content</a:t>
            </a:r>
          </a:p>
          <a:p>
            <a:pPr>
              <a:defRPr sz="1800">
                <a:solidFill>
                  <a:schemeClr val="accent5">
                    <a:hueOff val="89162"/>
                    <a:satOff val="9554"/>
                    <a:lumOff val="16296"/>
                  </a:schemeClr>
                </a:solidFill>
              </a:defRPr>
            </a:pPr>
          </a:p>
          <a:p>
            <a:pPr>
              <a:defRPr sz="1800">
                <a:solidFill>
                  <a:schemeClr val="accent5">
                    <a:hueOff val="89162"/>
                    <a:satOff val="9554"/>
                    <a:lumOff val="16296"/>
                  </a:schemeClr>
                </a:solidFill>
              </a:defRPr>
            </a:pPr>
            <a:r>
              <a:t>This is just one example of several ways that keys are shared today..</a:t>
            </a:r>
          </a:p>
          <a:p>
            <a:pPr>
              <a:defRPr sz="1800">
                <a:solidFill>
                  <a:schemeClr val="accent5">
                    <a:hueOff val="89162"/>
                    <a:satOff val="9554"/>
                    <a:lumOff val="16296"/>
                  </a:schemeClr>
                </a:solidFill>
              </a:defRPr>
            </a:pPr>
            <a:r>
              <a:t>Then, what’s the problem of key sharings?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44" name="Shape 4444"/>
          <p:cNvSpPr/>
          <p:nvPr>
            <p:ph type="sldImg"/>
          </p:nvPr>
        </p:nvSpPr>
        <p:spPr>
          <a:prstGeom prst="rect">
            <a:avLst/>
          </a:prstGeom>
        </p:spPr>
        <p:txBody>
          <a:bodyPr/>
          <a:lstStyle/>
          <a:p>
            <a:pPr/>
          </a:p>
        </p:txBody>
      </p:sp>
      <p:sp>
        <p:nvSpPr>
          <p:cNvPr id="4445" name="Shape 4445"/>
          <p:cNvSpPr/>
          <p:nvPr>
            <p:ph type="body" sz="quarter" idx="1"/>
          </p:nvPr>
        </p:nvSpPr>
        <p:spPr>
          <a:prstGeom prst="rect">
            <a:avLst/>
          </a:prstGeom>
        </p:spPr>
        <p:txBody>
          <a:bodyPr/>
          <a:lstStyle/>
          <a:p>
            <a:pPr/>
          </a:p>
          <a:p>
            <a:pPr marL="382336" indent="-382336">
              <a:buSzPct val="100000"/>
              <a:buAutoNum type="arabicPeriod" startAt="1"/>
            </a:pPr>
            <a:r>
              <a:t>First, it complicates the trust model of the PKI. The model doesn’t take hosting providers into account, and so there’s a huge lack of transparency: users don’t know who they’re really communicating with and thus who they’re trusting</a:t>
            </a:r>
          </a:p>
          <a:p>
            <a:pPr marL="382336" indent="-382336">
              <a:buSzPct val="100000"/>
              <a:buAutoNum type="arabicPeriod" startAt="1"/>
            </a:pPr>
            <a:r>
              <a:t>Second, going back to this principle of economies of scale, because these third-parties are getting access to the keys for </a:t>
            </a:r>
            <a:r>
              <a:rPr i="1"/>
              <a:t>all</a:t>
            </a:r>
            <a:r>
              <a:t> their customers, this has the potential to centralize trust</a:t>
            </a:r>
          </a:p>
          <a:p>
            <a:pPr marL="382336" indent="-382336">
              <a:buSzPct val="100000"/>
              <a:buAutoNum type="arabicPeriod" startAt="1"/>
            </a:pPr>
            <a:r>
              <a:t>And also to create a single point of failure, in that mistakes made by the hosting provider could harm the security of </a:t>
            </a:r>
            <a:r>
              <a:rPr i="1"/>
              <a:t>all </a:t>
            </a:r>
            <a:r>
              <a:t>of their customers at once.</a:t>
            </a:r>
          </a:p>
          <a:p>
            <a:pPr/>
          </a:p>
          <a:p>
            <a:pPr/>
            <a:r>
              <a:t>So, we would like to know</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77" name="Shape 4477"/>
          <p:cNvSpPr/>
          <p:nvPr>
            <p:ph type="sldImg"/>
          </p:nvPr>
        </p:nvSpPr>
        <p:spPr>
          <a:prstGeom prst="rect">
            <a:avLst/>
          </a:prstGeom>
        </p:spPr>
        <p:txBody>
          <a:bodyPr/>
          <a:lstStyle/>
          <a:p>
            <a:pPr/>
          </a:p>
        </p:txBody>
      </p:sp>
      <p:sp>
        <p:nvSpPr>
          <p:cNvPr id="4478" name="Shape 4478"/>
          <p:cNvSpPr/>
          <p:nvPr>
            <p:ph type="body" sz="quarter" idx="1"/>
          </p:nvPr>
        </p:nvSpPr>
        <p:spPr>
          <a:prstGeom prst="rect">
            <a:avLst/>
          </a:prstGeom>
        </p:spPr>
        <p:txBody>
          <a:bodyPr/>
          <a:lstStyle/>
          <a:p>
            <a:pPr/>
            <a:r>
              <a:t>how well today’s DNSSEC PKI ecosystem is managed because it is challenging to monitor millions of domains and DNS resolvers to check if DNSSEC is correctly deployed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83" name="Shape 4483"/>
          <p:cNvSpPr/>
          <p:nvPr>
            <p:ph type="sldImg"/>
          </p:nvPr>
        </p:nvSpPr>
        <p:spPr>
          <a:prstGeom prst="rect">
            <a:avLst/>
          </a:prstGeom>
        </p:spPr>
        <p:txBody>
          <a:bodyPr/>
          <a:lstStyle/>
          <a:p>
            <a:pPr/>
          </a:p>
        </p:txBody>
      </p:sp>
      <p:sp>
        <p:nvSpPr>
          <p:cNvPr id="4484" name="Shape 4484"/>
          <p:cNvSpPr/>
          <p:nvPr>
            <p:ph type="body" sz="quarter" idx="1"/>
          </p:nvPr>
        </p:nvSpPr>
        <p:spPr>
          <a:prstGeom prst="rect">
            <a:avLst/>
          </a:prstGeom>
        </p:spPr>
        <p:txBody>
          <a:bodyPr/>
          <a:lstStyle/>
          <a:p>
            <a:pPr/>
            <a:r>
              <a:t>To answer those questions; I applied data-driven approach to analyze all certificates from IPv4 spaces</a:t>
            </a:r>
          </a:p>
          <a:p>
            <a:pPr/>
          </a:p>
          <a:p>
            <a:pPr/>
            <a:r>
              <a:t>From the 100M IP addresses, we fetched 38M certificates used from 2M domains</a:t>
            </a:r>
          </a:p>
          <a:p>
            <a:pPr/>
          </a:p>
          <a:p>
            <a:pPr/>
          </a:p>
          <a:p>
            <a:p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00" name="Shape 4500"/>
          <p:cNvSpPr/>
          <p:nvPr>
            <p:ph type="sldImg"/>
          </p:nvPr>
        </p:nvSpPr>
        <p:spPr>
          <a:prstGeom prst="rect">
            <a:avLst/>
          </a:prstGeom>
        </p:spPr>
        <p:txBody>
          <a:bodyPr/>
          <a:lstStyle/>
          <a:p>
            <a:pPr/>
          </a:p>
        </p:txBody>
      </p:sp>
      <p:sp>
        <p:nvSpPr>
          <p:cNvPr id="4501" name="Shape 4501"/>
          <p:cNvSpPr/>
          <p:nvPr>
            <p:ph type="body" sz="quarter" idx="1"/>
          </p:nvPr>
        </p:nvSpPr>
        <p:spPr>
          <a:prstGeom prst="rect">
            <a:avLst/>
          </a:prstGeom>
        </p:spPr>
        <p:txBody>
          <a:bodyPr/>
          <a:lstStyle/>
          <a:p>
            <a:pPr>
              <a:defRPr sz="1800"/>
            </a:pPr>
            <a:r>
              <a:t>let’s see how many of each domain organizations are shared by hosting providers.</a:t>
            </a:r>
          </a:p>
          <a:p>
            <a:pPr>
              <a:defRPr sz="1800"/>
            </a:pPr>
          </a:p>
          <a:p>
            <a:pPr>
              <a:defRPr sz="1800"/>
            </a:pPr>
          </a:p>
          <a:p>
            <a:pPr>
              <a:defRPr sz="1800"/>
            </a:pPr>
            <a:r>
              <a:t>We can see here that 23.5% of all organizations didn’t use any </a:t>
            </a:r>
            <a:r>
              <a:rPr i="1"/>
              <a:t>third-party</a:t>
            </a:r>
            <a:r>
              <a:t> hosting providers, but the vast majority, 76.5%, used at least 1 third-party.</a:t>
            </a:r>
          </a:p>
          <a:p>
            <a:pPr>
              <a:defRPr sz="1800"/>
            </a:pPr>
          </a:p>
          <a:p>
            <a:pPr>
              <a:defRPr sz="1800"/>
            </a:pPr>
            <a:r>
              <a:t>So clearly a lot of organizations are sharing, but a logical question to ask her is: who is sharing? is it the sensitive websites like our banks or social media accounts or is it just the small websites?</a:t>
            </a:r>
          </a:p>
          <a:p>
            <a:pPr>
              <a:defRPr sz="1800"/>
            </a:pPr>
          </a:p>
          <a:p>
            <a:pPr>
              <a:defRPr sz="1800">
                <a:solidFill>
                  <a:schemeClr val="accent5">
                    <a:hueOff val="89162"/>
                    <a:satOff val="9554"/>
                    <a:lumOff val="16296"/>
                  </a:schemeClr>
                </a:solidFill>
              </a:defRPr>
            </a:pPr>
            <a:r>
              <a:t>(what’s the organization):</a:t>
            </a:r>
          </a:p>
          <a:p>
            <a:pPr>
              <a:defRPr sz="1800">
                <a:solidFill>
                  <a:schemeClr val="accent5">
                    <a:hueOff val="89162"/>
                    <a:satOff val="9554"/>
                    <a:lumOff val="16296"/>
                  </a:schemeClr>
                </a:solidFill>
              </a:defRPr>
            </a:pPr>
            <a:r>
              <a:t>If we just use a domain name, then the analysis won’t be accurate; for example, the </a:t>
            </a:r>
            <a:r>
              <a:rPr u="sng">
                <a:hlinkClick r:id="rId3" invalidUrl="" action="" tgtFrame="" tooltip="" history="1" highlightClick="0" endSnd="0"/>
              </a:rPr>
              <a:t>google.com</a:t>
            </a:r>
            <a:r>
              <a:t>, youtube are managed by Google, but if we just simply compare the domain name then the algorithm will determine that youtube is served from third party hosting provider.</a:t>
            </a:r>
          </a:p>
          <a:p>
            <a:pPr>
              <a:defRPr sz="1800">
                <a:solidFill>
                  <a:schemeClr val="accent5">
                    <a:hueOff val="89162"/>
                    <a:satOff val="9554"/>
                    <a:lumOff val="16296"/>
                  </a:schemeClr>
                </a:solidFill>
              </a:defRPr>
            </a:pPr>
          </a:p>
          <a:p>
            <a:pPr>
              <a:defRPr sz="1800">
                <a:solidFill>
                  <a:schemeClr val="accent5">
                    <a:hueOff val="89162"/>
                    <a:satOff val="9554"/>
                    <a:lumOff val="16296"/>
                  </a:schemeClr>
                </a:solidFill>
              </a:defRPr>
            </a:pPr>
            <a:r>
              <a:t>We group the domain names if they are managed by same organization and we call it as domain organizations; </a:t>
            </a:r>
          </a:p>
          <a:p>
            <a:pPr>
              <a:defRPr sz="1800"/>
            </a:pPr>
          </a:p>
          <a:p>
            <a:pPr>
              <a:defRPr sz="1800"/>
            </a:pPr>
            <a:r>
              <a:t>——-</a:t>
            </a:r>
          </a:p>
          <a:p>
            <a:pPr>
              <a:defRPr sz="1800"/>
            </a:pPr>
            <a:r>
              <a:t>This outlier is the google. Google operates a “global cache” that provides content over HTTPS from servers located in thousands of partner networks throughout the world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14" name="Shape 4514"/>
          <p:cNvSpPr/>
          <p:nvPr>
            <p:ph type="sldImg"/>
          </p:nvPr>
        </p:nvSpPr>
        <p:spPr>
          <a:prstGeom prst="rect">
            <a:avLst/>
          </a:prstGeom>
        </p:spPr>
        <p:txBody>
          <a:bodyPr/>
          <a:lstStyle/>
          <a:p>
            <a:pPr/>
          </a:p>
        </p:txBody>
      </p:sp>
      <p:sp>
        <p:nvSpPr>
          <p:cNvPr id="4515" name="Shape 4515"/>
          <p:cNvSpPr/>
          <p:nvPr>
            <p:ph type="body" sz="quarter" idx="1"/>
          </p:nvPr>
        </p:nvSpPr>
        <p:spPr>
          <a:prstGeom prst="rect">
            <a:avLst/>
          </a:prstGeom>
        </p:spPr>
        <p:txBody>
          <a:bodyPr/>
          <a:lstStyle/>
          <a:p>
            <a:pPr>
              <a:defRPr sz="1800"/>
            </a:pPr>
            <a:r>
              <a:t>in order to answer that question: we looked at this distribution in terms of website popularity across the alexa top 1 million.</a:t>
            </a:r>
          </a:p>
          <a:p>
            <a:pPr>
              <a:defRPr sz="1800"/>
            </a:pPr>
          </a:p>
          <a:p>
            <a:pPr>
              <a:defRPr sz="1800"/>
            </a:pPr>
            <a:r>
              <a:t>If we look at the most popular websites, the alexa top 10,000, we can see that 43.2% of them shared at least one of their private keys.  </a:t>
            </a:r>
          </a:p>
          <a:p>
            <a:pPr>
              <a:defRPr sz="1800"/>
            </a:pPr>
          </a:p>
          <a:p>
            <a:pPr>
              <a:defRPr sz="1800"/>
            </a:pPr>
            <a:r>
              <a:t>But we observe an interesting, non-linear relationship between popularity and the likelihood of key sharing; the most popular and least popular websites are both more likely to share their keys.</a:t>
            </a:r>
          </a:p>
          <a:p>
            <a:pPr>
              <a:defRPr sz="1800"/>
            </a:pPr>
          </a:p>
          <a:p>
            <a:pPr>
              <a:defRPr sz="1800"/>
            </a:pPr>
            <a:r>
              <a:t>We expect this is driven by two distinct factors: popular websites have incentive to host their content on globally distributed CDNs for better availability and performance, while unpopular websites are likely to use hosting providers rather than manage their own servers. </a:t>
            </a:r>
          </a:p>
          <a:p>
            <a:pPr>
              <a:defRPr sz="1800"/>
            </a:pPr>
          </a:p>
          <a:p>
            <a:pPr>
              <a:defRPr sz="1800"/>
            </a:pPr>
            <a:r>
              <a:t>These results indicate that economic incentives are a main driving force for key sharing on the web.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29" name="Shape 4529"/>
          <p:cNvSpPr/>
          <p:nvPr>
            <p:ph type="sldImg"/>
          </p:nvPr>
        </p:nvSpPr>
        <p:spPr>
          <a:prstGeom prst="rect">
            <a:avLst/>
          </a:prstGeom>
        </p:spPr>
        <p:txBody>
          <a:bodyPr/>
          <a:lstStyle/>
          <a:p>
            <a:pPr/>
          </a:p>
        </p:txBody>
      </p:sp>
      <p:sp>
        <p:nvSpPr>
          <p:cNvPr id="4530" name="Shape 4530"/>
          <p:cNvSpPr/>
          <p:nvPr>
            <p:ph type="body" sz="quarter" idx="1"/>
          </p:nvPr>
        </p:nvSpPr>
        <p:spPr>
          <a:prstGeom prst="rect">
            <a:avLst/>
          </a:prstGeom>
        </p:spPr>
        <p:txBody>
          <a:bodyPr/>
          <a:lstStyle/>
          <a:p>
            <a:pPr>
              <a:defRPr sz="1800"/>
            </a:pPr>
            <a:r>
              <a:t>Then, how does key sharing impact on the security/vulnerability?</a:t>
            </a:r>
          </a:p>
          <a:p>
            <a:pPr>
              <a:defRPr sz="1800"/>
            </a:pPr>
            <a:r>
              <a:t>If you expand this idea: you might want to know how many hosting organizations you need to compromise to get X fractions of all private keys</a:t>
            </a:r>
          </a:p>
          <a:p>
            <a:pPr>
              <a:defRPr sz="1800"/>
            </a:pPr>
          </a:p>
          <a:p>
            <a:pPr>
              <a:defRPr sz="1800"/>
            </a:pPr>
            <a:r>
              <a:t>let’s start by just considering the alexa top 1k websites for example.</a:t>
            </a:r>
          </a:p>
          <a:p>
            <a:pPr>
              <a:defRPr sz="1800"/>
            </a:pPr>
            <a:r>
              <a:t>First this plot shows that, by compromising just a single provider, an attacker could gain access to 60% of all the top 1k private keys.</a:t>
            </a:r>
          </a:p>
          <a:p>
            <a:pPr>
              <a:defRPr sz="1800"/>
            </a:pPr>
          </a:p>
          <a:p>
            <a:pPr>
              <a:defRPr sz="1800"/>
            </a:pPr>
            <a:r>
              <a:t>now if we look at this across all domains, we can see that, for example, by compromising just 10 providers, an attacker could gain access to over 40% of the private keys of all domains.</a:t>
            </a:r>
          </a:p>
          <a:p>
            <a:pPr>
              <a:defRPr sz="1800"/>
            </a:pPr>
          </a:p>
          <a:p>
            <a:pPr>
              <a:defRPr sz="1800"/>
            </a:pPr>
            <a:r>
              <a:t>Which means that…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6" name="Shape 1386"/>
          <p:cNvSpPr/>
          <p:nvPr>
            <p:ph type="sldImg"/>
          </p:nvPr>
        </p:nvSpPr>
        <p:spPr>
          <a:prstGeom prst="rect">
            <a:avLst/>
          </a:prstGeom>
        </p:spPr>
        <p:txBody>
          <a:bodyPr/>
          <a:lstStyle/>
          <a:p>
            <a:pPr/>
          </a:p>
        </p:txBody>
      </p:sp>
      <p:sp>
        <p:nvSpPr>
          <p:cNvPr id="1387" name="Shape 1387"/>
          <p:cNvSpPr/>
          <p:nvPr>
            <p:ph type="body" sz="quarter" idx="1"/>
          </p:nvPr>
        </p:nvSpPr>
        <p:spPr>
          <a:prstGeom prst="rect">
            <a:avLst/>
          </a:prstGeom>
        </p:spPr>
        <p:txBody>
          <a:bodyPr/>
          <a:lstStyle/>
          <a:p>
            <a:pPr/>
            <a:r>
              <a:t>OCSP uses a different approach. OCSP is a web service protocol that allows a client to query the CA for the revocation status of a single certificate.</a:t>
            </a:r>
          </a:p>
          <a:p>
            <a:pPr/>
          </a:p>
          <a:p>
            <a:pPr/>
            <a:r>
              <a:t>The CA now runs a server, called an OCSP responder. Clients can locate the OCSP responder for a certificate by using URL provided in a certificate and send an OCSP request to the responder with serial number, a hash of the issuer’s name public key.</a:t>
            </a:r>
          </a:p>
          <a:p>
            <a:pPr/>
            <a:r>
              <a:t>The responder will returns a signed response which includes a revocation status: revoked, good, unknown.</a:t>
            </a:r>
          </a:p>
          <a:p>
            <a:pPr/>
          </a:p>
          <a:p>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4" name="Shape 1394"/>
          <p:cNvSpPr/>
          <p:nvPr>
            <p:ph type="sldImg"/>
          </p:nvPr>
        </p:nvSpPr>
        <p:spPr>
          <a:prstGeom prst="rect">
            <a:avLst/>
          </a:prstGeom>
        </p:spPr>
        <p:txBody>
          <a:bodyPr/>
          <a:lstStyle/>
          <a:p>
            <a:pPr/>
          </a:p>
        </p:txBody>
      </p:sp>
      <p:sp>
        <p:nvSpPr>
          <p:cNvPr id="1395" name="Shape 1395"/>
          <p:cNvSpPr/>
          <p:nvPr>
            <p:ph type="body" sz="quarter" idx="1"/>
          </p:nvPr>
        </p:nvSpPr>
        <p:spPr>
          <a:prstGeom prst="rect">
            <a:avLst/>
          </a:prstGeom>
        </p:spPr>
        <p:txBody>
          <a:bodyPr/>
          <a:lstStyle/>
          <a:p>
            <a:pPr/>
            <a:r>
              <a:t>Issuer’s certificate: https://censys.io/certificates/b1774f9b26b4e2d5f751713600ffeb163b34cb7a14c2c079704e95364fbcca49</a:t>
            </a:r>
          </a:p>
          <a:p>
            <a:pPr/>
          </a:p>
          <a:p>
            <a:pPr/>
            <a:r>
              <a:t>-----BEGIN CERTIFICATE-----</a:t>
            </a:r>
          </a:p>
          <a:p>
            <a:pPr/>
            <a:r>
              <a:t>MIIF+TCCA+GgAwIBAgIQJbVdRZm0XXTm3MkhAFSBcjANBgkqhkiG9w0BAQ0FADCB</a:t>
            </a:r>
          </a:p>
          <a:p>
            <a:pPr/>
            <a:r>
              <a:t>iDELMAkGA1UEBhMCVVMxEzARBgNVBAgTCk5ldyBKZXJzZXkxFDASBgNVBAcTC0pl</a:t>
            </a:r>
          </a:p>
          <a:p>
            <a:pPr/>
            <a:r>
              <a:t>cnNleSBDaXR5MR4wHAYDVQQKExVUaGUgVVNFUlRSVVNUIE5ldHdvcmsxLjAsBgNV</a:t>
            </a:r>
          </a:p>
          <a:p>
            <a:pPr/>
            <a:r>
              <a:t>BAMTJVVTRVJUcnVzdCBSU0EgQ2VydGlmaWNhdGlvbiBBdXRob3JpdHkwHhcNMTQw</a:t>
            </a:r>
          </a:p>
          <a:p>
            <a:pPr/>
            <a:r>
              <a:t>OTE5MDAwMDAwWhcNMjQwOTE4MjM1OTU5WjB2MQswCQYDVQQGEwJVUzELMAkGA1UE</a:t>
            </a:r>
          </a:p>
          <a:p>
            <a:pPr/>
            <a:r>
              <a:t>CBMCTUkxEjAQBgNVBAcTCUFubiBBcmJvcjESMBAGA1UEChMJSW50ZXJuZXQyMREw</a:t>
            </a:r>
          </a:p>
          <a:p>
            <a:pPr/>
            <a:r>
              <a:t>DwYDVQQLEwhJbkNvbW1vbjEfMB0GA1UEAxMWSW5Db21tb24gUlNBIFNlcnZlciBD</a:t>
            </a:r>
          </a:p>
          <a:p>
            <a:pPr/>
            <a:r>
              <a:t>QTCCASIwDQYJKoZIhvcNAQEBBQADggEPADCCAQoCggEBAJwb8bsvf2MYFVFRVA+e</a:t>
            </a:r>
          </a:p>
          <a:p>
            <a:pPr/>
            <a:r>
              <a:t>xU5NEFj6MJsXKZDmMwysE1N8VJG06thum4ltuzM+j9INpun5uukNDBqeso7JcC7v</a:t>
            </a:r>
          </a:p>
          <a:p>
            <a:pPr/>
            <a:r>
              <a:t>HgV9lestjaKpTbOc5/MZNrun8XzmCB5hJ0R6lvSoNNviQsil2zfVtefkQnI/tBPP</a:t>
            </a:r>
          </a:p>
          <a:p>
            <a:pPr/>
            <a:r>
              <a:t>iwckRR6MkYNGuQmm/BijBgLsNI0yZpUn6uGX6Ns1oytW61fo8BBZ321wDGZq0GTl</a:t>
            </a:r>
          </a:p>
          <a:p>
            <a:pPr/>
            <a:r>
              <a:t>qKOYMa0dYtX6kuOaQ80tNfvZnjNbRX3EhigsZhLI2w8ZMA0/6fDqSl5AB8f2IHpT</a:t>
            </a:r>
          </a:p>
          <a:p>
            <a:pPr/>
            <a:r>
              <a:t>eIFken5FahZv9JNYyWL7KSd9oX8hzudPR9aKVuDjZvjs3YncJowZaDuNi+L7RyML</a:t>
            </a:r>
          </a:p>
          <a:p>
            <a:pPr/>
            <a:r>
              <a:t>fzcCAwEAAaOCAW4wggFqMB8GA1UdIwQYMBaAFFN5v1qqK0rPVIDh2JvAnfKyA2bL</a:t>
            </a:r>
          </a:p>
          <a:p>
            <a:pPr/>
            <a:r>
              <a:t>MB0GA1UdDgQWBBQeBaN3j2yW4luHS6a0hqxxAAznODAOBgNVHQ8BAf8EBAMCAYYw</a:t>
            </a:r>
          </a:p>
          <a:p>
            <a:pPr/>
            <a:r>
              <a:t>EgYDVR0TAQH/BAgwBgEB/wIBADAdBgNVHSUEFjAUBggrBgEFBQcDAQYIKwYBBQUH</a:t>
            </a:r>
          </a:p>
          <a:p>
            <a:pPr/>
            <a:r>
              <a:t>AwIwGwYDVR0gBBQwEjAGBgRVHSAAMAgGBmeBDAECAjBQBgNVHR8ESTBHMEWgQ6BB</a:t>
            </a:r>
          </a:p>
          <a:p>
            <a:pPr/>
            <a:r>
              <a:t>hj9odHRwOi8vY3JsLnVzZXJ0cnVzdC5jb20vVVNFUlRydXN0UlNBQ2VydGlmaWNh</a:t>
            </a:r>
          </a:p>
          <a:p>
            <a:pPr/>
            <a:r>
              <a:t>dGlvbkF1dGhvcml0eS5jcmwwdgYIKwYBBQUHAQEEajBoMD8GCCsGAQUFBzAChjNo</a:t>
            </a:r>
          </a:p>
          <a:p>
            <a:pPr/>
            <a:r>
              <a:t>dHRwOi8vY3J0LnVzZXJ0cnVzdC5jb20vVVNFUlRydXN0UlNBQWRkVHJ1c3RDQS5j</a:t>
            </a:r>
          </a:p>
          <a:p>
            <a:pPr/>
            <a:r>
              <a:t>cnQwJQYIKwYBBQUHMAGGGWh0dHA6Ly9vY3NwLnVzZXJ0cnVzdC5jb20wDQYJKoZI</a:t>
            </a:r>
          </a:p>
          <a:p>
            <a:pPr/>
            <a:r>
              <a:t>hvcNAQENBQADggIBAE3VdfpMw+uUkDK0VtAs3Op7bAOXhHqVbcZf+utvwT0n2Bj9</a:t>
            </a:r>
          </a:p>
          <a:p>
            <a:pPr/>
            <a:r>
              <a:t>6vp8Jp1ZDwVCEFfRiF73xp7YhPGFkOwQdG4RtUe1XpC/yVoXw4lyoYgktvn1fZZw</a:t>
            </a:r>
          </a:p>
          <a:p>
            <a:pPr/>
            <a:r>
              <a:t>Kk5aGoeQVrAlXsURWguxrplfhkU+ZNnPV+uFdc3s3aBhdQk61SrJnhswQKe1s60b</a:t>
            </a:r>
          </a:p>
          <a:p>
            <a:pPr/>
            <a:r>
              <a:t>x2UYV+DBF5AcO+c1RGmhhnniQdTqnnaLwSl3H7hyRb1wyQjmZEm3NV/3gJkR2FGk</a:t>
            </a:r>
          </a:p>
          <a:p>
            <a:pPr/>
            <a:r>
              <a:t>Bo4CBeMsIDePUa37W0iSM0t1HY4mPZqKRMRFZ34jC+misfmpgsZZhZvCxOgd8ifn</a:t>
            </a:r>
          </a:p>
          <a:p>
            <a:pPr/>
            <a:r>
              <a:t>1NZ4ejRQgJZ6bV84cjXMet/DsQmQExWA6czjdVxL3DZ7IK7b7kqCHGcH29vp/Uhi</a:t>
            </a:r>
          </a:p>
          <a:p>
            <a:pPr/>
            <a:r>
              <a:t>tIe1yZ/h/6Zc3ZgxN8uVIDwoO91XWmipxjHy32OuXXVmkBa8QQwm5fhJXxWrx2xz</a:t>
            </a:r>
          </a:p>
          <a:p>
            <a:pPr/>
            <a:r>
              <a:t>Jgd153xof+0POHx/NZRD4F0C8UEXyC5gRg6mScl+XsIHwoqfBs4p7tWsd8vCbUio</a:t>
            </a:r>
          </a:p>
          <a:p>
            <a:pPr/>
            <a:r>
              <a:t>xhVAcQPjVIPCuKnzj75TPsC3nsN0LxfvY5dSermWhiMEZL87JXRMb3+gjnm5jcyj</a:t>
            </a:r>
          </a:p>
          <a:p>
            <a:pPr/>
            <a:r>
              <a:t>2Sd+b38qxZb6IKnm20+oeKzFLMebND0skFlX/hCX1zjAb4FQjVsw48BlPA++tgI4</a:t>
            </a:r>
          </a:p>
          <a:p>
            <a:pPr/>
            <a:r>
              <a:t>7fZpHbnfbI/X8ZBKVyNbXJkVBxYmeM38IITtJRbBaKjAaXuF+UeFdGrq1dk4</a:t>
            </a:r>
          </a:p>
          <a:p>
            <a:pPr/>
            <a:r>
              <a:t>-----END CERTIFICATE-----</a:t>
            </a: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9" name="Shape 1609"/>
          <p:cNvSpPr/>
          <p:nvPr>
            <p:ph type="sldImg"/>
          </p:nvPr>
        </p:nvSpPr>
        <p:spPr>
          <a:prstGeom prst="rect">
            <a:avLst/>
          </a:prstGeom>
        </p:spPr>
        <p:txBody>
          <a:bodyPr/>
          <a:lstStyle/>
          <a:p>
            <a:pPr/>
          </a:p>
        </p:txBody>
      </p:sp>
      <p:sp>
        <p:nvSpPr>
          <p:cNvPr id="1610" name="Shape 1610"/>
          <p:cNvSpPr/>
          <p:nvPr>
            <p:ph type="body" sz="quarter" idx="1"/>
          </p:nvPr>
        </p:nvSpPr>
        <p:spPr>
          <a:prstGeom prst="rect">
            <a:avLst/>
          </a:prstGeom>
        </p:spPr>
        <p:txBody>
          <a:bodyPr/>
          <a:lstStyle/>
          <a:p>
            <a:pPr/>
            <a:r>
              <a:t>As you can tell, OCSP reduces the overhead of CRLs by allowing clients to query the CA for the revocation status for a single certificate, but it has some issues.</a:t>
            </a:r>
          </a:p>
          <a:p>
            <a:pPr/>
          </a:p>
          <a:p>
            <a:pPr/>
            <a:r>
              <a:t>First, because the client depends on the OCSP responses, the responder needs to provide the responses with high availability and low latency. For example, the clients wait until the OCSP responses comes before completing the TLS handshake.</a:t>
            </a:r>
          </a:p>
          <a:p>
            <a:pPr/>
          </a:p>
          <a:p>
            <a:pPr/>
            <a:r>
              <a:t>The second problem is about privacy issue; As a client will send a OCSP request to the CA whenever it visits an website that support OCSP. The CA basically can track the website that the client visits. Thus, it has a potential privacy risk.</a:t>
            </a:r>
          </a:p>
          <a:p>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3" name="Shape 1833"/>
          <p:cNvSpPr/>
          <p:nvPr>
            <p:ph type="sldImg"/>
          </p:nvPr>
        </p:nvSpPr>
        <p:spPr>
          <a:prstGeom prst="rect">
            <a:avLst/>
          </a:prstGeom>
        </p:spPr>
        <p:txBody>
          <a:bodyPr/>
          <a:lstStyle/>
          <a:p>
            <a:pPr/>
          </a:p>
        </p:txBody>
      </p:sp>
      <p:sp>
        <p:nvSpPr>
          <p:cNvPr id="1834" name="Shape 1834"/>
          <p:cNvSpPr/>
          <p:nvPr>
            <p:ph type="body" sz="quarter" idx="1"/>
          </p:nvPr>
        </p:nvSpPr>
        <p:spPr>
          <a:prstGeom prst="rect">
            <a:avLst/>
          </a:prstGeom>
        </p:spPr>
        <p:txBody>
          <a:bodyPr/>
          <a:lstStyle/>
          <a:p>
            <a:pPr/>
          </a:p>
          <a:p>
            <a:pPr/>
            <a:r>
              <a:t>To overcome the limits, OCSP stapling was introduced. </a:t>
            </a:r>
          </a:p>
          <a:p>
            <a:pPr/>
          </a:p>
          <a:p>
            <a:pPr/>
            <a:r>
              <a:t>The basic idea is very simple; the website fetches the revocation status information using OCSP in advance and cache it and provide the response along with the certificate during the handshake.</a:t>
            </a:r>
          </a:p>
          <a:p>
            <a:pPr/>
          </a:p>
          <a:p>
            <a:pPr/>
            <a:r>
              <a:t>As the website prefetches the OCSP response in advance, OCSP Stapling does not introduce any additional latency and potential privacy risk.</a:t>
            </a:r>
          </a:p>
          <a:p>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8" name="Shape 2018"/>
          <p:cNvSpPr/>
          <p:nvPr>
            <p:ph type="sldImg"/>
          </p:nvPr>
        </p:nvSpPr>
        <p:spPr>
          <a:prstGeom prst="rect">
            <a:avLst/>
          </a:prstGeom>
        </p:spPr>
        <p:txBody>
          <a:bodyPr/>
          <a:lstStyle/>
          <a:p>
            <a:pPr/>
          </a:p>
        </p:txBody>
      </p:sp>
      <p:sp>
        <p:nvSpPr>
          <p:cNvPr id="2019" name="Shape 2019"/>
          <p:cNvSpPr/>
          <p:nvPr>
            <p:ph type="body" sz="quarter" idx="1"/>
          </p:nvPr>
        </p:nvSpPr>
        <p:spPr>
          <a:prstGeom prst="rect">
            <a:avLst/>
          </a:prstGeom>
        </p:spPr>
        <p:txBody>
          <a:bodyPr/>
          <a:lstStyle/>
          <a:p>
            <a:pPr/>
            <a:r>
              <a:t>Unfortunately, OCSP Stapling does not solve all issues with OCSP.</a:t>
            </a:r>
          </a:p>
          <a:p>
            <a:pPr/>
          </a:p>
          <a:p>
            <a:pPr/>
            <a:r>
              <a:t>The major problem is that, most clients (browsers) will accept a certificate even if they are unable to obtain revocation information via OCSP.</a:t>
            </a:r>
          </a:p>
          <a:p>
            <a:pPr/>
            <a:r>
              <a:t>If an attacker who has control over the client’s network could block any outgoing OCSP requests or strip any stapled OCSP responses, the client will just accept the certificate.</a:t>
            </a:r>
          </a:p>
          <a:p>
            <a:pPr/>
          </a:p>
          <a:p>
            <a:pPr/>
            <a:r>
              <a:t>This behavior is called “soft-failure”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929606" y="-12700"/>
            <a:ext cx="16551777" cy="11034518"/>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17" name="Title Text"/>
          <p:cNvSpPr txBox="1"/>
          <p:nvPr>
            <p:ph type="title"/>
          </p:nvPr>
        </p:nvSpPr>
        <p:spPr>
          <a:xfrm>
            <a:off x="800100" y="-254000"/>
            <a:ext cx="11417300" cy="1955800"/>
          </a:xfrm>
          <a:prstGeom prst="rect">
            <a:avLst/>
          </a:prstGeom>
        </p:spPr>
        <p:txBody>
          <a:bodyPr lIns="0" tIns="0" rIns="0" bIns="0">
            <a:noAutofit/>
          </a:bodyPr>
          <a:lstStyle>
            <a:lvl1pPr>
              <a:defRPr sz="5600">
                <a:solidFill>
                  <a:srgbClr val="FFE44F"/>
                </a:solidFill>
                <a:latin typeface="Gill Sans"/>
                <a:ea typeface="Gill Sans"/>
                <a:cs typeface="Gill Sans"/>
                <a:sym typeface="Gill Sans"/>
              </a:defRPr>
            </a:lvl1pPr>
          </a:lstStyle>
          <a:p>
            <a:pPr/>
            <a:r>
              <a:t>Title Text</a:t>
            </a:r>
          </a:p>
        </p:txBody>
      </p:sp>
      <p:sp>
        <p:nvSpPr>
          <p:cNvPr id="118" name="Body Level One…"/>
          <p:cNvSpPr txBox="1"/>
          <p:nvPr>
            <p:ph type="body" idx="1"/>
          </p:nvPr>
        </p:nvSpPr>
        <p:spPr>
          <a:xfrm>
            <a:off x="355600" y="2197100"/>
            <a:ext cx="12280900" cy="6604000"/>
          </a:xfrm>
          <a:prstGeom prst="rect">
            <a:avLst/>
          </a:prstGeom>
        </p:spPr>
        <p:txBody>
          <a:bodyPr anchor="t">
            <a:noAutofit/>
          </a:bodyPr>
          <a:lstStyle>
            <a:lvl1pPr marL="731666" indent="-401466">
              <a:spcBef>
                <a:spcPts val="500"/>
              </a:spcBef>
              <a:buClrTx/>
              <a:buSzPct val="100000"/>
              <a:defRPr sz="3400">
                <a:latin typeface="Gill Sans"/>
                <a:ea typeface="Gill Sans"/>
                <a:cs typeface="Gill Sans"/>
                <a:sym typeface="Gill Sans"/>
              </a:defRPr>
            </a:lvl1pPr>
            <a:lvl2pPr marL="1154475" indent="-392475">
              <a:spcBef>
                <a:spcPts val="500"/>
              </a:spcBef>
              <a:buClrTx/>
              <a:buSzPct val="100000"/>
              <a:defRPr>
                <a:latin typeface="Gill Sans"/>
                <a:ea typeface="Gill Sans"/>
                <a:cs typeface="Gill Sans"/>
                <a:sym typeface="Gill Sans"/>
              </a:defRPr>
            </a:lvl2pPr>
            <a:lvl3pPr marL="1907483" indent="-383483">
              <a:spcBef>
                <a:spcPts val="500"/>
              </a:spcBef>
              <a:buClrTx/>
              <a:buSzPct val="100000"/>
              <a:defRPr sz="3000">
                <a:latin typeface="Gill Sans"/>
                <a:ea typeface="Gill Sans"/>
                <a:cs typeface="Gill Sans"/>
                <a:sym typeface="Gill Sans"/>
              </a:defRPr>
            </a:lvl3pPr>
            <a:lvl4pPr marL="2669483" indent="-383483">
              <a:spcBef>
                <a:spcPts val="500"/>
              </a:spcBef>
              <a:buClrTx/>
              <a:buSzPct val="100000"/>
              <a:defRPr sz="3000">
                <a:latin typeface="Gill Sans"/>
                <a:ea typeface="Gill Sans"/>
                <a:cs typeface="Gill Sans"/>
                <a:sym typeface="Gill Sans"/>
              </a:defRPr>
            </a:lvl4pPr>
            <a:lvl5pPr marL="3431483" indent="-383483">
              <a:spcBef>
                <a:spcPts val="500"/>
              </a:spcBef>
              <a:buClrTx/>
              <a:buSzPct val="100000"/>
              <a:defRPr sz="3000">
                <a:latin typeface="Gill Sans"/>
                <a:ea typeface="Gill Sans"/>
                <a:cs typeface="Gill Sans"/>
                <a:sym typeface="Gill Sans"/>
              </a:defRPr>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11956950" y="9296400"/>
            <a:ext cx="355800" cy="342900"/>
          </a:xfrm>
          <a:prstGeom prst="rect">
            <a:avLst/>
          </a:prstGeom>
        </p:spPr>
        <p:txBody>
          <a:bodyPr/>
          <a:lstStyle>
            <a:lvl1pPr>
              <a:defRPr b="1">
                <a:solidFill>
                  <a:srgbClr val="FFFB00"/>
                </a:solidFill>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26" name="Title Text"/>
          <p:cNvSpPr txBox="1"/>
          <p:nvPr>
            <p:ph type="title"/>
          </p:nvPr>
        </p:nvSpPr>
        <p:spPr>
          <a:xfrm>
            <a:off x="800100" y="-254000"/>
            <a:ext cx="11417300" cy="1955800"/>
          </a:xfrm>
          <a:prstGeom prst="rect">
            <a:avLst/>
          </a:prstGeom>
        </p:spPr>
        <p:txBody>
          <a:bodyPr lIns="0" tIns="0" rIns="0" bIns="0">
            <a:noAutofit/>
          </a:bodyPr>
          <a:lstStyle>
            <a:lvl1pPr>
              <a:defRPr sz="5600">
                <a:solidFill>
                  <a:srgbClr val="FFE44F"/>
                </a:solidFill>
                <a:latin typeface="Gill Sans"/>
                <a:ea typeface="Gill Sans"/>
                <a:cs typeface="Gill Sans"/>
                <a:sym typeface="Gill Sans"/>
              </a:defRPr>
            </a:lvl1pPr>
          </a:lstStyle>
          <a:p>
            <a:pPr/>
            <a:r>
              <a:t>Title Text</a:t>
            </a:r>
          </a:p>
        </p:txBody>
      </p:sp>
      <p:sp>
        <p:nvSpPr>
          <p:cNvPr id="127" name="Body Level One…"/>
          <p:cNvSpPr txBox="1"/>
          <p:nvPr>
            <p:ph type="body" idx="1"/>
          </p:nvPr>
        </p:nvSpPr>
        <p:spPr>
          <a:xfrm>
            <a:off x="355600" y="2197100"/>
            <a:ext cx="12280900" cy="6604000"/>
          </a:xfrm>
          <a:prstGeom prst="rect">
            <a:avLst/>
          </a:prstGeom>
        </p:spPr>
        <p:txBody>
          <a:bodyPr anchor="t">
            <a:noAutofit/>
          </a:bodyPr>
          <a:lstStyle>
            <a:lvl1pPr marL="731666" indent="-401466">
              <a:spcBef>
                <a:spcPts val="500"/>
              </a:spcBef>
              <a:buClrTx/>
              <a:buSzPct val="100000"/>
              <a:defRPr sz="3400">
                <a:latin typeface="Gill Sans"/>
                <a:ea typeface="Gill Sans"/>
                <a:cs typeface="Gill Sans"/>
                <a:sym typeface="Gill Sans"/>
              </a:defRPr>
            </a:lvl1pPr>
            <a:lvl2pPr marL="1154475" indent="-392475">
              <a:spcBef>
                <a:spcPts val="500"/>
              </a:spcBef>
              <a:buClrTx/>
              <a:buSzPct val="100000"/>
              <a:defRPr>
                <a:latin typeface="Gill Sans"/>
                <a:ea typeface="Gill Sans"/>
                <a:cs typeface="Gill Sans"/>
                <a:sym typeface="Gill Sans"/>
              </a:defRPr>
            </a:lvl2pPr>
            <a:lvl3pPr marL="1907483" indent="-383483">
              <a:spcBef>
                <a:spcPts val="500"/>
              </a:spcBef>
              <a:buClrTx/>
              <a:buSzPct val="100000"/>
              <a:defRPr sz="3000">
                <a:latin typeface="Gill Sans"/>
                <a:ea typeface="Gill Sans"/>
                <a:cs typeface="Gill Sans"/>
                <a:sym typeface="Gill Sans"/>
              </a:defRPr>
            </a:lvl3pPr>
            <a:lvl4pPr marL="2669483" indent="-383483">
              <a:spcBef>
                <a:spcPts val="500"/>
              </a:spcBef>
              <a:buClrTx/>
              <a:buSzPct val="100000"/>
              <a:defRPr sz="3000">
                <a:latin typeface="Gill Sans"/>
                <a:ea typeface="Gill Sans"/>
                <a:cs typeface="Gill Sans"/>
                <a:sym typeface="Gill Sans"/>
              </a:defRPr>
            </a:lvl4pPr>
            <a:lvl5pPr marL="3431483" indent="-383483">
              <a:spcBef>
                <a:spcPts val="500"/>
              </a:spcBef>
              <a:buClrTx/>
              <a:buSzPct val="100000"/>
              <a:defRPr sz="3000">
                <a:latin typeface="Gill Sans"/>
                <a:ea typeface="Gill Sans"/>
                <a:cs typeface="Gill Sans"/>
                <a:sym typeface="Gill Sans"/>
              </a:defRPr>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xfrm>
            <a:off x="11976100" y="9296400"/>
            <a:ext cx="317500" cy="342900"/>
          </a:xfrm>
          <a:prstGeom prst="rect">
            <a:avLst/>
          </a:prstGeom>
        </p:spPr>
        <p:txBody>
          <a:bodyPr/>
          <a:lstStyle>
            <a:lvl1pPr>
              <a:defRPr>
                <a:solidFill>
                  <a:srgbClr val="FFFB00"/>
                </a:solidFill>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135" name="Title Text"/>
          <p:cNvSpPr txBox="1"/>
          <p:nvPr>
            <p:ph type="title"/>
          </p:nvPr>
        </p:nvSpPr>
        <p:spPr>
          <a:xfrm>
            <a:off x="952500" y="76200"/>
            <a:ext cx="11099800" cy="1024554"/>
          </a:xfrm>
          <a:prstGeom prst="rect">
            <a:avLst/>
          </a:prstGeom>
        </p:spPr>
        <p:txBody>
          <a:bodyPr/>
          <a:lstStyle>
            <a:lvl1pPr>
              <a:defRPr b="1" sz="4500">
                <a:solidFill>
                  <a:srgbClr val="FFD12A"/>
                </a:solidFill>
                <a:latin typeface="Helvetica"/>
                <a:ea typeface="Helvetica"/>
                <a:cs typeface="Helvetica"/>
                <a:sym typeface="Helvetica"/>
              </a:defRPr>
            </a:lvl1pPr>
          </a:lstStyle>
          <a:p>
            <a:pPr/>
            <a:r>
              <a:t>Title Text</a:t>
            </a:r>
          </a:p>
        </p:txBody>
      </p:sp>
      <p:sp>
        <p:nvSpPr>
          <p:cNvPr id="136" name="Slide Number"/>
          <p:cNvSpPr txBox="1"/>
          <p:nvPr>
            <p:ph type="sldNum" sz="quarter" idx="2"/>
          </p:nvPr>
        </p:nvSpPr>
        <p:spPr>
          <a:xfrm>
            <a:off x="6311798" y="9258300"/>
            <a:ext cx="368504" cy="381000"/>
          </a:xfrm>
          <a:prstGeom prst="rect">
            <a:avLst/>
          </a:prstGeom>
        </p:spPr>
        <p:txBody>
          <a:bodyPr/>
          <a:lstStyle>
            <a:lvl1pPr>
              <a:defRPr sz="1800">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bg>
      <p:bgPr>
        <a:gradFill flip="none" rotWithShape="1">
          <a:gsLst>
            <a:gs pos="0">
              <a:srgbClr val="000000"/>
            </a:gs>
            <a:gs pos="100000">
              <a:srgbClr val="1C1C23"/>
            </a:gs>
          </a:gsLst>
          <a:lin ang="5400000" scaled="0"/>
        </a:gradFill>
      </p:bgPr>
    </p:bg>
    <p:spTree>
      <p:nvGrpSpPr>
        <p:cNvPr id="1" name=""/>
        <p:cNvGrpSpPr/>
        <p:nvPr/>
      </p:nvGrpSpPr>
      <p:grpSpPr>
        <a:xfrm>
          <a:off x="0" y="0"/>
          <a:ext cx="0" cy="0"/>
          <a:chOff x="0" y="0"/>
          <a:chExt cx="0" cy="0"/>
        </a:xfrm>
      </p:grpSpPr>
      <p:sp>
        <p:nvSpPr>
          <p:cNvPr id="143" name="Title Text"/>
          <p:cNvSpPr txBox="1"/>
          <p:nvPr>
            <p:ph type="title"/>
          </p:nvPr>
        </p:nvSpPr>
        <p:spPr>
          <a:xfrm>
            <a:off x="1270000" y="1638300"/>
            <a:ext cx="10464800" cy="3302000"/>
          </a:xfrm>
          <a:prstGeom prst="rect">
            <a:avLst/>
          </a:prstGeom>
        </p:spPr>
        <p:txBody>
          <a:bodyPr anchor="b">
            <a:noAutofit/>
          </a:bodyPr>
          <a:lstStyle>
            <a:lvl1pPr>
              <a:defRPr>
                <a:latin typeface="Gill Sans"/>
                <a:ea typeface="Gill Sans"/>
                <a:cs typeface="Gill Sans"/>
                <a:sym typeface="Gill Sans"/>
              </a:defRPr>
            </a:lvl1pPr>
          </a:lstStyle>
          <a:p>
            <a:pPr/>
            <a:r>
              <a:t>Title Text</a:t>
            </a:r>
          </a:p>
        </p:txBody>
      </p:sp>
      <p:sp>
        <p:nvSpPr>
          <p:cNvPr id="144" name="Body Level One…"/>
          <p:cNvSpPr txBox="1"/>
          <p:nvPr>
            <p:ph type="body" sz="quarter" idx="1"/>
          </p:nvPr>
        </p:nvSpPr>
        <p:spPr>
          <a:xfrm>
            <a:off x="1270000" y="5029200"/>
            <a:ext cx="10464800" cy="1143000"/>
          </a:xfrm>
          <a:prstGeom prst="rect">
            <a:avLst/>
          </a:prstGeom>
        </p:spPr>
        <p:txBody>
          <a:bodyPr anchor="t">
            <a:noAutofit/>
          </a:bodyPr>
          <a:lstStyle>
            <a:lvl1pPr marL="0" indent="0" algn="ctr">
              <a:spcBef>
                <a:spcPts val="0"/>
              </a:spcBef>
              <a:buClrTx/>
              <a:buSzTx/>
              <a:buNone/>
              <a:defRPr sz="3400">
                <a:latin typeface="Gill Sans"/>
                <a:ea typeface="Gill Sans"/>
                <a:cs typeface="Gill Sans"/>
                <a:sym typeface="Gill Sans"/>
              </a:defRPr>
            </a:lvl1pPr>
            <a:lvl2pPr marL="0" indent="0" algn="ctr">
              <a:spcBef>
                <a:spcPts val="0"/>
              </a:spcBef>
              <a:buClrTx/>
              <a:buSzTx/>
              <a:buNone/>
              <a:defRPr sz="3400">
                <a:latin typeface="Gill Sans"/>
                <a:ea typeface="Gill Sans"/>
                <a:cs typeface="Gill Sans"/>
                <a:sym typeface="Gill Sans"/>
              </a:defRPr>
            </a:lvl2pPr>
            <a:lvl3pPr marL="0" indent="0" algn="ctr">
              <a:spcBef>
                <a:spcPts val="0"/>
              </a:spcBef>
              <a:buClrTx/>
              <a:buSzTx/>
              <a:buNone/>
              <a:defRPr sz="3400">
                <a:latin typeface="Gill Sans"/>
                <a:ea typeface="Gill Sans"/>
                <a:cs typeface="Gill Sans"/>
                <a:sym typeface="Gill Sans"/>
              </a:defRPr>
            </a:lvl3pPr>
            <a:lvl4pPr marL="0" indent="0" algn="ctr">
              <a:spcBef>
                <a:spcPts val="0"/>
              </a:spcBef>
              <a:buClrTx/>
              <a:buSzTx/>
              <a:buNone/>
              <a:defRPr sz="3400">
                <a:latin typeface="Gill Sans"/>
                <a:ea typeface="Gill Sans"/>
                <a:cs typeface="Gill Sans"/>
                <a:sym typeface="Gill Sans"/>
              </a:defRPr>
            </a:lvl4pPr>
            <a:lvl5pPr marL="0" indent="0" algn="ctr">
              <a:spcBef>
                <a:spcPts val="0"/>
              </a:spcBef>
              <a:buClrTx/>
              <a:buSzTx/>
              <a:buNone/>
              <a:defRPr sz="3400">
                <a:latin typeface="Gill Sans"/>
                <a:ea typeface="Gill Sans"/>
                <a:cs typeface="Gill Sans"/>
                <a:sym typeface="Gill Sans"/>
              </a:defRPr>
            </a:lvl5pPr>
          </a:lstStyle>
          <a:p>
            <a:pPr/>
            <a:r>
              <a:t>Body Level One</a:t>
            </a:r>
          </a:p>
          <a:p>
            <a:pPr lvl="1"/>
            <a:r>
              <a:t>Body Level Two</a:t>
            </a:r>
          </a:p>
          <a:p>
            <a:pPr lvl="2"/>
            <a:r>
              <a:t>Body Level Three</a:t>
            </a:r>
          </a:p>
          <a:p>
            <a:pPr lvl="3"/>
            <a:r>
              <a:t>Body Level Four</a:t>
            </a:r>
          </a:p>
          <a:p>
            <a:pPr lvl="4"/>
            <a:r>
              <a:t>Body Level Five</a:t>
            </a:r>
          </a:p>
        </p:txBody>
      </p:sp>
      <p:sp>
        <p:nvSpPr>
          <p:cNvPr id="145" name="Slide Number"/>
          <p:cNvSpPr txBox="1"/>
          <p:nvPr>
            <p:ph type="sldNum" sz="quarter" idx="2"/>
          </p:nvPr>
        </p:nvSpPr>
        <p:spPr>
          <a:xfrm>
            <a:off x="6318150" y="9296400"/>
            <a:ext cx="355800" cy="342900"/>
          </a:xfrm>
          <a:prstGeom prst="rect">
            <a:avLst/>
          </a:prstGeom>
        </p:spPr>
        <p:txBody>
          <a:bodyPr/>
          <a:lstStyle>
            <a:lvl1pPr>
              <a:defRPr b="1">
                <a:solidFill>
                  <a:srgbClr val="FFF61C"/>
                </a:solidFill>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bg>
      <p:bgPr>
        <a:solidFill>
          <a:srgbClr val="FFFFFF"/>
        </a:solidFill>
      </p:bgPr>
    </p:bg>
    <p:spTree>
      <p:nvGrpSpPr>
        <p:cNvPr id="1" name=""/>
        <p:cNvGrpSpPr/>
        <p:nvPr/>
      </p:nvGrpSpPr>
      <p:grpSpPr>
        <a:xfrm>
          <a:off x="0" y="0"/>
          <a:ext cx="0" cy="0"/>
          <a:chOff x="0" y="0"/>
          <a:chExt cx="0" cy="0"/>
        </a:xfrm>
      </p:grpSpPr>
      <p:sp>
        <p:nvSpPr>
          <p:cNvPr id="152" name="Title Text"/>
          <p:cNvSpPr txBox="1"/>
          <p:nvPr>
            <p:ph type="title"/>
          </p:nvPr>
        </p:nvSpPr>
        <p:spPr>
          <a:xfrm>
            <a:off x="894079" y="1215199"/>
            <a:ext cx="11216642" cy="1413935"/>
          </a:xfrm>
          <a:prstGeom prst="rect">
            <a:avLst/>
          </a:prstGeom>
        </p:spPr>
        <p:txBody>
          <a:bodyPr lIns="48767" tIns="48767" rIns="48767" bIns="48767"/>
          <a:lstStyle>
            <a:lvl1pPr algn="l" defTabSz="1300480">
              <a:lnSpc>
                <a:spcPct val="90000"/>
              </a:lnSpc>
              <a:defRPr sz="6200">
                <a:solidFill>
                  <a:srgbClr val="000000"/>
                </a:solidFill>
                <a:latin typeface="Calibri Light"/>
                <a:ea typeface="Calibri Light"/>
                <a:cs typeface="Calibri Light"/>
                <a:sym typeface="Calibri Light"/>
              </a:defRPr>
            </a:lvl1pPr>
          </a:lstStyle>
          <a:p>
            <a:pPr/>
            <a:r>
              <a:t>Title Text</a:t>
            </a:r>
          </a:p>
        </p:txBody>
      </p:sp>
      <p:sp>
        <p:nvSpPr>
          <p:cNvPr id="153" name="Body Level One…"/>
          <p:cNvSpPr txBox="1"/>
          <p:nvPr>
            <p:ph type="body" idx="1"/>
          </p:nvPr>
        </p:nvSpPr>
        <p:spPr>
          <a:xfrm>
            <a:off x="894079" y="2721032"/>
            <a:ext cx="11216642" cy="5700993"/>
          </a:xfrm>
          <a:prstGeom prst="rect">
            <a:avLst/>
          </a:prstGeom>
        </p:spPr>
        <p:txBody>
          <a:bodyPr lIns="48767" tIns="48767" rIns="48767" bIns="48767"/>
          <a:lstStyle>
            <a:lvl1pPr marL="310242" indent="-310242" defTabSz="1300480">
              <a:lnSpc>
                <a:spcPct val="90000"/>
              </a:lnSpc>
              <a:spcBef>
                <a:spcPts val="1400"/>
              </a:spcBef>
              <a:buClrTx/>
              <a:buSzPct val="100000"/>
              <a:buFont typeface="Arial"/>
              <a:defRPr sz="3800">
                <a:solidFill>
                  <a:srgbClr val="000000"/>
                </a:solidFill>
                <a:latin typeface="Calibri"/>
                <a:ea typeface="Calibri"/>
                <a:cs typeface="Calibri"/>
                <a:sym typeface="Calibri"/>
              </a:defRPr>
            </a:lvl1pPr>
            <a:lvl2pPr marL="819150" indent="-361950" defTabSz="1300480">
              <a:lnSpc>
                <a:spcPct val="90000"/>
              </a:lnSpc>
              <a:spcBef>
                <a:spcPts val="1400"/>
              </a:spcBef>
              <a:buClrTx/>
              <a:buSzPct val="100000"/>
              <a:buFont typeface="Arial"/>
              <a:defRPr sz="3800">
                <a:solidFill>
                  <a:srgbClr val="000000"/>
                </a:solidFill>
                <a:latin typeface="Calibri"/>
                <a:ea typeface="Calibri"/>
                <a:cs typeface="Calibri"/>
                <a:sym typeface="Calibri"/>
              </a:defRPr>
            </a:lvl2pPr>
            <a:lvl3pPr marL="1348739" indent="-434339" defTabSz="1300480">
              <a:lnSpc>
                <a:spcPct val="90000"/>
              </a:lnSpc>
              <a:spcBef>
                <a:spcPts val="1400"/>
              </a:spcBef>
              <a:buClrTx/>
              <a:buSzPct val="100000"/>
              <a:buFont typeface="Arial"/>
              <a:defRPr sz="3800">
                <a:solidFill>
                  <a:srgbClr val="000000"/>
                </a:solidFill>
                <a:latin typeface="Calibri"/>
                <a:ea typeface="Calibri"/>
                <a:cs typeface="Calibri"/>
                <a:sym typeface="Calibri"/>
              </a:defRPr>
            </a:lvl3pPr>
            <a:lvl4pPr marL="1854200" indent="-482600" defTabSz="1300480">
              <a:lnSpc>
                <a:spcPct val="90000"/>
              </a:lnSpc>
              <a:spcBef>
                <a:spcPts val="1400"/>
              </a:spcBef>
              <a:buClrTx/>
              <a:buSzPct val="100000"/>
              <a:buFont typeface="Arial"/>
              <a:defRPr sz="3800">
                <a:solidFill>
                  <a:srgbClr val="000000"/>
                </a:solidFill>
                <a:latin typeface="Calibri"/>
                <a:ea typeface="Calibri"/>
                <a:cs typeface="Calibri"/>
                <a:sym typeface="Calibri"/>
              </a:defRPr>
            </a:lvl4pPr>
            <a:lvl5pPr marL="2311400" indent="-482600" defTabSz="1300480">
              <a:lnSpc>
                <a:spcPct val="90000"/>
              </a:lnSpc>
              <a:spcBef>
                <a:spcPts val="1400"/>
              </a:spcBef>
              <a:buClrTx/>
              <a:buSzPct val="100000"/>
              <a:buFont typeface="Arial"/>
              <a:defRPr sz="3800">
                <a:solidFill>
                  <a:srgbClr val="000000"/>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54" name="Slide Number"/>
          <p:cNvSpPr txBox="1"/>
          <p:nvPr>
            <p:ph type="sldNum" sz="quarter" idx="2"/>
          </p:nvPr>
        </p:nvSpPr>
        <p:spPr>
          <a:xfrm>
            <a:off x="12557675" y="8057873"/>
            <a:ext cx="323359" cy="338837"/>
          </a:xfrm>
          <a:prstGeom prst="rect">
            <a:avLst/>
          </a:prstGeom>
        </p:spPr>
        <p:txBody>
          <a:bodyPr lIns="48767" tIns="48767" rIns="48767" bIns="48767" anchor="ctr"/>
          <a:lstStyle>
            <a:lvl1pPr algn="r" defTabSz="1300480">
              <a:defRPr>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647700" y="508000"/>
            <a:ext cx="12369801" cy="6142538"/>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2451058" y="-138499"/>
            <a:ext cx="13525502" cy="9017002"/>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13"/>
          </p:nvPr>
        </p:nvSpPr>
        <p:spPr>
          <a:xfrm>
            <a:off x="4473575" y="2032000"/>
            <a:ext cx="10287000" cy="68580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426200" y="4965700"/>
            <a:ext cx="5886450" cy="3924300"/>
          </a:xfrm>
          <a:prstGeom prst="rect">
            <a:avLst/>
          </a:prstGeom>
        </p:spPr>
        <p:txBody>
          <a:bodyPr lIns="91439" tIns="45719" rIns="91439" bIns="45719" anchor="t">
            <a:noAutofit/>
          </a:bodyPr>
          <a:lstStyle/>
          <a:p>
            <a:pPr/>
          </a:p>
        </p:txBody>
      </p:sp>
      <p:sp>
        <p:nvSpPr>
          <p:cNvPr id="84" name="Image"/>
          <p:cNvSpPr/>
          <p:nvPr>
            <p:ph type="pic" sz="quarter" idx="14"/>
          </p:nvPr>
        </p:nvSpPr>
        <p:spPr>
          <a:xfrm>
            <a:off x="6737350" y="639233"/>
            <a:ext cx="5880100" cy="3920067"/>
          </a:xfrm>
          <a:prstGeom prst="rect">
            <a:avLst/>
          </a:prstGeom>
        </p:spPr>
        <p:txBody>
          <a:bodyPr lIns="91439" tIns="45719" rIns="91439" bIns="45719" anchor="t">
            <a:noAutofit/>
          </a:bodyPr>
          <a:lstStyle/>
          <a:p>
            <a:pPr/>
          </a:p>
        </p:txBody>
      </p:sp>
      <p:sp>
        <p:nvSpPr>
          <p:cNvPr id="85" name="Image"/>
          <p:cNvSpPr/>
          <p:nvPr>
            <p:ph type="pic" idx="15"/>
          </p:nvPr>
        </p:nvSpPr>
        <p:spPr>
          <a:xfrm>
            <a:off x="-3400425" y="-127000"/>
            <a:ext cx="13525500" cy="90170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0.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6.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7.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7.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7.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7.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7.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7.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7.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9.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9.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tif"/></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7.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22.png"/><Relationship Id="rId4" Type="http://schemas.openxmlformats.org/officeDocument/2006/relationships/image" Target="../media/image23.png"/></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22.png"/><Relationship Id="rId4" Type="http://schemas.openxmlformats.org/officeDocument/2006/relationships/image" Target="../media/image23.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9.png"/><Relationship Id="rId4" Type="http://schemas.openxmlformats.org/officeDocument/2006/relationships/image" Target="../media/image17.png"/><Relationship Id="rId5" Type="http://schemas.openxmlformats.org/officeDocument/2006/relationships/image" Target="../media/image3.tif"/></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 Id="rId3" Type="http://schemas.openxmlformats.org/officeDocument/2006/relationships/image" Target="../media/image1.jpe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6.png"/></Relationships>

</file>

<file path=ppt/slides/_rels/slide60.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24.png"/><Relationship Id="rId7" Type="http://schemas.openxmlformats.org/officeDocument/2006/relationships/image" Target="../media/image25.png"/></Relationships>

</file>

<file path=ppt/slides/_rels/slide6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 Id="rId3" Type="http://schemas.openxmlformats.org/officeDocument/2006/relationships/image" Target="../media/image9.png"/><Relationship Id="rId4" Type="http://schemas.openxmlformats.org/officeDocument/2006/relationships/image" Target="../media/image10.png"/></Relationships>

</file>

<file path=ppt/slides/_rels/slide6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 Id="rId3" Type="http://schemas.openxmlformats.org/officeDocument/2006/relationships/image" Target="../media/image9.png"/><Relationship Id="rId4" Type="http://schemas.openxmlformats.org/officeDocument/2006/relationships/image" Target="../media/image26.png"/><Relationship Id="rId5" Type="http://schemas.openxmlformats.org/officeDocument/2006/relationships/image" Target="../media/image10.png"/><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s>

</file>

<file path=ppt/slides/_rels/slide6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 Id="rId3" Type="http://schemas.openxmlformats.org/officeDocument/2006/relationships/image" Target="../media/image26.png"/><Relationship Id="rId4" Type="http://schemas.openxmlformats.org/officeDocument/2006/relationships/image" Target="../media/image10.png"/><Relationship Id="rId5" Type="http://schemas.openxmlformats.org/officeDocument/2006/relationships/image" Target="../media/image4.tif"/><Relationship Id="rId6" Type="http://schemas.openxmlformats.org/officeDocument/2006/relationships/image" Target="../media/image5.tif"/><Relationship Id="rId7" Type="http://schemas.openxmlformats.org/officeDocument/2006/relationships/image" Target="../media/image6.tif"/><Relationship Id="rId8" Type="http://schemas.openxmlformats.org/officeDocument/2006/relationships/image" Target="../media/image7.tif"/></Relationships>

</file>

<file path=ppt/slides/_rels/slide6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 Id="rId3" Type="http://schemas.openxmlformats.org/officeDocument/2006/relationships/image" Target="../media/image10.png"/><Relationship Id="rId4" Type="http://schemas.openxmlformats.org/officeDocument/2006/relationships/image" Target="../media/image26.png"/><Relationship Id="rId5" Type="http://schemas.openxmlformats.org/officeDocument/2006/relationships/image" Target="../media/image9.png"/><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24.png"/></Relationships>

</file>

<file path=ppt/slides/_rels/slide6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 Id="rId3" Type="http://schemas.openxmlformats.org/officeDocument/2006/relationships/image" Target="../media/image27.png"/><Relationship Id="rId4" Type="http://schemas.openxmlformats.org/officeDocument/2006/relationships/image" Target="../media/image28.png"/></Relationships>

</file>

<file path=ppt/slides/_rels/slide6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9.png"/><Relationship Id="rId3" Type="http://schemas.openxmlformats.org/officeDocument/2006/relationships/image" Target="../media/image30.png"/></Relationships>

</file>

<file path=ppt/slides/_rels/slide6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 Id="rId3" Type="http://schemas.openxmlformats.org/officeDocument/2006/relationships/image" Target="../media/image4.tif"/><Relationship Id="rId4" Type="http://schemas.openxmlformats.org/officeDocument/2006/relationships/image" Target="../media/image5.tif"/><Relationship Id="rId5" Type="http://schemas.openxmlformats.org/officeDocument/2006/relationships/image" Target="../media/image6.tif"/><Relationship Id="rId6" Type="http://schemas.openxmlformats.org/officeDocument/2006/relationships/image" Target="../media/image7.tif"/><Relationship Id="rId7" Type="http://schemas.openxmlformats.org/officeDocument/2006/relationships/image" Target="../media/image26.png"/><Relationship Id="rId8" Type="http://schemas.openxmlformats.org/officeDocument/2006/relationships/image" Target="../media/image10.png"/></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 Id="rId3" Type="http://schemas.openxmlformats.org/officeDocument/2006/relationships/image" Target="../media/image31.png"/></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 Id="rId3" Type="http://schemas.openxmlformats.org/officeDocument/2006/relationships/image" Target="../media/image32.png"/></Relationships>

</file>

<file path=ppt/slides/_rels/slide7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 Id="rId3" Type="http://schemas.openxmlformats.org/officeDocument/2006/relationships/image" Target="../media/image33.png"/></Relationships>

</file>

<file path=ppt/slides/_rels/slide7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 Id="rId3" Type="http://schemas.openxmlformats.org/officeDocument/2006/relationships/image" Target="../media/image34.png"/></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8.tif"/></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jpeg"/><Relationship Id="rId6" Type="http://schemas.openxmlformats.org/officeDocument/2006/relationships/image" Target="../media/image5.png"/><Relationship Id="rId7"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CSCI-351 Data communication and Networks"/>
          <p:cNvSpPr txBox="1"/>
          <p:nvPr>
            <p:ph type="ctrTitle"/>
          </p:nvPr>
        </p:nvSpPr>
        <p:spPr>
          <a:xfrm>
            <a:off x="975358" y="1625599"/>
            <a:ext cx="10518589" cy="2600961"/>
          </a:xfrm>
          <a:prstGeom prst="rect">
            <a:avLst/>
          </a:prstGeom>
        </p:spPr>
        <p:txBody>
          <a:bodyPr lIns="65023" tIns="65023" rIns="65023" bIns="65023"/>
          <a:lstStyle/>
          <a:p>
            <a:pPr algn="l" defTabSz="432308">
              <a:defRPr sz="5920">
                <a:solidFill>
                  <a:schemeClr val="accent4">
                    <a:hueOff val="468000"/>
                    <a:satOff val="-4761"/>
                    <a:lumOff val="10196"/>
                  </a:schemeClr>
                </a:solidFill>
              </a:defRPr>
            </a:pPr>
            <a:r>
              <a:t>CSCI-351</a:t>
            </a:r>
            <a:br/>
            <a:r>
              <a:rPr sz="5032"/>
              <a:t>Data communication and Networks</a:t>
            </a:r>
          </a:p>
        </p:txBody>
      </p:sp>
      <p:sp>
        <p:nvSpPr>
          <p:cNvPr id="164" name="Subtitle 2"/>
          <p:cNvSpPr txBox="1"/>
          <p:nvPr/>
        </p:nvSpPr>
        <p:spPr>
          <a:xfrm>
            <a:off x="975357" y="4972423"/>
            <a:ext cx="10727824" cy="3034454"/>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ormAutofit fontScale="100000" lnSpcReduction="0"/>
          </a:bodyPr>
          <a:lstStyle/>
          <a:p>
            <a:pPr algn="l" defTabSz="962355">
              <a:spcBef>
                <a:spcPts val="700"/>
              </a:spcBef>
              <a:defRPr sz="3700">
                <a:solidFill>
                  <a:schemeClr val="accent3">
                    <a:hueOff val="-365725"/>
                    <a:satOff val="-32500"/>
                    <a:lumOff val="18235"/>
                  </a:schemeClr>
                </a:solidFill>
                <a:latin typeface="Tw Cen MT"/>
                <a:ea typeface="Tw Cen MT"/>
                <a:cs typeface="Tw Cen MT"/>
                <a:sym typeface="Tw Cen MT"/>
              </a:defRPr>
            </a:pPr>
            <a:r>
              <a:t>Lecture 17: HTTPS</a:t>
            </a:r>
          </a:p>
          <a:p>
            <a:pPr algn="l" defTabSz="962355">
              <a:spcBef>
                <a:spcPts val="700"/>
              </a:spcBef>
              <a:defRPr sz="3700">
                <a:solidFill>
                  <a:schemeClr val="accent5">
                    <a:hueOff val="89162"/>
                    <a:satOff val="9554"/>
                    <a:lumOff val="16296"/>
                  </a:schemeClr>
                </a:solidFill>
                <a:latin typeface="Tw Cen MT"/>
                <a:ea typeface="Tw Cen MT"/>
                <a:cs typeface="Tw Cen MT"/>
                <a:sym typeface="Tw Cen MT"/>
              </a:defRPr>
            </a:pPr>
            <a:r>
              <a:t>Warning: This may be hard to understand. Do not </a:t>
            </a:r>
            <a:r>
              <a:rPr>
                <a:solidFill>
                  <a:srgbClr val="FFFFFF"/>
                </a:solidFill>
              </a:rPr>
              <a:t>lose yourself</a:t>
            </a:r>
            <a:r>
              <a:t> during the class and keep asking questions</a:t>
            </a:r>
          </a:p>
          <a:p>
            <a:pPr algn="l" defTabSz="962355">
              <a:spcBef>
                <a:spcPts val="700"/>
              </a:spcBef>
              <a:defRPr sz="3700">
                <a:latin typeface="Tw Cen MT"/>
                <a:ea typeface="Tw Cen MT"/>
                <a:cs typeface="Tw Cen MT"/>
                <a:sym typeface="Tw Cen MT"/>
              </a:defRPr>
            </a:pPr>
          </a:p>
        </p:txBody>
      </p:sp>
      <p:pic>
        <p:nvPicPr>
          <p:cNvPr id="165" name="Image" descr="Image"/>
          <p:cNvPicPr>
            <a:picLocks noChangeAspect="1"/>
          </p:cNvPicPr>
          <p:nvPr/>
        </p:nvPicPr>
        <p:blipFill>
          <a:blip r:embed="rId2">
            <a:extLst/>
          </a:blip>
          <a:stretch>
            <a:fillRect/>
          </a:stretch>
        </p:blipFill>
        <p:spPr>
          <a:xfrm>
            <a:off x="730250" y="6635750"/>
            <a:ext cx="1871365" cy="1871365"/>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1" name="Quick question"/>
          <p:cNvSpPr txBox="1"/>
          <p:nvPr>
            <p:ph type="title"/>
          </p:nvPr>
        </p:nvSpPr>
        <p:spPr>
          <a:prstGeom prst="rect">
            <a:avLst/>
          </a:prstGeom>
        </p:spPr>
        <p:txBody>
          <a:bodyPr/>
          <a:lstStyle/>
          <a:p>
            <a:pPr/>
            <a:r>
              <a:t>Quick question</a:t>
            </a:r>
          </a:p>
        </p:txBody>
      </p:sp>
      <p:sp>
        <p:nvSpPr>
          <p:cNvPr id="362" name="TLS is based on the Transport Layer…"/>
          <p:cNvSpPr txBox="1"/>
          <p:nvPr>
            <p:ph type="body" idx="1"/>
          </p:nvPr>
        </p:nvSpPr>
        <p:spPr>
          <a:prstGeom prst="rect">
            <a:avLst/>
          </a:prstGeom>
        </p:spPr>
        <p:txBody>
          <a:bodyPr/>
          <a:lstStyle/>
          <a:p>
            <a:pPr/>
            <a:r>
              <a:t>TLS is based on the Transport Layer </a:t>
            </a:r>
          </a:p>
          <a:p>
            <a:pPr lvl="1"/>
            <a:r>
              <a:t>The layer below domain name service (DNS)</a:t>
            </a:r>
          </a:p>
          <a:p>
            <a:pPr/>
            <a:r>
              <a:t>All message after TLS handshake encrypted</a:t>
            </a:r>
          </a:p>
          <a:p>
            <a:pPr/>
            <a:r>
              <a:t>If one server (with IP address) serves one domain name, it will be trivial </a:t>
            </a:r>
          </a:p>
          <a:p>
            <a:pPr lvl="1"/>
            <a:r>
              <a:t>What about the server serving multiple domains (virtual hosting?)</a:t>
            </a:r>
          </a:p>
          <a:p>
            <a:pPr lvl="1"/>
          </a:p>
          <a:p>
            <a:pPr/>
            <a:r>
              <a:t>SNI, DNS, ESNI, DNS-over-TLS, and so on.</a:t>
            </a:r>
          </a:p>
        </p:txBody>
      </p:sp>
      <p:sp>
        <p:nvSpPr>
          <p:cNvPr id="36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 name="Title 1"/>
          <p:cNvSpPr txBox="1"/>
          <p:nvPr>
            <p:ph type="title"/>
          </p:nvPr>
        </p:nvSpPr>
        <p:spPr>
          <a:prstGeom prst="rect">
            <a:avLst/>
          </a:prstGeom>
        </p:spPr>
        <p:txBody>
          <a:bodyPr/>
          <a:lstStyle/>
          <a:p>
            <a:pPr/>
            <a:r>
              <a:t>TLS Authentication</a:t>
            </a:r>
          </a:p>
        </p:txBody>
      </p:sp>
      <p:sp>
        <p:nvSpPr>
          <p:cNvPr id="366" name="Content Placeholder 2"/>
          <p:cNvSpPr txBox="1"/>
          <p:nvPr>
            <p:ph type="body" idx="1"/>
          </p:nvPr>
        </p:nvSpPr>
        <p:spPr>
          <a:prstGeom prst="rect">
            <a:avLst/>
          </a:prstGeom>
        </p:spPr>
        <p:txBody>
          <a:bodyPr/>
          <a:lstStyle/>
          <a:p>
            <a:pPr/>
            <a:r>
              <a:t>During the TLS handshake, the client receives a </a:t>
            </a:r>
            <a:r>
              <a:rPr>
                <a:solidFill>
                  <a:srgbClr val="5B9BD5"/>
                </a:solidFill>
              </a:rPr>
              <a:t>certificate chain</a:t>
            </a:r>
            <a:endParaRPr>
              <a:solidFill>
                <a:srgbClr val="5B9BD5"/>
              </a:solidFill>
            </a:endParaRPr>
          </a:p>
          <a:p>
            <a:pPr lvl="1" marL="1179004" indent="-417004">
              <a:spcBef>
                <a:spcPts val="700"/>
              </a:spcBef>
              <a:defRPr sz="3400"/>
            </a:pPr>
            <a:r>
              <a:t>Chain contains the server’s cert, as well as the certs of the signing CA(s)</a:t>
            </a:r>
          </a:p>
          <a:p>
            <a:pPr/>
            <a:r>
              <a:t>The client must </a:t>
            </a:r>
            <a:r>
              <a:rPr>
                <a:solidFill>
                  <a:srgbClr val="5B9BD5"/>
                </a:solidFill>
              </a:rPr>
              <a:t>validate</a:t>
            </a:r>
            <a:r>
              <a:t> the certificate chain to establish trust</a:t>
            </a:r>
          </a:p>
          <a:p>
            <a:pPr lvl="1" marL="1179004" indent="-417004">
              <a:spcBef>
                <a:spcPts val="700"/>
              </a:spcBef>
              <a:defRPr sz="3400"/>
            </a:pPr>
            <a:r>
              <a:t>i.e. is this chain authentic, correct, cryptographically sound, etc.</a:t>
            </a:r>
          </a:p>
          <a:p>
            <a:pPr/>
            <a:r>
              <a:t>Client-side validation checks</a:t>
            </a:r>
          </a:p>
          <a:p>
            <a:pPr lvl="1" marL="1179004" indent="-417004">
              <a:spcBef>
                <a:spcPts val="700"/>
              </a:spcBef>
              <a:defRPr sz="3400"/>
            </a:pPr>
            <a:r>
              <a:t>Does the server’s DNS name match the common name in the cert?</a:t>
            </a:r>
          </a:p>
          <a:p>
            <a:pPr lvl="2" marL="1881918" indent="-357918">
              <a:spcBef>
                <a:spcPts val="700"/>
              </a:spcBef>
              <a:defRPr sz="2800"/>
            </a:pPr>
            <a:r>
              <a:t>E.g. </a:t>
            </a:r>
            <a:r>
              <a:rPr i="1">
                <a:latin typeface="Calibri"/>
                <a:ea typeface="Calibri"/>
                <a:cs typeface="Calibri"/>
                <a:sym typeface="Calibri"/>
              </a:rPr>
              <a:t>example.com</a:t>
            </a:r>
            <a:r>
              <a:t> cannot serve a cert with common name </a:t>
            </a:r>
            <a:r>
              <a:rPr i="1">
                <a:latin typeface="Calibri"/>
                <a:ea typeface="Calibri"/>
                <a:cs typeface="Calibri"/>
                <a:sym typeface="Calibri"/>
              </a:rPr>
              <a:t>google.com</a:t>
            </a:r>
          </a:p>
          <a:p>
            <a:pPr lvl="1" marL="1179004" indent="-417004">
              <a:spcBef>
                <a:spcPts val="700"/>
              </a:spcBef>
              <a:defRPr sz="3400"/>
            </a:pPr>
            <a:r>
              <a:t>Are any certs in the chain expired?</a:t>
            </a:r>
          </a:p>
          <a:p>
            <a:pPr lvl="1" marL="1179004" indent="-417004">
              <a:spcBef>
                <a:spcPts val="700"/>
              </a:spcBef>
              <a:defRPr sz="3400"/>
            </a:pPr>
            <a:r>
              <a:t>Is the CA’s signature cryptographically valid?</a:t>
            </a:r>
          </a:p>
          <a:p>
            <a:pPr lvl="1" marL="1179004" indent="-417004">
              <a:spcBef>
                <a:spcPts val="700"/>
              </a:spcBef>
              <a:defRPr sz="3400"/>
            </a:pPr>
            <a:r>
              <a:t>Is the chain’s root cert present in the client’s trusted key store?</a:t>
            </a:r>
          </a:p>
          <a:p>
            <a:pPr lvl="1" marL="1179004" indent="-417004">
              <a:spcBef>
                <a:spcPts val="700"/>
              </a:spcBef>
              <a:defRPr sz="3400"/>
            </a:pPr>
            <a:r>
              <a:t>Is any cert in the chain </a:t>
            </a:r>
            <a:r>
              <a:rPr>
                <a:solidFill>
                  <a:srgbClr val="5B9BD5"/>
                </a:solidFill>
              </a:rPr>
              <a:t>revoked</a:t>
            </a:r>
            <a:r>
              <a:t>? (more on this later)</a:t>
            </a:r>
          </a:p>
        </p:txBody>
      </p:sp>
      <p:sp>
        <p:nvSpPr>
          <p:cNvPr id="36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366">
                                            <p:txEl>
                                              <p:pRg st="4" end="4"/>
                                            </p:txEl>
                                          </p:spTgt>
                                        </p:tgtEl>
                                        <p:attrNameLst>
                                          <p:attrName>style.visibility</p:attrName>
                                        </p:attrNameLst>
                                      </p:cBhvr>
                                      <p:to>
                                        <p:strVal val="visible"/>
                                      </p:to>
                                    </p:set>
                                    <p:anim calcmode="lin" valueType="num">
                                      <p:cBhvr>
                                        <p:cTn id="7" dur="500" fill="hold"/>
                                        <p:tgtEl>
                                          <p:spTgt spid="366">
                                            <p:txEl>
                                              <p:pRg st="4" end="4"/>
                                            </p:txEl>
                                          </p:spTgt>
                                        </p:tgtEl>
                                        <p:attrNameLst>
                                          <p:attrName>ppt_x</p:attrName>
                                        </p:attrNameLst>
                                      </p:cBhvr>
                                      <p:tavLst>
                                        <p:tav tm="0">
                                          <p:val>
                                            <p:strVal val="#ppt_x"/>
                                          </p:val>
                                        </p:tav>
                                        <p:tav tm="100000">
                                          <p:val>
                                            <p:strVal val="#ppt_x"/>
                                          </p:val>
                                        </p:tav>
                                      </p:tavLst>
                                    </p:anim>
                                    <p:anim calcmode="lin" valueType="num">
                                      <p:cBhvr>
                                        <p:cTn id="8" dur="500" fill="hold"/>
                                        <p:tgtEl>
                                          <p:spTgt spid="366">
                                            <p:txEl>
                                              <p:pRg st="4" end="4"/>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1" fill="hold">
                                  <p:stCondLst>
                                    <p:cond delay="0"/>
                                  </p:stCondLst>
                                  <p:iterate type="el" backwards="0">
                                    <p:tmAbs val="0"/>
                                  </p:iterate>
                                  <p:childTnLst>
                                    <p:set>
                                      <p:cBhvr>
                                        <p:cTn id="11" fill="hold"/>
                                        <p:tgtEl>
                                          <p:spTgt spid="366">
                                            <p:txEl>
                                              <p:pRg st="5" end="5"/>
                                            </p:txEl>
                                          </p:spTgt>
                                        </p:tgtEl>
                                        <p:attrNameLst>
                                          <p:attrName>style.visibility</p:attrName>
                                        </p:attrNameLst>
                                      </p:cBhvr>
                                      <p:to>
                                        <p:strVal val="visible"/>
                                      </p:to>
                                    </p:set>
                                    <p:anim calcmode="lin" valueType="num">
                                      <p:cBhvr>
                                        <p:cTn id="12" dur="500" fill="hold"/>
                                        <p:tgtEl>
                                          <p:spTgt spid="366">
                                            <p:txEl>
                                              <p:pRg st="5" end="5"/>
                                            </p:txEl>
                                          </p:spTgt>
                                        </p:tgtEl>
                                        <p:attrNameLst>
                                          <p:attrName>ppt_x</p:attrName>
                                        </p:attrNameLst>
                                      </p:cBhvr>
                                      <p:tavLst>
                                        <p:tav tm="0">
                                          <p:val>
                                            <p:strVal val="#ppt_x"/>
                                          </p:val>
                                        </p:tav>
                                        <p:tav tm="100000">
                                          <p:val>
                                            <p:strVal val="#ppt_x"/>
                                          </p:val>
                                        </p:tav>
                                      </p:tavLst>
                                    </p:anim>
                                    <p:anim calcmode="lin" valueType="num">
                                      <p:cBhvr>
                                        <p:cTn id="13" dur="500" fill="hold"/>
                                        <p:tgtEl>
                                          <p:spTgt spid="366">
                                            <p:txEl>
                                              <p:pRg st="5" end="5"/>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Class="entr" nodeType="afterEffect" presetSubtype="4" presetID="2" grpId="1" fill="hold">
                                  <p:stCondLst>
                                    <p:cond delay="0"/>
                                  </p:stCondLst>
                                  <p:iterate type="el" backwards="0">
                                    <p:tmAbs val="0"/>
                                  </p:iterate>
                                  <p:childTnLst>
                                    <p:set>
                                      <p:cBhvr>
                                        <p:cTn id="16" fill="hold"/>
                                        <p:tgtEl>
                                          <p:spTgt spid="366">
                                            <p:txEl>
                                              <p:pRg st="6" end="6"/>
                                            </p:txEl>
                                          </p:spTgt>
                                        </p:tgtEl>
                                        <p:attrNameLst>
                                          <p:attrName>style.visibility</p:attrName>
                                        </p:attrNameLst>
                                      </p:cBhvr>
                                      <p:to>
                                        <p:strVal val="visible"/>
                                      </p:to>
                                    </p:set>
                                    <p:anim calcmode="lin" valueType="num">
                                      <p:cBhvr>
                                        <p:cTn id="17" dur="500" fill="hold"/>
                                        <p:tgtEl>
                                          <p:spTgt spid="366">
                                            <p:txEl>
                                              <p:pRg st="6" end="6"/>
                                            </p:txEl>
                                          </p:spTgt>
                                        </p:tgtEl>
                                        <p:attrNameLst>
                                          <p:attrName>ppt_x</p:attrName>
                                        </p:attrNameLst>
                                      </p:cBhvr>
                                      <p:tavLst>
                                        <p:tav tm="0">
                                          <p:val>
                                            <p:strVal val="#ppt_x"/>
                                          </p:val>
                                        </p:tav>
                                        <p:tav tm="100000">
                                          <p:val>
                                            <p:strVal val="#ppt_x"/>
                                          </p:val>
                                        </p:tav>
                                      </p:tavLst>
                                    </p:anim>
                                    <p:anim calcmode="lin" valueType="num">
                                      <p:cBhvr>
                                        <p:cTn id="18" dur="500" fill="hold"/>
                                        <p:tgtEl>
                                          <p:spTgt spid="366">
                                            <p:txEl>
                                              <p:pRg st="6" end="6"/>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Class="entr" nodeType="afterEffect" presetSubtype="4" presetID="2" grpId="1" fill="hold">
                                  <p:stCondLst>
                                    <p:cond delay="0"/>
                                  </p:stCondLst>
                                  <p:iterate type="el" backwards="0">
                                    <p:tmAbs val="0"/>
                                  </p:iterate>
                                  <p:childTnLst>
                                    <p:set>
                                      <p:cBhvr>
                                        <p:cTn id="21" fill="hold"/>
                                        <p:tgtEl>
                                          <p:spTgt spid="366">
                                            <p:txEl>
                                              <p:pRg st="7" end="7"/>
                                            </p:txEl>
                                          </p:spTgt>
                                        </p:tgtEl>
                                        <p:attrNameLst>
                                          <p:attrName>style.visibility</p:attrName>
                                        </p:attrNameLst>
                                      </p:cBhvr>
                                      <p:to>
                                        <p:strVal val="visible"/>
                                      </p:to>
                                    </p:set>
                                    <p:anim calcmode="lin" valueType="num">
                                      <p:cBhvr>
                                        <p:cTn id="22" dur="500" fill="hold"/>
                                        <p:tgtEl>
                                          <p:spTgt spid="366">
                                            <p:txEl>
                                              <p:pRg st="7" end="7"/>
                                            </p:txEl>
                                          </p:spTgt>
                                        </p:tgtEl>
                                        <p:attrNameLst>
                                          <p:attrName>ppt_x</p:attrName>
                                        </p:attrNameLst>
                                      </p:cBhvr>
                                      <p:tavLst>
                                        <p:tav tm="0">
                                          <p:val>
                                            <p:strVal val="#ppt_x"/>
                                          </p:val>
                                        </p:tav>
                                        <p:tav tm="100000">
                                          <p:val>
                                            <p:strVal val="#ppt_x"/>
                                          </p:val>
                                        </p:tav>
                                      </p:tavLst>
                                    </p:anim>
                                    <p:anim calcmode="lin" valueType="num">
                                      <p:cBhvr>
                                        <p:cTn id="23" dur="500" fill="hold"/>
                                        <p:tgtEl>
                                          <p:spTgt spid="366">
                                            <p:txEl>
                                              <p:pRg st="7" end="7"/>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Class="entr" nodeType="afterEffect" presetSubtype="4" presetID="2" grpId="1" fill="hold">
                                  <p:stCondLst>
                                    <p:cond delay="0"/>
                                  </p:stCondLst>
                                  <p:iterate type="el" backwards="0">
                                    <p:tmAbs val="0"/>
                                  </p:iterate>
                                  <p:childTnLst>
                                    <p:set>
                                      <p:cBhvr>
                                        <p:cTn id="26" fill="hold"/>
                                        <p:tgtEl>
                                          <p:spTgt spid="366">
                                            <p:txEl>
                                              <p:pRg st="8" end="8"/>
                                            </p:txEl>
                                          </p:spTgt>
                                        </p:tgtEl>
                                        <p:attrNameLst>
                                          <p:attrName>style.visibility</p:attrName>
                                        </p:attrNameLst>
                                      </p:cBhvr>
                                      <p:to>
                                        <p:strVal val="visible"/>
                                      </p:to>
                                    </p:set>
                                    <p:anim calcmode="lin" valueType="num">
                                      <p:cBhvr>
                                        <p:cTn id="27" dur="500" fill="hold"/>
                                        <p:tgtEl>
                                          <p:spTgt spid="366">
                                            <p:txEl>
                                              <p:pRg st="8" end="8"/>
                                            </p:txEl>
                                          </p:spTgt>
                                        </p:tgtEl>
                                        <p:attrNameLst>
                                          <p:attrName>ppt_x</p:attrName>
                                        </p:attrNameLst>
                                      </p:cBhvr>
                                      <p:tavLst>
                                        <p:tav tm="0">
                                          <p:val>
                                            <p:strVal val="#ppt_x"/>
                                          </p:val>
                                        </p:tav>
                                        <p:tav tm="100000">
                                          <p:val>
                                            <p:strVal val="#ppt_x"/>
                                          </p:val>
                                        </p:tav>
                                      </p:tavLst>
                                    </p:anim>
                                    <p:anim calcmode="lin" valueType="num">
                                      <p:cBhvr>
                                        <p:cTn id="28" dur="500" fill="hold"/>
                                        <p:tgtEl>
                                          <p:spTgt spid="366">
                                            <p:txEl>
                                              <p:pRg st="8" end="8"/>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Class="entr" nodeType="afterEffect" presetSubtype="4" presetID="2" grpId="1" fill="hold">
                                  <p:stCondLst>
                                    <p:cond delay="0"/>
                                  </p:stCondLst>
                                  <p:iterate type="el" backwards="0">
                                    <p:tmAbs val="0"/>
                                  </p:iterate>
                                  <p:childTnLst>
                                    <p:set>
                                      <p:cBhvr>
                                        <p:cTn id="31" fill="hold"/>
                                        <p:tgtEl>
                                          <p:spTgt spid="366">
                                            <p:txEl>
                                              <p:pRg st="9" end="9"/>
                                            </p:txEl>
                                          </p:spTgt>
                                        </p:tgtEl>
                                        <p:attrNameLst>
                                          <p:attrName>style.visibility</p:attrName>
                                        </p:attrNameLst>
                                      </p:cBhvr>
                                      <p:to>
                                        <p:strVal val="visible"/>
                                      </p:to>
                                    </p:set>
                                    <p:anim calcmode="lin" valueType="num">
                                      <p:cBhvr>
                                        <p:cTn id="32" dur="500" fill="hold"/>
                                        <p:tgtEl>
                                          <p:spTgt spid="366">
                                            <p:txEl>
                                              <p:pRg st="9" end="9"/>
                                            </p:txEl>
                                          </p:spTgt>
                                        </p:tgtEl>
                                        <p:attrNameLst>
                                          <p:attrName>ppt_x</p:attrName>
                                        </p:attrNameLst>
                                      </p:cBhvr>
                                      <p:tavLst>
                                        <p:tav tm="0">
                                          <p:val>
                                            <p:strVal val="#ppt_x"/>
                                          </p:val>
                                        </p:tav>
                                        <p:tav tm="100000">
                                          <p:val>
                                            <p:strVal val="#ppt_x"/>
                                          </p:val>
                                        </p:tav>
                                      </p:tavLst>
                                    </p:anim>
                                    <p:anim calcmode="lin" valueType="num">
                                      <p:cBhvr>
                                        <p:cTn id="33" dur="500" fill="hold"/>
                                        <p:tgtEl>
                                          <p:spTgt spid="366">
                                            <p:txEl>
                                              <p:pRg st="9" end="9"/>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Class="entr" nodeType="afterEffect" presetSubtype="4" presetID="2" grpId="1" fill="hold">
                                  <p:stCondLst>
                                    <p:cond delay="0"/>
                                  </p:stCondLst>
                                  <p:iterate type="el" backwards="0">
                                    <p:tmAbs val="0"/>
                                  </p:iterate>
                                  <p:childTnLst>
                                    <p:set>
                                      <p:cBhvr>
                                        <p:cTn id="36" fill="hold"/>
                                        <p:tgtEl>
                                          <p:spTgt spid="366">
                                            <p:txEl>
                                              <p:pRg st="10" end="10"/>
                                            </p:txEl>
                                          </p:spTgt>
                                        </p:tgtEl>
                                        <p:attrNameLst>
                                          <p:attrName>style.visibility</p:attrName>
                                        </p:attrNameLst>
                                      </p:cBhvr>
                                      <p:to>
                                        <p:strVal val="visible"/>
                                      </p:to>
                                    </p:set>
                                    <p:anim calcmode="lin" valueType="num">
                                      <p:cBhvr>
                                        <p:cTn id="37" dur="500" fill="hold"/>
                                        <p:tgtEl>
                                          <p:spTgt spid="366">
                                            <p:txEl>
                                              <p:pRg st="10" end="10"/>
                                            </p:txEl>
                                          </p:spTgt>
                                        </p:tgtEl>
                                        <p:attrNameLst>
                                          <p:attrName>ppt_x</p:attrName>
                                        </p:attrNameLst>
                                      </p:cBhvr>
                                      <p:tavLst>
                                        <p:tav tm="0">
                                          <p:val>
                                            <p:strVal val="#ppt_x"/>
                                          </p:val>
                                        </p:tav>
                                        <p:tav tm="100000">
                                          <p:val>
                                            <p:strVal val="#ppt_x"/>
                                          </p:val>
                                        </p:tav>
                                      </p:tavLst>
                                    </p:anim>
                                    <p:anim calcmode="lin" valueType="num">
                                      <p:cBhvr>
                                        <p:cTn id="38" dur="500" fill="hold"/>
                                        <p:tgtEl>
                                          <p:spTgt spid="36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66"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How HTTPS Works"/>
          <p:cNvSpPr txBox="1"/>
          <p:nvPr>
            <p:ph type="title"/>
          </p:nvPr>
        </p:nvSpPr>
        <p:spPr>
          <a:prstGeom prst="rect">
            <a:avLst/>
          </a:prstGeom>
        </p:spPr>
        <p:txBody>
          <a:bodyPr/>
          <a:lstStyle/>
          <a:p>
            <a:pPr/>
            <a:r>
              <a:t>How HTTPS Works</a:t>
            </a:r>
          </a:p>
        </p:txBody>
      </p:sp>
      <p:sp>
        <p:nvSpPr>
          <p:cNvPr id="37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1" name="Website"/>
          <p:cNvSpPr/>
          <p:nvPr/>
        </p:nvSpPr>
        <p:spPr>
          <a:xfrm>
            <a:off x="8327897"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sp>
        <p:nvSpPr>
          <p:cNvPr id="372"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grpSp>
        <p:nvGrpSpPr>
          <p:cNvPr id="380" name="Group"/>
          <p:cNvGrpSpPr/>
          <p:nvPr/>
        </p:nvGrpSpPr>
        <p:grpSpPr>
          <a:xfrm>
            <a:off x="8461774" y="3999792"/>
            <a:ext cx="620593" cy="577621"/>
            <a:chOff x="0" y="0"/>
            <a:chExt cx="620592" cy="577619"/>
          </a:xfrm>
        </p:grpSpPr>
        <p:sp>
          <p:nvSpPr>
            <p:cNvPr id="373"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4"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5"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6"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7" name="Line"/>
            <p:cNvSpPr/>
            <p:nvPr/>
          </p:nvSpPr>
          <p:spPr>
            <a:xfrm flipV="1">
              <a:off x="214594" y="293887"/>
              <a:ext cx="134370"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8"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9"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88" name="Group"/>
          <p:cNvGrpSpPr/>
          <p:nvPr/>
        </p:nvGrpSpPr>
        <p:grpSpPr>
          <a:xfrm>
            <a:off x="8939527" y="3996502"/>
            <a:ext cx="627663" cy="584201"/>
            <a:chOff x="0" y="0"/>
            <a:chExt cx="627662" cy="584200"/>
          </a:xfrm>
        </p:grpSpPr>
        <p:sp>
          <p:nvSpPr>
            <p:cNvPr id="381"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2"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3"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4"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5"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6"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7"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389"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390" name="Chrome-logo.png" descr="Chrome-logo.png"/>
          <p:cNvPicPr>
            <a:picLocks noChangeAspect="1"/>
          </p:cNvPicPr>
          <p:nvPr/>
        </p:nvPicPr>
        <p:blipFill>
          <a:blip r:embed="rId3">
            <a:extLst/>
          </a:blip>
          <a:stretch>
            <a:fillRect/>
          </a:stretch>
        </p:blipFill>
        <p:spPr>
          <a:xfrm>
            <a:off x="1841634" y="2992428"/>
            <a:ext cx="685801" cy="685801"/>
          </a:xfrm>
          <a:prstGeom prst="rect">
            <a:avLst/>
          </a:prstGeom>
          <a:ln w="12700">
            <a:miter lim="400000"/>
          </a:ln>
        </p:spPr>
      </p:pic>
      <p:pic>
        <p:nvPicPr>
          <p:cNvPr id="391" name="strategic_bofa500_1.png" descr="strategic_bofa500_1.png"/>
          <p:cNvPicPr>
            <a:picLocks noChangeAspect="1"/>
          </p:cNvPicPr>
          <p:nvPr/>
        </p:nvPicPr>
        <p:blipFill>
          <a:blip r:embed="rId4">
            <a:extLst/>
          </a:blip>
          <a:srcRect l="28418" t="39675" r="28418" b="0"/>
          <a:stretch>
            <a:fillRect/>
          </a:stretch>
        </p:blipFill>
        <p:spPr>
          <a:xfrm>
            <a:off x="7501744" y="2989452"/>
            <a:ext cx="1466958" cy="691941"/>
          </a:xfrm>
          <a:prstGeom prst="rect">
            <a:avLst/>
          </a:prstGeom>
          <a:ln w="12700">
            <a:miter lim="400000"/>
          </a:ln>
        </p:spPr>
      </p:pic>
      <p:grpSp>
        <p:nvGrpSpPr>
          <p:cNvPr id="404" name="Group"/>
          <p:cNvGrpSpPr/>
          <p:nvPr/>
        </p:nvGrpSpPr>
        <p:grpSpPr>
          <a:xfrm>
            <a:off x="9674781" y="3840488"/>
            <a:ext cx="1194275" cy="896229"/>
            <a:chOff x="0" y="0"/>
            <a:chExt cx="1194273" cy="896228"/>
          </a:xfrm>
        </p:grpSpPr>
        <p:sp>
          <p:nvSpPr>
            <p:cNvPr id="392"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3"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401" name="Group"/>
            <p:cNvGrpSpPr/>
            <p:nvPr/>
          </p:nvGrpSpPr>
          <p:grpSpPr>
            <a:xfrm>
              <a:off x="62930" y="528144"/>
              <a:ext cx="290761" cy="270627"/>
              <a:chOff x="0" y="0"/>
              <a:chExt cx="290759" cy="270626"/>
            </a:xfrm>
          </p:grpSpPr>
          <p:sp>
            <p:nvSpPr>
              <p:cNvPr id="394"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5"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6"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7"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8"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9"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0"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402" name="250px-VRSNlogoAug2012.png" descr="250px-VRSNlogoAug2012.png"/>
            <p:cNvPicPr>
              <a:picLocks noChangeAspect="1"/>
            </p:cNvPicPr>
            <p:nvPr/>
          </p:nvPicPr>
          <p:blipFill>
            <a:blip r:embed="rId5">
              <a:extLst/>
            </a:blip>
            <a:srcRect l="0" t="0" r="12951" b="33387"/>
            <a:stretch>
              <a:fillRect/>
            </a:stretch>
          </p:blipFill>
          <p:spPr>
            <a:xfrm>
              <a:off x="695032" y="443170"/>
              <a:ext cx="464702" cy="355605"/>
            </a:xfrm>
            <a:prstGeom prst="rect">
              <a:avLst/>
            </a:prstGeom>
            <a:ln w="12700" cap="flat">
              <a:noFill/>
              <a:miter lim="400000"/>
            </a:ln>
            <a:effectLst/>
          </p:spPr>
        </p:pic>
        <p:pic>
          <p:nvPicPr>
            <p:cNvPr id="403"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417" name="Group"/>
          <p:cNvGrpSpPr/>
          <p:nvPr/>
        </p:nvGrpSpPr>
        <p:grpSpPr>
          <a:xfrm>
            <a:off x="8914956" y="7131912"/>
            <a:ext cx="3197030" cy="1869318"/>
            <a:chOff x="0" y="0"/>
            <a:chExt cx="3197028" cy="1869316"/>
          </a:xfrm>
        </p:grpSpPr>
        <p:sp>
          <p:nvSpPr>
            <p:cNvPr id="405" name="Certificate"/>
            <p:cNvSpPr txBox="1"/>
            <p:nvPr/>
          </p:nvSpPr>
          <p:spPr>
            <a:xfrm>
              <a:off x="625803" y="1285116"/>
              <a:ext cx="1929855"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3300">
                  <a:solidFill>
                    <a:srgbClr val="F5D328"/>
                  </a:solidFill>
                  <a:latin typeface="Gill Sans"/>
                  <a:ea typeface="Gill Sans"/>
                  <a:cs typeface="Gill Sans"/>
                  <a:sym typeface="Gill Sans"/>
                </a:defRPr>
              </a:lvl1pPr>
            </a:lstStyle>
            <a:p>
              <a:pPr/>
              <a:r>
                <a:t>Certificate</a:t>
              </a:r>
            </a:p>
          </p:txBody>
        </p:sp>
        <p:sp>
          <p:nvSpPr>
            <p:cNvPr id="406" name="is indeed BoA"/>
            <p:cNvSpPr/>
            <p:nvPr/>
          </p:nvSpPr>
          <p:spPr>
            <a:xfrm>
              <a:off x="0" y="0"/>
              <a:ext cx="3197029" cy="1188365"/>
            </a:xfrm>
            <a:prstGeom prst="roundRect">
              <a:avLst>
                <a:gd name="adj" fmla="val 38046"/>
              </a:avLst>
            </a:prstGeom>
            <a:noFill/>
            <a:ln w="76200" cap="flat">
              <a:solidFill>
                <a:srgbClr val="0365C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br/>
              <a:r>
                <a:t>is indeed BoA</a:t>
              </a:r>
            </a:p>
          </p:txBody>
        </p:sp>
        <p:sp>
          <p:nvSpPr>
            <p:cNvPr id="407" name="The owner of"/>
            <p:cNvSpPr txBox="1"/>
            <p:nvPr/>
          </p:nvSpPr>
          <p:spPr>
            <a:xfrm>
              <a:off x="220136" y="95322"/>
              <a:ext cx="2224607" cy="5421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The owner of      </a:t>
              </a:r>
            </a:p>
          </p:txBody>
        </p:sp>
        <p:grpSp>
          <p:nvGrpSpPr>
            <p:cNvPr id="415" name="Group"/>
            <p:cNvGrpSpPr/>
            <p:nvPr/>
          </p:nvGrpSpPr>
          <p:grpSpPr>
            <a:xfrm>
              <a:off x="2427437" y="150138"/>
              <a:ext cx="464741" cy="432560"/>
              <a:chOff x="0" y="0"/>
              <a:chExt cx="464740" cy="432559"/>
            </a:xfrm>
          </p:grpSpPr>
          <p:sp>
            <p:nvSpPr>
              <p:cNvPr id="408" name="Line"/>
              <p:cNvSpPr/>
              <p:nvPr/>
            </p:nvSpPr>
            <p:spPr>
              <a:xfrm>
                <a:off x="0" y="152854"/>
                <a:ext cx="346129" cy="279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9" name="Line"/>
              <p:cNvSpPr/>
              <p:nvPr/>
            </p:nvSpPr>
            <p:spPr>
              <a:xfrm flipV="1">
                <a:off x="16653" y="196014"/>
                <a:ext cx="226624" cy="22662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0" name="Line"/>
              <p:cNvSpPr/>
              <p:nvPr/>
            </p:nvSpPr>
            <p:spPr>
              <a:xfrm flipV="1">
                <a:off x="170273" y="219158"/>
                <a:ext cx="103087" cy="10308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1" name="Line"/>
              <p:cNvSpPr/>
              <p:nvPr/>
            </p:nvSpPr>
            <p:spPr>
              <a:xfrm flipV="1">
                <a:off x="14980" y="189997"/>
                <a:ext cx="222280" cy="22228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2" name="Line"/>
              <p:cNvSpPr/>
              <p:nvPr/>
            </p:nvSpPr>
            <p:spPr>
              <a:xfrm flipV="1">
                <a:off x="160702" y="220082"/>
                <a:ext cx="100626" cy="10062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3" name="Circle"/>
              <p:cNvSpPr/>
              <p:nvPr/>
            </p:nvSpPr>
            <p:spPr>
              <a:xfrm>
                <a:off x="209642" y="0"/>
                <a:ext cx="255099" cy="255098"/>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4" name="Circle"/>
              <p:cNvSpPr/>
              <p:nvPr/>
            </p:nvSpPr>
            <p:spPr>
              <a:xfrm>
                <a:off x="341965" y="37551"/>
                <a:ext cx="82452" cy="8245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416" name="250px-VRSNlogoAug2012.png" descr="250px-VRSNlogoAug2012.png"/>
            <p:cNvPicPr>
              <a:picLocks noChangeAspect="1"/>
            </p:cNvPicPr>
            <p:nvPr/>
          </p:nvPicPr>
          <p:blipFill>
            <a:blip r:embed="rId5">
              <a:extLst/>
            </a:blip>
            <a:srcRect l="0" t="0" r="12951" b="33387"/>
            <a:stretch>
              <a:fillRect/>
            </a:stretch>
          </p:blipFill>
          <p:spPr>
            <a:xfrm>
              <a:off x="2541162" y="609193"/>
              <a:ext cx="565279" cy="432570"/>
            </a:xfrm>
            <a:prstGeom prst="rect">
              <a:avLst/>
            </a:prstGeom>
            <a:ln w="12700" cap="flat">
              <a:noFill/>
              <a:miter lim="400000"/>
            </a:ln>
            <a:effectLst/>
          </p:spPr>
        </p:pic>
      </p:grpSp>
      <p:grpSp>
        <p:nvGrpSpPr>
          <p:cNvPr id="420" name="Group"/>
          <p:cNvGrpSpPr/>
          <p:nvPr/>
        </p:nvGrpSpPr>
        <p:grpSpPr>
          <a:xfrm>
            <a:off x="4505917" y="6524009"/>
            <a:ext cx="3959814" cy="1984873"/>
            <a:chOff x="0" y="0"/>
            <a:chExt cx="3959813" cy="1984872"/>
          </a:xfrm>
        </p:grpSpPr>
        <p:sp>
          <p:nvSpPr>
            <p:cNvPr id="418"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419" name="250px-VRSNlogoAug2012.png" descr="250px-VRSNlogoAug2012.png"/>
            <p:cNvPicPr>
              <a:picLocks noChangeAspect="1"/>
            </p:cNvPicPr>
            <p:nvPr/>
          </p:nvPicPr>
          <p:blipFill>
            <a:blip r:embed="rId5">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423" name="Group"/>
          <p:cNvGrpSpPr/>
          <p:nvPr/>
        </p:nvGrpSpPr>
        <p:grpSpPr>
          <a:xfrm>
            <a:off x="8589722" y="5104992"/>
            <a:ext cx="3372454" cy="2679706"/>
            <a:chOff x="0" y="0"/>
            <a:chExt cx="3372452" cy="2679704"/>
          </a:xfrm>
        </p:grpSpPr>
        <p:sp>
          <p:nvSpPr>
            <p:cNvPr id="421" name="Vetting"/>
            <p:cNvSpPr/>
            <p:nvPr/>
          </p:nvSpPr>
          <p:spPr>
            <a:xfrm>
              <a:off x="2102452" y="140970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latin typeface="Gill Sans"/>
                  <a:ea typeface="Gill Sans"/>
                  <a:cs typeface="Gill Sans"/>
                  <a:sym typeface="Gill Sans"/>
                </a:defRPr>
              </a:lvl1pPr>
            </a:lstStyle>
            <a:p>
              <a:pPr/>
              <a:r>
                <a:t>Vetting</a:t>
              </a:r>
            </a:p>
          </p:txBody>
        </p:sp>
        <p:sp>
          <p:nvSpPr>
            <p:cNvPr id="526" name="Connection Line"/>
            <p:cNvSpPr/>
            <p:nvPr/>
          </p:nvSpPr>
          <p:spPr>
            <a:xfrm>
              <a:off x="0" y="0"/>
              <a:ext cx="1414583" cy="2191036"/>
            </a:xfrm>
            <a:custGeom>
              <a:avLst/>
              <a:gdLst/>
              <a:ahLst/>
              <a:cxnLst>
                <a:cxn ang="0">
                  <a:pos x="wd2" y="hd2"/>
                </a:cxn>
                <a:cxn ang="5400000">
                  <a:pos x="wd2" y="hd2"/>
                </a:cxn>
                <a:cxn ang="10800000">
                  <a:pos x="wd2" y="hd2"/>
                </a:cxn>
                <a:cxn ang="16200000">
                  <a:pos x="wd2" y="hd2"/>
                </a:cxn>
              </a:cxnLst>
              <a:rect l="0" t="0" r="r" b="b"/>
              <a:pathLst>
                <a:path w="21181" h="21600" fill="norm" stroke="1" extrusionOk="0">
                  <a:moveTo>
                    <a:pt x="0" y="21600"/>
                  </a:moveTo>
                  <a:cubicBezTo>
                    <a:pt x="14546" y="18502"/>
                    <a:pt x="21600" y="11302"/>
                    <a:pt x="21162" y="0"/>
                  </a:cubicBezTo>
                </a:path>
              </a:pathLst>
            </a:custGeom>
            <a:noFill/>
            <a:ln w="63500" cap="flat">
              <a:solidFill>
                <a:srgbClr val="FFFFFF"/>
              </a:solidFill>
              <a:prstDash val="sysDot"/>
              <a:miter lim="400000"/>
              <a:headEnd type="triangle" w="med" len="med"/>
              <a:tailEnd type="triangle" w="med" len="med"/>
            </a:ln>
            <a:effectLst/>
          </p:spPr>
          <p:txBody>
            <a:bodyPr/>
            <a:lstStyle/>
            <a:p>
              <a:pPr/>
            </a:p>
          </p:txBody>
        </p:sp>
      </p:grpSp>
      <p:grpSp>
        <p:nvGrpSpPr>
          <p:cNvPr id="436" name="Group"/>
          <p:cNvGrpSpPr/>
          <p:nvPr/>
        </p:nvGrpSpPr>
        <p:grpSpPr>
          <a:xfrm>
            <a:off x="9916334" y="7192369"/>
            <a:ext cx="1194274" cy="896229"/>
            <a:chOff x="0" y="0"/>
            <a:chExt cx="1194273" cy="896228"/>
          </a:xfrm>
        </p:grpSpPr>
        <p:sp>
          <p:nvSpPr>
            <p:cNvPr id="424"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5"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433" name="Group"/>
            <p:cNvGrpSpPr/>
            <p:nvPr/>
          </p:nvGrpSpPr>
          <p:grpSpPr>
            <a:xfrm>
              <a:off x="62930" y="528144"/>
              <a:ext cx="290761" cy="270627"/>
              <a:chOff x="0" y="0"/>
              <a:chExt cx="290759" cy="270626"/>
            </a:xfrm>
          </p:grpSpPr>
          <p:sp>
            <p:nvSpPr>
              <p:cNvPr id="426"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7"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8"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9"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0"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1"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2"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434" name="250px-VRSNlogoAug2012.png" descr="250px-VRSNlogoAug2012.png"/>
            <p:cNvPicPr>
              <a:picLocks noChangeAspect="1"/>
            </p:cNvPicPr>
            <p:nvPr/>
          </p:nvPicPr>
          <p:blipFill>
            <a:blip r:embed="rId5">
              <a:extLst/>
            </a:blip>
            <a:srcRect l="0" t="0" r="12951" b="33387"/>
            <a:stretch>
              <a:fillRect/>
            </a:stretch>
          </p:blipFill>
          <p:spPr>
            <a:xfrm>
              <a:off x="695032" y="443170"/>
              <a:ext cx="464702" cy="355605"/>
            </a:xfrm>
            <a:prstGeom prst="rect">
              <a:avLst/>
            </a:prstGeom>
            <a:ln w="12700" cap="flat">
              <a:noFill/>
              <a:miter lim="400000"/>
            </a:ln>
            <a:effectLst/>
          </p:spPr>
        </p:pic>
        <p:pic>
          <p:nvPicPr>
            <p:cNvPr id="435"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444" name="Group"/>
          <p:cNvGrpSpPr/>
          <p:nvPr/>
        </p:nvGrpSpPr>
        <p:grpSpPr>
          <a:xfrm>
            <a:off x="8461774" y="3999792"/>
            <a:ext cx="620593" cy="577621"/>
            <a:chOff x="0" y="0"/>
            <a:chExt cx="620592" cy="577619"/>
          </a:xfrm>
        </p:grpSpPr>
        <p:sp>
          <p:nvSpPr>
            <p:cNvPr id="437"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8"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9"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0"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1" name="Line"/>
            <p:cNvSpPr/>
            <p:nvPr/>
          </p:nvSpPr>
          <p:spPr>
            <a:xfrm flipV="1">
              <a:off x="214594" y="293887"/>
              <a:ext cx="134370"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2"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3"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445" name="How can users truly know with whom they are communicating?"/>
          <p:cNvSpPr txBox="1"/>
          <p:nvPr/>
        </p:nvSpPr>
        <p:spPr>
          <a:xfrm>
            <a:off x="703160" y="1350064"/>
            <a:ext cx="11611180"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500">
                <a:latin typeface="Gill Sans"/>
                <a:ea typeface="Gill Sans"/>
                <a:cs typeface="Gill Sans"/>
                <a:sym typeface="Gill Sans"/>
              </a:defRPr>
            </a:lvl1pPr>
          </a:lstStyle>
          <a:p>
            <a:pPr/>
            <a:r>
              <a:t>How can users truly know with whom they are communicating?</a:t>
            </a:r>
          </a:p>
        </p:txBody>
      </p:sp>
      <p:grpSp>
        <p:nvGrpSpPr>
          <p:cNvPr id="462" name="Group"/>
          <p:cNvGrpSpPr/>
          <p:nvPr/>
        </p:nvGrpSpPr>
        <p:grpSpPr>
          <a:xfrm>
            <a:off x="7061379" y="7526142"/>
            <a:ext cx="1217021" cy="659924"/>
            <a:chOff x="0" y="0"/>
            <a:chExt cx="1217019" cy="659923"/>
          </a:xfrm>
        </p:grpSpPr>
        <p:grpSp>
          <p:nvGrpSpPr>
            <p:cNvPr id="453" name="Group"/>
            <p:cNvGrpSpPr/>
            <p:nvPr/>
          </p:nvGrpSpPr>
          <p:grpSpPr>
            <a:xfrm>
              <a:off x="0" y="-1"/>
              <a:ext cx="709020" cy="659925"/>
              <a:chOff x="0" y="0"/>
              <a:chExt cx="709019" cy="659923"/>
            </a:xfrm>
          </p:grpSpPr>
          <p:sp>
            <p:nvSpPr>
              <p:cNvPr id="446"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7"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8"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9"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0"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1"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2"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61" name="Group"/>
            <p:cNvGrpSpPr/>
            <p:nvPr/>
          </p:nvGrpSpPr>
          <p:grpSpPr>
            <a:xfrm>
              <a:off x="507999" y="0"/>
              <a:ext cx="709021" cy="659924"/>
              <a:chOff x="0" y="0"/>
              <a:chExt cx="709019" cy="659923"/>
            </a:xfrm>
          </p:grpSpPr>
          <p:sp>
            <p:nvSpPr>
              <p:cNvPr id="454"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5"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6"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7"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8"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9"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0"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510" name="Group"/>
          <p:cNvGrpSpPr/>
          <p:nvPr/>
        </p:nvGrpSpPr>
        <p:grpSpPr>
          <a:xfrm>
            <a:off x="211123" y="5084114"/>
            <a:ext cx="2661197" cy="3289382"/>
            <a:chOff x="0" y="0"/>
            <a:chExt cx="2661195" cy="3289381"/>
          </a:xfrm>
        </p:grpSpPr>
        <p:grpSp>
          <p:nvGrpSpPr>
            <p:cNvPr id="475" name="Group"/>
            <p:cNvGrpSpPr/>
            <p:nvPr/>
          </p:nvGrpSpPr>
          <p:grpSpPr>
            <a:xfrm>
              <a:off x="1466921" y="2393153"/>
              <a:ext cx="1194275" cy="896229"/>
              <a:chOff x="0" y="0"/>
              <a:chExt cx="1194273" cy="896228"/>
            </a:xfrm>
          </p:grpSpPr>
          <p:sp>
            <p:nvSpPr>
              <p:cNvPr id="463"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4"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472" name="Group"/>
              <p:cNvGrpSpPr/>
              <p:nvPr/>
            </p:nvGrpSpPr>
            <p:grpSpPr>
              <a:xfrm>
                <a:off x="62930" y="528144"/>
                <a:ext cx="290761" cy="270627"/>
                <a:chOff x="0" y="0"/>
                <a:chExt cx="290759" cy="270626"/>
              </a:xfrm>
            </p:grpSpPr>
            <p:sp>
              <p:nvSpPr>
                <p:cNvPr id="465"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6"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7"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8"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9"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0"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1"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473" name="250px-VRSNlogoAug2012.png" descr="250px-VRSNlogoAug2012.png"/>
              <p:cNvPicPr>
                <a:picLocks noChangeAspect="1"/>
              </p:cNvPicPr>
              <p:nvPr/>
            </p:nvPicPr>
            <p:blipFill>
              <a:blip r:embed="rId5">
                <a:extLst/>
              </a:blip>
              <a:srcRect l="0" t="0" r="12951" b="33387"/>
              <a:stretch>
                <a:fillRect/>
              </a:stretch>
            </p:blipFill>
            <p:spPr>
              <a:xfrm>
                <a:off x="695032" y="443170"/>
                <a:ext cx="464702" cy="355605"/>
              </a:xfrm>
              <a:prstGeom prst="rect">
                <a:avLst/>
              </a:prstGeom>
              <a:ln w="12700" cap="flat">
                <a:noFill/>
                <a:miter lim="400000"/>
              </a:ln>
              <a:effectLst/>
            </p:spPr>
          </p:pic>
          <p:pic>
            <p:nvPicPr>
              <p:cNvPr id="474"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489" name="Group"/>
            <p:cNvGrpSpPr/>
            <p:nvPr/>
          </p:nvGrpSpPr>
          <p:grpSpPr>
            <a:xfrm>
              <a:off x="846779" y="1404515"/>
              <a:ext cx="1194275" cy="896229"/>
              <a:chOff x="0" y="0"/>
              <a:chExt cx="1194273" cy="896228"/>
            </a:xfrm>
          </p:grpSpPr>
          <p:grpSp>
            <p:nvGrpSpPr>
              <p:cNvPr id="478" name="Group"/>
              <p:cNvGrpSpPr/>
              <p:nvPr/>
            </p:nvGrpSpPr>
            <p:grpSpPr>
              <a:xfrm>
                <a:off x="0" y="0"/>
                <a:ext cx="1194274" cy="896229"/>
                <a:chOff x="0" y="0"/>
                <a:chExt cx="1194273" cy="896228"/>
              </a:xfrm>
            </p:grpSpPr>
            <p:sp>
              <p:nvSpPr>
                <p:cNvPr id="476"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7"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pic>
            <p:nvPicPr>
              <p:cNvPr id="479" name="250px-VRSNlogoAug2012.png" descr="250px-VRSNlogoAug2012.png"/>
              <p:cNvPicPr>
                <a:picLocks noChangeAspect="1"/>
              </p:cNvPicPr>
              <p:nvPr/>
            </p:nvPicPr>
            <p:blipFill>
              <a:blip r:embed="rId5">
                <a:extLst/>
              </a:blip>
              <a:srcRect l="0" t="0" r="12951" b="33387"/>
              <a:stretch>
                <a:fillRect/>
              </a:stretch>
            </p:blipFill>
            <p:spPr>
              <a:xfrm>
                <a:off x="326666" y="384614"/>
                <a:ext cx="464702" cy="355605"/>
              </a:xfrm>
              <a:prstGeom prst="rect">
                <a:avLst/>
              </a:prstGeom>
              <a:ln w="12700" cap="flat">
                <a:noFill/>
                <a:miter lim="400000"/>
              </a:ln>
              <a:effectLst/>
            </p:spPr>
          </p:pic>
          <p:grpSp>
            <p:nvGrpSpPr>
              <p:cNvPr id="487" name="Group"/>
              <p:cNvGrpSpPr/>
              <p:nvPr/>
            </p:nvGrpSpPr>
            <p:grpSpPr>
              <a:xfrm>
                <a:off x="57984" y="473977"/>
                <a:ext cx="327478" cy="304801"/>
                <a:chOff x="0" y="0"/>
                <a:chExt cx="327476" cy="304800"/>
              </a:xfrm>
            </p:grpSpPr>
            <p:sp>
              <p:nvSpPr>
                <p:cNvPr id="480" name="Line"/>
                <p:cNvSpPr/>
                <p:nvPr/>
              </p:nvSpPr>
              <p:spPr>
                <a:xfrm>
                  <a:off x="0" y="107707"/>
                  <a:ext cx="243898" cy="1970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81" name="Line"/>
                <p:cNvSpPr/>
                <p:nvPr/>
              </p:nvSpPr>
              <p:spPr>
                <a:xfrm flipV="1">
                  <a:off x="11734" y="138120"/>
                  <a:ext cx="159689" cy="159689"/>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82" name="Line"/>
                <p:cNvSpPr/>
                <p:nvPr/>
              </p:nvSpPr>
              <p:spPr>
                <a:xfrm flipV="1">
                  <a:off x="119981" y="154428"/>
                  <a:ext cx="72641" cy="72640"/>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83" name="Line"/>
                <p:cNvSpPr/>
                <p:nvPr/>
              </p:nvSpPr>
              <p:spPr>
                <a:xfrm flipV="1">
                  <a:off x="10556" y="133880"/>
                  <a:ext cx="156628" cy="15662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84" name="Line"/>
                <p:cNvSpPr/>
                <p:nvPr/>
              </p:nvSpPr>
              <p:spPr>
                <a:xfrm flipV="1">
                  <a:off x="113237" y="155079"/>
                  <a:ext cx="70906" cy="7090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85" name="Circle"/>
                <p:cNvSpPr/>
                <p:nvPr/>
              </p:nvSpPr>
              <p:spPr>
                <a:xfrm>
                  <a:off x="147723" y="0"/>
                  <a:ext cx="179754" cy="179753"/>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86" name="Circle"/>
                <p:cNvSpPr/>
                <p:nvPr/>
              </p:nvSpPr>
              <p:spPr>
                <a:xfrm>
                  <a:off x="240963" y="26460"/>
                  <a:ext cx="58100" cy="580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488" name="Image" descr="Image"/>
              <p:cNvPicPr>
                <a:picLocks noChangeAspect="1"/>
              </p:cNvPicPr>
              <p:nvPr/>
            </p:nvPicPr>
            <p:blipFill>
              <a:blip r:embed="rId6">
                <a:extLst/>
              </a:blip>
              <a:stretch>
                <a:fillRect/>
              </a:stretch>
            </p:blipFill>
            <p:spPr>
              <a:xfrm>
                <a:off x="739484" y="448114"/>
                <a:ext cx="355601" cy="355601"/>
              </a:xfrm>
              <a:prstGeom prst="rect">
                <a:avLst/>
              </a:prstGeom>
              <a:ln w="12700" cap="flat">
                <a:noFill/>
                <a:miter lim="400000"/>
              </a:ln>
              <a:effectLst/>
            </p:spPr>
          </p:pic>
        </p:grpSp>
        <p:grpSp>
          <p:nvGrpSpPr>
            <p:cNvPr id="504" name="Group"/>
            <p:cNvGrpSpPr/>
            <p:nvPr/>
          </p:nvGrpSpPr>
          <p:grpSpPr>
            <a:xfrm>
              <a:off x="370764" y="415876"/>
              <a:ext cx="1194275" cy="896230"/>
              <a:chOff x="0" y="0"/>
              <a:chExt cx="1194273" cy="896228"/>
            </a:xfrm>
          </p:grpSpPr>
          <p:grpSp>
            <p:nvGrpSpPr>
              <p:cNvPr id="494" name="Group"/>
              <p:cNvGrpSpPr/>
              <p:nvPr/>
            </p:nvGrpSpPr>
            <p:grpSpPr>
              <a:xfrm>
                <a:off x="0" y="0"/>
                <a:ext cx="1194274" cy="896229"/>
                <a:chOff x="0" y="0"/>
                <a:chExt cx="1194273" cy="896228"/>
              </a:xfrm>
            </p:grpSpPr>
            <p:grpSp>
              <p:nvGrpSpPr>
                <p:cNvPr id="492" name="Group"/>
                <p:cNvGrpSpPr/>
                <p:nvPr/>
              </p:nvGrpSpPr>
              <p:grpSpPr>
                <a:xfrm>
                  <a:off x="0" y="0"/>
                  <a:ext cx="1194274" cy="896229"/>
                  <a:chOff x="0" y="0"/>
                  <a:chExt cx="1194273" cy="896228"/>
                </a:xfrm>
              </p:grpSpPr>
              <p:sp>
                <p:nvSpPr>
                  <p:cNvPr id="490"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1"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pic>
              <p:nvPicPr>
                <p:cNvPr id="493" name="Image" descr="Image"/>
                <p:cNvPicPr>
                  <a:picLocks noChangeAspect="1"/>
                </p:cNvPicPr>
                <p:nvPr/>
              </p:nvPicPr>
              <p:blipFill>
                <a:blip r:embed="rId6">
                  <a:extLst/>
                </a:blip>
                <a:stretch>
                  <a:fillRect/>
                </a:stretch>
              </p:blipFill>
              <p:spPr>
                <a:xfrm>
                  <a:off x="739484" y="448114"/>
                  <a:ext cx="355601" cy="355601"/>
                </a:xfrm>
                <a:prstGeom prst="rect">
                  <a:avLst/>
                </a:prstGeom>
                <a:ln w="12700" cap="flat">
                  <a:noFill/>
                  <a:miter lim="400000"/>
                </a:ln>
                <a:effectLst/>
              </p:spPr>
            </p:pic>
          </p:grpSp>
          <p:grpSp>
            <p:nvGrpSpPr>
              <p:cNvPr id="502" name="Group"/>
              <p:cNvGrpSpPr/>
              <p:nvPr/>
            </p:nvGrpSpPr>
            <p:grpSpPr>
              <a:xfrm>
                <a:off x="29380" y="461710"/>
                <a:ext cx="368412" cy="342901"/>
                <a:chOff x="0" y="0"/>
                <a:chExt cx="368410" cy="342900"/>
              </a:xfrm>
            </p:grpSpPr>
            <p:sp>
              <p:nvSpPr>
                <p:cNvPr id="495" name="Line"/>
                <p:cNvSpPr/>
                <p:nvPr/>
              </p:nvSpPr>
              <p:spPr>
                <a:xfrm>
                  <a:off x="0" y="121171"/>
                  <a:ext cx="274385" cy="2217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53585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6" name="Line"/>
                <p:cNvSpPr/>
                <p:nvPr/>
              </p:nvSpPr>
              <p:spPr>
                <a:xfrm flipV="1">
                  <a:off x="13201" y="155385"/>
                  <a:ext cx="179650" cy="179650"/>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7" name="Line"/>
                <p:cNvSpPr/>
                <p:nvPr/>
              </p:nvSpPr>
              <p:spPr>
                <a:xfrm flipV="1">
                  <a:off x="134979" y="173731"/>
                  <a:ext cx="81720" cy="81721"/>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8" name="Line"/>
                <p:cNvSpPr/>
                <p:nvPr/>
              </p:nvSpPr>
              <p:spPr>
                <a:xfrm flipV="1">
                  <a:off x="11875" y="150615"/>
                  <a:ext cx="176207" cy="17620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9" name="Line"/>
                <p:cNvSpPr/>
                <p:nvPr/>
              </p:nvSpPr>
              <p:spPr>
                <a:xfrm flipV="1">
                  <a:off x="127392" y="174464"/>
                  <a:ext cx="79769" cy="797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0" name="Circle"/>
                <p:cNvSpPr/>
                <p:nvPr/>
              </p:nvSpPr>
              <p:spPr>
                <a:xfrm>
                  <a:off x="166188" y="0"/>
                  <a:ext cx="202223" cy="202222"/>
                </a:xfrm>
                <a:prstGeom prst="ellipse">
                  <a:avLst/>
                </a:prstGeom>
                <a:solidFill>
                  <a:srgbClr val="53585F"/>
                </a:solidFill>
                <a:ln w="25400" cap="flat">
                  <a:solidFill>
                    <a:srgbClr val="030952"/>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01" name="Circle"/>
                <p:cNvSpPr/>
                <p:nvPr/>
              </p:nvSpPr>
              <p:spPr>
                <a:xfrm>
                  <a:off x="271084" y="29767"/>
                  <a:ext cx="65361" cy="6536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503" name="Image" descr="Image"/>
              <p:cNvPicPr>
                <a:picLocks noChangeAspect="1"/>
              </p:cNvPicPr>
              <p:nvPr/>
            </p:nvPicPr>
            <p:blipFill>
              <a:blip r:embed="rId6">
                <a:extLst/>
              </a:blip>
              <a:stretch>
                <a:fillRect/>
              </a:stretch>
            </p:blipFill>
            <p:spPr>
              <a:xfrm>
                <a:off x="406636" y="455360"/>
                <a:ext cx="355601" cy="355601"/>
              </a:xfrm>
              <a:prstGeom prst="rect">
                <a:avLst/>
              </a:prstGeom>
              <a:ln w="12700" cap="flat">
                <a:noFill/>
                <a:miter lim="400000"/>
              </a:ln>
              <a:effectLst/>
            </p:spPr>
          </p:pic>
        </p:grpSp>
        <p:sp>
          <p:nvSpPr>
            <p:cNvPr id="505" name="Line"/>
            <p:cNvSpPr/>
            <p:nvPr/>
          </p:nvSpPr>
          <p:spPr>
            <a:xfrm flipH="1">
              <a:off x="2012407" y="1852629"/>
              <a:ext cx="429809" cy="1"/>
            </a:xfrm>
            <a:prstGeom prst="line">
              <a:avLst/>
            </a:prstGeom>
            <a:noFill/>
            <a:ln w="38100" cap="flat">
              <a:solidFill>
                <a:srgbClr val="FFFFFF"/>
              </a:solidFill>
              <a:prstDash val="sysDot"/>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06" name="Line"/>
            <p:cNvSpPr/>
            <p:nvPr/>
          </p:nvSpPr>
          <p:spPr>
            <a:xfrm flipH="1">
              <a:off x="1585604" y="863991"/>
              <a:ext cx="327289" cy="1"/>
            </a:xfrm>
            <a:prstGeom prst="line">
              <a:avLst/>
            </a:prstGeom>
            <a:noFill/>
            <a:ln w="38100" cap="flat">
              <a:solidFill>
                <a:srgbClr val="FFFFFF"/>
              </a:solidFill>
              <a:prstDash val="sysDot"/>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07" name="Line"/>
            <p:cNvSpPr/>
            <p:nvPr/>
          </p:nvSpPr>
          <p:spPr>
            <a:xfrm flipV="1">
              <a:off x="1890936" y="851598"/>
              <a:ext cx="1" cy="577620"/>
            </a:xfrm>
            <a:prstGeom prst="line">
              <a:avLst/>
            </a:prstGeom>
            <a:noFill/>
            <a:ln w="38100" cap="flat">
              <a:solidFill>
                <a:srgbClr val="FFFFFF"/>
              </a:solidFill>
              <a:prstDash val="sysDot"/>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08" name="Line"/>
            <p:cNvSpPr/>
            <p:nvPr/>
          </p:nvSpPr>
          <p:spPr>
            <a:xfrm flipV="1">
              <a:off x="2437670" y="1831507"/>
              <a:ext cx="1" cy="577620"/>
            </a:xfrm>
            <a:prstGeom prst="line">
              <a:avLst/>
            </a:prstGeom>
            <a:noFill/>
            <a:ln w="38100" cap="flat">
              <a:solidFill>
                <a:srgbClr val="FFFFFF"/>
              </a:solidFill>
              <a:prstDash val="sysDot"/>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09" name="Root Certificate"/>
            <p:cNvSpPr txBox="1"/>
            <p:nvPr/>
          </p:nvSpPr>
          <p:spPr>
            <a:xfrm>
              <a:off x="0" y="-1"/>
              <a:ext cx="2479179" cy="508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Root Certificate</a:t>
              </a:r>
            </a:p>
          </p:txBody>
        </p:sp>
      </p:grpSp>
      <p:pic>
        <p:nvPicPr>
          <p:cNvPr id="511" name="Image" descr="Image"/>
          <p:cNvPicPr>
            <a:picLocks noChangeAspect="1"/>
          </p:cNvPicPr>
          <p:nvPr/>
        </p:nvPicPr>
        <p:blipFill>
          <a:blip r:embed="rId7">
            <a:extLst/>
          </a:blip>
          <a:stretch>
            <a:fillRect/>
          </a:stretch>
        </p:blipFill>
        <p:spPr>
          <a:xfrm>
            <a:off x="2547338" y="6718830"/>
            <a:ext cx="928035" cy="1064356"/>
          </a:xfrm>
          <a:prstGeom prst="rect">
            <a:avLst/>
          </a:prstGeom>
          <a:ln w="12700">
            <a:miter lim="400000"/>
          </a:ln>
        </p:spPr>
      </p:pic>
      <p:sp>
        <p:nvSpPr>
          <p:cNvPr id="512" name="Dingbat Check"/>
          <p:cNvSpPr/>
          <p:nvPr/>
        </p:nvSpPr>
        <p:spPr>
          <a:xfrm>
            <a:off x="6042175" y="2962680"/>
            <a:ext cx="1301543" cy="1236808"/>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grpSp>
        <p:nvGrpSpPr>
          <p:cNvPr id="525" name="Group"/>
          <p:cNvGrpSpPr/>
          <p:nvPr/>
        </p:nvGrpSpPr>
        <p:grpSpPr>
          <a:xfrm>
            <a:off x="2889549" y="3891133"/>
            <a:ext cx="1194274" cy="896229"/>
            <a:chOff x="0" y="0"/>
            <a:chExt cx="1194273" cy="896228"/>
          </a:xfrm>
        </p:grpSpPr>
        <p:sp>
          <p:nvSpPr>
            <p:cNvPr id="513"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4"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522" name="Group"/>
            <p:cNvGrpSpPr/>
            <p:nvPr/>
          </p:nvGrpSpPr>
          <p:grpSpPr>
            <a:xfrm>
              <a:off x="62930" y="528144"/>
              <a:ext cx="290761" cy="270627"/>
              <a:chOff x="0" y="0"/>
              <a:chExt cx="290759" cy="270626"/>
            </a:xfrm>
          </p:grpSpPr>
          <p:sp>
            <p:nvSpPr>
              <p:cNvPr id="515"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6"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7"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8"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9"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20"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21"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523" name="250px-VRSNlogoAug2012.png" descr="250px-VRSNlogoAug2012.png"/>
            <p:cNvPicPr>
              <a:picLocks noChangeAspect="1"/>
            </p:cNvPicPr>
            <p:nvPr/>
          </p:nvPicPr>
          <p:blipFill>
            <a:blip r:embed="rId5">
              <a:extLst/>
            </a:blip>
            <a:srcRect l="0" t="0" r="12951" b="33387"/>
            <a:stretch>
              <a:fillRect/>
            </a:stretch>
          </p:blipFill>
          <p:spPr>
            <a:xfrm>
              <a:off x="695032" y="443170"/>
              <a:ext cx="464702" cy="355605"/>
            </a:xfrm>
            <a:prstGeom prst="rect">
              <a:avLst/>
            </a:prstGeom>
            <a:ln w="12700" cap="flat">
              <a:noFill/>
              <a:miter lim="400000"/>
            </a:ln>
            <a:effectLst/>
          </p:spPr>
        </p:pic>
        <p:pic>
          <p:nvPicPr>
            <p:cNvPr id="524"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88"/>
                                        </p:tgtEl>
                                        <p:attrNameLst>
                                          <p:attrName>style.visibility</p:attrName>
                                        </p:attrNameLst>
                                      </p:cBhvr>
                                      <p:to>
                                        <p:strVal val="visible"/>
                                      </p:to>
                                    </p:set>
                                    <p:animEffect filter="dissolve" transition="in">
                                      <p:cBhvr>
                                        <p:cTn id="7" dur="400"/>
                                        <p:tgtEl>
                                          <p:spTgt spid="388"/>
                                        </p:tgtEl>
                                      </p:cBhvr>
                                    </p:animEffect>
                                  </p:childTnLst>
                                </p:cTn>
                              </p:par>
                            </p:childTnLst>
                          </p:cTn>
                        </p:par>
                        <p:par>
                          <p:cTn id="8" fill="hold">
                            <p:stCondLst>
                              <p:cond delay="400"/>
                            </p:stCondLst>
                            <p:childTnLst>
                              <p:par>
                                <p:cTn id="9" presetClass="entr" nodeType="afterEffect" presetID="9" grpId="2" fill="hold">
                                  <p:stCondLst>
                                    <p:cond delay="0"/>
                                  </p:stCondLst>
                                  <p:iterate type="el" backwards="0">
                                    <p:tmAbs val="0"/>
                                  </p:iterate>
                                  <p:childTnLst>
                                    <p:set>
                                      <p:cBhvr>
                                        <p:cTn id="10" fill="hold"/>
                                        <p:tgtEl>
                                          <p:spTgt spid="380"/>
                                        </p:tgtEl>
                                        <p:attrNameLst>
                                          <p:attrName>style.visibility</p:attrName>
                                        </p:attrNameLst>
                                      </p:cBhvr>
                                      <p:to>
                                        <p:strVal val="visible"/>
                                      </p:to>
                                    </p:set>
                                    <p:animEffect filter="dissolve" transition="in">
                                      <p:cBhvr>
                                        <p:cTn id="11" dur="400"/>
                                        <p:tgtEl>
                                          <p:spTgt spid="380"/>
                                        </p:tgtEl>
                                      </p:cBhvr>
                                    </p:animEffect>
                                  </p:childTnLst>
                                </p:cTn>
                              </p:par>
                            </p:childTnLst>
                          </p:cTn>
                        </p:par>
                        <p:par>
                          <p:cTn id="12" fill="hold">
                            <p:stCondLst>
                              <p:cond delay="800"/>
                            </p:stCondLst>
                            <p:childTnLst>
                              <p:par>
                                <p:cTn id="13" presetClass="entr" nodeType="afterEffect" presetID="9" grpId="3" fill="hold">
                                  <p:stCondLst>
                                    <p:cond delay="0"/>
                                  </p:stCondLst>
                                  <p:iterate type="el" backwards="0">
                                    <p:tmAbs val="0"/>
                                  </p:iterate>
                                  <p:childTnLst>
                                    <p:set>
                                      <p:cBhvr>
                                        <p:cTn id="14" fill="hold"/>
                                        <p:tgtEl>
                                          <p:spTgt spid="444"/>
                                        </p:tgtEl>
                                        <p:attrNameLst>
                                          <p:attrName>style.visibility</p:attrName>
                                        </p:attrNameLst>
                                      </p:cBhvr>
                                      <p:to>
                                        <p:strVal val="visible"/>
                                      </p:to>
                                    </p:set>
                                    <p:animEffect filter="dissolve" transition="in">
                                      <p:cBhvr>
                                        <p:cTn id="15" dur="400"/>
                                        <p:tgtEl>
                                          <p:spTgt spid="444"/>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4" fill="hold">
                                  <p:stCondLst>
                                    <p:cond delay="0"/>
                                  </p:stCondLst>
                                  <p:iterate type="el" backwards="0">
                                    <p:tmAbs val="0"/>
                                  </p:iterate>
                                  <p:childTnLst>
                                    <p:set>
                                      <p:cBhvr>
                                        <p:cTn id="19" fill="hold"/>
                                        <p:tgtEl>
                                          <p:spTgt spid="420"/>
                                        </p:tgtEl>
                                        <p:attrNameLst>
                                          <p:attrName>style.visibility</p:attrName>
                                        </p:attrNameLst>
                                      </p:cBhvr>
                                      <p:to>
                                        <p:strVal val="visible"/>
                                      </p:to>
                                    </p:set>
                                    <p:animEffect filter="dissolve" transition="in">
                                      <p:cBhvr>
                                        <p:cTn id="20" dur="400"/>
                                        <p:tgtEl>
                                          <p:spTgt spid="420"/>
                                        </p:tgtEl>
                                      </p:cBhvr>
                                    </p:animEffect>
                                  </p:childTnLst>
                                </p:cTn>
                              </p:par>
                            </p:childTnLst>
                          </p:cTn>
                        </p:par>
                        <p:par>
                          <p:cTn id="21" fill="hold">
                            <p:stCondLst>
                              <p:cond delay="400"/>
                            </p:stCondLst>
                            <p:childTnLst>
                              <p:par>
                                <p:cTn id="22" presetClass="entr" nodeType="afterEffect" presetID="9" grpId="5" fill="hold">
                                  <p:stCondLst>
                                    <p:cond delay="0"/>
                                  </p:stCondLst>
                                  <p:iterate type="el" backwards="0">
                                    <p:tmAbs val="0"/>
                                  </p:iterate>
                                  <p:childTnLst>
                                    <p:set>
                                      <p:cBhvr>
                                        <p:cTn id="23" fill="hold"/>
                                        <p:tgtEl>
                                          <p:spTgt spid="462"/>
                                        </p:tgtEl>
                                        <p:attrNameLst>
                                          <p:attrName>style.visibility</p:attrName>
                                        </p:attrNameLst>
                                      </p:cBhvr>
                                      <p:to>
                                        <p:strVal val="visible"/>
                                      </p:to>
                                    </p:set>
                                    <p:animEffect filter="dissolve" transition="in">
                                      <p:cBhvr>
                                        <p:cTn id="24" dur="400"/>
                                        <p:tgtEl>
                                          <p:spTgt spid="462"/>
                                        </p:tgtEl>
                                      </p:cBhvr>
                                    </p:animEffect>
                                  </p:childTnLst>
                                </p:cTn>
                              </p:par>
                            </p:childTnLst>
                          </p:cTn>
                        </p:par>
                      </p:childTnLst>
                    </p:cTn>
                  </p:par>
                  <p:par>
                    <p:cTn id="25" fill="hold">
                      <p:stCondLst>
                        <p:cond delay="indefinite"/>
                      </p:stCondLst>
                      <p:childTnLst>
                        <p:par>
                          <p:cTn id="26" fill="hold">
                            <p:stCondLst>
                              <p:cond delay="0"/>
                            </p:stCondLst>
                            <p:childTnLst>
                              <p:par>
                                <p:cTn id="27" presetClass="entr" nodeType="clickEffect" presetID="9" grpId="6" fill="hold">
                                  <p:stCondLst>
                                    <p:cond delay="0"/>
                                  </p:stCondLst>
                                  <p:iterate type="el" backwards="0">
                                    <p:tmAbs val="0"/>
                                  </p:iterate>
                                  <p:childTnLst>
                                    <p:set>
                                      <p:cBhvr>
                                        <p:cTn id="28" fill="hold"/>
                                        <p:tgtEl>
                                          <p:spTgt spid="423"/>
                                        </p:tgtEl>
                                        <p:attrNameLst>
                                          <p:attrName>style.visibility</p:attrName>
                                        </p:attrNameLst>
                                      </p:cBhvr>
                                      <p:to>
                                        <p:strVal val="visible"/>
                                      </p:to>
                                    </p:set>
                                    <p:animEffect filter="dissolve" transition="in">
                                      <p:cBhvr>
                                        <p:cTn id="29" dur="400"/>
                                        <p:tgtEl>
                                          <p:spTgt spid="423"/>
                                        </p:tgtEl>
                                      </p:cBhvr>
                                    </p:animEffect>
                                  </p:childTnLst>
                                </p:cTn>
                              </p:par>
                            </p:childTnLst>
                          </p:cTn>
                        </p:par>
                      </p:childTnLst>
                    </p:cTn>
                  </p:par>
                  <p:par>
                    <p:cTn id="30" fill="hold">
                      <p:stCondLst>
                        <p:cond delay="indefinite"/>
                      </p:stCondLst>
                      <p:childTnLst>
                        <p:par>
                          <p:cTn id="31" fill="hold">
                            <p:stCondLst>
                              <p:cond delay="0"/>
                            </p:stCondLst>
                            <p:childTnLst>
                              <p:par>
                                <p:cTn id="32" presetClass="exit" nodeType="clickEffect" presetID="9" grpId="7" fill="hold">
                                  <p:stCondLst>
                                    <p:cond delay="0"/>
                                  </p:stCondLst>
                                  <p:iterate type="el" backwards="0">
                                    <p:tmAbs val="0"/>
                                  </p:iterate>
                                  <p:childTnLst>
                                    <p:animEffect filter="dissolve" transition="out">
                                      <p:cBhvr>
                                        <p:cTn id="33" dur="400" fill="hold"/>
                                        <p:tgtEl>
                                          <p:spTgt spid="423"/>
                                        </p:tgtEl>
                                      </p:cBhvr>
                                    </p:animEffect>
                                    <p:set>
                                      <p:cBhvr>
                                        <p:cTn id="34" fill="hold">
                                          <p:stCondLst>
                                            <p:cond delay="399"/>
                                          </p:stCondLst>
                                        </p:cTn>
                                        <p:tgtEl>
                                          <p:spTgt spid="423"/>
                                        </p:tgtEl>
                                        <p:attrNameLst>
                                          <p:attrName>style.visibility</p:attrName>
                                        </p:attrNameLst>
                                      </p:cBhvr>
                                      <p:to>
                                        <p:strVal val="hidden"/>
                                      </p:to>
                                    </p:set>
                                  </p:childTnLst>
                                </p:cTn>
                              </p:par>
                            </p:childTnLst>
                          </p:cTn>
                        </p:par>
                        <p:par>
                          <p:cTn id="35" fill="hold">
                            <p:stCondLst>
                              <p:cond delay="400"/>
                            </p:stCondLst>
                            <p:childTnLst>
                              <p:par>
                                <p:cTn id="36" presetClass="entr" nodeType="afterEffect" presetID="9" grpId="8" fill="hold">
                                  <p:stCondLst>
                                    <p:cond delay="0"/>
                                  </p:stCondLst>
                                  <p:iterate type="el" backwards="0">
                                    <p:tmAbs val="0"/>
                                  </p:iterate>
                                  <p:childTnLst>
                                    <p:set>
                                      <p:cBhvr>
                                        <p:cTn id="37" fill="hold"/>
                                        <p:tgtEl>
                                          <p:spTgt spid="417"/>
                                        </p:tgtEl>
                                        <p:attrNameLst>
                                          <p:attrName>style.visibility</p:attrName>
                                        </p:attrNameLst>
                                      </p:cBhvr>
                                      <p:to>
                                        <p:strVal val="visible"/>
                                      </p:to>
                                    </p:set>
                                    <p:animEffect filter="dissolve" transition="in">
                                      <p:cBhvr>
                                        <p:cTn id="38" dur="400"/>
                                        <p:tgtEl>
                                          <p:spTgt spid="417"/>
                                        </p:tgtEl>
                                      </p:cBhvr>
                                    </p:animEffect>
                                  </p:childTnLst>
                                </p:cTn>
                              </p:par>
                            </p:childTnLst>
                          </p:cTn>
                        </p:par>
                      </p:childTnLst>
                    </p:cTn>
                  </p:par>
                  <p:par>
                    <p:cTn id="39" fill="hold">
                      <p:stCondLst>
                        <p:cond delay="indefinite"/>
                      </p:stCondLst>
                      <p:childTnLst>
                        <p:par>
                          <p:cTn id="40" fill="hold">
                            <p:stCondLst>
                              <p:cond delay="0"/>
                            </p:stCondLst>
                            <p:childTnLst>
                              <p:par>
                                <p:cTn id="41" presetClass="exit" nodeType="clickEffect" presetID="9" grpId="9" fill="hold">
                                  <p:stCondLst>
                                    <p:cond delay="0"/>
                                  </p:stCondLst>
                                  <p:iterate type="el" backwards="0">
                                    <p:tmAbs val="0"/>
                                  </p:iterate>
                                  <p:childTnLst>
                                    <p:animEffect filter="dissolve" transition="out">
                                      <p:cBhvr>
                                        <p:cTn id="42" dur="400" fill="hold"/>
                                        <p:tgtEl>
                                          <p:spTgt spid="417"/>
                                        </p:tgtEl>
                                      </p:cBhvr>
                                    </p:animEffect>
                                    <p:set>
                                      <p:cBhvr>
                                        <p:cTn id="43" fill="hold">
                                          <p:stCondLst>
                                            <p:cond delay="399"/>
                                          </p:stCondLst>
                                        </p:cTn>
                                        <p:tgtEl>
                                          <p:spTgt spid="417"/>
                                        </p:tgtEl>
                                        <p:attrNameLst>
                                          <p:attrName>style.visibility</p:attrName>
                                        </p:attrNameLst>
                                      </p:cBhvr>
                                      <p:to>
                                        <p:strVal val="hidden"/>
                                      </p:to>
                                    </p:set>
                                  </p:childTnLst>
                                </p:cTn>
                              </p:par>
                            </p:childTnLst>
                          </p:cTn>
                        </p:par>
                        <p:par>
                          <p:cTn id="44" fill="hold">
                            <p:stCondLst>
                              <p:cond delay="400"/>
                            </p:stCondLst>
                            <p:childTnLst>
                              <p:par>
                                <p:cTn id="45" presetClass="entr" nodeType="afterEffect" presetID="9" grpId="10" fill="hold">
                                  <p:stCondLst>
                                    <p:cond delay="0"/>
                                  </p:stCondLst>
                                  <p:iterate type="el" backwards="0">
                                    <p:tmAbs val="0"/>
                                  </p:iterate>
                                  <p:childTnLst>
                                    <p:set>
                                      <p:cBhvr>
                                        <p:cTn id="46" fill="hold"/>
                                        <p:tgtEl>
                                          <p:spTgt spid="436"/>
                                        </p:tgtEl>
                                        <p:attrNameLst>
                                          <p:attrName>style.visibility</p:attrName>
                                        </p:attrNameLst>
                                      </p:cBhvr>
                                      <p:to>
                                        <p:strVal val="visible"/>
                                      </p:to>
                                    </p:set>
                                    <p:animEffect filter="dissolve" transition="in">
                                      <p:cBhvr>
                                        <p:cTn id="47" dur="400"/>
                                        <p:tgtEl>
                                          <p:spTgt spid="436"/>
                                        </p:tgtEl>
                                      </p:cBhvr>
                                    </p:animEffect>
                                  </p:childTnLst>
                                </p:cTn>
                              </p:par>
                            </p:childTnLst>
                          </p:cTn>
                        </p:par>
                      </p:childTnLst>
                    </p:cTn>
                  </p:par>
                  <p:par>
                    <p:cTn id="48" fill="hold">
                      <p:stCondLst>
                        <p:cond delay="indefinite"/>
                      </p:stCondLst>
                      <p:childTnLst>
                        <p:par>
                          <p:cTn id="49" fill="hold">
                            <p:stCondLst>
                              <p:cond delay="0"/>
                            </p:stCondLst>
                            <p:childTnLst>
                              <p:par>
                                <p:cTn id="50" presetClass="path" nodeType="clickEffect" presetSubtype="0" presetID="-1" grpId="11" accel="50000" decel="50000" fill="hold">
                                  <p:stCondLst>
                                    <p:cond delay="0"/>
                                  </p:stCondLst>
                                  <p:childTnLst>
                                    <p:animMotion path="M 0.000000 0.000000 L -0.019012 -0.344621" origin="layout" pathEditMode="relative">
                                      <p:cBhvr>
                                        <p:cTn id="51" dur="500" fill="hold"/>
                                        <p:tgtEl>
                                          <p:spTgt spid="436"/>
                                        </p:tgtEl>
                                        <p:attrNameLst>
                                          <p:attrName>ppt_x</p:attrName>
                                          <p:attrName>ppt_y</p:attrName>
                                        </p:attrNameLst>
                                      </p:cBhvr>
                                    </p:animMotion>
                                  </p:childTnLst>
                                </p:cTn>
                              </p:par>
                            </p:childTnLst>
                          </p:cTn>
                        </p:par>
                      </p:childTnLst>
                    </p:cTn>
                  </p:par>
                  <p:par>
                    <p:cTn id="52" fill="hold">
                      <p:stCondLst>
                        <p:cond delay="indefinite"/>
                      </p:stCondLst>
                      <p:childTnLst>
                        <p:par>
                          <p:cTn id="53" fill="hold">
                            <p:stCondLst>
                              <p:cond delay="0"/>
                            </p:stCondLst>
                            <p:childTnLst>
                              <p:par>
                                <p:cTn id="54" presetClass="entr" nodeType="clickEffect" presetSubtype="0" presetID="1" grpId="12" fill="hold">
                                  <p:stCondLst>
                                    <p:cond delay="0"/>
                                  </p:stCondLst>
                                  <p:iterate type="el" backwards="0">
                                    <p:tmAbs val="0"/>
                                  </p:iterate>
                                  <p:childTnLst>
                                    <p:set>
                                      <p:cBhvr>
                                        <p:cTn id="55" fill="hold"/>
                                        <p:tgtEl>
                                          <p:spTgt spid="404"/>
                                        </p:tgtEl>
                                        <p:attrNameLst>
                                          <p:attrName>style.visibility</p:attrName>
                                        </p:attrNameLst>
                                      </p:cBhvr>
                                      <p:to>
                                        <p:strVal val="visible"/>
                                      </p:to>
                                    </p:set>
                                  </p:childTnLst>
                                </p:cTn>
                              </p:par>
                            </p:childTnLst>
                          </p:cTn>
                        </p:par>
                        <p:par>
                          <p:cTn id="56" fill="hold">
                            <p:stCondLst>
                              <p:cond delay="0"/>
                            </p:stCondLst>
                            <p:childTnLst>
                              <p:par>
                                <p:cTn id="57" presetClass="path" nodeType="afterEffect" presetSubtype="0" presetID="-1" grpId="13" accel="50000" decel="50000" fill="hold">
                                  <p:stCondLst>
                                    <p:cond delay="0"/>
                                  </p:stCondLst>
                                  <p:childTnLst>
                                    <p:animMotion path="M 0.000000 0.000000 L -0.226573 -0.002336" origin="layout" pathEditMode="relative">
                                      <p:cBhvr>
                                        <p:cTn id="58" dur="500" fill="hold"/>
                                        <p:tgtEl>
                                          <p:spTgt spid="444"/>
                                        </p:tgtEl>
                                        <p:attrNameLst>
                                          <p:attrName>ppt_x</p:attrName>
                                          <p:attrName>ppt_y</p:attrName>
                                        </p:attrNameLst>
                                      </p:cBhvr>
                                    </p:animMotion>
                                  </p:childTnLst>
                                </p:cTn>
                              </p:par>
                            </p:childTnLst>
                          </p:cTn>
                        </p:par>
                        <p:par>
                          <p:cTn id="59" fill="hold">
                            <p:stCondLst>
                              <p:cond delay="0"/>
                            </p:stCondLst>
                            <p:childTnLst>
                              <p:par>
                                <p:cTn id="60" presetClass="path" nodeType="withEffect" presetSubtype="0" presetID="-1" grpId="14" accel="50000" decel="50000" fill="hold">
                                  <p:stCondLst>
                                    <p:cond delay="0"/>
                                  </p:stCondLst>
                                  <p:childTnLst>
                                    <p:animMotion path="M 0.000000 0.000000 L -0.256167 0.000101" origin="layout" pathEditMode="relative">
                                      <p:cBhvr>
                                        <p:cTn id="61" dur="500" fill="hold"/>
                                        <p:tgtEl>
                                          <p:spTgt spid="404"/>
                                        </p:tgtEl>
                                        <p:attrNameLst>
                                          <p:attrName>ppt_x</p:attrName>
                                          <p:attrName>ppt_y</p:attrName>
                                        </p:attrNameLst>
                                      </p:cBhvr>
                                    </p:animMotion>
                                  </p:childTnLst>
                                </p:cTn>
                              </p:par>
                            </p:childTnLst>
                          </p:cTn>
                        </p:par>
                      </p:childTnLst>
                    </p:cTn>
                  </p:par>
                  <p:par>
                    <p:cTn id="62" fill="hold">
                      <p:stCondLst>
                        <p:cond delay="indefinite"/>
                      </p:stCondLst>
                      <p:childTnLst>
                        <p:par>
                          <p:cTn id="63" fill="hold">
                            <p:stCondLst>
                              <p:cond delay="0"/>
                            </p:stCondLst>
                            <p:childTnLst>
                              <p:par>
                                <p:cTn id="64" presetClass="entr" nodeType="clickEffect" presetSubtype="4" presetID="22" grpId="15" fill="hold">
                                  <p:stCondLst>
                                    <p:cond delay="0"/>
                                  </p:stCondLst>
                                  <p:iterate type="el" backwards="0">
                                    <p:tmAbs val="0"/>
                                  </p:iterate>
                                  <p:childTnLst>
                                    <p:set>
                                      <p:cBhvr>
                                        <p:cTn id="65" fill="hold"/>
                                        <p:tgtEl>
                                          <p:spTgt spid="510"/>
                                        </p:tgtEl>
                                        <p:attrNameLst>
                                          <p:attrName>style.visibility</p:attrName>
                                        </p:attrNameLst>
                                      </p:cBhvr>
                                      <p:to>
                                        <p:strVal val="visible"/>
                                      </p:to>
                                    </p:set>
                                    <p:animEffect filter="wipe(down)" transition="in">
                                      <p:cBhvr>
                                        <p:cTn id="66" dur="1000"/>
                                        <p:tgtEl>
                                          <p:spTgt spid="510"/>
                                        </p:tgtEl>
                                      </p:cBhvr>
                                    </p:animEffect>
                                  </p:childTnLst>
                                </p:cTn>
                              </p:par>
                            </p:childTnLst>
                          </p:cTn>
                        </p:par>
                        <p:par>
                          <p:cTn id="67" fill="hold">
                            <p:stCondLst>
                              <p:cond delay="1000"/>
                            </p:stCondLst>
                            <p:childTnLst>
                              <p:par>
                                <p:cTn id="68" presetClass="entr" nodeType="afterEffect" presetSubtype="0" presetID="1" grpId="16" fill="hold">
                                  <p:stCondLst>
                                    <p:cond delay="0"/>
                                  </p:stCondLst>
                                  <p:iterate type="el" backwards="0">
                                    <p:tmAbs val="0"/>
                                  </p:iterate>
                                  <p:childTnLst>
                                    <p:set>
                                      <p:cBhvr>
                                        <p:cTn id="69" fill="hold"/>
                                        <p:tgtEl>
                                          <p:spTgt spid="511"/>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Class="entr" nodeType="clickEffect" presetSubtype="0" presetID="1" grpId="17" fill="hold">
                                  <p:stCondLst>
                                    <p:cond delay="0"/>
                                  </p:stCondLst>
                                  <p:iterate type="el" backwards="0">
                                    <p:tmAbs val="0"/>
                                  </p:iterate>
                                  <p:childTnLst>
                                    <p:set>
                                      <p:cBhvr>
                                        <p:cTn id="73" fill="hold"/>
                                        <p:tgtEl>
                                          <p:spTgt spid="525"/>
                                        </p:tgtEl>
                                        <p:attrNameLst>
                                          <p:attrName>style.visibility</p:attrName>
                                        </p:attrNameLst>
                                      </p:cBhvr>
                                      <p:to>
                                        <p:strVal val="visible"/>
                                      </p:to>
                                    </p:set>
                                  </p:childTnLst>
                                </p:cTn>
                              </p:par>
                            </p:childTnLst>
                          </p:cTn>
                        </p:par>
                        <p:par>
                          <p:cTn id="74" fill="hold">
                            <p:stCondLst>
                              <p:cond delay="0"/>
                            </p:stCondLst>
                            <p:childTnLst>
                              <p:par>
                                <p:cTn id="75" presetClass="entr" nodeType="afterEffect" presetSubtype="0" presetID="1" grpId="18" fill="hold">
                                  <p:stCondLst>
                                    <p:cond delay="0"/>
                                  </p:stCondLst>
                                  <p:iterate type="el" backwards="0">
                                    <p:tmAbs val="0"/>
                                  </p:iterate>
                                  <p:childTnLst>
                                    <p:set>
                                      <p:cBhvr>
                                        <p:cTn id="76" fill="hold"/>
                                        <p:tgtEl>
                                          <p:spTgt spid="5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11" grpId="16"/>
      <p:bldP build="whole" bldLvl="1" animBg="1" rev="0" advAuto="0" spid="404" grpId="12"/>
      <p:bldP build="whole" bldLvl="1" animBg="1" rev="0" advAuto="0" spid="512" grpId="18"/>
      <p:bldP build="whole" bldLvl="1" animBg="1" rev="0" advAuto="0" spid="444" grpId="3"/>
      <p:bldP build="whole" bldLvl="1" animBg="1" rev="0" advAuto="0" spid="380" grpId="2"/>
      <p:bldP build="whole" bldLvl="1" animBg="1" rev="0" advAuto="0" spid="436" grpId="10"/>
      <p:bldP build="whole" bldLvl="1" animBg="1" rev="0" advAuto="0" spid="525" grpId="17"/>
      <p:bldP build="whole" bldLvl="1" animBg="1" rev="0" advAuto="0" spid="423" grpId="6"/>
      <p:bldP build="whole" bldLvl="1" animBg="1" rev="0" advAuto="0" spid="423" grpId="7"/>
      <p:bldP build="whole" bldLvl="1" animBg="1" rev="0" advAuto="0" spid="420" grpId="4"/>
      <p:bldP build="whole" bldLvl="1" animBg="1" rev="0" advAuto="0" spid="510" grpId="15"/>
      <p:bldP build="whole" bldLvl="1" animBg="1" rev="0" advAuto="0" spid="388" grpId="1"/>
      <p:bldP build="whole" bldLvl="1" animBg="1" rev="0" advAuto="0" spid="462" grpId="5"/>
      <p:bldP build="whole" bldLvl="1" animBg="1" rev="0" advAuto="0" spid="417" grpId="8"/>
      <p:bldP build="whole" bldLvl="1" animBg="1" rev="0" advAuto="0" spid="417" grpId="9"/>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0" name="HTTPS: Hierarchical PKI"/>
          <p:cNvSpPr txBox="1"/>
          <p:nvPr>
            <p:ph type="title"/>
          </p:nvPr>
        </p:nvSpPr>
        <p:spPr>
          <a:prstGeom prst="rect">
            <a:avLst/>
          </a:prstGeom>
        </p:spPr>
        <p:txBody>
          <a:bodyPr/>
          <a:lstStyle/>
          <a:p>
            <a:pPr/>
            <a:r>
              <a:t>HTTPS: </a:t>
            </a:r>
            <a:r>
              <a:rPr>
                <a:solidFill>
                  <a:schemeClr val="accent3">
                    <a:hueOff val="-365725"/>
                    <a:satOff val="-32500"/>
                    <a:lumOff val="18235"/>
                  </a:schemeClr>
                </a:solidFill>
              </a:rPr>
              <a:t>Hierarchical</a:t>
            </a:r>
            <a:r>
              <a:t> PKI</a:t>
            </a:r>
          </a:p>
        </p:txBody>
      </p:sp>
      <p:sp>
        <p:nvSpPr>
          <p:cNvPr id="531" name="Man"/>
          <p:cNvSpPr/>
          <p:nvPr/>
        </p:nvSpPr>
        <p:spPr>
          <a:xfrm>
            <a:off x="8410643" y="5052861"/>
            <a:ext cx="858303" cy="2215847"/>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532" name="Line"/>
          <p:cNvSpPr/>
          <p:nvPr/>
        </p:nvSpPr>
        <p:spPr>
          <a:xfrm>
            <a:off x="5641075" y="6320499"/>
            <a:ext cx="2403369" cy="1"/>
          </a:xfrm>
          <a:prstGeom prst="line">
            <a:avLst/>
          </a:prstGeom>
          <a:ln w="889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grpSp>
        <p:nvGrpSpPr>
          <p:cNvPr id="540" name="Group"/>
          <p:cNvGrpSpPr/>
          <p:nvPr/>
        </p:nvGrpSpPr>
        <p:grpSpPr>
          <a:xfrm rot="2700000">
            <a:off x="3600065" y="5425697"/>
            <a:ext cx="1532726" cy="1470175"/>
            <a:chOff x="0" y="0"/>
            <a:chExt cx="1532725" cy="1470174"/>
          </a:xfrm>
        </p:grpSpPr>
        <p:sp>
          <p:nvSpPr>
            <p:cNvPr id="533" name="Line"/>
            <p:cNvSpPr/>
            <p:nvPr/>
          </p:nvSpPr>
          <p:spPr>
            <a:xfrm>
              <a:off x="0" y="519518"/>
              <a:ext cx="1141541" cy="950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4" name="Line"/>
            <p:cNvSpPr/>
            <p:nvPr/>
          </p:nvSpPr>
          <p:spPr>
            <a:xfrm flipV="1">
              <a:off x="54922" y="666210"/>
              <a:ext cx="747410" cy="77024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5" name="Line"/>
            <p:cNvSpPr/>
            <p:nvPr/>
          </p:nvSpPr>
          <p:spPr>
            <a:xfrm flipV="1">
              <a:off x="561564" y="744871"/>
              <a:ext cx="339984" cy="35036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6" name="Line"/>
            <p:cNvSpPr/>
            <p:nvPr/>
          </p:nvSpPr>
          <p:spPr>
            <a:xfrm flipV="1">
              <a:off x="49406" y="645759"/>
              <a:ext cx="733082" cy="75547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7" name="Line"/>
            <p:cNvSpPr/>
            <p:nvPr/>
          </p:nvSpPr>
          <p:spPr>
            <a:xfrm flipV="1">
              <a:off x="530001" y="748011"/>
              <a:ext cx="331863" cy="34200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8" name="Oval"/>
            <p:cNvSpPr/>
            <p:nvPr/>
          </p:nvSpPr>
          <p:spPr>
            <a:xfrm>
              <a:off x="691406" y="0"/>
              <a:ext cx="841320" cy="867022"/>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9" name="Oval"/>
            <p:cNvSpPr/>
            <p:nvPr/>
          </p:nvSpPr>
          <p:spPr>
            <a:xfrm>
              <a:off x="1127811" y="127628"/>
              <a:ext cx="271926" cy="280233"/>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541" name="Root Certificates"/>
          <p:cNvSpPr txBox="1"/>
          <p:nvPr/>
        </p:nvSpPr>
        <p:spPr>
          <a:xfrm>
            <a:off x="9387660" y="4907546"/>
            <a:ext cx="3307208" cy="5727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a:lvl1pPr>
          </a:lstStyle>
          <a:p>
            <a:pPr/>
            <a:r>
              <a:t>Root Certificates</a:t>
            </a:r>
          </a:p>
        </p:txBody>
      </p:sp>
      <p:sp>
        <p:nvSpPr>
          <p:cNvPr id="542" name="I only trust this certificate(s)"/>
          <p:cNvSpPr/>
          <p:nvPr/>
        </p:nvSpPr>
        <p:spPr>
          <a:xfrm>
            <a:off x="7676779" y="2495011"/>
            <a:ext cx="4842670" cy="23550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19" y="0"/>
                </a:moveTo>
                <a:cubicBezTo>
                  <a:pt x="143" y="0"/>
                  <a:pt x="0" y="293"/>
                  <a:pt x="0" y="655"/>
                </a:cubicBezTo>
                <a:lnTo>
                  <a:pt x="0" y="11714"/>
                </a:lnTo>
                <a:cubicBezTo>
                  <a:pt x="0" y="12076"/>
                  <a:pt x="143" y="12369"/>
                  <a:pt x="319" y="12369"/>
                </a:cubicBezTo>
                <a:lnTo>
                  <a:pt x="9329" y="12369"/>
                </a:lnTo>
                <a:lnTo>
                  <a:pt x="9964" y="21600"/>
                </a:lnTo>
                <a:lnTo>
                  <a:pt x="10602" y="12369"/>
                </a:lnTo>
                <a:lnTo>
                  <a:pt x="21281" y="12369"/>
                </a:lnTo>
                <a:cubicBezTo>
                  <a:pt x="21457" y="12369"/>
                  <a:pt x="21600" y="12076"/>
                  <a:pt x="21600" y="11714"/>
                </a:cubicBezTo>
                <a:lnTo>
                  <a:pt x="21600" y="655"/>
                </a:lnTo>
                <a:cubicBezTo>
                  <a:pt x="21600" y="293"/>
                  <a:pt x="21457" y="0"/>
                  <a:pt x="21281" y="0"/>
                </a:cubicBezTo>
                <a:lnTo>
                  <a:pt x="319" y="0"/>
                </a:lnTo>
                <a:close/>
              </a:path>
            </a:pathLst>
          </a:custGeom>
          <a:ln w="88900">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100"/>
            </a:lvl1pPr>
          </a:lstStyle>
          <a:p>
            <a:pPr/>
            <a:r>
              <a:t>I only trust this certificate(s)</a:t>
            </a:r>
          </a:p>
        </p:txBody>
      </p:sp>
      <p:sp>
        <p:nvSpPr>
          <p:cNvPr id="543" name="Rectangle"/>
          <p:cNvSpPr/>
          <p:nvPr/>
        </p:nvSpPr>
        <p:spPr>
          <a:xfrm>
            <a:off x="9660545" y="5675674"/>
            <a:ext cx="2761439" cy="1691008"/>
          </a:xfrm>
          <a:prstGeom prst="rect">
            <a:avLst/>
          </a:prstGeom>
          <a:ln w="508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grpSp>
        <p:nvGrpSpPr>
          <p:cNvPr id="559" name="Group"/>
          <p:cNvGrpSpPr/>
          <p:nvPr/>
        </p:nvGrpSpPr>
        <p:grpSpPr>
          <a:xfrm>
            <a:off x="10444126" y="6324441"/>
            <a:ext cx="1194275" cy="896230"/>
            <a:chOff x="0" y="0"/>
            <a:chExt cx="1194273" cy="896228"/>
          </a:xfrm>
        </p:grpSpPr>
        <p:grpSp>
          <p:nvGrpSpPr>
            <p:cNvPr id="550" name="Group"/>
            <p:cNvGrpSpPr/>
            <p:nvPr/>
          </p:nvGrpSpPr>
          <p:grpSpPr>
            <a:xfrm>
              <a:off x="0" y="0"/>
              <a:ext cx="1194274" cy="896229"/>
              <a:chOff x="0" y="0"/>
              <a:chExt cx="1194273" cy="896228"/>
            </a:xfrm>
          </p:grpSpPr>
          <p:grpSp>
            <p:nvGrpSpPr>
              <p:cNvPr id="548" name="Group"/>
              <p:cNvGrpSpPr/>
              <p:nvPr/>
            </p:nvGrpSpPr>
            <p:grpSpPr>
              <a:xfrm>
                <a:off x="0" y="0"/>
                <a:ext cx="1194274" cy="896229"/>
                <a:chOff x="0" y="0"/>
                <a:chExt cx="1194273" cy="896228"/>
              </a:xfrm>
            </p:grpSpPr>
            <p:grpSp>
              <p:nvGrpSpPr>
                <p:cNvPr id="546" name="Group"/>
                <p:cNvGrpSpPr/>
                <p:nvPr/>
              </p:nvGrpSpPr>
              <p:grpSpPr>
                <a:xfrm>
                  <a:off x="0" y="0"/>
                  <a:ext cx="1194274" cy="896229"/>
                  <a:chOff x="0" y="0"/>
                  <a:chExt cx="1194273" cy="896228"/>
                </a:xfrm>
              </p:grpSpPr>
              <p:sp>
                <p:nvSpPr>
                  <p:cNvPr id="544"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45"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pic>
              <p:nvPicPr>
                <p:cNvPr id="547" name="Image" descr="Image"/>
                <p:cNvPicPr>
                  <a:picLocks noChangeAspect="1"/>
                </p:cNvPicPr>
                <p:nvPr/>
              </p:nvPicPr>
              <p:blipFill>
                <a:blip r:embed="rId3">
                  <a:extLst/>
                </a:blip>
                <a:stretch>
                  <a:fillRect/>
                </a:stretch>
              </p:blipFill>
              <p:spPr>
                <a:xfrm>
                  <a:off x="739484" y="448114"/>
                  <a:ext cx="355601" cy="355601"/>
                </a:xfrm>
                <a:prstGeom prst="rect">
                  <a:avLst/>
                </a:prstGeom>
                <a:ln w="12700" cap="flat">
                  <a:noFill/>
                  <a:miter lim="400000"/>
                </a:ln>
                <a:effectLst/>
              </p:spPr>
            </p:pic>
          </p:grpSp>
          <p:pic>
            <p:nvPicPr>
              <p:cNvPr id="549" name="Image" descr="Image"/>
              <p:cNvPicPr>
                <a:picLocks noChangeAspect="1"/>
              </p:cNvPicPr>
              <p:nvPr/>
            </p:nvPicPr>
            <p:blipFill>
              <a:blip r:embed="rId3">
                <a:extLst/>
              </a:blip>
              <a:stretch>
                <a:fillRect/>
              </a:stretch>
            </p:blipFill>
            <p:spPr>
              <a:xfrm>
                <a:off x="406636" y="455360"/>
                <a:ext cx="355601" cy="355601"/>
              </a:xfrm>
              <a:prstGeom prst="rect">
                <a:avLst/>
              </a:prstGeom>
              <a:ln w="12700" cap="flat">
                <a:noFill/>
                <a:miter lim="400000"/>
              </a:ln>
              <a:effectLst/>
            </p:spPr>
          </p:pic>
        </p:grpSp>
        <p:grpSp>
          <p:nvGrpSpPr>
            <p:cNvPr id="558" name="Group"/>
            <p:cNvGrpSpPr/>
            <p:nvPr/>
          </p:nvGrpSpPr>
          <p:grpSpPr>
            <a:xfrm rot="21500079">
              <a:off x="31781" y="517717"/>
              <a:ext cx="365844" cy="360717"/>
              <a:chOff x="0" y="0"/>
              <a:chExt cx="365842" cy="360716"/>
            </a:xfrm>
          </p:grpSpPr>
          <p:sp>
            <p:nvSpPr>
              <p:cNvPr id="551" name="Line"/>
              <p:cNvSpPr/>
              <p:nvPr/>
            </p:nvSpPr>
            <p:spPr>
              <a:xfrm>
                <a:off x="0" y="127467"/>
                <a:ext cx="272472" cy="2332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FFFFFF"/>
              </a:solidFill>
              <a:ln w="25400" cap="flat">
                <a:solidFill>
                  <a:srgbClr val="434343"/>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52" name="Line"/>
              <p:cNvSpPr/>
              <p:nvPr/>
            </p:nvSpPr>
            <p:spPr>
              <a:xfrm flipV="1">
                <a:off x="13109" y="163458"/>
                <a:ext cx="178398" cy="1889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53" name="Line"/>
              <p:cNvSpPr/>
              <p:nvPr/>
            </p:nvSpPr>
            <p:spPr>
              <a:xfrm flipV="1">
                <a:off x="134038" y="182758"/>
                <a:ext cx="81151" cy="8596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54" name="Line"/>
              <p:cNvSpPr/>
              <p:nvPr/>
            </p:nvSpPr>
            <p:spPr>
              <a:xfrm flipV="1">
                <a:off x="11792" y="158441"/>
                <a:ext cx="174979" cy="18536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55" name="Line"/>
              <p:cNvSpPr/>
              <p:nvPr/>
            </p:nvSpPr>
            <p:spPr>
              <a:xfrm flipV="1">
                <a:off x="126504" y="183529"/>
                <a:ext cx="79213" cy="8391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56" name="Oval"/>
              <p:cNvSpPr/>
              <p:nvPr/>
            </p:nvSpPr>
            <p:spPr>
              <a:xfrm>
                <a:off x="165030" y="0"/>
                <a:ext cx="200813" cy="212729"/>
              </a:xfrm>
              <a:prstGeom prst="ellipse">
                <a:avLst/>
              </a:prstGeom>
              <a:solidFill>
                <a:srgbClr val="FFFFFF"/>
              </a:solidFill>
              <a:ln w="38100" cap="flat">
                <a:solidFill>
                  <a:srgbClr val="434343"/>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57" name="Circle"/>
              <p:cNvSpPr/>
              <p:nvPr/>
            </p:nvSpPr>
            <p:spPr>
              <a:xfrm>
                <a:off x="269194" y="31314"/>
                <a:ext cx="64906" cy="68758"/>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572" name="Group"/>
          <p:cNvGrpSpPr/>
          <p:nvPr/>
        </p:nvGrpSpPr>
        <p:grpSpPr>
          <a:xfrm>
            <a:off x="6172672" y="5186456"/>
            <a:ext cx="1194275" cy="896229"/>
            <a:chOff x="0" y="0"/>
            <a:chExt cx="1194273" cy="896228"/>
          </a:xfrm>
        </p:grpSpPr>
        <p:sp>
          <p:nvSpPr>
            <p:cNvPr id="560"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61"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569" name="Group"/>
            <p:cNvGrpSpPr/>
            <p:nvPr/>
          </p:nvGrpSpPr>
          <p:grpSpPr>
            <a:xfrm>
              <a:off x="62930" y="528144"/>
              <a:ext cx="290761" cy="270627"/>
              <a:chOff x="0" y="0"/>
              <a:chExt cx="290759" cy="270626"/>
            </a:xfrm>
          </p:grpSpPr>
          <p:sp>
            <p:nvSpPr>
              <p:cNvPr id="562"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63"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64"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65"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66"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67"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68"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570"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571"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588" name="Group"/>
          <p:cNvGrpSpPr/>
          <p:nvPr/>
        </p:nvGrpSpPr>
        <p:grpSpPr>
          <a:xfrm>
            <a:off x="2412284" y="3125125"/>
            <a:ext cx="1194275" cy="896229"/>
            <a:chOff x="1491968" y="763606"/>
            <a:chExt cx="1194273" cy="896228"/>
          </a:xfrm>
        </p:grpSpPr>
        <p:grpSp>
          <p:nvGrpSpPr>
            <p:cNvPr id="579" name="Group"/>
            <p:cNvGrpSpPr/>
            <p:nvPr/>
          </p:nvGrpSpPr>
          <p:grpSpPr>
            <a:xfrm>
              <a:off x="1491968" y="763606"/>
              <a:ext cx="1194275" cy="896229"/>
              <a:chOff x="0" y="0"/>
              <a:chExt cx="1194273" cy="896228"/>
            </a:xfrm>
          </p:grpSpPr>
          <p:grpSp>
            <p:nvGrpSpPr>
              <p:cNvPr id="577" name="Group"/>
              <p:cNvGrpSpPr/>
              <p:nvPr/>
            </p:nvGrpSpPr>
            <p:grpSpPr>
              <a:xfrm>
                <a:off x="0" y="0"/>
                <a:ext cx="1194274" cy="896229"/>
                <a:chOff x="0" y="0"/>
                <a:chExt cx="1194273" cy="896228"/>
              </a:xfrm>
            </p:grpSpPr>
            <p:grpSp>
              <p:nvGrpSpPr>
                <p:cNvPr id="575" name="Group"/>
                <p:cNvGrpSpPr/>
                <p:nvPr/>
              </p:nvGrpSpPr>
              <p:grpSpPr>
                <a:xfrm>
                  <a:off x="0" y="0"/>
                  <a:ext cx="1194274" cy="896229"/>
                  <a:chOff x="0" y="0"/>
                  <a:chExt cx="1194273" cy="896228"/>
                </a:xfrm>
              </p:grpSpPr>
              <p:sp>
                <p:nvSpPr>
                  <p:cNvPr id="573"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74"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pic>
              <p:nvPicPr>
                <p:cNvPr id="576" name="Image" descr="Image"/>
                <p:cNvPicPr>
                  <a:picLocks noChangeAspect="1"/>
                </p:cNvPicPr>
                <p:nvPr/>
              </p:nvPicPr>
              <p:blipFill>
                <a:blip r:embed="rId3">
                  <a:extLst/>
                </a:blip>
                <a:stretch>
                  <a:fillRect/>
                </a:stretch>
              </p:blipFill>
              <p:spPr>
                <a:xfrm>
                  <a:off x="739484" y="448114"/>
                  <a:ext cx="355601" cy="355601"/>
                </a:xfrm>
                <a:prstGeom prst="rect">
                  <a:avLst/>
                </a:prstGeom>
                <a:ln w="12700" cap="flat">
                  <a:noFill/>
                  <a:miter lim="400000"/>
                </a:ln>
                <a:effectLst/>
              </p:spPr>
            </p:pic>
          </p:grpSp>
          <p:pic>
            <p:nvPicPr>
              <p:cNvPr id="578" name="Image" descr="Image"/>
              <p:cNvPicPr>
                <a:picLocks noChangeAspect="1"/>
              </p:cNvPicPr>
              <p:nvPr/>
            </p:nvPicPr>
            <p:blipFill>
              <a:blip r:embed="rId3">
                <a:extLst/>
              </a:blip>
              <a:stretch>
                <a:fillRect/>
              </a:stretch>
            </p:blipFill>
            <p:spPr>
              <a:xfrm>
                <a:off x="406636" y="455360"/>
                <a:ext cx="355601" cy="355601"/>
              </a:xfrm>
              <a:prstGeom prst="rect">
                <a:avLst/>
              </a:prstGeom>
              <a:ln w="12700" cap="flat">
                <a:noFill/>
                <a:miter lim="400000"/>
              </a:ln>
              <a:effectLst/>
            </p:spPr>
          </p:pic>
        </p:grpSp>
        <p:grpSp>
          <p:nvGrpSpPr>
            <p:cNvPr id="587" name="Group"/>
            <p:cNvGrpSpPr/>
            <p:nvPr/>
          </p:nvGrpSpPr>
          <p:grpSpPr>
            <a:xfrm rot="21500079">
              <a:off x="1547246" y="1246080"/>
              <a:ext cx="365844" cy="360717"/>
              <a:chOff x="0" y="0"/>
              <a:chExt cx="365842" cy="360716"/>
            </a:xfrm>
          </p:grpSpPr>
          <p:sp>
            <p:nvSpPr>
              <p:cNvPr id="580" name="Line"/>
              <p:cNvSpPr/>
              <p:nvPr/>
            </p:nvSpPr>
            <p:spPr>
              <a:xfrm>
                <a:off x="0" y="127467"/>
                <a:ext cx="272472" cy="2332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FFFFFF"/>
              </a:solidFill>
              <a:ln w="25400" cap="flat">
                <a:solidFill>
                  <a:srgbClr val="434343"/>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81" name="Line"/>
              <p:cNvSpPr/>
              <p:nvPr/>
            </p:nvSpPr>
            <p:spPr>
              <a:xfrm flipV="1">
                <a:off x="13109" y="163458"/>
                <a:ext cx="178398" cy="1889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82" name="Line"/>
              <p:cNvSpPr/>
              <p:nvPr/>
            </p:nvSpPr>
            <p:spPr>
              <a:xfrm flipV="1">
                <a:off x="134038" y="182758"/>
                <a:ext cx="81151" cy="8596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83" name="Line"/>
              <p:cNvSpPr/>
              <p:nvPr/>
            </p:nvSpPr>
            <p:spPr>
              <a:xfrm flipV="1">
                <a:off x="11792" y="158441"/>
                <a:ext cx="174979" cy="18536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84" name="Line"/>
              <p:cNvSpPr/>
              <p:nvPr/>
            </p:nvSpPr>
            <p:spPr>
              <a:xfrm flipV="1">
                <a:off x="126504" y="183529"/>
                <a:ext cx="79213" cy="8391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85" name="Oval"/>
              <p:cNvSpPr/>
              <p:nvPr/>
            </p:nvSpPr>
            <p:spPr>
              <a:xfrm>
                <a:off x="165030" y="0"/>
                <a:ext cx="200813" cy="212729"/>
              </a:xfrm>
              <a:prstGeom prst="ellipse">
                <a:avLst/>
              </a:prstGeom>
              <a:solidFill>
                <a:srgbClr val="FFFFFF"/>
              </a:solidFill>
              <a:ln w="38100" cap="flat">
                <a:solidFill>
                  <a:srgbClr val="434343"/>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86" name="Circle"/>
              <p:cNvSpPr/>
              <p:nvPr/>
            </p:nvSpPr>
            <p:spPr>
              <a:xfrm>
                <a:off x="269194" y="31314"/>
                <a:ext cx="64906" cy="68758"/>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624" name="Group"/>
          <p:cNvGrpSpPr/>
          <p:nvPr/>
        </p:nvGrpSpPr>
        <p:grpSpPr>
          <a:xfrm>
            <a:off x="322632" y="2752587"/>
            <a:ext cx="5448516" cy="3310390"/>
            <a:chOff x="0" y="0"/>
            <a:chExt cx="5448515" cy="3310389"/>
          </a:xfrm>
        </p:grpSpPr>
        <p:sp>
          <p:nvSpPr>
            <p:cNvPr id="589" name="Line"/>
            <p:cNvSpPr/>
            <p:nvPr/>
          </p:nvSpPr>
          <p:spPr>
            <a:xfrm flipV="1">
              <a:off x="4057586" y="2273393"/>
              <a:ext cx="1" cy="964181"/>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590" name="Line"/>
            <p:cNvSpPr/>
            <p:nvPr/>
          </p:nvSpPr>
          <p:spPr>
            <a:xfrm flipH="1">
              <a:off x="3402298" y="2312578"/>
              <a:ext cx="681577" cy="1"/>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nvGrpSpPr>
            <p:cNvPr id="598" name="Group"/>
            <p:cNvGrpSpPr/>
            <p:nvPr/>
          </p:nvGrpSpPr>
          <p:grpSpPr>
            <a:xfrm rot="2700000">
              <a:off x="295322" y="326598"/>
              <a:ext cx="1532727" cy="1470175"/>
              <a:chOff x="0" y="0"/>
              <a:chExt cx="1532725" cy="1470174"/>
            </a:xfrm>
          </p:grpSpPr>
          <p:sp>
            <p:nvSpPr>
              <p:cNvPr id="591" name="Line"/>
              <p:cNvSpPr/>
              <p:nvPr/>
            </p:nvSpPr>
            <p:spPr>
              <a:xfrm>
                <a:off x="0" y="519518"/>
                <a:ext cx="1141541" cy="950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FFFFFF"/>
              </a:solidFill>
              <a:ln w="25400" cap="flat">
                <a:solidFill>
                  <a:srgbClr val="434343"/>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2" name="Line"/>
              <p:cNvSpPr/>
              <p:nvPr/>
            </p:nvSpPr>
            <p:spPr>
              <a:xfrm flipV="1">
                <a:off x="54922" y="666210"/>
                <a:ext cx="747410" cy="77024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3" name="Line"/>
              <p:cNvSpPr/>
              <p:nvPr/>
            </p:nvSpPr>
            <p:spPr>
              <a:xfrm flipV="1">
                <a:off x="561564" y="744871"/>
                <a:ext cx="339984" cy="35036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4" name="Line"/>
              <p:cNvSpPr/>
              <p:nvPr/>
            </p:nvSpPr>
            <p:spPr>
              <a:xfrm flipV="1">
                <a:off x="49406" y="645759"/>
                <a:ext cx="733082" cy="75547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5" name="Line"/>
              <p:cNvSpPr/>
              <p:nvPr/>
            </p:nvSpPr>
            <p:spPr>
              <a:xfrm flipV="1">
                <a:off x="530001" y="748011"/>
                <a:ext cx="331863" cy="34200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6" name="Oval"/>
              <p:cNvSpPr/>
              <p:nvPr/>
            </p:nvSpPr>
            <p:spPr>
              <a:xfrm>
                <a:off x="691406" y="0"/>
                <a:ext cx="841320" cy="867022"/>
              </a:xfrm>
              <a:prstGeom prst="ellipse">
                <a:avLst/>
              </a:prstGeom>
              <a:solidFill>
                <a:srgbClr val="FFFFFF"/>
              </a:solidFill>
              <a:ln w="38100" cap="flat">
                <a:solidFill>
                  <a:srgbClr val="434343"/>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7" name="Oval"/>
              <p:cNvSpPr/>
              <p:nvPr/>
            </p:nvSpPr>
            <p:spPr>
              <a:xfrm>
                <a:off x="1127811" y="127628"/>
                <a:ext cx="271926" cy="280233"/>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599" name="Line"/>
            <p:cNvSpPr/>
            <p:nvPr/>
          </p:nvSpPr>
          <p:spPr>
            <a:xfrm flipV="1">
              <a:off x="2520155" y="1468455"/>
              <a:ext cx="1" cy="61171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600" name="Line"/>
            <p:cNvSpPr/>
            <p:nvPr/>
          </p:nvSpPr>
          <p:spPr>
            <a:xfrm flipH="1">
              <a:off x="1858401" y="1443176"/>
              <a:ext cx="681577" cy="1"/>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nvGrpSpPr>
            <p:cNvPr id="608" name="Group"/>
            <p:cNvGrpSpPr/>
            <p:nvPr/>
          </p:nvGrpSpPr>
          <p:grpSpPr>
            <a:xfrm rot="2700000">
              <a:off x="1753792" y="1513616"/>
              <a:ext cx="1532727" cy="1470176"/>
              <a:chOff x="0" y="0"/>
              <a:chExt cx="1532725" cy="1470174"/>
            </a:xfrm>
          </p:grpSpPr>
          <p:sp>
            <p:nvSpPr>
              <p:cNvPr id="601" name="Line"/>
              <p:cNvSpPr/>
              <p:nvPr/>
            </p:nvSpPr>
            <p:spPr>
              <a:xfrm>
                <a:off x="0" y="519518"/>
                <a:ext cx="1141541" cy="950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chemeClr val="accent1">
                  <a:lumOff val="13529"/>
                </a:schemeClr>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2" name="Line"/>
              <p:cNvSpPr/>
              <p:nvPr/>
            </p:nvSpPr>
            <p:spPr>
              <a:xfrm flipV="1">
                <a:off x="54922" y="666210"/>
                <a:ext cx="747410" cy="77024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3" name="Line"/>
              <p:cNvSpPr/>
              <p:nvPr/>
            </p:nvSpPr>
            <p:spPr>
              <a:xfrm flipV="1">
                <a:off x="561564" y="744871"/>
                <a:ext cx="339984" cy="35036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4" name="Line"/>
              <p:cNvSpPr/>
              <p:nvPr/>
            </p:nvSpPr>
            <p:spPr>
              <a:xfrm flipV="1">
                <a:off x="49406" y="645759"/>
                <a:ext cx="733082" cy="75547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5" name="Line"/>
              <p:cNvSpPr/>
              <p:nvPr/>
            </p:nvSpPr>
            <p:spPr>
              <a:xfrm flipV="1">
                <a:off x="530001" y="748011"/>
                <a:ext cx="331863" cy="34200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6" name="Oval"/>
              <p:cNvSpPr/>
              <p:nvPr/>
            </p:nvSpPr>
            <p:spPr>
              <a:xfrm>
                <a:off x="691406" y="0"/>
                <a:ext cx="841320" cy="867022"/>
              </a:xfrm>
              <a:prstGeom prst="ellipse">
                <a:avLst/>
              </a:prstGeom>
              <a:solidFill>
                <a:schemeClr val="accent1">
                  <a:lumOff val="13529"/>
                </a:schemeClr>
              </a:solidFill>
              <a:ln w="38100" cap="flat">
                <a:solidFill>
                  <a:schemeClr val="accent1">
                    <a:hueOff val="118245"/>
                    <a:lumOff val="-11372"/>
                  </a:schemeClr>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7" name="Oval"/>
              <p:cNvSpPr/>
              <p:nvPr/>
            </p:nvSpPr>
            <p:spPr>
              <a:xfrm>
                <a:off x="1127811" y="127628"/>
                <a:ext cx="271926" cy="280233"/>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623" name="Group"/>
            <p:cNvGrpSpPr/>
            <p:nvPr/>
          </p:nvGrpSpPr>
          <p:grpSpPr>
            <a:xfrm>
              <a:off x="3581378" y="1242420"/>
              <a:ext cx="1867138" cy="1452369"/>
              <a:chOff x="0" y="46231"/>
              <a:chExt cx="1867136" cy="1452368"/>
            </a:xfrm>
          </p:grpSpPr>
          <p:grpSp>
            <p:nvGrpSpPr>
              <p:cNvPr id="614" name="Group"/>
              <p:cNvGrpSpPr/>
              <p:nvPr/>
            </p:nvGrpSpPr>
            <p:grpSpPr>
              <a:xfrm>
                <a:off x="0" y="46231"/>
                <a:ext cx="1867137" cy="1452370"/>
                <a:chOff x="0" y="46231"/>
                <a:chExt cx="1867136" cy="1452368"/>
              </a:xfrm>
            </p:grpSpPr>
            <p:grpSp>
              <p:nvGrpSpPr>
                <p:cNvPr id="611" name="Group"/>
                <p:cNvGrpSpPr/>
                <p:nvPr/>
              </p:nvGrpSpPr>
              <p:grpSpPr>
                <a:xfrm>
                  <a:off x="0" y="46231"/>
                  <a:ext cx="1867137" cy="1452370"/>
                  <a:chOff x="0" y="46231"/>
                  <a:chExt cx="1867136" cy="1452368"/>
                </a:xfrm>
              </p:grpSpPr>
              <p:sp>
                <p:nvSpPr>
                  <p:cNvPr id="609"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0" name="Certificate"/>
                  <p:cNvSpPr/>
                  <p:nvPr/>
                </p:nvSpPr>
                <p:spPr>
                  <a:xfrm>
                    <a:off x="597136" y="228600"/>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pic>
              <p:nvPicPr>
                <p:cNvPr id="612" name="250px-VRSNlogoAug2012.png" descr="250px-VRSNlogoAug2012.png"/>
                <p:cNvPicPr>
                  <a:picLocks noChangeAspect="1"/>
                </p:cNvPicPr>
                <p:nvPr/>
              </p:nvPicPr>
              <p:blipFill>
                <a:blip r:embed="rId4">
                  <a:extLst/>
                </a:blip>
                <a:srcRect l="0" t="0" r="12951" b="33387"/>
                <a:stretch>
                  <a:fillRect/>
                </a:stretch>
              </p:blipFill>
              <p:spPr>
                <a:xfrm>
                  <a:off x="326666" y="384614"/>
                  <a:ext cx="464702" cy="355605"/>
                </a:xfrm>
                <a:prstGeom prst="rect">
                  <a:avLst/>
                </a:prstGeom>
                <a:ln w="12700" cap="flat">
                  <a:noFill/>
                  <a:miter lim="400000"/>
                </a:ln>
                <a:effectLst/>
              </p:spPr>
            </p:pic>
            <p:pic>
              <p:nvPicPr>
                <p:cNvPr id="613" name="Image" descr="Image"/>
                <p:cNvPicPr>
                  <a:picLocks noChangeAspect="1"/>
                </p:cNvPicPr>
                <p:nvPr/>
              </p:nvPicPr>
              <p:blipFill>
                <a:blip r:embed="rId3">
                  <a:extLst/>
                </a:blip>
                <a:stretch>
                  <a:fillRect/>
                </a:stretch>
              </p:blipFill>
              <p:spPr>
                <a:xfrm>
                  <a:off x="739484" y="448114"/>
                  <a:ext cx="355601" cy="355601"/>
                </a:xfrm>
                <a:prstGeom prst="rect">
                  <a:avLst/>
                </a:prstGeom>
                <a:ln w="12700" cap="flat">
                  <a:noFill/>
                  <a:miter lim="400000"/>
                </a:ln>
                <a:effectLst/>
              </p:spPr>
            </p:pic>
          </p:grpSp>
          <p:grpSp>
            <p:nvGrpSpPr>
              <p:cNvPr id="622" name="Group"/>
              <p:cNvGrpSpPr/>
              <p:nvPr/>
            </p:nvGrpSpPr>
            <p:grpSpPr>
              <a:xfrm>
                <a:off x="13856" y="479905"/>
                <a:ext cx="425168" cy="364535"/>
                <a:chOff x="0" y="0"/>
                <a:chExt cx="425167" cy="364533"/>
              </a:xfrm>
            </p:grpSpPr>
            <p:sp>
              <p:nvSpPr>
                <p:cNvPr id="615" name="Line"/>
                <p:cNvSpPr/>
                <p:nvPr/>
              </p:nvSpPr>
              <p:spPr>
                <a:xfrm>
                  <a:off x="0" y="128816"/>
                  <a:ext cx="316656" cy="2357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chemeClr val="accent1">
                    <a:lumOff val="13529"/>
                  </a:schemeClr>
                </a:solidFill>
                <a:ln w="25400" cap="flat">
                  <a:solidFill>
                    <a:schemeClr val="accent1">
                      <a:hueOff val="118245"/>
                      <a:lumOff val="-11372"/>
                    </a:schemeClr>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6" name="Line"/>
                <p:cNvSpPr/>
                <p:nvPr/>
              </p:nvSpPr>
              <p:spPr>
                <a:xfrm flipV="1">
                  <a:off x="15235" y="165188"/>
                  <a:ext cx="207327" cy="190985"/>
                </a:xfrm>
                <a:prstGeom prst="line">
                  <a:avLst/>
                </a:prstGeom>
                <a:noFill/>
                <a:ln w="25400" cap="flat">
                  <a:solidFill>
                    <a:schemeClr val="accent1">
                      <a:hueOff val="118245"/>
                      <a:lumOff val="-11372"/>
                    </a:schemeClr>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7" name="Line"/>
                <p:cNvSpPr/>
                <p:nvPr/>
              </p:nvSpPr>
              <p:spPr>
                <a:xfrm flipV="1">
                  <a:off x="155774" y="184692"/>
                  <a:ext cx="94309" cy="86876"/>
                </a:xfrm>
                <a:prstGeom prst="line">
                  <a:avLst/>
                </a:prstGeom>
                <a:noFill/>
                <a:ln w="25400" cap="flat">
                  <a:solidFill>
                    <a:schemeClr val="accent1">
                      <a:hueOff val="118245"/>
                      <a:lumOff val="-11372"/>
                    </a:schemeClr>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8" name="Line"/>
                <p:cNvSpPr/>
                <p:nvPr/>
              </p:nvSpPr>
              <p:spPr>
                <a:xfrm flipV="1">
                  <a:off x="13705" y="160118"/>
                  <a:ext cx="203352" cy="18732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9" name="Line"/>
                <p:cNvSpPr/>
                <p:nvPr/>
              </p:nvSpPr>
              <p:spPr>
                <a:xfrm flipV="1">
                  <a:off x="147018" y="185471"/>
                  <a:ext cx="92057" cy="848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20" name="Oval"/>
                <p:cNvSpPr/>
                <p:nvPr/>
              </p:nvSpPr>
              <p:spPr>
                <a:xfrm>
                  <a:off x="191791" y="0"/>
                  <a:ext cx="233377" cy="214981"/>
                </a:xfrm>
                <a:prstGeom prst="ellipse">
                  <a:avLst/>
                </a:prstGeom>
                <a:solidFill>
                  <a:schemeClr val="accent1">
                    <a:lumOff val="13529"/>
                  </a:schemeClr>
                </a:solidFill>
                <a:ln w="38100" cap="flat">
                  <a:solidFill>
                    <a:schemeClr val="accent1">
                      <a:hueOff val="118245"/>
                      <a:lumOff val="-11372"/>
                    </a:schemeClr>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21" name="Oval"/>
                <p:cNvSpPr/>
                <p:nvPr/>
              </p:nvSpPr>
              <p:spPr>
                <a:xfrm>
                  <a:off x="312846" y="31645"/>
                  <a:ext cx="75431" cy="6948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sp>
        <p:nvSpPr>
          <p:cNvPr id="625" name="How can I trust this key?"/>
          <p:cNvSpPr/>
          <p:nvPr/>
        </p:nvSpPr>
        <p:spPr>
          <a:xfrm>
            <a:off x="1992166" y="7358154"/>
            <a:ext cx="7071123" cy="17847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61" y="0"/>
                </a:moveTo>
                <a:lnTo>
                  <a:pt x="19725" y="7834"/>
                </a:lnTo>
                <a:lnTo>
                  <a:pt x="218" y="7834"/>
                </a:lnTo>
                <a:cubicBezTo>
                  <a:pt x="98" y="7834"/>
                  <a:pt x="0" y="8221"/>
                  <a:pt x="0" y="8699"/>
                </a:cubicBezTo>
                <a:lnTo>
                  <a:pt x="0" y="20735"/>
                </a:lnTo>
                <a:cubicBezTo>
                  <a:pt x="0" y="21213"/>
                  <a:pt x="98" y="21600"/>
                  <a:pt x="218" y="21600"/>
                </a:cubicBezTo>
                <a:lnTo>
                  <a:pt x="21382" y="21600"/>
                </a:lnTo>
                <a:cubicBezTo>
                  <a:pt x="21502" y="21600"/>
                  <a:pt x="21600" y="21213"/>
                  <a:pt x="21600" y="20735"/>
                </a:cubicBezTo>
                <a:lnTo>
                  <a:pt x="21600" y="8699"/>
                </a:lnTo>
                <a:cubicBezTo>
                  <a:pt x="21600" y="8221"/>
                  <a:pt x="21502" y="7834"/>
                  <a:pt x="21382" y="7834"/>
                </a:cubicBezTo>
                <a:lnTo>
                  <a:pt x="20597" y="7834"/>
                </a:lnTo>
                <a:lnTo>
                  <a:pt x="20161" y="0"/>
                </a:lnTo>
                <a:close/>
              </a:path>
            </a:pathLst>
          </a:custGeom>
          <a:ln w="88900">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sz="3900"/>
            </a:pPr>
            <a:r>
              <a:t> How can I </a:t>
            </a:r>
            <a:r>
              <a:rPr>
                <a:solidFill>
                  <a:schemeClr val="accent3">
                    <a:hueOff val="-365725"/>
                    <a:satOff val="-32500"/>
                    <a:lumOff val="18235"/>
                  </a:schemeClr>
                </a:solidFill>
              </a:rPr>
              <a:t>trust</a:t>
            </a:r>
            <a:r>
              <a:t> this key?</a:t>
            </a:r>
          </a:p>
        </p:txBody>
      </p:sp>
      <p:sp>
        <p:nvSpPr>
          <p:cNvPr id="626" name="Oh. now I trust your key"/>
          <p:cNvSpPr/>
          <p:nvPr/>
        </p:nvSpPr>
        <p:spPr>
          <a:xfrm>
            <a:off x="7611282" y="2472602"/>
            <a:ext cx="4973639" cy="23677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2712"/>
                </a:lnTo>
                <a:lnTo>
                  <a:pt x="9371" y="12712"/>
                </a:lnTo>
                <a:lnTo>
                  <a:pt x="10009" y="21600"/>
                </a:lnTo>
                <a:lnTo>
                  <a:pt x="10645" y="12712"/>
                </a:lnTo>
                <a:lnTo>
                  <a:pt x="21600" y="12712"/>
                </a:lnTo>
                <a:lnTo>
                  <a:pt x="21600" y="0"/>
                </a:lnTo>
                <a:lnTo>
                  <a:pt x="0" y="0"/>
                </a:lnTo>
                <a:close/>
              </a:path>
            </a:pathLst>
          </a:custGeom>
          <a:solidFill>
            <a:srgbClr val="000000"/>
          </a:solidFill>
          <a:ln w="88900">
            <a:solidFill>
              <a:schemeClr val="accent3">
                <a:hueOff val="-365725"/>
                <a:satOff val="-32500"/>
                <a:lumOff val="18235"/>
              </a:schemeClr>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100"/>
            </a:lvl1pPr>
          </a:lstStyle>
          <a:p>
            <a:pPr/>
            <a:r>
              <a:t>Oh. now I trust your key</a:t>
            </a:r>
          </a:p>
        </p:txBody>
      </p:sp>
      <p:sp>
        <p:nvSpPr>
          <p:cNvPr id="62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42"/>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541"/>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543"/>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4" fill="hold">
                                  <p:stCondLst>
                                    <p:cond delay="0"/>
                                  </p:stCondLst>
                                  <p:iterate type="el" backwards="0">
                                    <p:tmAbs val="0"/>
                                  </p:iterate>
                                  <p:childTnLst>
                                    <p:set>
                                      <p:cBhvr>
                                        <p:cTn id="15" fill="hold"/>
                                        <p:tgtEl>
                                          <p:spTgt spid="55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8" presetID="22" grpId="5" fill="hold">
                                  <p:stCondLst>
                                    <p:cond delay="0"/>
                                  </p:stCondLst>
                                  <p:iterate type="el" backwards="0">
                                    <p:tmAbs val="0"/>
                                  </p:iterate>
                                  <p:childTnLst>
                                    <p:set>
                                      <p:cBhvr>
                                        <p:cTn id="19" fill="hold"/>
                                        <p:tgtEl>
                                          <p:spTgt spid="572"/>
                                        </p:tgtEl>
                                        <p:attrNameLst>
                                          <p:attrName>style.visibility</p:attrName>
                                        </p:attrNameLst>
                                      </p:cBhvr>
                                      <p:to>
                                        <p:strVal val="visible"/>
                                      </p:to>
                                    </p:set>
                                    <p:animEffect filter="wipe(left)" transition="in">
                                      <p:cBhvr>
                                        <p:cTn id="20" dur="300"/>
                                        <p:tgtEl>
                                          <p:spTgt spid="572"/>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9" presetID="18" grpId="6" fill="hold">
                                  <p:stCondLst>
                                    <p:cond delay="0"/>
                                  </p:stCondLst>
                                  <p:iterate type="el" backwards="0">
                                    <p:tmAbs val="0"/>
                                  </p:iterate>
                                  <p:childTnLst>
                                    <p:set>
                                      <p:cBhvr>
                                        <p:cTn id="24" fill="hold"/>
                                        <p:tgtEl>
                                          <p:spTgt spid="624"/>
                                        </p:tgtEl>
                                        <p:attrNameLst>
                                          <p:attrName>style.visibility</p:attrName>
                                        </p:attrNameLst>
                                      </p:cBhvr>
                                      <p:to>
                                        <p:strVal val="visible"/>
                                      </p:to>
                                    </p:set>
                                    <p:animEffect filter="strips(upLeft)" transition="in">
                                      <p:cBhvr>
                                        <p:cTn id="25" dur="600"/>
                                        <p:tgtEl>
                                          <p:spTgt spid="624"/>
                                        </p:tgtEl>
                                      </p:cBhvr>
                                    </p:animEffect>
                                  </p:childTnLst>
                                </p:cTn>
                              </p:par>
                            </p:childTnLst>
                          </p:cTn>
                        </p:par>
                        <p:par>
                          <p:cTn id="26" fill="hold">
                            <p:stCondLst>
                              <p:cond delay="600"/>
                            </p:stCondLst>
                            <p:childTnLst>
                              <p:par>
                                <p:cTn id="27" presetClass="entr" nodeType="afterEffect" presetSubtype="0" presetID="1" grpId="7" fill="hold">
                                  <p:stCondLst>
                                    <p:cond delay="0"/>
                                  </p:stCondLst>
                                  <p:iterate type="el" backwards="0">
                                    <p:tmAbs val="0"/>
                                  </p:iterate>
                                  <p:childTnLst>
                                    <p:set>
                                      <p:cBhvr>
                                        <p:cTn id="28" fill="hold"/>
                                        <p:tgtEl>
                                          <p:spTgt spid="58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mph" nodeType="clickEffect" presetSubtype="0" presetID="35" grpId="8" repeatCount="3000" fill="hold">
                                  <p:stCondLst>
                                    <p:cond delay="0"/>
                                  </p:stCondLst>
                                  <p:childTnLst>
                                    <p:anim calcmode="discrete" valueType="str">
                                      <p:cBhvr>
                                        <p:cTn id="32" dur="600" fill="hold"/>
                                        <p:tgtEl>
                                          <p:spTgt spid="559"/>
                                        </p:tgtEl>
                                        <p:attrNameLst>
                                          <p:attrName>style.visibility</p:attrName>
                                        </p:attrNameLst>
                                      </p:cBhvr>
                                      <p:tavLst>
                                        <p:tav tm="0">
                                          <p:val>
                                            <p:strVal val="hidden"/>
                                          </p:val>
                                        </p:tav>
                                        <p:tav tm="50000">
                                          <p:val>
                                            <p:strVal val="visible"/>
                                          </p:val>
                                        </p:tav>
                                      </p:tavLst>
                                    </p:anim>
                                  </p:childTnLst>
                                </p:cTn>
                              </p:par>
                            </p:childTnLst>
                          </p:cTn>
                        </p:par>
                        <p:par>
                          <p:cTn id="33" fill="hold">
                            <p:stCondLst>
                              <p:cond delay="600"/>
                            </p:stCondLst>
                            <p:childTnLst>
                              <p:par>
                                <p:cTn id="34" presetClass="entr" nodeType="afterEffect" presetSubtype="0" presetID="1" grpId="9" fill="hold">
                                  <p:stCondLst>
                                    <p:cond delay="0"/>
                                  </p:stCondLst>
                                  <p:iterate type="el" backwards="0">
                                    <p:tmAbs val="0"/>
                                  </p:iterate>
                                  <p:childTnLst>
                                    <p:set>
                                      <p:cBhvr>
                                        <p:cTn id="35" fill="hold"/>
                                        <p:tgtEl>
                                          <p:spTgt spid="6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72" grpId="5"/>
      <p:bldP build="whole" bldLvl="1" animBg="1" rev="0" advAuto="0" spid="559" grpId="8"/>
      <p:bldP build="whole" bldLvl="1" animBg="1" rev="0" advAuto="0" spid="542" grpId="1"/>
      <p:bldP build="whole" bldLvl="1" animBg="1" rev="0" advAuto="0" spid="543" grpId="3"/>
      <p:bldP build="whole" bldLvl="1" animBg="1" rev="0" advAuto="0" spid="541" grpId="2"/>
      <p:bldP build="whole" bldLvl="1" animBg="1" rev="0" advAuto="0" spid="626" grpId="9"/>
      <p:bldP build="whole" bldLvl="1" animBg="1" rev="0" advAuto="0" spid="588" grpId="7"/>
      <p:bldP build="whole" bldLvl="1" animBg="1" rev="0" advAuto="0" spid="559" grpId="4"/>
      <p:bldP build="whole" bldLvl="1" animBg="1" rev="0" advAuto="0" spid="624" grpId="6"/>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1" name="X.509 Format"/>
          <p:cNvSpPr txBox="1"/>
          <p:nvPr>
            <p:ph type="title"/>
          </p:nvPr>
        </p:nvSpPr>
        <p:spPr>
          <a:prstGeom prst="rect">
            <a:avLst/>
          </a:prstGeom>
        </p:spPr>
        <p:txBody>
          <a:bodyPr/>
          <a:lstStyle/>
          <a:p>
            <a:pPr/>
            <a:r>
              <a:t>X.509 Format</a:t>
            </a:r>
          </a:p>
        </p:txBody>
      </p:sp>
      <p:sp>
        <p:nvSpPr>
          <p:cNvPr id="63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33" name="Version: 3 (0x2)…"/>
          <p:cNvSpPr txBox="1"/>
          <p:nvPr/>
        </p:nvSpPr>
        <p:spPr>
          <a:xfrm>
            <a:off x="374650" y="1999059"/>
            <a:ext cx="12014201" cy="70000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443991">
              <a:defRPr b="0" sz="2736">
                <a:latin typeface="Menlo"/>
                <a:ea typeface="Menlo"/>
                <a:cs typeface="Menlo"/>
                <a:sym typeface="Menlo"/>
              </a:defRPr>
            </a:pPr>
            <a:r>
              <a:t>Version: 3 (0x2)</a:t>
            </a:r>
          </a:p>
          <a:p>
            <a:pPr algn="l" defTabSz="443991">
              <a:defRPr b="0" sz="2736">
                <a:latin typeface="Menlo"/>
                <a:ea typeface="Menlo"/>
                <a:cs typeface="Menlo"/>
                <a:sym typeface="Menlo"/>
              </a:defRPr>
            </a:pPr>
            <a:r>
              <a:t>Serial Number:</a:t>
            </a:r>
          </a:p>
          <a:p>
            <a:pPr algn="l" defTabSz="443991">
              <a:defRPr b="0" sz="2736">
                <a:latin typeface="Menlo"/>
                <a:ea typeface="Menlo"/>
                <a:cs typeface="Menlo"/>
                <a:sym typeface="Menlo"/>
              </a:defRPr>
            </a:pPr>
            <a:r>
              <a:t>  0e:77:76:8a:5d:07:f0:e5:79:59:ca:2a:9d:50:82:b5</a:t>
            </a:r>
          </a:p>
          <a:p>
            <a:pPr algn="l" defTabSz="443991">
              <a:defRPr b="0" sz="2736">
                <a:latin typeface="Menlo"/>
                <a:ea typeface="Menlo"/>
                <a:cs typeface="Menlo"/>
                <a:sym typeface="Menlo"/>
              </a:defRPr>
            </a:pPr>
            <a:r>
              <a:t>Signature Algorithm: sha1WithRSAEncryption</a:t>
            </a:r>
          </a:p>
          <a:p>
            <a:pPr algn="l" defTabSz="443991">
              <a:defRPr b="0" sz="2736">
                <a:latin typeface="Menlo"/>
                <a:ea typeface="Menlo"/>
                <a:cs typeface="Menlo"/>
                <a:sym typeface="Menlo"/>
              </a:defRPr>
            </a:pPr>
            <a:r>
              <a:t>Issuer: C=US, O=DigiCert Inc, OU=www.digicert.com,</a:t>
            </a:r>
          </a:p>
          <a:p>
            <a:pPr algn="l" defTabSz="443991">
              <a:defRPr b="0" sz="2736">
                <a:latin typeface="Menlo"/>
                <a:ea typeface="Menlo"/>
                <a:cs typeface="Menlo"/>
                <a:sym typeface="Menlo"/>
              </a:defRPr>
            </a:pPr>
            <a:r>
              <a:t>        CN=DigiCert High Assurance EV CA-1</a:t>
            </a:r>
          </a:p>
          <a:p>
            <a:pPr algn="l" defTabSz="443991">
              <a:defRPr b="0" sz="2736">
                <a:latin typeface="Menlo"/>
                <a:ea typeface="Menlo"/>
                <a:cs typeface="Menlo"/>
                <a:sym typeface="Menlo"/>
              </a:defRPr>
            </a:pPr>
            <a:r>
              <a:t>Validity</a:t>
            </a:r>
          </a:p>
          <a:p>
            <a:pPr algn="l" defTabSz="443991">
              <a:defRPr b="0" sz="2736">
                <a:latin typeface="Menlo"/>
                <a:ea typeface="Menlo"/>
                <a:cs typeface="Menlo"/>
                <a:sym typeface="Menlo"/>
              </a:defRPr>
            </a:pPr>
            <a:r>
              <a:t>  Not Before: May 27 00:00:00 2011 GMT</a:t>
            </a:r>
          </a:p>
          <a:p>
            <a:pPr algn="l" defTabSz="443991">
              <a:defRPr b="0" sz="2736">
                <a:latin typeface="Menlo"/>
                <a:ea typeface="Menlo"/>
                <a:cs typeface="Menlo"/>
                <a:sym typeface="Menlo"/>
              </a:defRPr>
            </a:pPr>
            <a:r>
              <a:t>  Not After : Jul 29 12:00:00 2013 GMT</a:t>
            </a:r>
          </a:p>
          <a:p>
            <a:pPr algn="l" defTabSz="443991">
              <a:defRPr b="0" sz="2736">
                <a:latin typeface="Menlo"/>
                <a:ea typeface="Menlo"/>
                <a:cs typeface="Menlo"/>
                <a:sym typeface="Menlo"/>
              </a:defRPr>
            </a:pPr>
            <a:r>
              <a:t>Subject: C=US, ST=California, L=San Francisco,</a:t>
            </a:r>
          </a:p>
          <a:p>
            <a:pPr algn="l" defTabSz="443991">
              <a:defRPr b="0" sz="2736">
                <a:latin typeface="Menlo"/>
                <a:ea typeface="Menlo"/>
                <a:cs typeface="Menlo"/>
                <a:sym typeface="Menlo"/>
              </a:defRPr>
            </a:pPr>
            <a:r>
              <a:t>         O=GitHub, Inc., CN=github.com</a:t>
            </a:r>
          </a:p>
          <a:p>
            <a:pPr algn="l" defTabSz="443991">
              <a:defRPr b="0" sz="2736">
                <a:latin typeface="Menlo"/>
                <a:ea typeface="Menlo"/>
                <a:cs typeface="Menlo"/>
                <a:sym typeface="Menlo"/>
              </a:defRPr>
            </a:pPr>
            <a:r>
              <a:t>Subject Public Key Info:</a:t>
            </a:r>
          </a:p>
          <a:p>
            <a:pPr algn="l" defTabSz="443991">
              <a:defRPr b="0" sz="2736">
                <a:latin typeface="Menlo"/>
                <a:ea typeface="Menlo"/>
                <a:cs typeface="Menlo"/>
                <a:sym typeface="Menlo"/>
              </a:defRPr>
            </a:pPr>
            <a:r>
              <a:t>  Public Key Algorithm: rsaEncryption</a:t>
            </a:r>
          </a:p>
          <a:p>
            <a:pPr algn="l" defTabSz="443991">
              <a:defRPr b="0" sz="2736">
                <a:latin typeface="Menlo"/>
                <a:ea typeface="Menlo"/>
                <a:cs typeface="Menlo"/>
                <a:sym typeface="Menlo"/>
              </a:defRPr>
            </a:pPr>
            <a:r>
              <a:t>    Public-Key: (2048 bit)</a:t>
            </a:r>
          </a:p>
          <a:p>
            <a:pPr algn="l" defTabSz="443991">
              <a:defRPr b="0" sz="2736">
                <a:latin typeface="Menlo"/>
                <a:ea typeface="Menlo"/>
                <a:cs typeface="Menlo"/>
                <a:sym typeface="Menlo"/>
              </a:defRPr>
            </a:pPr>
            <a:r>
              <a:t>      Modulus:</a:t>
            </a:r>
          </a:p>
          <a:p>
            <a:pPr algn="l" defTabSz="443991">
              <a:defRPr b="0" sz="2736">
                <a:latin typeface="Menlo"/>
                <a:ea typeface="Menlo"/>
                <a:cs typeface="Menlo"/>
                <a:sym typeface="Menlo"/>
              </a:defRPr>
            </a:pPr>
            <a:r>
              <a:t>        00:ed:d3:89:c3:5d:70:72:09:f3:33:4f:1a:72:74:</a:t>
            </a:r>
          </a:p>
          <a:p>
            <a:pPr algn="l" defTabSz="443991">
              <a:defRPr b="0" sz="2736">
                <a:latin typeface="Menlo"/>
                <a:ea typeface="Menlo"/>
                <a:cs typeface="Menlo"/>
                <a:sym typeface="Menlo"/>
              </a:defRPr>
            </a:pPr>
            <a:r>
              <a:t>        d9:b6:5a:95:50:bb:68:61:9f:f7:fb:1f:19:e1:da:</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5" name="X.509 Format"/>
          <p:cNvSpPr txBox="1"/>
          <p:nvPr>
            <p:ph type="title"/>
          </p:nvPr>
        </p:nvSpPr>
        <p:spPr>
          <a:prstGeom prst="rect">
            <a:avLst/>
          </a:prstGeom>
        </p:spPr>
        <p:txBody>
          <a:bodyPr/>
          <a:lstStyle/>
          <a:p>
            <a:pPr/>
            <a:r>
              <a:t>X.509 Format</a:t>
            </a:r>
          </a:p>
        </p:txBody>
      </p:sp>
      <p:sp>
        <p:nvSpPr>
          <p:cNvPr id="636" name="Real world examples"/>
          <p:cNvSpPr txBox="1"/>
          <p:nvPr>
            <p:ph type="body" idx="1"/>
          </p:nvPr>
        </p:nvSpPr>
        <p:spPr>
          <a:prstGeom prst="rect">
            <a:avLst/>
          </a:prstGeom>
        </p:spPr>
        <p:txBody>
          <a:bodyPr/>
          <a:lstStyle/>
          <a:p>
            <a:pPr/>
            <a:r>
              <a:t>Real world examples</a:t>
            </a:r>
          </a:p>
        </p:txBody>
      </p:sp>
      <p:sp>
        <p:nvSpPr>
          <p:cNvPr id="63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9" name="CA Trustworthiness (1)"/>
          <p:cNvSpPr txBox="1"/>
          <p:nvPr>
            <p:ph type="title"/>
          </p:nvPr>
        </p:nvSpPr>
        <p:spPr>
          <a:prstGeom prst="rect">
            <a:avLst/>
          </a:prstGeom>
        </p:spPr>
        <p:txBody>
          <a:bodyPr/>
          <a:lstStyle/>
          <a:p>
            <a:pPr/>
            <a:r>
              <a:t>CA Trustworthiness (1)</a:t>
            </a:r>
          </a:p>
        </p:txBody>
      </p:sp>
      <p:sp>
        <p:nvSpPr>
          <p:cNvPr id="640" name="A CA is essentially a trusted third party…"/>
          <p:cNvSpPr txBox="1"/>
          <p:nvPr>
            <p:ph type="body" idx="1"/>
          </p:nvPr>
        </p:nvSpPr>
        <p:spPr>
          <a:prstGeom prst="rect">
            <a:avLst/>
          </a:prstGeom>
        </p:spPr>
        <p:txBody>
          <a:bodyPr/>
          <a:lstStyle/>
          <a:p>
            <a:pPr/>
            <a:r>
              <a:t>A CA is essentially a trusted third party</a:t>
            </a:r>
          </a:p>
          <a:p>
            <a:pPr lvl="1"/>
            <a:r>
              <a:t>Certificate signatures are attestations of authenticity for the server and (optionally) the client</a:t>
            </a:r>
          </a:p>
          <a:p>
            <a:pPr lvl="1"/>
            <a:r>
              <a:t>Remember: trust is bad and should be minimized!</a:t>
            </a:r>
          </a:p>
          <a:p>
            <a:pPr>
              <a:defRPr>
                <a:solidFill>
                  <a:schemeClr val="accent5">
                    <a:hueOff val="89162"/>
                    <a:satOff val="9554"/>
                    <a:lumOff val="16296"/>
                  </a:schemeClr>
                </a:solidFill>
              </a:defRPr>
            </a:pPr>
            <a:r>
              <a:t>If a CA mistakenly (or purposefully) signs a certificate for a domain and provides it to a malicious principal, TLS can be subverted</a:t>
            </a:r>
          </a:p>
          <a:p>
            <a:pPr/>
            <a:r>
              <a:t>Not only must we trust root CAs, but also intermediate CAs that have been delegated signing authority</a:t>
            </a:r>
          </a:p>
        </p:txBody>
      </p:sp>
      <p:sp>
        <p:nvSpPr>
          <p:cNvPr id="64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3" name="CA Trustworthiness (2)"/>
          <p:cNvSpPr txBox="1"/>
          <p:nvPr>
            <p:ph type="title"/>
          </p:nvPr>
        </p:nvSpPr>
        <p:spPr>
          <a:prstGeom prst="rect">
            <a:avLst/>
          </a:prstGeom>
        </p:spPr>
        <p:txBody>
          <a:bodyPr/>
          <a:lstStyle/>
          <a:p>
            <a:pPr/>
            <a:r>
              <a:t>CA Trustworthiness (2)</a:t>
            </a:r>
          </a:p>
        </p:txBody>
      </p:sp>
      <p:sp>
        <p:nvSpPr>
          <p:cNvPr id="644" name="Clearly, the CA secret key must be protected at all costs…"/>
          <p:cNvSpPr txBox="1"/>
          <p:nvPr>
            <p:ph type="body" idx="1"/>
          </p:nvPr>
        </p:nvSpPr>
        <p:spPr>
          <a:prstGeom prst="rect">
            <a:avLst/>
          </a:prstGeom>
        </p:spPr>
        <p:txBody>
          <a:bodyPr/>
          <a:lstStyle/>
          <a:p>
            <a:pPr/>
            <a:r>
              <a:t>Clearly, the CA secret key must be protected at all costs</a:t>
            </a:r>
          </a:p>
          <a:p>
            <a:pPr lvl="1"/>
            <a:r>
              <a:t>Possession of the CA secret key grants adversaries the ability to sign any domain</a:t>
            </a:r>
          </a:p>
          <a:p>
            <a:pPr lvl="1">
              <a:defRPr>
                <a:solidFill>
                  <a:schemeClr val="accent5">
                    <a:hueOff val="89162"/>
                    <a:satOff val="9554"/>
                    <a:lumOff val="16296"/>
                  </a:schemeClr>
                </a:solidFill>
              </a:defRPr>
            </a:pPr>
            <a:r>
              <a:t>Attractive target for adversaries</a:t>
            </a:r>
          </a:p>
          <a:p>
            <a:pPr/>
            <a:r>
              <a:t>Signatures should only be issued after verifying the identity of the requester</a:t>
            </a:r>
          </a:p>
          <a:p>
            <a:pPr lvl="1"/>
            <a:r>
              <a:t>Also known as domain validation</a:t>
            </a:r>
          </a:p>
          <a:p>
            <a:pPr lvl="1"/>
            <a:r>
              <a:t>Should be easy, right?</a:t>
            </a:r>
          </a:p>
        </p:txBody>
      </p:sp>
      <p:sp>
        <p:nvSpPr>
          <p:cNvPr id="64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7" name="CA Failures"/>
          <p:cNvSpPr txBox="1"/>
          <p:nvPr>
            <p:ph type="title"/>
          </p:nvPr>
        </p:nvSpPr>
        <p:spPr>
          <a:prstGeom prst="rect">
            <a:avLst/>
          </a:prstGeom>
        </p:spPr>
        <p:txBody>
          <a:bodyPr/>
          <a:lstStyle/>
          <a:p>
            <a:pPr/>
            <a:r>
              <a:t>CA Failures</a:t>
            </a:r>
          </a:p>
        </p:txBody>
      </p:sp>
      <p:sp>
        <p:nvSpPr>
          <p:cNvPr id="648" name="In 2001, VeriSign issued two executable signing certificates to someone claiming to be from Microsoft…"/>
          <p:cNvSpPr txBox="1"/>
          <p:nvPr>
            <p:ph type="body" sz="half" idx="1"/>
          </p:nvPr>
        </p:nvSpPr>
        <p:spPr>
          <a:xfrm>
            <a:off x="381000" y="5811589"/>
            <a:ext cx="12255500" cy="2989511"/>
          </a:xfrm>
          <a:prstGeom prst="rect">
            <a:avLst/>
          </a:prstGeom>
        </p:spPr>
        <p:txBody>
          <a:bodyPr/>
          <a:lstStyle/>
          <a:p>
            <a:pPr/>
            <a:r>
              <a:t>In 2001, VeriSign issued two executable signing certificates to someone claiming to be from Microsoft</a:t>
            </a:r>
          </a:p>
          <a:p>
            <a:pPr lvl="1"/>
            <a:r>
              <a:t>Could be used to issue untrusted software updates</a:t>
            </a:r>
          </a:p>
        </p:txBody>
      </p:sp>
      <p:sp>
        <p:nvSpPr>
          <p:cNvPr id="64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50" name="Issued to: Microsoft Corporation…"/>
          <p:cNvSpPr txBox="1"/>
          <p:nvPr/>
        </p:nvSpPr>
        <p:spPr>
          <a:xfrm>
            <a:off x="828005" y="1879600"/>
            <a:ext cx="10574090" cy="330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a:latin typeface="Menlo"/>
                <a:ea typeface="Menlo"/>
                <a:cs typeface="Menlo"/>
                <a:sym typeface="Menlo"/>
              </a:defRPr>
            </a:pPr>
            <a:r>
              <a:t>Issued to: Microsoft Corporation</a:t>
            </a:r>
          </a:p>
          <a:p>
            <a:pPr algn="l">
              <a:defRPr b="0">
                <a:latin typeface="Menlo"/>
                <a:ea typeface="Menlo"/>
                <a:cs typeface="Menlo"/>
                <a:sym typeface="Menlo"/>
              </a:defRPr>
            </a:pPr>
            <a:r>
              <a:t>Issued by: VeriSign Commercial Software Publishers CA</a:t>
            </a:r>
          </a:p>
          <a:p>
            <a:pPr algn="l">
              <a:defRPr b="0">
                <a:latin typeface="Menlo"/>
                <a:ea typeface="Menlo"/>
                <a:cs typeface="Menlo"/>
                <a:sym typeface="Menlo"/>
              </a:defRPr>
            </a:pPr>
            <a:r>
              <a:t>Valid from 1/29/2001 to 1/30/2002</a:t>
            </a:r>
          </a:p>
          <a:p>
            <a:pPr algn="l">
              <a:defRPr b="0">
                <a:latin typeface="Menlo"/>
                <a:ea typeface="Menlo"/>
                <a:cs typeface="Menlo"/>
                <a:sym typeface="Menlo"/>
              </a:defRPr>
            </a:pPr>
            <a:r>
              <a:t>Serial number is 1B51 90F7 3724 399C 9254 CD42 4637 996A</a:t>
            </a:r>
          </a:p>
          <a:p>
            <a:pPr algn="l">
              <a:defRPr b="0">
                <a:latin typeface="Menlo"/>
                <a:ea typeface="Menlo"/>
                <a:cs typeface="Menlo"/>
                <a:sym typeface="Menlo"/>
              </a:defRPr>
            </a:pPr>
          </a:p>
          <a:p>
            <a:pPr marL="457200" indent="-457200" algn="l" defTabSz="457200">
              <a:tabLst>
                <a:tab pos="139700" algn="l"/>
                <a:tab pos="457200" algn="l"/>
              </a:tabLst>
              <a:defRPr b="0">
                <a:latin typeface="Menlo"/>
                <a:ea typeface="Menlo"/>
                <a:cs typeface="Menlo"/>
                <a:sym typeface="Menlo"/>
              </a:defRPr>
            </a:pPr>
            <a:r>
              <a:t>Issued to: Microsoft Corporation </a:t>
            </a:r>
            <a:endParaRPr>
              <a:latin typeface="Times"/>
              <a:ea typeface="Times"/>
              <a:cs typeface="Times"/>
              <a:sym typeface="Times"/>
            </a:endParaRPr>
          </a:p>
          <a:p>
            <a:pPr marL="457200" indent="-457200" algn="l" defTabSz="457200">
              <a:tabLst>
                <a:tab pos="139700" algn="l"/>
                <a:tab pos="457200" algn="l"/>
              </a:tabLst>
              <a:defRPr b="0">
                <a:latin typeface="Menlo"/>
                <a:ea typeface="Menlo"/>
                <a:cs typeface="Menlo"/>
                <a:sym typeface="Menlo"/>
              </a:defRPr>
            </a:pPr>
            <a:r>
              <a:t>Issued by: VeriSign Commercial Software Publishers CA </a:t>
            </a:r>
            <a:endParaRPr>
              <a:latin typeface="Times"/>
              <a:ea typeface="Times"/>
              <a:cs typeface="Times"/>
              <a:sym typeface="Times"/>
            </a:endParaRPr>
          </a:p>
          <a:p>
            <a:pPr marL="457200" indent="-457200" algn="l" defTabSz="457200">
              <a:tabLst>
                <a:tab pos="139700" algn="l"/>
                <a:tab pos="457200" algn="l"/>
              </a:tabLst>
              <a:defRPr b="0">
                <a:latin typeface="Menlo"/>
                <a:ea typeface="Menlo"/>
                <a:cs typeface="Menlo"/>
                <a:sym typeface="Menlo"/>
              </a:defRPr>
            </a:pPr>
            <a:r>
              <a:t>Valid from 1/30/2001 to 1/31/2002 </a:t>
            </a:r>
            <a:endParaRPr>
              <a:latin typeface="Times"/>
              <a:ea typeface="Times"/>
              <a:cs typeface="Times"/>
              <a:sym typeface="Times"/>
            </a:endParaRPr>
          </a:p>
          <a:p>
            <a:pPr marL="457200" indent="-457200" algn="l" defTabSz="457200">
              <a:tabLst>
                <a:tab pos="139700" algn="l"/>
                <a:tab pos="457200" algn="l"/>
              </a:tabLst>
              <a:defRPr b="0">
                <a:latin typeface="Menlo"/>
                <a:ea typeface="Menlo"/>
                <a:cs typeface="Menlo"/>
                <a:sym typeface="Menlo"/>
              </a:defRPr>
            </a:pPr>
            <a:r>
              <a:t>Serial number is 750E 40FF 97F0 47ED F556 C708 4EB1 ABFD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2" name="Comodo"/>
          <p:cNvSpPr txBox="1"/>
          <p:nvPr>
            <p:ph type="title"/>
          </p:nvPr>
        </p:nvSpPr>
        <p:spPr>
          <a:prstGeom prst="rect">
            <a:avLst/>
          </a:prstGeom>
        </p:spPr>
        <p:txBody>
          <a:bodyPr/>
          <a:lstStyle/>
          <a:p>
            <a:pPr/>
            <a:r>
              <a:t>Comodo</a:t>
            </a:r>
          </a:p>
        </p:txBody>
      </p:sp>
      <p:sp>
        <p:nvSpPr>
          <p:cNvPr id="653" name="Body"/>
          <p:cNvSpPr txBox="1"/>
          <p:nvPr>
            <p:ph type="body" idx="1"/>
          </p:nvPr>
        </p:nvSpPr>
        <p:spPr>
          <a:prstGeom prst="rect">
            <a:avLst/>
          </a:prstGeom>
        </p:spPr>
        <p:txBody>
          <a:bodyPr/>
          <a:lstStyle/>
          <a:p>
            <a:pPr/>
          </a:p>
        </p:txBody>
      </p:sp>
      <p:sp>
        <p:nvSpPr>
          <p:cNvPr id="65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55" name="ca-comodo-fail.png" descr="ca-comodo-fail.png"/>
          <p:cNvPicPr>
            <a:picLocks noChangeAspect="1"/>
          </p:cNvPicPr>
          <p:nvPr/>
        </p:nvPicPr>
        <p:blipFill>
          <a:blip r:embed="rId2">
            <a:extLst/>
          </a:blip>
          <a:stretch>
            <a:fillRect/>
          </a:stretch>
        </p:blipFill>
        <p:spPr>
          <a:xfrm>
            <a:off x="2050648" y="2128140"/>
            <a:ext cx="9284504" cy="697052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Title 3"/>
          <p:cNvSpPr txBox="1"/>
          <p:nvPr>
            <p:ph type="title"/>
          </p:nvPr>
        </p:nvSpPr>
        <p:spPr>
          <a:prstGeom prst="rect">
            <a:avLst/>
          </a:prstGeom>
        </p:spPr>
        <p:txBody>
          <a:bodyPr/>
          <a:lstStyle/>
          <a:p>
            <a:pPr/>
            <a:r>
              <a:t>SSL/TLS</a:t>
            </a:r>
          </a:p>
        </p:txBody>
      </p:sp>
      <p:sp>
        <p:nvSpPr>
          <p:cNvPr id="168" name="Content Placeholder 4"/>
          <p:cNvSpPr txBox="1"/>
          <p:nvPr>
            <p:ph type="body" idx="1"/>
          </p:nvPr>
        </p:nvSpPr>
        <p:spPr>
          <a:prstGeom prst="rect">
            <a:avLst/>
          </a:prstGeom>
        </p:spPr>
        <p:txBody>
          <a:bodyPr/>
          <a:lstStyle/>
          <a:p>
            <a:pPr/>
            <a:r>
              <a:t>Application-layer protocol for confidentiality, integrity, and authentication between clients and servers</a:t>
            </a:r>
          </a:p>
          <a:p>
            <a:pPr lvl="1" marL="1179004" indent="-417004">
              <a:spcBef>
                <a:spcPts val="700"/>
              </a:spcBef>
              <a:defRPr sz="3400"/>
            </a:pPr>
            <a:r>
              <a:t>Introduced by Netscape in 1995 as the </a:t>
            </a:r>
            <a:r>
              <a:rPr>
                <a:solidFill>
                  <a:srgbClr val="5B9BD5"/>
                </a:solidFill>
              </a:rPr>
              <a:t>Secure Sockets Layer </a:t>
            </a:r>
            <a:r>
              <a:t>(SSL)</a:t>
            </a:r>
          </a:p>
          <a:p>
            <a:pPr lvl="1" marL="1179004" indent="-417004">
              <a:spcBef>
                <a:spcPts val="700"/>
              </a:spcBef>
              <a:defRPr sz="3400"/>
            </a:pPr>
            <a:r>
              <a:t>Designed to encapsulate HTTP, hence HTTPS</a:t>
            </a:r>
          </a:p>
          <a:p>
            <a:pPr>
              <a:defRPr>
                <a:solidFill>
                  <a:srgbClr val="5B9BD5"/>
                </a:solidFill>
              </a:defRPr>
            </a:pPr>
            <a:r>
              <a:t>Transport Layer Security </a:t>
            </a:r>
            <a:r>
              <a:rPr>
                <a:solidFill>
                  <a:srgbClr val="000000"/>
                </a:solidFill>
              </a:rPr>
              <a:t>(TLS) is the upgraded standard</a:t>
            </a:r>
            <a:endParaRPr>
              <a:solidFill>
                <a:srgbClr val="000000"/>
              </a:solidFill>
            </a:endParaRPr>
          </a:p>
          <a:p>
            <a:pPr lvl="1" marL="1179004" indent="-417004">
              <a:spcBef>
                <a:spcPts val="700"/>
              </a:spcBef>
              <a:defRPr sz="3400"/>
            </a:pPr>
            <a:r>
              <a:t>Defined in an RFC in 1999</a:t>
            </a:r>
          </a:p>
          <a:p>
            <a:pPr lvl="1" marL="1179004" indent="-417004">
              <a:spcBef>
                <a:spcPts val="700"/>
              </a:spcBef>
              <a:defRPr sz="3400"/>
            </a:pPr>
            <a:r>
              <a:t>Supersedes SSL: </a:t>
            </a:r>
            <a:r>
              <a:rPr>
                <a:latin typeface="Calibri"/>
                <a:ea typeface="Calibri"/>
                <a:cs typeface="Calibri"/>
                <a:sym typeface="Calibri"/>
              </a:rPr>
              <a:t>SSL is known to be insecure and should not be used</a:t>
            </a:r>
          </a:p>
          <a:p>
            <a:pPr/>
            <a:r>
              <a:t>Sits between transport and application layers</a:t>
            </a:r>
          </a:p>
          <a:p>
            <a:pPr lvl="1" marL="1179004" indent="-417004">
              <a:spcBef>
                <a:spcPts val="700"/>
              </a:spcBef>
              <a:defRPr sz="3400"/>
            </a:pPr>
            <a:r>
              <a:t>Thus, applications must be TLS-aware</a:t>
            </a:r>
          </a:p>
          <a:p>
            <a:pPr/>
            <a:r>
              <a:t>Both client and server must have an asymmetric keypair</a:t>
            </a:r>
          </a:p>
          <a:p>
            <a:pPr lvl="1" marL="1179004" indent="-417004">
              <a:spcBef>
                <a:spcPts val="700"/>
              </a:spcBef>
              <a:defRPr sz="3400"/>
            </a:pPr>
            <a:r>
              <a:t>X.509 </a:t>
            </a:r>
            <a:r>
              <a:rPr>
                <a:solidFill>
                  <a:srgbClr val="5B9BD5"/>
                </a:solidFill>
              </a:rPr>
              <a:t>certificates</a:t>
            </a:r>
            <a:r>
              <a:t> contain signed public keys</a:t>
            </a:r>
          </a:p>
          <a:p>
            <a:pPr lvl="1" marL="1179004" indent="-417004">
              <a:spcBef>
                <a:spcPts val="700"/>
              </a:spcBef>
              <a:defRPr sz="3400"/>
            </a:pPr>
            <a:r>
              <a:t>PKI rooted in trusted (?) Certificate Authorities (CAs)</a:t>
            </a:r>
          </a:p>
        </p:txBody>
      </p:sp>
      <p:sp>
        <p:nvSpPr>
          <p:cNvPr id="169" name="Slide Number"/>
          <p:cNvSpPr txBox="1"/>
          <p:nvPr>
            <p:ph type="sldNum" sz="quarter" idx="2"/>
          </p:nvPr>
        </p:nvSpPr>
        <p:spPr>
          <a:xfrm>
            <a:off x="12026899" y="9296400"/>
            <a:ext cx="215901"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68">
                                            <p:txEl>
                                              <p:pRg st="3" end="3"/>
                                            </p:txEl>
                                          </p:spTgt>
                                        </p:tgtEl>
                                        <p:attrNameLst>
                                          <p:attrName>style.visibility</p:attrName>
                                        </p:attrNameLst>
                                      </p:cBhvr>
                                      <p:to>
                                        <p:strVal val="visible"/>
                                      </p:to>
                                    </p:set>
                                    <p:anim calcmode="lin" valueType="num">
                                      <p:cBhvr>
                                        <p:cTn id="7" dur="500" fill="hold"/>
                                        <p:tgtEl>
                                          <p:spTgt spid="168">
                                            <p:txEl>
                                              <p:pRg st="3" end="3"/>
                                            </p:txEl>
                                          </p:spTgt>
                                        </p:tgtEl>
                                        <p:attrNameLst>
                                          <p:attrName>ppt_x</p:attrName>
                                        </p:attrNameLst>
                                      </p:cBhvr>
                                      <p:tavLst>
                                        <p:tav tm="0">
                                          <p:val>
                                            <p:strVal val="#ppt_x"/>
                                          </p:val>
                                        </p:tav>
                                        <p:tav tm="100000">
                                          <p:val>
                                            <p:strVal val="#ppt_x"/>
                                          </p:val>
                                        </p:tav>
                                      </p:tavLst>
                                    </p:anim>
                                    <p:anim calcmode="lin" valueType="num">
                                      <p:cBhvr>
                                        <p:cTn id="8" dur="500" fill="hold"/>
                                        <p:tgtEl>
                                          <p:spTgt spid="168">
                                            <p:txEl>
                                              <p:pRg st="3" end="3"/>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1" fill="hold">
                                  <p:stCondLst>
                                    <p:cond delay="0"/>
                                  </p:stCondLst>
                                  <p:iterate type="el" backwards="0">
                                    <p:tmAbs val="0"/>
                                  </p:iterate>
                                  <p:childTnLst>
                                    <p:set>
                                      <p:cBhvr>
                                        <p:cTn id="11" fill="hold"/>
                                        <p:tgtEl>
                                          <p:spTgt spid="168">
                                            <p:txEl>
                                              <p:pRg st="4" end="4"/>
                                            </p:txEl>
                                          </p:spTgt>
                                        </p:tgtEl>
                                        <p:attrNameLst>
                                          <p:attrName>style.visibility</p:attrName>
                                        </p:attrNameLst>
                                      </p:cBhvr>
                                      <p:to>
                                        <p:strVal val="visible"/>
                                      </p:to>
                                    </p:set>
                                    <p:anim calcmode="lin" valueType="num">
                                      <p:cBhvr>
                                        <p:cTn id="12" dur="500" fill="hold"/>
                                        <p:tgtEl>
                                          <p:spTgt spid="168">
                                            <p:txEl>
                                              <p:pRg st="4" end="4"/>
                                            </p:txEl>
                                          </p:spTgt>
                                        </p:tgtEl>
                                        <p:attrNameLst>
                                          <p:attrName>ppt_x</p:attrName>
                                        </p:attrNameLst>
                                      </p:cBhvr>
                                      <p:tavLst>
                                        <p:tav tm="0">
                                          <p:val>
                                            <p:strVal val="#ppt_x"/>
                                          </p:val>
                                        </p:tav>
                                        <p:tav tm="100000">
                                          <p:val>
                                            <p:strVal val="#ppt_x"/>
                                          </p:val>
                                        </p:tav>
                                      </p:tavLst>
                                    </p:anim>
                                    <p:anim calcmode="lin" valueType="num">
                                      <p:cBhvr>
                                        <p:cTn id="13" dur="500" fill="hold"/>
                                        <p:tgtEl>
                                          <p:spTgt spid="168">
                                            <p:txEl>
                                              <p:pRg st="4" end="4"/>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Class="entr" nodeType="afterEffect" presetSubtype="4" presetID="2" grpId="1" fill="hold">
                                  <p:stCondLst>
                                    <p:cond delay="0"/>
                                  </p:stCondLst>
                                  <p:iterate type="el" backwards="0">
                                    <p:tmAbs val="0"/>
                                  </p:iterate>
                                  <p:childTnLst>
                                    <p:set>
                                      <p:cBhvr>
                                        <p:cTn id="16" fill="hold"/>
                                        <p:tgtEl>
                                          <p:spTgt spid="168">
                                            <p:txEl>
                                              <p:pRg st="5" end="5"/>
                                            </p:txEl>
                                          </p:spTgt>
                                        </p:tgtEl>
                                        <p:attrNameLst>
                                          <p:attrName>style.visibility</p:attrName>
                                        </p:attrNameLst>
                                      </p:cBhvr>
                                      <p:to>
                                        <p:strVal val="visible"/>
                                      </p:to>
                                    </p:set>
                                    <p:anim calcmode="lin" valueType="num">
                                      <p:cBhvr>
                                        <p:cTn id="17" dur="500" fill="hold"/>
                                        <p:tgtEl>
                                          <p:spTgt spid="168">
                                            <p:txEl>
                                              <p:pRg st="5" end="5"/>
                                            </p:txEl>
                                          </p:spTgt>
                                        </p:tgtEl>
                                        <p:attrNameLst>
                                          <p:attrName>ppt_x</p:attrName>
                                        </p:attrNameLst>
                                      </p:cBhvr>
                                      <p:tavLst>
                                        <p:tav tm="0">
                                          <p:val>
                                            <p:strVal val="#ppt_x"/>
                                          </p:val>
                                        </p:tav>
                                        <p:tav tm="100000">
                                          <p:val>
                                            <p:strVal val="#ppt_x"/>
                                          </p:val>
                                        </p:tav>
                                      </p:tavLst>
                                    </p:anim>
                                    <p:anim calcmode="lin" valueType="num">
                                      <p:cBhvr>
                                        <p:cTn id="18" dur="500" fill="hold"/>
                                        <p:tgtEl>
                                          <p:spTgt spid="16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4" presetID="2" grpId="1" fill="hold">
                                  <p:stCondLst>
                                    <p:cond delay="0"/>
                                  </p:stCondLst>
                                  <p:iterate type="el" backwards="0">
                                    <p:tmAbs val="0"/>
                                  </p:iterate>
                                  <p:childTnLst>
                                    <p:set>
                                      <p:cBhvr>
                                        <p:cTn id="22" fill="hold"/>
                                        <p:tgtEl>
                                          <p:spTgt spid="168">
                                            <p:txEl>
                                              <p:pRg st="6" end="6"/>
                                            </p:txEl>
                                          </p:spTgt>
                                        </p:tgtEl>
                                        <p:attrNameLst>
                                          <p:attrName>style.visibility</p:attrName>
                                        </p:attrNameLst>
                                      </p:cBhvr>
                                      <p:to>
                                        <p:strVal val="visible"/>
                                      </p:to>
                                    </p:set>
                                    <p:anim calcmode="lin" valueType="num">
                                      <p:cBhvr>
                                        <p:cTn id="23" dur="500" fill="hold"/>
                                        <p:tgtEl>
                                          <p:spTgt spid="168">
                                            <p:txEl>
                                              <p:pRg st="6" end="6"/>
                                            </p:txEl>
                                          </p:spTgt>
                                        </p:tgtEl>
                                        <p:attrNameLst>
                                          <p:attrName>ppt_x</p:attrName>
                                        </p:attrNameLst>
                                      </p:cBhvr>
                                      <p:tavLst>
                                        <p:tav tm="0">
                                          <p:val>
                                            <p:strVal val="#ppt_x"/>
                                          </p:val>
                                        </p:tav>
                                        <p:tav tm="100000">
                                          <p:val>
                                            <p:strVal val="#ppt_x"/>
                                          </p:val>
                                        </p:tav>
                                      </p:tavLst>
                                    </p:anim>
                                    <p:anim calcmode="lin" valueType="num">
                                      <p:cBhvr>
                                        <p:cTn id="24" dur="500" fill="hold"/>
                                        <p:tgtEl>
                                          <p:spTgt spid="168">
                                            <p:txEl>
                                              <p:pRg st="6" end="6"/>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Class="entr" nodeType="afterEffect" presetSubtype="4" presetID="2" grpId="1" fill="hold">
                                  <p:stCondLst>
                                    <p:cond delay="0"/>
                                  </p:stCondLst>
                                  <p:iterate type="el" backwards="0">
                                    <p:tmAbs val="0"/>
                                  </p:iterate>
                                  <p:childTnLst>
                                    <p:set>
                                      <p:cBhvr>
                                        <p:cTn id="27" fill="hold"/>
                                        <p:tgtEl>
                                          <p:spTgt spid="168">
                                            <p:txEl>
                                              <p:pRg st="7" end="7"/>
                                            </p:txEl>
                                          </p:spTgt>
                                        </p:tgtEl>
                                        <p:attrNameLst>
                                          <p:attrName>style.visibility</p:attrName>
                                        </p:attrNameLst>
                                      </p:cBhvr>
                                      <p:to>
                                        <p:strVal val="visible"/>
                                      </p:to>
                                    </p:set>
                                    <p:anim calcmode="lin" valueType="num">
                                      <p:cBhvr>
                                        <p:cTn id="28" dur="500" fill="hold"/>
                                        <p:tgtEl>
                                          <p:spTgt spid="168">
                                            <p:txEl>
                                              <p:pRg st="7" end="7"/>
                                            </p:txEl>
                                          </p:spTgt>
                                        </p:tgtEl>
                                        <p:attrNameLst>
                                          <p:attrName>ppt_x</p:attrName>
                                        </p:attrNameLst>
                                      </p:cBhvr>
                                      <p:tavLst>
                                        <p:tav tm="0">
                                          <p:val>
                                            <p:strVal val="#ppt_x"/>
                                          </p:val>
                                        </p:tav>
                                        <p:tav tm="100000">
                                          <p:val>
                                            <p:strVal val="#ppt_x"/>
                                          </p:val>
                                        </p:tav>
                                      </p:tavLst>
                                    </p:anim>
                                    <p:anim calcmode="lin" valueType="num">
                                      <p:cBhvr>
                                        <p:cTn id="29" dur="500" fill="hold"/>
                                        <p:tgtEl>
                                          <p:spTgt spid="16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4" presetID="2" grpId="1" fill="hold">
                                  <p:stCondLst>
                                    <p:cond delay="0"/>
                                  </p:stCondLst>
                                  <p:iterate type="el" backwards="0">
                                    <p:tmAbs val="0"/>
                                  </p:iterate>
                                  <p:childTnLst>
                                    <p:set>
                                      <p:cBhvr>
                                        <p:cTn id="33" fill="hold"/>
                                        <p:tgtEl>
                                          <p:spTgt spid="168">
                                            <p:txEl>
                                              <p:pRg st="8" end="8"/>
                                            </p:txEl>
                                          </p:spTgt>
                                        </p:tgtEl>
                                        <p:attrNameLst>
                                          <p:attrName>style.visibility</p:attrName>
                                        </p:attrNameLst>
                                      </p:cBhvr>
                                      <p:to>
                                        <p:strVal val="visible"/>
                                      </p:to>
                                    </p:set>
                                    <p:anim calcmode="lin" valueType="num">
                                      <p:cBhvr>
                                        <p:cTn id="34" dur="500" fill="hold"/>
                                        <p:tgtEl>
                                          <p:spTgt spid="168">
                                            <p:txEl>
                                              <p:pRg st="8" end="8"/>
                                            </p:txEl>
                                          </p:spTgt>
                                        </p:tgtEl>
                                        <p:attrNameLst>
                                          <p:attrName>ppt_x</p:attrName>
                                        </p:attrNameLst>
                                      </p:cBhvr>
                                      <p:tavLst>
                                        <p:tav tm="0">
                                          <p:val>
                                            <p:strVal val="#ppt_x"/>
                                          </p:val>
                                        </p:tav>
                                        <p:tav tm="100000">
                                          <p:val>
                                            <p:strVal val="#ppt_x"/>
                                          </p:val>
                                        </p:tav>
                                      </p:tavLst>
                                    </p:anim>
                                    <p:anim calcmode="lin" valueType="num">
                                      <p:cBhvr>
                                        <p:cTn id="35" dur="500" fill="hold"/>
                                        <p:tgtEl>
                                          <p:spTgt spid="168">
                                            <p:txEl>
                                              <p:pRg st="8" end="8"/>
                                            </p:txEl>
                                          </p:spTgt>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Class="entr" nodeType="afterEffect" presetSubtype="4" presetID="2" grpId="1" fill="hold">
                                  <p:stCondLst>
                                    <p:cond delay="0"/>
                                  </p:stCondLst>
                                  <p:iterate type="el" backwards="0">
                                    <p:tmAbs val="0"/>
                                  </p:iterate>
                                  <p:childTnLst>
                                    <p:set>
                                      <p:cBhvr>
                                        <p:cTn id="38" fill="hold"/>
                                        <p:tgtEl>
                                          <p:spTgt spid="168">
                                            <p:txEl>
                                              <p:pRg st="9" end="9"/>
                                            </p:txEl>
                                          </p:spTgt>
                                        </p:tgtEl>
                                        <p:attrNameLst>
                                          <p:attrName>style.visibility</p:attrName>
                                        </p:attrNameLst>
                                      </p:cBhvr>
                                      <p:to>
                                        <p:strVal val="visible"/>
                                      </p:to>
                                    </p:set>
                                    <p:anim calcmode="lin" valueType="num">
                                      <p:cBhvr>
                                        <p:cTn id="39" dur="500" fill="hold"/>
                                        <p:tgtEl>
                                          <p:spTgt spid="168">
                                            <p:txEl>
                                              <p:pRg st="9" end="9"/>
                                            </p:txEl>
                                          </p:spTgt>
                                        </p:tgtEl>
                                        <p:attrNameLst>
                                          <p:attrName>ppt_x</p:attrName>
                                        </p:attrNameLst>
                                      </p:cBhvr>
                                      <p:tavLst>
                                        <p:tav tm="0">
                                          <p:val>
                                            <p:strVal val="#ppt_x"/>
                                          </p:val>
                                        </p:tav>
                                        <p:tav tm="100000">
                                          <p:val>
                                            <p:strVal val="#ppt_x"/>
                                          </p:val>
                                        </p:tav>
                                      </p:tavLst>
                                    </p:anim>
                                    <p:anim calcmode="lin" valueType="num">
                                      <p:cBhvr>
                                        <p:cTn id="40" dur="500" fill="hold"/>
                                        <p:tgtEl>
                                          <p:spTgt spid="168">
                                            <p:txEl>
                                              <p:pRg st="9" end="9"/>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Class="entr" nodeType="afterEffect" presetSubtype="4" presetID="2" grpId="1" fill="hold">
                                  <p:stCondLst>
                                    <p:cond delay="0"/>
                                  </p:stCondLst>
                                  <p:iterate type="el" backwards="0">
                                    <p:tmAbs val="0"/>
                                  </p:iterate>
                                  <p:childTnLst>
                                    <p:set>
                                      <p:cBhvr>
                                        <p:cTn id="43" fill="hold"/>
                                        <p:tgtEl>
                                          <p:spTgt spid="168">
                                            <p:txEl>
                                              <p:pRg st="10" end="10"/>
                                            </p:txEl>
                                          </p:spTgt>
                                        </p:tgtEl>
                                        <p:attrNameLst>
                                          <p:attrName>style.visibility</p:attrName>
                                        </p:attrNameLst>
                                      </p:cBhvr>
                                      <p:to>
                                        <p:strVal val="visible"/>
                                      </p:to>
                                    </p:set>
                                    <p:anim calcmode="lin" valueType="num">
                                      <p:cBhvr>
                                        <p:cTn id="44" dur="500" fill="hold"/>
                                        <p:tgtEl>
                                          <p:spTgt spid="168">
                                            <p:txEl>
                                              <p:pRg st="10" end="10"/>
                                            </p:txEl>
                                          </p:spTgt>
                                        </p:tgtEl>
                                        <p:attrNameLst>
                                          <p:attrName>ppt_x</p:attrName>
                                        </p:attrNameLst>
                                      </p:cBhvr>
                                      <p:tavLst>
                                        <p:tav tm="0">
                                          <p:val>
                                            <p:strVal val="#ppt_x"/>
                                          </p:val>
                                        </p:tav>
                                        <p:tav tm="100000">
                                          <p:val>
                                            <p:strVal val="#ppt_x"/>
                                          </p:val>
                                        </p:tav>
                                      </p:tavLst>
                                    </p:anim>
                                    <p:anim calcmode="lin" valueType="num">
                                      <p:cBhvr>
                                        <p:cTn id="45" dur="500" fill="hold"/>
                                        <p:tgtEl>
                                          <p:spTgt spid="16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8"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7" name="Diginotar"/>
          <p:cNvSpPr txBox="1"/>
          <p:nvPr>
            <p:ph type="title"/>
          </p:nvPr>
        </p:nvSpPr>
        <p:spPr>
          <a:prstGeom prst="rect">
            <a:avLst/>
          </a:prstGeom>
        </p:spPr>
        <p:txBody>
          <a:bodyPr/>
          <a:lstStyle/>
          <a:p>
            <a:pPr/>
            <a:r>
              <a:t>Diginotar</a:t>
            </a:r>
          </a:p>
        </p:txBody>
      </p:sp>
      <p:sp>
        <p:nvSpPr>
          <p:cNvPr id="658" name="Body"/>
          <p:cNvSpPr txBox="1"/>
          <p:nvPr>
            <p:ph type="body" idx="1"/>
          </p:nvPr>
        </p:nvSpPr>
        <p:spPr>
          <a:prstGeom prst="rect">
            <a:avLst/>
          </a:prstGeom>
        </p:spPr>
        <p:txBody>
          <a:bodyPr/>
          <a:lstStyle/>
          <a:p>
            <a:pPr/>
          </a:p>
        </p:txBody>
      </p:sp>
      <p:sp>
        <p:nvSpPr>
          <p:cNvPr id="65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60" name="ca-diginotar-fail.png" descr="ca-diginotar-fail.png"/>
          <p:cNvPicPr>
            <a:picLocks noChangeAspect="1"/>
          </p:cNvPicPr>
          <p:nvPr/>
        </p:nvPicPr>
        <p:blipFill>
          <a:blip r:embed="rId2">
            <a:extLst/>
          </a:blip>
          <a:stretch>
            <a:fillRect/>
          </a:stretch>
        </p:blipFill>
        <p:spPr>
          <a:xfrm>
            <a:off x="1930375" y="2178057"/>
            <a:ext cx="9144050" cy="6953435"/>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2" name="How to handle those situations?"/>
          <p:cNvSpPr txBox="1"/>
          <p:nvPr>
            <p:ph type="title"/>
          </p:nvPr>
        </p:nvSpPr>
        <p:spPr>
          <a:prstGeom prst="rect">
            <a:avLst/>
          </a:prstGeom>
        </p:spPr>
        <p:txBody>
          <a:bodyPr/>
          <a:lstStyle/>
          <a:p>
            <a:pPr/>
            <a:r>
              <a:t>How to handle those situations?</a:t>
            </a:r>
          </a:p>
        </p:txBody>
      </p:sp>
      <p:sp>
        <p:nvSpPr>
          <p:cNvPr id="663" name="A certificate has been mis-issued.…"/>
          <p:cNvSpPr txBox="1"/>
          <p:nvPr>
            <p:ph type="body" idx="1"/>
          </p:nvPr>
        </p:nvSpPr>
        <p:spPr>
          <a:prstGeom prst="rect">
            <a:avLst/>
          </a:prstGeom>
        </p:spPr>
        <p:txBody>
          <a:bodyPr/>
          <a:lstStyle/>
          <a:p>
            <a:pPr/>
            <a:r>
              <a:t>A certificate has been mis-issued.</a:t>
            </a:r>
          </a:p>
          <a:p>
            <a:pPr lvl="1"/>
            <a:r>
              <a:t>In the perspective of clients, the certificate seems legit </a:t>
            </a:r>
          </a:p>
          <a:p>
            <a:pPr lvl="1"/>
            <a:r>
              <a:t>Still valid (not expired)</a:t>
            </a:r>
          </a:p>
          <a:p>
            <a:pPr/>
          </a:p>
          <a:p>
            <a:pPr/>
            <a:r>
              <a:t>Question:</a:t>
            </a:r>
          </a:p>
          <a:p>
            <a:pPr lvl="1"/>
            <a:r>
              <a:t>How can we protect clients from accepting mis-issued certificates?</a:t>
            </a:r>
          </a:p>
          <a:p>
            <a:pPr lvl="2"/>
            <a:r>
              <a:t>Revocation</a:t>
            </a:r>
          </a:p>
        </p:txBody>
      </p:sp>
      <p:sp>
        <p:nvSpPr>
          <p:cNvPr id="66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82" name="Group"/>
          <p:cNvGrpSpPr/>
          <p:nvPr/>
        </p:nvGrpSpPr>
        <p:grpSpPr>
          <a:xfrm>
            <a:off x="7061379" y="7526142"/>
            <a:ext cx="1217021" cy="659924"/>
            <a:chOff x="0" y="0"/>
            <a:chExt cx="1217019" cy="659923"/>
          </a:xfrm>
        </p:grpSpPr>
        <p:grpSp>
          <p:nvGrpSpPr>
            <p:cNvPr id="673" name="Group"/>
            <p:cNvGrpSpPr/>
            <p:nvPr/>
          </p:nvGrpSpPr>
          <p:grpSpPr>
            <a:xfrm>
              <a:off x="0" y="-1"/>
              <a:ext cx="709020" cy="659925"/>
              <a:chOff x="0" y="0"/>
              <a:chExt cx="709019" cy="659923"/>
            </a:xfrm>
          </p:grpSpPr>
          <p:sp>
            <p:nvSpPr>
              <p:cNvPr id="666"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67"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68"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69"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70"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71"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72"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681" name="Group"/>
            <p:cNvGrpSpPr/>
            <p:nvPr/>
          </p:nvGrpSpPr>
          <p:grpSpPr>
            <a:xfrm>
              <a:off x="507999" y="0"/>
              <a:ext cx="709021" cy="659924"/>
              <a:chOff x="0" y="0"/>
              <a:chExt cx="709019" cy="659923"/>
            </a:xfrm>
          </p:grpSpPr>
          <p:sp>
            <p:nvSpPr>
              <p:cNvPr id="674"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75"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76"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77"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78"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79"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80"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683" name="Certificate revocation"/>
          <p:cNvSpPr txBox="1"/>
          <p:nvPr>
            <p:ph type="title"/>
          </p:nvPr>
        </p:nvSpPr>
        <p:spPr>
          <a:prstGeom prst="rect">
            <a:avLst/>
          </a:prstGeom>
        </p:spPr>
        <p:txBody>
          <a:bodyPr/>
          <a:lstStyle/>
          <a:p>
            <a:pPr/>
            <a:r>
              <a:t>Certificate revocation</a:t>
            </a:r>
          </a:p>
        </p:txBody>
      </p:sp>
      <p:sp>
        <p:nvSpPr>
          <p:cNvPr id="68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85"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sp>
        <p:nvSpPr>
          <p:cNvPr id="686"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687" name="Chrome-logo.png" descr="Chrome-logo.png"/>
          <p:cNvPicPr>
            <a:picLocks noChangeAspect="1"/>
          </p:cNvPicPr>
          <p:nvPr/>
        </p:nvPicPr>
        <p:blipFill>
          <a:blip r:embed="rId3">
            <a:extLst/>
          </a:blip>
          <a:stretch>
            <a:fillRect/>
          </a:stretch>
        </p:blipFill>
        <p:spPr>
          <a:xfrm>
            <a:off x="1841634" y="2992428"/>
            <a:ext cx="685801" cy="685801"/>
          </a:xfrm>
          <a:prstGeom prst="rect">
            <a:avLst/>
          </a:prstGeom>
          <a:ln w="12700">
            <a:miter lim="400000"/>
          </a:ln>
        </p:spPr>
      </p:pic>
      <p:grpSp>
        <p:nvGrpSpPr>
          <p:cNvPr id="700" name="Group"/>
          <p:cNvGrpSpPr/>
          <p:nvPr/>
        </p:nvGrpSpPr>
        <p:grpSpPr>
          <a:xfrm>
            <a:off x="2889549" y="3840499"/>
            <a:ext cx="1194274" cy="896229"/>
            <a:chOff x="0" y="0"/>
            <a:chExt cx="1194273" cy="896228"/>
          </a:xfrm>
        </p:grpSpPr>
        <p:sp>
          <p:nvSpPr>
            <p:cNvPr id="688"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89"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697" name="Group"/>
            <p:cNvGrpSpPr/>
            <p:nvPr/>
          </p:nvGrpSpPr>
          <p:grpSpPr>
            <a:xfrm>
              <a:off x="62930" y="528144"/>
              <a:ext cx="290761" cy="270627"/>
              <a:chOff x="0" y="0"/>
              <a:chExt cx="290759" cy="270626"/>
            </a:xfrm>
          </p:grpSpPr>
          <p:sp>
            <p:nvSpPr>
              <p:cNvPr id="690"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91"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92"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93"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94"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95"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96"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698"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699"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703" name="Group"/>
          <p:cNvGrpSpPr/>
          <p:nvPr/>
        </p:nvGrpSpPr>
        <p:grpSpPr>
          <a:xfrm>
            <a:off x="4505917" y="6524009"/>
            <a:ext cx="3959814" cy="1984873"/>
            <a:chOff x="0" y="0"/>
            <a:chExt cx="3959813" cy="1984872"/>
          </a:xfrm>
        </p:grpSpPr>
        <p:sp>
          <p:nvSpPr>
            <p:cNvPr id="701"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702" name="250px-VRSNlogoAug2012.png" descr="250px-VRSNlogoAug2012.png"/>
            <p:cNvPicPr>
              <a:picLocks noChangeAspect="1"/>
            </p:cNvPicPr>
            <p:nvPr/>
          </p:nvPicPr>
          <p:blipFill>
            <a:blip r:embed="rId4">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736" name="Group"/>
          <p:cNvGrpSpPr/>
          <p:nvPr/>
        </p:nvGrpSpPr>
        <p:grpSpPr>
          <a:xfrm>
            <a:off x="7501744" y="2989452"/>
            <a:ext cx="3500282" cy="1991852"/>
            <a:chOff x="0" y="0"/>
            <a:chExt cx="3500280" cy="1991850"/>
          </a:xfrm>
        </p:grpSpPr>
        <p:grpSp>
          <p:nvGrpSpPr>
            <p:cNvPr id="706" name="Group"/>
            <p:cNvGrpSpPr/>
            <p:nvPr/>
          </p:nvGrpSpPr>
          <p:grpSpPr>
            <a:xfrm>
              <a:off x="0" y="-1"/>
              <a:ext cx="3500281" cy="1991852"/>
              <a:chOff x="0" y="0"/>
              <a:chExt cx="3500280" cy="1991850"/>
            </a:xfrm>
          </p:grpSpPr>
          <p:sp>
            <p:nvSpPr>
              <p:cNvPr id="704" name="Website"/>
              <p:cNvSpPr/>
              <p:nvPr/>
            </p:nvSpPr>
            <p:spPr>
              <a:xfrm>
                <a:off x="826152" y="255054"/>
                <a:ext cx="2674129" cy="1736797"/>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pic>
            <p:nvPicPr>
              <p:cNvPr id="705" name="strategic_bofa500_1.png" descr="strategic_bofa500_1.png"/>
              <p:cNvPicPr>
                <a:picLocks noChangeAspect="1"/>
              </p:cNvPicPr>
              <p:nvPr/>
            </p:nvPicPr>
            <p:blipFill>
              <a:blip r:embed="rId5">
                <a:extLst/>
              </a:blip>
              <a:srcRect l="28418" t="39675" r="28418" b="0"/>
              <a:stretch>
                <a:fillRect/>
              </a:stretch>
            </p:blipFill>
            <p:spPr>
              <a:xfrm>
                <a:off x="0" y="0"/>
                <a:ext cx="1466958" cy="691940"/>
              </a:xfrm>
              <a:prstGeom prst="rect">
                <a:avLst/>
              </a:prstGeom>
              <a:ln w="12700" cap="flat">
                <a:noFill/>
                <a:miter lim="400000"/>
              </a:ln>
              <a:effectLst/>
            </p:spPr>
          </p:pic>
        </p:grpSp>
        <p:grpSp>
          <p:nvGrpSpPr>
            <p:cNvPr id="714" name="Group"/>
            <p:cNvGrpSpPr/>
            <p:nvPr/>
          </p:nvGrpSpPr>
          <p:grpSpPr>
            <a:xfrm>
              <a:off x="1437782" y="1007050"/>
              <a:ext cx="627664" cy="584201"/>
              <a:chOff x="0" y="0"/>
              <a:chExt cx="627662" cy="584200"/>
            </a:xfrm>
          </p:grpSpPr>
          <p:sp>
            <p:nvSpPr>
              <p:cNvPr id="707"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08"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09"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0"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1"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2"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3"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727" name="Group"/>
            <p:cNvGrpSpPr/>
            <p:nvPr/>
          </p:nvGrpSpPr>
          <p:grpSpPr>
            <a:xfrm>
              <a:off x="2173037" y="851036"/>
              <a:ext cx="1194274" cy="896229"/>
              <a:chOff x="0" y="0"/>
              <a:chExt cx="1194273" cy="896228"/>
            </a:xfrm>
          </p:grpSpPr>
          <p:sp>
            <p:nvSpPr>
              <p:cNvPr id="715"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6"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724" name="Group"/>
              <p:cNvGrpSpPr/>
              <p:nvPr/>
            </p:nvGrpSpPr>
            <p:grpSpPr>
              <a:xfrm>
                <a:off x="62930" y="528144"/>
                <a:ext cx="290761" cy="270627"/>
                <a:chOff x="0" y="0"/>
                <a:chExt cx="290759" cy="270626"/>
              </a:xfrm>
            </p:grpSpPr>
            <p:sp>
              <p:nvSpPr>
                <p:cNvPr id="717"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8"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9"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0"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1"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2"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3"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725"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726"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735" name="Group"/>
            <p:cNvGrpSpPr/>
            <p:nvPr/>
          </p:nvGrpSpPr>
          <p:grpSpPr>
            <a:xfrm>
              <a:off x="960029" y="1010340"/>
              <a:ext cx="620594" cy="577620"/>
              <a:chOff x="0" y="0"/>
              <a:chExt cx="620592" cy="577619"/>
            </a:xfrm>
          </p:grpSpPr>
          <p:sp>
            <p:nvSpPr>
              <p:cNvPr id="728"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9"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30"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31"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32" name="Line"/>
              <p:cNvSpPr/>
              <p:nvPr/>
            </p:nvSpPr>
            <p:spPr>
              <a:xfrm flipV="1">
                <a:off x="214594" y="293887"/>
                <a:ext cx="134370"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33"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34"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833" name="Group"/>
          <p:cNvGrpSpPr/>
          <p:nvPr/>
        </p:nvGrpSpPr>
        <p:grpSpPr>
          <a:xfrm>
            <a:off x="4992918" y="7342671"/>
            <a:ext cx="1712297" cy="1028701"/>
            <a:chOff x="0" y="0"/>
            <a:chExt cx="1712295" cy="1028699"/>
          </a:xfrm>
        </p:grpSpPr>
        <p:grpSp>
          <p:nvGrpSpPr>
            <p:cNvPr id="752" name="Group"/>
            <p:cNvGrpSpPr/>
            <p:nvPr/>
          </p:nvGrpSpPr>
          <p:grpSpPr>
            <a:xfrm>
              <a:off x="0" y="0"/>
              <a:ext cx="533210" cy="609601"/>
              <a:chOff x="0" y="0"/>
              <a:chExt cx="533209" cy="609600"/>
            </a:xfrm>
          </p:grpSpPr>
          <p:grpSp>
            <p:nvGrpSpPr>
              <p:cNvPr id="750" name="Group"/>
              <p:cNvGrpSpPr/>
              <p:nvPr/>
            </p:nvGrpSpPr>
            <p:grpSpPr>
              <a:xfrm>
                <a:off x="0" y="118381"/>
                <a:ext cx="533210" cy="372838"/>
                <a:chOff x="0" y="0"/>
                <a:chExt cx="533209" cy="372836"/>
              </a:xfrm>
            </p:grpSpPr>
            <p:grpSp>
              <p:nvGrpSpPr>
                <p:cNvPr id="748" name="Group"/>
                <p:cNvGrpSpPr/>
                <p:nvPr/>
              </p:nvGrpSpPr>
              <p:grpSpPr>
                <a:xfrm>
                  <a:off x="34234" y="42068"/>
                  <a:ext cx="464742" cy="330769"/>
                  <a:chOff x="0" y="0"/>
                  <a:chExt cx="464740" cy="330768"/>
                </a:xfrm>
              </p:grpSpPr>
              <p:sp>
                <p:nvSpPr>
                  <p:cNvPr id="737"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745" name="Group"/>
                  <p:cNvGrpSpPr/>
                  <p:nvPr/>
                </p:nvGrpSpPr>
                <p:grpSpPr>
                  <a:xfrm>
                    <a:off x="24488" y="187531"/>
                    <a:ext cx="113148" cy="105313"/>
                    <a:chOff x="0" y="0"/>
                    <a:chExt cx="113146" cy="105311"/>
                  </a:xfrm>
                </p:grpSpPr>
                <p:sp>
                  <p:nvSpPr>
                    <p:cNvPr id="738"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39"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40"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41"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42"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43"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44"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746"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747"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749"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751"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768" name="Group"/>
            <p:cNvGrpSpPr/>
            <p:nvPr/>
          </p:nvGrpSpPr>
          <p:grpSpPr>
            <a:xfrm>
              <a:off x="589542" y="0"/>
              <a:ext cx="533211" cy="609601"/>
              <a:chOff x="0" y="0"/>
              <a:chExt cx="533209" cy="609600"/>
            </a:xfrm>
          </p:grpSpPr>
          <p:grpSp>
            <p:nvGrpSpPr>
              <p:cNvPr id="766" name="Group"/>
              <p:cNvGrpSpPr/>
              <p:nvPr/>
            </p:nvGrpSpPr>
            <p:grpSpPr>
              <a:xfrm>
                <a:off x="-1" y="118381"/>
                <a:ext cx="533211" cy="372838"/>
                <a:chOff x="0" y="0"/>
                <a:chExt cx="533209" cy="372836"/>
              </a:xfrm>
            </p:grpSpPr>
            <p:grpSp>
              <p:nvGrpSpPr>
                <p:cNvPr id="764" name="Group"/>
                <p:cNvGrpSpPr/>
                <p:nvPr/>
              </p:nvGrpSpPr>
              <p:grpSpPr>
                <a:xfrm>
                  <a:off x="34234" y="42068"/>
                  <a:ext cx="464742" cy="330769"/>
                  <a:chOff x="0" y="0"/>
                  <a:chExt cx="464740" cy="330768"/>
                </a:xfrm>
              </p:grpSpPr>
              <p:sp>
                <p:nvSpPr>
                  <p:cNvPr id="753"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761" name="Group"/>
                  <p:cNvGrpSpPr/>
                  <p:nvPr/>
                </p:nvGrpSpPr>
                <p:grpSpPr>
                  <a:xfrm>
                    <a:off x="24488" y="187531"/>
                    <a:ext cx="113148" cy="105313"/>
                    <a:chOff x="0" y="0"/>
                    <a:chExt cx="113146" cy="105311"/>
                  </a:xfrm>
                </p:grpSpPr>
                <p:sp>
                  <p:nvSpPr>
                    <p:cNvPr id="754"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55"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56"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57"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58"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59"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60"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762"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763"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765"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767"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784" name="Group"/>
            <p:cNvGrpSpPr/>
            <p:nvPr/>
          </p:nvGrpSpPr>
          <p:grpSpPr>
            <a:xfrm>
              <a:off x="-1" y="419099"/>
              <a:ext cx="533211" cy="609601"/>
              <a:chOff x="0" y="0"/>
              <a:chExt cx="533209" cy="609600"/>
            </a:xfrm>
          </p:grpSpPr>
          <p:grpSp>
            <p:nvGrpSpPr>
              <p:cNvPr id="782" name="Group"/>
              <p:cNvGrpSpPr/>
              <p:nvPr/>
            </p:nvGrpSpPr>
            <p:grpSpPr>
              <a:xfrm>
                <a:off x="-1" y="118381"/>
                <a:ext cx="533211" cy="372838"/>
                <a:chOff x="0" y="0"/>
                <a:chExt cx="533209" cy="372836"/>
              </a:xfrm>
            </p:grpSpPr>
            <p:grpSp>
              <p:nvGrpSpPr>
                <p:cNvPr id="780" name="Group"/>
                <p:cNvGrpSpPr/>
                <p:nvPr/>
              </p:nvGrpSpPr>
              <p:grpSpPr>
                <a:xfrm>
                  <a:off x="34234" y="42068"/>
                  <a:ext cx="464742" cy="330769"/>
                  <a:chOff x="0" y="0"/>
                  <a:chExt cx="464740" cy="330768"/>
                </a:xfrm>
              </p:grpSpPr>
              <p:sp>
                <p:nvSpPr>
                  <p:cNvPr id="769"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777" name="Group"/>
                  <p:cNvGrpSpPr/>
                  <p:nvPr/>
                </p:nvGrpSpPr>
                <p:grpSpPr>
                  <a:xfrm>
                    <a:off x="24488" y="187531"/>
                    <a:ext cx="113148" cy="105313"/>
                    <a:chOff x="0" y="0"/>
                    <a:chExt cx="113146" cy="105311"/>
                  </a:xfrm>
                </p:grpSpPr>
                <p:sp>
                  <p:nvSpPr>
                    <p:cNvPr id="770"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71"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72"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73"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74"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75"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76"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778"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779"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781"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783"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800" name="Group"/>
            <p:cNvGrpSpPr/>
            <p:nvPr/>
          </p:nvGrpSpPr>
          <p:grpSpPr>
            <a:xfrm>
              <a:off x="589542" y="419099"/>
              <a:ext cx="533211" cy="609601"/>
              <a:chOff x="0" y="0"/>
              <a:chExt cx="533209" cy="609600"/>
            </a:xfrm>
          </p:grpSpPr>
          <p:grpSp>
            <p:nvGrpSpPr>
              <p:cNvPr id="798" name="Group"/>
              <p:cNvGrpSpPr/>
              <p:nvPr/>
            </p:nvGrpSpPr>
            <p:grpSpPr>
              <a:xfrm>
                <a:off x="-1" y="118381"/>
                <a:ext cx="533211" cy="372838"/>
                <a:chOff x="0" y="0"/>
                <a:chExt cx="533209" cy="372836"/>
              </a:xfrm>
            </p:grpSpPr>
            <p:grpSp>
              <p:nvGrpSpPr>
                <p:cNvPr id="796" name="Group"/>
                <p:cNvGrpSpPr/>
                <p:nvPr/>
              </p:nvGrpSpPr>
              <p:grpSpPr>
                <a:xfrm>
                  <a:off x="34234" y="42068"/>
                  <a:ext cx="464742" cy="330769"/>
                  <a:chOff x="0" y="0"/>
                  <a:chExt cx="464740" cy="330768"/>
                </a:xfrm>
              </p:grpSpPr>
              <p:sp>
                <p:nvSpPr>
                  <p:cNvPr id="785"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793" name="Group"/>
                  <p:cNvGrpSpPr/>
                  <p:nvPr/>
                </p:nvGrpSpPr>
                <p:grpSpPr>
                  <a:xfrm>
                    <a:off x="24488" y="187531"/>
                    <a:ext cx="113148" cy="105313"/>
                    <a:chOff x="0" y="0"/>
                    <a:chExt cx="113146" cy="105311"/>
                  </a:xfrm>
                </p:grpSpPr>
                <p:sp>
                  <p:nvSpPr>
                    <p:cNvPr id="786"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87"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88"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89"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90"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91"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92"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794"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795"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797"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799"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816" name="Group"/>
            <p:cNvGrpSpPr/>
            <p:nvPr/>
          </p:nvGrpSpPr>
          <p:grpSpPr>
            <a:xfrm>
              <a:off x="1179085" y="0"/>
              <a:ext cx="533211" cy="609601"/>
              <a:chOff x="0" y="0"/>
              <a:chExt cx="533209" cy="609600"/>
            </a:xfrm>
          </p:grpSpPr>
          <p:grpSp>
            <p:nvGrpSpPr>
              <p:cNvPr id="814" name="Group"/>
              <p:cNvGrpSpPr/>
              <p:nvPr/>
            </p:nvGrpSpPr>
            <p:grpSpPr>
              <a:xfrm>
                <a:off x="-1" y="118381"/>
                <a:ext cx="533211" cy="372838"/>
                <a:chOff x="0" y="0"/>
                <a:chExt cx="533209" cy="372836"/>
              </a:xfrm>
            </p:grpSpPr>
            <p:grpSp>
              <p:nvGrpSpPr>
                <p:cNvPr id="812" name="Group"/>
                <p:cNvGrpSpPr/>
                <p:nvPr/>
              </p:nvGrpSpPr>
              <p:grpSpPr>
                <a:xfrm>
                  <a:off x="34234" y="42068"/>
                  <a:ext cx="464742" cy="330769"/>
                  <a:chOff x="0" y="0"/>
                  <a:chExt cx="464740" cy="330768"/>
                </a:xfrm>
              </p:grpSpPr>
              <p:sp>
                <p:nvSpPr>
                  <p:cNvPr id="801"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809" name="Group"/>
                  <p:cNvGrpSpPr/>
                  <p:nvPr/>
                </p:nvGrpSpPr>
                <p:grpSpPr>
                  <a:xfrm>
                    <a:off x="24488" y="187531"/>
                    <a:ext cx="113148" cy="105313"/>
                    <a:chOff x="0" y="0"/>
                    <a:chExt cx="113146" cy="105311"/>
                  </a:xfrm>
                </p:grpSpPr>
                <p:sp>
                  <p:nvSpPr>
                    <p:cNvPr id="802"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03"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04"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05"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06"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07"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08"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810"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811"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813"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815"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832" name="Group"/>
            <p:cNvGrpSpPr/>
            <p:nvPr/>
          </p:nvGrpSpPr>
          <p:grpSpPr>
            <a:xfrm>
              <a:off x="1179085" y="419099"/>
              <a:ext cx="533211" cy="609601"/>
              <a:chOff x="0" y="0"/>
              <a:chExt cx="533209" cy="609600"/>
            </a:xfrm>
          </p:grpSpPr>
          <p:grpSp>
            <p:nvGrpSpPr>
              <p:cNvPr id="830" name="Group"/>
              <p:cNvGrpSpPr/>
              <p:nvPr/>
            </p:nvGrpSpPr>
            <p:grpSpPr>
              <a:xfrm>
                <a:off x="-1" y="118381"/>
                <a:ext cx="533211" cy="372838"/>
                <a:chOff x="0" y="0"/>
                <a:chExt cx="533209" cy="372836"/>
              </a:xfrm>
            </p:grpSpPr>
            <p:grpSp>
              <p:nvGrpSpPr>
                <p:cNvPr id="828" name="Group"/>
                <p:cNvGrpSpPr/>
                <p:nvPr/>
              </p:nvGrpSpPr>
              <p:grpSpPr>
                <a:xfrm>
                  <a:off x="34234" y="42068"/>
                  <a:ext cx="464742" cy="330769"/>
                  <a:chOff x="0" y="0"/>
                  <a:chExt cx="464740" cy="330768"/>
                </a:xfrm>
              </p:grpSpPr>
              <p:sp>
                <p:nvSpPr>
                  <p:cNvPr id="817"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825" name="Group"/>
                  <p:cNvGrpSpPr/>
                  <p:nvPr/>
                </p:nvGrpSpPr>
                <p:grpSpPr>
                  <a:xfrm>
                    <a:off x="24488" y="187531"/>
                    <a:ext cx="113148" cy="105313"/>
                    <a:chOff x="0" y="0"/>
                    <a:chExt cx="113146" cy="105311"/>
                  </a:xfrm>
                </p:grpSpPr>
                <p:sp>
                  <p:nvSpPr>
                    <p:cNvPr id="818"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19"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20"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21"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22"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23"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24"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826"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827"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829"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831"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sp>
        <p:nvSpPr>
          <p:cNvPr id="834" name="What happens when a certificate is no longer valid?"/>
          <p:cNvSpPr txBox="1"/>
          <p:nvPr/>
        </p:nvSpPr>
        <p:spPr>
          <a:xfrm>
            <a:off x="1813976" y="1350064"/>
            <a:ext cx="9389548"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500">
                <a:latin typeface="Gill Sans"/>
                <a:ea typeface="Gill Sans"/>
                <a:cs typeface="Gill Sans"/>
                <a:sym typeface="Gill Sans"/>
              </a:defRPr>
            </a:lvl1pPr>
          </a:lstStyle>
          <a:p>
            <a:pPr/>
            <a:r>
              <a:t>What happens when a certificate is no longer valid?</a:t>
            </a:r>
          </a:p>
        </p:txBody>
      </p:sp>
      <p:grpSp>
        <p:nvGrpSpPr>
          <p:cNvPr id="849" name="Group"/>
          <p:cNvGrpSpPr/>
          <p:nvPr/>
        </p:nvGrpSpPr>
        <p:grpSpPr>
          <a:xfrm>
            <a:off x="5241519" y="7163298"/>
            <a:ext cx="1194275" cy="1435101"/>
            <a:chOff x="0" y="0"/>
            <a:chExt cx="1194273" cy="1435100"/>
          </a:xfrm>
        </p:grpSpPr>
        <p:grpSp>
          <p:nvGrpSpPr>
            <p:cNvPr id="847" name="Group"/>
            <p:cNvGrpSpPr/>
            <p:nvPr/>
          </p:nvGrpSpPr>
          <p:grpSpPr>
            <a:xfrm>
              <a:off x="0" y="268827"/>
              <a:ext cx="1194274" cy="896230"/>
              <a:chOff x="0" y="0"/>
              <a:chExt cx="1194273" cy="896228"/>
            </a:xfrm>
          </p:grpSpPr>
          <p:sp>
            <p:nvSpPr>
              <p:cNvPr id="835"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36"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844" name="Group"/>
              <p:cNvGrpSpPr/>
              <p:nvPr/>
            </p:nvGrpSpPr>
            <p:grpSpPr>
              <a:xfrm>
                <a:off x="62930" y="528144"/>
                <a:ext cx="290761" cy="270627"/>
                <a:chOff x="0" y="0"/>
                <a:chExt cx="290759" cy="270626"/>
              </a:xfrm>
            </p:grpSpPr>
            <p:sp>
              <p:nvSpPr>
                <p:cNvPr id="837"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38"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39"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40"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41"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42"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43"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845"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846"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sp>
          <p:nvSpPr>
            <p:cNvPr id="848" name="✗"/>
            <p:cNvSpPr txBox="1"/>
            <p:nvPr/>
          </p:nvSpPr>
          <p:spPr>
            <a:xfrm>
              <a:off x="155780" y="0"/>
              <a:ext cx="882713" cy="1435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0600">
                  <a:solidFill>
                    <a:srgbClr val="C82506"/>
                  </a:solidFill>
                  <a:latin typeface="Gill Sans"/>
                  <a:ea typeface="Gill Sans"/>
                  <a:cs typeface="Gill Sans"/>
                  <a:sym typeface="Gill Sans"/>
                </a:defRPr>
              </a:lvl1pPr>
            </a:lstStyle>
            <a:p>
              <a:pPr/>
              <a:r>
                <a:t>✗</a:t>
              </a:r>
            </a:p>
          </p:txBody>
        </p:sp>
      </p:grpSp>
      <p:sp>
        <p:nvSpPr>
          <p:cNvPr id="850" name="Rectangle"/>
          <p:cNvSpPr/>
          <p:nvPr/>
        </p:nvSpPr>
        <p:spPr>
          <a:xfrm>
            <a:off x="3214171" y="5872519"/>
            <a:ext cx="6543306" cy="3236570"/>
          </a:xfrm>
          <a:prstGeom prst="rect">
            <a:avLst/>
          </a:prstGeom>
          <a:solidFill>
            <a:srgbClr val="000000">
              <a:alpha val="70000"/>
            </a:srgbClr>
          </a:solidFill>
          <a:ln w="12700">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873" name="Group"/>
          <p:cNvGrpSpPr/>
          <p:nvPr/>
        </p:nvGrpSpPr>
        <p:grpSpPr>
          <a:xfrm>
            <a:off x="8327897" y="5276506"/>
            <a:ext cx="2674129" cy="1736798"/>
            <a:chOff x="0" y="0"/>
            <a:chExt cx="2674128" cy="1736796"/>
          </a:xfrm>
        </p:grpSpPr>
        <p:sp>
          <p:nvSpPr>
            <p:cNvPr id="851" name="Attacker"/>
            <p:cNvSpPr/>
            <p:nvPr/>
          </p:nvSpPr>
          <p:spPr>
            <a:xfrm>
              <a:off x="0" y="0"/>
              <a:ext cx="2674129" cy="1736797"/>
            </a:xfrm>
            <a:prstGeom prst="roundRect">
              <a:avLst>
                <a:gd name="adj" fmla="val 10968"/>
              </a:avLst>
            </a:prstGeom>
            <a:noFill/>
            <a:ln w="76200" cap="flat">
              <a:solidFill>
                <a:srgbClr val="C82506"/>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Attacker</a:t>
              </a:r>
            </a:p>
          </p:txBody>
        </p:sp>
        <p:grpSp>
          <p:nvGrpSpPr>
            <p:cNvPr id="864" name="Group"/>
            <p:cNvGrpSpPr/>
            <p:nvPr/>
          </p:nvGrpSpPr>
          <p:grpSpPr>
            <a:xfrm>
              <a:off x="1342352" y="607210"/>
              <a:ext cx="1194275" cy="896230"/>
              <a:chOff x="0" y="0"/>
              <a:chExt cx="1194273" cy="896228"/>
            </a:xfrm>
          </p:grpSpPr>
          <p:sp>
            <p:nvSpPr>
              <p:cNvPr id="852"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53"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861" name="Group"/>
              <p:cNvGrpSpPr/>
              <p:nvPr/>
            </p:nvGrpSpPr>
            <p:grpSpPr>
              <a:xfrm>
                <a:off x="62930" y="528144"/>
                <a:ext cx="290761" cy="270627"/>
                <a:chOff x="0" y="0"/>
                <a:chExt cx="290759" cy="270626"/>
              </a:xfrm>
            </p:grpSpPr>
            <p:sp>
              <p:nvSpPr>
                <p:cNvPr id="854"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55"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56"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57"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58"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59"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60"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862"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863"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872" name="Group"/>
            <p:cNvGrpSpPr/>
            <p:nvPr/>
          </p:nvGrpSpPr>
          <p:grpSpPr>
            <a:xfrm>
              <a:off x="134325" y="766514"/>
              <a:ext cx="620594" cy="577621"/>
              <a:chOff x="0" y="0"/>
              <a:chExt cx="620592" cy="577619"/>
            </a:xfrm>
          </p:grpSpPr>
          <p:sp>
            <p:nvSpPr>
              <p:cNvPr id="865"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66"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67"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68"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69" name="Line"/>
              <p:cNvSpPr/>
              <p:nvPr/>
            </p:nvSpPr>
            <p:spPr>
              <a:xfrm flipV="1">
                <a:off x="214594" y="293887"/>
                <a:ext cx="134370"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70"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71"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881" name="Group"/>
          <p:cNvGrpSpPr/>
          <p:nvPr/>
        </p:nvGrpSpPr>
        <p:grpSpPr>
          <a:xfrm>
            <a:off x="8939527" y="3996502"/>
            <a:ext cx="627663" cy="584201"/>
            <a:chOff x="0" y="0"/>
            <a:chExt cx="627662" cy="584200"/>
          </a:xfrm>
        </p:grpSpPr>
        <p:sp>
          <p:nvSpPr>
            <p:cNvPr id="874"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75"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76"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77"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78"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79"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80"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882" name="Rectangle"/>
          <p:cNvSpPr/>
          <p:nvPr/>
        </p:nvSpPr>
        <p:spPr>
          <a:xfrm>
            <a:off x="326595" y="2647462"/>
            <a:ext cx="7453118" cy="3172260"/>
          </a:xfrm>
          <a:prstGeom prst="rect">
            <a:avLst/>
          </a:prstGeom>
          <a:solidFill>
            <a:srgbClr val="000000">
              <a:alpha val="70000"/>
            </a:srgbClr>
          </a:solidFill>
          <a:ln w="12700">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895" name="Group"/>
          <p:cNvGrpSpPr/>
          <p:nvPr/>
        </p:nvGrpSpPr>
        <p:grpSpPr>
          <a:xfrm>
            <a:off x="9674781" y="3840488"/>
            <a:ext cx="1194275" cy="896229"/>
            <a:chOff x="0" y="0"/>
            <a:chExt cx="1194273" cy="896228"/>
          </a:xfrm>
        </p:grpSpPr>
        <p:sp>
          <p:nvSpPr>
            <p:cNvPr id="883"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84"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892" name="Group"/>
            <p:cNvGrpSpPr/>
            <p:nvPr/>
          </p:nvGrpSpPr>
          <p:grpSpPr>
            <a:xfrm>
              <a:off x="62930" y="528144"/>
              <a:ext cx="290761" cy="270627"/>
              <a:chOff x="0" y="0"/>
              <a:chExt cx="290759" cy="270626"/>
            </a:xfrm>
          </p:grpSpPr>
          <p:sp>
            <p:nvSpPr>
              <p:cNvPr id="885"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86"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87"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88"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89"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90"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91"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893"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894"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903" name="Group"/>
          <p:cNvGrpSpPr/>
          <p:nvPr/>
        </p:nvGrpSpPr>
        <p:grpSpPr>
          <a:xfrm>
            <a:off x="8461774" y="3999792"/>
            <a:ext cx="620593" cy="577621"/>
            <a:chOff x="0" y="0"/>
            <a:chExt cx="620592" cy="577619"/>
          </a:xfrm>
        </p:grpSpPr>
        <p:sp>
          <p:nvSpPr>
            <p:cNvPr id="896"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97"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98"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99"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00" name="Line"/>
            <p:cNvSpPr/>
            <p:nvPr/>
          </p:nvSpPr>
          <p:spPr>
            <a:xfrm flipV="1">
              <a:off x="214594" y="293887"/>
              <a:ext cx="134370"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01"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02"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904" name="strategic_bofa500_1.png" descr="strategic_bofa500_1.png"/>
          <p:cNvPicPr>
            <a:picLocks noChangeAspect="1"/>
          </p:cNvPicPr>
          <p:nvPr/>
        </p:nvPicPr>
        <p:blipFill>
          <a:blip r:embed="rId5">
            <a:extLst/>
          </a:blip>
          <a:srcRect l="28418" t="39675" r="28418" b="0"/>
          <a:stretch>
            <a:fillRect/>
          </a:stretch>
        </p:blipFill>
        <p:spPr>
          <a:xfrm>
            <a:off x="10907853" y="7411640"/>
            <a:ext cx="1466959" cy="691941"/>
          </a:xfrm>
          <a:prstGeom prst="rect">
            <a:avLst/>
          </a:prstGeom>
          <a:ln w="12700">
            <a:miter lim="400000"/>
          </a:ln>
        </p:spPr>
      </p:pic>
      <p:grpSp>
        <p:nvGrpSpPr>
          <p:cNvPr id="907" name="Group"/>
          <p:cNvGrpSpPr/>
          <p:nvPr/>
        </p:nvGrpSpPr>
        <p:grpSpPr>
          <a:xfrm>
            <a:off x="8714262" y="7087722"/>
            <a:ext cx="2405830" cy="1270001"/>
            <a:chOff x="0" y="542290"/>
            <a:chExt cx="2405829" cy="1270000"/>
          </a:xfrm>
        </p:grpSpPr>
        <p:sp>
          <p:nvSpPr>
            <p:cNvPr id="905" name="Line"/>
            <p:cNvSpPr/>
            <p:nvPr/>
          </p:nvSpPr>
          <p:spPr>
            <a:xfrm>
              <a:off x="0" y="1188620"/>
              <a:ext cx="2328089" cy="1"/>
            </a:xfrm>
            <a:prstGeom prst="line">
              <a:avLst/>
            </a:prstGeom>
            <a:noFill/>
            <a:ln w="63500" cap="flat">
              <a:solidFill>
                <a:srgbClr val="FFFFFF"/>
              </a:solidFill>
              <a:prstDash val="sysDot"/>
              <a:miter lim="400000"/>
              <a:head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06" name="Please revoke"/>
            <p:cNvSpPr/>
            <p:nvPr/>
          </p:nvSpPr>
          <p:spPr>
            <a:xfrm>
              <a:off x="1135829" y="542290"/>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nSpc>
                  <a:spcPct val="80000"/>
                </a:lnSpc>
                <a:defRPr b="0" sz="3700">
                  <a:latin typeface="Gill Sans"/>
                  <a:ea typeface="Gill Sans"/>
                  <a:cs typeface="Gill Sans"/>
                  <a:sym typeface="Gill Sans"/>
                </a:defRPr>
              </a:pPr>
              <a:r>
                <a:t>Please</a:t>
              </a:r>
              <a:br/>
              <a:r>
                <a:t>revoke</a:t>
              </a:r>
            </a:p>
          </p:txBody>
        </p:sp>
      </p:grpSp>
      <p:sp>
        <p:nvSpPr>
          <p:cNvPr id="908" name="Rectangle"/>
          <p:cNvSpPr/>
          <p:nvPr/>
        </p:nvSpPr>
        <p:spPr>
          <a:xfrm>
            <a:off x="72103" y="2399248"/>
            <a:ext cx="11553927" cy="3172260"/>
          </a:xfrm>
          <a:prstGeom prst="rect">
            <a:avLst/>
          </a:prstGeom>
          <a:solidFill>
            <a:srgbClr val="000000">
              <a:alpha val="71000"/>
            </a:srgbClr>
          </a:solidFill>
          <a:ln w="12700">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09" name="Certificate Revocation"/>
          <p:cNvSpPr txBox="1"/>
          <p:nvPr/>
        </p:nvSpPr>
        <p:spPr>
          <a:xfrm>
            <a:off x="4837201" y="8483909"/>
            <a:ext cx="2002911" cy="9702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80000"/>
              </a:lnSpc>
              <a:defRPr b="0" sz="3300">
                <a:solidFill>
                  <a:srgbClr val="F5D328"/>
                </a:solidFill>
                <a:latin typeface="Gill Sans"/>
                <a:ea typeface="Gill Sans"/>
                <a:cs typeface="Gill Sans"/>
                <a:sym typeface="Gill Sans"/>
              </a:defRPr>
            </a:pPr>
            <a:r>
              <a:t>Certificate</a:t>
            </a:r>
            <a:br/>
            <a:r>
              <a:t>Revocation</a:t>
            </a:r>
          </a:p>
        </p:txBody>
      </p:sp>
      <p:grpSp>
        <p:nvGrpSpPr>
          <p:cNvPr id="912" name="Group"/>
          <p:cNvGrpSpPr/>
          <p:nvPr/>
        </p:nvGrpSpPr>
        <p:grpSpPr>
          <a:xfrm>
            <a:off x="2065637" y="5065851"/>
            <a:ext cx="2780763" cy="3008284"/>
            <a:chOff x="1230039" y="0"/>
            <a:chExt cx="2780761" cy="3008282"/>
          </a:xfrm>
        </p:grpSpPr>
        <p:sp>
          <p:nvSpPr>
            <p:cNvPr id="910" name="Periodically…"/>
            <p:cNvSpPr/>
            <p:nvPr/>
          </p:nvSpPr>
          <p:spPr>
            <a:xfrm>
              <a:off x="1230039" y="1738282"/>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nSpc>
                  <a:spcPct val="80000"/>
                </a:lnSpc>
                <a:defRPr b="0" sz="4000">
                  <a:solidFill>
                    <a:srgbClr val="F4D23E"/>
                  </a:solidFill>
                  <a:latin typeface="Gill Sans"/>
                  <a:ea typeface="Gill Sans"/>
                  <a:cs typeface="Gill Sans"/>
                  <a:sym typeface="Gill Sans"/>
                </a:defRPr>
              </a:pPr>
              <a:r>
                <a:t>Periodically</a:t>
              </a:r>
            </a:p>
            <a:p>
              <a:pPr>
                <a:defRPr b="0" sz="4000">
                  <a:latin typeface="Gill Sans"/>
                  <a:ea typeface="Gill Sans"/>
                  <a:cs typeface="Gill Sans"/>
                  <a:sym typeface="Gill Sans"/>
                </a:defRPr>
              </a:pPr>
              <a:r>
                <a:t>pull / query</a:t>
              </a:r>
            </a:p>
            <a:p>
              <a:pPr algn="l">
                <a:lnSpc>
                  <a:spcPct val="80000"/>
                </a:lnSpc>
                <a:defRPr b="0" sz="2100">
                  <a:latin typeface="Gill Sans"/>
                  <a:ea typeface="Gill Sans"/>
                  <a:cs typeface="Gill Sans"/>
                  <a:sym typeface="Gill Sans"/>
                </a:defRPr>
              </a:pPr>
              <a:r>
                <a:t>   (CRL)        (OCSP)</a:t>
              </a:r>
            </a:p>
          </p:txBody>
        </p:sp>
        <p:sp>
          <p:nvSpPr>
            <p:cNvPr id="915" name="Connection Line"/>
            <p:cNvSpPr/>
            <p:nvPr/>
          </p:nvSpPr>
          <p:spPr>
            <a:xfrm>
              <a:off x="2416012" y="0"/>
              <a:ext cx="1594790" cy="2668970"/>
            </a:xfrm>
            <a:custGeom>
              <a:avLst/>
              <a:gdLst/>
              <a:ahLst/>
              <a:cxnLst>
                <a:cxn ang="0">
                  <a:pos x="wd2" y="hd2"/>
                </a:cxn>
                <a:cxn ang="5400000">
                  <a:pos x="wd2" y="hd2"/>
                </a:cxn>
                <a:cxn ang="10800000">
                  <a:pos x="wd2" y="hd2"/>
                </a:cxn>
                <a:cxn ang="16200000">
                  <a:pos x="wd2" y="hd2"/>
                </a:cxn>
              </a:cxnLst>
              <a:rect l="0" t="0" r="r" b="b"/>
              <a:pathLst>
                <a:path w="20730" h="21600" fill="norm" stroke="1" extrusionOk="0">
                  <a:moveTo>
                    <a:pt x="87" y="0"/>
                  </a:moveTo>
                  <a:cubicBezTo>
                    <a:pt x="-870" y="9223"/>
                    <a:pt x="6011" y="16423"/>
                    <a:pt x="20730" y="21600"/>
                  </a:cubicBezTo>
                </a:path>
              </a:pathLst>
            </a:custGeom>
            <a:noFill/>
            <a:ln w="63500" cap="flat">
              <a:solidFill>
                <a:srgbClr val="FFFFFF"/>
              </a:solidFill>
              <a:prstDash val="sysDot"/>
              <a:miter lim="400000"/>
              <a:headEnd type="triangle" w="med" len="med"/>
            </a:ln>
            <a:effectLst/>
          </p:spPr>
          <p:txBody>
            <a:bodyPr/>
            <a:lstStyle/>
            <a:p>
              <a:pPr/>
            </a:p>
          </p:txBody>
        </p:sp>
      </p:grpSp>
      <p:sp>
        <p:nvSpPr>
          <p:cNvPr id="913" name="✗"/>
          <p:cNvSpPr txBox="1"/>
          <p:nvPr/>
        </p:nvSpPr>
        <p:spPr>
          <a:xfrm>
            <a:off x="3039169" y="3571063"/>
            <a:ext cx="882713" cy="143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0600">
                <a:solidFill>
                  <a:srgbClr val="C82506"/>
                </a:solidFill>
                <a:latin typeface="Gill Sans"/>
                <a:ea typeface="Gill Sans"/>
                <a:cs typeface="Gill Sans"/>
                <a:sym typeface="Gill Sans"/>
              </a:defRPr>
            </a:lvl1pPr>
          </a:lstStyle>
          <a:p>
            <a:pPr/>
            <a:r>
              <a:t>✗</a:t>
            </a:r>
          </a:p>
        </p:txBody>
      </p:sp>
      <p:sp>
        <p:nvSpPr>
          <p:cNvPr id="914" name="✗"/>
          <p:cNvSpPr txBox="1"/>
          <p:nvPr/>
        </p:nvSpPr>
        <p:spPr>
          <a:xfrm>
            <a:off x="6297743" y="3271694"/>
            <a:ext cx="614494"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6900">
                <a:solidFill>
                  <a:srgbClr val="C82506"/>
                </a:solidFill>
                <a:latin typeface="Gill Sans"/>
                <a:ea typeface="Gill Sans"/>
                <a:cs typeface="Gill Sans"/>
                <a:sym typeface="Gill Sans"/>
              </a:defRPr>
            </a:lvl1pPr>
          </a:lstStyle>
          <a:p>
            <a:pP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873"/>
                                        </p:tgtEl>
                                        <p:attrNameLst>
                                          <p:attrName>style.visibility</p:attrName>
                                        </p:attrNameLst>
                                      </p:cBhvr>
                                      <p:to>
                                        <p:strVal val="visible"/>
                                      </p:to>
                                    </p:set>
                                    <p:animEffect filter="dissolve" transition="in">
                                      <p:cBhvr>
                                        <p:cTn id="7" dur="400"/>
                                        <p:tgtEl>
                                          <p:spTgt spid="873"/>
                                        </p:tgtEl>
                                      </p:cBhvr>
                                    </p:animEffect>
                                  </p:childTnLst>
                                </p:cTn>
                              </p:par>
                            </p:childTnLst>
                          </p:cTn>
                        </p:par>
                      </p:childTnLst>
                    </p:cTn>
                  </p:par>
                  <p:par>
                    <p:cTn id="8" fill="hold">
                      <p:stCondLst>
                        <p:cond delay="indefinite"/>
                      </p:stCondLst>
                      <p:childTnLst>
                        <p:par>
                          <p:cTn id="9" fill="hold">
                            <p:stCondLst>
                              <p:cond delay="0"/>
                            </p:stCondLst>
                            <p:childTnLst>
                              <p:par>
                                <p:cTn id="10" presetClass="path" nodeType="clickEffect" presetSubtype="0" presetID="-1" grpId="2" accel="50000" decel="50000" fill="hold">
                                  <p:stCondLst>
                                    <p:cond delay="0"/>
                                  </p:stCondLst>
                                  <p:childTnLst>
                                    <p:animMotion path="M 0.000000 0.000000 L 0.002052 0.206149" origin="layout" pathEditMode="relative">
                                      <p:cBhvr>
                                        <p:cTn id="11" dur="500" fill="hold"/>
                                        <p:tgtEl>
                                          <p:spTgt spid="881"/>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Class="exit" nodeType="clickEffect" presetID="9" grpId="3" fill="hold">
                                  <p:stCondLst>
                                    <p:cond delay="0"/>
                                  </p:stCondLst>
                                  <p:iterate type="el" backwards="0">
                                    <p:tmAbs val="0"/>
                                  </p:iterate>
                                  <p:childTnLst>
                                    <p:animEffect filter="dissolve" transition="out">
                                      <p:cBhvr>
                                        <p:cTn id="15" dur="400" fill="hold"/>
                                        <p:tgtEl>
                                          <p:spTgt spid="736"/>
                                        </p:tgtEl>
                                      </p:cBhvr>
                                    </p:animEffect>
                                    <p:set>
                                      <p:cBhvr>
                                        <p:cTn id="16" fill="hold">
                                          <p:stCondLst>
                                            <p:cond delay="399"/>
                                          </p:stCondLst>
                                        </p:cTn>
                                        <p:tgtEl>
                                          <p:spTgt spid="736"/>
                                        </p:tgtEl>
                                        <p:attrNameLst>
                                          <p:attrName>style.visibility</p:attrName>
                                        </p:attrNameLst>
                                      </p:cBhvr>
                                      <p:to>
                                        <p:strVal val="hidden"/>
                                      </p:to>
                                    </p:set>
                                  </p:childTnLst>
                                </p:cTn>
                              </p:par>
                            </p:childTnLst>
                          </p:cTn>
                        </p:par>
                        <p:par>
                          <p:cTn id="17" fill="hold">
                            <p:stCondLst>
                              <p:cond delay="0"/>
                            </p:stCondLst>
                            <p:childTnLst>
                              <p:par>
                                <p:cTn id="18" presetClass="path" nodeType="withEffect" presetSubtype="0" presetID="-1" grpId="4" accel="50000" decel="50000" fill="hold">
                                  <p:stCondLst>
                                    <p:cond delay="0"/>
                                  </p:stCondLst>
                                  <p:childTnLst>
                                    <p:animMotion path="M 0.002052 0.206149 L -0.000575 -0.000220" origin="layout" pathEditMode="relative">
                                      <p:cBhvr>
                                        <p:cTn id="19" dur="500" fill="hold"/>
                                        <p:tgtEl>
                                          <p:spTgt spid="881"/>
                                        </p:tgtEl>
                                        <p:attrNameLst>
                                          <p:attrName>ppt_x</p:attrName>
                                          <p:attrName>ppt_y</p:attrName>
                                        </p:attrNameLst>
                                      </p:cBhvr>
                                    </p:animMotion>
                                  </p:childTnLst>
                                </p:cTn>
                              </p:par>
                            </p:childTnLst>
                          </p:cTn>
                        </p:par>
                        <p:par>
                          <p:cTn id="20" fill="hold">
                            <p:stCondLst>
                              <p:cond delay="0"/>
                            </p:stCondLst>
                            <p:childTnLst>
                              <p:par>
                                <p:cTn id="21" presetClass="path" nodeType="withEffect" presetSubtype="0" presetID="-1" grpId="5" accel="50000" decel="50000" fill="hold">
                                  <p:stCondLst>
                                    <p:cond delay="0"/>
                                  </p:stCondLst>
                                  <p:childTnLst>
                                    <p:animMotion path="M 0.000000 0.000000 L 0.000511 -0.209101" origin="layout" pathEditMode="relative">
                                      <p:cBhvr>
                                        <p:cTn id="22" dur="500" fill="hold"/>
                                        <p:tgtEl>
                                          <p:spTgt spid="873"/>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Class="exit" nodeType="clickEffect" presetID="9" grpId="6" fill="hold">
                                  <p:stCondLst>
                                    <p:cond delay="0"/>
                                  </p:stCondLst>
                                  <p:iterate type="el" backwards="0">
                                    <p:tmAbs val="0"/>
                                  </p:iterate>
                                  <p:childTnLst>
                                    <p:animEffect filter="dissolve" transition="out">
                                      <p:cBhvr>
                                        <p:cTn id="26" dur="400" fill="hold"/>
                                        <p:tgtEl>
                                          <p:spTgt spid="882"/>
                                        </p:tgtEl>
                                      </p:cBhvr>
                                    </p:animEffect>
                                    <p:set>
                                      <p:cBhvr>
                                        <p:cTn id="27" fill="hold">
                                          <p:stCondLst>
                                            <p:cond delay="399"/>
                                          </p:stCondLst>
                                        </p:cTn>
                                        <p:tgtEl>
                                          <p:spTgt spid="88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0" presetID="1" grpId="7" fill="hold">
                                  <p:stCondLst>
                                    <p:cond delay="0"/>
                                  </p:stCondLst>
                                  <p:iterate type="el" backwards="0">
                                    <p:tmAbs val="0"/>
                                  </p:iterate>
                                  <p:childTnLst>
                                    <p:set>
                                      <p:cBhvr>
                                        <p:cTn id="31" fill="hold"/>
                                        <p:tgtEl>
                                          <p:spTgt spid="895"/>
                                        </p:tgtEl>
                                        <p:attrNameLst>
                                          <p:attrName>style.visibility</p:attrName>
                                        </p:attrNameLst>
                                      </p:cBhvr>
                                      <p:to>
                                        <p:strVal val="visible"/>
                                      </p:to>
                                    </p:set>
                                  </p:childTnLst>
                                </p:cTn>
                              </p:par>
                            </p:childTnLst>
                          </p:cTn>
                        </p:par>
                        <p:par>
                          <p:cTn id="32" fill="hold">
                            <p:stCondLst>
                              <p:cond delay="0"/>
                            </p:stCondLst>
                            <p:childTnLst>
                              <p:par>
                                <p:cTn id="33" presetClass="entr" nodeType="afterEffect" presetSubtype="0" presetID="1" grpId="8" fill="hold">
                                  <p:stCondLst>
                                    <p:cond delay="0"/>
                                  </p:stCondLst>
                                  <p:iterate type="el" backwards="0">
                                    <p:tmAbs val="0"/>
                                  </p:iterate>
                                  <p:childTnLst>
                                    <p:set>
                                      <p:cBhvr>
                                        <p:cTn id="34" fill="hold"/>
                                        <p:tgtEl>
                                          <p:spTgt spid="903"/>
                                        </p:tgtEl>
                                        <p:attrNameLst>
                                          <p:attrName>style.visibility</p:attrName>
                                        </p:attrNameLst>
                                      </p:cBhvr>
                                      <p:to>
                                        <p:strVal val="visible"/>
                                      </p:to>
                                    </p:set>
                                  </p:childTnLst>
                                </p:cTn>
                              </p:par>
                            </p:childTnLst>
                          </p:cTn>
                        </p:par>
                        <p:par>
                          <p:cTn id="35" fill="hold">
                            <p:stCondLst>
                              <p:cond delay="0"/>
                            </p:stCondLst>
                            <p:childTnLst>
                              <p:par>
                                <p:cTn id="36" presetClass="path" nodeType="afterEffect" presetSubtype="0" presetID="-1" grpId="9" accel="50000" decel="50000" fill="hold">
                                  <p:stCondLst>
                                    <p:cond delay="0"/>
                                  </p:stCondLst>
                                  <p:childTnLst>
                                    <p:animMotion path="M 0.000000 0.000000 L -0.255680 -0.000000" origin="layout" pathEditMode="relative">
                                      <p:cBhvr>
                                        <p:cTn id="37" dur="500" fill="hold"/>
                                        <p:tgtEl>
                                          <p:spTgt spid="895"/>
                                        </p:tgtEl>
                                        <p:attrNameLst>
                                          <p:attrName>ppt_x</p:attrName>
                                          <p:attrName>ppt_y</p:attrName>
                                        </p:attrNameLst>
                                      </p:cBhvr>
                                    </p:animMotion>
                                  </p:childTnLst>
                                </p:cTn>
                              </p:par>
                            </p:childTnLst>
                          </p:cTn>
                        </p:par>
                        <p:par>
                          <p:cTn id="38" fill="hold">
                            <p:stCondLst>
                              <p:cond delay="0"/>
                            </p:stCondLst>
                            <p:childTnLst>
                              <p:par>
                                <p:cTn id="39" presetClass="path" nodeType="withEffect" presetSubtype="0" presetID="-1" grpId="10" accel="50000" decel="50000" fill="hold">
                                  <p:stCondLst>
                                    <p:cond delay="0"/>
                                  </p:stCondLst>
                                  <p:childTnLst>
                                    <p:animMotion path="M 0.000000 0.000000 L -0.217665 -0.000511" origin="layout" pathEditMode="relative">
                                      <p:cBhvr>
                                        <p:cTn id="40" dur="500" fill="hold"/>
                                        <p:tgtEl>
                                          <p:spTgt spid="903"/>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Class="entr" nodeType="clickEffect" presetID="9" grpId="11" fill="hold">
                                  <p:stCondLst>
                                    <p:cond delay="0"/>
                                  </p:stCondLst>
                                  <p:iterate type="el" backwards="0">
                                    <p:tmAbs val="0"/>
                                  </p:iterate>
                                  <p:childTnLst>
                                    <p:set>
                                      <p:cBhvr>
                                        <p:cTn id="44" fill="hold"/>
                                        <p:tgtEl>
                                          <p:spTgt spid="908"/>
                                        </p:tgtEl>
                                        <p:attrNameLst>
                                          <p:attrName>style.visibility</p:attrName>
                                        </p:attrNameLst>
                                      </p:cBhvr>
                                      <p:to>
                                        <p:strVal val="visible"/>
                                      </p:to>
                                    </p:set>
                                    <p:animEffect filter="dissolve" transition="in">
                                      <p:cBhvr>
                                        <p:cTn id="45" dur="400"/>
                                        <p:tgtEl>
                                          <p:spTgt spid="908"/>
                                        </p:tgtEl>
                                      </p:cBhvr>
                                    </p:animEffect>
                                  </p:childTnLst>
                                </p:cTn>
                              </p:par>
                            </p:childTnLst>
                          </p:cTn>
                        </p:par>
                        <p:par>
                          <p:cTn id="46" fill="hold">
                            <p:stCondLst>
                              <p:cond delay="400"/>
                            </p:stCondLst>
                            <p:childTnLst>
                              <p:par>
                                <p:cTn id="47" presetClass="exit" nodeType="afterEffect" presetID="9" grpId="12" fill="hold">
                                  <p:stCondLst>
                                    <p:cond delay="0"/>
                                  </p:stCondLst>
                                  <p:iterate type="el" backwards="0">
                                    <p:tmAbs val="0"/>
                                  </p:iterate>
                                  <p:childTnLst>
                                    <p:animEffect filter="dissolve" transition="out">
                                      <p:cBhvr>
                                        <p:cTn id="48" dur="400" fill="hold"/>
                                        <p:tgtEl>
                                          <p:spTgt spid="850"/>
                                        </p:tgtEl>
                                      </p:cBhvr>
                                    </p:animEffect>
                                    <p:set>
                                      <p:cBhvr>
                                        <p:cTn id="49" fill="hold">
                                          <p:stCondLst>
                                            <p:cond delay="399"/>
                                          </p:stCondLst>
                                        </p:cTn>
                                        <p:tgtEl>
                                          <p:spTgt spid="850"/>
                                        </p:tgtEl>
                                        <p:attrNameLst>
                                          <p:attrName>style.visibility</p:attrName>
                                        </p:attrNameLst>
                                      </p:cBhvr>
                                      <p:to>
                                        <p:strVal val="hidden"/>
                                      </p:to>
                                    </p:set>
                                  </p:childTnLst>
                                </p:cTn>
                              </p:par>
                            </p:childTnLst>
                          </p:cTn>
                        </p:par>
                        <p:par>
                          <p:cTn id="50" fill="hold">
                            <p:stCondLst>
                              <p:cond delay="800"/>
                            </p:stCondLst>
                            <p:childTnLst>
                              <p:par>
                                <p:cTn id="51" presetClass="entr" nodeType="afterEffect" presetID="9" grpId="13" fill="hold">
                                  <p:stCondLst>
                                    <p:cond delay="0"/>
                                  </p:stCondLst>
                                  <p:iterate type="el" backwards="0">
                                    <p:tmAbs val="0"/>
                                  </p:iterate>
                                  <p:childTnLst>
                                    <p:set>
                                      <p:cBhvr>
                                        <p:cTn id="52" fill="hold"/>
                                        <p:tgtEl>
                                          <p:spTgt spid="904"/>
                                        </p:tgtEl>
                                        <p:attrNameLst>
                                          <p:attrName>style.visibility</p:attrName>
                                        </p:attrNameLst>
                                      </p:cBhvr>
                                      <p:to>
                                        <p:strVal val="visible"/>
                                      </p:to>
                                    </p:set>
                                    <p:animEffect filter="dissolve" transition="in">
                                      <p:cBhvr>
                                        <p:cTn id="53" dur="400"/>
                                        <p:tgtEl>
                                          <p:spTgt spid="904"/>
                                        </p:tgtEl>
                                      </p:cBhvr>
                                    </p:animEffect>
                                  </p:childTnLst>
                                </p:cTn>
                              </p:par>
                            </p:childTnLst>
                          </p:cTn>
                        </p:par>
                        <p:par>
                          <p:cTn id="54" fill="hold">
                            <p:stCondLst>
                              <p:cond delay="1200"/>
                            </p:stCondLst>
                            <p:childTnLst>
                              <p:par>
                                <p:cTn id="55" presetClass="entr" nodeType="afterEffect" presetID="9" grpId="14" fill="hold">
                                  <p:stCondLst>
                                    <p:cond delay="0"/>
                                  </p:stCondLst>
                                  <p:iterate type="el" backwards="0">
                                    <p:tmAbs val="0"/>
                                  </p:iterate>
                                  <p:childTnLst>
                                    <p:set>
                                      <p:cBhvr>
                                        <p:cTn id="56" fill="hold"/>
                                        <p:tgtEl>
                                          <p:spTgt spid="907"/>
                                        </p:tgtEl>
                                        <p:attrNameLst>
                                          <p:attrName>style.visibility</p:attrName>
                                        </p:attrNameLst>
                                      </p:cBhvr>
                                      <p:to>
                                        <p:strVal val="visible"/>
                                      </p:to>
                                    </p:set>
                                    <p:animEffect filter="dissolve" transition="in">
                                      <p:cBhvr>
                                        <p:cTn id="57" dur="500"/>
                                        <p:tgtEl>
                                          <p:spTgt spid="907"/>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9" grpId="15" fill="hold">
                                  <p:stCondLst>
                                    <p:cond delay="0"/>
                                  </p:stCondLst>
                                  <p:iterate type="el" backwards="0">
                                    <p:tmAbs val="0"/>
                                  </p:iterate>
                                  <p:childTnLst>
                                    <p:set>
                                      <p:cBhvr>
                                        <p:cTn id="61" fill="hold"/>
                                        <p:tgtEl>
                                          <p:spTgt spid="909"/>
                                        </p:tgtEl>
                                        <p:attrNameLst>
                                          <p:attrName>style.visibility</p:attrName>
                                        </p:attrNameLst>
                                      </p:cBhvr>
                                      <p:to>
                                        <p:strVal val="visible"/>
                                      </p:to>
                                    </p:set>
                                    <p:animEffect filter="dissolve" transition="in">
                                      <p:cBhvr>
                                        <p:cTn id="62" dur="400"/>
                                        <p:tgtEl>
                                          <p:spTgt spid="909"/>
                                        </p:tgtEl>
                                      </p:cBhvr>
                                    </p:animEffect>
                                  </p:childTnLst>
                                </p:cTn>
                              </p:par>
                            </p:childTnLst>
                          </p:cTn>
                        </p:par>
                        <p:par>
                          <p:cTn id="63" fill="hold">
                            <p:stCondLst>
                              <p:cond delay="400"/>
                            </p:stCondLst>
                            <p:childTnLst>
                              <p:par>
                                <p:cTn id="64" presetClass="entr" nodeType="afterEffect" presetID="9" grpId="16" fill="hold">
                                  <p:stCondLst>
                                    <p:cond delay="0"/>
                                  </p:stCondLst>
                                  <p:iterate type="el" backwards="0">
                                    <p:tmAbs val="0"/>
                                  </p:iterate>
                                  <p:childTnLst>
                                    <p:set>
                                      <p:cBhvr>
                                        <p:cTn id="65" fill="hold"/>
                                        <p:tgtEl>
                                          <p:spTgt spid="849"/>
                                        </p:tgtEl>
                                        <p:attrNameLst>
                                          <p:attrName>style.visibility</p:attrName>
                                        </p:attrNameLst>
                                      </p:cBhvr>
                                      <p:to>
                                        <p:strVal val="visible"/>
                                      </p:to>
                                    </p:set>
                                    <p:animEffect filter="dissolve" transition="in">
                                      <p:cBhvr>
                                        <p:cTn id="66" dur="400"/>
                                        <p:tgtEl>
                                          <p:spTgt spid="849"/>
                                        </p:tgtEl>
                                      </p:cBhvr>
                                    </p:animEffect>
                                  </p:childTnLst>
                                </p:cTn>
                              </p:par>
                            </p:childTnLst>
                          </p:cTn>
                        </p:par>
                      </p:childTnLst>
                    </p:cTn>
                  </p:par>
                  <p:par>
                    <p:cTn id="67" fill="hold">
                      <p:stCondLst>
                        <p:cond delay="indefinite"/>
                      </p:stCondLst>
                      <p:childTnLst>
                        <p:par>
                          <p:cTn id="68" fill="hold">
                            <p:stCondLst>
                              <p:cond delay="0"/>
                            </p:stCondLst>
                            <p:childTnLst>
                              <p:par>
                                <p:cTn id="69" presetClass="exit" nodeType="clickEffect" presetID="9" grpId="17" fill="hold">
                                  <p:stCondLst>
                                    <p:cond delay="0"/>
                                  </p:stCondLst>
                                  <p:iterate type="el" backwards="0">
                                    <p:tmAbs val="0"/>
                                  </p:iterate>
                                  <p:childTnLst>
                                    <p:animEffect filter="dissolve" transition="out">
                                      <p:cBhvr>
                                        <p:cTn id="70" dur="500" fill="hold"/>
                                        <p:tgtEl>
                                          <p:spTgt spid="909"/>
                                        </p:tgtEl>
                                      </p:cBhvr>
                                    </p:animEffect>
                                    <p:set>
                                      <p:cBhvr>
                                        <p:cTn id="71" fill="hold">
                                          <p:stCondLst>
                                            <p:cond delay="499"/>
                                          </p:stCondLst>
                                        </p:cTn>
                                        <p:tgtEl>
                                          <p:spTgt spid="909"/>
                                        </p:tgtEl>
                                        <p:attrNameLst>
                                          <p:attrName>style.visibility</p:attrName>
                                        </p:attrNameLst>
                                      </p:cBhvr>
                                      <p:to>
                                        <p:strVal val="hidden"/>
                                      </p:to>
                                    </p:set>
                                  </p:childTnLst>
                                </p:cTn>
                              </p:par>
                            </p:childTnLst>
                          </p:cTn>
                        </p:par>
                        <p:par>
                          <p:cTn id="72" fill="hold">
                            <p:stCondLst>
                              <p:cond delay="500"/>
                            </p:stCondLst>
                            <p:childTnLst>
                              <p:par>
                                <p:cTn id="73" presetClass="exit" nodeType="afterEffect" presetID="9" grpId="18" fill="hold">
                                  <p:stCondLst>
                                    <p:cond delay="0"/>
                                  </p:stCondLst>
                                  <p:iterate type="el" backwards="0">
                                    <p:tmAbs val="0"/>
                                  </p:iterate>
                                  <p:childTnLst>
                                    <p:animEffect filter="dissolve" transition="out">
                                      <p:cBhvr>
                                        <p:cTn id="74" dur="400" fill="hold"/>
                                        <p:tgtEl>
                                          <p:spTgt spid="849"/>
                                        </p:tgtEl>
                                      </p:cBhvr>
                                    </p:animEffect>
                                    <p:set>
                                      <p:cBhvr>
                                        <p:cTn id="75" fill="hold">
                                          <p:stCondLst>
                                            <p:cond delay="399"/>
                                          </p:stCondLst>
                                        </p:cTn>
                                        <p:tgtEl>
                                          <p:spTgt spid="849"/>
                                        </p:tgtEl>
                                        <p:attrNameLst>
                                          <p:attrName>style.visibility</p:attrName>
                                        </p:attrNameLst>
                                      </p:cBhvr>
                                      <p:to>
                                        <p:strVal val="hidden"/>
                                      </p:to>
                                    </p:set>
                                  </p:childTnLst>
                                </p:cTn>
                              </p:par>
                            </p:childTnLst>
                          </p:cTn>
                        </p:par>
                        <p:par>
                          <p:cTn id="76" fill="hold">
                            <p:stCondLst>
                              <p:cond delay="900"/>
                            </p:stCondLst>
                            <p:childTnLst>
                              <p:par>
                                <p:cTn id="77" presetClass="entr" nodeType="afterEffect" presetID="9" grpId="19" fill="hold">
                                  <p:stCondLst>
                                    <p:cond delay="0"/>
                                  </p:stCondLst>
                                  <p:iterate type="el" backwards="0">
                                    <p:tmAbs val="0"/>
                                  </p:iterate>
                                  <p:childTnLst>
                                    <p:set>
                                      <p:cBhvr>
                                        <p:cTn id="78" fill="hold"/>
                                        <p:tgtEl>
                                          <p:spTgt spid="833"/>
                                        </p:tgtEl>
                                        <p:attrNameLst>
                                          <p:attrName>style.visibility</p:attrName>
                                        </p:attrNameLst>
                                      </p:cBhvr>
                                      <p:to>
                                        <p:strVal val="visible"/>
                                      </p:to>
                                    </p:set>
                                    <p:animEffect filter="dissolve" transition="in">
                                      <p:cBhvr>
                                        <p:cTn id="79" dur="400"/>
                                        <p:tgtEl>
                                          <p:spTgt spid="833"/>
                                        </p:tgtEl>
                                      </p:cBhvr>
                                    </p:animEffect>
                                  </p:childTnLst>
                                </p:cTn>
                              </p:par>
                            </p:childTnLst>
                          </p:cTn>
                        </p:par>
                      </p:childTnLst>
                    </p:cTn>
                  </p:par>
                  <p:par>
                    <p:cTn id="80" fill="hold">
                      <p:stCondLst>
                        <p:cond delay="indefinite"/>
                      </p:stCondLst>
                      <p:childTnLst>
                        <p:par>
                          <p:cTn id="81" fill="hold">
                            <p:stCondLst>
                              <p:cond delay="0"/>
                            </p:stCondLst>
                            <p:childTnLst>
                              <p:par>
                                <p:cTn id="82" presetClass="exit" nodeType="clickEffect" presetID="9" grpId="20" fill="hold">
                                  <p:stCondLst>
                                    <p:cond delay="0"/>
                                  </p:stCondLst>
                                  <p:iterate type="el" backwards="0">
                                    <p:tmAbs val="0"/>
                                  </p:iterate>
                                  <p:childTnLst>
                                    <p:animEffect filter="dissolve" transition="out">
                                      <p:cBhvr>
                                        <p:cTn id="83" dur="400" fill="hold"/>
                                        <p:tgtEl>
                                          <p:spTgt spid="908"/>
                                        </p:tgtEl>
                                      </p:cBhvr>
                                    </p:animEffect>
                                    <p:set>
                                      <p:cBhvr>
                                        <p:cTn id="84" fill="hold">
                                          <p:stCondLst>
                                            <p:cond delay="399"/>
                                          </p:stCondLst>
                                        </p:cTn>
                                        <p:tgtEl>
                                          <p:spTgt spid="908"/>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Class="entr" nodeType="clickEffect" presetID="9" grpId="21" fill="hold">
                                  <p:stCondLst>
                                    <p:cond delay="0"/>
                                  </p:stCondLst>
                                  <p:iterate type="el" backwards="0">
                                    <p:tmAbs val="0"/>
                                  </p:iterate>
                                  <p:childTnLst>
                                    <p:set>
                                      <p:cBhvr>
                                        <p:cTn id="88" fill="hold"/>
                                        <p:tgtEl>
                                          <p:spTgt spid="912"/>
                                        </p:tgtEl>
                                        <p:attrNameLst>
                                          <p:attrName>style.visibility</p:attrName>
                                        </p:attrNameLst>
                                      </p:cBhvr>
                                      <p:to>
                                        <p:strVal val="visible"/>
                                      </p:to>
                                    </p:set>
                                    <p:animEffect filter="dissolve" transition="in">
                                      <p:cBhvr>
                                        <p:cTn id="89" dur="400"/>
                                        <p:tgtEl>
                                          <p:spTgt spid="912"/>
                                        </p:tgtEl>
                                      </p:cBhvr>
                                    </p:animEffect>
                                  </p:childTnLst>
                                </p:cTn>
                              </p:par>
                            </p:childTnLst>
                          </p:cTn>
                        </p:par>
                      </p:childTnLst>
                    </p:cTn>
                  </p:par>
                  <p:par>
                    <p:cTn id="90" fill="hold">
                      <p:stCondLst>
                        <p:cond delay="indefinite"/>
                      </p:stCondLst>
                      <p:childTnLst>
                        <p:par>
                          <p:cTn id="91" fill="hold">
                            <p:stCondLst>
                              <p:cond delay="0"/>
                            </p:stCondLst>
                            <p:childTnLst>
                              <p:par>
                                <p:cTn id="92" presetClass="entr" nodeType="clickEffect" presetID="9" grpId="22" fill="hold">
                                  <p:stCondLst>
                                    <p:cond delay="0"/>
                                  </p:stCondLst>
                                  <p:iterate type="el" backwards="0">
                                    <p:tmAbs val="0"/>
                                  </p:iterate>
                                  <p:childTnLst>
                                    <p:set>
                                      <p:cBhvr>
                                        <p:cTn id="93" fill="hold"/>
                                        <p:tgtEl>
                                          <p:spTgt spid="913"/>
                                        </p:tgtEl>
                                        <p:attrNameLst>
                                          <p:attrName>style.visibility</p:attrName>
                                        </p:attrNameLst>
                                      </p:cBhvr>
                                      <p:to>
                                        <p:strVal val="visible"/>
                                      </p:to>
                                    </p:set>
                                    <p:animEffect filter="dissolve" transition="in">
                                      <p:cBhvr>
                                        <p:cTn id="94" dur="400"/>
                                        <p:tgtEl>
                                          <p:spTgt spid="913"/>
                                        </p:tgtEl>
                                      </p:cBhvr>
                                    </p:animEffect>
                                  </p:childTnLst>
                                </p:cTn>
                              </p:par>
                            </p:childTnLst>
                          </p:cTn>
                        </p:par>
                        <p:par>
                          <p:cTn id="95" fill="hold">
                            <p:stCondLst>
                              <p:cond delay="400"/>
                            </p:stCondLst>
                            <p:childTnLst>
                              <p:par>
                                <p:cTn id="96" presetClass="entr" nodeType="afterEffect" presetID="9" grpId="23" fill="hold">
                                  <p:stCondLst>
                                    <p:cond delay="0"/>
                                  </p:stCondLst>
                                  <p:iterate type="el" backwards="0">
                                    <p:tmAbs val="0"/>
                                  </p:iterate>
                                  <p:childTnLst>
                                    <p:set>
                                      <p:cBhvr>
                                        <p:cTn id="97" fill="hold"/>
                                        <p:tgtEl>
                                          <p:spTgt spid="700"/>
                                        </p:tgtEl>
                                        <p:attrNameLst>
                                          <p:attrName>style.visibility</p:attrName>
                                        </p:attrNameLst>
                                      </p:cBhvr>
                                      <p:to>
                                        <p:strVal val="visible"/>
                                      </p:to>
                                    </p:set>
                                    <p:animEffect filter="dissolve" transition="in">
                                      <p:cBhvr>
                                        <p:cTn id="98" dur="400"/>
                                        <p:tgtEl>
                                          <p:spTgt spid="700"/>
                                        </p:tgtEl>
                                      </p:cBhvr>
                                    </p:animEffect>
                                  </p:childTnLst>
                                </p:cTn>
                              </p:par>
                            </p:childTnLst>
                          </p:cTn>
                        </p:par>
                      </p:childTnLst>
                    </p:cTn>
                  </p:par>
                  <p:par>
                    <p:cTn id="99" fill="hold">
                      <p:stCondLst>
                        <p:cond delay="indefinite"/>
                      </p:stCondLst>
                      <p:childTnLst>
                        <p:par>
                          <p:cTn id="100" fill="hold">
                            <p:stCondLst>
                              <p:cond delay="0"/>
                            </p:stCondLst>
                            <p:childTnLst>
                              <p:par>
                                <p:cTn id="101" presetClass="entr" nodeType="clickEffect" presetID="9" grpId="24" fill="hold">
                                  <p:stCondLst>
                                    <p:cond delay="0"/>
                                  </p:stCondLst>
                                  <p:iterate type="el" backwards="0">
                                    <p:tmAbs val="0"/>
                                  </p:iterate>
                                  <p:childTnLst>
                                    <p:set>
                                      <p:cBhvr>
                                        <p:cTn id="102" fill="hold"/>
                                        <p:tgtEl>
                                          <p:spTgt spid="914"/>
                                        </p:tgtEl>
                                        <p:attrNameLst>
                                          <p:attrName>style.visibility</p:attrName>
                                        </p:attrNameLst>
                                      </p:cBhvr>
                                      <p:to>
                                        <p:strVal val="visible"/>
                                      </p:to>
                                    </p:set>
                                    <p:animEffect filter="dissolve" transition="in">
                                      <p:cBhvr>
                                        <p:cTn id="103" dur="400"/>
                                        <p:tgtEl>
                                          <p:spTgt spid="9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49" grpId="18"/>
      <p:bldP build="whole" bldLvl="1" animBg="1" rev="0" advAuto="0" spid="908" grpId="11"/>
      <p:bldP build="whole" bldLvl="1" animBg="1" rev="0" advAuto="0" spid="700" grpId="23"/>
      <p:bldP build="whole" bldLvl="1" animBg="1" rev="0" advAuto="0" spid="912" grpId="21"/>
      <p:bldP build="whole" bldLvl="1" animBg="1" rev="0" advAuto="0" spid="904" grpId="13"/>
      <p:bldP build="whole" bldLvl="1" animBg="1" rev="0" advAuto="0" spid="913" grpId="22"/>
      <p:bldP build="whole" bldLvl="1" animBg="1" rev="0" advAuto="0" spid="833" grpId="19"/>
      <p:bldP build="whole" bldLvl="1" animBg="1" rev="0" advAuto="0" spid="873" grpId="1"/>
      <p:bldP build="whole" bldLvl="1" animBg="1" rev="0" advAuto="0" spid="908" grpId="20"/>
      <p:bldP build="whole" bldLvl="1" animBg="1" rev="0" advAuto="0" spid="903" grpId="8"/>
      <p:bldP build="whole" bldLvl="1" animBg="1" rev="0" advAuto="0" spid="907" grpId="14"/>
      <p:bldP build="whole" bldLvl="1" animBg="1" rev="0" advAuto="0" spid="736" grpId="3"/>
      <p:bldP build="whole" bldLvl="1" animBg="1" rev="0" advAuto="0" spid="914" grpId="24"/>
      <p:bldP build="whole" bldLvl="1" animBg="1" rev="0" advAuto="0" spid="849" grpId="16"/>
      <p:bldP build="whole" bldLvl="1" animBg="1" rev="0" advAuto="0" spid="850" grpId="12"/>
      <p:bldP build="whole" bldLvl="1" animBg="1" rev="0" advAuto="0" spid="895" grpId="7"/>
      <p:bldP build="whole" bldLvl="1" animBg="1" rev="0" advAuto="0" spid="909" grpId="17"/>
      <p:bldP build="whole" bldLvl="1" animBg="1" rev="0" advAuto="0" spid="909" grpId="15"/>
      <p:bldP build="whole" bldLvl="1" animBg="1" rev="0" advAuto="0" spid="882" grpId="6"/>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9" name="Triangle"/>
          <p:cNvSpPr/>
          <p:nvPr/>
        </p:nvSpPr>
        <p:spPr>
          <a:xfrm flipH="1" rot="16200000">
            <a:off x="3923335" y="6092980"/>
            <a:ext cx="2065286" cy="3500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920" name="Rectangle"/>
          <p:cNvSpPr/>
          <p:nvPr/>
        </p:nvSpPr>
        <p:spPr>
          <a:xfrm>
            <a:off x="4953608" y="7360537"/>
            <a:ext cx="1790917" cy="991134"/>
          </a:xfrm>
          <a:prstGeom prst="rect">
            <a:avLst/>
          </a:prstGeom>
          <a:solidFill>
            <a:srgbClr val="000000"/>
          </a:solidFill>
          <a:ln w="254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921" name="Revocation Check (1)…"/>
          <p:cNvSpPr txBox="1"/>
          <p:nvPr>
            <p:ph type="title"/>
          </p:nvPr>
        </p:nvSpPr>
        <p:spPr>
          <a:prstGeom prst="rect">
            <a:avLst/>
          </a:prstGeom>
        </p:spPr>
        <p:txBody>
          <a:bodyPr/>
          <a:lstStyle/>
          <a:p>
            <a:pPr/>
            <a:r>
              <a:t>Revocation Check (1)</a:t>
            </a:r>
          </a:p>
          <a:p>
            <a:pPr/>
            <a:r>
              <a:t>Certificate Revocation List</a:t>
            </a:r>
          </a:p>
        </p:txBody>
      </p:sp>
      <p:sp>
        <p:nvSpPr>
          <p:cNvPr id="92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61C"/>
                </a:solidFill>
              </a:defRPr>
            </a:lvl1pPr>
          </a:lstStyle>
          <a:p>
            <a:pPr/>
            <a:fld id="{86CB4B4D-7CA3-9044-876B-883B54F8677D}" type="slidenum"/>
          </a:p>
        </p:txBody>
      </p:sp>
      <p:sp>
        <p:nvSpPr>
          <p:cNvPr id="923" name="Text"/>
          <p:cNvSpPr txBox="1"/>
          <p:nvPr/>
        </p:nvSpPr>
        <p:spPr>
          <a:xfrm>
            <a:off x="11956950" y="9296400"/>
            <a:ext cx="355800" cy="342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1600">
                <a:solidFill>
                  <a:srgbClr val="FFFB00"/>
                </a:solidFill>
                <a:latin typeface="Gill Sans"/>
                <a:ea typeface="Gill Sans"/>
                <a:cs typeface="Gill Sans"/>
                <a:sym typeface="Gill Sans"/>
              </a:defRPr>
            </a:lvl1pPr>
          </a:lstStyle>
          <a:p>
            <a:pPr/>
            <a:fld id="{86CB4B4D-7CA3-9044-876B-883B54F8677D}" type="slidenum"/>
          </a:p>
        </p:txBody>
      </p:sp>
      <p:grpSp>
        <p:nvGrpSpPr>
          <p:cNvPr id="940" name="Group"/>
          <p:cNvGrpSpPr/>
          <p:nvPr/>
        </p:nvGrpSpPr>
        <p:grpSpPr>
          <a:xfrm>
            <a:off x="7061379" y="7526142"/>
            <a:ext cx="1217021" cy="659924"/>
            <a:chOff x="0" y="0"/>
            <a:chExt cx="1217019" cy="659923"/>
          </a:xfrm>
        </p:grpSpPr>
        <p:grpSp>
          <p:nvGrpSpPr>
            <p:cNvPr id="931" name="Group"/>
            <p:cNvGrpSpPr/>
            <p:nvPr/>
          </p:nvGrpSpPr>
          <p:grpSpPr>
            <a:xfrm>
              <a:off x="0" y="-1"/>
              <a:ext cx="709020" cy="659925"/>
              <a:chOff x="0" y="0"/>
              <a:chExt cx="709019" cy="659923"/>
            </a:xfrm>
          </p:grpSpPr>
          <p:sp>
            <p:nvSpPr>
              <p:cNvPr id="924"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25"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26"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27"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28"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29"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30"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939" name="Group"/>
            <p:cNvGrpSpPr/>
            <p:nvPr/>
          </p:nvGrpSpPr>
          <p:grpSpPr>
            <a:xfrm>
              <a:off x="507999" y="0"/>
              <a:ext cx="709021" cy="659924"/>
              <a:chOff x="0" y="0"/>
              <a:chExt cx="709019" cy="659923"/>
            </a:xfrm>
          </p:grpSpPr>
          <p:sp>
            <p:nvSpPr>
              <p:cNvPr id="932"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33"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34"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35"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36"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37"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38"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941"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942" name="Chrome-logo.png" descr="Chrome-logo.png"/>
          <p:cNvPicPr>
            <a:picLocks noChangeAspect="1"/>
          </p:cNvPicPr>
          <p:nvPr/>
        </p:nvPicPr>
        <p:blipFill>
          <a:blip r:embed="rId3">
            <a:extLst/>
          </a:blip>
          <a:stretch>
            <a:fillRect/>
          </a:stretch>
        </p:blipFill>
        <p:spPr>
          <a:xfrm>
            <a:off x="1841634" y="2992428"/>
            <a:ext cx="685801" cy="685801"/>
          </a:xfrm>
          <a:prstGeom prst="rect">
            <a:avLst/>
          </a:prstGeom>
          <a:ln w="12700">
            <a:miter lim="400000"/>
          </a:ln>
        </p:spPr>
      </p:pic>
      <p:grpSp>
        <p:nvGrpSpPr>
          <p:cNvPr id="945" name="Group"/>
          <p:cNvGrpSpPr/>
          <p:nvPr/>
        </p:nvGrpSpPr>
        <p:grpSpPr>
          <a:xfrm>
            <a:off x="4497093" y="6524009"/>
            <a:ext cx="3959814" cy="1984873"/>
            <a:chOff x="0" y="0"/>
            <a:chExt cx="3959813" cy="1984872"/>
          </a:xfrm>
        </p:grpSpPr>
        <p:sp>
          <p:nvSpPr>
            <p:cNvPr id="943"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944" name="250px-VRSNlogoAug2012.png" descr="250px-VRSNlogoAug2012.png"/>
            <p:cNvPicPr>
              <a:picLocks noChangeAspect="1"/>
            </p:cNvPicPr>
            <p:nvPr/>
          </p:nvPicPr>
          <p:blipFill>
            <a:blip r:embed="rId4">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1042" name="Group"/>
          <p:cNvGrpSpPr/>
          <p:nvPr/>
        </p:nvGrpSpPr>
        <p:grpSpPr>
          <a:xfrm>
            <a:off x="4992918" y="7342671"/>
            <a:ext cx="1712297" cy="1028701"/>
            <a:chOff x="0" y="0"/>
            <a:chExt cx="1712295" cy="1028699"/>
          </a:xfrm>
        </p:grpSpPr>
        <p:grpSp>
          <p:nvGrpSpPr>
            <p:cNvPr id="961" name="Group"/>
            <p:cNvGrpSpPr/>
            <p:nvPr/>
          </p:nvGrpSpPr>
          <p:grpSpPr>
            <a:xfrm>
              <a:off x="0" y="0"/>
              <a:ext cx="533210" cy="609601"/>
              <a:chOff x="0" y="0"/>
              <a:chExt cx="533209" cy="609600"/>
            </a:xfrm>
          </p:grpSpPr>
          <p:grpSp>
            <p:nvGrpSpPr>
              <p:cNvPr id="959" name="Group"/>
              <p:cNvGrpSpPr/>
              <p:nvPr/>
            </p:nvGrpSpPr>
            <p:grpSpPr>
              <a:xfrm>
                <a:off x="0" y="118381"/>
                <a:ext cx="533210" cy="372838"/>
                <a:chOff x="0" y="0"/>
                <a:chExt cx="533209" cy="372836"/>
              </a:xfrm>
            </p:grpSpPr>
            <p:grpSp>
              <p:nvGrpSpPr>
                <p:cNvPr id="957" name="Group"/>
                <p:cNvGrpSpPr/>
                <p:nvPr/>
              </p:nvGrpSpPr>
              <p:grpSpPr>
                <a:xfrm>
                  <a:off x="34234" y="42068"/>
                  <a:ext cx="464742" cy="330769"/>
                  <a:chOff x="0" y="0"/>
                  <a:chExt cx="464740" cy="330768"/>
                </a:xfrm>
              </p:grpSpPr>
              <p:sp>
                <p:nvSpPr>
                  <p:cNvPr id="946"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954" name="Group"/>
                  <p:cNvGrpSpPr/>
                  <p:nvPr/>
                </p:nvGrpSpPr>
                <p:grpSpPr>
                  <a:xfrm>
                    <a:off x="24488" y="187531"/>
                    <a:ext cx="113148" cy="105313"/>
                    <a:chOff x="0" y="0"/>
                    <a:chExt cx="113146" cy="105311"/>
                  </a:xfrm>
                </p:grpSpPr>
                <p:sp>
                  <p:nvSpPr>
                    <p:cNvPr id="947"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48"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49"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50"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51"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52"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53"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955"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956"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958"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960"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977" name="Group"/>
            <p:cNvGrpSpPr/>
            <p:nvPr/>
          </p:nvGrpSpPr>
          <p:grpSpPr>
            <a:xfrm>
              <a:off x="589542" y="0"/>
              <a:ext cx="533211" cy="609601"/>
              <a:chOff x="0" y="0"/>
              <a:chExt cx="533209" cy="609600"/>
            </a:xfrm>
          </p:grpSpPr>
          <p:grpSp>
            <p:nvGrpSpPr>
              <p:cNvPr id="975" name="Group"/>
              <p:cNvGrpSpPr/>
              <p:nvPr/>
            </p:nvGrpSpPr>
            <p:grpSpPr>
              <a:xfrm>
                <a:off x="-1" y="118381"/>
                <a:ext cx="533211" cy="372838"/>
                <a:chOff x="0" y="0"/>
                <a:chExt cx="533209" cy="372836"/>
              </a:xfrm>
            </p:grpSpPr>
            <p:grpSp>
              <p:nvGrpSpPr>
                <p:cNvPr id="973" name="Group"/>
                <p:cNvGrpSpPr/>
                <p:nvPr/>
              </p:nvGrpSpPr>
              <p:grpSpPr>
                <a:xfrm>
                  <a:off x="34234" y="42068"/>
                  <a:ext cx="464742" cy="330769"/>
                  <a:chOff x="0" y="0"/>
                  <a:chExt cx="464740" cy="330768"/>
                </a:xfrm>
              </p:grpSpPr>
              <p:sp>
                <p:nvSpPr>
                  <p:cNvPr id="962"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970" name="Group"/>
                  <p:cNvGrpSpPr/>
                  <p:nvPr/>
                </p:nvGrpSpPr>
                <p:grpSpPr>
                  <a:xfrm>
                    <a:off x="24488" y="187531"/>
                    <a:ext cx="113148" cy="105313"/>
                    <a:chOff x="0" y="0"/>
                    <a:chExt cx="113146" cy="105311"/>
                  </a:xfrm>
                </p:grpSpPr>
                <p:sp>
                  <p:nvSpPr>
                    <p:cNvPr id="963"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64"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65"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66"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67"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68"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69"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971"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972"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974"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976"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993" name="Group"/>
            <p:cNvGrpSpPr/>
            <p:nvPr/>
          </p:nvGrpSpPr>
          <p:grpSpPr>
            <a:xfrm>
              <a:off x="-1" y="419099"/>
              <a:ext cx="533211" cy="609601"/>
              <a:chOff x="0" y="0"/>
              <a:chExt cx="533209" cy="609600"/>
            </a:xfrm>
          </p:grpSpPr>
          <p:grpSp>
            <p:nvGrpSpPr>
              <p:cNvPr id="991" name="Group"/>
              <p:cNvGrpSpPr/>
              <p:nvPr/>
            </p:nvGrpSpPr>
            <p:grpSpPr>
              <a:xfrm>
                <a:off x="-1" y="118381"/>
                <a:ext cx="533211" cy="372838"/>
                <a:chOff x="0" y="0"/>
                <a:chExt cx="533209" cy="372836"/>
              </a:xfrm>
            </p:grpSpPr>
            <p:grpSp>
              <p:nvGrpSpPr>
                <p:cNvPr id="989" name="Group"/>
                <p:cNvGrpSpPr/>
                <p:nvPr/>
              </p:nvGrpSpPr>
              <p:grpSpPr>
                <a:xfrm>
                  <a:off x="34234" y="42068"/>
                  <a:ext cx="464742" cy="330769"/>
                  <a:chOff x="0" y="0"/>
                  <a:chExt cx="464740" cy="330768"/>
                </a:xfrm>
              </p:grpSpPr>
              <p:sp>
                <p:nvSpPr>
                  <p:cNvPr id="978"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986" name="Group"/>
                  <p:cNvGrpSpPr/>
                  <p:nvPr/>
                </p:nvGrpSpPr>
                <p:grpSpPr>
                  <a:xfrm>
                    <a:off x="24488" y="187531"/>
                    <a:ext cx="113148" cy="105313"/>
                    <a:chOff x="0" y="0"/>
                    <a:chExt cx="113146" cy="105311"/>
                  </a:xfrm>
                </p:grpSpPr>
                <p:sp>
                  <p:nvSpPr>
                    <p:cNvPr id="979"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80"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81"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82"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83"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84"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85"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987"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988"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990"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992"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009" name="Group"/>
            <p:cNvGrpSpPr/>
            <p:nvPr/>
          </p:nvGrpSpPr>
          <p:grpSpPr>
            <a:xfrm>
              <a:off x="589542" y="419099"/>
              <a:ext cx="533211" cy="609601"/>
              <a:chOff x="0" y="0"/>
              <a:chExt cx="533209" cy="609600"/>
            </a:xfrm>
          </p:grpSpPr>
          <p:grpSp>
            <p:nvGrpSpPr>
              <p:cNvPr id="1007" name="Group"/>
              <p:cNvGrpSpPr/>
              <p:nvPr/>
            </p:nvGrpSpPr>
            <p:grpSpPr>
              <a:xfrm>
                <a:off x="-1" y="118381"/>
                <a:ext cx="533211" cy="372838"/>
                <a:chOff x="0" y="0"/>
                <a:chExt cx="533209" cy="372836"/>
              </a:xfrm>
            </p:grpSpPr>
            <p:grpSp>
              <p:nvGrpSpPr>
                <p:cNvPr id="1005" name="Group"/>
                <p:cNvGrpSpPr/>
                <p:nvPr/>
              </p:nvGrpSpPr>
              <p:grpSpPr>
                <a:xfrm>
                  <a:off x="34234" y="42068"/>
                  <a:ext cx="464742" cy="330769"/>
                  <a:chOff x="0" y="0"/>
                  <a:chExt cx="464740" cy="330768"/>
                </a:xfrm>
              </p:grpSpPr>
              <p:sp>
                <p:nvSpPr>
                  <p:cNvPr id="994"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002" name="Group"/>
                  <p:cNvGrpSpPr/>
                  <p:nvPr/>
                </p:nvGrpSpPr>
                <p:grpSpPr>
                  <a:xfrm>
                    <a:off x="24488" y="187531"/>
                    <a:ext cx="113148" cy="105313"/>
                    <a:chOff x="0" y="0"/>
                    <a:chExt cx="113146" cy="105311"/>
                  </a:xfrm>
                </p:grpSpPr>
                <p:sp>
                  <p:nvSpPr>
                    <p:cNvPr id="995"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96"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97"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98"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99"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00"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01"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003"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004"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006"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008"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025" name="Group"/>
            <p:cNvGrpSpPr/>
            <p:nvPr/>
          </p:nvGrpSpPr>
          <p:grpSpPr>
            <a:xfrm>
              <a:off x="1179085" y="0"/>
              <a:ext cx="533211" cy="609601"/>
              <a:chOff x="0" y="0"/>
              <a:chExt cx="533209" cy="609600"/>
            </a:xfrm>
          </p:grpSpPr>
          <p:grpSp>
            <p:nvGrpSpPr>
              <p:cNvPr id="1023" name="Group"/>
              <p:cNvGrpSpPr/>
              <p:nvPr/>
            </p:nvGrpSpPr>
            <p:grpSpPr>
              <a:xfrm>
                <a:off x="-1" y="118381"/>
                <a:ext cx="533211" cy="372838"/>
                <a:chOff x="0" y="0"/>
                <a:chExt cx="533209" cy="372836"/>
              </a:xfrm>
            </p:grpSpPr>
            <p:grpSp>
              <p:nvGrpSpPr>
                <p:cNvPr id="1021" name="Group"/>
                <p:cNvGrpSpPr/>
                <p:nvPr/>
              </p:nvGrpSpPr>
              <p:grpSpPr>
                <a:xfrm>
                  <a:off x="34234" y="42068"/>
                  <a:ext cx="464742" cy="330769"/>
                  <a:chOff x="0" y="0"/>
                  <a:chExt cx="464740" cy="330768"/>
                </a:xfrm>
              </p:grpSpPr>
              <p:sp>
                <p:nvSpPr>
                  <p:cNvPr id="1010"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018" name="Group"/>
                  <p:cNvGrpSpPr/>
                  <p:nvPr/>
                </p:nvGrpSpPr>
                <p:grpSpPr>
                  <a:xfrm>
                    <a:off x="24488" y="187531"/>
                    <a:ext cx="113148" cy="105313"/>
                    <a:chOff x="0" y="0"/>
                    <a:chExt cx="113146" cy="105311"/>
                  </a:xfrm>
                </p:grpSpPr>
                <p:sp>
                  <p:nvSpPr>
                    <p:cNvPr id="1011"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12"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13"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14"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15"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16"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17"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019"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020"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022"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024"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041" name="Group"/>
            <p:cNvGrpSpPr/>
            <p:nvPr/>
          </p:nvGrpSpPr>
          <p:grpSpPr>
            <a:xfrm>
              <a:off x="1179085" y="419099"/>
              <a:ext cx="533211" cy="609601"/>
              <a:chOff x="0" y="0"/>
              <a:chExt cx="533209" cy="609600"/>
            </a:xfrm>
          </p:grpSpPr>
          <p:grpSp>
            <p:nvGrpSpPr>
              <p:cNvPr id="1039" name="Group"/>
              <p:cNvGrpSpPr/>
              <p:nvPr/>
            </p:nvGrpSpPr>
            <p:grpSpPr>
              <a:xfrm>
                <a:off x="-1" y="118381"/>
                <a:ext cx="533211" cy="372838"/>
                <a:chOff x="0" y="0"/>
                <a:chExt cx="533209" cy="372836"/>
              </a:xfrm>
            </p:grpSpPr>
            <p:grpSp>
              <p:nvGrpSpPr>
                <p:cNvPr id="1037" name="Group"/>
                <p:cNvGrpSpPr/>
                <p:nvPr/>
              </p:nvGrpSpPr>
              <p:grpSpPr>
                <a:xfrm>
                  <a:off x="34234" y="42068"/>
                  <a:ext cx="464742" cy="330769"/>
                  <a:chOff x="0" y="0"/>
                  <a:chExt cx="464740" cy="330768"/>
                </a:xfrm>
              </p:grpSpPr>
              <p:sp>
                <p:nvSpPr>
                  <p:cNvPr id="1026"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034" name="Group"/>
                  <p:cNvGrpSpPr/>
                  <p:nvPr/>
                </p:nvGrpSpPr>
                <p:grpSpPr>
                  <a:xfrm>
                    <a:off x="24488" y="187531"/>
                    <a:ext cx="113148" cy="105313"/>
                    <a:chOff x="0" y="0"/>
                    <a:chExt cx="113146" cy="105311"/>
                  </a:xfrm>
                </p:grpSpPr>
                <p:sp>
                  <p:nvSpPr>
                    <p:cNvPr id="1027"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28"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29"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30"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31"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32"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33"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035"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036"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038"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040"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sp>
        <p:nvSpPr>
          <p:cNvPr id="1043" name="Certificate Revocation"/>
          <p:cNvSpPr txBox="1"/>
          <p:nvPr/>
        </p:nvSpPr>
        <p:spPr>
          <a:xfrm>
            <a:off x="4837201" y="8483909"/>
            <a:ext cx="2002911" cy="9702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80000"/>
              </a:lnSpc>
              <a:defRPr b="0" sz="3300">
                <a:solidFill>
                  <a:srgbClr val="F5D328"/>
                </a:solidFill>
                <a:latin typeface="Gill Sans"/>
                <a:ea typeface="Gill Sans"/>
                <a:cs typeface="Gill Sans"/>
                <a:sym typeface="Gill Sans"/>
              </a:defRPr>
            </a:pPr>
            <a:r>
              <a:t>Certificate</a:t>
            </a:r>
            <a:br/>
            <a:r>
              <a:t>Revocation</a:t>
            </a:r>
          </a:p>
        </p:txBody>
      </p:sp>
      <p:grpSp>
        <p:nvGrpSpPr>
          <p:cNvPr id="1056" name="Group"/>
          <p:cNvGrpSpPr/>
          <p:nvPr/>
        </p:nvGrpSpPr>
        <p:grpSpPr>
          <a:xfrm>
            <a:off x="2889549" y="3840499"/>
            <a:ext cx="1194274" cy="896229"/>
            <a:chOff x="0" y="0"/>
            <a:chExt cx="1194273" cy="896228"/>
          </a:xfrm>
        </p:grpSpPr>
        <p:sp>
          <p:nvSpPr>
            <p:cNvPr id="1044"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45"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053" name="Group"/>
            <p:cNvGrpSpPr/>
            <p:nvPr/>
          </p:nvGrpSpPr>
          <p:grpSpPr>
            <a:xfrm>
              <a:off x="62930" y="528144"/>
              <a:ext cx="290761" cy="270627"/>
              <a:chOff x="0" y="0"/>
              <a:chExt cx="290759" cy="270626"/>
            </a:xfrm>
          </p:grpSpPr>
          <p:sp>
            <p:nvSpPr>
              <p:cNvPr id="1046"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47"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48"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49"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50"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51"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52"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054"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055"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sp>
        <p:nvSpPr>
          <p:cNvPr id="1057" name="✗"/>
          <p:cNvSpPr txBox="1"/>
          <p:nvPr/>
        </p:nvSpPr>
        <p:spPr>
          <a:xfrm>
            <a:off x="3039169" y="3571063"/>
            <a:ext cx="882713" cy="143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0600">
                <a:solidFill>
                  <a:srgbClr val="C82506"/>
                </a:solidFill>
                <a:latin typeface="Gill Sans"/>
                <a:ea typeface="Gill Sans"/>
                <a:cs typeface="Gill Sans"/>
                <a:sym typeface="Gill Sans"/>
              </a:defRPr>
            </a:lvl1pPr>
          </a:lstStyle>
          <a:p>
            <a:pPr/>
            <a:r>
              <a:t>✗</a:t>
            </a:r>
          </a:p>
        </p:txBody>
      </p:sp>
      <p:sp>
        <p:nvSpPr>
          <p:cNvPr id="1058"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089" name="Group"/>
          <p:cNvGrpSpPr/>
          <p:nvPr/>
        </p:nvGrpSpPr>
        <p:grpSpPr>
          <a:xfrm>
            <a:off x="8327897" y="3244506"/>
            <a:ext cx="3214022" cy="2094583"/>
            <a:chOff x="0" y="0"/>
            <a:chExt cx="3214021" cy="2094581"/>
          </a:xfrm>
        </p:grpSpPr>
        <p:sp>
          <p:nvSpPr>
            <p:cNvPr id="1059" name="Group"/>
            <p:cNvSpPr/>
            <p:nvPr/>
          </p:nvSpPr>
          <p:spPr>
            <a:xfrm>
              <a:off x="0" y="0"/>
              <a:ext cx="2674129" cy="1736797"/>
            </a:xfrm>
            <a:prstGeom prst="roundRect">
              <a:avLst>
                <a:gd name="adj" fmla="val 10968"/>
              </a:avLst>
            </a:prstGeom>
            <a:noFill/>
            <a:ln w="76200" cap="flat">
              <a:solidFill>
                <a:schemeClr val="accent5"/>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Attacker</a:t>
              </a:r>
            </a:p>
          </p:txBody>
        </p:sp>
        <p:grpSp>
          <p:nvGrpSpPr>
            <p:cNvPr id="1067" name="Group"/>
            <p:cNvGrpSpPr/>
            <p:nvPr/>
          </p:nvGrpSpPr>
          <p:grpSpPr>
            <a:xfrm>
              <a:off x="611630" y="751996"/>
              <a:ext cx="627663" cy="584201"/>
              <a:chOff x="0" y="0"/>
              <a:chExt cx="627662" cy="584200"/>
            </a:xfrm>
          </p:grpSpPr>
          <p:sp>
            <p:nvSpPr>
              <p:cNvPr id="1060"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61"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62"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63"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64"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65"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66"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080" name="Group"/>
            <p:cNvGrpSpPr/>
            <p:nvPr/>
          </p:nvGrpSpPr>
          <p:grpSpPr>
            <a:xfrm>
              <a:off x="1346884" y="642213"/>
              <a:ext cx="1867138" cy="1452369"/>
              <a:chOff x="0" y="46231"/>
              <a:chExt cx="1867136" cy="1452368"/>
            </a:xfrm>
          </p:grpSpPr>
          <p:sp>
            <p:nvSpPr>
              <p:cNvPr id="1068"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69" name="Certificate"/>
              <p:cNvSpPr/>
              <p:nvPr/>
            </p:nvSpPr>
            <p:spPr>
              <a:xfrm>
                <a:off x="597136" y="228600"/>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077" name="Group"/>
              <p:cNvGrpSpPr/>
              <p:nvPr/>
            </p:nvGrpSpPr>
            <p:grpSpPr>
              <a:xfrm>
                <a:off x="62930" y="528144"/>
                <a:ext cx="290761" cy="270627"/>
                <a:chOff x="0" y="0"/>
                <a:chExt cx="290759" cy="270626"/>
              </a:xfrm>
            </p:grpSpPr>
            <p:sp>
              <p:nvSpPr>
                <p:cNvPr id="1070"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71"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72"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73"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74"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75"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76"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078"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079"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088" name="Group"/>
            <p:cNvGrpSpPr/>
            <p:nvPr/>
          </p:nvGrpSpPr>
          <p:grpSpPr>
            <a:xfrm>
              <a:off x="133877" y="755286"/>
              <a:ext cx="620593" cy="577620"/>
              <a:chOff x="0" y="0"/>
              <a:chExt cx="620592" cy="577619"/>
            </a:xfrm>
          </p:grpSpPr>
          <p:sp>
            <p:nvSpPr>
              <p:cNvPr id="1081"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82"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83"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84"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85" name="Line"/>
              <p:cNvSpPr/>
              <p:nvPr/>
            </p:nvSpPr>
            <p:spPr>
              <a:xfrm flipV="1">
                <a:off x="214594" y="293887"/>
                <a:ext cx="134370"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86"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87"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1097" name="Group"/>
          <p:cNvGrpSpPr/>
          <p:nvPr/>
        </p:nvGrpSpPr>
        <p:grpSpPr>
          <a:xfrm>
            <a:off x="8939527" y="3996502"/>
            <a:ext cx="627663" cy="584201"/>
            <a:chOff x="0" y="0"/>
            <a:chExt cx="627662" cy="584200"/>
          </a:xfrm>
        </p:grpSpPr>
        <p:sp>
          <p:nvSpPr>
            <p:cNvPr id="1090"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91"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92"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93"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94"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95"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96"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110" name="Group"/>
          <p:cNvGrpSpPr/>
          <p:nvPr/>
        </p:nvGrpSpPr>
        <p:grpSpPr>
          <a:xfrm>
            <a:off x="9674781" y="3840488"/>
            <a:ext cx="1194275" cy="896229"/>
            <a:chOff x="0" y="0"/>
            <a:chExt cx="1194273" cy="896228"/>
          </a:xfrm>
        </p:grpSpPr>
        <p:sp>
          <p:nvSpPr>
            <p:cNvPr id="1098"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99"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107" name="Group"/>
            <p:cNvGrpSpPr/>
            <p:nvPr/>
          </p:nvGrpSpPr>
          <p:grpSpPr>
            <a:xfrm>
              <a:off x="62930" y="528144"/>
              <a:ext cx="290761" cy="270627"/>
              <a:chOff x="0" y="0"/>
              <a:chExt cx="290759" cy="270626"/>
            </a:xfrm>
          </p:grpSpPr>
          <p:sp>
            <p:nvSpPr>
              <p:cNvPr id="1100"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01"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02"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03"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04"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05"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06"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108"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109"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118" name="Group"/>
          <p:cNvGrpSpPr/>
          <p:nvPr/>
        </p:nvGrpSpPr>
        <p:grpSpPr>
          <a:xfrm>
            <a:off x="8461774" y="3999792"/>
            <a:ext cx="620593" cy="577621"/>
            <a:chOff x="0" y="0"/>
            <a:chExt cx="620592" cy="577619"/>
          </a:xfrm>
        </p:grpSpPr>
        <p:sp>
          <p:nvSpPr>
            <p:cNvPr id="1111"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12"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13"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14"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15" name="Line"/>
            <p:cNvSpPr/>
            <p:nvPr/>
          </p:nvSpPr>
          <p:spPr>
            <a:xfrm flipV="1">
              <a:off x="214594" y="293887"/>
              <a:ext cx="134370"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16"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17"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1119" name="✗"/>
          <p:cNvSpPr txBox="1"/>
          <p:nvPr/>
        </p:nvSpPr>
        <p:spPr>
          <a:xfrm>
            <a:off x="6297743" y="3271694"/>
            <a:ext cx="614494"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6900">
                <a:solidFill>
                  <a:srgbClr val="C82506"/>
                </a:solidFill>
                <a:latin typeface="Gill Sans"/>
                <a:ea typeface="Gill Sans"/>
                <a:cs typeface="Gill Sans"/>
                <a:sym typeface="Gill Sans"/>
              </a:defRPr>
            </a:lvl1pPr>
          </a:lstStyle>
          <a:p>
            <a:pPr/>
            <a:r>
              <a:t>✗</a:t>
            </a:r>
          </a:p>
        </p:txBody>
      </p:sp>
      <p:grpSp>
        <p:nvGrpSpPr>
          <p:cNvPr id="1122" name="Group"/>
          <p:cNvGrpSpPr/>
          <p:nvPr/>
        </p:nvGrpSpPr>
        <p:grpSpPr>
          <a:xfrm>
            <a:off x="599929" y="4704454"/>
            <a:ext cx="2332873" cy="3147040"/>
            <a:chOff x="0" y="0"/>
            <a:chExt cx="2332871" cy="3147038"/>
          </a:xfrm>
        </p:grpSpPr>
        <p:sp>
          <p:nvSpPr>
            <p:cNvPr id="1162" name="Connection Line"/>
            <p:cNvSpPr/>
            <p:nvPr/>
          </p:nvSpPr>
          <p:spPr>
            <a:xfrm>
              <a:off x="0" y="0"/>
              <a:ext cx="1451926" cy="3147039"/>
            </a:xfrm>
            <a:custGeom>
              <a:avLst/>
              <a:gdLst/>
              <a:ahLst/>
              <a:cxnLst>
                <a:cxn ang="0">
                  <a:pos x="wd2" y="hd2"/>
                </a:cxn>
                <a:cxn ang="5400000">
                  <a:pos x="wd2" y="hd2"/>
                </a:cxn>
                <a:cxn ang="10800000">
                  <a:pos x="wd2" y="hd2"/>
                </a:cxn>
                <a:cxn ang="16200000">
                  <a:pos x="wd2" y="hd2"/>
                </a:cxn>
              </a:cxnLst>
              <a:rect l="0" t="0" r="r" b="b"/>
              <a:pathLst>
                <a:path w="16200" h="21600" fill="norm" stroke="1" extrusionOk="0">
                  <a:moveTo>
                    <a:pt x="16200" y="0"/>
                  </a:moveTo>
                  <a:cubicBezTo>
                    <a:pt x="-5361" y="9835"/>
                    <a:pt x="-5400" y="17035"/>
                    <a:pt x="16082" y="21600"/>
                  </a:cubicBezTo>
                </a:path>
              </a:pathLst>
            </a:custGeom>
            <a:noFill/>
            <a:ln w="63500" cap="flat">
              <a:solidFill>
                <a:srgbClr val="FFFFFF"/>
              </a:solidFill>
              <a:prstDash val="sysDot"/>
              <a:miter lim="400000"/>
              <a:headEnd type="triangle" w="med" len="med"/>
            </a:ln>
            <a:effectLst/>
          </p:spPr>
          <p:txBody>
            <a:bodyPr/>
            <a:lstStyle/>
            <a:p>
              <a:pPr/>
            </a:p>
          </p:txBody>
        </p:sp>
        <p:sp>
          <p:nvSpPr>
            <p:cNvPr id="1121" name="Download"/>
            <p:cNvSpPr/>
            <p:nvPr/>
          </p:nvSpPr>
          <p:spPr>
            <a:xfrm>
              <a:off x="1062871" y="1269208"/>
              <a:ext cx="1270001" cy="1270001"/>
            </a:xfrm>
            <a:prstGeom prst="line">
              <a:avLst/>
            </a:prstGeom>
            <a:solidFill>
              <a:srgbClr val="000000"/>
            </a:solid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Download</a:t>
              </a:r>
            </a:p>
          </p:txBody>
        </p:sp>
      </p:grpSp>
      <p:grpSp>
        <p:nvGrpSpPr>
          <p:cNvPr id="1140" name="Group"/>
          <p:cNvGrpSpPr/>
          <p:nvPr/>
        </p:nvGrpSpPr>
        <p:grpSpPr>
          <a:xfrm>
            <a:off x="2102702" y="6477263"/>
            <a:ext cx="1929859" cy="4025753"/>
            <a:chOff x="1036633" y="228600"/>
            <a:chExt cx="1929858" cy="4025752"/>
          </a:xfrm>
        </p:grpSpPr>
        <p:sp>
          <p:nvSpPr>
            <p:cNvPr id="1123" name="List of revoked certificates"/>
            <p:cNvSpPr/>
            <p:nvPr/>
          </p:nvSpPr>
          <p:spPr>
            <a:xfrm>
              <a:off x="1696491" y="2984352"/>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List of revoked certificates</a:t>
              </a:r>
            </a:p>
          </p:txBody>
        </p:sp>
        <p:grpSp>
          <p:nvGrpSpPr>
            <p:cNvPr id="1133" name="Group"/>
            <p:cNvGrpSpPr/>
            <p:nvPr/>
          </p:nvGrpSpPr>
          <p:grpSpPr>
            <a:xfrm>
              <a:off x="1036633" y="228600"/>
              <a:ext cx="1811138" cy="2400289"/>
              <a:chOff x="0" y="228600"/>
              <a:chExt cx="1811136" cy="2400288"/>
            </a:xfrm>
          </p:grpSpPr>
          <p:grpSp>
            <p:nvGrpSpPr>
              <p:cNvPr id="1131" name="Group"/>
              <p:cNvGrpSpPr/>
              <p:nvPr/>
            </p:nvGrpSpPr>
            <p:grpSpPr>
              <a:xfrm>
                <a:off x="0" y="582134"/>
                <a:ext cx="1082274" cy="2046755"/>
                <a:chOff x="0" y="0"/>
                <a:chExt cx="1082273" cy="2046753"/>
              </a:xfrm>
            </p:grpSpPr>
            <p:sp>
              <p:nvSpPr>
                <p:cNvPr id="1124" name="Rectangle"/>
                <p:cNvSpPr/>
                <p:nvPr/>
              </p:nvSpPr>
              <p:spPr>
                <a:xfrm>
                  <a:off x="0" y="0"/>
                  <a:ext cx="1082274" cy="2046754"/>
                </a:xfrm>
                <a:prstGeom prst="rect">
                  <a:avLst/>
                </a:prstGeom>
                <a:noFill/>
                <a:ln w="25400" cap="flat">
                  <a:solidFill>
                    <a:srgbClr val="FFFFFF">
                      <a:alpha val="68332"/>
                    </a:srgb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125" name="Rectangle"/>
                <p:cNvSpPr/>
                <p:nvPr/>
              </p:nvSpPr>
              <p:spPr>
                <a:xfrm>
                  <a:off x="56617" y="127000"/>
                  <a:ext cx="962202" cy="233428"/>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126" name="Rectangle"/>
                <p:cNvSpPr/>
                <p:nvPr/>
              </p:nvSpPr>
              <p:spPr>
                <a:xfrm>
                  <a:off x="56617" y="438247"/>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127" name="Rectangle"/>
                <p:cNvSpPr/>
                <p:nvPr/>
              </p:nvSpPr>
              <p:spPr>
                <a:xfrm>
                  <a:off x="56617" y="749494"/>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128" name="Rectangle"/>
                <p:cNvSpPr/>
                <p:nvPr/>
              </p:nvSpPr>
              <p:spPr>
                <a:xfrm>
                  <a:off x="56617" y="1050186"/>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129" name="Rectangle"/>
                <p:cNvSpPr/>
                <p:nvPr/>
              </p:nvSpPr>
              <p:spPr>
                <a:xfrm>
                  <a:off x="56617" y="1361434"/>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130" name="Rectangle"/>
                <p:cNvSpPr/>
                <p:nvPr/>
              </p:nvSpPr>
              <p:spPr>
                <a:xfrm>
                  <a:off x="56617" y="1672681"/>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1132" name="CRL"/>
              <p:cNvSpPr/>
              <p:nvPr/>
            </p:nvSpPr>
            <p:spPr>
              <a:xfrm>
                <a:off x="541136" y="228600"/>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CRL</a:t>
                </a:r>
              </a:p>
            </p:txBody>
          </p:sp>
        </p:grpSp>
        <p:sp>
          <p:nvSpPr>
            <p:cNvPr id="1134" name="✗"/>
            <p:cNvSpPr/>
            <p:nvPr/>
          </p:nvSpPr>
          <p:spPr>
            <a:xfrm>
              <a:off x="1379336" y="1147757"/>
              <a:ext cx="40426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1135" name="✗"/>
            <p:cNvSpPr/>
            <p:nvPr/>
          </p:nvSpPr>
          <p:spPr>
            <a:xfrm>
              <a:off x="1379336" y="855555"/>
              <a:ext cx="40426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1136" name="✗"/>
            <p:cNvSpPr/>
            <p:nvPr/>
          </p:nvSpPr>
          <p:spPr>
            <a:xfrm>
              <a:off x="1379336" y="1477976"/>
              <a:ext cx="40426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1137" name="✗"/>
            <p:cNvSpPr/>
            <p:nvPr/>
          </p:nvSpPr>
          <p:spPr>
            <a:xfrm>
              <a:off x="1379336" y="1776467"/>
              <a:ext cx="40426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1138" name="✗"/>
            <p:cNvSpPr/>
            <p:nvPr/>
          </p:nvSpPr>
          <p:spPr>
            <a:xfrm>
              <a:off x="1379336" y="2100396"/>
              <a:ext cx="40426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1139" name="✗"/>
            <p:cNvSpPr/>
            <p:nvPr/>
          </p:nvSpPr>
          <p:spPr>
            <a:xfrm>
              <a:off x="1379336" y="2405178"/>
              <a:ext cx="40426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grpSp>
      <p:grpSp>
        <p:nvGrpSpPr>
          <p:cNvPr id="1143" name="Group"/>
          <p:cNvGrpSpPr/>
          <p:nvPr/>
        </p:nvGrpSpPr>
        <p:grpSpPr>
          <a:xfrm>
            <a:off x="808443" y="3831033"/>
            <a:ext cx="1373657" cy="1551872"/>
            <a:chOff x="730542" y="32497"/>
            <a:chExt cx="1373655" cy="1551870"/>
          </a:xfrm>
        </p:grpSpPr>
        <p:sp>
          <p:nvSpPr>
            <p:cNvPr id="1163" name="Connection Line"/>
            <p:cNvSpPr/>
            <p:nvPr/>
          </p:nvSpPr>
          <p:spPr>
            <a:xfrm>
              <a:off x="1511418" y="32497"/>
              <a:ext cx="592780" cy="645627"/>
            </a:xfrm>
            <a:custGeom>
              <a:avLst/>
              <a:gdLst/>
              <a:ahLst/>
              <a:cxnLst>
                <a:cxn ang="0">
                  <a:pos x="wd2" y="hd2"/>
                </a:cxn>
                <a:cxn ang="5400000">
                  <a:pos x="wd2" y="hd2"/>
                </a:cxn>
                <a:cxn ang="10800000">
                  <a:pos x="wd2" y="hd2"/>
                </a:cxn>
                <a:cxn ang="16200000">
                  <a:pos x="wd2" y="hd2"/>
                </a:cxn>
              </a:cxnLst>
              <a:rect l="0" t="0" r="r" b="b"/>
              <a:pathLst>
                <a:path w="16249" h="21600" fill="norm" stroke="1" extrusionOk="0">
                  <a:moveTo>
                    <a:pt x="12863" y="21600"/>
                  </a:moveTo>
                  <a:cubicBezTo>
                    <a:pt x="-5351" y="9883"/>
                    <a:pt x="-4222" y="2683"/>
                    <a:pt x="16249" y="0"/>
                  </a:cubicBezTo>
                </a:path>
              </a:pathLst>
            </a:custGeom>
            <a:noFill/>
            <a:ln w="50800" cap="flat">
              <a:solidFill>
                <a:srgbClr val="FFFFFF"/>
              </a:solidFill>
              <a:prstDash val="sysDot"/>
              <a:miter lim="400000"/>
              <a:tailEnd type="triangle" w="med" len="med"/>
            </a:ln>
            <a:effectLst/>
          </p:spPr>
          <p:txBody>
            <a:bodyPr/>
            <a:lstStyle/>
            <a:p>
              <a:pPr/>
            </a:p>
          </p:txBody>
        </p:sp>
        <p:sp>
          <p:nvSpPr>
            <p:cNvPr id="1142" name="Membership…"/>
            <p:cNvSpPr/>
            <p:nvPr/>
          </p:nvSpPr>
          <p:spPr>
            <a:xfrm>
              <a:off x="730542" y="314368"/>
              <a:ext cx="1270001" cy="1270001"/>
            </a:xfrm>
            <a:prstGeom prst="line">
              <a:avLst/>
            </a:prstGeom>
            <a:solidFill>
              <a:srgbClr val="000000"/>
            </a:solid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700">
                  <a:solidFill>
                    <a:schemeClr val="accent4">
                      <a:hueOff val="468000"/>
                      <a:satOff val="-4761"/>
                      <a:lumOff val="10196"/>
                    </a:schemeClr>
                  </a:solidFill>
                </a:defRPr>
              </a:pPr>
              <a:r>
                <a:t>Membership </a:t>
              </a:r>
            </a:p>
            <a:p>
              <a:pPr>
                <a:defRPr sz="1700">
                  <a:solidFill>
                    <a:schemeClr val="accent4">
                      <a:hueOff val="468000"/>
                      <a:satOff val="-4761"/>
                      <a:lumOff val="10196"/>
                    </a:schemeClr>
                  </a:solidFill>
                </a:defRPr>
              </a:pPr>
              <a:r>
                <a:t>Check</a:t>
              </a:r>
            </a:p>
          </p:txBody>
        </p:sp>
      </p:grpSp>
      <p:sp>
        <p:nvSpPr>
          <p:cNvPr id="1144" name="Not efficient…"/>
          <p:cNvSpPr txBox="1"/>
          <p:nvPr/>
        </p:nvSpPr>
        <p:spPr>
          <a:xfrm>
            <a:off x="4390528" y="5170240"/>
            <a:ext cx="4172944"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200">
                <a:solidFill>
                  <a:schemeClr val="accent5">
                    <a:hueOff val="89162"/>
                    <a:satOff val="9554"/>
                    <a:lumOff val="16296"/>
                  </a:schemeClr>
                </a:solidFill>
                <a:latin typeface="Gill Sans"/>
                <a:ea typeface="Gill Sans"/>
                <a:cs typeface="Gill Sans"/>
                <a:sym typeface="Gill Sans"/>
              </a:defRPr>
            </a:pPr>
            <a:r>
              <a:t>Not efficient</a:t>
            </a:r>
          </a:p>
          <a:p>
            <a:pPr>
              <a:defRPr b="0" sz="3200">
                <a:solidFill>
                  <a:schemeClr val="accent5">
                    <a:hueOff val="89162"/>
                    <a:satOff val="9554"/>
                    <a:lumOff val="16296"/>
                  </a:schemeClr>
                </a:solidFill>
                <a:latin typeface="Gill Sans"/>
                <a:ea typeface="Gill Sans"/>
                <a:cs typeface="Gill Sans"/>
                <a:sym typeface="Gill Sans"/>
              </a:defRPr>
            </a:pPr>
            <a:r>
              <a:t> (it can be up to 76 MB!)</a:t>
            </a:r>
          </a:p>
        </p:txBody>
      </p:sp>
      <p:grpSp>
        <p:nvGrpSpPr>
          <p:cNvPr id="1161" name="Group"/>
          <p:cNvGrpSpPr/>
          <p:nvPr/>
        </p:nvGrpSpPr>
        <p:grpSpPr>
          <a:xfrm>
            <a:off x="2105847" y="6477263"/>
            <a:ext cx="1811137" cy="2417879"/>
            <a:chOff x="0" y="228600"/>
            <a:chExt cx="1811136" cy="2417878"/>
          </a:xfrm>
        </p:grpSpPr>
        <p:grpSp>
          <p:nvGrpSpPr>
            <p:cNvPr id="1154" name="Group"/>
            <p:cNvGrpSpPr/>
            <p:nvPr/>
          </p:nvGrpSpPr>
          <p:grpSpPr>
            <a:xfrm>
              <a:off x="0" y="228600"/>
              <a:ext cx="1811137" cy="2400289"/>
              <a:chOff x="0" y="228600"/>
              <a:chExt cx="1811136" cy="2400288"/>
            </a:xfrm>
          </p:grpSpPr>
          <p:grpSp>
            <p:nvGrpSpPr>
              <p:cNvPr id="1152" name="Group"/>
              <p:cNvGrpSpPr/>
              <p:nvPr/>
            </p:nvGrpSpPr>
            <p:grpSpPr>
              <a:xfrm>
                <a:off x="0" y="582134"/>
                <a:ext cx="1082274" cy="2046755"/>
                <a:chOff x="0" y="0"/>
                <a:chExt cx="1082273" cy="2046753"/>
              </a:xfrm>
            </p:grpSpPr>
            <p:sp>
              <p:nvSpPr>
                <p:cNvPr id="1145" name="Rectangle"/>
                <p:cNvSpPr/>
                <p:nvPr/>
              </p:nvSpPr>
              <p:spPr>
                <a:xfrm>
                  <a:off x="0" y="0"/>
                  <a:ext cx="1082274" cy="2046754"/>
                </a:xfrm>
                <a:prstGeom prst="rect">
                  <a:avLst/>
                </a:prstGeom>
                <a:noFill/>
                <a:ln w="25400" cap="flat">
                  <a:solidFill>
                    <a:srgbClr val="FFFFFF">
                      <a:alpha val="68332"/>
                    </a:srgb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146" name="Rectangle"/>
                <p:cNvSpPr/>
                <p:nvPr/>
              </p:nvSpPr>
              <p:spPr>
                <a:xfrm>
                  <a:off x="56617" y="127000"/>
                  <a:ext cx="962202" cy="233428"/>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147" name="Rectangle"/>
                <p:cNvSpPr/>
                <p:nvPr/>
              </p:nvSpPr>
              <p:spPr>
                <a:xfrm>
                  <a:off x="56617" y="438247"/>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148" name="Rectangle"/>
                <p:cNvSpPr/>
                <p:nvPr/>
              </p:nvSpPr>
              <p:spPr>
                <a:xfrm>
                  <a:off x="56617" y="749494"/>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149" name="Rectangle"/>
                <p:cNvSpPr/>
                <p:nvPr/>
              </p:nvSpPr>
              <p:spPr>
                <a:xfrm>
                  <a:off x="56617" y="1050186"/>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150" name="Rectangle"/>
                <p:cNvSpPr/>
                <p:nvPr/>
              </p:nvSpPr>
              <p:spPr>
                <a:xfrm>
                  <a:off x="56617" y="1361434"/>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151" name="Rectangle"/>
                <p:cNvSpPr/>
                <p:nvPr/>
              </p:nvSpPr>
              <p:spPr>
                <a:xfrm>
                  <a:off x="56617" y="1672681"/>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1153" name="CRL"/>
              <p:cNvSpPr/>
              <p:nvPr/>
            </p:nvSpPr>
            <p:spPr>
              <a:xfrm>
                <a:off x="541136" y="228600"/>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CRL</a:t>
                </a:r>
              </a:p>
            </p:txBody>
          </p:sp>
        </p:grpSp>
        <p:sp>
          <p:nvSpPr>
            <p:cNvPr id="1155" name="✗"/>
            <p:cNvSpPr txBox="1"/>
            <p:nvPr/>
          </p:nvSpPr>
          <p:spPr>
            <a:xfrm>
              <a:off x="342703" y="906457"/>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1156" name="✗"/>
            <p:cNvSpPr txBox="1"/>
            <p:nvPr/>
          </p:nvSpPr>
          <p:spPr>
            <a:xfrm>
              <a:off x="342703" y="614255"/>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1157" name="✗"/>
            <p:cNvSpPr txBox="1"/>
            <p:nvPr/>
          </p:nvSpPr>
          <p:spPr>
            <a:xfrm>
              <a:off x="342703" y="1236676"/>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1158" name="✗"/>
            <p:cNvSpPr txBox="1"/>
            <p:nvPr/>
          </p:nvSpPr>
          <p:spPr>
            <a:xfrm>
              <a:off x="342703" y="1535167"/>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1159" name="✗"/>
            <p:cNvSpPr txBox="1"/>
            <p:nvPr/>
          </p:nvSpPr>
          <p:spPr>
            <a:xfrm>
              <a:off x="342703" y="1859096"/>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1160" name="✗"/>
            <p:cNvSpPr txBox="1"/>
            <p:nvPr/>
          </p:nvSpPr>
          <p:spPr>
            <a:xfrm>
              <a:off x="342703" y="2163878"/>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gr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2" grpId="1" fill="hold">
                                  <p:stCondLst>
                                    <p:cond delay="0"/>
                                  </p:stCondLst>
                                  <p:iterate type="el" backwards="0">
                                    <p:tmAbs val="0"/>
                                  </p:iterate>
                                  <p:childTnLst>
                                    <p:set>
                                      <p:cBhvr>
                                        <p:cTn id="6" fill="hold"/>
                                        <p:tgtEl>
                                          <p:spTgt spid="919"/>
                                        </p:tgtEl>
                                        <p:attrNameLst>
                                          <p:attrName>style.visibility</p:attrName>
                                        </p:attrNameLst>
                                      </p:cBhvr>
                                      <p:to>
                                        <p:strVal val="visible"/>
                                      </p:to>
                                    </p:set>
                                    <p:animEffect filter="wipe(right)" transition="in">
                                      <p:cBhvr>
                                        <p:cTn id="7" dur="300"/>
                                        <p:tgtEl>
                                          <p:spTgt spid="919"/>
                                        </p:tgtEl>
                                      </p:cBhvr>
                                    </p:animEffect>
                                  </p:childTnLst>
                                </p:cTn>
                              </p:par>
                            </p:childTnLst>
                          </p:cTn>
                        </p:par>
                        <p:par>
                          <p:cTn id="8" fill="hold">
                            <p:stCondLst>
                              <p:cond delay="300"/>
                            </p:stCondLst>
                            <p:childTnLst>
                              <p:par>
                                <p:cTn id="9" presetClass="entr" nodeType="afterEffect" presetID="9" grpId="2" fill="hold">
                                  <p:stCondLst>
                                    <p:cond delay="0"/>
                                  </p:stCondLst>
                                  <p:iterate type="el" backwards="0">
                                    <p:tmAbs val="0"/>
                                  </p:iterate>
                                  <p:childTnLst>
                                    <p:set>
                                      <p:cBhvr>
                                        <p:cTn id="10" fill="hold"/>
                                        <p:tgtEl>
                                          <p:spTgt spid="1140"/>
                                        </p:tgtEl>
                                        <p:attrNameLst>
                                          <p:attrName>style.visibility</p:attrName>
                                        </p:attrNameLst>
                                      </p:cBhvr>
                                      <p:to>
                                        <p:strVal val="visible"/>
                                      </p:to>
                                    </p:set>
                                    <p:animEffect filter="dissolve" transition="in">
                                      <p:cBhvr>
                                        <p:cTn id="11" dur="300"/>
                                        <p:tgtEl>
                                          <p:spTgt spid="1140"/>
                                        </p:tgtEl>
                                      </p:cBhvr>
                                    </p:animEffect>
                                  </p:childTnLst>
                                </p:cTn>
                              </p:par>
                            </p:childTnLst>
                          </p:cTn>
                        </p:par>
                        <p:par>
                          <p:cTn id="12" fill="hold">
                            <p:stCondLst>
                              <p:cond delay="600"/>
                            </p:stCondLst>
                            <p:childTnLst>
                              <p:par>
                                <p:cTn id="13" presetClass="entr" nodeType="afterEffect" presetSubtype="0" presetID="1" grpId="3" fill="hold">
                                  <p:stCondLst>
                                    <p:cond delay="0"/>
                                  </p:stCondLst>
                                  <p:iterate type="el" backwards="0">
                                    <p:tmAbs val="0"/>
                                  </p:iterate>
                                  <p:childTnLst>
                                    <p:set>
                                      <p:cBhvr>
                                        <p:cTn id="14" fill="hold"/>
                                        <p:tgtEl>
                                          <p:spTgt spid="11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4" presetID="22" grpId="4" fill="hold">
                                  <p:stCondLst>
                                    <p:cond delay="0"/>
                                  </p:stCondLst>
                                  <p:iterate type="el" backwards="0">
                                    <p:tmAbs val="0"/>
                                  </p:iterate>
                                  <p:childTnLst>
                                    <p:set>
                                      <p:cBhvr>
                                        <p:cTn id="18" fill="hold"/>
                                        <p:tgtEl>
                                          <p:spTgt spid="1122"/>
                                        </p:tgtEl>
                                        <p:attrNameLst>
                                          <p:attrName>style.visibility</p:attrName>
                                        </p:attrNameLst>
                                      </p:cBhvr>
                                      <p:to>
                                        <p:strVal val="visible"/>
                                      </p:to>
                                    </p:set>
                                    <p:animEffect filter="wipe(down)" transition="in">
                                      <p:cBhvr>
                                        <p:cTn id="19" dur="300"/>
                                        <p:tgtEl>
                                          <p:spTgt spid="1122"/>
                                        </p:tgtEl>
                                      </p:cBhvr>
                                    </p:animEffect>
                                  </p:childTnLst>
                                </p:cTn>
                              </p:par>
                            </p:childTnLst>
                          </p:cTn>
                        </p:par>
                        <p:par>
                          <p:cTn id="20" fill="hold">
                            <p:stCondLst>
                              <p:cond delay="0"/>
                            </p:stCondLst>
                            <p:childTnLst>
                              <p:par>
                                <p:cTn id="21" presetClass="path" nodeType="withEffect" presetSubtype="0" presetID="-1" grpId="5" accel="50000" decel="50000" fill="hold">
                                  <p:stCondLst>
                                    <p:cond delay="0"/>
                                  </p:stCondLst>
                                  <p:childTnLst>
                                    <p:animMotion path="M 0.000000 0.000000 L 0.000000 -0.325138" origin="layout" pathEditMode="relative">
                                      <p:cBhvr>
                                        <p:cTn id="22" dur="1000" fill="hold"/>
                                        <p:tgtEl>
                                          <p:spTgt spid="1161"/>
                                        </p:tgtEl>
                                        <p:attrNameLst>
                                          <p:attrName>ppt_x</p:attrName>
                                          <p:attrName>ppt_y</p:attrName>
                                        </p:attrNameLst>
                                      </p:cBhvr>
                                    </p:animMotion>
                                  </p:childTnLst>
                                </p:cTn>
                              </p:par>
                            </p:childTnLst>
                          </p:cTn>
                        </p:par>
                        <p:par>
                          <p:cTn id="23" fill="hold">
                            <p:stCondLst>
                              <p:cond delay="0"/>
                            </p:stCondLst>
                            <p:childTnLst>
                              <p:par>
                                <p:cTn id="24" presetClass="emph" nodeType="withEffect" presetSubtype="0" presetID="6" grpId="6" accel="50000" decel="50000" fill="hold">
                                  <p:stCondLst>
                                    <p:cond delay="0"/>
                                  </p:stCondLst>
                                  <p:childTnLst>
                                    <p:animScale>
                                      <p:cBhvr>
                                        <p:cTn id="25" dur="1000" fill="hold"/>
                                        <p:tgtEl>
                                          <p:spTgt spid="1161"/>
                                        </p:tgtEl>
                                      </p:cBhvr>
                                      <p:by x="46704" y="46704"/>
                                    </p:animScale>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0" presetID="1" grpId="7" fill="hold">
                                  <p:stCondLst>
                                    <p:cond delay="0"/>
                                  </p:stCondLst>
                                  <p:iterate type="el" backwards="0">
                                    <p:tmAbs val="0"/>
                                  </p:iterate>
                                  <p:childTnLst>
                                    <p:set>
                                      <p:cBhvr>
                                        <p:cTn id="29" fill="hold"/>
                                        <p:tgtEl>
                                          <p:spTgt spid="1110"/>
                                        </p:tgtEl>
                                        <p:attrNameLst>
                                          <p:attrName>style.visibility</p:attrName>
                                        </p:attrNameLst>
                                      </p:cBhvr>
                                      <p:to>
                                        <p:strVal val="visible"/>
                                      </p:to>
                                    </p:set>
                                  </p:childTnLst>
                                </p:cTn>
                              </p:par>
                            </p:childTnLst>
                          </p:cTn>
                        </p:par>
                        <p:par>
                          <p:cTn id="30" fill="hold">
                            <p:stCondLst>
                              <p:cond delay="0"/>
                            </p:stCondLst>
                            <p:childTnLst>
                              <p:par>
                                <p:cTn id="31" presetClass="entr" nodeType="afterEffect" presetSubtype="0" presetID="1" grpId="8" fill="hold">
                                  <p:stCondLst>
                                    <p:cond delay="0"/>
                                  </p:stCondLst>
                                  <p:iterate type="el" backwards="0">
                                    <p:tmAbs val="0"/>
                                  </p:iterate>
                                  <p:childTnLst>
                                    <p:set>
                                      <p:cBhvr>
                                        <p:cTn id="32" fill="hold"/>
                                        <p:tgtEl>
                                          <p:spTgt spid="1118"/>
                                        </p:tgtEl>
                                        <p:attrNameLst>
                                          <p:attrName>style.visibility</p:attrName>
                                        </p:attrNameLst>
                                      </p:cBhvr>
                                      <p:to>
                                        <p:strVal val="visible"/>
                                      </p:to>
                                    </p:set>
                                  </p:childTnLst>
                                </p:cTn>
                              </p:par>
                            </p:childTnLst>
                          </p:cTn>
                        </p:par>
                        <p:par>
                          <p:cTn id="33" fill="hold">
                            <p:stCondLst>
                              <p:cond delay="0"/>
                            </p:stCondLst>
                            <p:childTnLst>
                              <p:par>
                                <p:cTn id="34" presetClass="path" nodeType="afterEffect" presetSubtype="0" presetID="-1" grpId="9" accel="50000" decel="50000" fill="hold">
                                  <p:stCondLst>
                                    <p:cond delay="0"/>
                                  </p:stCondLst>
                                  <p:childTnLst>
                                    <p:animMotion path="M 0.000000 0.000000 L -0.255680 -0.000000" origin="layout" pathEditMode="relative">
                                      <p:cBhvr>
                                        <p:cTn id="35" dur="500" fill="hold"/>
                                        <p:tgtEl>
                                          <p:spTgt spid="1110"/>
                                        </p:tgtEl>
                                        <p:attrNameLst>
                                          <p:attrName>ppt_x</p:attrName>
                                          <p:attrName>ppt_y</p:attrName>
                                        </p:attrNameLst>
                                      </p:cBhvr>
                                    </p:animMotion>
                                  </p:childTnLst>
                                </p:cTn>
                              </p:par>
                            </p:childTnLst>
                          </p:cTn>
                        </p:par>
                        <p:par>
                          <p:cTn id="36" fill="hold">
                            <p:stCondLst>
                              <p:cond delay="0"/>
                            </p:stCondLst>
                            <p:childTnLst>
                              <p:par>
                                <p:cTn id="37" presetClass="path" nodeType="withEffect" presetSubtype="0" presetID="-1" grpId="10" accel="50000" decel="50000" fill="hold">
                                  <p:stCondLst>
                                    <p:cond delay="0"/>
                                  </p:stCondLst>
                                  <p:childTnLst>
                                    <p:animMotion path="M 0.000000 0.000000 L -0.217665 -0.000511" origin="layout" pathEditMode="relative">
                                      <p:cBhvr>
                                        <p:cTn id="38" dur="500" fill="hold"/>
                                        <p:tgtEl>
                                          <p:spTgt spid="1118"/>
                                        </p:tgtEl>
                                        <p:attrNameLst>
                                          <p:attrName>ppt_x</p:attrName>
                                          <p:attrName>ppt_y</p:attrName>
                                        </p:attrNameLst>
                                      </p:cBhvr>
                                    </p:animMotion>
                                  </p:childTnLst>
                                </p:cTn>
                              </p:par>
                            </p:childTnLst>
                          </p:cTn>
                        </p:par>
                        <p:par>
                          <p:cTn id="39" fill="hold">
                            <p:stCondLst>
                              <p:cond delay="500"/>
                            </p:stCondLst>
                            <p:childTnLst>
                              <p:par>
                                <p:cTn id="40" presetClass="entr" nodeType="afterEffect" presetSubtype="0" presetID="1" grpId="11" fill="hold">
                                  <p:stCondLst>
                                    <p:cond delay="0"/>
                                  </p:stCondLst>
                                  <p:iterate type="el" backwards="0">
                                    <p:tmAbs val="0"/>
                                  </p:iterate>
                                  <p:childTnLst>
                                    <p:set>
                                      <p:cBhvr>
                                        <p:cTn id="41" fill="hold"/>
                                        <p:tgtEl>
                                          <p:spTgt spid="105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Class="entr" nodeType="clickEffect" presetSubtype="4" presetID="22" grpId="12" fill="hold">
                                  <p:stCondLst>
                                    <p:cond delay="0"/>
                                  </p:stCondLst>
                                  <p:iterate type="el" backwards="0">
                                    <p:tmAbs val="0"/>
                                  </p:iterate>
                                  <p:childTnLst>
                                    <p:set>
                                      <p:cBhvr>
                                        <p:cTn id="45" fill="hold"/>
                                        <p:tgtEl>
                                          <p:spTgt spid="1143"/>
                                        </p:tgtEl>
                                        <p:attrNameLst>
                                          <p:attrName>style.visibility</p:attrName>
                                        </p:attrNameLst>
                                      </p:cBhvr>
                                      <p:to>
                                        <p:strVal val="visible"/>
                                      </p:to>
                                    </p:set>
                                    <p:animEffect filter="wipe(down)" transition="in">
                                      <p:cBhvr>
                                        <p:cTn id="46" dur="200"/>
                                        <p:tgtEl>
                                          <p:spTgt spid="1143"/>
                                        </p:tgtEl>
                                      </p:cBhvr>
                                    </p:animEffect>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0" presetID="1" grpId="13" fill="hold">
                                  <p:stCondLst>
                                    <p:cond delay="0"/>
                                  </p:stCondLst>
                                  <p:iterate type="el" backwards="0">
                                    <p:tmAbs val="0"/>
                                  </p:iterate>
                                  <p:childTnLst>
                                    <p:set>
                                      <p:cBhvr>
                                        <p:cTn id="50" fill="hold"/>
                                        <p:tgtEl>
                                          <p:spTgt spid="1057"/>
                                        </p:tgtEl>
                                        <p:attrNameLst>
                                          <p:attrName>style.visibility</p:attrName>
                                        </p:attrNameLst>
                                      </p:cBhvr>
                                      <p:to>
                                        <p:strVal val="visible"/>
                                      </p:to>
                                    </p:set>
                                  </p:childTnLst>
                                </p:cTn>
                              </p:par>
                            </p:childTnLst>
                          </p:cTn>
                        </p:par>
                        <p:par>
                          <p:cTn id="51" fill="hold">
                            <p:stCondLst>
                              <p:cond delay="0"/>
                            </p:stCondLst>
                            <p:childTnLst>
                              <p:par>
                                <p:cTn id="52" presetClass="entr" nodeType="afterEffect" presetID="9" grpId="14" fill="hold">
                                  <p:stCondLst>
                                    <p:cond delay="0"/>
                                  </p:stCondLst>
                                  <p:iterate type="el" backwards="0">
                                    <p:tmAbs val="0"/>
                                  </p:iterate>
                                  <p:childTnLst>
                                    <p:set>
                                      <p:cBhvr>
                                        <p:cTn id="53" fill="hold"/>
                                        <p:tgtEl>
                                          <p:spTgt spid="1119"/>
                                        </p:tgtEl>
                                        <p:attrNameLst>
                                          <p:attrName>style.visibility</p:attrName>
                                        </p:attrNameLst>
                                      </p:cBhvr>
                                      <p:to>
                                        <p:strVal val="visible"/>
                                      </p:to>
                                    </p:set>
                                    <p:animEffect filter="dissolve" transition="in">
                                      <p:cBhvr>
                                        <p:cTn id="54" dur="400"/>
                                        <p:tgtEl>
                                          <p:spTgt spid="1119"/>
                                        </p:tgtEl>
                                      </p:cBhvr>
                                    </p:animEffect>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0" presetID="1" grpId="15" fill="hold">
                                  <p:stCondLst>
                                    <p:cond delay="0"/>
                                  </p:stCondLst>
                                  <p:iterate type="el" backwards="0">
                                    <p:tmAbs val="0"/>
                                  </p:iterate>
                                  <p:childTnLst>
                                    <p:set>
                                      <p:cBhvr>
                                        <p:cTn id="58" fill="hold"/>
                                        <p:tgtEl>
                                          <p:spTgt spid="11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61" grpId="6"/>
      <p:bldP build="whole" bldLvl="1" animBg="1" rev="0" advAuto="0" spid="1056" grpId="11"/>
      <p:bldP build="whole" bldLvl="1" animBg="1" rev="0" advAuto="0" spid="1057" grpId="13"/>
      <p:bldP build="whole" bldLvl="1" animBg="1" rev="0" advAuto="0" spid="1118" grpId="8"/>
      <p:bldP build="whole" bldLvl="1" animBg="1" rev="0" advAuto="0" spid="1122" grpId="4"/>
      <p:bldP build="whole" bldLvl="1" animBg="1" rev="0" advAuto="0" spid="919" grpId="1"/>
      <p:bldP build="whole" bldLvl="1" animBg="1" rev="0" advAuto="0" spid="1119" grpId="14"/>
      <p:bldP build="whole" bldLvl="1" animBg="1" rev="0" advAuto="0" spid="1144" grpId="15"/>
      <p:bldP build="whole" bldLvl="1" animBg="1" rev="0" advAuto="0" spid="1143" grpId="12"/>
      <p:bldP build="whole" bldLvl="1" animBg="1" rev="0" advAuto="0" spid="1140" grpId="2"/>
      <p:bldP build="whole" bldLvl="1" animBg="1" rev="0" advAuto="0" spid="1110" grpId="7"/>
      <p:bldP build="whole" bldLvl="1" animBg="1" rev="0" advAuto="0" spid="1161" grpId="3"/>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7" name="Revocation Check (1)…"/>
          <p:cNvSpPr txBox="1"/>
          <p:nvPr>
            <p:ph type="title"/>
          </p:nvPr>
        </p:nvSpPr>
        <p:spPr>
          <a:prstGeom prst="rect">
            <a:avLst/>
          </a:prstGeom>
        </p:spPr>
        <p:txBody>
          <a:bodyPr/>
          <a:lstStyle/>
          <a:p>
            <a:pPr/>
            <a:r>
              <a:t>Revocation Check (1)</a:t>
            </a:r>
          </a:p>
          <a:p>
            <a:pPr/>
            <a:r>
              <a:t>Certificate Revocation List</a:t>
            </a:r>
          </a:p>
        </p:txBody>
      </p:sp>
      <p:sp>
        <p:nvSpPr>
          <p:cNvPr id="116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169" name="Image" descr="Image"/>
          <p:cNvPicPr>
            <a:picLocks noChangeAspect="1"/>
          </p:cNvPicPr>
          <p:nvPr/>
        </p:nvPicPr>
        <p:blipFill>
          <a:blip r:embed="rId2">
            <a:extLst/>
          </a:blip>
          <a:stretch>
            <a:fillRect/>
          </a:stretch>
        </p:blipFill>
        <p:spPr>
          <a:xfrm>
            <a:off x="317500" y="1943100"/>
            <a:ext cx="7188200" cy="6807200"/>
          </a:xfrm>
          <a:prstGeom prst="rect">
            <a:avLst/>
          </a:prstGeom>
          <a:ln w="12700">
            <a:miter lim="400000"/>
          </a:ln>
        </p:spPr>
      </p:pic>
      <p:sp>
        <p:nvSpPr>
          <p:cNvPr id="1170" name="Rectangle"/>
          <p:cNvSpPr/>
          <p:nvPr/>
        </p:nvSpPr>
        <p:spPr>
          <a:xfrm>
            <a:off x="1739900" y="6731000"/>
            <a:ext cx="4746477" cy="342900"/>
          </a:xfrm>
          <a:prstGeom prst="rect">
            <a:avLst/>
          </a:prstGeom>
          <a:ln w="63500">
            <a:solidFill>
              <a:schemeClr val="accent5">
                <a:hueOff val="89162"/>
                <a:satOff val="9554"/>
                <a:lumOff val="16296"/>
              </a:schemeClr>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1171" name="$ openssl crl -inform DER -text -noout -in InCommonRSAServerCA.crl"/>
          <p:cNvSpPr txBox="1"/>
          <p:nvPr/>
        </p:nvSpPr>
        <p:spPr>
          <a:xfrm>
            <a:off x="287982" y="8851899"/>
            <a:ext cx="1222563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Menlo"/>
                <a:ea typeface="Menlo"/>
                <a:cs typeface="Menlo"/>
                <a:sym typeface="Menlo"/>
              </a:defRPr>
            </a:lvl1pPr>
          </a:lstStyle>
          <a:p>
            <a:pPr/>
            <a:r>
              <a:t>$ openssl crl -inform DER -text -noout -in InCommonRSAServerCA.crl</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3" name="Triangle"/>
          <p:cNvSpPr/>
          <p:nvPr/>
        </p:nvSpPr>
        <p:spPr>
          <a:xfrm flipH="1" rot="16200000">
            <a:off x="4628713" y="6570286"/>
            <a:ext cx="1246246" cy="2750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174" name="Rectangle"/>
          <p:cNvSpPr/>
          <p:nvPr/>
        </p:nvSpPr>
        <p:spPr>
          <a:xfrm>
            <a:off x="4953608" y="7360537"/>
            <a:ext cx="1790917" cy="991134"/>
          </a:xfrm>
          <a:prstGeom prst="rect">
            <a:avLst/>
          </a:prstGeom>
          <a:solidFill>
            <a:srgbClr val="000000"/>
          </a:solidFill>
          <a:ln w="254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1175" name="Revocation Check (2)…"/>
          <p:cNvSpPr txBox="1"/>
          <p:nvPr>
            <p:ph type="title"/>
          </p:nvPr>
        </p:nvSpPr>
        <p:spPr>
          <a:prstGeom prst="rect">
            <a:avLst/>
          </a:prstGeom>
        </p:spPr>
        <p:txBody>
          <a:bodyPr/>
          <a:lstStyle/>
          <a:p>
            <a:pPr/>
            <a:r>
              <a:t>Revocation Check (2)</a:t>
            </a:r>
          </a:p>
          <a:p>
            <a:pPr/>
            <a:r>
              <a:t>Online Certificate Status Protocol </a:t>
            </a:r>
          </a:p>
        </p:txBody>
      </p:sp>
      <p:sp>
        <p:nvSpPr>
          <p:cNvPr id="117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61C"/>
                </a:solidFill>
              </a:defRPr>
            </a:lvl1pPr>
          </a:lstStyle>
          <a:p>
            <a:pPr/>
            <a:fld id="{86CB4B4D-7CA3-9044-876B-883B54F8677D}" type="slidenum"/>
          </a:p>
        </p:txBody>
      </p:sp>
      <p:sp>
        <p:nvSpPr>
          <p:cNvPr id="1177" name="Text"/>
          <p:cNvSpPr txBox="1"/>
          <p:nvPr/>
        </p:nvSpPr>
        <p:spPr>
          <a:xfrm>
            <a:off x="11956950" y="9296400"/>
            <a:ext cx="355800" cy="342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1600">
                <a:solidFill>
                  <a:srgbClr val="FFFB00"/>
                </a:solidFill>
                <a:latin typeface="Gill Sans"/>
                <a:ea typeface="Gill Sans"/>
                <a:cs typeface="Gill Sans"/>
                <a:sym typeface="Gill Sans"/>
              </a:defRPr>
            </a:lvl1pPr>
          </a:lstStyle>
          <a:p>
            <a:pPr/>
            <a:fld id="{86CB4B4D-7CA3-9044-876B-883B54F8677D}" type="slidenum"/>
          </a:p>
        </p:txBody>
      </p:sp>
      <p:grpSp>
        <p:nvGrpSpPr>
          <p:cNvPr id="1194" name="Group"/>
          <p:cNvGrpSpPr/>
          <p:nvPr/>
        </p:nvGrpSpPr>
        <p:grpSpPr>
          <a:xfrm>
            <a:off x="7061379" y="7526142"/>
            <a:ext cx="1217021" cy="659924"/>
            <a:chOff x="0" y="0"/>
            <a:chExt cx="1217019" cy="659923"/>
          </a:xfrm>
        </p:grpSpPr>
        <p:grpSp>
          <p:nvGrpSpPr>
            <p:cNvPr id="1185" name="Group"/>
            <p:cNvGrpSpPr/>
            <p:nvPr/>
          </p:nvGrpSpPr>
          <p:grpSpPr>
            <a:xfrm>
              <a:off x="0" y="-1"/>
              <a:ext cx="709020" cy="659925"/>
              <a:chOff x="0" y="0"/>
              <a:chExt cx="709019" cy="659923"/>
            </a:xfrm>
          </p:grpSpPr>
          <p:sp>
            <p:nvSpPr>
              <p:cNvPr id="1178"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79"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80"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81"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82"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83"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84"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193" name="Group"/>
            <p:cNvGrpSpPr/>
            <p:nvPr/>
          </p:nvGrpSpPr>
          <p:grpSpPr>
            <a:xfrm>
              <a:off x="507999" y="0"/>
              <a:ext cx="709021" cy="659924"/>
              <a:chOff x="0" y="0"/>
              <a:chExt cx="709019" cy="659923"/>
            </a:xfrm>
          </p:grpSpPr>
          <p:sp>
            <p:nvSpPr>
              <p:cNvPr id="1186"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87"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88"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89"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90"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91"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92"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1195"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1196" name="Chrome-logo.png" descr="Chrome-logo.png"/>
          <p:cNvPicPr>
            <a:picLocks noChangeAspect="1"/>
          </p:cNvPicPr>
          <p:nvPr/>
        </p:nvPicPr>
        <p:blipFill>
          <a:blip r:embed="rId3">
            <a:extLst/>
          </a:blip>
          <a:stretch>
            <a:fillRect/>
          </a:stretch>
        </p:blipFill>
        <p:spPr>
          <a:xfrm>
            <a:off x="1841634" y="2992428"/>
            <a:ext cx="685801" cy="685801"/>
          </a:xfrm>
          <a:prstGeom prst="rect">
            <a:avLst/>
          </a:prstGeom>
          <a:ln w="12700">
            <a:miter lim="400000"/>
          </a:ln>
        </p:spPr>
      </p:pic>
      <p:grpSp>
        <p:nvGrpSpPr>
          <p:cNvPr id="1209" name="Group"/>
          <p:cNvGrpSpPr/>
          <p:nvPr/>
        </p:nvGrpSpPr>
        <p:grpSpPr>
          <a:xfrm>
            <a:off x="2889549" y="3840499"/>
            <a:ext cx="1194274" cy="896229"/>
            <a:chOff x="0" y="0"/>
            <a:chExt cx="1194273" cy="896228"/>
          </a:xfrm>
        </p:grpSpPr>
        <p:sp>
          <p:nvSpPr>
            <p:cNvPr id="1197"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98"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206" name="Group"/>
            <p:cNvGrpSpPr/>
            <p:nvPr/>
          </p:nvGrpSpPr>
          <p:grpSpPr>
            <a:xfrm>
              <a:off x="62930" y="528144"/>
              <a:ext cx="290761" cy="270627"/>
              <a:chOff x="0" y="0"/>
              <a:chExt cx="290759" cy="270626"/>
            </a:xfrm>
          </p:grpSpPr>
          <p:sp>
            <p:nvSpPr>
              <p:cNvPr id="1199"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00"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01"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02"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03"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04"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05"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207"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208"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212" name="Group"/>
          <p:cNvGrpSpPr/>
          <p:nvPr/>
        </p:nvGrpSpPr>
        <p:grpSpPr>
          <a:xfrm>
            <a:off x="4505917" y="6524009"/>
            <a:ext cx="3959814" cy="1984873"/>
            <a:chOff x="0" y="0"/>
            <a:chExt cx="3959813" cy="1984872"/>
          </a:xfrm>
        </p:grpSpPr>
        <p:sp>
          <p:nvSpPr>
            <p:cNvPr id="1210"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1211" name="250px-VRSNlogoAug2012.png" descr="250px-VRSNlogoAug2012.png"/>
            <p:cNvPicPr>
              <a:picLocks noChangeAspect="1"/>
            </p:cNvPicPr>
            <p:nvPr/>
          </p:nvPicPr>
          <p:blipFill>
            <a:blip r:embed="rId4">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1309" name="Group"/>
          <p:cNvGrpSpPr/>
          <p:nvPr/>
        </p:nvGrpSpPr>
        <p:grpSpPr>
          <a:xfrm>
            <a:off x="4992918" y="7342671"/>
            <a:ext cx="1712297" cy="1028701"/>
            <a:chOff x="0" y="0"/>
            <a:chExt cx="1712295" cy="1028699"/>
          </a:xfrm>
        </p:grpSpPr>
        <p:grpSp>
          <p:nvGrpSpPr>
            <p:cNvPr id="1228" name="Group"/>
            <p:cNvGrpSpPr/>
            <p:nvPr/>
          </p:nvGrpSpPr>
          <p:grpSpPr>
            <a:xfrm>
              <a:off x="0" y="0"/>
              <a:ext cx="533210" cy="609601"/>
              <a:chOff x="0" y="0"/>
              <a:chExt cx="533209" cy="609600"/>
            </a:xfrm>
          </p:grpSpPr>
          <p:grpSp>
            <p:nvGrpSpPr>
              <p:cNvPr id="1226" name="Group"/>
              <p:cNvGrpSpPr/>
              <p:nvPr/>
            </p:nvGrpSpPr>
            <p:grpSpPr>
              <a:xfrm>
                <a:off x="0" y="118381"/>
                <a:ext cx="533210" cy="372838"/>
                <a:chOff x="0" y="0"/>
                <a:chExt cx="533209" cy="372836"/>
              </a:xfrm>
            </p:grpSpPr>
            <p:grpSp>
              <p:nvGrpSpPr>
                <p:cNvPr id="1224" name="Group"/>
                <p:cNvGrpSpPr/>
                <p:nvPr/>
              </p:nvGrpSpPr>
              <p:grpSpPr>
                <a:xfrm>
                  <a:off x="34234" y="42068"/>
                  <a:ext cx="464742" cy="330769"/>
                  <a:chOff x="0" y="0"/>
                  <a:chExt cx="464740" cy="330768"/>
                </a:xfrm>
              </p:grpSpPr>
              <p:sp>
                <p:nvSpPr>
                  <p:cNvPr id="1213"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221" name="Group"/>
                  <p:cNvGrpSpPr/>
                  <p:nvPr/>
                </p:nvGrpSpPr>
                <p:grpSpPr>
                  <a:xfrm>
                    <a:off x="24488" y="187531"/>
                    <a:ext cx="113148" cy="105313"/>
                    <a:chOff x="0" y="0"/>
                    <a:chExt cx="113146" cy="105311"/>
                  </a:xfrm>
                </p:grpSpPr>
                <p:sp>
                  <p:nvSpPr>
                    <p:cNvPr id="1214"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15"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16"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17"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18"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19"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20"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222"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223"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225"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227"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244" name="Group"/>
            <p:cNvGrpSpPr/>
            <p:nvPr/>
          </p:nvGrpSpPr>
          <p:grpSpPr>
            <a:xfrm>
              <a:off x="589542" y="0"/>
              <a:ext cx="533211" cy="609601"/>
              <a:chOff x="0" y="0"/>
              <a:chExt cx="533209" cy="609600"/>
            </a:xfrm>
          </p:grpSpPr>
          <p:grpSp>
            <p:nvGrpSpPr>
              <p:cNvPr id="1242" name="Group"/>
              <p:cNvGrpSpPr/>
              <p:nvPr/>
            </p:nvGrpSpPr>
            <p:grpSpPr>
              <a:xfrm>
                <a:off x="-1" y="118381"/>
                <a:ext cx="533211" cy="372838"/>
                <a:chOff x="0" y="0"/>
                <a:chExt cx="533209" cy="372836"/>
              </a:xfrm>
            </p:grpSpPr>
            <p:grpSp>
              <p:nvGrpSpPr>
                <p:cNvPr id="1240" name="Group"/>
                <p:cNvGrpSpPr/>
                <p:nvPr/>
              </p:nvGrpSpPr>
              <p:grpSpPr>
                <a:xfrm>
                  <a:off x="34234" y="42068"/>
                  <a:ext cx="464742" cy="330769"/>
                  <a:chOff x="0" y="0"/>
                  <a:chExt cx="464740" cy="330768"/>
                </a:xfrm>
              </p:grpSpPr>
              <p:sp>
                <p:nvSpPr>
                  <p:cNvPr id="1229"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237" name="Group"/>
                  <p:cNvGrpSpPr/>
                  <p:nvPr/>
                </p:nvGrpSpPr>
                <p:grpSpPr>
                  <a:xfrm>
                    <a:off x="24488" y="187531"/>
                    <a:ext cx="113148" cy="105313"/>
                    <a:chOff x="0" y="0"/>
                    <a:chExt cx="113146" cy="105311"/>
                  </a:xfrm>
                </p:grpSpPr>
                <p:sp>
                  <p:nvSpPr>
                    <p:cNvPr id="1230"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31"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32"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33"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34"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35"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36"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238"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239"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241"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243"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260" name="Group"/>
            <p:cNvGrpSpPr/>
            <p:nvPr/>
          </p:nvGrpSpPr>
          <p:grpSpPr>
            <a:xfrm>
              <a:off x="-1" y="419099"/>
              <a:ext cx="533211" cy="609601"/>
              <a:chOff x="0" y="0"/>
              <a:chExt cx="533209" cy="609600"/>
            </a:xfrm>
          </p:grpSpPr>
          <p:grpSp>
            <p:nvGrpSpPr>
              <p:cNvPr id="1258" name="Group"/>
              <p:cNvGrpSpPr/>
              <p:nvPr/>
            </p:nvGrpSpPr>
            <p:grpSpPr>
              <a:xfrm>
                <a:off x="-1" y="118381"/>
                <a:ext cx="533211" cy="372838"/>
                <a:chOff x="0" y="0"/>
                <a:chExt cx="533209" cy="372836"/>
              </a:xfrm>
            </p:grpSpPr>
            <p:grpSp>
              <p:nvGrpSpPr>
                <p:cNvPr id="1256" name="Group"/>
                <p:cNvGrpSpPr/>
                <p:nvPr/>
              </p:nvGrpSpPr>
              <p:grpSpPr>
                <a:xfrm>
                  <a:off x="34234" y="42068"/>
                  <a:ext cx="464742" cy="330769"/>
                  <a:chOff x="0" y="0"/>
                  <a:chExt cx="464740" cy="330768"/>
                </a:xfrm>
              </p:grpSpPr>
              <p:sp>
                <p:nvSpPr>
                  <p:cNvPr id="1245"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253" name="Group"/>
                  <p:cNvGrpSpPr/>
                  <p:nvPr/>
                </p:nvGrpSpPr>
                <p:grpSpPr>
                  <a:xfrm>
                    <a:off x="24488" y="187531"/>
                    <a:ext cx="113148" cy="105313"/>
                    <a:chOff x="0" y="0"/>
                    <a:chExt cx="113146" cy="105311"/>
                  </a:xfrm>
                </p:grpSpPr>
                <p:sp>
                  <p:nvSpPr>
                    <p:cNvPr id="1246"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47"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48"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49"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50"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51"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52"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254"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255"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257"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259"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276" name="Group"/>
            <p:cNvGrpSpPr/>
            <p:nvPr/>
          </p:nvGrpSpPr>
          <p:grpSpPr>
            <a:xfrm>
              <a:off x="589542" y="419099"/>
              <a:ext cx="533211" cy="609601"/>
              <a:chOff x="0" y="0"/>
              <a:chExt cx="533209" cy="609600"/>
            </a:xfrm>
          </p:grpSpPr>
          <p:grpSp>
            <p:nvGrpSpPr>
              <p:cNvPr id="1274" name="Group"/>
              <p:cNvGrpSpPr/>
              <p:nvPr/>
            </p:nvGrpSpPr>
            <p:grpSpPr>
              <a:xfrm>
                <a:off x="-1" y="118381"/>
                <a:ext cx="533211" cy="372838"/>
                <a:chOff x="0" y="0"/>
                <a:chExt cx="533209" cy="372836"/>
              </a:xfrm>
            </p:grpSpPr>
            <p:grpSp>
              <p:nvGrpSpPr>
                <p:cNvPr id="1272" name="Group"/>
                <p:cNvGrpSpPr/>
                <p:nvPr/>
              </p:nvGrpSpPr>
              <p:grpSpPr>
                <a:xfrm>
                  <a:off x="34234" y="42068"/>
                  <a:ext cx="464742" cy="330769"/>
                  <a:chOff x="0" y="0"/>
                  <a:chExt cx="464740" cy="330768"/>
                </a:xfrm>
              </p:grpSpPr>
              <p:sp>
                <p:nvSpPr>
                  <p:cNvPr id="1261"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269" name="Group"/>
                  <p:cNvGrpSpPr/>
                  <p:nvPr/>
                </p:nvGrpSpPr>
                <p:grpSpPr>
                  <a:xfrm>
                    <a:off x="24488" y="187531"/>
                    <a:ext cx="113148" cy="105313"/>
                    <a:chOff x="0" y="0"/>
                    <a:chExt cx="113146" cy="105311"/>
                  </a:xfrm>
                </p:grpSpPr>
                <p:sp>
                  <p:nvSpPr>
                    <p:cNvPr id="1262"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63"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64"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65"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66"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67"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68"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270"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271"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273"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275"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292" name="Group"/>
            <p:cNvGrpSpPr/>
            <p:nvPr/>
          </p:nvGrpSpPr>
          <p:grpSpPr>
            <a:xfrm>
              <a:off x="1179085" y="0"/>
              <a:ext cx="533211" cy="609601"/>
              <a:chOff x="0" y="0"/>
              <a:chExt cx="533209" cy="609600"/>
            </a:xfrm>
          </p:grpSpPr>
          <p:grpSp>
            <p:nvGrpSpPr>
              <p:cNvPr id="1290" name="Group"/>
              <p:cNvGrpSpPr/>
              <p:nvPr/>
            </p:nvGrpSpPr>
            <p:grpSpPr>
              <a:xfrm>
                <a:off x="-1" y="118381"/>
                <a:ext cx="533211" cy="372838"/>
                <a:chOff x="0" y="0"/>
                <a:chExt cx="533209" cy="372836"/>
              </a:xfrm>
            </p:grpSpPr>
            <p:grpSp>
              <p:nvGrpSpPr>
                <p:cNvPr id="1288" name="Group"/>
                <p:cNvGrpSpPr/>
                <p:nvPr/>
              </p:nvGrpSpPr>
              <p:grpSpPr>
                <a:xfrm>
                  <a:off x="34234" y="42068"/>
                  <a:ext cx="464742" cy="330769"/>
                  <a:chOff x="0" y="0"/>
                  <a:chExt cx="464740" cy="330768"/>
                </a:xfrm>
              </p:grpSpPr>
              <p:sp>
                <p:nvSpPr>
                  <p:cNvPr id="1277"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285" name="Group"/>
                  <p:cNvGrpSpPr/>
                  <p:nvPr/>
                </p:nvGrpSpPr>
                <p:grpSpPr>
                  <a:xfrm>
                    <a:off x="24488" y="187531"/>
                    <a:ext cx="113148" cy="105313"/>
                    <a:chOff x="0" y="0"/>
                    <a:chExt cx="113146" cy="105311"/>
                  </a:xfrm>
                </p:grpSpPr>
                <p:sp>
                  <p:nvSpPr>
                    <p:cNvPr id="1278"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79"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80"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81"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82"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83"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84"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286"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287"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289"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291"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308" name="Group"/>
            <p:cNvGrpSpPr/>
            <p:nvPr/>
          </p:nvGrpSpPr>
          <p:grpSpPr>
            <a:xfrm>
              <a:off x="1179085" y="419099"/>
              <a:ext cx="533211" cy="609601"/>
              <a:chOff x="0" y="0"/>
              <a:chExt cx="533209" cy="609600"/>
            </a:xfrm>
          </p:grpSpPr>
          <p:grpSp>
            <p:nvGrpSpPr>
              <p:cNvPr id="1306" name="Group"/>
              <p:cNvGrpSpPr/>
              <p:nvPr/>
            </p:nvGrpSpPr>
            <p:grpSpPr>
              <a:xfrm>
                <a:off x="-1" y="118381"/>
                <a:ext cx="533211" cy="372838"/>
                <a:chOff x="0" y="0"/>
                <a:chExt cx="533209" cy="372836"/>
              </a:xfrm>
            </p:grpSpPr>
            <p:grpSp>
              <p:nvGrpSpPr>
                <p:cNvPr id="1304" name="Group"/>
                <p:cNvGrpSpPr/>
                <p:nvPr/>
              </p:nvGrpSpPr>
              <p:grpSpPr>
                <a:xfrm>
                  <a:off x="34234" y="42068"/>
                  <a:ext cx="464742" cy="330769"/>
                  <a:chOff x="0" y="0"/>
                  <a:chExt cx="464740" cy="330768"/>
                </a:xfrm>
              </p:grpSpPr>
              <p:sp>
                <p:nvSpPr>
                  <p:cNvPr id="1293"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301" name="Group"/>
                  <p:cNvGrpSpPr/>
                  <p:nvPr/>
                </p:nvGrpSpPr>
                <p:grpSpPr>
                  <a:xfrm>
                    <a:off x="24488" y="187531"/>
                    <a:ext cx="113148" cy="105313"/>
                    <a:chOff x="0" y="0"/>
                    <a:chExt cx="113146" cy="105311"/>
                  </a:xfrm>
                </p:grpSpPr>
                <p:sp>
                  <p:nvSpPr>
                    <p:cNvPr id="1294"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95"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96"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97"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98"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99"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00"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302"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303"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305"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307"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sp>
        <p:nvSpPr>
          <p:cNvPr id="1310" name="Certificate Revocation"/>
          <p:cNvSpPr txBox="1"/>
          <p:nvPr/>
        </p:nvSpPr>
        <p:spPr>
          <a:xfrm>
            <a:off x="4837201" y="8483909"/>
            <a:ext cx="2002911" cy="9702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80000"/>
              </a:lnSpc>
              <a:defRPr b="0" sz="3300">
                <a:solidFill>
                  <a:srgbClr val="F5D328"/>
                </a:solidFill>
                <a:latin typeface="Gill Sans"/>
                <a:ea typeface="Gill Sans"/>
                <a:cs typeface="Gill Sans"/>
                <a:sym typeface="Gill Sans"/>
              </a:defRPr>
            </a:pPr>
            <a:r>
              <a:t>Certificate</a:t>
            </a:r>
            <a:br/>
            <a:r>
              <a:t>Revocation</a:t>
            </a:r>
          </a:p>
        </p:txBody>
      </p:sp>
      <p:sp>
        <p:nvSpPr>
          <p:cNvPr id="1311" name="✗"/>
          <p:cNvSpPr txBox="1"/>
          <p:nvPr/>
        </p:nvSpPr>
        <p:spPr>
          <a:xfrm>
            <a:off x="3039169" y="3571063"/>
            <a:ext cx="882713" cy="143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0600">
                <a:solidFill>
                  <a:srgbClr val="C82506"/>
                </a:solidFill>
                <a:latin typeface="Gill Sans"/>
                <a:ea typeface="Gill Sans"/>
                <a:cs typeface="Gill Sans"/>
                <a:sym typeface="Gill Sans"/>
              </a:defRPr>
            </a:lvl1pPr>
          </a:lstStyle>
          <a:p>
            <a:pPr/>
            <a:r>
              <a:t>✗</a:t>
            </a:r>
          </a:p>
        </p:txBody>
      </p:sp>
      <p:sp>
        <p:nvSpPr>
          <p:cNvPr id="1312"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343" name="Group"/>
          <p:cNvGrpSpPr/>
          <p:nvPr/>
        </p:nvGrpSpPr>
        <p:grpSpPr>
          <a:xfrm>
            <a:off x="8327897" y="3244506"/>
            <a:ext cx="3214022" cy="2094583"/>
            <a:chOff x="0" y="0"/>
            <a:chExt cx="3214021" cy="2094581"/>
          </a:xfrm>
        </p:grpSpPr>
        <p:sp>
          <p:nvSpPr>
            <p:cNvPr id="1313" name="Group"/>
            <p:cNvSpPr/>
            <p:nvPr/>
          </p:nvSpPr>
          <p:spPr>
            <a:xfrm>
              <a:off x="0" y="0"/>
              <a:ext cx="2674129" cy="1736797"/>
            </a:xfrm>
            <a:prstGeom prst="roundRect">
              <a:avLst>
                <a:gd name="adj" fmla="val 10968"/>
              </a:avLst>
            </a:prstGeom>
            <a:noFill/>
            <a:ln w="76200" cap="flat">
              <a:solidFill>
                <a:schemeClr val="accent5"/>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Attacker</a:t>
              </a:r>
            </a:p>
          </p:txBody>
        </p:sp>
        <p:grpSp>
          <p:nvGrpSpPr>
            <p:cNvPr id="1321" name="Group"/>
            <p:cNvGrpSpPr/>
            <p:nvPr/>
          </p:nvGrpSpPr>
          <p:grpSpPr>
            <a:xfrm>
              <a:off x="611630" y="751996"/>
              <a:ext cx="627663" cy="584201"/>
              <a:chOff x="0" y="0"/>
              <a:chExt cx="627662" cy="584200"/>
            </a:xfrm>
          </p:grpSpPr>
          <p:sp>
            <p:nvSpPr>
              <p:cNvPr id="1314"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15"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16"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17"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18"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19"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20"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334" name="Group"/>
            <p:cNvGrpSpPr/>
            <p:nvPr/>
          </p:nvGrpSpPr>
          <p:grpSpPr>
            <a:xfrm>
              <a:off x="1346884" y="642213"/>
              <a:ext cx="1867138" cy="1452369"/>
              <a:chOff x="0" y="46231"/>
              <a:chExt cx="1867136" cy="1452368"/>
            </a:xfrm>
          </p:grpSpPr>
          <p:sp>
            <p:nvSpPr>
              <p:cNvPr id="1322"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23" name="Certificate"/>
              <p:cNvSpPr/>
              <p:nvPr/>
            </p:nvSpPr>
            <p:spPr>
              <a:xfrm>
                <a:off x="597136" y="228600"/>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331" name="Group"/>
              <p:cNvGrpSpPr/>
              <p:nvPr/>
            </p:nvGrpSpPr>
            <p:grpSpPr>
              <a:xfrm>
                <a:off x="62930" y="528144"/>
                <a:ext cx="290761" cy="270627"/>
                <a:chOff x="0" y="0"/>
                <a:chExt cx="290759" cy="270626"/>
              </a:xfrm>
            </p:grpSpPr>
            <p:sp>
              <p:nvSpPr>
                <p:cNvPr id="1324"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25"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26"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27"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28"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29"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30"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332"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333"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342" name="Group"/>
            <p:cNvGrpSpPr/>
            <p:nvPr/>
          </p:nvGrpSpPr>
          <p:grpSpPr>
            <a:xfrm>
              <a:off x="133877" y="755286"/>
              <a:ext cx="620593" cy="577620"/>
              <a:chOff x="0" y="0"/>
              <a:chExt cx="620592" cy="577619"/>
            </a:xfrm>
          </p:grpSpPr>
          <p:sp>
            <p:nvSpPr>
              <p:cNvPr id="1335"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36"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37"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38"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39" name="Line"/>
              <p:cNvSpPr/>
              <p:nvPr/>
            </p:nvSpPr>
            <p:spPr>
              <a:xfrm flipV="1">
                <a:off x="214594" y="293887"/>
                <a:ext cx="134370"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40"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41"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1351" name="Group"/>
          <p:cNvGrpSpPr/>
          <p:nvPr/>
        </p:nvGrpSpPr>
        <p:grpSpPr>
          <a:xfrm>
            <a:off x="8939527" y="3996502"/>
            <a:ext cx="627663" cy="584201"/>
            <a:chOff x="0" y="0"/>
            <a:chExt cx="627662" cy="584200"/>
          </a:xfrm>
        </p:grpSpPr>
        <p:sp>
          <p:nvSpPr>
            <p:cNvPr id="1344"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45"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46"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47"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48"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49"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50"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364" name="Group"/>
          <p:cNvGrpSpPr/>
          <p:nvPr/>
        </p:nvGrpSpPr>
        <p:grpSpPr>
          <a:xfrm>
            <a:off x="9674781" y="3840488"/>
            <a:ext cx="1194275" cy="896229"/>
            <a:chOff x="0" y="0"/>
            <a:chExt cx="1194273" cy="896228"/>
          </a:xfrm>
        </p:grpSpPr>
        <p:sp>
          <p:nvSpPr>
            <p:cNvPr id="1352"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53"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361" name="Group"/>
            <p:cNvGrpSpPr/>
            <p:nvPr/>
          </p:nvGrpSpPr>
          <p:grpSpPr>
            <a:xfrm>
              <a:off x="62930" y="528144"/>
              <a:ext cx="290761" cy="270627"/>
              <a:chOff x="0" y="0"/>
              <a:chExt cx="290759" cy="270626"/>
            </a:xfrm>
          </p:grpSpPr>
          <p:sp>
            <p:nvSpPr>
              <p:cNvPr id="1354"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55"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56"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57"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58"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59"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60"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362"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363"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372" name="Group"/>
          <p:cNvGrpSpPr/>
          <p:nvPr/>
        </p:nvGrpSpPr>
        <p:grpSpPr>
          <a:xfrm>
            <a:off x="8461774" y="3999792"/>
            <a:ext cx="620593" cy="577621"/>
            <a:chOff x="0" y="0"/>
            <a:chExt cx="620592" cy="577619"/>
          </a:xfrm>
        </p:grpSpPr>
        <p:sp>
          <p:nvSpPr>
            <p:cNvPr id="1365"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66"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67"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68"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69" name="Line"/>
            <p:cNvSpPr/>
            <p:nvPr/>
          </p:nvSpPr>
          <p:spPr>
            <a:xfrm flipV="1">
              <a:off x="214594" y="293887"/>
              <a:ext cx="134370"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70"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71"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1373" name="✗"/>
          <p:cNvSpPr txBox="1"/>
          <p:nvPr/>
        </p:nvSpPr>
        <p:spPr>
          <a:xfrm>
            <a:off x="6297743" y="3271694"/>
            <a:ext cx="614494"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6900">
                <a:solidFill>
                  <a:srgbClr val="C82506"/>
                </a:solidFill>
                <a:latin typeface="Gill Sans"/>
                <a:ea typeface="Gill Sans"/>
                <a:cs typeface="Gill Sans"/>
                <a:sym typeface="Gill Sans"/>
              </a:defRPr>
            </a:lvl1pPr>
          </a:lstStyle>
          <a:p>
            <a:pPr/>
            <a:r>
              <a:t>✗</a:t>
            </a:r>
          </a:p>
        </p:txBody>
      </p:sp>
      <p:grpSp>
        <p:nvGrpSpPr>
          <p:cNvPr id="1376" name="Group"/>
          <p:cNvGrpSpPr/>
          <p:nvPr/>
        </p:nvGrpSpPr>
        <p:grpSpPr>
          <a:xfrm>
            <a:off x="1330413" y="5084755"/>
            <a:ext cx="1688746" cy="2796159"/>
            <a:chOff x="637579" y="0"/>
            <a:chExt cx="1688745" cy="2796158"/>
          </a:xfrm>
        </p:grpSpPr>
        <p:sp>
          <p:nvSpPr>
            <p:cNvPr id="1384" name="Connection Line"/>
            <p:cNvSpPr/>
            <p:nvPr/>
          </p:nvSpPr>
          <p:spPr>
            <a:xfrm>
              <a:off x="1591364" y="0"/>
              <a:ext cx="734961" cy="2796159"/>
            </a:xfrm>
            <a:custGeom>
              <a:avLst/>
              <a:gdLst/>
              <a:ahLst/>
              <a:cxnLst>
                <a:cxn ang="0">
                  <a:pos x="wd2" y="hd2"/>
                </a:cxn>
                <a:cxn ang="5400000">
                  <a:pos x="wd2" y="hd2"/>
                </a:cxn>
                <a:cxn ang="10800000">
                  <a:pos x="wd2" y="hd2"/>
                </a:cxn>
                <a:cxn ang="16200000">
                  <a:pos x="wd2" y="hd2"/>
                </a:cxn>
              </a:cxnLst>
              <a:rect l="0" t="0" r="r" b="b"/>
              <a:pathLst>
                <a:path w="16558" h="21600" fill="norm" stroke="1" extrusionOk="0">
                  <a:moveTo>
                    <a:pt x="16558" y="21600"/>
                  </a:moveTo>
                  <a:cubicBezTo>
                    <a:pt x="-2274" y="13799"/>
                    <a:pt x="-5042" y="6599"/>
                    <a:pt x="8254" y="0"/>
                  </a:cubicBezTo>
                </a:path>
              </a:pathLst>
            </a:custGeom>
            <a:noFill/>
            <a:ln w="63500" cap="flat">
              <a:solidFill>
                <a:srgbClr val="FFFFFF"/>
              </a:solidFill>
              <a:prstDash val="sysDot"/>
              <a:miter lim="400000"/>
              <a:headEnd type="triangle" w="med" len="med"/>
            </a:ln>
            <a:effectLst/>
          </p:spPr>
          <p:txBody>
            <a:bodyPr/>
            <a:lstStyle/>
            <a:p>
              <a:pPr/>
            </a:p>
          </p:txBody>
        </p:sp>
        <p:sp>
          <p:nvSpPr>
            <p:cNvPr id="1375" name="OCSP…"/>
            <p:cNvSpPr/>
            <p:nvPr/>
          </p:nvSpPr>
          <p:spPr>
            <a:xfrm>
              <a:off x="637579" y="122371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a:latin typeface="Gill Sans"/>
                  <a:ea typeface="Gill Sans"/>
                  <a:cs typeface="Gill Sans"/>
                  <a:sym typeface="Gill Sans"/>
                </a:defRPr>
              </a:pPr>
              <a:r>
                <a:t>OCSP </a:t>
              </a:r>
            </a:p>
            <a:p>
              <a:pPr>
                <a:defRPr b="0">
                  <a:latin typeface="Gill Sans"/>
                  <a:ea typeface="Gill Sans"/>
                  <a:cs typeface="Gill Sans"/>
                  <a:sym typeface="Gill Sans"/>
                </a:defRPr>
              </a:pPr>
              <a:r>
                <a:t>Request</a:t>
              </a:r>
            </a:p>
            <a:p>
              <a:pPr>
                <a:defRPr b="0">
                  <a:latin typeface="Gill Sans"/>
                  <a:ea typeface="Gill Sans"/>
                  <a:cs typeface="Gill Sans"/>
                  <a:sym typeface="Gill Sans"/>
                </a:defRPr>
              </a:pPr>
              <a:r>
                <a:t>via HTTP</a:t>
              </a:r>
            </a:p>
          </p:txBody>
        </p:sp>
      </p:grpSp>
      <p:grpSp>
        <p:nvGrpSpPr>
          <p:cNvPr id="1380" name="Group"/>
          <p:cNvGrpSpPr/>
          <p:nvPr/>
        </p:nvGrpSpPr>
        <p:grpSpPr>
          <a:xfrm>
            <a:off x="2836279" y="7205697"/>
            <a:ext cx="1914247" cy="3033353"/>
            <a:chOff x="565949" y="0"/>
            <a:chExt cx="1914246" cy="3033352"/>
          </a:xfrm>
        </p:grpSpPr>
        <p:sp>
          <p:nvSpPr>
            <p:cNvPr id="1377" name="OCSP Responders"/>
            <p:cNvSpPr/>
            <p:nvPr/>
          </p:nvSpPr>
          <p:spPr>
            <a:xfrm>
              <a:off x="1210195" y="1763352"/>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1378" name="Image" descr="Image"/>
            <p:cNvPicPr>
              <a:picLocks noChangeAspect="1"/>
            </p:cNvPicPr>
            <p:nvPr/>
          </p:nvPicPr>
          <p:blipFill>
            <a:blip r:embed="rId6">
              <a:extLst/>
            </a:blip>
            <a:stretch>
              <a:fillRect/>
            </a:stretch>
          </p:blipFill>
          <p:spPr>
            <a:xfrm>
              <a:off x="565949" y="0"/>
              <a:ext cx="1300815" cy="1300814"/>
            </a:xfrm>
            <a:prstGeom prst="rect">
              <a:avLst/>
            </a:prstGeom>
            <a:ln w="12700" cap="flat">
              <a:noFill/>
              <a:miter lim="400000"/>
            </a:ln>
            <a:effectLst/>
          </p:spPr>
        </p:pic>
        <p:sp>
          <p:nvSpPr>
            <p:cNvPr id="1379" name="Coins"/>
            <p:cNvSpPr/>
            <p:nvPr/>
          </p:nvSpPr>
          <p:spPr>
            <a:xfrm>
              <a:off x="1456325"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1385" name="Connection Line"/>
          <p:cNvSpPr/>
          <p:nvPr/>
        </p:nvSpPr>
        <p:spPr>
          <a:xfrm>
            <a:off x="3824461" y="4997977"/>
            <a:ext cx="376613" cy="2289723"/>
          </a:xfrm>
          <a:custGeom>
            <a:avLst/>
            <a:gdLst/>
            <a:ahLst/>
            <a:cxnLst>
              <a:cxn ang="0">
                <a:pos x="wd2" y="hd2"/>
              </a:cxn>
              <a:cxn ang="5400000">
                <a:pos x="wd2" y="hd2"/>
              </a:cxn>
              <a:cxn ang="10800000">
                <a:pos x="wd2" y="hd2"/>
              </a:cxn>
              <a:cxn ang="16200000">
                <a:pos x="wd2" y="hd2"/>
              </a:cxn>
            </a:cxnLst>
            <a:rect l="0" t="0" r="r" b="b"/>
            <a:pathLst>
              <a:path w="16279" h="21600" fill="norm" stroke="1" extrusionOk="0">
                <a:moveTo>
                  <a:pt x="4211" y="0"/>
                </a:moveTo>
                <a:cubicBezTo>
                  <a:pt x="21600" y="7785"/>
                  <a:pt x="20196" y="14985"/>
                  <a:pt x="0" y="21600"/>
                </a:cubicBezTo>
              </a:path>
            </a:pathLst>
          </a:custGeom>
          <a:ln w="63500">
            <a:solidFill>
              <a:srgbClr val="FFFFFF"/>
            </a:solidFill>
            <a:prstDash val="sysDot"/>
            <a:miter lim="400000"/>
            <a:headEnd type="triangle"/>
          </a:ln>
        </p:spPr>
        <p:txBody>
          <a:bodyPr/>
          <a:lstStyle/>
          <a:p>
            <a:pPr/>
          </a:p>
        </p:txBody>
      </p:sp>
      <p:sp>
        <p:nvSpPr>
          <p:cNvPr id="1382" name="Revoked…"/>
          <p:cNvSpPr txBox="1"/>
          <p:nvPr/>
        </p:nvSpPr>
        <p:spPr>
          <a:xfrm>
            <a:off x="4339302" y="5261807"/>
            <a:ext cx="1825068"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defRPr>
                <a:solidFill>
                  <a:schemeClr val="accent5"/>
                </a:solidFill>
              </a:defRPr>
            </a:pPr>
            <a:r>
              <a:t>Revoked</a:t>
            </a:r>
          </a:p>
          <a:p>
            <a:pPr marL="333375" indent="-333375" algn="l">
              <a:buSzPct val="145000"/>
              <a:buChar char="•"/>
              <a:defRPr>
                <a:solidFill>
                  <a:schemeClr val="accent3">
                    <a:hueOff val="-365725"/>
                    <a:satOff val="-32500"/>
                    <a:lumOff val="18235"/>
                  </a:schemeClr>
                </a:solidFill>
              </a:defRPr>
            </a:pPr>
            <a:r>
              <a:t>Good</a:t>
            </a:r>
          </a:p>
          <a:p>
            <a:pPr marL="333375" indent="-333375" algn="l">
              <a:buSzPct val="145000"/>
              <a:buChar char="•"/>
            </a:pPr>
            <a:r>
              <a:t>Unknown</a:t>
            </a:r>
          </a:p>
        </p:txBody>
      </p:sp>
      <p:sp>
        <p:nvSpPr>
          <p:cNvPr id="1383" name="Rectangle"/>
          <p:cNvSpPr/>
          <p:nvPr/>
        </p:nvSpPr>
        <p:spPr>
          <a:xfrm>
            <a:off x="4276336" y="5745519"/>
            <a:ext cx="2081201" cy="831595"/>
          </a:xfrm>
          <a:prstGeom prst="rect">
            <a:avLst/>
          </a:prstGeom>
          <a:solidFill>
            <a:srgbClr val="000000">
              <a:alpha val="81196"/>
            </a:srgbClr>
          </a:solidFill>
          <a:ln w="12700">
            <a:miter lim="400000"/>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2" grpId="1" fill="hold">
                                  <p:stCondLst>
                                    <p:cond delay="0"/>
                                  </p:stCondLst>
                                  <p:iterate type="el" backwards="0">
                                    <p:tmAbs val="0"/>
                                  </p:iterate>
                                  <p:childTnLst>
                                    <p:set>
                                      <p:cBhvr>
                                        <p:cTn id="6" fill="hold"/>
                                        <p:tgtEl>
                                          <p:spTgt spid="1173"/>
                                        </p:tgtEl>
                                        <p:attrNameLst>
                                          <p:attrName>style.visibility</p:attrName>
                                        </p:attrNameLst>
                                      </p:cBhvr>
                                      <p:to>
                                        <p:strVal val="visible"/>
                                      </p:to>
                                    </p:set>
                                    <p:animEffect filter="wipe(right)" transition="in">
                                      <p:cBhvr>
                                        <p:cTn id="7" dur="300"/>
                                        <p:tgtEl>
                                          <p:spTgt spid="1173"/>
                                        </p:tgtEl>
                                      </p:cBhvr>
                                    </p:animEffect>
                                  </p:childTnLst>
                                </p:cTn>
                              </p:par>
                            </p:childTnLst>
                          </p:cTn>
                        </p:par>
                        <p:par>
                          <p:cTn id="8" fill="hold">
                            <p:stCondLst>
                              <p:cond delay="300"/>
                            </p:stCondLst>
                            <p:childTnLst>
                              <p:par>
                                <p:cTn id="9" presetClass="entr" nodeType="afterEffect" presetSubtype="0" presetID="1" grpId="2" fill="hold">
                                  <p:stCondLst>
                                    <p:cond delay="0"/>
                                  </p:stCondLst>
                                  <p:iterate type="el" backwards="0">
                                    <p:tmAbs val="0"/>
                                  </p:iterate>
                                  <p:childTnLst>
                                    <p:set>
                                      <p:cBhvr>
                                        <p:cTn id="10" fill="hold"/>
                                        <p:tgtEl>
                                          <p:spTgt spid="13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364"/>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4" fill="hold">
                                  <p:stCondLst>
                                    <p:cond delay="0"/>
                                  </p:stCondLst>
                                  <p:iterate type="el" backwards="0">
                                    <p:tmAbs val="0"/>
                                  </p:iterate>
                                  <p:childTnLst>
                                    <p:set>
                                      <p:cBhvr>
                                        <p:cTn id="17" fill="hold"/>
                                        <p:tgtEl>
                                          <p:spTgt spid="1372"/>
                                        </p:tgtEl>
                                        <p:attrNameLst>
                                          <p:attrName>style.visibility</p:attrName>
                                        </p:attrNameLst>
                                      </p:cBhvr>
                                      <p:to>
                                        <p:strVal val="visible"/>
                                      </p:to>
                                    </p:set>
                                  </p:childTnLst>
                                </p:cTn>
                              </p:par>
                            </p:childTnLst>
                          </p:cTn>
                        </p:par>
                        <p:par>
                          <p:cTn id="18" fill="hold">
                            <p:stCondLst>
                              <p:cond delay="0"/>
                            </p:stCondLst>
                            <p:childTnLst>
                              <p:par>
                                <p:cTn id="19" presetClass="path" nodeType="afterEffect" presetSubtype="0" presetID="-1" grpId="5" accel="50000" decel="50000" fill="hold">
                                  <p:stCondLst>
                                    <p:cond delay="0"/>
                                  </p:stCondLst>
                                  <p:childTnLst>
                                    <p:animMotion path="M 0.000000 0.000000 L -0.255680 -0.000000" origin="layout" pathEditMode="relative">
                                      <p:cBhvr>
                                        <p:cTn id="20" dur="500" fill="hold"/>
                                        <p:tgtEl>
                                          <p:spTgt spid="1364"/>
                                        </p:tgtEl>
                                        <p:attrNameLst>
                                          <p:attrName>ppt_x</p:attrName>
                                          <p:attrName>ppt_y</p:attrName>
                                        </p:attrNameLst>
                                      </p:cBhvr>
                                    </p:animMotion>
                                  </p:childTnLst>
                                </p:cTn>
                              </p:par>
                            </p:childTnLst>
                          </p:cTn>
                        </p:par>
                        <p:par>
                          <p:cTn id="21" fill="hold">
                            <p:stCondLst>
                              <p:cond delay="0"/>
                            </p:stCondLst>
                            <p:childTnLst>
                              <p:par>
                                <p:cTn id="22" presetClass="path" nodeType="withEffect" presetSubtype="0" presetID="-1" grpId="6" accel="50000" decel="50000" fill="hold">
                                  <p:stCondLst>
                                    <p:cond delay="0"/>
                                  </p:stCondLst>
                                  <p:childTnLst>
                                    <p:animMotion path="M 0.000000 0.000000 L -0.217665 -0.000511" origin="layout" pathEditMode="relative">
                                      <p:cBhvr>
                                        <p:cTn id="23" dur="500" fill="hold"/>
                                        <p:tgtEl>
                                          <p:spTgt spid="1372"/>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7" fill="hold">
                                  <p:stCondLst>
                                    <p:cond delay="0"/>
                                  </p:stCondLst>
                                  <p:iterate type="el" backwards="0">
                                    <p:tmAbs val="0"/>
                                  </p:iterate>
                                  <p:childTnLst>
                                    <p:set>
                                      <p:cBhvr>
                                        <p:cTn id="27" fill="hold"/>
                                        <p:tgtEl>
                                          <p:spTgt spid="120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1" presetID="22" grpId="8" fill="hold">
                                  <p:stCondLst>
                                    <p:cond delay="0"/>
                                  </p:stCondLst>
                                  <p:iterate type="el" backwards="0">
                                    <p:tmAbs val="0"/>
                                  </p:iterate>
                                  <p:childTnLst>
                                    <p:set>
                                      <p:cBhvr>
                                        <p:cTn id="31" fill="hold"/>
                                        <p:tgtEl>
                                          <p:spTgt spid="1376"/>
                                        </p:tgtEl>
                                        <p:attrNameLst>
                                          <p:attrName>style.visibility</p:attrName>
                                        </p:attrNameLst>
                                      </p:cBhvr>
                                      <p:to>
                                        <p:strVal val="visible"/>
                                      </p:to>
                                    </p:set>
                                    <p:animEffect filter="wipe(up)" transition="in">
                                      <p:cBhvr>
                                        <p:cTn id="32" dur="300"/>
                                        <p:tgtEl>
                                          <p:spTgt spid="1376"/>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4" presetID="22" grpId="9" fill="hold">
                                  <p:stCondLst>
                                    <p:cond delay="0"/>
                                  </p:stCondLst>
                                  <p:iterate type="el" backwards="0">
                                    <p:tmAbs val="0"/>
                                  </p:iterate>
                                  <p:childTnLst>
                                    <p:set>
                                      <p:cBhvr>
                                        <p:cTn id="36" fill="hold"/>
                                        <p:tgtEl>
                                          <p:spTgt spid="1385"/>
                                        </p:tgtEl>
                                        <p:attrNameLst>
                                          <p:attrName>style.visibility</p:attrName>
                                        </p:attrNameLst>
                                      </p:cBhvr>
                                      <p:to>
                                        <p:strVal val="visible"/>
                                      </p:to>
                                    </p:set>
                                    <p:animEffect filter="wipe(down)" transition="in">
                                      <p:cBhvr>
                                        <p:cTn id="37" dur="300"/>
                                        <p:tgtEl>
                                          <p:spTgt spid="1385"/>
                                        </p:tgtEl>
                                      </p:cBhvr>
                                    </p:animEffect>
                                  </p:childTnLst>
                                </p:cTn>
                              </p:par>
                            </p:childTnLst>
                          </p:cTn>
                        </p:par>
                        <p:par>
                          <p:cTn id="38" fill="hold">
                            <p:stCondLst>
                              <p:cond delay="300"/>
                            </p:stCondLst>
                            <p:childTnLst>
                              <p:par>
                                <p:cTn id="39" presetClass="entr" nodeType="afterEffect" presetSubtype="8" presetID="22" grpId="10" fill="hold">
                                  <p:stCondLst>
                                    <p:cond delay="0"/>
                                  </p:stCondLst>
                                  <p:iterate type="el" backwards="0">
                                    <p:tmAbs val="0"/>
                                  </p:iterate>
                                  <p:childTnLst>
                                    <p:set>
                                      <p:cBhvr>
                                        <p:cTn id="40" fill="hold"/>
                                        <p:tgtEl>
                                          <p:spTgt spid="1382">
                                            <p:bg/>
                                          </p:spTgt>
                                        </p:tgtEl>
                                        <p:attrNameLst>
                                          <p:attrName>style.visibility</p:attrName>
                                        </p:attrNameLst>
                                      </p:cBhvr>
                                      <p:to>
                                        <p:strVal val="visible"/>
                                      </p:to>
                                    </p:set>
                                    <p:animEffect filter="wipe(left)" transition="in">
                                      <p:cBhvr>
                                        <p:cTn id="41" dur="300"/>
                                        <p:tgtEl>
                                          <p:spTgt spid="1382">
                                            <p:bg/>
                                          </p:spTgt>
                                        </p:tgtEl>
                                      </p:cBhvr>
                                    </p:animEffect>
                                  </p:childTnLst>
                                </p:cTn>
                              </p:par>
                              <p:par>
                                <p:cTn id="42" presetClass="entr" nodeType="withEffect" presetSubtype="8" presetID="22" grpId="10" fill="hold">
                                  <p:stCondLst>
                                    <p:cond delay="0"/>
                                  </p:stCondLst>
                                  <p:iterate type="el" backwards="0">
                                    <p:tmAbs val="0"/>
                                  </p:iterate>
                                  <p:childTnLst>
                                    <p:set>
                                      <p:cBhvr>
                                        <p:cTn id="43" fill="hold"/>
                                        <p:tgtEl>
                                          <p:spTgt spid="1382">
                                            <p:txEl>
                                              <p:pRg st="0" end="0"/>
                                            </p:txEl>
                                          </p:spTgt>
                                        </p:tgtEl>
                                        <p:attrNameLst>
                                          <p:attrName>style.visibility</p:attrName>
                                        </p:attrNameLst>
                                      </p:cBhvr>
                                      <p:to>
                                        <p:strVal val="visible"/>
                                      </p:to>
                                    </p:set>
                                    <p:animEffect filter="wipe(left)" transition="in">
                                      <p:cBhvr>
                                        <p:cTn id="44" dur="300"/>
                                        <p:tgtEl>
                                          <p:spTgt spid="1382">
                                            <p:txEl>
                                              <p:pRg st="0" end="0"/>
                                            </p:txEl>
                                          </p:spTgt>
                                        </p:tgtEl>
                                      </p:cBhvr>
                                    </p:animEffect>
                                  </p:childTnLst>
                                </p:cTn>
                              </p:par>
                            </p:childTnLst>
                          </p:cTn>
                        </p:par>
                        <p:par>
                          <p:cTn id="45" fill="hold">
                            <p:stCondLst>
                              <p:cond delay="600"/>
                            </p:stCondLst>
                            <p:childTnLst>
                              <p:par>
                                <p:cTn id="46" presetClass="entr" nodeType="afterEffect" presetSubtype="8" presetID="22" grpId="10" fill="hold">
                                  <p:stCondLst>
                                    <p:cond delay="0"/>
                                  </p:stCondLst>
                                  <p:iterate type="el" backwards="0">
                                    <p:tmAbs val="0"/>
                                  </p:iterate>
                                  <p:childTnLst>
                                    <p:set>
                                      <p:cBhvr>
                                        <p:cTn id="47" fill="hold"/>
                                        <p:tgtEl>
                                          <p:spTgt spid="1382">
                                            <p:txEl>
                                              <p:pRg st="1" end="1"/>
                                            </p:txEl>
                                          </p:spTgt>
                                        </p:tgtEl>
                                        <p:attrNameLst>
                                          <p:attrName>style.visibility</p:attrName>
                                        </p:attrNameLst>
                                      </p:cBhvr>
                                      <p:to>
                                        <p:strVal val="visible"/>
                                      </p:to>
                                    </p:set>
                                    <p:animEffect filter="wipe(left)" transition="in">
                                      <p:cBhvr>
                                        <p:cTn id="48" dur="300"/>
                                        <p:tgtEl>
                                          <p:spTgt spid="1382">
                                            <p:txEl>
                                              <p:pRg st="1" end="1"/>
                                            </p:txEl>
                                          </p:spTgt>
                                        </p:tgtEl>
                                      </p:cBhvr>
                                    </p:animEffect>
                                  </p:childTnLst>
                                </p:cTn>
                              </p:par>
                            </p:childTnLst>
                          </p:cTn>
                        </p:par>
                        <p:par>
                          <p:cTn id="49" fill="hold">
                            <p:stCondLst>
                              <p:cond delay="900"/>
                            </p:stCondLst>
                            <p:childTnLst>
                              <p:par>
                                <p:cTn id="50" presetClass="entr" nodeType="afterEffect" presetSubtype="8" presetID="22" grpId="10" fill="hold">
                                  <p:stCondLst>
                                    <p:cond delay="0"/>
                                  </p:stCondLst>
                                  <p:iterate type="el" backwards="0">
                                    <p:tmAbs val="0"/>
                                  </p:iterate>
                                  <p:childTnLst>
                                    <p:set>
                                      <p:cBhvr>
                                        <p:cTn id="51" fill="hold"/>
                                        <p:tgtEl>
                                          <p:spTgt spid="1382">
                                            <p:txEl>
                                              <p:pRg st="2" end="2"/>
                                            </p:txEl>
                                          </p:spTgt>
                                        </p:tgtEl>
                                        <p:attrNameLst>
                                          <p:attrName>style.visibility</p:attrName>
                                        </p:attrNameLst>
                                      </p:cBhvr>
                                      <p:to>
                                        <p:strVal val="visible"/>
                                      </p:to>
                                    </p:set>
                                    <p:animEffect filter="wipe(left)" transition="in">
                                      <p:cBhvr>
                                        <p:cTn id="52" dur="300"/>
                                        <p:tgtEl>
                                          <p:spTgt spid="1382">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0" presetID="1" grpId="11" fill="hold">
                                  <p:stCondLst>
                                    <p:cond delay="0"/>
                                  </p:stCondLst>
                                  <p:iterate type="el" backwards="0">
                                    <p:tmAbs val="0"/>
                                  </p:iterate>
                                  <p:childTnLst>
                                    <p:set>
                                      <p:cBhvr>
                                        <p:cTn id="56" fill="hold"/>
                                        <p:tgtEl>
                                          <p:spTgt spid="138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0" presetID="1" grpId="12" fill="hold">
                                  <p:stCondLst>
                                    <p:cond delay="0"/>
                                  </p:stCondLst>
                                  <p:iterate type="el" backwards="0">
                                    <p:tmAbs val="0"/>
                                  </p:iterate>
                                  <p:childTnLst>
                                    <p:set>
                                      <p:cBhvr>
                                        <p:cTn id="60" fill="hold"/>
                                        <p:tgtEl>
                                          <p:spTgt spid="1311"/>
                                        </p:tgtEl>
                                        <p:attrNameLst>
                                          <p:attrName>style.visibility</p:attrName>
                                        </p:attrNameLst>
                                      </p:cBhvr>
                                      <p:to>
                                        <p:strVal val="visible"/>
                                      </p:to>
                                    </p:set>
                                  </p:childTnLst>
                                </p:cTn>
                              </p:par>
                            </p:childTnLst>
                          </p:cTn>
                        </p:par>
                        <p:par>
                          <p:cTn id="61" fill="hold">
                            <p:stCondLst>
                              <p:cond delay="0"/>
                            </p:stCondLst>
                            <p:childTnLst>
                              <p:par>
                                <p:cTn id="62" presetClass="entr" nodeType="afterEffect" presetID="9" grpId="13" fill="hold">
                                  <p:stCondLst>
                                    <p:cond delay="0"/>
                                  </p:stCondLst>
                                  <p:iterate type="el" backwards="0">
                                    <p:tmAbs val="0"/>
                                  </p:iterate>
                                  <p:childTnLst>
                                    <p:set>
                                      <p:cBhvr>
                                        <p:cTn id="63" fill="hold"/>
                                        <p:tgtEl>
                                          <p:spTgt spid="1373"/>
                                        </p:tgtEl>
                                        <p:attrNameLst>
                                          <p:attrName>style.visibility</p:attrName>
                                        </p:attrNameLst>
                                      </p:cBhvr>
                                      <p:to>
                                        <p:strVal val="visible"/>
                                      </p:to>
                                    </p:set>
                                    <p:animEffect filter="dissolve" transition="in">
                                      <p:cBhvr>
                                        <p:cTn id="64" dur="400"/>
                                        <p:tgtEl>
                                          <p:spTgt spid="13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80" grpId="2"/>
      <p:bldP build="whole" bldLvl="1" animBg="1" rev="0" advAuto="0" spid="1373" grpId="13"/>
      <p:bldP build="whole" bldLvl="1" animBg="1" rev="0" advAuto="0" spid="1383" grpId="11"/>
      <p:bldP build="whole" bldLvl="1" animBg="1" rev="0" advAuto="0" spid="1173" grpId="1"/>
      <p:bldP build="whole" bldLvl="1" animBg="1" rev="0" advAuto="0" spid="1364" grpId="3"/>
      <p:bldP build="whole" bldLvl="1" animBg="1" rev="0" advAuto="0" spid="1372" grpId="4"/>
      <p:bldP build="whole" bldLvl="1" animBg="1" rev="0" advAuto="0" spid="1209" grpId="7"/>
      <p:bldP build="whole" bldLvl="1" animBg="1" rev="0" advAuto="0" spid="1376" grpId="8"/>
      <p:bldP build="whole" bldLvl="1" animBg="1" rev="0" advAuto="0" spid="1311" grpId="12"/>
      <p:bldP build="p" bldLvl="5" animBg="1" rev="0" advAuto="0" spid="1382" grpId="10"/>
      <p:bldP build="whole" bldLvl="1" animBg="1" rev="0" advAuto="0" spid="1385" grpId="9"/>
    </p:bld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9" name="Revocation Check (2)…"/>
          <p:cNvSpPr txBox="1"/>
          <p:nvPr>
            <p:ph type="title"/>
          </p:nvPr>
        </p:nvSpPr>
        <p:spPr>
          <a:prstGeom prst="rect">
            <a:avLst/>
          </a:prstGeom>
        </p:spPr>
        <p:txBody>
          <a:bodyPr/>
          <a:lstStyle/>
          <a:p>
            <a:pPr/>
            <a:r>
              <a:t>Revocation Check (2)</a:t>
            </a:r>
          </a:p>
          <a:p>
            <a:pPr/>
            <a:r>
              <a:t>Online Certificate Status Protocol </a:t>
            </a:r>
          </a:p>
        </p:txBody>
      </p:sp>
      <p:sp>
        <p:nvSpPr>
          <p:cNvPr id="139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91" name="Image" descr="Image"/>
          <p:cNvPicPr>
            <a:picLocks noChangeAspect="1"/>
          </p:cNvPicPr>
          <p:nvPr/>
        </p:nvPicPr>
        <p:blipFill>
          <a:blip r:embed="rId3">
            <a:extLst/>
          </a:blip>
          <a:stretch>
            <a:fillRect/>
          </a:stretch>
        </p:blipFill>
        <p:spPr>
          <a:xfrm>
            <a:off x="344736" y="1943160"/>
            <a:ext cx="9334501" cy="6311901"/>
          </a:xfrm>
          <a:prstGeom prst="rect">
            <a:avLst/>
          </a:prstGeom>
          <a:ln w="12700">
            <a:miter lim="400000"/>
          </a:ln>
        </p:spPr>
      </p:pic>
      <p:sp>
        <p:nvSpPr>
          <p:cNvPr id="1392" name="Rectangle"/>
          <p:cNvSpPr/>
          <p:nvPr/>
        </p:nvSpPr>
        <p:spPr>
          <a:xfrm>
            <a:off x="1778000" y="7835900"/>
            <a:ext cx="4503341" cy="516037"/>
          </a:xfrm>
          <a:prstGeom prst="rect">
            <a:avLst/>
          </a:prstGeom>
          <a:ln w="63500">
            <a:solidFill>
              <a:schemeClr val="accent5">
                <a:hueOff val="89162"/>
                <a:satOff val="9554"/>
                <a:lumOff val="16296"/>
              </a:schemeClr>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1393" name="$ openssl ocsp -issuer cert.pem -serial 5226810331521645508876562747113126991 -url http://ocsp.usertrust.com…"/>
          <p:cNvSpPr txBox="1"/>
          <p:nvPr/>
        </p:nvSpPr>
        <p:spPr>
          <a:xfrm>
            <a:off x="213300" y="8496420"/>
            <a:ext cx="12776151"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a:latin typeface="Menlo"/>
                <a:ea typeface="Menlo"/>
                <a:cs typeface="Menlo"/>
                <a:sym typeface="Menlo"/>
              </a:defRPr>
            </a:pPr>
            <a:r>
              <a:t>$ openssl ocsp -issuer cert.pem -serial 5226810331521645508876562747113126991 -url http://ocsp.usertrust.com </a:t>
            </a:r>
          </a:p>
          <a:p>
            <a:pPr algn="l">
              <a:defRPr b="0">
                <a:latin typeface="Menlo"/>
                <a:ea typeface="Menlo"/>
                <a:cs typeface="Menlo"/>
                <a:sym typeface="Menlo"/>
              </a:defRPr>
            </a:pPr>
            <a:r>
              <a:t>-header host ocsp.usertrust.com</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7" name="Triangle"/>
          <p:cNvSpPr/>
          <p:nvPr/>
        </p:nvSpPr>
        <p:spPr>
          <a:xfrm flipH="1" rot="16200000">
            <a:off x="4628713" y="6570286"/>
            <a:ext cx="1246246" cy="2750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398" name="Rectangle"/>
          <p:cNvSpPr/>
          <p:nvPr/>
        </p:nvSpPr>
        <p:spPr>
          <a:xfrm>
            <a:off x="4953608" y="7360537"/>
            <a:ext cx="1790917" cy="991134"/>
          </a:xfrm>
          <a:prstGeom prst="rect">
            <a:avLst/>
          </a:prstGeom>
          <a:solidFill>
            <a:srgbClr val="000000"/>
          </a:solidFill>
          <a:ln w="254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1399" name="Challenges of…"/>
          <p:cNvSpPr txBox="1"/>
          <p:nvPr>
            <p:ph type="title"/>
          </p:nvPr>
        </p:nvSpPr>
        <p:spPr>
          <a:prstGeom prst="rect">
            <a:avLst/>
          </a:prstGeom>
        </p:spPr>
        <p:txBody>
          <a:bodyPr/>
          <a:lstStyle/>
          <a:p>
            <a:pPr/>
            <a:r>
              <a:t>Challenges of</a:t>
            </a:r>
          </a:p>
          <a:p>
            <a:pPr/>
            <a:r>
              <a:t>Online Certificate Status Protocol</a:t>
            </a:r>
          </a:p>
        </p:txBody>
      </p:sp>
      <p:sp>
        <p:nvSpPr>
          <p:cNvPr id="140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61C"/>
                </a:solidFill>
              </a:defRPr>
            </a:lvl1pPr>
          </a:lstStyle>
          <a:p>
            <a:pPr/>
            <a:fld id="{86CB4B4D-7CA3-9044-876B-883B54F8677D}" type="slidenum"/>
          </a:p>
        </p:txBody>
      </p:sp>
      <p:sp>
        <p:nvSpPr>
          <p:cNvPr id="1401" name="Text"/>
          <p:cNvSpPr txBox="1"/>
          <p:nvPr/>
        </p:nvSpPr>
        <p:spPr>
          <a:xfrm>
            <a:off x="11956950" y="9296400"/>
            <a:ext cx="355800" cy="342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1600">
                <a:solidFill>
                  <a:srgbClr val="FFFB00"/>
                </a:solidFill>
                <a:latin typeface="Gill Sans"/>
                <a:ea typeface="Gill Sans"/>
                <a:cs typeface="Gill Sans"/>
                <a:sym typeface="Gill Sans"/>
              </a:defRPr>
            </a:lvl1pPr>
          </a:lstStyle>
          <a:p>
            <a:pPr/>
            <a:fld id="{86CB4B4D-7CA3-9044-876B-883B54F8677D}" type="slidenum"/>
          </a:p>
        </p:txBody>
      </p:sp>
      <p:grpSp>
        <p:nvGrpSpPr>
          <p:cNvPr id="1418" name="Group"/>
          <p:cNvGrpSpPr/>
          <p:nvPr/>
        </p:nvGrpSpPr>
        <p:grpSpPr>
          <a:xfrm>
            <a:off x="7061379" y="7526142"/>
            <a:ext cx="1217021" cy="659924"/>
            <a:chOff x="0" y="0"/>
            <a:chExt cx="1217019" cy="659923"/>
          </a:xfrm>
        </p:grpSpPr>
        <p:grpSp>
          <p:nvGrpSpPr>
            <p:cNvPr id="1409" name="Group"/>
            <p:cNvGrpSpPr/>
            <p:nvPr/>
          </p:nvGrpSpPr>
          <p:grpSpPr>
            <a:xfrm>
              <a:off x="0" y="-1"/>
              <a:ext cx="709020" cy="659925"/>
              <a:chOff x="0" y="0"/>
              <a:chExt cx="709019" cy="659923"/>
            </a:xfrm>
          </p:grpSpPr>
          <p:sp>
            <p:nvSpPr>
              <p:cNvPr id="1402"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03"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04"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05"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06"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07"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08"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417" name="Group"/>
            <p:cNvGrpSpPr/>
            <p:nvPr/>
          </p:nvGrpSpPr>
          <p:grpSpPr>
            <a:xfrm>
              <a:off x="507999" y="0"/>
              <a:ext cx="709021" cy="659924"/>
              <a:chOff x="0" y="0"/>
              <a:chExt cx="709019" cy="659923"/>
            </a:xfrm>
          </p:grpSpPr>
          <p:sp>
            <p:nvSpPr>
              <p:cNvPr id="1410"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11"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12"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13"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14"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15"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16"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1419"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1420" name="Chrome-logo.png" descr="Chrome-logo.png"/>
          <p:cNvPicPr>
            <a:picLocks noChangeAspect="1"/>
          </p:cNvPicPr>
          <p:nvPr/>
        </p:nvPicPr>
        <p:blipFill>
          <a:blip r:embed="rId3">
            <a:extLst/>
          </a:blip>
          <a:stretch>
            <a:fillRect/>
          </a:stretch>
        </p:blipFill>
        <p:spPr>
          <a:xfrm>
            <a:off x="1841634" y="2992428"/>
            <a:ext cx="685801" cy="685801"/>
          </a:xfrm>
          <a:prstGeom prst="rect">
            <a:avLst/>
          </a:prstGeom>
          <a:ln w="12700">
            <a:miter lim="400000"/>
          </a:ln>
        </p:spPr>
      </p:pic>
      <p:grpSp>
        <p:nvGrpSpPr>
          <p:cNvPr id="1433" name="Group"/>
          <p:cNvGrpSpPr/>
          <p:nvPr/>
        </p:nvGrpSpPr>
        <p:grpSpPr>
          <a:xfrm>
            <a:off x="2889549" y="3840499"/>
            <a:ext cx="1194274" cy="896229"/>
            <a:chOff x="0" y="0"/>
            <a:chExt cx="1194273" cy="896228"/>
          </a:xfrm>
        </p:grpSpPr>
        <p:sp>
          <p:nvSpPr>
            <p:cNvPr id="1421"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22"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430" name="Group"/>
            <p:cNvGrpSpPr/>
            <p:nvPr/>
          </p:nvGrpSpPr>
          <p:grpSpPr>
            <a:xfrm>
              <a:off x="62930" y="528144"/>
              <a:ext cx="290761" cy="270627"/>
              <a:chOff x="0" y="0"/>
              <a:chExt cx="290759" cy="270626"/>
            </a:xfrm>
          </p:grpSpPr>
          <p:sp>
            <p:nvSpPr>
              <p:cNvPr id="1423"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24"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25"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26"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27"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28"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29"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431"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432"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436" name="Group"/>
          <p:cNvGrpSpPr/>
          <p:nvPr/>
        </p:nvGrpSpPr>
        <p:grpSpPr>
          <a:xfrm>
            <a:off x="4505917" y="6524009"/>
            <a:ext cx="3959814" cy="1984873"/>
            <a:chOff x="0" y="0"/>
            <a:chExt cx="3959813" cy="1984872"/>
          </a:xfrm>
        </p:grpSpPr>
        <p:sp>
          <p:nvSpPr>
            <p:cNvPr id="1434"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1435" name="250px-VRSNlogoAug2012.png" descr="250px-VRSNlogoAug2012.png"/>
            <p:cNvPicPr>
              <a:picLocks noChangeAspect="1"/>
            </p:cNvPicPr>
            <p:nvPr/>
          </p:nvPicPr>
          <p:blipFill>
            <a:blip r:embed="rId4">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1533" name="Group"/>
          <p:cNvGrpSpPr/>
          <p:nvPr/>
        </p:nvGrpSpPr>
        <p:grpSpPr>
          <a:xfrm>
            <a:off x="4992918" y="7342671"/>
            <a:ext cx="1712297" cy="1028701"/>
            <a:chOff x="0" y="0"/>
            <a:chExt cx="1712295" cy="1028699"/>
          </a:xfrm>
        </p:grpSpPr>
        <p:grpSp>
          <p:nvGrpSpPr>
            <p:cNvPr id="1452" name="Group"/>
            <p:cNvGrpSpPr/>
            <p:nvPr/>
          </p:nvGrpSpPr>
          <p:grpSpPr>
            <a:xfrm>
              <a:off x="0" y="0"/>
              <a:ext cx="533210" cy="609601"/>
              <a:chOff x="0" y="0"/>
              <a:chExt cx="533209" cy="609600"/>
            </a:xfrm>
          </p:grpSpPr>
          <p:grpSp>
            <p:nvGrpSpPr>
              <p:cNvPr id="1450" name="Group"/>
              <p:cNvGrpSpPr/>
              <p:nvPr/>
            </p:nvGrpSpPr>
            <p:grpSpPr>
              <a:xfrm>
                <a:off x="0" y="118381"/>
                <a:ext cx="533210" cy="372838"/>
                <a:chOff x="0" y="0"/>
                <a:chExt cx="533209" cy="372836"/>
              </a:xfrm>
            </p:grpSpPr>
            <p:grpSp>
              <p:nvGrpSpPr>
                <p:cNvPr id="1448" name="Group"/>
                <p:cNvGrpSpPr/>
                <p:nvPr/>
              </p:nvGrpSpPr>
              <p:grpSpPr>
                <a:xfrm>
                  <a:off x="34234" y="42068"/>
                  <a:ext cx="464742" cy="330769"/>
                  <a:chOff x="0" y="0"/>
                  <a:chExt cx="464740" cy="330768"/>
                </a:xfrm>
              </p:grpSpPr>
              <p:sp>
                <p:nvSpPr>
                  <p:cNvPr id="1437"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445" name="Group"/>
                  <p:cNvGrpSpPr/>
                  <p:nvPr/>
                </p:nvGrpSpPr>
                <p:grpSpPr>
                  <a:xfrm>
                    <a:off x="24488" y="187531"/>
                    <a:ext cx="113148" cy="105313"/>
                    <a:chOff x="0" y="0"/>
                    <a:chExt cx="113146" cy="105311"/>
                  </a:xfrm>
                </p:grpSpPr>
                <p:sp>
                  <p:nvSpPr>
                    <p:cNvPr id="1438"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39"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40"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41"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42"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43"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44"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446"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447"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449"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451"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468" name="Group"/>
            <p:cNvGrpSpPr/>
            <p:nvPr/>
          </p:nvGrpSpPr>
          <p:grpSpPr>
            <a:xfrm>
              <a:off x="589542" y="0"/>
              <a:ext cx="533211" cy="609601"/>
              <a:chOff x="0" y="0"/>
              <a:chExt cx="533209" cy="609600"/>
            </a:xfrm>
          </p:grpSpPr>
          <p:grpSp>
            <p:nvGrpSpPr>
              <p:cNvPr id="1466" name="Group"/>
              <p:cNvGrpSpPr/>
              <p:nvPr/>
            </p:nvGrpSpPr>
            <p:grpSpPr>
              <a:xfrm>
                <a:off x="-1" y="118381"/>
                <a:ext cx="533211" cy="372838"/>
                <a:chOff x="0" y="0"/>
                <a:chExt cx="533209" cy="372836"/>
              </a:xfrm>
            </p:grpSpPr>
            <p:grpSp>
              <p:nvGrpSpPr>
                <p:cNvPr id="1464" name="Group"/>
                <p:cNvGrpSpPr/>
                <p:nvPr/>
              </p:nvGrpSpPr>
              <p:grpSpPr>
                <a:xfrm>
                  <a:off x="34234" y="42068"/>
                  <a:ext cx="464742" cy="330769"/>
                  <a:chOff x="0" y="0"/>
                  <a:chExt cx="464740" cy="330768"/>
                </a:xfrm>
              </p:grpSpPr>
              <p:sp>
                <p:nvSpPr>
                  <p:cNvPr id="1453"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461" name="Group"/>
                  <p:cNvGrpSpPr/>
                  <p:nvPr/>
                </p:nvGrpSpPr>
                <p:grpSpPr>
                  <a:xfrm>
                    <a:off x="24488" y="187531"/>
                    <a:ext cx="113148" cy="105313"/>
                    <a:chOff x="0" y="0"/>
                    <a:chExt cx="113146" cy="105311"/>
                  </a:xfrm>
                </p:grpSpPr>
                <p:sp>
                  <p:nvSpPr>
                    <p:cNvPr id="1454"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55"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56"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57"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58"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59"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60"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462"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463"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465"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467"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484" name="Group"/>
            <p:cNvGrpSpPr/>
            <p:nvPr/>
          </p:nvGrpSpPr>
          <p:grpSpPr>
            <a:xfrm>
              <a:off x="-1" y="419099"/>
              <a:ext cx="533211" cy="609601"/>
              <a:chOff x="0" y="0"/>
              <a:chExt cx="533209" cy="609600"/>
            </a:xfrm>
          </p:grpSpPr>
          <p:grpSp>
            <p:nvGrpSpPr>
              <p:cNvPr id="1482" name="Group"/>
              <p:cNvGrpSpPr/>
              <p:nvPr/>
            </p:nvGrpSpPr>
            <p:grpSpPr>
              <a:xfrm>
                <a:off x="-1" y="118381"/>
                <a:ext cx="533211" cy="372838"/>
                <a:chOff x="0" y="0"/>
                <a:chExt cx="533209" cy="372836"/>
              </a:xfrm>
            </p:grpSpPr>
            <p:grpSp>
              <p:nvGrpSpPr>
                <p:cNvPr id="1480" name="Group"/>
                <p:cNvGrpSpPr/>
                <p:nvPr/>
              </p:nvGrpSpPr>
              <p:grpSpPr>
                <a:xfrm>
                  <a:off x="34234" y="42068"/>
                  <a:ext cx="464742" cy="330769"/>
                  <a:chOff x="0" y="0"/>
                  <a:chExt cx="464740" cy="330768"/>
                </a:xfrm>
              </p:grpSpPr>
              <p:sp>
                <p:nvSpPr>
                  <p:cNvPr id="1469"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477" name="Group"/>
                  <p:cNvGrpSpPr/>
                  <p:nvPr/>
                </p:nvGrpSpPr>
                <p:grpSpPr>
                  <a:xfrm>
                    <a:off x="24488" y="187531"/>
                    <a:ext cx="113148" cy="105313"/>
                    <a:chOff x="0" y="0"/>
                    <a:chExt cx="113146" cy="105311"/>
                  </a:xfrm>
                </p:grpSpPr>
                <p:sp>
                  <p:nvSpPr>
                    <p:cNvPr id="1470"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71"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72"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73"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74"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75"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76"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478"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479"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481"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483"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500" name="Group"/>
            <p:cNvGrpSpPr/>
            <p:nvPr/>
          </p:nvGrpSpPr>
          <p:grpSpPr>
            <a:xfrm>
              <a:off x="589542" y="419099"/>
              <a:ext cx="533211" cy="609601"/>
              <a:chOff x="0" y="0"/>
              <a:chExt cx="533209" cy="609600"/>
            </a:xfrm>
          </p:grpSpPr>
          <p:grpSp>
            <p:nvGrpSpPr>
              <p:cNvPr id="1498" name="Group"/>
              <p:cNvGrpSpPr/>
              <p:nvPr/>
            </p:nvGrpSpPr>
            <p:grpSpPr>
              <a:xfrm>
                <a:off x="-1" y="118381"/>
                <a:ext cx="533211" cy="372838"/>
                <a:chOff x="0" y="0"/>
                <a:chExt cx="533209" cy="372836"/>
              </a:xfrm>
            </p:grpSpPr>
            <p:grpSp>
              <p:nvGrpSpPr>
                <p:cNvPr id="1496" name="Group"/>
                <p:cNvGrpSpPr/>
                <p:nvPr/>
              </p:nvGrpSpPr>
              <p:grpSpPr>
                <a:xfrm>
                  <a:off x="34234" y="42068"/>
                  <a:ext cx="464742" cy="330769"/>
                  <a:chOff x="0" y="0"/>
                  <a:chExt cx="464740" cy="330768"/>
                </a:xfrm>
              </p:grpSpPr>
              <p:sp>
                <p:nvSpPr>
                  <p:cNvPr id="1485"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493" name="Group"/>
                  <p:cNvGrpSpPr/>
                  <p:nvPr/>
                </p:nvGrpSpPr>
                <p:grpSpPr>
                  <a:xfrm>
                    <a:off x="24488" y="187531"/>
                    <a:ext cx="113148" cy="105313"/>
                    <a:chOff x="0" y="0"/>
                    <a:chExt cx="113146" cy="105311"/>
                  </a:xfrm>
                </p:grpSpPr>
                <p:sp>
                  <p:nvSpPr>
                    <p:cNvPr id="1486"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87"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88"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89"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90"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91"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92"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494"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495"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497"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499"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516" name="Group"/>
            <p:cNvGrpSpPr/>
            <p:nvPr/>
          </p:nvGrpSpPr>
          <p:grpSpPr>
            <a:xfrm>
              <a:off x="1179085" y="0"/>
              <a:ext cx="533211" cy="609601"/>
              <a:chOff x="0" y="0"/>
              <a:chExt cx="533209" cy="609600"/>
            </a:xfrm>
          </p:grpSpPr>
          <p:grpSp>
            <p:nvGrpSpPr>
              <p:cNvPr id="1514" name="Group"/>
              <p:cNvGrpSpPr/>
              <p:nvPr/>
            </p:nvGrpSpPr>
            <p:grpSpPr>
              <a:xfrm>
                <a:off x="-1" y="118381"/>
                <a:ext cx="533211" cy="372838"/>
                <a:chOff x="0" y="0"/>
                <a:chExt cx="533209" cy="372836"/>
              </a:xfrm>
            </p:grpSpPr>
            <p:grpSp>
              <p:nvGrpSpPr>
                <p:cNvPr id="1512" name="Group"/>
                <p:cNvGrpSpPr/>
                <p:nvPr/>
              </p:nvGrpSpPr>
              <p:grpSpPr>
                <a:xfrm>
                  <a:off x="34234" y="42068"/>
                  <a:ext cx="464742" cy="330769"/>
                  <a:chOff x="0" y="0"/>
                  <a:chExt cx="464740" cy="330768"/>
                </a:xfrm>
              </p:grpSpPr>
              <p:sp>
                <p:nvSpPr>
                  <p:cNvPr id="1501"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509" name="Group"/>
                  <p:cNvGrpSpPr/>
                  <p:nvPr/>
                </p:nvGrpSpPr>
                <p:grpSpPr>
                  <a:xfrm>
                    <a:off x="24488" y="187531"/>
                    <a:ext cx="113148" cy="105313"/>
                    <a:chOff x="0" y="0"/>
                    <a:chExt cx="113146" cy="105311"/>
                  </a:xfrm>
                </p:grpSpPr>
                <p:sp>
                  <p:nvSpPr>
                    <p:cNvPr id="1502"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03"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04"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05"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06"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07"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08"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510"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511"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513"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515"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532" name="Group"/>
            <p:cNvGrpSpPr/>
            <p:nvPr/>
          </p:nvGrpSpPr>
          <p:grpSpPr>
            <a:xfrm>
              <a:off x="1179085" y="419099"/>
              <a:ext cx="533211" cy="609601"/>
              <a:chOff x="0" y="0"/>
              <a:chExt cx="533209" cy="609600"/>
            </a:xfrm>
          </p:grpSpPr>
          <p:grpSp>
            <p:nvGrpSpPr>
              <p:cNvPr id="1530" name="Group"/>
              <p:cNvGrpSpPr/>
              <p:nvPr/>
            </p:nvGrpSpPr>
            <p:grpSpPr>
              <a:xfrm>
                <a:off x="-1" y="118381"/>
                <a:ext cx="533211" cy="372838"/>
                <a:chOff x="0" y="0"/>
                <a:chExt cx="533209" cy="372836"/>
              </a:xfrm>
            </p:grpSpPr>
            <p:grpSp>
              <p:nvGrpSpPr>
                <p:cNvPr id="1528" name="Group"/>
                <p:cNvGrpSpPr/>
                <p:nvPr/>
              </p:nvGrpSpPr>
              <p:grpSpPr>
                <a:xfrm>
                  <a:off x="34234" y="42068"/>
                  <a:ext cx="464742" cy="330769"/>
                  <a:chOff x="0" y="0"/>
                  <a:chExt cx="464740" cy="330768"/>
                </a:xfrm>
              </p:grpSpPr>
              <p:sp>
                <p:nvSpPr>
                  <p:cNvPr id="1517"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525" name="Group"/>
                  <p:cNvGrpSpPr/>
                  <p:nvPr/>
                </p:nvGrpSpPr>
                <p:grpSpPr>
                  <a:xfrm>
                    <a:off x="24488" y="187531"/>
                    <a:ext cx="113148" cy="105313"/>
                    <a:chOff x="0" y="0"/>
                    <a:chExt cx="113146" cy="105311"/>
                  </a:xfrm>
                </p:grpSpPr>
                <p:sp>
                  <p:nvSpPr>
                    <p:cNvPr id="1518"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19"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20"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21"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22"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23"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24"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526"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527"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529"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531"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sp>
        <p:nvSpPr>
          <p:cNvPr id="1534" name="✗"/>
          <p:cNvSpPr txBox="1"/>
          <p:nvPr/>
        </p:nvSpPr>
        <p:spPr>
          <a:xfrm>
            <a:off x="3039169" y="3571063"/>
            <a:ext cx="882713" cy="143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0600">
                <a:solidFill>
                  <a:srgbClr val="C82506"/>
                </a:solidFill>
                <a:latin typeface="Gill Sans"/>
                <a:ea typeface="Gill Sans"/>
                <a:cs typeface="Gill Sans"/>
                <a:sym typeface="Gill Sans"/>
              </a:defRPr>
            </a:lvl1pPr>
          </a:lstStyle>
          <a:p>
            <a:pPr/>
            <a:r>
              <a:t>✗</a:t>
            </a:r>
          </a:p>
        </p:txBody>
      </p:sp>
      <p:grpSp>
        <p:nvGrpSpPr>
          <p:cNvPr id="1537" name="Group"/>
          <p:cNvGrpSpPr/>
          <p:nvPr/>
        </p:nvGrpSpPr>
        <p:grpSpPr>
          <a:xfrm>
            <a:off x="1330413" y="5084755"/>
            <a:ext cx="1688746" cy="2796159"/>
            <a:chOff x="556989" y="0"/>
            <a:chExt cx="1688745" cy="2796158"/>
          </a:xfrm>
        </p:grpSpPr>
        <p:sp>
          <p:nvSpPr>
            <p:cNvPr id="1607" name="Connection Line"/>
            <p:cNvSpPr/>
            <p:nvPr/>
          </p:nvSpPr>
          <p:spPr>
            <a:xfrm>
              <a:off x="1510774" y="0"/>
              <a:ext cx="734961" cy="2796159"/>
            </a:xfrm>
            <a:custGeom>
              <a:avLst/>
              <a:gdLst/>
              <a:ahLst/>
              <a:cxnLst>
                <a:cxn ang="0">
                  <a:pos x="wd2" y="hd2"/>
                </a:cxn>
                <a:cxn ang="5400000">
                  <a:pos x="wd2" y="hd2"/>
                </a:cxn>
                <a:cxn ang="10800000">
                  <a:pos x="wd2" y="hd2"/>
                </a:cxn>
                <a:cxn ang="16200000">
                  <a:pos x="wd2" y="hd2"/>
                </a:cxn>
              </a:cxnLst>
              <a:rect l="0" t="0" r="r" b="b"/>
              <a:pathLst>
                <a:path w="16558" h="21600" fill="norm" stroke="1" extrusionOk="0">
                  <a:moveTo>
                    <a:pt x="16558" y="21600"/>
                  </a:moveTo>
                  <a:cubicBezTo>
                    <a:pt x="-2274" y="13799"/>
                    <a:pt x="-5042" y="6599"/>
                    <a:pt x="8254" y="0"/>
                  </a:cubicBezTo>
                </a:path>
              </a:pathLst>
            </a:custGeom>
            <a:noFill/>
            <a:ln w="63500" cap="flat">
              <a:solidFill>
                <a:srgbClr val="FFFFFF"/>
              </a:solidFill>
              <a:prstDash val="sysDot"/>
              <a:miter lim="400000"/>
              <a:headEnd type="triangle" w="med" len="med"/>
            </a:ln>
            <a:effectLst/>
          </p:spPr>
          <p:txBody>
            <a:bodyPr/>
            <a:lstStyle/>
            <a:p>
              <a:pPr/>
            </a:p>
          </p:txBody>
        </p:sp>
        <p:sp>
          <p:nvSpPr>
            <p:cNvPr id="1536" name="OCSP…"/>
            <p:cNvSpPr/>
            <p:nvPr/>
          </p:nvSpPr>
          <p:spPr>
            <a:xfrm>
              <a:off x="556989" y="122371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a:latin typeface="Gill Sans"/>
                  <a:ea typeface="Gill Sans"/>
                  <a:cs typeface="Gill Sans"/>
                  <a:sym typeface="Gill Sans"/>
                </a:defRPr>
              </a:pPr>
              <a:r>
                <a:t>OCSP </a:t>
              </a:r>
            </a:p>
            <a:p>
              <a:pPr>
                <a:defRPr b="0">
                  <a:latin typeface="Gill Sans"/>
                  <a:ea typeface="Gill Sans"/>
                  <a:cs typeface="Gill Sans"/>
                  <a:sym typeface="Gill Sans"/>
                </a:defRPr>
              </a:pPr>
              <a:r>
                <a:t>Request</a:t>
              </a:r>
            </a:p>
          </p:txBody>
        </p:sp>
      </p:grpSp>
      <p:grpSp>
        <p:nvGrpSpPr>
          <p:cNvPr id="1541" name="Group"/>
          <p:cNvGrpSpPr/>
          <p:nvPr/>
        </p:nvGrpSpPr>
        <p:grpSpPr>
          <a:xfrm>
            <a:off x="2836279" y="7205697"/>
            <a:ext cx="1914247" cy="3033353"/>
            <a:chOff x="565949" y="0"/>
            <a:chExt cx="1914246" cy="3033352"/>
          </a:xfrm>
        </p:grpSpPr>
        <p:sp>
          <p:nvSpPr>
            <p:cNvPr id="1538" name="OCSP Responders"/>
            <p:cNvSpPr/>
            <p:nvPr/>
          </p:nvSpPr>
          <p:spPr>
            <a:xfrm>
              <a:off x="1210195" y="1763352"/>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1539" name="Image" descr="Image"/>
            <p:cNvPicPr>
              <a:picLocks noChangeAspect="1"/>
            </p:cNvPicPr>
            <p:nvPr/>
          </p:nvPicPr>
          <p:blipFill>
            <a:blip r:embed="rId6">
              <a:extLst/>
            </a:blip>
            <a:stretch>
              <a:fillRect/>
            </a:stretch>
          </p:blipFill>
          <p:spPr>
            <a:xfrm>
              <a:off x="565949" y="0"/>
              <a:ext cx="1300815" cy="1300814"/>
            </a:xfrm>
            <a:prstGeom prst="rect">
              <a:avLst/>
            </a:prstGeom>
            <a:ln w="12700" cap="flat">
              <a:noFill/>
              <a:miter lim="400000"/>
            </a:ln>
            <a:effectLst/>
          </p:spPr>
        </p:pic>
        <p:sp>
          <p:nvSpPr>
            <p:cNvPr id="1540" name="Coins"/>
            <p:cNvSpPr/>
            <p:nvPr/>
          </p:nvSpPr>
          <p:spPr>
            <a:xfrm>
              <a:off x="1456325"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1608" name="Connection Line"/>
          <p:cNvSpPr/>
          <p:nvPr/>
        </p:nvSpPr>
        <p:spPr>
          <a:xfrm>
            <a:off x="3824461" y="4997977"/>
            <a:ext cx="376613" cy="2289723"/>
          </a:xfrm>
          <a:custGeom>
            <a:avLst/>
            <a:gdLst/>
            <a:ahLst/>
            <a:cxnLst>
              <a:cxn ang="0">
                <a:pos x="wd2" y="hd2"/>
              </a:cxn>
              <a:cxn ang="5400000">
                <a:pos x="wd2" y="hd2"/>
              </a:cxn>
              <a:cxn ang="10800000">
                <a:pos x="wd2" y="hd2"/>
              </a:cxn>
              <a:cxn ang="16200000">
                <a:pos x="wd2" y="hd2"/>
              </a:cxn>
            </a:cxnLst>
            <a:rect l="0" t="0" r="r" b="b"/>
            <a:pathLst>
              <a:path w="16279" h="21600" fill="norm" stroke="1" extrusionOk="0">
                <a:moveTo>
                  <a:pt x="4211" y="0"/>
                </a:moveTo>
                <a:cubicBezTo>
                  <a:pt x="21600" y="7785"/>
                  <a:pt x="20196" y="14985"/>
                  <a:pt x="0" y="21600"/>
                </a:cubicBezTo>
              </a:path>
            </a:pathLst>
          </a:custGeom>
          <a:ln w="63500">
            <a:solidFill>
              <a:srgbClr val="FFFFFF"/>
            </a:solidFill>
            <a:prstDash val="sysDot"/>
            <a:miter lim="400000"/>
            <a:headEnd type="triangle"/>
          </a:ln>
        </p:spPr>
        <p:txBody>
          <a:bodyPr/>
          <a:lstStyle/>
          <a:p>
            <a:pPr/>
          </a:p>
        </p:txBody>
      </p:sp>
      <p:sp>
        <p:nvSpPr>
          <p:cNvPr id="1543"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574" name="Group"/>
          <p:cNvGrpSpPr/>
          <p:nvPr/>
        </p:nvGrpSpPr>
        <p:grpSpPr>
          <a:xfrm>
            <a:off x="8327897" y="3244506"/>
            <a:ext cx="3214022" cy="2094583"/>
            <a:chOff x="0" y="0"/>
            <a:chExt cx="3214021" cy="2094581"/>
          </a:xfrm>
        </p:grpSpPr>
        <p:sp>
          <p:nvSpPr>
            <p:cNvPr id="1544" name="Group"/>
            <p:cNvSpPr/>
            <p:nvPr/>
          </p:nvSpPr>
          <p:spPr>
            <a:xfrm>
              <a:off x="0" y="0"/>
              <a:ext cx="2674129" cy="1736797"/>
            </a:xfrm>
            <a:prstGeom prst="roundRect">
              <a:avLst>
                <a:gd name="adj" fmla="val 10968"/>
              </a:avLst>
            </a:prstGeom>
            <a:noFill/>
            <a:ln w="76200" cap="flat">
              <a:solidFill>
                <a:schemeClr val="accent5"/>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Attacker</a:t>
              </a:r>
            </a:p>
          </p:txBody>
        </p:sp>
        <p:grpSp>
          <p:nvGrpSpPr>
            <p:cNvPr id="1552" name="Group"/>
            <p:cNvGrpSpPr/>
            <p:nvPr/>
          </p:nvGrpSpPr>
          <p:grpSpPr>
            <a:xfrm>
              <a:off x="611630" y="751996"/>
              <a:ext cx="627663" cy="584201"/>
              <a:chOff x="0" y="0"/>
              <a:chExt cx="627662" cy="584200"/>
            </a:xfrm>
          </p:grpSpPr>
          <p:sp>
            <p:nvSpPr>
              <p:cNvPr id="1545"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46"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47"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48"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49"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50"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51"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565" name="Group"/>
            <p:cNvGrpSpPr/>
            <p:nvPr/>
          </p:nvGrpSpPr>
          <p:grpSpPr>
            <a:xfrm>
              <a:off x="1346884" y="642213"/>
              <a:ext cx="1867138" cy="1452369"/>
              <a:chOff x="0" y="46231"/>
              <a:chExt cx="1867136" cy="1452368"/>
            </a:xfrm>
          </p:grpSpPr>
          <p:sp>
            <p:nvSpPr>
              <p:cNvPr id="1553"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54" name="Certificate"/>
              <p:cNvSpPr/>
              <p:nvPr/>
            </p:nvSpPr>
            <p:spPr>
              <a:xfrm>
                <a:off x="597136" y="228600"/>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562" name="Group"/>
              <p:cNvGrpSpPr/>
              <p:nvPr/>
            </p:nvGrpSpPr>
            <p:grpSpPr>
              <a:xfrm>
                <a:off x="62930" y="528144"/>
                <a:ext cx="290761" cy="270627"/>
                <a:chOff x="0" y="0"/>
                <a:chExt cx="290759" cy="270626"/>
              </a:xfrm>
            </p:grpSpPr>
            <p:sp>
              <p:nvSpPr>
                <p:cNvPr id="1555"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56"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57"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58"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59"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60"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61"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563"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564"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573" name="Group"/>
            <p:cNvGrpSpPr/>
            <p:nvPr/>
          </p:nvGrpSpPr>
          <p:grpSpPr>
            <a:xfrm>
              <a:off x="133877" y="755286"/>
              <a:ext cx="620593" cy="577620"/>
              <a:chOff x="0" y="0"/>
              <a:chExt cx="620592" cy="577619"/>
            </a:xfrm>
          </p:grpSpPr>
          <p:sp>
            <p:nvSpPr>
              <p:cNvPr id="1566"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67"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68"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69"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70" name="Line"/>
              <p:cNvSpPr/>
              <p:nvPr/>
            </p:nvSpPr>
            <p:spPr>
              <a:xfrm flipV="1">
                <a:off x="214594" y="293887"/>
                <a:ext cx="134370"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71"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72"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1582" name="Group"/>
          <p:cNvGrpSpPr/>
          <p:nvPr/>
        </p:nvGrpSpPr>
        <p:grpSpPr>
          <a:xfrm>
            <a:off x="8939527" y="3996502"/>
            <a:ext cx="627663" cy="584201"/>
            <a:chOff x="0" y="0"/>
            <a:chExt cx="627662" cy="584200"/>
          </a:xfrm>
        </p:grpSpPr>
        <p:sp>
          <p:nvSpPr>
            <p:cNvPr id="1575"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76"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77"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78"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79"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80"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81"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595" name="Group"/>
          <p:cNvGrpSpPr/>
          <p:nvPr/>
        </p:nvGrpSpPr>
        <p:grpSpPr>
          <a:xfrm>
            <a:off x="9674781" y="3840488"/>
            <a:ext cx="1194275" cy="896229"/>
            <a:chOff x="0" y="0"/>
            <a:chExt cx="1194273" cy="896228"/>
          </a:xfrm>
        </p:grpSpPr>
        <p:sp>
          <p:nvSpPr>
            <p:cNvPr id="1583"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84"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592" name="Group"/>
            <p:cNvGrpSpPr/>
            <p:nvPr/>
          </p:nvGrpSpPr>
          <p:grpSpPr>
            <a:xfrm>
              <a:off x="62930" y="528144"/>
              <a:ext cx="290761" cy="270627"/>
              <a:chOff x="0" y="0"/>
              <a:chExt cx="290759" cy="270626"/>
            </a:xfrm>
          </p:grpSpPr>
          <p:sp>
            <p:nvSpPr>
              <p:cNvPr id="1585"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86"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87"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88"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89"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90"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91"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593"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594"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603" name="Group"/>
          <p:cNvGrpSpPr/>
          <p:nvPr/>
        </p:nvGrpSpPr>
        <p:grpSpPr>
          <a:xfrm>
            <a:off x="8461774" y="3999792"/>
            <a:ext cx="620593" cy="577621"/>
            <a:chOff x="0" y="0"/>
            <a:chExt cx="620592" cy="577619"/>
          </a:xfrm>
        </p:grpSpPr>
        <p:sp>
          <p:nvSpPr>
            <p:cNvPr id="1596"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97"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98"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99"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00" name="Line"/>
            <p:cNvSpPr/>
            <p:nvPr/>
          </p:nvSpPr>
          <p:spPr>
            <a:xfrm flipV="1">
              <a:off x="214594" y="293887"/>
              <a:ext cx="134370"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01"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02"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1604" name="✗"/>
          <p:cNvSpPr txBox="1"/>
          <p:nvPr/>
        </p:nvSpPr>
        <p:spPr>
          <a:xfrm>
            <a:off x="6297743" y="3271694"/>
            <a:ext cx="614494"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6900">
                <a:solidFill>
                  <a:srgbClr val="C82506"/>
                </a:solidFill>
                <a:latin typeface="Gill Sans"/>
                <a:ea typeface="Gill Sans"/>
                <a:cs typeface="Gill Sans"/>
                <a:sym typeface="Gill Sans"/>
              </a:defRPr>
            </a:lvl1pPr>
          </a:lstStyle>
          <a:p>
            <a:pPr/>
            <a:r>
              <a:t>✗</a:t>
            </a:r>
          </a:p>
        </p:txBody>
      </p:sp>
      <p:sp>
        <p:nvSpPr>
          <p:cNvPr id="1605" name="Group"/>
          <p:cNvSpPr/>
          <p:nvPr/>
        </p:nvSpPr>
        <p:spPr>
          <a:xfrm>
            <a:off x="5113147" y="2271437"/>
            <a:ext cx="7848630" cy="3201525"/>
          </a:xfrm>
          <a:prstGeom prst="rect">
            <a:avLst/>
          </a:prstGeom>
          <a:solidFill>
            <a:srgbClr val="000000">
              <a:alpha val="85883"/>
            </a:srgbClr>
          </a:solidFill>
          <a:ln w="12700">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06" name="OCSP responders need to provide responses with (a) high availability and (b) low latency…"/>
          <p:cNvSpPr txBox="1"/>
          <p:nvPr/>
        </p:nvSpPr>
        <p:spPr>
          <a:xfrm>
            <a:off x="6297743" y="3206406"/>
            <a:ext cx="5377374" cy="200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15937" indent="-515937" algn="l">
              <a:buSzPct val="100000"/>
              <a:buAutoNum type="arabicPeriod" startAt="1"/>
              <a:defRPr b="0" sz="2600">
                <a:latin typeface="Gill Sans"/>
                <a:ea typeface="Gill Sans"/>
                <a:cs typeface="Gill Sans"/>
                <a:sym typeface="Gill Sans"/>
              </a:defRPr>
            </a:pPr>
            <a:r>
              <a:t>OCSP responders need to provide responses with (a) </a:t>
            </a:r>
            <a:r>
              <a:rPr>
                <a:solidFill>
                  <a:schemeClr val="accent5">
                    <a:hueOff val="89162"/>
                    <a:satOff val="9554"/>
                    <a:lumOff val="16296"/>
                  </a:schemeClr>
                </a:solidFill>
              </a:rPr>
              <a:t>high availability</a:t>
            </a:r>
            <a:r>
              <a:t> and (b) </a:t>
            </a:r>
            <a:r>
              <a:rPr>
                <a:solidFill>
                  <a:schemeClr val="accent5">
                    <a:hueOff val="89162"/>
                    <a:satOff val="9554"/>
                    <a:lumOff val="16296"/>
                  </a:schemeClr>
                </a:solidFill>
              </a:rPr>
              <a:t>low latency</a:t>
            </a:r>
          </a:p>
          <a:p>
            <a:pPr marL="515937" indent="-515937" algn="l">
              <a:buSzPct val="100000"/>
              <a:buAutoNum type="arabicPeriod" startAt="1"/>
              <a:defRPr b="0" sz="2600">
                <a:latin typeface="Gill Sans"/>
                <a:ea typeface="Gill Sans"/>
                <a:cs typeface="Gill Sans"/>
                <a:sym typeface="Gill Sans"/>
              </a:defRPr>
            </a:pPr>
            <a:r>
              <a:t>CA can </a:t>
            </a:r>
            <a:r>
              <a:rPr>
                <a:solidFill>
                  <a:schemeClr val="accent5">
                    <a:hueOff val="89162"/>
                    <a:satOff val="9554"/>
                    <a:lumOff val="16296"/>
                  </a:schemeClr>
                </a:solidFill>
              </a:rPr>
              <a:t>track</a:t>
            </a:r>
            <a:r>
              <a:t> users’ browsing behavior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606">
                                            <p:bg/>
                                          </p:spTgt>
                                        </p:tgtEl>
                                        <p:attrNameLst>
                                          <p:attrName>style.visibility</p:attrName>
                                        </p:attrNameLst>
                                      </p:cBhvr>
                                      <p:to>
                                        <p:strVal val="visible"/>
                                      </p:to>
                                    </p:set>
                                    <p:animEffect filter="dissolve" transition="in">
                                      <p:cBhvr>
                                        <p:cTn id="7" dur="500"/>
                                        <p:tgtEl>
                                          <p:spTgt spid="1606">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606">
                                            <p:txEl>
                                              <p:pRg st="0" end="0"/>
                                            </p:txEl>
                                          </p:spTgt>
                                        </p:tgtEl>
                                        <p:attrNameLst>
                                          <p:attrName>style.visibility</p:attrName>
                                        </p:attrNameLst>
                                      </p:cBhvr>
                                      <p:to>
                                        <p:strVal val="visible"/>
                                      </p:to>
                                    </p:set>
                                    <p:animEffect filter="dissolve" transition="in">
                                      <p:cBhvr>
                                        <p:cTn id="10" dur="500"/>
                                        <p:tgtEl>
                                          <p:spTgt spid="160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1606">
                                            <p:txEl>
                                              <p:pRg st="1" end="1"/>
                                            </p:txEl>
                                          </p:spTgt>
                                        </p:tgtEl>
                                        <p:attrNameLst>
                                          <p:attrName>style.visibility</p:attrName>
                                        </p:attrNameLst>
                                      </p:cBhvr>
                                      <p:to>
                                        <p:strVal val="visible"/>
                                      </p:to>
                                    </p:set>
                                    <p:animEffect filter="dissolve" transition="in">
                                      <p:cBhvr>
                                        <p:cTn id="15" dur="500"/>
                                        <p:tgtEl>
                                          <p:spTgt spid="1606">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06" grpId="1"/>
    </p:bld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1" name="Connection Line"/>
          <p:cNvSpPr/>
          <p:nvPr/>
        </p:nvSpPr>
        <p:spPr>
          <a:xfrm>
            <a:off x="3385021" y="4433716"/>
            <a:ext cx="4495861" cy="25207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6867" y="7888"/>
                  <a:pt x="14067" y="688"/>
                  <a:pt x="21600" y="0"/>
                </a:cubicBezTo>
              </a:path>
            </a:pathLst>
          </a:custGeom>
          <a:ln w="63500">
            <a:solidFill>
              <a:srgbClr val="FFFFFF"/>
            </a:solidFill>
            <a:prstDash val="sysDot"/>
            <a:miter lim="400000"/>
            <a:headEnd type="triangle"/>
          </a:ln>
        </p:spPr>
        <p:txBody>
          <a:bodyPr/>
          <a:lstStyle/>
          <a:p>
            <a:pPr/>
          </a:p>
        </p:txBody>
      </p:sp>
      <p:grpSp>
        <p:nvGrpSpPr>
          <p:cNvPr id="1617" name="Group"/>
          <p:cNvGrpSpPr/>
          <p:nvPr/>
        </p:nvGrpSpPr>
        <p:grpSpPr>
          <a:xfrm>
            <a:off x="5393710" y="5348278"/>
            <a:ext cx="2750256" cy="1599963"/>
            <a:chOff x="0" y="0"/>
            <a:chExt cx="2750254" cy="1599961"/>
          </a:xfrm>
        </p:grpSpPr>
        <p:sp>
          <p:nvSpPr>
            <p:cNvPr id="1613" name="OCSP response"/>
            <p:cNvSpPr/>
            <p:nvPr/>
          </p:nvSpPr>
          <p:spPr>
            <a:xfrm>
              <a:off x="1480254" y="329961"/>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response</a:t>
              </a:r>
            </a:p>
          </p:txBody>
        </p:sp>
        <p:grpSp>
          <p:nvGrpSpPr>
            <p:cNvPr id="1616" name="Group"/>
            <p:cNvGrpSpPr/>
            <p:nvPr/>
          </p:nvGrpSpPr>
          <p:grpSpPr>
            <a:xfrm>
              <a:off x="0" y="0"/>
              <a:ext cx="436842" cy="659924"/>
              <a:chOff x="0" y="0"/>
              <a:chExt cx="436841" cy="659923"/>
            </a:xfrm>
          </p:grpSpPr>
          <p:sp>
            <p:nvSpPr>
              <p:cNvPr id="1614" name="Ribbon"/>
              <p:cNvSpPr/>
              <p:nvPr/>
            </p:nvSpPr>
            <p:spPr>
              <a:xfrm>
                <a:off x="-1" y="0"/>
                <a:ext cx="436843" cy="659924"/>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1615" name="Dingbat Check"/>
              <p:cNvSpPr/>
              <p:nvPr/>
            </p:nvSpPr>
            <p:spPr>
              <a:xfrm>
                <a:off x="120392" y="132990"/>
                <a:ext cx="196057" cy="186306"/>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sp>
        <p:nvSpPr>
          <p:cNvPr id="1832" name="Connection Line"/>
          <p:cNvSpPr/>
          <p:nvPr/>
        </p:nvSpPr>
        <p:spPr>
          <a:xfrm>
            <a:off x="3612976" y="4685298"/>
            <a:ext cx="4495861" cy="25207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6867" y="7888"/>
                  <a:pt x="14067" y="688"/>
                  <a:pt x="21600" y="0"/>
                </a:cubicBezTo>
              </a:path>
            </a:pathLst>
          </a:custGeom>
          <a:ln w="63500">
            <a:solidFill>
              <a:srgbClr val="FFFFFF"/>
            </a:solidFill>
            <a:prstDash val="sysDot"/>
            <a:miter lim="400000"/>
            <a:tailEnd type="triangle"/>
          </a:ln>
        </p:spPr>
        <p:txBody>
          <a:bodyPr/>
          <a:lstStyle/>
          <a:p>
            <a:pPr/>
          </a:p>
        </p:txBody>
      </p:sp>
      <p:sp>
        <p:nvSpPr>
          <p:cNvPr id="1619" name="Triangle"/>
          <p:cNvSpPr/>
          <p:nvPr/>
        </p:nvSpPr>
        <p:spPr>
          <a:xfrm flipH="1" rot="16200000">
            <a:off x="4628713" y="6570286"/>
            <a:ext cx="1246246" cy="2750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620" name="Rectangle"/>
          <p:cNvSpPr/>
          <p:nvPr/>
        </p:nvSpPr>
        <p:spPr>
          <a:xfrm>
            <a:off x="4953608" y="7360537"/>
            <a:ext cx="1790917" cy="991134"/>
          </a:xfrm>
          <a:prstGeom prst="rect">
            <a:avLst/>
          </a:prstGeom>
          <a:solidFill>
            <a:srgbClr val="000000"/>
          </a:solidFill>
          <a:ln w="254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1621" name="OCSP Stapling"/>
          <p:cNvSpPr txBox="1"/>
          <p:nvPr>
            <p:ph type="title"/>
          </p:nvPr>
        </p:nvSpPr>
        <p:spPr>
          <a:prstGeom prst="rect">
            <a:avLst/>
          </a:prstGeom>
        </p:spPr>
        <p:txBody>
          <a:bodyPr/>
          <a:lstStyle/>
          <a:p>
            <a:pPr/>
            <a:r>
              <a:t>OCSP </a:t>
            </a:r>
            <a:r>
              <a:rPr>
                <a:solidFill>
                  <a:schemeClr val="accent3">
                    <a:hueOff val="-365725"/>
                    <a:satOff val="-32500"/>
                    <a:lumOff val="18235"/>
                  </a:schemeClr>
                </a:solidFill>
              </a:rPr>
              <a:t>Stapling</a:t>
            </a:r>
          </a:p>
        </p:txBody>
      </p:sp>
      <p:sp>
        <p:nvSpPr>
          <p:cNvPr id="162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61C"/>
                </a:solidFill>
              </a:defRPr>
            </a:lvl1pPr>
          </a:lstStyle>
          <a:p>
            <a:pPr/>
            <a:fld id="{86CB4B4D-7CA3-9044-876B-883B54F8677D}" type="slidenum"/>
          </a:p>
        </p:txBody>
      </p:sp>
      <p:sp>
        <p:nvSpPr>
          <p:cNvPr id="1623" name="Text"/>
          <p:cNvSpPr txBox="1"/>
          <p:nvPr/>
        </p:nvSpPr>
        <p:spPr>
          <a:xfrm>
            <a:off x="11956950" y="9296400"/>
            <a:ext cx="355800" cy="342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1600">
                <a:solidFill>
                  <a:srgbClr val="FFFB00"/>
                </a:solidFill>
                <a:latin typeface="Gill Sans"/>
                <a:ea typeface="Gill Sans"/>
                <a:cs typeface="Gill Sans"/>
                <a:sym typeface="Gill Sans"/>
              </a:defRPr>
            </a:lvl1pPr>
          </a:lstStyle>
          <a:p>
            <a:pPr/>
            <a:fld id="{86CB4B4D-7CA3-9044-876B-883B54F8677D}" type="slidenum"/>
          </a:p>
        </p:txBody>
      </p:sp>
      <p:grpSp>
        <p:nvGrpSpPr>
          <p:cNvPr id="1640" name="Group"/>
          <p:cNvGrpSpPr/>
          <p:nvPr/>
        </p:nvGrpSpPr>
        <p:grpSpPr>
          <a:xfrm>
            <a:off x="7061379" y="7526142"/>
            <a:ext cx="1217021" cy="659924"/>
            <a:chOff x="0" y="0"/>
            <a:chExt cx="1217019" cy="659923"/>
          </a:xfrm>
        </p:grpSpPr>
        <p:grpSp>
          <p:nvGrpSpPr>
            <p:cNvPr id="1631" name="Group"/>
            <p:cNvGrpSpPr/>
            <p:nvPr/>
          </p:nvGrpSpPr>
          <p:grpSpPr>
            <a:xfrm>
              <a:off x="0" y="-1"/>
              <a:ext cx="709020" cy="659925"/>
              <a:chOff x="0" y="0"/>
              <a:chExt cx="709019" cy="659923"/>
            </a:xfrm>
          </p:grpSpPr>
          <p:sp>
            <p:nvSpPr>
              <p:cNvPr id="1624"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25"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26"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27"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28"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29"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30"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639" name="Group"/>
            <p:cNvGrpSpPr/>
            <p:nvPr/>
          </p:nvGrpSpPr>
          <p:grpSpPr>
            <a:xfrm>
              <a:off x="507999" y="0"/>
              <a:ext cx="709021" cy="659924"/>
              <a:chOff x="0" y="0"/>
              <a:chExt cx="709019" cy="659923"/>
            </a:xfrm>
          </p:grpSpPr>
          <p:sp>
            <p:nvSpPr>
              <p:cNvPr id="1632"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33"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34"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35"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36"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37"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38"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1641"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1642" name="Chrome-logo.png" descr="Chrome-logo.png"/>
          <p:cNvPicPr>
            <a:picLocks noChangeAspect="1"/>
          </p:cNvPicPr>
          <p:nvPr/>
        </p:nvPicPr>
        <p:blipFill>
          <a:blip r:embed="rId3">
            <a:extLst/>
          </a:blip>
          <a:stretch>
            <a:fillRect/>
          </a:stretch>
        </p:blipFill>
        <p:spPr>
          <a:xfrm>
            <a:off x="1841634" y="2992428"/>
            <a:ext cx="685801" cy="685801"/>
          </a:xfrm>
          <a:prstGeom prst="rect">
            <a:avLst/>
          </a:prstGeom>
          <a:ln w="12700">
            <a:miter lim="400000"/>
          </a:ln>
        </p:spPr>
      </p:pic>
      <p:grpSp>
        <p:nvGrpSpPr>
          <p:cNvPr id="1655" name="Group"/>
          <p:cNvGrpSpPr/>
          <p:nvPr/>
        </p:nvGrpSpPr>
        <p:grpSpPr>
          <a:xfrm>
            <a:off x="2889549" y="3840499"/>
            <a:ext cx="1194274" cy="896229"/>
            <a:chOff x="0" y="0"/>
            <a:chExt cx="1194273" cy="896228"/>
          </a:xfrm>
        </p:grpSpPr>
        <p:sp>
          <p:nvSpPr>
            <p:cNvPr id="1643"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44"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652" name="Group"/>
            <p:cNvGrpSpPr/>
            <p:nvPr/>
          </p:nvGrpSpPr>
          <p:grpSpPr>
            <a:xfrm>
              <a:off x="62930" y="528144"/>
              <a:ext cx="290761" cy="270627"/>
              <a:chOff x="0" y="0"/>
              <a:chExt cx="290759" cy="270626"/>
            </a:xfrm>
          </p:grpSpPr>
          <p:sp>
            <p:nvSpPr>
              <p:cNvPr id="1645"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46"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47"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48"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49"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50"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51"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653"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654"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658" name="Group"/>
          <p:cNvGrpSpPr/>
          <p:nvPr/>
        </p:nvGrpSpPr>
        <p:grpSpPr>
          <a:xfrm>
            <a:off x="4505917" y="6524009"/>
            <a:ext cx="3959814" cy="1984873"/>
            <a:chOff x="0" y="0"/>
            <a:chExt cx="3959813" cy="1984872"/>
          </a:xfrm>
        </p:grpSpPr>
        <p:sp>
          <p:nvSpPr>
            <p:cNvPr id="1656"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1657" name="250px-VRSNlogoAug2012.png" descr="250px-VRSNlogoAug2012.png"/>
            <p:cNvPicPr>
              <a:picLocks noChangeAspect="1"/>
            </p:cNvPicPr>
            <p:nvPr/>
          </p:nvPicPr>
          <p:blipFill>
            <a:blip r:embed="rId4">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1755" name="Group"/>
          <p:cNvGrpSpPr/>
          <p:nvPr/>
        </p:nvGrpSpPr>
        <p:grpSpPr>
          <a:xfrm>
            <a:off x="4992918" y="7342671"/>
            <a:ext cx="1712297" cy="1028701"/>
            <a:chOff x="0" y="0"/>
            <a:chExt cx="1712295" cy="1028699"/>
          </a:xfrm>
        </p:grpSpPr>
        <p:grpSp>
          <p:nvGrpSpPr>
            <p:cNvPr id="1674" name="Group"/>
            <p:cNvGrpSpPr/>
            <p:nvPr/>
          </p:nvGrpSpPr>
          <p:grpSpPr>
            <a:xfrm>
              <a:off x="0" y="0"/>
              <a:ext cx="533210" cy="609601"/>
              <a:chOff x="0" y="0"/>
              <a:chExt cx="533209" cy="609600"/>
            </a:xfrm>
          </p:grpSpPr>
          <p:grpSp>
            <p:nvGrpSpPr>
              <p:cNvPr id="1672" name="Group"/>
              <p:cNvGrpSpPr/>
              <p:nvPr/>
            </p:nvGrpSpPr>
            <p:grpSpPr>
              <a:xfrm>
                <a:off x="0" y="118381"/>
                <a:ext cx="533210" cy="372838"/>
                <a:chOff x="0" y="0"/>
                <a:chExt cx="533209" cy="372836"/>
              </a:xfrm>
            </p:grpSpPr>
            <p:grpSp>
              <p:nvGrpSpPr>
                <p:cNvPr id="1670" name="Group"/>
                <p:cNvGrpSpPr/>
                <p:nvPr/>
              </p:nvGrpSpPr>
              <p:grpSpPr>
                <a:xfrm>
                  <a:off x="34234" y="42068"/>
                  <a:ext cx="464742" cy="330769"/>
                  <a:chOff x="0" y="0"/>
                  <a:chExt cx="464740" cy="330768"/>
                </a:xfrm>
              </p:grpSpPr>
              <p:sp>
                <p:nvSpPr>
                  <p:cNvPr id="1659"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667" name="Group"/>
                  <p:cNvGrpSpPr/>
                  <p:nvPr/>
                </p:nvGrpSpPr>
                <p:grpSpPr>
                  <a:xfrm>
                    <a:off x="24488" y="187531"/>
                    <a:ext cx="113148" cy="105313"/>
                    <a:chOff x="0" y="0"/>
                    <a:chExt cx="113146" cy="105311"/>
                  </a:xfrm>
                </p:grpSpPr>
                <p:sp>
                  <p:nvSpPr>
                    <p:cNvPr id="1660"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61"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62"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63"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64"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65"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66"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668"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669"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671"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673"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690" name="Group"/>
            <p:cNvGrpSpPr/>
            <p:nvPr/>
          </p:nvGrpSpPr>
          <p:grpSpPr>
            <a:xfrm>
              <a:off x="589542" y="0"/>
              <a:ext cx="533211" cy="609601"/>
              <a:chOff x="0" y="0"/>
              <a:chExt cx="533209" cy="609600"/>
            </a:xfrm>
          </p:grpSpPr>
          <p:grpSp>
            <p:nvGrpSpPr>
              <p:cNvPr id="1688" name="Group"/>
              <p:cNvGrpSpPr/>
              <p:nvPr/>
            </p:nvGrpSpPr>
            <p:grpSpPr>
              <a:xfrm>
                <a:off x="-1" y="118381"/>
                <a:ext cx="533211" cy="372838"/>
                <a:chOff x="0" y="0"/>
                <a:chExt cx="533209" cy="372836"/>
              </a:xfrm>
            </p:grpSpPr>
            <p:grpSp>
              <p:nvGrpSpPr>
                <p:cNvPr id="1686" name="Group"/>
                <p:cNvGrpSpPr/>
                <p:nvPr/>
              </p:nvGrpSpPr>
              <p:grpSpPr>
                <a:xfrm>
                  <a:off x="34234" y="42068"/>
                  <a:ext cx="464742" cy="330769"/>
                  <a:chOff x="0" y="0"/>
                  <a:chExt cx="464740" cy="330768"/>
                </a:xfrm>
              </p:grpSpPr>
              <p:sp>
                <p:nvSpPr>
                  <p:cNvPr id="1675"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683" name="Group"/>
                  <p:cNvGrpSpPr/>
                  <p:nvPr/>
                </p:nvGrpSpPr>
                <p:grpSpPr>
                  <a:xfrm>
                    <a:off x="24488" y="187531"/>
                    <a:ext cx="113148" cy="105313"/>
                    <a:chOff x="0" y="0"/>
                    <a:chExt cx="113146" cy="105311"/>
                  </a:xfrm>
                </p:grpSpPr>
                <p:sp>
                  <p:nvSpPr>
                    <p:cNvPr id="1676"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77"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78"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79"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80"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81"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82"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684"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685"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687"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689"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706" name="Group"/>
            <p:cNvGrpSpPr/>
            <p:nvPr/>
          </p:nvGrpSpPr>
          <p:grpSpPr>
            <a:xfrm>
              <a:off x="-1" y="419099"/>
              <a:ext cx="533211" cy="609601"/>
              <a:chOff x="0" y="0"/>
              <a:chExt cx="533209" cy="609600"/>
            </a:xfrm>
          </p:grpSpPr>
          <p:grpSp>
            <p:nvGrpSpPr>
              <p:cNvPr id="1704" name="Group"/>
              <p:cNvGrpSpPr/>
              <p:nvPr/>
            </p:nvGrpSpPr>
            <p:grpSpPr>
              <a:xfrm>
                <a:off x="-1" y="118381"/>
                <a:ext cx="533211" cy="372838"/>
                <a:chOff x="0" y="0"/>
                <a:chExt cx="533209" cy="372836"/>
              </a:xfrm>
            </p:grpSpPr>
            <p:grpSp>
              <p:nvGrpSpPr>
                <p:cNvPr id="1702" name="Group"/>
                <p:cNvGrpSpPr/>
                <p:nvPr/>
              </p:nvGrpSpPr>
              <p:grpSpPr>
                <a:xfrm>
                  <a:off x="34234" y="42068"/>
                  <a:ext cx="464742" cy="330769"/>
                  <a:chOff x="0" y="0"/>
                  <a:chExt cx="464740" cy="330768"/>
                </a:xfrm>
              </p:grpSpPr>
              <p:sp>
                <p:nvSpPr>
                  <p:cNvPr id="1691"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699" name="Group"/>
                  <p:cNvGrpSpPr/>
                  <p:nvPr/>
                </p:nvGrpSpPr>
                <p:grpSpPr>
                  <a:xfrm>
                    <a:off x="24488" y="187531"/>
                    <a:ext cx="113148" cy="105313"/>
                    <a:chOff x="0" y="0"/>
                    <a:chExt cx="113146" cy="105311"/>
                  </a:xfrm>
                </p:grpSpPr>
                <p:sp>
                  <p:nvSpPr>
                    <p:cNvPr id="1692"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93"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94"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95"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96"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97"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98"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700"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701"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703"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705"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722" name="Group"/>
            <p:cNvGrpSpPr/>
            <p:nvPr/>
          </p:nvGrpSpPr>
          <p:grpSpPr>
            <a:xfrm>
              <a:off x="589542" y="419099"/>
              <a:ext cx="533211" cy="609601"/>
              <a:chOff x="0" y="0"/>
              <a:chExt cx="533209" cy="609600"/>
            </a:xfrm>
          </p:grpSpPr>
          <p:grpSp>
            <p:nvGrpSpPr>
              <p:cNvPr id="1720" name="Group"/>
              <p:cNvGrpSpPr/>
              <p:nvPr/>
            </p:nvGrpSpPr>
            <p:grpSpPr>
              <a:xfrm>
                <a:off x="-1" y="118381"/>
                <a:ext cx="533211" cy="372838"/>
                <a:chOff x="0" y="0"/>
                <a:chExt cx="533209" cy="372836"/>
              </a:xfrm>
            </p:grpSpPr>
            <p:grpSp>
              <p:nvGrpSpPr>
                <p:cNvPr id="1718" name="Group"/>
                <p:cNvGrpSpPr/>
                <p:nvPr/>
              </p:nvGrpSpPr>
              <p:grpSpPr>
                <a:xfrm>
                  <a:off x="34234" y="42068"/>
                  <a:ext cx="464742" cy="330769"/>
                  <a:chOff x="0" y="0"/>
                  <a:chExt cx="464740" cy="330768"/>
                </a:xfrm>
              </p:grpSpPr>
              <p:sp>
                <p:nvSpPr>
                  <p:cNvPr id="1707"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715" name="Group"/>
                  <p:cNvGrpSpPr/>
                  <p:nvPr/>
                </p:nvGrpSpPr>
                <p:grpSpPr>
                  <a:xfrm>
                    <a:off x="24488" y="187531"/>
                    <a:ext cx="113148" cy="105313"/>
                    <a:chOff x="0" y="0"/>
                    <a:chExt cx="113146" cy="105311"/>
                  </a:xfrm>
                </p:grpSpPr>
                <p:sp>
                  <p:nvSpPr>
                    <p:cNvPr id="1708"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09"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10"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11"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12"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13"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14"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716"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717"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719"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721"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738" name="Group"/>
            <p:cNvGrpSpPr/>
            <p:nvPr/>
          </p:nvGrpSpPr>
          <p:grpSpPr>
            <a:xfrm>
              <a:off x="1179085" y="0"/>
              <a:ext cx="533211" cy="609601"/>
              <a:chOff x="0" y="0"/>
              <a:chExt cx="533209" cy="609600"/>
            </a:xfrm>
          </p:grpSpPr>
          <p:grpSp>
            <p:nvGrpSpPr>
              <p:cNvPr id="1736" name="Group"/>
              <p:cNvGrpSpPr/>
              <p:nvPr/>
            </p:nvGrpSpPr>
            <p:grpSpPr>
              <a:xfrm>
                <a:off x="-1" y="118381"/>
                <a:ext cx="533211" cy="372838"/>
                <a:chOff x="0" y="0"/>
                <a:chExt cx="533209" cy="372836"/>
              </a:xfrm>
            </p:grpSpPr>
            <p:grpSp>
              <p:nvGrpSpPr>
                <p:cNvPr id="1734" name="Group"/>
                <p:cNvGrpSpPr/>
                <p:nvPr/>
              </p:nvGrpSpPr>
              <p:grpSpPr>
                <a:xfrm>
                  <a:off x="34234" y="42068"/>
                  <a:ext cx="464742" cy="330769"/>
                  <a:chOff x="0" y="0"/>
                  <a:chExt cx="464740" cy="330768"/>
                </a:xfrm>
              </p:grpSpPr>
              <p:sp>
                <p:nvSpPr>
                  <p:cNvPr id="1723"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731" name="Group"/>
                  <p:cNvGrpSpPr/>
                  <p:nvPr/>
                </p:nvGrpSpPr>
                <p:grpSpPr>
                  <a:xfrm>
                    <a:off x="24488" y="187531"/>
                    <a:ext cx="113148" cy="105313"/>
                    <a:chOff x="0" y="0"/>
                    <a:chExt cx="113146" cy="105311"/>
                  </a:xfrm>
                </p:grpSpPr>
                <p:sp>
                  <p:nvSpPr>
                    <p:cNvPr id="1724"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25"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26"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27"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28"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29"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30"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732"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733"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735"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737"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754" name="Group"/>
            <p:cNvGrpSpPr/>
            <p:nvPr/>
          </p:nvGrpSpPr>
          <p:grpSpPr>
            <a:xfrm>
              <a:off x="1179085" y="419099"/>
              <a:ext cx="533211" cy="609601"/>
              <a:chOff x="0" y="0"/>
              <a:chExt cx="533209" cy="609600"/>
            </a:xfrm>
          </p:grpSpPr>
          <p:grpSp>
            <p:nvGrpSpPr>
              <p:cNvPr id="1752" name="Group"/>
              <p:cNvGrpSpPr/>
              <p:nvPr/>
            </p:nvGrpSpPr>
            <p:grpSpPr>
              <a:xfrm>
                <a:off x="-1" y="118381"/>
                <a:ext cx="533211" cy="372838"/>
                <a:chOff x="0" y="0"/>
                <a:chExt cx="533209" cy="372836"/>
              </a:xfrm>
            </p:grpSpPr>
            <p:grpSp>
              <p:nvGrpSpPr>
                <p:cNvPr id="1750" name="Group"/>
                <p:cNvGrpSpPr/>
                <p:nvPr/>
              </p:nvGrpSpPr>
              <p:grpSpPr>
                <a:xfrm>
                  <a:off x="34234" y="42068"/>
                  <a:ext cx="464742" cy="330769"/>
                  <a:chOff x="0" y="0"/>
                  <a:chExt cx="464740" cy="330768"/>
                </a:xfrm>
              </p:grpSpPr>
              <p:sp>
                <p:nvSpPr>
                  <p:cNvPr id="1739"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747" name="Group"/>
                  <p:cNvGrpSpPr/>
                  <p:nvPr/>
                </p:nvGrpSpPr>
                <p:grpSpPr>
                  <a:xfrm>
                    <a:off x="24488" y="187531"/>
                    <a:ext cx="113148" cy="105313"/>
                    <a:chOff x="0" y="0"/>
                    <a:chExt cx="113146" cy="105311"/>
                  </a:xfrm>
                </p:grpSpPr>
                <p:sp>
                  <p:nvSpPr>
                    <p:cNvPr id="1740"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41"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42"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43"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44"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45"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46"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748"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749"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751"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753"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sp>
        <p:nvSpPr>
          <p:cNvPr id="1756"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789" name="Group"/>
          <p:cNvGrpSpPr/>
          <p:nvPr/>
        </p:nvGrpSpPr>
        <p:grpSpPr>
          <a:xfrm>
            <a:off x="7501744" y="2989452"/>
            <a:ext cx="3500282" cy="1991852"/>
            <a:chOff x="0" y="0"/>
            <a:chExt cx="3500280" cy="1991850"/>
          </a:xfrm>
        </p:grpSpPr>
        <p:grpSp>
          <p:nvGrpSpPr>
            <p:cNvPr id="1759" name="Group"/>
            <p:cNvGrpSpPr/>
            <p:nvPr/>
          </p:nvGrpSpPr>
          <p:grpSpPr>
            <a:xfrm>
              <a:off x="0" y="-1"/>
              <a:ext cx="3500281" cy="1991852"/>
              <a:chOff x="0" y="0"/>
              <a:chExt cx="3500280" cy="1991850"/>
            </a:xfrm>
          </p:grpSpPr>
          <p:sp>
            <p:nvSpPr>
              <p:cNvPr id="1757" name="Website"/>
              <p:cNvSpPr/>
              <p:nvPr/>
            </p:nvSpPr>
            <p:spPr>
              <a:xfrm>
                <a:off x="826152" y="255054"/>
                <a:ext cx="2674129" cy="1736797"/>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pic>
            <p:nvPicPr>
              <p:cNvPr id="1758" name="strategic_bofa500_1.png" descr="strategic_bofa500_1.png"/>
              <p:cNvPicPr>
                <a:picLocks noChangeAspect="1"/>
              </p:cNvPicPr>
              <p:nvPr/>
            </p:nvPicPr>
            <p:blipFill>
              <a:blip r:embed="rId5">
                <a:extLst/>
              </a:blip>
              <a:srcRect l="28418" t="39675" r="28418" b="0"/>
              <a:stretch>
                <a:fillRect/>
              </a:stretch>
            </p:blipFill>
            <p:spPr>
              <a:xfrm>
                <a:off x="0" y="0"/>
                <a:ext cx="1466958" cy="691940"/>
              </a:xfrm>
              <a:prstGeom prst="rect">
                <a:avLst/>
              </a:prstGeom>
              <a:ln w="12700" cap="flat">
                <a:noFill/>
                <a:miter lim="400000"/>
              </a:ln>
              <a:effectLst/>
            </p:spPr>
          </p:pic>
        </p:grpSp>
        <p:grpSp>
          <p:nvGrpSpPr>
            <p:cNvPr id="1767" name="Group"/>
            <p:cNvGrpSpPr/>
            <p:nvPr/>
          </p:nvGrpSpPr>
          <p:grpSpPr>
            <a:xfrm>
              <a:off x="1437782" y="1007050"/>
              <a:ext cx="627664" cy="584201"/>
              <a:chOff x="0" y="0"/>
              <a:chExt cx="627662" cy="584200"/>
            </a:xfrm>
          </p:grpSpPr>
          <p:sp>
            <p:nvSpPr>
              <p:cNvPr id="1760"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61"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62"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63"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64"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65"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66"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780" name="Group"/>
            <p:cNvGrpSpPr/>
            <p:nvPr/>
          </p:nvGrpSpPr>
          <p:grpSpPr>
            <a:xfrm>
              <a:off x="2173037" y="851036"/>
              <a:ext cx="1194274" cy="896229"/>
              <a:chOff x="0" y="0"/>
              <a:chExt cx="1194273" cy="896228"/>
            </a:xfrm>
          </p:grpSpPr>
          <p:sp>
            <p:nvSpPr>
              <p:cNvPr id="1768"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69"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777" name="Group"/>
              <p:cNvGrpSpPr/>
              <p:nvPr/>
            </p:nvGrpSpPr>
            <p:grpSpPr>
              <a:xfrm>
                <a:off x="62930" y="528144"/>
                <a:ext cx="290761" cy="270627"/>
                <a:chOff x="0" y="0"/>
                <a:chExt cx="290759" cy="270626"/>
              </a:xfrm>
            </p:grpSpPr>
            <p:sp>
              <p:nvSpPr>
                <p:cNvPr id="1770"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71"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72"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73"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74"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75"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76"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778"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779"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788" name="Group"/>
            <p:cNvGrpSpPr/>
            <p:nvPr/>
          </p:nvGrpSpPr>
          <p:grpSpPr>
            <a:xfrm>
              <a:off x="960029" y="1010340"/>
              <a:ext cx="620594" cy="577620"/>
              <a:chOff x="0" y="0"/>
              <a:chExt cx="620592" cy="577619"/>
            </a:xfrm>
          </p:grpSpPr>
          <p:sp>
            <p:nvSpPr>
              <p:cNvPr id="1781"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82"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83"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84"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85" name="Line"/>
              <p:cNvSpPr/>
              <p:nvPr/>
            </p:nvSpPr>
            <p:spPr>
              <a:xfrm flipV="1">
                <a:off x="214594" y="293887"/>
                <a:ext cx="134370"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86"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87"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1797" name="Group"/>
          <p:cNvGrpSpPr/>
          <p:nvPr/>
        </p:nvGrpSpPr>
        <p:grpSpPr>
          <a:xfrm>
            <a:off x="8939527" y="3996502"/>
            <a:ext cx="627663" cy="584201"/>
            <a:chOff x="0" y="0"/>
            <a:chExt cx="627662" cy="584200"/>
          </a:xfrm>
        </p:grpSpPr>
        <p:sp>
          <p:nvSpPr>
            <p:cNvPr id="1790"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91"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92"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93"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94"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95"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96"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810" name="Group"/>
          <p:cNvGrpSpPr/>
          <p:nvPr/>
        </p:nvGrpSpPr>
        <p:grpSpPr>
          <a:xfrm>
            <a:off x="9674781" y="3840488"/>
            <a:ext cx="1194275" cy="896229"/>
            <a:chOff x="0" y="0"/>
            <a:chExt cx="1194273" cy="896228"/>
          </a:xfrm>
        </p:grpSpPr>
        <p:sp>
          <p:nvSpPr>
            <p:cNvPr id="1798"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99"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807" name="Group"/>
            <p:cNvGrpSpPr/>
            <p:nvPr/>
          </p:nvGrpSpPr>
          <p:grpSpPr>
            <a:xfrm>
              <a:off x="62930" y="528144"/>
              <a:ext cx="290761" cy="270627"/>
              <a:chOff x="0" y="0"/>
              <a:chExt cx="290759" cy="270626"/>
            </a:xfrm>
          </p:grpSpPr>
          <p:sp>
            <p:nvSpPr>
              <p:cNvPr id="1800"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01"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02"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03"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04"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05"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06"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808"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809"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818" name="Group"/>
          <p:cNvGrpSpPr/>
          <p:nvPr/>
        </p:nvGrpSpPr>
        <p:grpSpPr>
          <a:xfrm>
            <a:off x="8461774" y="3999792"/>
            <a:ext cx="620593" cy="577621"/>
            <a:chOff x="0" y="0"/>
            <a:chExt cx="620592" cy="577619"/>
          </a:xfrm>
        </p:grpSpPr>
        <p:sp>
          <p:nvSpPr>
            <p:cNvPr id="1811"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12"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13"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14"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15" name="Line"/>
            <p:cNvSpPr/>
            <p:nvPr/>
          </p:nvSpPr>
          <p:spPr>
            <a:xfrm flipV="1">
              <a:off x="214594" y="293887"/>
              <a:ext cx="134370"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16"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17"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822" name="Group"/>
          <p:cNvGrpSpPr/>
          <p:nvPr/>
        </p:nvGrpSpPr>
        <p:grpSpPr>
          <a:xfrm>
            <a:off x="2836279" y="7205697"/>
            <a:ext cx="1914247" cy="3033353"/>
            <a:chOff x="565949" y="0"/>
            <a:chExt cx="1914246" cy="3033352"/>
          </a:xfrm>
        </p:grpSpPr>
        <p:sp>
          <p:nvSpPr>
            <p:cNvPr id="1819" name="OCSP Responders"/>
            <p:cNvSpPr/>
            <p:nvPr/>
          </p:nvSpPr>
          <p:spPr>
            <a:xfrm>
              <a:off x="1210195" y="1763352"/>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1820" name="Image" descr="Image"/>
            <p:cNvPicPr>
              <a:picLocks noChangeAspect="1"/>
            </p:cNvPicPr>
            <p:nvPr/>
          </p:nvPicPr>
          <p:blipFill>
            <a:blip r:embed="rId6">
              <a:extLst/>
            </a:blip>
            <a:stretch>
              <a:fillRect/>
            </a:stretch>
          </p:blipFill>
          <p:spPr>
            <a:xfrm>
              <a:off x="565949" y="0"/>
              <a:ext cx="1300815" cy="1300814"/>
            </a:xfrm>
            <a:prstGeom prst="rect">
              <a:avLst/>
            </a:prstGeom>
            <a:ln w="12700" cap="flat">
              <a:noFill/>
              <a:miter lim="400000"/>
            </a:ln>
            <a:effectLst/>
          </p:spPr>
        </p:pic>
        <p:sp>
          <p:nvSpPr>
            <p:cNvPr id="1821" name="Coins"/>
            <p:cNvSpPr/>
            <p:nvPr/>
          </p:nvSpPr>
          <p:spPr>
            <a:xfrm>
              <a:off x="1456325"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pSp>
        <p:nvGrpSpPr>
          <p:cNvPr id="1825" name="Group"/>
          <p:cNvGrpSpPr/>
          <p:nvPr/>
        </p:nvGrpSpPr>
        <p:grpSpPr>
          <a:xfrm>
            <a:off x="10624212" y="3424332"/>
            <a:ext cx="436842" cy="659925"/>
            <a:chOff x="0" y="0"/>
            <a:chExt cx="436841" cy="659923"/>
          </a:xfrm>
        </p:grpSpPr>
        <p:sp>
          <p:nvSpPr>
            <p:cNvPr id="1823" name="Ribbon"/>
            <p:cNvSpPr/>
            <p:nvPr/>
          </p:nvSpPr>
          <p:spPr>
            <a:xfrm>
              <a:off x="-1" y="0"/>
              <a:ext cx="436843" cy="659924"/>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1824" name="Dingbat Check"/>
            <p:cNvSpPr/>
            <p:nvPr/>
          </p:nvSpPr>
          <p:spPr>
            <a:xfrm>
              <a:off x="120392" y="132990"/>
              <a:ext cx="196057" cy="186306"/>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1828" name="Group"/>
          <p:cNvGrpSpPr/>
          <p:nvPr/>
        </p:nvGrpSpPr>
        <p:grpSpPr>
          <a:xfrm>
            <a:off x="3824846" y="3617455"/>
            <a:ext cx="436842" cy="659925"/>
            <a:chOff x="0" y="0"/>
            <a:chExt cx="436841" cy="659923"/>
          </a:xfrm>
        </p:grpSpPr>
        <p:sp>
          <p:nvSpPr>
            <p:cNvPr id="1826" name="Ribbon"/>
            <p:cNvSpPr/>
            <p:nvPr/>
          </p:nvSpPr>
          <p:spPr>
            <a:xfrm>
              <a:off x="-1" y="0"/>
              <a:ext cx="436843" cy="659924"/>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1827" name="Dingbat Check"/>
            <p:cNvSpPr/>
            <p:nvPr/>
          </p:nvSpPr>
          <p:spPr>
            <a:xfrm>
              <a:off x="120392" y="132990"/>
              <a:ext cx="196057" cy="186306"/>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1829" name="Not revoked!"/>
          <p:cNvSpPr txBox="1"/>
          <p:nvPr/>
        </p:nvSpPr>
        <p:spPr>
          <a:xfrm>
            <a:off x="3526370" y="2733207"/>
            <a:ext cx="177909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3">
                    <a:hueOff val="-365725"/>
                    <a:satOff val="-32500"/>
                    <a:lumOff val="18235"/>
                  </a:schemeClr>
                </a:solidFill>
                <a:latin typeface="Gill Sans"/>
                <a:ea typeface="Gill Sans"/>
                <a:cs typeface="Gill Sans"/>
                <a:sym typeface="Gill Sans"/>
              </a:defRPr>
            </a:lvl1pPr>
          </a:lstStyle>
          <a:p>
            <a:pPr/>
            <a:r>
              <a:t>Not revoked!</a:t>
            </a:r>
          </a:p>
        </p:txBody>
      </p:sp>
      <p:sp>
        <p:nvSpPr>
          <p:cNvPr id="1830" name="No additional latency…"/>
          <p:cNvSpPr txBox="1"/>
          <p:nvPr/>
        </p:nvSpPr>
        <p:spPr>
          <a:xfrm>
            <a:off x="8031716" y="5279460"/>
            <a:ext cx="5377375"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15937" indent="-515937" algn="l">
              <a:buSzPct val="100000"/>
              <a:buAutoNum type="arabicPeriod" startAt="1"/>
              <a:defRPr b="0" sz="2600">
                <a:solidFill>
                  <a:schemeClr val="accent3">
                    <a:hueOff val="-365725"/>
                    <a:satOff val="-32500"/>
                    <a:lumOff val="18235"/>
                  </a:schemeClr>
                </a:solidFill>
                <a:latin typeface="Gill Sans"/>
                <a:ea typeface="Gill Sans"/>
                <a:cs typeface="Gill Sans"/>
                <a:sym typeface="Gill Sans"/>
              </a:defRPr>
            </a:pPr>
            <a:r>
              <a:t>No additional latency</a:t>
            </a:r>
          </a:p>
          <a:p>
            <a:pPr marL="515937" indent="-515937" algn="l">
              <a:buSzPct val="100000"/>
              <a:buAutoNum type="arabicPeriod" startAt="1"/>
              <a:defRPr b="0" sz="2600">
                <a:solidFill>
                  <a:schemeClr val="accent3">
                    <a:hueOff val="-365725"/>
                    <a:satOff val="-32500"/>
                    <a:lumOff val="18235"/>
                  </a:schemeClr>
                </a:solidFill>
                <a:latin typeface="Gill Sans"/>
                <a:ea typeface="Gill Sans"/>
                <a:cs typeface="Gill Sans"/>
                <a:sym typeface="Gill Sans"/>
              </a:defRPr>
            </a:pPr>
            <a:r>
              <a:t>CA can’t track the browsing behavior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2" grpId="1" fill="hold">
                                  <p:stCondLst>
                                    <p:cond delay="0"/>
                                  </p:stCondLst>
                                  <p:iterate type="el" backwards="0">
                                    <p:tmAbs val="0"/>
                                  </p:iterate>
                                  <p:childTnLst>
                                    <p:set>
                                      <p:cBhvr>
                                        <p:cTn id="6" fill="hold"/>
                                        <p:tgtEl>
                                          <p:spTgt spid="1831"/>
                                        </p:tgtEl>
                                        <p:attrNameLst>
                                          <p:attrName>style.visibility</p:attrName>
                                        </p:attrNameLst>
                                      </p:cBhvr>
                                      <p:to>
                                        <p:strVal val="visible"/>
                                      </p:to>
                                    </p:set>
                                    <p:animEffect filter="wipe(right)" transition="in">
                                      <p:cBhvr>
                                        <p:cTn id="7" dur="300"/>
                                        <p:tgtEl>
                                          <p:spTgt spid="1831"/>
                                        </p:tgtEl>
                                      </p:cBhvr>
                                    </p:animEffect>
                                  </p:childTnLst>
                                </p:cTn>
                              </p:par>
                            </p:childTnLst>
                          </p:cTn>
                        </p:par>
                        <p:par>
                          <p:cTn id="8" fill="hold">
                            <p:stCondLst>
                              <p:cond delay="300"/>
                            </p:stCondLst>
                            <p:childTnLst>
                              <p:par>
                                <p:cTn id="9" presetClass="entr" nodeType="afterEffect" presetSubtype="8" presetID="22" grpId="2" fill="hold">
                                  <p:stCondLst>
                                    <p:cond delay="0"/>
                                  </p:stCondLst>
                                  <p:iterate type="el" backwards="0">
                                    <p:tmAbs val="0"/>
                                  </p:iterate>
                                  <p:childTnLst>
                                    <p:set>
                                      <p:cBhvr>
                                        <p:cTn id="10" fill="hold"/>
                                        <p:tgtEl>
                                          <p:spTgt spid="1832"/>
                                        </p:tgtEl>
                                        <p:attrNameLst>
                                          <p:attrName>style.visibility</p:attrName>
                                        </p:attrNameLst>
                                      </p:cBhvr>
                                      <p:to>
                                        <p:strVal val="visible"/>
                                      </p:to>
                                    </p:set>
                                    <p:animEffect filter="wipe(left)" transition="in">
                                      <p:cBhvr>
                                        <p:cTn id="11" dur="300"/>
                                        <p:tgtEl>
                                          <p:spTgt spid="1832"/>
                                        </p:tgtEl>
                                      </p:cBhvr>
                                    </p:animEffect>
                                  </p:childTnLst>
                                </p:cTn>
                              </p:par>
                            </p:childTnLst>
                          </p:cTn>
                        </p:par>
                        <p:par>
                          <p:cTn id="12" fill="hold">
                            <p:stCondLst>
                              <p:cond delay="600"/>
                            </p:stCondLst>
                            <p:childTnLst>
                              <p:par>
                                <p:cTn id="13" presetClass="entr" nodeType="afterEffect" presetSubtype="0" presetID="1" grpId="3" fill="hold">
                                  <p:stCondLst>
                                    <p:cond delay="0"/>
                                  </p:stCondLst>
                                  <p:iterate type="el" backwards="0">
                                    <p:tmAbs val="0"/>
                                  </p:iterate>
                                  <p:childTnLst>
                                    <p:set>
                                      <p:cBhvr>
                                        <p:cTn id="14" fill="hold"/>
                                        <p:tgtEl>
                                          <p:spTgt spid="1617"/>
                                        </p:tgtEl>
                                        <p:attrNameLst>
                                          <p:attrName>style.visibility</p:attrName>
                                        </p:attrNameLst>
                                      </p:cBhvr>
                                      <p:to>
                                        <p:strVal val="visible"/>
                                      </p:to>
                                    </p:set>
                                  </p:childTnLst>
                                </p:cTn>
                              </p:par>
                            </p:childTnLst>
                          </p:cTn>
                        </p:par>
                        <p:par>
                          <p:cTn id="15" fill="hold">
                            <p:stCondLst>
                              <p:cond delay="600"/>
                            </p:stCondLst>
                            <p:childTnLst>
                              <p:par>
                                <p:cTn id="16" presetClass="entr" nodeType="afterEffect" presetSubtype="0" presetID="1" grpId="4" fill="hold">
                                  <p:stCondLst>
                                    <p:cond delay="0"/>
                                  </p:stCondLst>
                                  <p:iterate type="el" backwards="0">
                                    <p:tmAbs val="0"/>
                                  </p:iterate>
                                  <p:childTnLst>
                                    <p:set>
                                      <p:cBhvr>
                                        <p:cTn id="17" fill="hold"/>
                                        <p:tgtEl>
                                          <p:spTgt spid="182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5" fill="hold">
                                  <p:stCondLst>
                                    <p:cond delay="0"/>
                                  </p:stCondLst>
                                  <p:iterate type="el" backwards="0">
                                    <p:tmAbs val="0"/>
                                  </p:iterate>
                                  <p:childTnLst>
                                    <p:set>
                                      <p:cBhvr>
                                        <p:cTn id="21" fill="hold"/>
                                        <p:tgtEl>
                                          <p:spTgt spid="1810"/>
                                        </p:tgtEl>
                                        <p:attrNameLst>
                                          <p:attrName>style.visibility</p:attrName>
                                        </p:attrNameLst>
                                      </p:cBhvr>
                                      <p:to>
                                        <p:strVal val="visible"/>
                                      </p:to>
                                    </p:set>
                                  </p:childTnLst>
                                </p:cTn>
                              </p:par>
                            </p:childTnLst>
                          </p:cTn>
                        </p:par>
                        <p:par>
                          <p:cTn id="22" fill="hold">
                            <p:stCondLst>
                              <p:cond delay="0"/>
                            </p:stCondLst>
                            <p:childTnLst>
                              <p:par>
                                <p:cTn id="23" presetClass="entr" nodeType="afterEffect" presetSubtype="0" presetID="1" grpId="6" fill="hold">
                                  <p:stCondLst>
                                    <p:cond delay="0"/>
                                  </p:stCondLst>
                                  <p:iterate type="el" backwards="0">
                                    <p:tmAbs val="0"/>
                                  </p:iterate>
                                  <p:childTnLst>
                                    <p:set>
                                      <p:cBhvr>
                                        <p:cTn id="24" fill="hold"/>
                                        <p:tgtEl>
                                          <p:spTgt spid="1818"/>
                                        </p:tgtEl>
                                        <p:attrNameLst>
                                          <p:attrName>style.visibility</p:attrName>
                                        </p:attrNameLst>
                                      </p:cBhvr>
                                      <p:to>
                                        <p:strVal val="visible"/>
                                      </p:to>
                                    </p:set>
                                  </p:childTnLst>
                                </p:cTn>
                              </p:par>
                            </p:childTnLst>
                          </p:cTn>
                        </p:par>
                        <p:par>
                          <p:cTn id="25" fill="hold">
                            <p:stCondLst>
                              <p:cond delay="0"/>
                            </p:stCondLst>
                            <p:childTnLst>
                              <p:par>
                                <p:cTn id="26" presetClass="path" nodeType="afterEffect" presetSubtype="0" presetID="-1" grpId="7" accel="50000" decel="50000" fill="hold">
                                  <p:stCondLst>
                                    <p:cond delay="0"/>
                                  </p:stCondLst>
                                  <p:childTnLst>
                                    <p:animMotion path="M 0.000000 0.000000 L -0.255680 -0.000000" origin="layout" pathEditMode="relative">
                                      <p:cBhvr>
                                        <p:cTn id="27" dur="500" fill="hold"/>
                                        <p:tgtEl>
                                          <p:spTgt spid="1810"/>
                                        </p:tgtEl>
                                        <p:attrNameLst>
                                          <p:attrName>ppt_x</p:attrName>
                                          <p:attrName>ppt_y</p:attrName>
                                        </p:attrNameLst>
                                      </p:cBhvr>
                                    </p:animMotion>
                                  </p:childTnLst>
                                </p:cTn>
                              </p:par>
                            </p:childTnLst>
                          </p:cTn>
                        </p:par>
                        <p:par>
                          <p:cTn id="28" fill="hold">
                            <p:stCondLst>
                              <p:cond delay="0"/>
                            </p:stCondLst>
                            <p:childTnLst>
                              <p:par>
                                <p:cTn id="29" presetClass="path" nodeType="withEffect" presetSubtype="0" presetID="-1" grpId="8" accel="50000" decel="50000" fill="hold">
                                  <p:stCondLst>
                                    <p:cond delay="0"/>
                                  </p:stCondLst>
                                  <p:childTnLst>
                                    <p:animMotion path="M 0.000000 0.000000 L -0.217665 -0.000511" origin="layout" pathEditMode="relative">
                                      <p:cBhvr>
                                        <p:cTn id="30" dur="500" fill="hold"/>
                                        <p:tgtEl>
                                          <p:spTgt spid="1818"/>
                                        </p:tgtEl>
                                        <p:attrNameLst>
                                          <p:attrName>ppt_x</p:attrName>
                                          <p:attrName>ppt_y</p:attrName>
                                        </p:attrNameLst>
                                      </p:cBhvr>
                                    </p:animMotion>
                                  </p:childTnLst>
                                </p:cTn>
                              </p:par>
                            </p:childTnLst>
                          </p:cTn>
                        </p:par>
                        <p:par>
                          <p:cTn id="31" fill="hold">
                            <p:stCondLst>
                              <p:cond delay="0"/>
                            </p:stCondLst>
                            <p:childTnLst>
                              <p:par>
                                <p:cTn id="32" presetClass="path" nodeType="withEffect" presetSubtype="0" presetID="-1" grpId="9" accel="50000" decel="50000" fill="hold">
                                  <p:stCondLst>
                                    <p:cond delay="0"/>
                                  </p:stCondLst>
                                  <p:childTnLst>
                                    <p:animMotion path="M 0.000000 0.000000 L -0.262392 0.000000" origin="layout" pathEditMode="relative">
                                      <p:cBhvr>
                                        <p:cTn id="33" dur="1000" fill="hold"/>
                                        <p:tgtEl>
                                          <p:spTgt spid="1825"/>
                                        </p:tgtEl>
                                        <p:attrNameLst>
                                          <p:attrName>ppt_x</p:attrName>
                                          <p:attrName>ppt_y</p:attrName>
                                        </p:attrNameLst>
                                      </p:cBhvr>
                                    </p:animMotion>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0" presetID="1" grpId="10" fill="hold">
                                  <p:stCondLst>
                                    <p:cond delay="0"/>
                                  </p:stCondLst>
                                  <p:iterate type="el" backwards="0">
                                    <p:tmAbs val="0"/>
                                  </p:iterate>
                                  <p:childTnLst>
                                    <p:set>
                                      <p:cBhvr>
                                        <p:cTn id="37" fill="hold"/>
                                        <p:tgtEl>
                                          <p:spTgt spid="1655"/>
                                        </p:tgtEl>
                                        <p:attrNameLst>
                                          <p:attrName>style.visibility</p:attrName>
                                        </p:attrNameLst>
                                      </p:cBhvr>
                                      <p:to>
                                        <p:strVal val="visible"/>
                                      </p:to>
                                    </p:set>
                                  </p:childTnLst>
                                </p:cTn>
                              </p:par>
                            </p:childTnLst>
                          </p:cTn>
                        </p:par>
                        <p:par>
                          <p:cTn id="38" fill="hold">
                            <p:stCondLst>
                              <p:cond delay="0"/>
                            </p:stCondLst>
                            <p:childTnLst>
                              <p:par>
                                <p:cTn id="39" presetClass="entr" nodeType="afterEffect" presetSubtype="0" presetID="1" grpId="11" fill="hold">
                                  <p:stCondLst>
                                    <p:cond delay="0"/>
                                  </p:stCondLst>
                                  <p:iterate type="el" backwards="0">
                                    <p:tmAbs val="0"/>
                                  </p:iterate>
                                  <p:childTnLst>
                                    <p:set>
                                      <p:cBhvr>
                                        <p:cTn id="40" fill="hold"/>
                                        <p:tgtEl>
                                          <p:spTgt spid="1828"/>
                                        </p:tgtEl>
                                        <p:attrNameLst>
                                          <p:attrName>style.visibility</p:attrName>
                                        </p:attrNameLst>
                                      </p:cBhvr>
                                      <p:to>
                                        <p:strVal val="visible"/>
                                      </p:to>
                                    </p:set>
                                  </p:childTnLst>
                                </p:cTn>
                              </p:par>
                            </p:childTnLst>
                          </p:cTn>
                        </p:par>
                        <p:par>
                          <p:cTn id="41" fill="hold">
                            <p:stCondLst>
                              <p:cond delay="0"/>
                            </p:stCondLst>
                            <p:childTnLst>
                              <p:par>
                                <p:cTn id="42" presetClass="entr" nodeType="afterEffect" presetSubtype="0" presetID="1" grpId="12" fill="hold">
                                  <p:stCondLst>
                                    <p:cond delay="0"/>
                                  </p:stCondLst>
                                  <p:iterate type="el" backwards="0">
                                    <p:tmAbs val="0"/>
                                  </p:iterate>
                                  <p:childTnLst>
                                    <p:set>
                                      <p:cBhvr>
                                        <p:cTn id="43" fill="hold"/>
                                        <p:tgtEl>
                                          <p:spTgt spid="182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Class="entr" nodeType="clickEffect" presetID="9" grpId="13" fill="hold">
                                  <p:stCondLst>
                                    <p:cond delay="0"/>
                                  </p:stCondLst>
                                  <p:iterate type="el" backwards="0">
                                    <p:tmAbs val="0"/>
                                  </p:iterate>
                                  <p:childTnLst>
                                    <p:set>
                                      <p:cBhvr>
                                        <p:cTn id="47" fill="hold"/>
                                        <p:tgtEl>
                                          <p:spTgt spid="1830">
                                            <p:bg/>
                                          </p:spTgt>
                                        </p:tgtEl>
                                        <p:attrNameLst>
                                          <p:attrName>style.visibility</p:attrName>
                                        </p:attrNameLst>
                                      </p:cBhvr>
                                      <p:to>
                                        <p:strVal val="visible"/>
                                      </p:to>
                                    </p:set>
                                    <p:animEffect filter="dissolve" transition="in">
                                      <p:cBhvr>
                                        <p:cTn id="48" dur="500"/>
                                        <p:tgtEl>
                                          <p:spTgt spid="1830">
                                            <p:bg/>
                                          </p:spTgt>
                                        </p:tgtEl>
                                      </p:cBhvr>
                                    </p:animEffect>
                                  </p:childTnLst>
                                </p:cTn>
                              </p:par>
                              <p:par>
                                <p:cTn id="49" presetClass="entr" nodeType="withEffect" presetSubtype="0" presetID="9" grpId="13" fill="hold">
                                  <p:stCondLst>
                                    <p:cond delay="0"/>
                                  </p:stCondLst>
                                  <p:iterate type="el" backwards="0">
                                    <p:tmAbs val="0"/>
                                  </p:iterate>
                                  <p:childTnLst>
                                    <p:set>
                                      <p:cBhvr>
                                        <p:cTn id="50" fill="hold"/>
                                        <p:tgtEl>
                                          <p:spTgt spid="1830">
                                            <p:txEl>
                                              <p:pRg st="0" end="0"/>
                                            </p:txEl>
                                          </p:spTgt>
                                        </p:tgtEl>
                                        <p:attrNameLst>
                                          <p:attrName>style.visibility</p:attrName>
                                        </p:attrNameLst>
                                      </p:cBhvr>
                                      <p:to>
                                        <p:strVal val="visible"/>
                                      </p:to>
                                    </p:set>
                                    <p:animEffect filter="dissolve" transition="in">
                                      <p:cBhvr>
                                        <p:cTn id="51" dur="500"/>
                                        <p:tgtEl>
                                          <p:spTgt spid="1830">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Class="entr" nodeType="clickEffect" presetID="9" grpId="13" fill="hold">
                                  <p:stCondLst>
                                    <p:cond delay="0"/>
                                  </p:stCondLst>
                                  <p:iterate type="el" backwards="0">
                                    <p:tmAbs val="0"/>
                                  </p:iterate>
                                  <p:childTnLst>
                                    <p:set>
                                      <p:cBhvr>
                                        <p:cTn id="55" fill="hold"/>
                                        <p:tgtEl>
                                          <p:spTgt spid="1830">
                                            <p:txEl>
                                              <p:pRg st="1" end="1"/>
                                            </p:txEl>
                                          </p:spTgt>
                                        </p:tgtEl>
                                        <p:attrNameLst>
                                          <p:attrName>style.visibility</p:attrName>
                                        </p:attrNameLst>
                                      </p:cBhvr>
                                      <p:to>
                                        <p:strVal val="visible"/>
                                      </p:to>
                                    </p:set>
                                    <p:animEffect filter="dissolve" transition="in">
                                      <p:cBhvr>
                                        <p:cTn id="56" dur="500"/>
                                        <p:tgtEl>
                                          <p:spTgt spid="1830">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25" grpId="4"/>
      <p:bldP build="whole" bldLvl="1" animBg="1" rev="0" advAuto="0" spid="1829" grpId="12"/>
      <p:bldP build="whole" bldLvl="1" animBg="1" rev="0" advAuto="0" spid="1831" grpId="1"/>
      <p:bldP build="whole" bldLvl="1" animBg="1" rev="0" advAuto="0" spid="1810" grpId="5"/>
      <p:bldP build="whole" bldLvl="1" animBg="1" rev="0" advAuto="0" spid="1818" grpId="6"/>
      <p:bldP build="whole" bldLvl="1" animBg="1" rev="0" advAuto="0" spid="1655" grpId="10"/>
      <p:bldP build="whole" bldLvl="1" animBg="1" rev="0" advAuto="0" spid="1828" grpId="11"/>
      <p:bldP build="p" bldLvl="5" animBg="1" rev="0" advAuto="0" spid="1830" grpId="13"/>
      <p:bldP build="whole" bldLvl="1" animBg="1" rev="0" advAuto="0" spid="1617" grpId="3"/>
      <p:bldP build="whole" bldLvl="1" animBg="1" rev="0" advAuto="0" spid="1832" grpId="2"/>
    </p:bld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6" name="Triangle"/>
          <p:cNvSpPr/>
          <p:nvPr/>
        </p:nvSpPr>
        <p:spPr>
          <a:xfrm flipH="1" rot="16200000">
            <a:off x="4628713" y="6570286"/>
            <a:ext cx="1246246" cy="2750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837" name="Rectangle"/>
          <p:cNvSpPr/>
          <p:nvPr/>
        </p:nvSpPr>
        <p:spPr>
          <a:xfrm>
            <a:off x="4953608" y="7360537"/>
            <a:ext cx="1790917" cy="991134"/>
          </a:xfrm>
          <a:prstGeom prst="rect">
            <a:avLst/>
          </a:prstGeom>
          <a:solidFill>
            <a:srgbClr val="000000"/>
          </a:solidFill>
          <a:ln w="254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1838" name="Challenges still remain:…"/>
          <p:cNvSpPr txBox="1"/>
          <p:nvPr>
            <p:ph type="title"/>
          </p:nvPr>
        </p:nvSpPr>
        <p:spPr>
          <a:prstGeom prst="rect">
            <a:avLst/>
          </a:prstGeom>
        </p:spPr>
        <p:txBody>
          <a:bodyPr/>
          <a:lstStyle/>
          <a:p>
            <a:pPr/>
            <a:r>
              <a:t>Challenges still remain:</a:t>
            </a:r>
          </a:p>
          <a:p>
            <a:pPr>
              <a:defRPr>
                <a:solidFill>
                  <a:schemeClr val="accent5">
                    <a:hueOff val="89162"/>
                    <a:satOff val="9554"/>
                    <a:lumOff val="16296"/>
                  </a:schemeClr>
                </a:solidFill>
              </a:defRPr>
            </a:pPr>
            <a:r>
              <a:t>Soft failure</a:t>
            </a:r>
          </a:p>
        </p:txBody>
      </p:sp>
      <p:sp>
        <p:nvSpPr>
          <p:cNvPr id="183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61C"/>
                </a:solidFill>
              </a:defRPr>
            </a:lvl1pPr>
          </a:lstStyle>
          <a:p>
            <a:pPr/>
            <a:fld id="{86CB4B4D-7CA3-9044-876B-883B54F8677D}" type="slidenum"/>
          </a:p>
        </p:txBody>
      </p:sp>
      <p:sp>
        <p:nvSpPr>
          <p:cNvPr id="1840" name="Text"/>
          <p:cNvSpPr txBox="1"/>
          <p:nvPr/>
        </p:nvSpPr>
        <p:spPr>
          <a:xfrm>
            <a:off x="11956950" y="9296400"/>
            <a:ext cx="355800" cy="342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1600">
                <a:solidFill>
                  <a:srgbClr val="FFFB00"/>
                </a:solidFill>
                <a:latin typeface="Gill Sans"/>
                <a:ea typeface="Gill Sans"/>
                <a:cs typeface="Gill Sans"/>
                <a:sym typeface="Gill Sans"/>
              </a:defRPr>
            </a:lvl1pPr>
          </a:lstStyle>
          <a:p>
            <a:pPr/>
            <a:fld id="{86CB4B4D-7CA3-9044-876B-883B54F8677D}" type="slidenum"/>
          </a:p>
        </p:txBody>
      </p:sp>
      <p:grpSp>
        <p:nvGrpSpPr>
          <p:cNvPr id="1857" name="Group"/>
          <p:cNvGrpSpPr/>
          <p:nvPr/>
        </p:nvGrpSpPr>
        <p:grpSpPr>
          <a:xfrm>
            <a:off x="7061379" y="7526142"/>
            <a:ext cx="1217021" cy="659924"/>
            <a:chOff x="0" y="0"/>
            <a:chExt cx="1217019" cy="659923"/>
          </a:xfrm>
        </p:grpSpPr>
        <p:grpSp>
          <p:nvGrpSpPr>
            <p:cNvPr id="1848" name="Group"/>
            <p:cNvGrpSpPr/>
            <p:nvPr/>
          </p:nvGrpSpPr>
          <p:grpSpPr>
            <a:xfrm>
              <a:off x="0" y="-1"/>
              <a:ext cx="709020" cy="659925"/>
              <a:chOff x="0" y="0"/>
              <a:chExt cx="709019" cy="659923"/>
            </a:xfrm>
          </p:grpSpPr>
          <p:sp>
            <p:nvSpPr>
              <p:cNvPr id="1841"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42"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43"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44"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45"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46"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47"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856" name="Group"/>
            <p:cNvGrpSpPr/>
            <p:nvPr/>
          </p:nvGrpSpPr>
          <p:grpSpPr>
            <a:xfrm>
              <a:off x="507999" y="0"/>
              <a:ext cx="709021" cy="659924"/>
              <a:chOff x="0" y="0"/>
              <a:chExt cx="709019" cy="659923"/>
            </a:xfrm>
          </p:grpSpPr>
          <p:sp>
            <p:nvSpPr>
              <p:cNvPr id="1849"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50"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51"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52"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53"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54"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55"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1858"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1859" name="Chrome-logo.png" descr="Chrome-logo.png"/>
          <p:cNvPicPr>
            <a:picLocks noChangeAspect="1"/>
          </p:cNvPicPr>
          <p:nvPr/>
        </p:nvPicPr>
        <p:blipFill>
          <a:blip r:embed="rId3">
            <a:extLst/>
          </a:blip>
          <a:stretch>
            <a:fillRect/>
          </a:stretch>
        </p:blipFill>
        <p:spPr>
          <a:xfrm>
            <a:off x="1841634" y="2992428"/>
            <a:ext cx="685801" cy="685801"/>
          </a:xfrm>
          <a:prstGeom prst="rect">
            <a:avLst/>
          </a:prstGeom>
          <a:ln w="12700">
            <a:miter lim="400000"/>
          </a:ln>
        </p:spPr>
      </p:pic>
      <p:grpSp>
        <p:nvGrpSpPr>
          <p:cNvPr id="1862" name="Group"/>
          <p:cNvGrpSpPr/>
          <p:nvPr/>
        </p:nvGrpSpPr>
        <p:grpSpPr>
          <a:xfrm>
            <a:off x="4505917" y="6524009"/>
            <a:ext cx="3959814" cy="1984873"/>
            <a:chOff x="0" y="0"/>
            <a:chExt cx="3959813" cy="1984872"/>
          </a:xfrm>
        </p:grpSpPr>
        <p:sp>
          <p:nvSpPr>
            <p:cNvPr id="1860"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1861" name="250px-VRSNlogoAug2012.png" descr="250px-VRSNlogoAug2012.png"/>
            <p:cNvPicPr>
              <a:picLocks noChangeAspect="1"/>
            </p:cNvPicPr>
            <p:nvPr/>
          </p:nvPicPr>
          <p:blipFill>
            <a:blip r:embed="rId4">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1959" name="Group"/>
          <p:cNvGrpSpPr/>
          <p:nvPr/>
        </p:nvGrpSpPr>
        <p:grpSpPr>
          <a:xfrm>
            <a:off x="4992918" y="7342671"/>
            <a:ext cx="1712297" cy="1028701"/>
            <a:chOff x="0" y="0"/>
            <a:chExt cx="1712295" cy="1028699"/>
          </a:xfrm>
        </p:grpSpPr>
        <p:grpSp>
          <p:nvGrpSpPr>
            <p:cNvPr id="1878" name="Group"/>
            <p:cNvGrpSpPr/>
            <p:nvPr/>
          </p:nvGrpSpPr>
          <p:grpSpPr>
            <a:xfrm>
              <a:off x="0" y="0"/>
              <a:ext cx="533210" cy="609601"/>
              <a:chOff x="0" y="0"/>
              <a:chExt cx="533209" cy="609600"/>
            </a:xfrm>
          </p:grpSpPr>
          <p:grpSp>
            <p:nvGrpSpPr>
              <p:cNvPr id="1876" name="Group"/>
              <p:cNvGrpSpPr/>
              <p:nvPr/>
            </p:nvGrpSpPr>
            <p:grpSpPr>
              <a:xfrm>
                <a:off x="0" y="118381"/>
                <a:ext cx="533210" cy="372838"/>
                <a:chOff x="0" y="0"/>
                <a:chExt cx="533209" cy="372836"/>
              </a:xfrm>
            </p:grpSpPr>
            <p:grpSp>
              <p:nvGrpSpPr>
                <p:cNvPr id="1874" name="Group"/>
                <p:cNvGrpSpPr/>
                <p:nvPr/>
              </p:nvGrpSpPr>
              <p:grpSpPr>
                <a:xfrm>
                  <a:off x="34234" y="42068"/>
                  <a:ext cx="464742" cy="330769"/>
                  <a:chOff x="0" y="0"/>
                  <a:chExt cx="464740" cy="330768"/>
                </a:xfrm>
              </p:grpSpPr>
              <p:sp>
                <p:nvSpPr>
                  <p:cNvPr id="1863"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871" name="Group"/>
                  <p:cNvGrpSpPr/>
                  <p:nvPr/>
                </p:nvGrpSpPr>
                <p:grpSpPr>
                  <a:xfrm>
                    <a:off x="24488" y="187531"/>
                    <a:ext cx="113148" cy="105313"/>
                    <a:chOff x="0" y="0"/>
                    <a:chExt cx="113146" cy="105311"/>
                  </a:xfrm>
                </p:grpSpPr>
                <p:sp>
                  <p:nvSpPr>
                    <p:cNvPr id="1864"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65"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66"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67"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68"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69"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70"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872"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873"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875"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877"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894" name="Group"/>
            <p:cNvGrpSpPr/>
            <p:nvPr/>
          </p:nvGrpSpPr>
          <p:grpSpPr>
            <a:xfrm>
              <a:off x="589542" y="0"/>
              <a:ext cx="533211" cy="609601"/>
              <a:chOff x="0" y="0"/>
              <a:chExt cx="533209" cy="609600"/>
            </a:xfrm>
          </p:grpSpPr>
          <p:grpSp>
            <p:nvGrpSpPr>
              <p:cNvPr id="1892" name="Group"/>
              <p:cNvGrpSpPr/>
              <p:nvPr/>
            </p:nvGrpSpPr>
            <p:grpSpPr>
              <a:xfrm>
                <a:off x="-1" y="118381"/>
                <a:ext cx="533211" cy="372838"/>
                <a:chOff x="0" y="0"/>
                <a:chExt cx="533209" cy="372836"/>
              </a:xfrm>
            </p:grpSpPr>
            <p:grpSp>
              <p:nvGrpSpPr>
                <p:cNvPr id="1890" name="Group"/>
                <p:cNvGrpSpPr/>
                <p:nvPr/>
              </p:nvGrpSpPr>
              <p:grpSpPr>
                <a:xfrm>
                  <a:off x="34234" y="42068"/>
                  <a:ext cx="464742" cy="330769"/>
                  <a:chOff x="0" y="0"/>
                  <a:chExt cx="464740" cy="330768"/>
                </a:xfrm>
              </p:grpSpPr>
              <p:sp>
                <p:nvSpPr>
                  <p:cNvPr id="1879"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887" name="Group"/>
                  <p:cNvGrpSpPr/>
                  <p:nvPr/>
                </p:nvGrpSpPr>
                <p:grpSpPr>
                  <a:xfrm>
                    <a:off x="24488" y="187531"/>
                    <a:ext cx="113148" cy="105313"/>
                    <a:chOff x="0" y="0"/>
                    <a:chExt cx="113146" cy="105311"/>
                  </a:xfrm>
                </p:grpSpPr>
                <p:sp>
                  <p:nvSpPr>
                    <p:cNvPr id="1880"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81"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82"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83"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84"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85"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86"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888"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889"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891"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893"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910" name="Group"/>
            <p:cNvGrpSpPr/>
            <p:nvPr/>
          </p:nvGrpSpPr>
          <p:grpSpPr>
            <a:xfrm>
              <a:off x="-1" y="419099"/>
              <a:ext cx="533211" cy="609601"/>
              <a:chOff x="0" y="0"/>
              <a:chExt cx="533209" cy="609600"/>
            </a:xfrm>
          </p:grpSpPr>
          <p:grpSp>
            <p:nvGrpSpPr>
              <p:cNvPr id="1908" name="Group"/>
              <p:cNvGrpSpPr/>
              <p:nvPr/>
            </p:nvGrpSpPr>
            <p:grpSpPr>
              <a:xfrm>
                <a:off x="-1" y="118381"/>
                <a:ext cx="533211" cy="372838"/>
                <a:chOff x="0" y="0"/>
                <a:chExt cx="533209" cy="372836"/>
              </a:xfrm>
            </p:grpSpPr>
            <p:grpSp>
              <p:nvGrpSpPr>
                <p:cNvPr id="1906" name="Group"/>
                <p:cNvGrpSpPr/>
                <p:nvPr/>
              </p:nvGrpSpPr>
              <p:grpSpPr>
                <a:xfrm>
                  <a:off x="34234" y="42068"/>
                  <a:ext cx="464742" cy="330769"/>
                  <a:chOff x="0" y="0"/>
                  <a:chExt cx="464740" cy="330768"/>
                </a:xfrm>
              </p:grpSpPr>
              <p:sp>
                <p:nvSpPr>
                  <p:cNvPr id="1895"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903" name="Group"/>
                  <p:cNvGrpSpPr/>
                  <p:nvPr/>
                </p:nvGrpSpPr>
                <p:grpSpPr>
                  <a:xfrm>
                    <a:off x="24488" y="187531"/>
                    <a:ext cx="113148" cy="105313"/>
                    <a:chOff x="0" y="0"/>
                    <a:chExt cx="113146" cy="105311"/>
                  </a:xfrm>
                </p:grpSpPr>
                <p:sp>
                  <p:nvSpPr>
                    <p:cNvPr id="1896"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97"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98"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99"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00"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01"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02"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904"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905"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907"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909"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926" name="Group"/>
            <p:cNvGrpSpPr/>
            <p:nvPr/>
          </p:nvGrpSpPr>
          <p:grpSpPr>
            <a:xfrm>
              <a:off x="589542" y="419099"/>
              <a:ext cx="533211" cy="609601"/>
              <a:chOff x="0" y="0"/>
              <a:chExt cx="533209" cy="609600"/>
            </a:xfrm>
          </p:grpSpPr>
          <p:grpSp>
            <p:nvGrpSpPr>
              <p:cNvPr id="1924" name="Group"/>
              <p:cNvGrpSpPr/>
              <p:nvPr/>
            </p:nvGrpSpPr>
            <p:grpSpPr>
              <a:xfrm>
                <a:off x="-1" y="118381"/>
                <a:ext cx="533211" cy="372838"/>
                <a:chOff x="0" y="0"/>
                <a:chExt cx="533209" cy="372836"/>
              </a:xfrm>
            </p:grpSpPr>
            <p:grpSp>
              <p:nvGrpSpPr>
                <p:cNvPr id="1922" name="Group"/>
                <p:cNvGrpSpPr/>
                <p:nvPr/>
              </p:nvGrpSpPr>
              <p:grpSpPr>
                <a:xfrm>
                  <a:off x="34234" y="42068"/>
                  <a:ext cx="464742" cy="330769"/>
                  <a:chOff x="0" y="0"/>
                  <a:chExt cx="464740" cy="330768"/>
                </a:xfrm>
              </p:grpSpPr>
              <p:sp>
                <p:nvSpPr>
                  <p:cNvPr id="1911"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919" name="Group"/>
                  <p:cNvGrpSpPr/>
                  <p:nvPr/>
                </p:nvGrpSpPr>
                <p:grpSpPr>
                  <a:xfrm>
                    <a:off x="24488" y="187531"/>
                    <a:ext cx="113148" cy="105313"/>
                    <a:chOff x="0" y="0"/>
                    <a:chExt cx="113146" cy="105311"/>
                  </a:xfrm>
                </p:grpSpPr>
                <p:sp>
                  <p:nvSpPr>
                    <p:cNvPr id="1912"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13"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14"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15"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16"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17"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18"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920"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921"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923"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925"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942" name="Group"/>
            <p:cNvGrpSpPr/>
            <p:nvPr/>
          </p:nvGrpSpPr>
          <p:grpSpPr>
            <a:xfrm>
              <a:off x="1179085" y="0"/>
              <a:ext cx="533211" cy="609601"/>
              <a:chOff x="0" y="0"/>
              <a:chExt cx="533209" cy="609600"/>
            </a:xfrm>
          </p:grpSpPr>
          <p:grpSp>
            <p:nvGrpSpPr>
              <p:cNvPr id="1940" name="Group"/>
              <p:cNvGrpSpPr/>
              <p:nvPr/>
            </p:nvGrpSpPr>
            <p:grpSpPr>
              <a:xfrm>
                <a:off x="-1" y="118381"/>
                <a:ext cx="533211" cy="372838"/>
                <a:chOff x="0" y="0"/>
                <a:chExt cx="533209" cy="372836"/>
              </a:xfrm>
            </p:grpSpPr>
            <p:grpSp>
              <p:nvGrpSpPr>
                <p:cNvPr id="1938" name="Group"/>
                <p:cNvGrpSpPr/>
                <p:nvPr/>
              </p:nvGrpSpPr>
              <p:grpSpPr>
                <a:xfrm>
                  <a:off x="34234" y="42068"/>
                  <a:ext cx="464742" cy="330769"/>
                  <a:chOff x="0" y="0"/>
                  <a:chExt cx="464740" cy="330768"/>
                </a:xfrm>
              </p:grpSpPr>
              <p:sp>
                <p:nvSpPr>
                  <p:cNvPr id="1927"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935" name="Group"/>
                  <p:cNvGrpSpPr/>
                  <p:nvPr/>
                </p:nvGrpSpPr>
                <p:grpSpPr>
                  <a:xfrm>
                    <a:off x="24488" y="187531"/>
                    <a:ext cx="113148" cy="105313"/>
                    <a:chOff x="0" y="0"/>
                    <a:chExt cx="113146" cy="105311"/>
                  </a:xfrm>
                </p:grpSpPr>
                <p:sp>
                  <p:nvSpPr>
                    <p:cNvPr id="1928"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29"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30"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31"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32"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33"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34"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936"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937"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939"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941"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958" name="Group"/>
            <p:cNvGrpSpPr/>
            <p:nvPr/>
          </p:nvGrpSpPr>
          <p:grpSpPr>
            <a:xfrm>
              <a:off x="1179085" y="419099"/>
              <a:ext cx="533211" cy="609601"/>
              <a:chOff x="0" y="0"/>
              <a:chExt cx="533209" cy="609600"/>
            </a:xfrm>
          </p:grpSpPr>
          <p:grpSp>
            <p:nvGrpSpPr>
              <p:cNvPr id="1956" name="Group"/>
              <p:cNvGrpSpPr/>
              <p:nvPr/>
            </p:nvGrpSpPr>
            <p:grpSpPr>
              <a:xfrm>
                <a:off x="-1" y="118381"/>
                <a:ext cx="533211" cy="372838"/>
                <a:chOff x="0" y="0"/>
                <a:chExt cx="533209" cy="372836"/>
              </a:xfrm>
            </p:grpSpPr>
            <p:grpSp>
              <p:nvGrpSpPr>
                <p:cNvPr id="1954" name="Group"/>
                <p:cNvGrpSpPr/>
                <p:nvPr/>
              </p:nvGrpSpPr>
              <p:grpSpPr>
                <a:xfrm>
                  <a:off x="34234" y="42068"/>
                  <a:ext cx="464742" cy="330769"/>
                  <a:chOff x="0" y="0"/>
                  <a:chExt cx="464740" cy="330768"/>
                </a:xfrm>
              </p:grpSpPr>
              <p:sp>
                <p:nvSpPr>
                  <p:cNvPr id="1943"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951" name="Group"/>
                  <p:cNvGrpSpPr/>
                  <p:nvPr/>
                </p:nvGrpSpPr>
                <p:grpSpPr>
                  <a:xfrm>
                    <a:off x="24488" y="187531"/>
                    <a:ext cx="113148" cy="105313"/>
                    <a:chOff x="0" y="0"/>
                    <a:chExt cx="113146" cy="105311"/>
                  </a:xfrm>
                </p:grpSpPr>
                <p:sp>
                  <p:nvSpPr>
                    <p:cNvPr id="1944"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45"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46"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47"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48"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49"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50"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952"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953"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955"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957"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grpSp>
        <p:nvGrpSpPr>
          <p:cNvPr id="1963" name="Group"/>
          <p:cNvGrpSpPr/>
          <p:nvPr/>
        </p:nvGrpSpPr>
        <p:grpSpPr>
          <a:xfrm>
            <a:off x="2836279" y="7205697"/>
            <a:ext cx="1914247" cy="3033353"/>
            <a:chOff x="565949" y="0"/>
            <a:chExt cx="1914246" cy="3033352"/>
          </a:xfrm>
        </p:grpSpPr>
        <p:sp>
          <p:nvSpPr>
            <p:cNvPr id="1960" name="OCSP Responders"/>
            <p:cNvSpPr/>
            <p:nvPr/>
          </p:nvSpPr>
          <p:spPr>
            <a:xfrm>
              <a:off x="1210195" y="1763352"/>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1961" name="Image" descr="Image"/>
            <p:cNvPicPr>
              <a:picLocks noChangeAspect="1"/>
            </p:cNvPicPr>
            <p:nvPr/>
          </p:nvPicPr>
          <p:blipFill>
            <a:blip r:embed="rId6">
              <a:extLst/>
            </a:blip>
            <a:stretch>
              <a:fillRect/>
            </a:stretch>
          </p:blipFill>
          <p:spPr>
            <a:xfrm>
              <a:off x="565949" y="0"/>
              <a:ext cx="1300815" cy="1300814"/>
            </a:xfrm>
            <a:prstGeom prst="rect">
              <a:avLst/>
            </a:prstGeom>
            <a:ln w="12700" cap="flat">
              <a:noFill/>
              <a:miter lim="400000"/>
            </a:ln>
            <a:effectLst/>
          </p:spPr>
        </p:pic>
        <p:sp>
          <p:nvSpPr>
            <p:cNvPr id="1962" name="Coins"/>
            <p:cNvSpPr/>
            <p:nvPr/>
          </p:nvSpPr>
          <p:spPr>
            <a:xfrm>
              <a:off x="1456325"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2016" name="Connection Line"/>
          <p:cNvSpPr/>
          <p:nvPr/>
        </p:nvSpPr>
        <p:spPr>
          <a:xfrm>
            <a:off x="2860623" y="5038070"/>
            <a:ext cx="434761" cy="2252325"/>
          </a:xfrm>
          <a:custGeom>
            <a:avLst/>
            <a:gdLst/>
            <a:ahLst/>
            <a:cxnLst>
              <a:cxn ang="0">
                <a:pos x="wd2" y="hd2"/>
              </a:cxn>
              <a:cxn ang="5400000">
                <a:pos x="wd2" y="hd2"/>
              </a:cxn>
              <a:cxn ang="10800000">
                <a:pos x="wd2" y="hd2"/>
              </a:cxn>
              <a:cxn ang="16200000">
                <a:pos x="wd2" y="hd2"/>
              </a:cxn>
            </a:cxnLst>
            <a:rect l="0" t="0" r="r" b="b"/>
            <a:pathLst>
              <a:path w="16216" h="21600" fill="norm" stroke="1" extrusionOk="0">
                <a:moveTo>
                  <a:pt x="14263" y="21600"/>
                </a:moveTo>
                <a:cubicBezTo>
                  <a:pt x="-5384" y="13171"/>
                  <a:pt x="-4733" y="5971"/>
                  <a:pt x="16216" y="0"/>
                </a:cubicBezTo>
              </a:path>
            </a:pathLst>
          </a:custGeom>
          <a:ln w="63500">
            <a:solidFill>
              <a:srgbClr val="FFFFFF"/>
            </a:solidFill>
            <a:prstDash val="sysDot"/>
            <a:miter lim="400000"/>
            <a:headEnd type="triangle"/>
          </a:ln>
        </p:spPr>
        <p:txBody>
          <a:bodyPr/>
          <a:lstStyle/>
          <a:p>
            <a:pPr/>
          </a:p>
        </p:txBody>
      </p:sp>
      <p:sp>
        <p:nvSpPr>
          <p:cNvPr id="2017" name="Connection Line"/>
          <p:cNvSpPr/>
          <p:nvPr/>
        </p:nvSpPr>
        <p:spPr>
          <a:xfrm>
            <a:off x="3659771" y="5047381"/>
            <a:ext cx="390664" cy="2055256"/>
          </a:xfrm>
          <a:custGeom>
            <a:avLst/>
            <a:gdLst/>
            <a:ahLst/>
            <a:cxnLst>
              <a:cxn ang="0">
                <a:pos x="wd2" y="hd2"/>
              </a:cxn>
              <a:cxn ang="5400000">
                <a:pos x="wd2" y="hd2"/>
              </a:cxn>
              <a:cxn ang="10800000">
                <a:pos x="wd2" y="hd2"/>
              </a:cxn>
              <a:cxn ang="16200000">
                <a:pos x="wd2" y="hd2"/>
              </a:cxn>
            </a:cxnLst>
            <a:rect l="0" t="0" r="r" b="b"/>
            <a:pathLst>
              <a:path w="16345" h="21600" fill="norm" stroke="1" extrusionOk="0">
                <a:moveTo>
                  <a:pt x="0" y="0"/>
                </a:moveTo>
                <a:cubicBezTo>
                  <a:pt x="19741" y="6299"/>
                  <a:pt x="21600" y="13499"/>
                  <a:pt x="5578" y="21600"/>
                </a:cubicBezTo>
              </a:path>
            </a:pathLst>
          </a:custGeom>
          <a:ln w="63500">
            <a:solidFill>
              <a:srgbClr val="FFFFFF"/>
            </a:solidFill>
            <a:prstDash val="sysDot"/>
            <a:miter lim="400000"/>
            <a:headEnd type="triangle"/>
          </a:ln>
        </p:spPr>
        <p:txBody>
          <a:bodyPr/>
          <a:lstStyle/>
          <a:p>
            <a:pPr/>
          </a:p>
        </p:txBody>
      </p:sp>
      <p:sp>
        <p:nvSpPr>
          <p:cNvPr id="1966" name="Dingbat X"/>
          <p:cNvSpPr/>
          <p:nvPr/>
        </p:nvSpPr>
        <p:spPr>
          <a:xfrm>
            <a:off x="3783781" y="5739171"/>
            <a:ext cx="580367" cy="685801"/>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hueOff val="89162"/>
              <a:satOff val="9554"/>
              <a:lumOff val="16296"/>
            </a:schemeClr>
          </a:solidFill>
          <a:ln w="12700">
            <a:miter lim="400000"/>
          </a:ln>
        </p:spPr>
        <p:txBody>
          <a:bodyPr lIns="50800" tIns="50800" rIns="50800" bIns="50800" anchor="ctr"/>
          <a:lstStyle/>
          <a:p>
            <a:pPr>
              <a:defRPr b="0" sz="2200">
                <a:solidFill>
                  <a:schemeClr val="accent5">
                    <a:hueOff val="89162"/>
                    <a:satOff val="9554"/>
                    <a:lumOff val="16296"/>
                  </a:schemeClr>
                </a:solidFill>
                <a:latin typeface="+mn-lt"/>
                <a:ea typeface="+mn-ea"/>
                <a:cs typeface="+mn-cs"/>
                <a:sym typeface="Helvetica Neue Medium"/>
              </a:defRPr>
            </a:pPr>
          </a:p>
        </p:txBody>
      </p:sp>
      <p:grpSp>
        <p:nvGrpSpPr>
          <p:cNvPr id="1997" name="Group"/>
          <p:cNvGrpSpPr/>
          <p:nvPr/>
        </p:nvGrpSpPr>
        <p:grpSpPr>
          <a:xfrm>
            <a:off x="8327897" y="3244506"/>
            <a:ext cx="3214022" cy="2094583"/>
            <a:chOff x="0" y="0"/>
            <a:chExt cx="3214021" cy="2094581"/>
          </a:xfrm>
        </p:grpSpPr>
        <p:sp>
          <p:nvSpPr>
            <p:cNvPr id="1967" name="Group"/>
            <p:cNvSpPr/>
            <p:nvPr/>
          </p:nvSpPr>
          <p:spPr>
            <a:xfrm>
              <a:off x="0" y="0"/>
              <a:ext cx="2674129" cy="1736797"/>
            </a:xfrm>
            <a:prstGeom prst="roundRect">
              <a:avLst>
                <a:gd name="adj" fmla="val 10968"/>
              </a:avLst>
            </a:prstGeom>
            <a:noFill/>
            <a:ln w="76200" cap="flat">
              <a:solidFill>
                <a:schemeClr val="accent5"/>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Attacker</a:t>
              </a:r>
            </a:p>
          </p:txBody>
        </p:sp>
        <p:grpSp>
          <p:nvGrpSpPr>
            <p:cNvPr id="1975" name="Group"/>
            <p:cNvGrpSpPr/>
            <p:nvPr/>
          </p:nvGrpSpPr>
          <p:grpSpPr>
            <a:xfrm>
              <a:off x="611630" y="751996"/>
              <a:ext cx="627663" cy="584201"/>
              <a:chOff x="0" y="0"/>
              <a:chExt cx="627662" cy="584200"/>
            </a:xfrm>
          </p:grpSpPr>
          <p:sp>
            <p:nvSpPr>
              <p:cNvPr id="1968"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69"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70"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71"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72"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73"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74"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988" name="Group"/>
            <p:cNvGrpSpPr/>
            <p:nvPr/>
          </p:nvGrpSpPr>
          <p:grpSpPr>
            <a:xfrm>
              <a:off x="1346884" y="642213"/>
              <a:ext cx="1867138" cy="1452369"/>
              <a:chOff x="0" y="46231"/>
              <a:chExt cx="1867136" cy="1452368"/>
            </a:xfrm>
          </p:grpSpPr>
          <p:sp>
            <p:nvSpPr>
              <p:cNvPr id="1976"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77" name="Certificate"/>
              <p:cNvSpPr/>
              <p:nvPr/>
            </p:nvSpPr>
            <p:spPr>
              <a:xfrm>
                <a:off x="597136" y="228600"/>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985" name="Group"/>
              <p:cNvGrpSpPr/>
              <p:nvPr/>
            </p:nvGrpSpPr>
            <p:grpSpPr>
              <a:xfrm>
                <a:off x="62930" y="528144"/>
                <a:ext cx="290761" cy="270627"/>
                <a:chOff x="0" y="0"/>
                <a:chExt cx="290759" cy="270626"/>
              </a:xfrm>
            </p:grpSpPr>
            <p:sp>
              <p:nvSpPr>
                <p:cNvPr id="1978"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79"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80"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81"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82"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83"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84"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986"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987"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996" name="Group"/>
            <p:cNvGrpSpPr/>
            <p:nvPr/>
          </p:nvGrpSpPr>
          <p:grpSpPr>
            <a:xfrm>
              <a:off x="133877" y="755286"/>
              <a:ext cx="620593" cy="577620"/>
              <a:chOff x="0" y="0"/>
              <a:chExt cx="620592" cy="577619"/>
            </a:xfrm>
          </p:grpSpPr>
          <p:sp>
            <p:nvSpPr>
              <p:cNvPr id="1989"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90"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91"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92"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93" name="Line"/>
              <p:cNvSpPr/>
              <p:nvPr/>
            </p:nvSpPr>
            <p:spPr>
              <a:xfrm flipV="1">
                <a:off x="214594" y="293887"/>
                <a:ext cx="134370"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94"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95"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2010" name="Group"/>
          <p:cNvGrpSpPr/>
          <p:nvPr/>
        </p:nvGrpSpPr>
        <p:grpSpPr>
          <a:xfrm>
            <a:off x="9674781" y="3840488"/>
            <a:ext cx="1194275" cy="896229"/>
            <a:chOff x="0" y="0"/>
            <a:chExt cx="1194273" cy="896228"/>
          </a:xfrm>
        </p:grpSpPr>
        <p:sp>
          <p:nvSpPr>
            <p:cNvPr id="1998"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99"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007" name="Group"/>
            <p:cNvGrpSpPr/>
            <p:nvPr/>
          </p:nvGrpSpPr>
          <p:grpSpPr>
            <a:xfrm>
              <a:off x="62930" y="528144"/>
              <a:ext cx="290761" cy="270627"/>
              <a:chOff x="0" y="0"/>
              <a:chExt cx="290759" cy="270626"/>
            </a:xfrm>
          </p:grpSpPr>
          <p:sp>
            <p:nvSpPr>
              <p:cNvPr id="2000"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01"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02"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03"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04"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05"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06"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008"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2009"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sp>
        <p:nvSpPr>
          <p:cNvPr id="2011"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014" name="Group"/>
          <p:cNvGrpSpPr/>
          <p:nvPr/>
        </p:nvGrpSpPr>
        <p:grpSpPr>
          <a:xfrm>
            <a:off x="3074864" y="2047703"/>
            <a:ext cx="7001918" cy="2151785"/>
            <a:chOff x="0" y="0"/>
            <a:chExt cx="7001916" cy="2151784"/>
          </a:xfrm>
        </p:grpSpPr>
        <p:sp>
          <p:nvSpPr>
            <p:cNvPr id="2012" name="Most clients will accept a certificate…"/>
            <p:cNvSpPr txBox="1"/>
            <p:nvPr/>
          </p:nvSpPr>
          <p:spPr>
            <a:xfrm>
              <a:off x="-1" y="0"/>
              <a:ext cx="7001918"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a:latin typeface="Gill Sans"/>
                  <a:ea typeface="Gill Sans"/>
                  <a:cs typeface="Gill Sans"/>
                  <a:sym typeface="Gill Sans"/>
                </a:defRPr>
              </a:pPr>
              <a:r>
                <a:t>Most clients will accept a certificate </a:t>
              </a:r>
            </a:p>
            <a:p>
              <a:pPr>
                <a:defRPr b="0">
                  <a:latin typeface="Gill Sans"/>
                  <a:ea typeface="Gill Sans"/>
                  <a:cs typeface="Gill Sans"/>
                  <a:sym typeface="Gill Sans"/>
                </a:defRPr>
              </a:pPr>
              <a:r>
                <a:t>even if they are </a:t>
              </a:r>
              <a:r>
                <a:rPr>
                  <a:solidFill>
                    <a:schemeClr val="accent5">
                      <a:hueOff val="89162"/>
                      <a:satOff val="9554"/>
                      <a:lumOff val="16296"/>
                    </a:schemeClr>
                  </a:solidFill>
                </a:rPr>
                <a:t>unable</a:t>
              </a:r>
              <a:r>
                <a:t> to obtain revocation information</a:t>
              </a:r>
            </a:p>
          </p:txBody>
        </p:sp>
        <p:sp>
          <p:nvSpPr>
            <p:cNvPr id="2013" name="Dingbat Check"/>
            <p:cNvSpPr/>
            <p:nvPr/>
          </p:nvSpPr>
          <p:spPr>
            <a:xfrm>
              <a:off x="2967310" y="914976"/>
              <a:ext cx="1301543" cy="1236809"/>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2015" name="What should I do?"/>
          <p:cNvSpPr txBox="1"/>
          <p:nvPr/>
        </p:nvSpPr>
        <p:spPr>
          <a:xfrm>
            <a:off x="2294870" y="4008274"/>
            <a:ext cx="2383632" cy="45720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What should I do?</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10"/>
                                        </p:tgtEl>
                                        <p:attrNameLst>
                                          <p:attrName>style.visibility</p:attrName>
                                        </p:attrNameLst>
                                      </p:cBhvr>
                                      <p:to>
                                        <p:strVal val="visible"/>
                                      </p:to>
                                    </p:set>
                                  </p:childTnLst>
                                </p:cTn>
                              </p:par>
                            </p:childTnLst>
                          </p:cTn>
                        </p:par>
                        <p:par>
                          <p:cTn id="7" fill="hold">
                            <p:stCondLst>
                              <p:cond delay="0"/>
                            </p:stCondLst>
                            <p:childTnLst>
                              <p:par>
                                <p:cTn id="8" presetClass="path" nodeType="afterEffect" presetSubtype="0" presetID="-1" grpId="2" accel="50000" decel="50000" fill="hold">
                                  <p:stCondLst>
                                    <p:cond delay="0"/>
                                  </p:stCondLst>
                                  <p:childTnLst>
                                    <p:animMotion path="M 0.000000 0.000000 L -0.522222 0.000000" origin="layout" pathEditMode="relative">
                                      <p:cBhvr>
                                        <p:cTn id="9" dur="500" fill="hold"/>
                                        <p:tgtEl>
                                          <p:spTgt spid="2010"/>
                                        </p:tgtEl>
                                        <p:attrNameLst>
                                          <p:attrName>ppt_x</p:attrName>
                                          <p:attrName>ppt_y</p:attrName>
                                        </p:attrNameLst>
                                      </p:cBhvr>
                                    </p:animMotion>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1" presetID="22" grpId="3" fill="hold">
                                  <p:stCondLst>
                                    <p:cond delay="0"/>
                                  </p:stCondLst>
                                  <p:iterate type="el" backwards="0">
                                    <p:tmAbs val="0"/>
                                  </p:iterate>
                                  <p:childTnLst>
                                    <p:set>
                                      <p:cBhvr>
                                        <p:cTn id="13" fill="hold"/>
                                        <p:tgtEl>
                                          <p:spTgt spid="2016"/>
                                        </p:tgtEl>
                                        <p:attrNameLst>
                                          <p:attrName>style.visibility</p:attrName>
                                        </p:attrNameLst>
                                      </p:cBhvr>
                                      <p:to>
                                        <p:strVal val="visible"/>
                                      </p:to>
                                    </p:set>
                                    <p:animEffect filter="wipe(up)" transition="in">
                                      <p:cBhvr>
                                        <p:cTn id="14" dur="300"/>
                                        <p:tgtEl>
                                          <p:spTgt spid="2016"/>
                                        </p:tgtEl>
                                      </p:cBhvr>
                                    </p:animEffect>
                                  </p:childTnLst>
                                </p:cTn>
                              </p:par>
                            </p:childTnLst>
                          </p:cTn>
                        </p:par>
                        <p:par>
                          <p:cTn id="15" fill="hold">
                            <p:stCondLst>
                              <p:cond delay="300"/>
                            </p:stCondLst>
                            <p:childTnLst>
                              <p:par>
                                <p:cTn id="16" presetClass="entr" nodeType="afterEffect" presetSubtype="4" presetID="22" grpId="4" fill="hold">
                                  <p:stCondLst>
                                    <p:cond delay="0"/>
                                  </p:stCondLst>
                                  <p:iterate type="el" backwards="0">
                                    <p:tmAbs val="0"/>
                                  </p:iterate>
                                  <p:childTnLst>
                                    <p:set>
                                      <p:cBhvr>
                                        <p:cTn id="17" fill="hold"/>
                                        <p:tgtEl>
                                          <p:spTgt spid="2017"/>
                                        </p:tgtEl>
                                        <p:attrNameLst>
                                          <p:attrName>style.visibility</p:attrName>
                                        </p:attrNameLst>
                                      </p:cBhvr>
                                      <p:to>
                                        <p:strVal val="visible"/>
                                      </p:to>
                                    </p:set>
                                    <p:animEffect filter="wipe(down)" transition="in">
                                      <p:cBhvr>
                                        <p:cTn id="18" dur="300"/>
                                        <p:tgtEl>
                                          <p:spTgt spid="2017"/>
                                        </p:tgtEl>
                                      </p:cBhvr>
                                    </p:animEffect>
                                  </p:childTnLst>
                                </p:cTn>
                              </p:par>
                            </p:childTnLst>
                          </p:cTn>
                        </p:par>
                        <p:par>
                          <p:cTn id="19" fill="hold">
                            <p:stCondLst>
                              <p:cond delay="600"/>
                            </p:stCondLst>
                            <p:childTnLst>
                              <p:par>
                                <p:cTn id="20" presetClass="entr" nodeType="afterEffect" presetSubtype="0" presetID="1" grpId="5" fill="hold">
                                  <p:stCondLst>
                                    <p:cond delay="0"/>
                                  </p:stCondLst>
                                  <p:iterate type="el" backwards="0">
                                    <p:tmAbs val="0"/>
                                  </p:iterate>
                                  <p:childTnLst>
                                    <p:set>
                                      <p:cBhvr>
                                        <p:cTn id="21" fill="hold"/>
                                        <p:tgtEl>
                                          <p:spTgt spid="196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6" fill="hold">
                                  <p:stCondLst>
                                    <p:cond delay="0"/>
                                  </p:stCondLst>
                                  <p:iterate type="el" backwards="0">
                                    <p:tmAbs val="0"/>
                                  </p:iterate>
                                  <p:childTnLst>
                                    <p:set>
                                      <p:cBhvr>
                                        <p:cTn id="25" fill="hold"/>
                                        <p:tgtEl>
                                          <p:spTgt spid="201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0" presetID="1" grpId="7" fill="hold">
                                  <p:stCondLst>
                                    <p:cond delay="0"/>
                                  </p:stCondLst>
                                  <p:iterate type="el" backwards="0">
                                    <p:tmAbs val="0"/>
                                  </p:iterate>
                                  <p:childTnLst>
                                    <p:set>
                                      <p:cBhvr>
                                        <p:cTn id="29" fill="hold"/>
                                        <p:tgtEl>
                                          <p:spTgt spid="20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15" grpId="6"/>
      <p:bldP build="whole" bldLvl="1" animBg="1" rev="0" advAuto="0" spid="2014" grpId="7"/>
      <p:bldP build="whole" bldLvl="1" animBg="1" rev="0" advAuto="0" spid="2010" grpId="1"/>
      <p:bldP build="whole" bldLvl="1" animBg="1" rev="0" advAuto="0" spid="2016" grpId="3"/>
      <p:bldP build="whole" bldLvl="1" animBg="1" rev="0" advAuto="0" spid="2017" grpId="4"/>
      <p:bldP build="whole" bldLvl="1" animBg="1" rev="0" advAuto="0" spid="1966" grpId="5"/>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1" name="Picture 2" descr="Picture 2"/>
          <p:cNvPicPr>
            <a:picLocks noChangeAspect="1"/>
          </p:cNvPicPr>
          <p:nvPr/>
        </p:nvPicPr>
        <p:blipFill>
          <a:blip r:embed="rId2">
            <a:extLst/>
          </a:blip>
          <a:stretch>
            <a:fillRect/>
          </a:stretch>
        </p:blipFill>
        <p:spPr>
          <a:xfrm>
            <a:off x="10033440" y="5747116"/>
            <a:ext cx="1046288" cy="1046288"/>
          </a:xfrm>
          <a:prstGeom prst="rect">
            <a:avLst/>
          </a:prstGeom>
          <a:ln w="12700">
            <a:miter lim="400000"/>
          </a:ln>
        </p:spPr>
      </p:pic>
      <p:pic>
        <p:nvPicPr>
          <p:cNvPr id="172" name="Picture 24" descr="Picture 24"/>
          <p:cNvPicPr>
            <a:picLocks noChangeAspect="1"/>
          </p:cNvPicPr>
          <p:nvPr/>
        </p:nvPicPr>
        <p:blipFill>
          <a:blip r:embed="rId3">
            <a:extLst/>
          </a:blip>
          <a:stretch>
            <a:fillRect/>
          </a:stretch>
        </p:blipFill>
        <p:spPr>
          <a:xfrm>
            <a:off x="9581803" y="5355111"/>
            <a:ext cx="2115749" cy="262310"/>
          </a:xfrm>
          <a:prstGeom prst="rect">
            <a:avLst/>
          </a:prstGeom>
          <a:ln w="12700">
            <a:miter lim="400000"/>
          </a:ln>
        </p:spPr>
      </p:pic>
      <p:pic>
        <p:nvPicPr>
          <p:cNvPr id="173" name="Picture 35" descr="Picture 35"/>
          <p:cNvPicPr>
            <a:picLocks noChangeAspect="1"/>
          </p:cNvPicPr>
          <p:nvPr/>
        </p:nvPicPr>
        <p:blipFill>
          <a:blip r:embed="rId4">
            <a:extLst/>
          </a:blip>
          <a:stretch>
            <a:fillRect/>
          </a:stretch>
        </p:blipFill>
        <p:spPr>
          <a:xfrm>
            <a:off x="10498390" y="2441789"/>
            <a:ext cx="1125721" cy="985261"/>
          </a:xfrm>
          <a:prstGeom prst="rect">
            <a:avLst/>
          </a:prstGeom>
          <a:ln w="12700">
            <a:miter lim="400000"/>
          </a:ln>
        </p:spPr>
      </p:pic>
      <p:sp>
        <p:nvSpPr>
          <p:cNvPr id="174" name="Title 1"/>
          <p:cNvSpPr txBox="1"/>
          <p:nvPr>
            <p:ph type="title"/>
          </p:nvPr>
        </p:nvSpPr>
        <p:spPr>
          <a:prstGeom prst="rect">
            <a:avLst/>
          </a:prstGeom>
        </p:spPr>
        <p:txBody>
          <a:bodyPr/>
          <a:lstStyle/>
          <a:p>
            <a:pPr/>
            <a:r>
              <a:t>Goals of TLS</a:t>
            </a:r>
          </a:p>
        </p:txBody>
      </p:sp>
      <p:sp>
        <p:nvSpPr>
          <p:cNvPr id="175" name="Body"/>
          <p:cNvSpPr txBox="1"/>
          <p:nvPr>
            <p:ph type="body" idx="1"/>
          </p:nvPr>
        </p:nvSpPr>
        <p:spPr>
          <a:prstGeom prst="rect">
            <a:avLst/>
          </a:prstGeom>
        </p:spPr>
        <p:txBody>
          <a:bodyPr/>
          <a:lstStyle/>
          <a:p>
            <a:pPr/>
          </a:p>
        </p:txBody>
      </p:sp>
      <p:sp>
        <p:nvSpPr>
          <p:cNvPr id="176" name="Slide Number"/>
          <p:cNvSpPr txBox="1"/>
          <p:nvPr>
            <p:ph type="sldNum" sz="quarter" idx="2"/>
          </p:nvPr>
        </p:nvSpPr>
        <p:spPr>
          <a:xfrm>
            <a:off x="12017325" y="9296400"/>
            <a:ext cx="235050"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7" name="Picture 6" descr="Picture 6"/>
          <p:cNvPicPr>
            <a:picLocks noChangeAspect="1"/>
          </p:cNvPicPr>
          <p:nvPr/>
        </p:nvPicPr>
        <p:blipFill>
          <a:blip r:embed="rId5">
            <a:extLst/>
          </a:blip>
          <a:stretch>
            <a:fillRect/>
          </a:stretch>
        </p:blipFill>
        <p:spPr>
          <a:xfrm>
            <a:off x="3320169" y="4587252"/>
            <a:ext cx="1073291" cy="1073290"/>
          </a:xfrm>
          <a:prstGeom prst="rect">
            <a:avLst/>
          </a:prstGeom>
          <a:ln w="12700">
            <a:miter lim="400000"/>
          </a:ln>
        </p:spPr>
      </p:pic>
      <p:sp>
        <p:nvSpPr>
          <p:cNvPr id="178" name="Straight Arrow Connector 107"/>
          <p:cNvSpPr/>
          <p:nvPr/>
        </p:nvSpPr>
        <p:spPr>
          <a:xfrm flipH="1">
            <a:off x="4537390" y="3914801"/>
            <a:ext cx="4725302" cy="1190287"/>
          </a:xfrm>
          <a:prstGeom prst="line">
            <a:avLst/>
          </a:prstGeom>
          <a:ln w="76200">
            <a:solidFill>
              <a:srgbClr val="A5A5A5"/>
            </a:solidFill>
            <a:prstDash val="sysDot"/>
            <a:miter/>
            <a:tailEnd type="triangle"/>
          </a:ln>
        </p:spPr>
        <p:txBody>
          <a:bodyPr lIns="48767" tIns="48767" rIns="48767" bIns="48767"/>
          <a:lstStyle/>
          <a:p>
            <a:pPr algn="l" defTabSz="1300480">
              <a:defRPr b="0">
                <a:solidFill>
                  <a:srgbClr val="000000"/>
                </a:solidFill>
                <a:latin typeface="Calibri"/>
                <a:ea typeface="Calibri"/>
                <a:cs typeface="Calibri"/>
                <a:sym typeface="Calibri"/>
              </a:defRPr>
            </a:pPr>
          </a:p>
        </p:txBody>
      </p:sp>
      <p:grpSp>
        <p:nvGrpSpPr>
          <p:cNvPr id="181" name="Rectangular Callout 110"/>
          <p:cNvGrpSpPr/>
          <p:nvPr/>
        </p:nvGrpSpPr>
        <p:grpSpPr>
          <a:xfrm>
            <a:off x="238162" y="2344355"/>
            <a:ext cx="6255451" cy="2329003"/>
            <a:chOff x="0" y="0"/>
            <a:chExt cx="6255450" cy="2329002"/>
          </a:xfrm>
        </p:grpSpPr>
        <p:sp>
          <p:nvSpPr>
            <p:cNvPr id="179" name="Shape"/>
            <p:cNvSpPr/>
            <p:nvPr/>
          </p:nvSpPr>
          <p:spPr>
            <a:xfrm>
              <a:off x="0" y="0"/>
              <a:ext cx="6255450" cy="2329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6846"/>
                  </a:lnTo>
                  <a:lnTo>
                    <a:pt x="9000" y="16846"/>
                  </a:lnTo>
                  <a:lnTo>
                    <a:pt x="10778" y="21600"/>
                  </a:lnTo>
                  <a:lnTo>
                    <a:pt x="3600" y="16846"/>
                  </a:lnTo>
                  <a:lnTo>
                    <a:pt x="0" y="16846"/>
                  </a:lnTo>
                  <a:lnTo>
                    <a:pt x="0" y="9827"/>
                  </a:lnTo>
                  <a:close/>
                </a:path>
              </a:pathLst>
            </a:cu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algn="l" defTabSz="1300480">
                <a:defRPr b="0">
                  <a:latin typeface="Calibri"/>
                  <a:ea typeface="Calibri"/>
                  <a:cs typeface="Calibri"/>
                  <a:sym typeface="Calibri"/>
                </a:defRPr>
              </a:pPr>
            </a:p>
          </p:txBody>
        </p:sp>
        <p:sp>
          <p:nvSpPr>
            <p:cNvPr id="180" name="Confidentiality and integrity: use BofA’s public key to negotiate a session key; encrypt all traffic…"/>
            <p:cNvSpPr txBox="1"/>
            <p:nvPr/>
          </p:nvSpPr>
          <p:spPr>
            <a:xfrm>
              <a:off x="0" y="65680"/>
              <a:ext cx="6255450" cy="1685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p>
              <a:pPr marL="480059" indent="-480059" algn="l" defTabSz="1300480">
                <a:buSzPct val="100000"/>
                <a:buFont typeface="Arial"/>
                <a:buChar char="•"/>
                <a:defRPr b="0" sz="2100">
                  <a:latin typeface="Calibri"/>
                  <a:ea typeface="Calibri"/>
                  <a:cs typeface="Calibri"/>
                  <a:sym typeface="Calibri"/>
                </a:defRPr>
              </a:pPr>
              <a:r>
                <a:t>Confidentiality and integrity: use BofA’s public key to negotiate a session key; encrypt all traffic</a:t>
              </a:r>
            </a:p>
            <a:p>
              <a:pPr marL="480059" indent="-480059" algn="l" defTabSz="1300480">
                <a:buSzPct val="100000"/>
                <a:buFont typeface="Arial"/>
                <a:buChar char="•"/>
                <a:defRPr b="0" sz="2100">
                  <a:latin typeface="Calibri"/>
                  <a:ea typeface="Calibri"/>
                  <a:cs typeface="Calibri"/>
                  <a:sym typeface="Calibri"/>
                </a:defRPr>
              </a:pPr>
              <a:r>
                <a:t>Authentication: BofA’s cert can be validating by checking Verisign’s signature</a:t>
              </a:r>
            </a:p>
          </p:txBody>
        </p:sp>
      </p:grpSp>
      <p:pic>
        <p:nvPicPr>
          <p:cNvPr id="182" name="Picture 3" descr="Picture 3"/>
          <p:cNvPicPr>
            <a:picLocks noChangeAspect="1"/>
          </p:cNvPicPr>
          <p:nvPr/>
        </p:nvPicPr>
        <p:blipFill>
          <a:blip r:embed="rId6">
            <a:extLst/>
          </a:blip>
          <a:stretch>
            <a:fillRect/>
          </a:stretch>
        </p:blipFill>
        <p:spPr>
          <a:xfrm>
            <a:off x="4092575" y="5258141"/>
            <a:ext cx="684768" cy="684768"/>
          </a:xfrm>
          <a:prstGeom prst="rect">
            <a:avLst/>
          </a:prstGeom>
          <a:ln w="12700">
            <a:miter lim="400000"/>
          </a:ln>
        </p:spPr>
      </p:pic>
      <p:grpSp>
        <p:nvGrpSpPr>
          <p:cNvPr id="186" name="Group 45"/>
          <p:cNvGrpSpPr/>
          <p:nvPr/>
        </p:nvGrpSpPr>
        <p:grpSpPr>
          <a:xfrm>
            <a:off x="9632845" y="6855082"/>
            <a:ext cx="1884726" cy="1625900"/>
            <a:chOff x="0" y="0"/>
            <a:chExt cx="1884725" cy="1625898"/>
          </a:xfrm>
        </p:grpSpPr>
        <p:sp>
          <p:nvSpPr>
            <p:cNvPr id="183" name="Rounded Rectangle 46"/>
            <p:cNvSpPr/>
            <p:nvPr/>
          </p:nvSpPr>
          <p:spPr>
            <a:xfrm>
              <a:off x="31397" y="31338"/>
              <a:ext cx="634221" cy="513295"/>
            </a:xfrm>
            <a:prstGeom prst="roundRect">
              <a:avLst>
                <a:gd name="adj" fmla="val 16667"/>
              </a:avLst>
            </a:prstGeom>
            <a:solidFill>
              <a:srgbClr val="FFFFFF"/>
            </a:solidFill>
            <a:ln w="12700" cap="flat">
              <a:solidFill>
                <a:srgbClr val="FFFFFF"/>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pic>
          <p:nvPicPr>
            <p:cNvPr id="184" name="Picture 47" descr="Picture 47"/>
            <p:cNvPicPr>
              <a:picLocks noChangeAspect="1"/>
            </p:cNvPicPr>
            <p:nvPr/>
          </p:nvPicPr>
          <p:blipFill>
            <a:blip r:embed="rId7">
              <a:extLst/>
            </a:blip>
            <a:stretch>
              <a:fillRect/>
            </a:stretch>
          </p:blipFill>
          <p:spPr>
            <a:xfrm>
              <a:off x="0" y="0"/>
              <a:ext cx="665618" cy="665618"/>
            </a:xfrm>
            <a:prstGeom prst="rect">
              <a:avLst/>
            </a:prstGeom>
            <a:ln w="12700" cap="flat">
              <a:noFill/>
              <a:miter lim="400000"/>
            </a:ln>
            <a:effectLst/>
          </p:spPr>
        </p:pic>
        <p:sp>
          <p:nvSpPr>
            <p:cNvPr id="185" name="TextBox 48"/>
            <p:cNvSpPr/>
            <p:nvPr/>
          </p:nvSpPr>
          <p:spPr>
            <a:xfrm>
              <a:off x="614725" y="355898"/>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48767" tIns="48767" rIns="48767" bIns="48767" numCol="1" anchor="t">
              <a:spAutoFit/>
            </a:bodyPr>
            <a:lstStyle>
              <a:lvl1pPr algn="l" defTabSz="1300480">
                <a:defRPr sz="1800">
                  <a:latin typeface="Calibri"/>
                  <a:ea typeface="Calibri"/>
                  <a:cs typeface="Calibri"/>
                  <a:sym typeface="Calibri"/>
                </a:defRPr>
              </a:lvl1pPr>
            </a:lstStyle>
            <a:p>
              <a:pPr/>
              <a:r>
                <a:t>BofA</a:t>
              </a:r>
            </a:p>
          </p:txBody>
        </p:sp>
      </p:grpSp>
      <p:pic>
        <p:nvPicPr>
          <p:cNvPr id="187" name="Picture 49" descr="Picture 49"/>
          <p:cNvPicPr>
            <a:picLocks noChangeAspect="1"/>
          </p:cNvPicPr>
          <p:nvPr/>
        </p:nvPicPr>
        <p:blipFill>
          <a:blip r:embed="rId2">
            <a:extLst/>
          </a:blip>
          <a:stretch>
            <a:fillRect/>
          </a:stretch>
        </p:blipFill>
        <p:spPr>
          <a:xfrm>
            <a:off x="9443114" y="2461889"/>
            <a:ext cx="1046288" cy="1046288"/>
          </a:xfrm>
          <a:prstGeom prst="rect">
            <a:avLst/>
          </a:prstGeom>
          <a:ln w="12700">
            <a:miter lim="400000"/>
          </a:ln>
        </p:spPr>
      </p:pic>
      <p:grpSp>
        <p:nvGrpSpPr>
          <p:cNvPr id="191" name="Group 50"/>
          <p:cNvGrpSpPr/>
          <p:nvPr/>
        </p:nvGrpSpPr>
        <p:grpSpPr>
          <a:xfrm>
            <a:off x="9411716" y="3626815"/>
            <a:ext cx="1884726" cy="1625900"/>
            <a:chOff x="0" y="0"/>
            <a:chExt cx="1884725" cy="1625898"/>
          </a:xfrm>
        </p:grpSpPr>
        <p:sp>
          <p:nvSpPr>
            <p:cNvPr id="188" name="Rounded Rectangle 51"/>
            <p:cNvSpPr/>
            <p:nvPr/>
          </p:nvSpPr>
          <p:spPr>
            <a:xfrm>
              <a:off x="31397" y="31338"/>
              <a:ext cx="634221" cy="513295"/>
            </a:xfrm>
            <a:prstGeom prst="roundRect">
              <a:avLst>
                <a:gd name="adj" fmla="val 16667"/>
              </a:avLst>
            </a:prstGeom>
            <a:solidFill>
              <a:srgbClr val="FFFFFF"/>
            </a:solidFill>
            <a:ln w="12700" cap="flat">
              <a:solidFill>
                <a:srgbClr val="FFFFFF"/>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pic>
          <p:nvPicPr>
            <p:cNvPr id="189" name="Picture 52" descr="Picture 52"/>
            <p:cNvPicPr>
              <a:picLocks noChangeAspect="1"/>
            </p:cNvPicPr>
            <p:nvPr/>
          </p:nvPicPr>
          <p:blipFill>
            <a:blip r:embed="rId7">
              <a:extLst/>
            </a:blip>
            <a:stretch>
              <a:fillRect/>
            </a:stretch>
          </p:blipFill>
          <p:spPr>
            <a:xfrm>
              <a:off x="0" y="0"/>
              <a:ext cx="665618" cy="665618"/>
            </a:xfrm>
            <a:prstGeom prst="rect">
              <a:avLst/>
            </a:prstGeom>
            <a:ln w="12700" cap="flat">
              <a:noFill/>
              <a:miter lim="400000"/>
            </a:ln>
            <a:effectLst/>
          </p:spPr>
        </p:pic>
        <p:sp>
          <p:nvSpPr>
            <p:cNvPr id="190" name="TextBox 53"/>
            <p:cNvSpPr/>
            <p:nvPr/>
          </p:nvSpPr>
          <p:spPr>
            <a:xfrm>
              <a:off x="614725" y="355898"/>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48767" tIns="48767" rIns="48767" bIns="48767" numCol="1" anchor="t">
              <a:spAutoFit/>
            </a:bodyPr>
            <a:lstStyle>
              <a:lvl1pPr algn="l" defTabSz="1300480">
                <a:defRPr sz="1800">
                  <a:latin typeface="Calibri"/>
                  <a:ea typeface="Calibri"/>
                  <a:cs typeface="Calibri"/>
                  <a:sym typeface="Calibri"/>
                </a:defRPr>
              </a:lvl1pPr>
            </a:lstStyle>
            <a:p>
              <a:pPr/>
              <a:r>
                <a:t>Verisign</a:t>
              </a:r>
            </a:p>
          </p:txBody>
        </p:sp>
      </p:grpSp>
      <p:grpSp>
        <p:nvGrpSpPr>
          <p:cNvPr id="194" name="Rectangular Callout 54"/>
          <p:cNvGrpSpPr/>
          <p:nvPr/>
        </p:nvGrpSpPr>
        <p:grpSpPr>
          <a:xfrm>
            <a:off x="5317954" y="7298953"/>
            <a:ext cx="4253109" cy="1102306"/>
            <a:chOff x="0" y="0"/>
            <a:chExt cx="4253107" cy="1102305"/>
          </a:xfrm>
        </p:grpSpPr>
        <p:sp>
          <p:nvSpPr>
            <p:cNvPr id="192" name="Shape"/>
            <p:cNvSpPr/>
            <p:nvPr/>
          </p:nvSpPr>
          <p:spPr>
            <a:xfrm>
              <a:off x="0" y="0"/>
              <a:ext cx="4253108" cy="11023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491"/>
                  </a:moveTo>
                  <a:lnTo>
                    <a:pt x="18752" y="2491"/>
                  </a:lnTo>
                  <a:lnTo>
                    <a:pt x="18752" y="5676"/>
                  </a:lnTo>
                  <a:lnTo>
                    <a:pt x="21600" y="0"/>
                  </a:lnTo>
                  <a:lnTo>
                    <a:pt x="18752" y="10453"/>
                  </a:lnTo>
                  <a:lnTo>
                    <a:pt x="18752" y="21600"/>
                  </a:lnTo>
                  <a:lnTo>
                    <a:pt x="0" y="21600"/>
                  </a:lnTo>
                  <a:lnTo>
                    <a:pt x="0" y="5676"/>
                  </a:lnTo>
                  <a:close/>
                </a:path>
              </a:pathLst>
            </a:cu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algn="l" defTabSz="1300480">
                <a:defRPr b="0">
                  <a:latin typeface="Calibri"/>
                  <a:ea typeface="Calibri"/>
                  <a:cs typeface="Calibri"/>
                  <a:sym typeface="Calibri"/>
                </a:defRPr>
              </a:pPr>
            </a:p>
          </p:txBody>
        </p:sp>
        <p:sp>
          <p:nvSpPr>
            <p:cNvPr id="193" name="Contains BofA’s public key…"/>
            <p:cNvSpPr txBox="1"/>
            <p:nvPr/>
          </p:nvSpPr>
          <p:spPr>
            <a:xfrm>
              <a:off x="0" y="248446"/>
              <a:ext cx="3692287" cy="7325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p>
              <a:pPr marL="480059" indent="-480059" algn="l" defTabSz="1300480">
                <a:buSzPct val="100000"/>
                <a:buFont typeface="Arial"/>
                <a:buChar char="•"/>
                <a:defRPr b="0" sz="2100">
                  <a:latin typeface="Calibri"/>
                  <a:ea typeface="Calibri"/>
                  <a:cs typeface="Calibri"/>
                  <a:sym typeface="Calibri"/>
                </a:defRPr>
              </a:pPr>
              <a:r>
                <a:t>Contains BofA’s public key</a:t>
              </a:r>
            </a:p>
            <a:p>
              <a:pPr marL="480059" indent="-480059" algn="l" defTabSz="1300480">
                <a:buSzPct val="100000"/>
                <a:buFont typeface="Arial"/>
                <a:buChar char="•"/>
                <a:defRPr b="0" sz="2100">
                  <a:latin typeface="Calibri"/>
                  <a:ea typeface="Calibri"/>
                  <a:cs typeface="Calibri"/>
                  <a:sym typeface="Calibri"/>
                </a:defRPr>
              </a:pPr>
              <a:r>
                <a:t>Signed by Verisign</a:t>
              </a:r>
            </a:p>
          </p:txBody>
        </p:sp>
      </p:grpSp>
      <p:grpSp>
        <p:nvGrpSpPr>
          <p:cNvPr id="197" name="Group 29"/>
          <p:cNvGrpSpPr/>
          <p:nvPr/>
        </p:nvGrpSpPr>
        <p:grpSpPr>
          <a:xfrm>
            <a:off x="4763832" y="4956769"/>
            <a:ext cx="4679284" cy="1730420"/>
            <a:chOff x="0" y="0"/>
            <a:chExt cx="4679282" cy="1730418"/>
          </a:xfrm>
        </p:grpSpPr>
        <p:sp>
          <p:nvSpPr>
            <p:cNvPr id="195" name="Straight Arrow Connector 87"/>
            <p:cNvSpPr/>
            <p:nvPr/>
          </p:nvSpPr>
          <p:spPr>
            <a:xfrm flipH="1" flipV="1">
              <a:off x="-1" y="361615"/>
              <a:ext cx="4679285" cy="1368804"/>
            </a:xfrm>
            <a:prstGeom prst="line">
              <a:avLst/>
            </a:prstGeom>
            <a:noFill/>
            <a:ln w="76200" cap="flat">
              <a:solidFill>
                <a:srgbClr val="A5A5A5"/>
              </a:solidFill>
              <a:prstDash val="sysDot"/>
              <a:miter lim="800000"/>
              <a:tailEnd type="triangle" w="med" len="med"/>
            </a:ln>
            <a:effectLst/>
          </p:spPr>
          <p:txBody>
            <a:bodyPr wrap="square" lIns="48767" tIns="48767" rIns="48767" bIns="48767" numCol="1" anchor="t">
              <a:noAutofit/>
            </a:bodyPr>
            <a:lstStyle/>
            <a:p>
              <a:pPr algn="l" defTabSz="1300480">
                <a:defRPr b="0">
                  <a:solidFill>
                    <a:srgbClr val="000000"/>
                  </a:solidFill>
                  <a:latin typeface="Calibri"/>
                  <a:ea typeface="Calibri"/>
                  <a:cs typeface="Calibri"/>
                  <a:sym typeface="Calibri"/>
                </a:defRPr>
              </a:pPr>
            </a:p>
          </p:txBody>
        </p:sp>
        <p:sp>
          <p:nvSpPr>
            <p:cNvPr id="196" name="TextBox 16"/>
            <p:cNvSpPr/>
            <p:nvPr/>
          </p:nvSpPr>
          <p:spPr>
            <a:xfrm>
              <a:off x="712668" y="0"/>
              <a:ext cx="859598" cy="1576989"/>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48767" tIns="48767" rIns="48767" bIns="48767" numCol="1" anchor="t">
              <a:spAutoFit/>
            </a:bodyPr>
            <a:lstStyle>
              <a:lvl1pPr algn="l" defTabSz="1300480">
                <a:defRPr b="0">
                  <a:latin typeface="Calibri"/>
                  <a:ea typeface="Calibri"/>
                  <a:cs typeface="Calibri"/>
                  <a:sym typeface="Calibri"/>
                </a:defRPr>
              </a:lvl1pPr>
            </a:lstStyle>
            <a:p>
              <a:pPr/>
              <a:r>
                <a:t>https://www.bankofamerica.com</a:t>
              </a:r>
            </a:p>
          </p:txBody>
        </p:sp>
      </p:grpSp>
      <p:sp>
        <p:nvSpPr>
          <p:cNvPr id="198" name="Rectangle 17"/>
          <p:cNvSpPr/>
          <p:nvPr/>
        </p:nvSpPr>
        <p:spPr>
          <a:xfrm>
            <a:off x="2797447" y="5992239"/>
            <a:ext cx="2180975" cy="1344062"/>
          </a:xfrm>
          <a:prstGeom prst="rect">
            <a:avLst/>
          </a:prstGeom>
          <a:solidFill>
            <a:srgbClr val="DEEBF7"/>
          </a:solidFill>
          <a:ln w="12700">
            <a:solidFill>
              <a:srgbClr val="42719B"/>
            </a:solidFill>
            <a:miter/>
          </a:ln>
        </p:spPr>
        <p:txBody>
          <a:bodyPr lIns="48767" tIns="48767" rIns="48767" bIns="48767" anchor="ctr"/>
          <a:lstStyle/>
          <a:p>
            <a:pPr defTabSz="1300480">
              <a:defRPr b="0">
                <a:latin typeface="Calibri"/>
                <a:ea typeface="Calibri"/>
                <a:cs typeface="Calibri"/>
                <a:sym typeface="Calibri"/>
              </a:defRPr>
            </a:pPr>
          </a:p>
        </p:txBody>
      </p:sp>
      <p:sp>
        <p:nvSpPr>
          <p:cNvPr id="199" name="TextBox 21"/>
          <p:cNvSpPr txBox="1"/>
          <p:nvPr/>
        </p:nvSpPr>
        <p:spPr>
          <a:xfrm>
            <a:off x="2777004" y="6003153"/>
            <a:ext cx="2221860" cy="389637"/>
          </a:xfrm>
          <a:prstGeom prst="rect">
            <a:avLst/>
          </a:prstGeom>
          <a:ln w="12700">
            <a:miter lim="400000"/>
          </a:ln>
          <a:extLst>
            <a:ext uri="{C572A759-6A51-4108-AA02-DFA0A04FC94B}">
              <ma14:wrappingTextBoxFlag xmlns:ma14="http://schemas.microsoft.com/office/mac/drawingml/2011/main" val="1"/>
            </a:ext>
          </a:extLst>
        </p:spPr>
        <p:txBody>
          <a:bodyPr wrap="none" lIns="48767" tIns="48767" rIns="48767" bIns="48767">
            <a:spAutoFit/>
          </a:bodyPr>
          <a:lstStyle>
            <a:lvl1pPr defTabSz="1300480">
              <a:defRPr sz="2000" u="sng">
                <a:solidFill>
                  <a:srgbClr val="000000"/>
                </a:solidFill>
                <a:latin typeface="Calibri"/>
                <a:ea typeface="Calibri"/>
                <a:cs typeface="Calibri"/>
                <a:sym typeface="Calibri"/>
              </a:defRPr>
            </a:lvl1pPr>
          </a:lstStyle>
          <a:p>
            <a:pPr/>
            <a:r>
              <a:t>Trusted Key Store</a:t>
            </a:r>
          </a:p>
        </p:txBody>
      </p:sp>
      <p:grpSp>
        <p:nvGrpSpPr>
          <p:cNvPr id="203" name="Group 23"/>
          <p:cNvGrpSpPr/>
          <p:nvPr/>
        </p:nvGrpSpPr>
        <p:grpSpPr>
          <a:xfrm>
            <a:off x="3139360" y="6469925"/>
            <a:ext cx="1884727" cy="1625899"/>
            <a:chOff x="0" y="0"/>
            <a:chExt cx="1884725" cy="1625898"/>
          </a:xfrm>
        </p:grpSpPr>
        <p:sp>
          <p:nvSpPr>
            <p:cNvPr id="200" name="Rounded Rectangle 60"/>
            <p:cNvSpPr/>
            <p:nvPr/>
          </p:nvSpPr>
          <p:spPr>
            <a:xfrm>
              <a:off x="31397" y="98201"/>
              <a:ext cx="634221" cy="446432"/>
            </a:xfrm>
            <a:prstGeom prst="roundRect">
              <a:avLst>
                <a:gd name="adj" fmla="val 16667"/>
              </a:avLst>
            </a:prstGeom>
            <a:solidFill>
              <a:srgbClr val="FFFFFF"/>
            </a:solidFill>
            <a:ln w="12700" cap="flat">
              <a:solidFill>
                <a:srgbClr val="FFFFFF"/>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pic>
          <p:nvPicPr>
            <p:cNvPr id="201" name="Picture 61" descr="Picture 61"/>
            <p:cNvPicPr>
              <a:picLocks noChangeAspect="1"/>
            </p:cNvPicPr>
            <p:nvPr/>
          </p:nvPicPr>
          <p:blipFill>
            <a:blip r:embed="rId7">
              <a:extLst/>
            </a:blip>
            <a:stretch>
              <a:fillRect/>
            </a:stretch>
          </p:blipFill>
          <p:spPr>
            <a:xfrm>
              <a:off x="0" y="0"/>
              <a:ext cx="665618" cy="665618"/>
            </a:xfrm>
            <a:prstGeom prst="rect">
              <a:avLst/>
            </a:prstGeom>
            <a:ln w="12700" cap="flat">
              <a:noFill/>
              <a:miter lim="400000"/>
            </a:ln>
            <a:effectLst/>
          </p:spPr>
        </p:pic>
        <p:sp>
          <p:nvSpPr>
            <p:cNvPr id="202" name="TextBox 62"/>
            <p:cNvSpPr/>
            <p:nvPr/>
          </p:nvSpPr>
          <p:spPr>
            <a:xfrm>
              <a:off x="614725" y="355898"/>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48767" tIns="48767" rIns="48767" bIns="48767" numCol="1" anchor="t">
              <a:spAutoFit/>
            </a:bodyPr>
            <a:lstStyle>
              <a:lvl1pPr algn="l" defTabSz="1300480">
                <a:defRPr sz="1800">
                  <a:solidFill>
                    <a:srgbClr val="000000"/>
                  </a:solidFill>
                  <a:latin typeface="Calibri"/>
                  <a:ea typeface="Calibri"/>
                  <a:cs typeface="Calibri"/>
                  <a:sym typeface="Calibri"/>
                </a:defRPr>
              </a:lvl1pPr>
            </a:lstStyle>
            <a:p>
              <a:pPr/>
              <a:r>
                <a:t>Verisign</a:t>
              </a:r>
            </a:p>
          </p:txBody>
        </p:sp>
      </p:grpSp>
      <p:grpSp>
        <p:nvGrpSpPr>
          <p:cNvPr id="206" name="Group 79"/>
          <p:cNvGrpSpPr/>
          <p:nvPr/>
        </p:nvGrpSpPr>
        <p:grpSpPr>
          <a:xfrm>
            <a:off x="10865444" y="3645618"/>
            <a:ext cx="1467938" cy="1471228"/>
            <a:chOff x="0" y="0"/>
            <a:chExt cx="1467937" cy="1471226"/>
          </a:xfrm>
        </p:grpSpPr>
        <p:pic>
          <p:nvPicPr>
            <p:cNvPr id="204" name="Picture 4" descr="Picture 4"/>
            <p:cNvPicPr>
              <a:picLocks noChangeAspect="1"/>
            </p:cNvPicPr>
            <p:nvPr/>
          </p:nvPicPr>
          <p:blipFill>
            <a:blip r:embed="rId8">
              <a:extLst/>
            </a:blip>
            <a:stretch>
              <a:fillRect/>
            </a:stretch>
          </p:blipFill>
          <p:spPr>
            <a:xfrm>
              <a:off x="0" y="0"/>
              <a:ext cx="529810" cy="529810"/>
            </a:xfrm>
            <a:prstGeom prst="rect">
              <a:avLst/>
            </a:prstGeom>
            <a:ln w="12700" cap="flat">
              <a:noFill/>
              <a:miter lim="400000"/>
            </a:ln>
            <a:effectLst/>
          </p:spPr>
        </p:pic>
        <p:sp>
          <p:nvSpPr>
            <p:cNvPr id="205" name="TextBox 81"/>
            <p:cNvSpPr/>
            <p:nvPr/>
          </p:nvSpPr>
          <p:spPr>
            <a:xfrm>
              <a:off x="197937" y="201226"/>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48767" tIns="48767" rIns="48767" bIns="48767" numCol="1" anchor="t">
              <a:spAutoFit/>
            </a:bodyPr>
            <a:lstStyle/>
            <a:p>
              <a:pPr algn="l" defTabSz="1300480">
                <a:defRPr sz="2800">
                  <a:latin typeface="Calibri"/>
                  <a:ea typeface="Calibri"/>
                  <a:cs typeface="Calibri"/>
                  <a:sym typeface="Calibri"/>
                </a:defRPr>
              </a:pPr>
              <a:r>
                <a:t>S</a:t>
              </a:r>
              <a:r>
                <a:rPr baseline="-19571"/>
                <a:t>Verisign</a:t>
              </a:r>
            </a:p>
          </p:txBody>
        </p:sp>
      </p:grpSp>
      <p:grpSp>
        <p:nvGrpSpPr>
          <p:cNvPr id="209" name="Group 82"/>
          <p:cNvGrpSpPr/>
          <p:nvPr/>
        </p:nvGrpSpPr>
        <p:grpSpPr>
          <a:xfrm>
            <a:off x="10877293" y="6855082"/>
            <a:ext cx="1467938" cy="1471228"/>
            <a:chOff x="0" y="0"/>
            <a:chExt cx="1467937" cy="1471226"/>
          </a:xfrm>
        </p:grpSpPr>
        <p:pic>
          <p:nvPicPr>
            <p:cNvPr id="207" name="Picture 4" descr="Picture 4"/>
            <p:cNvPicPr>
              <a:picLocks noChangeAspect="1"/>
            </p:cNvPicPr>
            <p:nvPr/>
          </p:nvPicPr>
          <p:blipFill>
            <a:blip r:embed="rId8">
              <a:extLst/>
            </a:blip>
            <a:stretch>
              <a:fillRect/>
            </a:stretch>
          </p:blipFill>
          <p:spPr>
            <a:xfrm>
              <a:off x="0" y="0"/>
              <a:ext cx="529810" cy="529810"/>
            </a:xfrm>
            <a:prstGeom prst="rect">
              <a:avLst/>
            </a:prstGeom>
            <a:ln w="12700" cap="flat">
              <a:noFill/>
              <a:miter lim="400000"/>
            </a:ln>
            <a:effectLst/>
          </p:spPr>
        </p:pic>
        <p:sp>
          <p:nvSpPr>
            <p:cNvPr id="208" name="TextBox 84"/>
            <p:cNvSpPr/>
            <p:nvPr/>
          </p:nvSpPr>
          <p:spPr>
            <a:xfrm>
              <a:off x="197937" y="201226"/>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48767" tIns="48767" rIns="48767" bIns="48767" numCol="1" anchor="t">
              <a:spAutoFit/>
            </a:bodyPr>
            <a:lstStyle/>
            <a:p>
              <a:pPr algn="l" defTabSz="1300480">
                <a:defRPr sz="2800">
                  <a:latin typeface="Calibri"/>
                  <a:ea typeface="Calibri"/>
                  <a:cs typeface="Calibri"/>
                  <a:sym typeface="Calibri"/>
                </a:defRPr>
              </a:pPr>
              <a:r>
                <a:t>S</a:t>
              </a:r>
              <a:r>
                <a:rPr baseline="-19571"/>
                <a:t>BofA</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94"/>
                                        </p:tgtEl>
                                        <p:attrNameLst>
                                          <p:attrName>style.visibility</p:attrName>
                                        </p:attrNameLst>
                                      </p:cBhvr>
                                      <p:to>
                                        <p:strVal val="visible"/>
                                      </p:to>
                                    </p:set>
                                    <p:anim calcmode="lin" valueType="num">
                                      <p:cBhvr>
                                        <p:cTn id="7" dur="500" fill="hold"/>
                                        <p:tgtEl>
                                          <p:spTgt spid="194"/>
                                        </p:tgtEl>
                                        <p:attrNameLst>
                                          <p:attrName>ppt_x</p:attrName>
                                        </p:attrNameLst>
                                      </p:cBhvr>
                                      <p:tavLst>
                                        <p:tav tm="0">
                                          <p:val>
                                            <p:strVal val="#ppt_x"/>
                                          </p:val>
                                        </p:tav>
                                        <p:tav tm="100000">
                                          <p:val>
                                            <p:strVal val="#ppt_x"/>
                                          </p:val>
                                        </p:tav>
                                      </p:tavLst>
                                    </p:anim>
                                    <p:anim calcmode="lin" valueType="num">
                                      <p:cBhvr>
                                        <p:cTn id="8" dur="500" fill="hold"/>
                                        <p:tgtEl>
                                          <p:spTgt spid="1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2" grpId="2" fill="hold">
                                  <p:stCondLst>
                                    <p:cond delay="0"/>
                                  </p:stCondLst>
                                  <p:iterate type="el" backwards="0">
                                    <p:tmAbs val="0"/>
                                  </p:iterate>
                                  <p:childTnLst>
                                    <p:set>
                                      <p:cBhvr>
                                        <p:cTn id="12" fill="hold"/>
                                        <p:tgtEl>
                                          <p:spTgt spid="197"/>
                                        </p:tgtEl>
                                        <p:attrNameLst>
                                          <p:attrName>style.visibility</p:attrName>
                                        </p:attrNameLst>
                                      </p:cBhvr>
                                      <p:to>
                                        <p:strVal val="visible"/>
                                      </p:to>
                                    </p:set>
                                    <p:animEffect filter="wipe(down)" transition="in">
                                      <p:cBhvr>
                                        <p:cTn id="13" dur="500"/>
                                        <p:tgtEl>
                                          <p:spTgt spid="197"/>
                                        </p:tgtEl>
                                      </p:cBhvr>
                                    </p:animEffect>
                                  </p:childTnLst>
                                </p:cTn>
                              </p:par>
                            </p:childTnLst>
                          </p:cTn>
                        </p:par>
                        <p:par>
                          <p:cTn id="14" fill="hold">
                            <p:stCondLst>
                              <p:cond delay="500"/>
                            </p:stCondLst>
                            <p:childTnLst>
                              <p:par>
                                <p:cTn id="15" presetClass="entr" nodeType="afterEffect" presetSubtype="4" presetID="2" grpId="3" fill="hold">
                                  <p:stCondLst>
                                    <p:cond delay="0"/>
                                  </p:stCondLst>
                                  <p:iterate type="el" backwards="0">
                                    <p:tmAbs val="0"/>
                                  </p:iterate>
                                  <p:childTnLst>
                                    <p:set>
                                      <p:cBhvr>
                                        <p:cTn id="16" fill="hold"/>
                                        <p:tgtEl>
                                          <p:spTgt spid="181"/>
                                        </p:tgtEl>
                                        <p:attrNameLst>
                                          <p:attrName>style.visibility</p:attrName>
                                        </p:attrNameLst>
                                      </p:cBhvr>
                                      <p:to>
                                        <p:strVal val="visible"/>
                                      </p:to>
                                    </p:set>
                                    <p:anim calcmode="lin" valueType="num">
                                      <p:cBhvr>
                                        <p:cTn id="17" dur="500" fill="hold"/>
                                        <p:tgtEl>
                                          <p:spTgt spid="181"/>
                                        </p:tgtEl>
                                        <p:attrNameLst>
                                          <p:attrName>ppt_x</p:attrName>
                                        </p:attrNameLst>
                                      </p:cBhvr>
                                      <p:tavLst>
                                        <p:tav tm="0">
                                          <p:val>
                                            <p:strVal val="#ppt_x"/>
                                          </p:val>
                                        </p:tav>
                                        <p:tav tm="100000">
                                          <p:val>
                                            <p:strVal val="#ppt_x"/>
                                          </p:val>
                                        </p:tav>
                                      </p:tavLst>
                                    </p:anim>
                                    <p:anim calcmode="lin" valueType="num">
                                      <p:cBhvr>
                                        <p:cTn id="18" dur="500" fill="hold"/>
                                        <p:tgtEl>
                                          <p:spTgt spid="18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2" presetID="22" grpId="4" fill="hold">
                                  <p:stCondLst>
                                    <p:cond delay="0"/>
                                  </p:stCondLst>
                                  <p:iterate type="el" backwards="0">
                                    <p:tmAbs val="0"/>
                                  </p:iterate>
                                  <p:childTnLst>
                                    <p:set>
                                      <p:cBhvr>
                                        <p:cTn id="22" fill="hold"/>
                                        <p:tgtEl>
                                          <p:spTgt spid="178"/>
                                        </p:tgtEl>
                                        <p:attrNameLst>
                                          <p:attrName>style.visibility</p:attrName>
                                        </p:attrNameLst>
                                      </p:cBhvr>
                                      <p:to>
                                        <p:strVal val="visible"/>
                                      </p:to>
                                    </p:set>
                                    <p:animEffect filter="wipe(right)" transition="in">
                                      <p:cBhvr>
                                        <p:cTn id="23" dur="500"/>
                                        <p:tgtEl>
                                          <p:spTgt spid="178"/>
                                        </p:tgtEl>
                                      </p:cBhvr>
                                    </p:animEffect>
                                  </p:childTnLst>
                                </p:cTn>
                              </p:par>
                            </p:childTnLst>
                          </p:cTn>
                        </p:par>
                      </p:childTnLst>
                    </p:cTn>
                  </p:par>
                  <p:par>
                    <p:cTn id="24" fill="hold">
                      <p:stCondLst>
                        <p:cond delay="indefinite"/>
                      </p:stCondLst>
                      <p:childTnLst>
                        <p:par>
                          <p:cTn id="25" fill="hold">
                            <p:stCondLst>
                              <p:cond delay="0"/>
                            </p:stCondLst>
                            <p:childTnLst>
                              <p:par>
                                <p:cTn id="26" presetClass="exit" nodeType="clickEffect" presetID="9" grpId="5" fill="hold">
                                  <p:stCondLst>
                                    <p:cond delay="0"/>
                                  </p:stCondLst>
                                  <p:iterate type="el" backwards="0">
                                    <p:tmAbs val="0"/>
                                  </p:iterate>
                                  <p:childTnLst>
                                    <p:animEffect filter="dissolve" transition="out">
                                      <p:cBhvr>
                                        <p:cTn id="27" dur="500" fill="hold"/>
                                        <p:tgtEl>
                                          <p:spTgt spid="178"/>
                                        </p:tgtEl>
                                      </p:cBhvr>
                                    </p:animEffect>
                                    <p:set>
                                      <p:cBhvr>
                                        <p:cTn id="28" fill="hold">
                                          <p:stCondLst>
                                            <p:cond delay="499"/>
                                          </p:stCondLst>
                                        </p:cTn>
                                        <p:tgtEl>
                                          <p:spTgt spid="178"/>
                                        </p:tgtEl>
                                        <p:attrNameLst>
                                          <p:attrName>style.visibility</p:attrName>
                                        </p:attrNameLst>
                                      </p:cBhvr>
                                      <p:to>
                                        <p:strVal val="hidden"/>
                                      </p:to>
                                    </p:set>
                                  </p:childTnLst>
                                </p:cTn>
                              </p:par>
                            </p:childTnLst>
                          </p:cTn>
                        </p:par>
                        <p:par>
                          <p:cTn id="29" fill="hold">
                            <p:stCondLst>
                              <p:cond delay="500"/>
                            </p:stCondLst>
                            <p:childTnLst>
                              <p:par>
                                <p:cTn id="30" presetClass="entr" nodeType="afterEffect" presetSubtype="4" presetID="2" grpId="6" fill="hold">
                                  <p:stCondLst>
                                    <p:cond delay="0"/>
                                  </p:stCondLst>
                                  <p:iterate type="el" backwards="0">
                                    <p:tmAbs val="0"/>
                                  </p:iterate>
                                  <p:childTnLst>
                                    <p:set>
                                      <p:cBhvr>
                                        <p:cTn id="31" fill="hold"/>
                                        <p:tgtEl>
                                          <p:spTgt spid="198"/>
                                        </p:tgtEl>
                                        <p:attrNameLst>
                                          <p:attrName>style.visibility</p:attrName>
                                        </p:attrNameLst>
                                      </p:cBhvr>
                                      <p:to>
                                        <p:strVal val="visible"/>
                                      </p:to>
                                    </p:set>
                                    <p:anim calcmode="lin" valueType="num">
                                      <p:cBhvr>
                                        <p:cTn id="32" dur="500" fill="hold"/>
                                        <p:tgtEl>
                                          <p:spTgt spid="198"/>
                                        </p:tgtEl>
                                        <p:attrNameLst>
                                          <p:attrName>ppt_x</p:attrName>
                                        </p:attrNameLst>
                                      </p:cBhvr>
                                      <p:tavLst>
                                        <p:tav tm="0">
                                          <p:val>
                                            <p:strVal val="#ppt_x"/>
                                          </p:val>
                                        </p:tav>
                                        <p:tav tm="100000">
                                          <p:val>
                                            <p:strVal val="#ppt_x"/>
                                          </p:val>
                                        </p:tav>
                                      </p:tavLst>
                                    </p:anim>
                                    <p:anim calcmode="lin" valueType="num">
                                      <p:cBhvr>
                                        <p:cTn id="33" dur="500" fill="hold"/>
                                        <p:tgtEl>
                                          <p:spTgt spid="198"/>
                                        </p:tgtEl>
                                        <p:attrNameLst>
                                          <p:attrName>ppt_y</p:attrName>
                                        </p:attrNameLst>
                                      </p:cBhvr>
                                      <p:tavLst>
                                        <p:tav tm="0">
                                          <p:val>
                                            <p:strVal val="1+#ppt_h/2"/>
                                          </p:val>
                                        </p:tav>
                                        <p:tav tm="100000">
                                          <p:val>
                                            <p:strVal val="#ppt_y"/>
                                          </p:val>
                                        </p:tav>
                                      </p:tavLst>
                                    </p:anim>
                                  </p:childTnLst>
                                </p:cTn>
                              </p:par>
                            </p:childTnLst>
                          </p:cTn>
                        </p:par>
                        <p:par>
                          <p:cTn id="34" fill="hold">
                            <p:stCondLst>
                              <p:cond delay="1000"/>
                            </p:stCondLst>
                            <p:childTnLst>
                              <p:par>
                                <p:cTn id="35" presetClass="entr" nodeType="afterEffect" presetSubtype="4" presetID="2" grpId="7" fill="hold">
                                  <p:stCondLst>
                                    <p:cond delay="0"/>
                                  </p:stCondLst>
                                  <p:iterate type="el" backwards="0">
                                    <p:tmAbs val="0"/>
                                  </p:iterate>
                                  <p:childTnLst>
                                    <p:set>
                                      <p:cBhvr>
                                        <p:cTn id="36" fill="hold"/>
                                        <p:tgtEl>
                                          <p:spTgt spid="199"/>
                                        </p:tgtEl>
                                        <p:attrNameLst>
                                          <p:attrName>style.visibility</p:attrName>
                                        </p:attrNameLst>
                                      </p:cBhvr>
                                      <p:to>
                                        <p:strVal val="visible"/>
                                      </p:to>
                                    </p:set>
                                    <p:anim calcmode="lin" valueType="num">
                                      <p:cBhvr>
                                        <p:cTn id="37" dur="500" fill="hold"/>
                                        <p:tgtEl>
                                          <p:spTgt spid="199"/>
                                        </p:tgtEl>
                                        <p:attrNameLst>
                                          <p:attrName>ppt_x</p:attrName>
                                        </p:attrNameLst>
                                      </p:cBhvr>
                                      <p:tavLst>
                                        <p:tav tm="0">
                                          <p:val>
                                            <p:strVal val="#ppt_x"/>
                                          </p:val>
                                        </p:tav>
                                        <p:tav tm="100000">
                                          <p:val>
                                            <p:strVal val="#ppt_x"/>
                                          </p:val>
                                        </p:tav>
                                      </p:tavLst>
                                    </p:anim>
                                    <p:anim calcmode="lin" valueType="num">
                                      <p:cBhvr>
                                        <p:cTn id="38" dur="500" fill="hold"/>
                                        <p:tgtEl>
                                          <p:spTgt spid="199"/>
                                        </p:tgtEl>
                                        <p:attrNameLst>
                                          <p:attrName>ppt_y</p:attrName>
                                        </p:attrNameLst>
                                      </p:cBhvr>
                                      <p:tavLst>
                                        <p:tav tm="0">
                                          <p:val>
                                            <p:strVal val="1+#ppt_h/2"/>
                                          </p:val>
                                        </p:tav>
                                        <p:tav tm="100000">
                                          <p:val>
                                            <p:strVal val="#ppt_y"/>
                                          </p:val>
                                        </p:tav>
                                      </p:tavLst>
                                    </p:anim>
                                  </p:childTnLst>
                                </p:cTn>
                              </p:par>
                            </p:childTnLst>
                          </p:cTn>
                        </p:par>
                        <p:par>
                          <p:cTn id="39" fill="hold">
                            <p:stCondLst>
                              <p:cond delay="1500"/>
                            </p:stCondLst>
                            <p:childTnLst>
                              <p:par>
                                <p:cTn id="40" presetClass="entr" nodeType="afterEffect" presetSubtype="4" presetID="2" grpId="8" fill="hold">
                                  <p:stCondLst>
                                    <p:cond delay="0"/>
                                  </p:stCondLst>
                                  <p:iterate type="el" backwards="0">
                                    <p:tmAbs val="0"/>
                                  </p:iterate>
                                  <p:childTnLst>
                                    <p:set>
                                      <p:cBhvr>
                                        <p:cTn id="41" fill="hold"/>
                                        <p:tgtEl>
                                          <p:spTgt spid="203"/>
                                        </p:tgtEl>
                                        <p:attrNameLst>
                                          <p:attrName>style.visibility</p:attrName>
                                        </p:attrNameLst>
                                      </p:cBhvr>
                                      <p:to>
                                        <p:strVal val="visible"/>
                                      </p:to>
                                    </p:set>
                                    <p:anim calcmode="lin" valueType="num">
                                      <p:cBhvr>
                                        <p:cTn id="42" dur="500" fill="hold"/>
                                        <p:tgtEl>
                                          <p:spTgt spid="203"/>
                                        </p:tgtEl>
                                        <p:attrNameLst>
                                          <p:attrName>ppt_x</p:attrName>
                                        </p:attrNameLst>
                                      </p:cBhvr>
                                      <p:tavLst>
                                        <p:tav tm="0">
                                          <p:val>
                                            <p:strVal val="#ppt_x"/>
                                          </p:val>
                                        </p:tav>
                                        <p:tav tm="100000">
                                          <p:val>
                                            <p:strVal val="#ppt_x"/>
                                          </p:val>
                                        </p:tav>
                                      </p:tavLst>
                                    </p:anim>
                                    <p:anim calcmode="lin" valueType="num">
                                      <p:cBhvr>
                                        <p:cTn id="43" dur="500" fill="hold"/>
                                        <p:tgtEl>
                                          <p:spTgt spid="2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8" grpId="4"/>
      <p:bldP build="whole" bldLvl="1" animBg="1" rev="0" advAuto="0" spid="194" grpId="1"/>
      <p:bldP build="whole" bldLvl="1" animBg="1" rev="0" advAuto="0" spid="197" grpId="2"/>
      <p:bldP build="whole" bldLvl="1" animBg="1" rev="0" advAuto="0" spid="181" grpId="3"/>
      <p:bldP build="whole" bldLvl="1" animBg="1" rev="0" advAuto="0" spid="203" grpId="8"/>
      <p:bldP build="whole" bldLvl="1" animBg="1" rev="0" advAuto="0" spid="198" grpId="6"/>
      <p:bldP build="whole" bldLvl="1" animBg="1" rev="0" advAuto="0" spid="199" grpId="7"/>
      <p:bldP build="whole" bldLvl="1" animBg="1" rev="0" advAuto="0" spid="178" grpId="5"/>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23" name="Group"/>
          <p:cNvGrpSpPr/>
          <p:nvPr/>
        </p:nvGrpSpPr>
        <p:grpSpPr>
          <a:xfrm>
            <a:off x="4505917" y="6524009"/>
            <a:ext cx="3959814" cy="1984873"/>
            <a:chOff x="0" y="0"/>
            <a:chExt cx="3959813" cy="1984872"/>
          </a:xfrm>
        </p:grpSpPr>
        <p:sp>
          <p:nvSpPr>
            <p:cNvPr id="2021"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2022" name="250px-VRSNlogoAug2012.png" descr="250px-VRSNlogoAug2012.png"/>
            <p:cNvPicPr>
              <a:picLocks noChangeAspect="1"/>
            </p:cNvPicPr>
            <p:nvPr/>
          </p:nvPicPr>
          <p:blipFill>
            <a:blip r:embed="rId3">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2026" name="Group"/>
          <p:cNvGrpSpPr/>
          <p:nvPr/>
        </p:nvGrpSpPr>
        <p:grpSpPr>
          <a:xfrm>
            <a:off x="4505917" y="6524009"/>
            <a:ext cx="3959814" cy="1984873"/>
            <a:chOff x="0" y="0"/>
            <a:chExt cx="3959813" cy="1984872"/>
          </a:xfrm>
        </p:grpSpPr>
        <p:sp>
          <p:nvSpPr>
            <p:cNvPr id="2024"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2025" name="250px-VRSNlogoAug2012.png" descr="250px-VRSNlogoAug2012.png"/>
            <p:cNvPicPr>
              <a:picLocks noChangeAspect="1"/>
            </p:cNvPicPr>
            <p:nvPr/>
          </p:nvPicPr>
          <p:blipFill>
            <a:blip r:embed="rId3">
              <a:extLst/>
            </a:blip>
            <a:srcRect l="18183" t="9604" r="18183" b="29836"/>
            <a:stretch>
              <a:fillRect/>
            </a:stretch>
          </p:blipFill>
          <p:spPr>
            <a:xfrm>
              <a:off x="0" y="0"/>
              <a:ext cx="720731" cy="685909"/>
            </a:xfrm>
            <a:prstGeom prst="rect">
              <a:avLst/>
            </a:prstGeom>
            <a:ln w="12700" cap="flat">
              <a:noFill/>
              <a:miter lim="400000"/>
            </a:ln>
            <a:effectLst/>
          </p:spPr>
        </p:pic>
      </p:grpSp>
      <p:sp>
        <p:nvSpPr>
          <p:cNvPr id="2027"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sp>
        <p:nvSpPr>
          <p:cNvPr id="2028" name="OCSP Must-Staple"/>
          <p:cNvSpPr txBox="1"/>
          <p:nvPr>
            <p:ph type="title"/>
          </p:nvPr>
        </p:nvSpPr>
        <p:spPr>
          <a:prstGeom prst="rect">
            <a:avLst/>
          </a:prstGeom>
        </p:spPr>
        <p:txBody>
          <a:bodyPr/>
          <a:lstStyle/>
          <a:p>
            <a:pPr/>
            <a:r>
              <a:t>OCSP </a:t>
            </a:r>
            <a:r>
              <a:rPr>
                <a:solidFill>
                  <a:schemeClr val="accent3">
                    <a:hueOff val="-365725"/>
                    <a:satOff val="-32500"/>
                    <a:lumOff val="18235"/>
                  </a:schemeClr>
                </a:solidFill>
              </a:rPr>
              <a:t>Must-Staple</a:t>
            </a:r>
          </a:p>
        </p:txBody>
      </p:sp>
      <p:sp>
        <p:nvSpPr>
          <p:cNvPr id="202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30" name="Chrome-logo.png" descr="Chrome-logo.png"/>
          <p:cNvPicPr>
            <a:picLocks noChangeAspect="1"/>
          </p:cNvPicPr>
          <p:nvPr/>
        </p:nvPicPr>
        <p:blipFill>
          <a:blip r:embed="rId4">
            <a:extLst/>
          </a:blip>
          <a:stretch>
            <a:fillRect/>
          </a:stretch>
        </p:blipFill>
        <p:spPr>
          <a:xfrm>
            <a:off x="1841634" y="2992428"/>
            <a:ext cx="685801" cy="685801"/>
          </a:xfrm>
          <a:prstGeom prst="rect">
            <a:avLst/>
          </a:prstGeom>
          <a:ln w="12700">
            <a:miter lim="400000"/>
          </a:ln>
        </p:spPr>
      </p:pic>
      <p:sp>
        <p:nvSpPr>
          <p:cNvPr id="2031"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051" name="Group"/>
          <p:cNvGrpSpPr/>
          <p:nvPr/>
        </p:nvGrpSpPr>
        <p:grpSpPr>
          <a:xfrm>
            <a:off x="7501744" y="2989452"/>
            <a:ext cx="3500282" cy="1991852"/>
            <a:chOff x="0" y="0"/>
            <a:chExt cx="3500280" cy="1991850"/>
          </a:xfrm>
        </p:grpSpPr>
        <p:grpSp>
          <p:nvGrpSpPr>
            <p:cNvPr id="2034" name="Group"/>
            <p:cNvGrpSpPr/>
            <p:nvPr/>
          </p:nvGrpSpPr>
          <p:grpSpPr>
            <a:xfrm>
              <a:off x="0" y="-1"/>
              <a:ext cx="3500281" cy="1991852"/>
              <a:chOff x="0" y="0"/>
              <a:chExt cx="3500280" cy="1991850"/>
            </a:xfrm>
          </p:grpSpPr>
          <p:sp>
            <p:nvSpPr>
              <p:cNvPr id="2032" name="Website"/>
              <p:cNvSpPr/>
              <p:nvPr/>
            </p:nvSpPr>
            <p:spPr>
              <a:xfrm>
                <a:off x="826152" y="255054"/>
                <a:ext cx="2674129" cy="1736797"/>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pic>
            <p:nvPicPr>
              <p:cNvPr id="2033" name="strategic_bofa500_1.png" descr="strategic_bofa500_1.png"/>
              <p:cNvPicPr>
                <a:picLocks noChangeAspect="1"/>
              </p:cNvPicPr>
              <p:nvPr/>
            </p:nvPicPr>
            <p:blipFill>
              <a:blip r:embed="rId5">
                <a:extLst/>
              </a:blip>
              <a:srcRect l="28418" t="39675" r="28418" b="0"/>
              <a:stretch>
                <a:fillRect/>
              </a:stretch>
            </p:blipFill>
            <p:spPr>
              <a:xfrm>
                <a:off x="0" y="0"/>
                <a:ext cx="1466958" cy="691940"/>
              </a:xfrm>
              <a:prstGeom prst="rect">
                <a:avLst/>
              </a:prstGeom>
              <a:ln w="12700" cap="flat">
                <a:noFill/>
                <a:miter lim="400000"/>
              </a:ln>
              <a:effectLst/>
            </p:spPr>
          </p:pic>
        </p:grpSp>
        <p:grpSp>
          <p:nvGrpSpPr>
            <p:cNvPr id="2042" name="Group"/>
            <p:cNvGrpSpPr/>
            <p:nvPr/>
          </p:nvGrpSpPr>
          <p:grpSpPr>
            <a:xfrm>
              <a:off x="1437782" y="1007050"/>
              <a:ext cx="627664" cy="584201"/>
              <a:chOff x="0" y="0"/>
              <a:chExt cx="627662" cy="584200"/>
            </a:xfrm>
          </p:grpSpPr>
          <p:sp>
            <p:nvSpPr>
              <p:cNvPr id="2035"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36"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37"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38"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39"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40"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41"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050" name="Group"/>
            <p:cNvGrpSpPr/>
            <p:nvPr/>
          </p:nvGrpSpPr>
          <p:grpSpPr>
            <a:xfrm>
              <a:off x="960029" y="1010340"/>
              <a:ext cx="620594" cy="577620"/>
              <a:chOff x="0" y="0"/>
              <a:chExt cx="620592" cy="577619"/>
            </a:xfrm>
          </p:grpSpPr>
          <p:sp>
            <p:nvSpPr>
              <p:cNvPr id="2043"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44"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45"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46"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47" name="Line"/>
              <p:cNvSpPr/>
              <p:nvPr/>
            </p:nvSpPr>
            <p:spPr>
              <a:xfrm flipV="1">
                <a:off x="214594" y="293887"/>
                <a:ext cx="134370"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48"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49"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2059" name="Group"/>
          <p:cNvGrpSpPr/>
          <p:nvPr/>
        </p:nvGrpSpPr>
        <p:grpSpPr>
          <a:xfrm>
            <a:off x="8939527" y="3996502"/>
            <a:ext cx="627663" cy="584201"/>
            <a:chOff x="0" y="0"/>
            <a:chExt cx="627662" cy="584200"/>
          </a:xfrm>
        </p:grpSpPr>
        <p:sp>
          <p:nvSpPr>
            <p:cNvPr id="2052"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53"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54"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55"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56"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57"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58"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067" name="Group"/>
          <p:cNvGrpSpPr/>
          <p:nvPr/>
        </p:nvGrpSpPr>
        <p:grpSpPr>
          <a:xfrm>
            <a:off x="8461774" y="3999792"/>
            <a:ext cx="620593" cy="577621"/>
            <a:chOff x="0" y="0"/>
            <a:chExt cx="620592" cy="577619"/>
          </a:xfrm>
        </p:grpSpPr>
        <p:sp>
          <p:nvSpPr>
            <p:cNvPr id="2060"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61"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62"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63"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64" name="Line"/>
            <p:cNvSpPr/>
            <p:nvPr/>
          </p:nvSpPr>
          <p:spPr>
            <a:xfrm flipV="1">
              <a:off x="214594" y="293887"/>
              <a:ext cx="134370"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65"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66"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2255" name="Connection Line"/>
          <p:cNvSpPr/>
          <p:nvPr/>
        </p:nvSpPr>
        <p:spPr>
          <a:xfrm>
            <a:off x="8490733" y="4802006"/>
            <a:ext cx="2055526" cy="2945522"/>
          </a:xfrm>
          <a:custGeom>
            <a:avLst/>
            <a:gdLst/>
            <a:ahLst/>
            <a:cxnLst>
              <a:cxn ang="0">
                <a:pos x="wd2" y="hd2"/>
              </a:cxn>
              <a:cxn ang="5400000">
                <a:pos x="wd2" y="hd2"/>
              </a:cxn>
              <a:cxn ang="10800000">
                <a:pos x="wd2" y="hd2"/>
              </a:cxn>
              <a:cxn ang="16200000">
                <a:pos x="wd2" y="hd2"/>
              </a:cxn>
            </a:cxnLst>
            <a:rect l="0" t="0" r="r" b="b"/>
            <a:pathLst>
              <a:path w="18014" h="21600" fill="norm" stroke="1" extrusionOk="0">
                <a:moveTo>
                  <a:pt x="0" y="21600"/>
                </a:moveTo>
                <a:cubicBezTo>
                  <a:pt x="16397" y="18000"/>
                  <a:pt x="21600" y="10800"/>
                  <a:pt x="15610" y="0"/>
                </a:cubicBezTo>
              </a:path>
            </a:pathLst>
          </a:custGeom>
          <a:ln w="50800">
            <a:solidFill>
              <a:srgbClr val="FFFFFF"/>
            </a:solidFill>
            <a:prstDash val="sysDot"/>
            <a:miter lim="400000"/>
            <a:tailEnd type="triangle"/>
          </a:ln>
        </p:spPr>
        <p:txBody>
          <a:bodyPr/>
          <a:lstStyle/>
          <a:p>
            <a:pPr/>
          </a:p>
        </p:txBody>
      </p:sp>
      <p:sp>
        <p:nvSpPr>
          <p:cNvPr id="2069" name="Must-Staple Extension:…"/>
          <p:cNvSpPr txBox="1"/>
          <p:nvPr/>
        </p:nvSpPr>
        <p:spPr>
          <a:xfrm>
            <a:off x="7009369" y="8186267"/>
            <a:ext cx="5887344"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a:solidFill>
                  <a:schemeClr val="accent3">
                    <a:hueOff val="-365725"/>
                    <a:satOff val="-32500"/>
                    <a:lumOff val="18235"/>
                  </a:schemeClr>
                </a:solidFill>
                <a:latin typeface="Gill Sans"/>
                <a:ea typeface="Gill Sans"/>
                <a:cs typeface="Gill Sans"/>
                <a:sym typeface="Gill Sans"/>
              </a:defRPr>
            </a:pPr>
            <a:r>
              <a:t>Must-Staple Extension:</a:t>
            </a:r>
          </a:p>
          <a:p>
            <a:pPr>
              <a:defRPr b="0">
                <a:solidFill>
                  <a:schemeClr val="accent3">
                    <a:hueOff val="-365725"/>
                    <a:satOff val="-32500"/>
                    <a:lumOff val="18235"/>
                  </a:schemeClr>
                </a:solidFill>
                <a:latin typeface="Gill Sans"/>
                <a:ea typeface="Gill Sans"/>
                <a:cs typeface="Gill Sans"/>
                <a:sym typeface="Gill Sans"/>
              </a:defRPr>
            </a:pPr>
            <a:r>
              <a:t>The server will provide a valid OCSP response</a:t>
            </a:r>
          </a:p>
        </p:txBody>
      </p:sp>
      <p:sp>
        <p:nvSpPr>
          <p:cNvPr id="2070" name="Rectangle"/>
          <p:cNvSpPr/>
          <p:nvPr/>
        </p:nvSpPr>
        <p:spPr>
          <a:xfrm>
            <a:off x="4953608" y="7360537"/>
            <a:ext cx="1790917" cy="991134"/>
          </a:xfrm>
          <a:prstGeom prst="rect">
            <a:avLst/>
          </a:prstGeom>
          <a:solidFill>
            <a:srgbClr val="000000"/>
          </a:solidFill>
          <a:ln w="12700">
            <a:miter lim="400000"/>
          </a:ln>
        </p:spPr>
        <p:txBody>
          <a:bodyPr lIns="50800" tIns="50800" rIns="50800" bIns="50800" anchor="ctr"/>
          <a:lstStyle/>
          <a:p>
            <a:pPr>
              <a:defRPr b="0" sz="2200">
                <a:latin typeface="+mn-lt"/>
                <a:ea typeface="+mn-ea"/>
                <a:cs typeface="+mn-cs"/>
                <a:sym typeface="Helvetica Neue Medium"/>
              </a:defRPr>
            </a:pPr>
          </a:p>
        </p:txBody>
      </p:sp>
      <p:grpSp>
        <p:nvGrpSpPr>
          <p:cNvPr id="2087" name="Group"/>
          <p:cNvGrpSpPr/>
          <p:nvPr/>
        </p:nvGrpSpPr>
        <p:grpSpPr>
          <a:xfrm>
            <a:off x="7061379" y="7526142"/>
            <a:ext cx="1217021" cy="659924"/>
            <a:chOff x="0" y="0"/>
            <a:chExt cx="1217019" cy="659923"/>
          </a:xfrm>
        </p:grpSpPr>
        <p:grpSp>
          <p:nvGrpSpPr>
            <p:cNvPr id="2078" name="Group"/>
            <p:cNvGrpSpPr/>
            <p:nvPr/>
          </p:nvGrpSpPr>
          <p:grpSpPr>
            <a:xfrm>
              <a:off x="0" y="-1"/>
              <a:ext cx="709020" cy="659925"/>
              <a:chOff x="0" y="0"/>
              <a:chExt cx="709019" cy="659923"/>
            </a:xfrm>
          </p:grpSpPr>
          <p:sp>
            <p:nvSpPr>
              <p:cNvPr id="2071"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72"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73"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74"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75"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76"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77"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086" name="Group"/>
            <p:cNvGrpSpPr/>
            <p:nvPr/>
          </p:nvGrpSpPr>
          <p:grpSpPr>
            <a:xfrm>
              <a:off x="507999" y="0"/>
              <a:ext cx="709021" cy="659924"/>
              <a:chOff x="0" y="0"/>
              <a:chExt cx="709019" cy="659923"/>
            </a:xfrm>
          </p:grpSpPr>
          <p:sp>
            <p:nvSpPr>
              <p:cNvPr id="2079"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80"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81"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82"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83"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84"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85"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2103" name="Group"/>
          <p:cNvGrpSpPr/>
          <p:nvPr/>
        </p:nvGrpSpPr>
        <p:grpSpPr>
          <a:xfrm>
            <a:off x="8202554" y="6701840"/>
            <a:ext cx="1903475" cy="1107569"/>
            <a:chOff x="0" y="0"/>
            <a:chExt cx="1903474" cy="1107567"/>
          </a:xfrm>
        </p:grpSpPr>
        <p:grpSp>
          <p:nvGrpSpPr>
            <p:cNvPr id="2100" name="Group"/>
            <p:cNvGrpSpPr/>
            <p:nvPr/>
          </p:nvGrpSpPr>
          <p:grpSpPr>
            <a:xfrm>
              <a:off x="354600" y="0"/>
              <a:ext cx="1194275" cy="896229"/>
              <a:chOff x="0" y="0"/>
              <a:chExt cx="1194273" cy="896228"/>
            </a:xfrm>
          </p:grpSpPr>
          <p:sp>
            <p:nvSpPr>
              <p:cNvPr id="2088"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89"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097" name="Group"/>
              <p:cNvGrpSpPr/>
              <p:nvPr/>
            </p:nvGrpSpPr>
            <p:grpSpPr>
              <a:xfrm>
                <a:off x="62930" y="528144"/>
                <a:ext cx="290761" cy="270627"/>
                <a:chOff x="0" y="0"/>
                <a:chExt cx="290759" cy="270626"/>
              </a:xfrm>
            </p:grpSpPr>
            <p:sp>
              <p:nvSpPr>
                <p:cNvPr id="2090"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91"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92"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93"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94"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95"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96"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098" name="250px-VRSNlogoAug2012.png" descr="250px-VRSNlogoAug2012.png"/>
              <p:cNvPicPr>
                <a:picLocks noChangeAspect="1"/>
              </p:cNvPicPr>
              <p:nvPr/>
            </p:nvPicPr>
            <p:blipFill>
              <a:blip r:embed="rId3">
                <a:extLst/>
              </a:blip>
              <a:srcRect l="0" t="0" r="12951" b="33387"/>
              <a:stretch>
                <a:fillRect/>
              </a:stretch>
            </p:blipFill>
            <p:spPr>
              <a:xfrm>
                <a:off x="695032" y="443170"/>
                <a:ext cx="464702" cy="355605"/>
              </a:xfrm>
              <a:prstGeom prst="rect">
                <a:avLst/>
              </a:prstGeom>
              <a:ln w="12700" cap="flat">
                <a:noFill/>
                <a:miter lim="400000"/>
              </a:ln>
              <a:effectLst/>
            </p:spPr>
          </p:pic>
          <p:pic>
            <p:nvPicPr>
              <p:cNvPr id="2099"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sp>
          <p:nvSpPr>
            <p:cNvPr id="2101" name="1.3.6.1.5.5.7.1.24"/>
            <p:cNvSpPr txBox="1"/>
            <p:nvPr/>
          </p:nvSpPr>
          <p:spPr>
            <a:xfrm>
              <a:off x="0" y="815467"/>
              <a:ext cx="1903475" cy="292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lnSpc>
                  <a:spcPts val="3000"/>
                </a:lnSpc>
                <a:defRPr b="0" sz="1300">
                  <a:solidFill>
                    <a:srgbClr val="333333"/>
                  </a:solidFill>
                  <a:latin typeface="Menlo"/>
                  <a:ea typeface="Menlo"/>
                  <a:cs typeface="Menlo"/>
                  <a:sym typeface="Menlo"/>
                </a:defRPr>
              </a:lvl1pPr>
            </a:lstStyle>
            <a:p>
              <a:pPr/>
              <a:r>
                <a:t>1.3.6.1.5.5.7.1.24</a:t>
              </a:r>
            </a:p>
          </p:txBody>
        </p:sp>
        <p:sp>
          <p:nvSpPr>
            <p:cNvPr id="2102" name="1"/>
            <p:cNvSpPr txBox="1"/>
            <p:nvPr/>
          </p:nvSpPr>
          <p:spPr>
            <a:xfrm>
              <a:off x="-1" y="815467"/>
              <a:ext cx="213700" cy="292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lnSpc>
                  <a:spcPts val="3000"/>
                </a:lnSpc>
                <a:defRPr b="0" sz="1300">
                  <a:solidFill>
                    <a:srgbClr val="333333"/>
                  </a:solidFill>
                  <a:latin typeface="Menlo"/>
                  <a:ea typeface="Menlo"/>
                  <a:cs typeface="Menlo"/>
                  <a:sym typeface="Menlo"/>
                </a:defRPr>
              </a:lvl1pPr>
            </a:lstStyle>
            <a:p>
              <a:pPr/>
              <a:r>
                <a:t>1</a:t>
              </a:r>
            </a:p>
          </p:txBody>
        </p:sp>
      </p:grpSp>
      <p:sp>
        <p:nvSpPr>
          <p:cNvPr id="2256" name="Connection Line"/>
          <p:cNvSpPr/>
          <p:nvPr/>
        </p:nvSpPr>
        <p:spPr>
          <a:xfrm>
            <a:off x="3385021" y="4433716"/>
            <a:ext cx="4495861" cy="25207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6867" y="7888"/>
                  <a:pt x="14067" y="688"/>
                  <a:pt x="21600" y="0"/>
                </a:cubicBezTo>
              </a:path>
            </a:pathLst>
          </a:custGeom>
          <a:ln w="63500">
            <a:solidFill>
              <a:srgbClr val="FFFFFF"/>
            </a:solidFill>
            <a:prstDash val="sysDot"/>
            <a:miter lim="400000"/>
            <a:headEnd type="triangle"/>
          </a:ln>
        </p:spPr>
        <p:txBody>
          <a:bodyPr/>
          <a:lstStyle/>
          <a:p>
            <a:pPr/>
          </a:p>
        </p:txBody>
      </p:sp>
      <p:grpSp>
        <p:nvGrpSpPr>
          <p:cNvPr id="2109" name="Group"/>
          <p:cNvGrpSpPr/>
          <p:nvPr/>
        </p:nvGrpSpPr>
        <p:grpSpPr>
          <a:xfrm>
            <a:off x="5393710" y="5348278"/>
            <a:ext cx="2750256" cy="1599963"/>
            <a:chOff x="0" y="0"/>
            <a:chExt cx="2750254" cy="1599961"/>
          </a:xfrm>
        </p:grpSpPr>
        <p:sp>
          <p:nvSpPr>
            <p:cNvPr id="2105" name="OCSP response"/>
            <p:cNvSpPr/>
            <p:nvPr/>
          </p:nvSpPr>
          <p:spPr>
            <a:xfrm>
              <a:off x="1480254" y="329961"/>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response</a:t>
              </a:r>
            </a:p>
          </p:txBody>
        </p:sp>
        <p:grpSp>
          <p:nvGrpSpPr>
            <p:cNvPr id="2108" name="Group"/>
            <p:cNvGrpSpPr/>
            <p:nvPr/>
          </p:nvGrpSpPr>
          <p:grpSpPr>
            <a:xfrm>
              <a:off x="0" y="0"/>
              <a:ext cx="436842" cy="659924"/>
              <a:chOff x="0" y="0"/>
              <a:chExt cx="436841" cy="659923"/>
            </a:xfrm>
          </p:grpSpPr>
          <p:sp>
            <p:nvSpPr>
              <p:cNvPr id="2106" name="Ribbon"/>
              <p:cNvSpPr/>
              <p:nvPr/>
            </p:nvSpPr>
            <p:spPr>
              <a:xfrm>
                <a:off x="-1" y="0"/>
                <a:ext cx="436843" cy="659924"/>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2107" name="Dingbat Check"/>
              <p:cNvSpPr/>
              <p:nvPr/>
            </p:nvSpPr>
            <p:spPr>
              <a:xfrm>
                <a:off x="120392" y="132990"/>
                <a:ext cx="196057" cy="186306"/>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sp>
        <p:nvSpPr>
          <p:cNvPr id="2257" name="Connection Line"/>
          <p:cNvSpPr/>
          <p:nvPr/>
        </p:nvSpPr>
        <p:spPr>
          <a:xfrm>
            <a:off x="3612976" y="4685298"/>
            <a:ext cx="4495861" cy="25207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6867" y="7888"/>
                  <a:pt x="14067" y="688"/>
                  <a:pt x="21600" y="0"/>
                </a:cubicBezTo>
              </a:path>
            </a:pathLst>
          </a:custGeom>
          <a:ln w="63500">
            <a:solidFill>
              <a:srgbClr val="FFFFFF"/>
            </a:solidFill>
            <a:prstDash val="sysDot"/>
            <a:miter lim="400000"/>
            <a:tailEnd type="triangle"/>
          </a:ln>
        </p:spPr>
        <p:txBody>
          <a:bodyPr/>
          <a:lstStyle/>
          <a:p>
            <a:pPr/>
          </a:p>
        </p:txBody>
      </p:sp>
      <p:sp>
        <p:nvSpPr>
          <p:cNvPr id="2111" name="✗"/>
          <p:cNvSpPr txBox="1"/>
          <p:nvPr/>
        </p:nvSpPr>
        <p:spPr>
          <a:xfrm>
            <a:off x="6134467" y="3007883"/>
            <a:ext cx="882713" cy="143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0600">
                <a:solidFill>
                  <a:srgbClr val="C82506"/>
                </a:solidFill>
                <a:latin typeface="Gill Sans"/>
                <a:ea typeface="Gill Sans"/>
                <a:cs typeface="Gill Sans"/>
                <a:sym typeface="Gill Sans"/>
              </a:defRPr>
            </a:lvl1pPr>
          </a:lstStyle>
          <a:p>
            <a:pPr/>
            <a:r>
              <a:t>✗</a:t>
            </a:r>
          </a:p>
        </p:txBody>
      </p:sp>
      <p:sp>
        <p:nvSpPr>
          <p:cNvPr id="2112" name="1.3.6.1.5.5.7.1.24"/>
          <p:cNvSpPr txBox="1"/>
          <p:nvPr/>
        </p:nvSpPr>
        <p:spPr>
          <a:xfrm>
            <a:off x="8202554" y="7522057"/>
            <a:ext cx="1903475" cy="29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000"/>
              </a:lnSpc>
              <a:defRPr b="0" sz="1300">
                <a:solidFill>
                  <a:srgbClr val="333333"/>
                </a:solidFill>
                <a:latin typeface="Menlo"/>
                <a:ea typeface="Menlo"/>
                <a:cs typeface="Menlo"/>
                <a:sym typeface="Menlo"/>
              </a:defRPr>
            </a:lvl1pPr>
          </a:lstStyle>
          <a:p>
            <a:pPr/>
            <a:r>
              <a:t>1.3.6.1.5.5.7.1.24</a:t>
            </a:r>
          </a:p>
        </p:txBody>
      </p:sp>
      <p:grpSp>
        <p:nvGrpSpPr>
          <p:cNvPr id="2125" name="Group"/>
          <p:cNvGrpSpPr/>
          <p:nvPr/>
        </p:nvGrpSpPr>
        <p:grpSpPr>
          <a:xfrm>
            <a:off x="8563817" y="6697091"/>
            <a:ext cx="1194275" cy="896229"/>
            <a:chOff x="0" y="0"/>
            <a:chExt cx="1194273" cy="896228"/>
          </a:xfrm>
        </p:grpSpPr>
        <p:sp>
          <p:nvSpPr>
            <p:cNvPr id="2113"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14"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122" name="Group"/>
            <p:cNvGrpSpPr/>
            <p:nvPr/>
          </p:nvGrpSpPr>
          <p:grpSpPr>
            <a:xfrm>
              <a:off x="62930" y="528144"/>
              <a:ext cx="290761" cy="270627"/>
              <a:chOff x="0" y="0"/>
              <a:chExt cx="290759" cy="270626"/>
            </a:xfrm>
          </p:grpSpPr>
          <p:sp>
            <p:nvSpPr>
              <p:cNvPr id="2115"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16"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17"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18"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19"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20"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21"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123" name="250px-VRSNlogoAug2012.png" descr="250px-VRSNlogoAug2012.png"/>
            <p:cNvPicPr>
              <a:picLocks noChangeAspect="1"/>
            </p:cNvPicPr>
            <p:nvPr/>
          </p:nvPicPr>
          <p:blipFill>
            <a:blip r:embed="rId3">
              <a:extLst/>
            </a:blip>
            <a:srcRect l="0" t="0" r="12951" b="33387"/>
            <a:stretch>
              <a:fillRect/>
            </a:stretch>
          </p:blipFill>
          <p:spPr>
            <a:xfrm>
              <a:off x="695032" y="443170"/>
              <a:ext cx="464702" cy="355605"/>
            </a:xfrm>
            <a:prstGeom prst="rect">
              <a:avLst/>
            </a:prstGeom>
            <a:ln w="12700" cap="flat">
              <a:noFill/>
              <a:miter lim="400000"/>
            </a:ln>
            <a:effectLst/>
          </p:spPr>
        </p:pic>
        <p:pic>
          <p:nvPicPr>
            <p:cNvPr id="2124"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sp>
        <p:nvSpPr>
          <p:cNvPr id="2126" name="Triangle"/>
          <p:cNvSpPr/>
          <p:nvPr/>
        </p:nvSpPr>
        <p:spPr>
          <a:xfrm flipH="1" rot="16200000">
            <a:off x="4628713" y="6570286"/>
            <a:ext cx="1246246" cy="2750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127" name="Rectangle"/>
          <p:cNvSpPr/>
          <p:nvPr/>
        </p:nvSpPr>
        <p:spPr>
          <a:xfrm>
            <a:off x="4953608" y="7360537"/>
            <a:ext cx="1790917" cy="991134"/>
          </a:xfrm>
          <a:prstGeom prst="rect">
            <a:avLst/>
          </a:prstGeom>
          <a:solidFill>
            <a:srgbClr val="000000"/>
          </a:solidFill>
          <a:ln w="254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grpSp>
        <p:nvGrpSpPr>
          <p:cNvPr id="2224" name="Group"/>
          <p:cNvGrpSpPr/>
          <p:nvPr/>
        </p:nvGrpSpPr>
        <p:grpSpPr>
          <a:xfrm>
            <a:off x="4992918" y="7342671"/>
            <a:ext cx="1712297" cy="1028701"/>
            <a:chOff x="0" y="0"/>
            <a:chExt cx="1712295" cy="1028699"/>
          </a:xfrm>
        </p:grpSpPr>
        <p:grpSp>
          <p:nvGrpSpPr>
            <p:cNvPr id="2143" name="Group"/>
            <p:cNvGrpSpPr/>
            <p:nvPr/>
          </p:nvGrpSpPr>
          <p:grpSpPr>
            <a:xfrm>
              <a:off x="0" y="0"/>
              <a:ext cx="533210" cy="609601"/>
              <a:chOff x="0" y="0"/>
              <a:chExt cx="533209" cy="609600"/>
            </a:xfrm>
          </p:grpSpPr>
          <p:grpSp>
            <p:nvGrpSpPr>
              <p:cNvPr id="2141" name="Group"/>
              <p:cNvGrpSpPr/>
              <p:nvPr/>
            </p:nvGrpSpPr>
            <p:grpSpPr>
              <a:xfrm>
                <a:off x="0" y="118381"/>
                <a:ext cx="533210" cy="372838"/>
                <a:chOff x="0" y="0"/>
                <a:chExt cx="533209" cy="372836"/>
              </a:xfrm>
            </p:grpSpPr>
            <p:grpSp>
              <p:nvGrpSpPr>
                <p:cNvPr id="2139" name="Group"/>
                <p:cNvGrpSpPr/>
                <p:nvPr/>
              </p:nvGrpSpPr>
              <p:grpSpPr>
                <a:xfrm>
                  <a:off x="34234" y="42068"/>
                  <a:ext cx="464742" cy="330769"/>
                  <a:chOff x="0" y="0"/>
                  <a:chExt cx="464740" cy="330768"/>
                </a:xfrm>
              </p:grpSpPr>
              <p:sp>
                <p:nvSpPr>
                  <p:cNvPr id="2128"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136" name="Group"/>
                  <p:cNvGrpSpPr/>
                  <p:nvPr/>
                </p:nvGrpSpPr>
                <p:grpSpPr>
                  <a:xfrm>
                    <a:off x="24488" y="187531"/>
                    <a:ext cx="113148" cy="105313"/>
                    <a:chOff x="0" y="0"/>
                    <a:chExt cx="113146" cy="105311"/>
                  </a:xfrm>
                </p:grpSpPr>
                <p:sp>
                  <p:nvSpPr>
                    <p:cNvPr id="2129"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30"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31"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32"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33"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34"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35"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137"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138"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140"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142"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159" name="Group"/>
            <p:cNvGrpSpPr/>
            <p:nvPr/>
          </p:nvGrpSpPr>
          <p:grpSpPr>
            <a:xfrm>
              <a:off x="589542" y="0"/>
              <a:ext cx="533211" cy="609601"/>
              <a:chOff x="0" y="0"/>
              <a:chExt cx="533209" cy="609600"/>
            </a:xfrm>
          </p:grpSpPr>
          <p:grpSp>
            <p:nvGrpSpPr>
              <p:cNvPr id="2157" name="Group"/>
              <p:cNvGrpSpPr/>
              <p:nvPr/>
            </p:nvGrpSpPr>
            <p:grpSpPr>
              <a:xfrm>
                <a:off x="-1" y="118381"/>
                <a:ext cx="533211" cy="372838"/>
                <a:chOff x="0" y="0"/>
                <a:chExt cx="533209" cy="372836"/>
              </a:xfrm>
            </p:grpSpPr>
            <p:grpSp>
              <p:nvGrpSpPr>
                <p:cNvPr id="2155" name="Group"/>
                <p:cNvGrpSpPr/>
                <p:nvPr/>
              </p:nvGrpSpPr>
              <p:grpSpPr>
                <a:xfrm>
                  <a:off x="34234" y="42068"/>
                  <a:ext cx="464742" cy="330769"/>
                  <a:chOff x="0" y="0"/>
                  <a:chExt cx="464740" cy="330768"/>
                </a:xfrm>
              </p:grpSpPr>
              <p:sp>
                <p:nvSpPr>
                  <p:cNvPr id="2144"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152" name="Group"/>
                  <p:cNvGrpSpPr/>
                  <p:nvPr/>
                </p:nvGrpSpPr>
                <p:grpSpPr>
                  <a:xfrm>
                    <a:off x="24488" y="187531"/>
                    <a:ext cx="113148" cy="105313"/>
                    <a:chOff x="0" y="0"/>
                    <a:chExt cx="113146" cy="105311"/>
                  </a:xfrm>
                </p:grpSpPr>
                <p:sp>
                  <p:nvSpPr>
                    <p:cNvPr id="2145"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46"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47"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48"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49"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50"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51"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153"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154"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156"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158"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175" name="Group"/>
            <p:cNvGrpSpPr/>
            <p:nvPr/>
          </p:nvGrpSpPr>
          <p:grpSpPr>
            <a:xfrm>
              <a:off x="-1" y="419099"/>
              <a:ext cx="533211" cy="609601"/>
              <a:chOff x="0" y="0"/>
              <a:chExt cx="533209" cy="609600"/>
            </a:xfrm>
          </p:grpSpPr>
          <p:grpSp>
            <p:nvGrpSpPr>
              <p:cNvPr id="2173" name="Group"/>
              <p:cNvGrpSpPr/>
              <p:nvPr/>
            </p:nvGrpSpPr>
            <p:grpSpPr>
              <a:xfrm>
                <a:off x="-1" y="118381"/>
                <a:ext cx="533211" cy="372838"/>
                <a:chOff x="0" y="0"/>
                <a:chExt cx="533209" cy="372836"/>
              </a:xfrm>
            </p:grpSpPr>
            <p:grpSp>
              <p:nvGrpSpPr>
                <p:cNvPr id="2171" name="Group"/>
                <p:cNvGrpSpPr/>
                <p:nvPr/>
              </p:nvGrpSpPr>
              <p:grpSpPr>
                <a:xfrm>
                  <a:off x="34234" y="42068"/>
                  <a:ext cx="464742" cy="330769"/>
                  <a:chOff x="0" y="0"/>
                  <a:chExt cx="464740" cy="330768"/>
                </a:xfrm>
              </p:grpSpPr>
              <p:sp>
                <p:nvSpPr>
                  <p:cNvPr id="2160"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168" name="Group"/>
                  <p:cNvGrpSpPr/>
                  <p:nvPr/>
                </p:nvGrpSpPr>
                <p:grpSpPr>
                  <a:xfrm>
                    <a:off x="24488" y="187531"/>
                    <a:ext cx="113148" cy="105313"/>
                    <a:chOff x="0" y="0"/>
                    <a:chExt cx="113146" cy="105311"/>
                  </a:xfrm>
                </p:grpSpPr>
                <p:sp>
                  <p:nvSpPr>
                    <p:cNvPr id="2161"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62"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63"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64"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65"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66"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67"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169"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170"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172"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174"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191" name="Group"/>
            <p:cNvGrpSpPr/>
            <p:nvPr/>
          </p:nvGrpSpPr>
          <p:grpSpPr>
            <a:xfrm>
              <a:off x="589542" y="419099"/>
              <a:ext cx="533211" cy="609601"/>
              <a:chOff x="0" y="0"/>
              <a:chExt cx="533209" cy="609600"/>
            </a:xfrm>
          </p:grpSpPr>
          <p:grpSp>
            <p:nvGrpSpPr>
              <p:cNvPr id="2189" name="Group"/>
              <p:cNvGrpSpPr/>
              <p:nvPr/>
            </p:nvGrpSpPr>
            <p:grpSpPr>
              <a:xfrm>
                <a:off x="-1" y="118381"/>
                <a:ext cx="533211" cy="372838"/>
                <a:chOff x="0" y="0"/>
                <a:chExt cx="533209" cy="372836"/>
              </a:xfrm>
            </p:grpSpPr>
            <p:grpSp>
              <p:nvGrpSpPr>
                <p:cNvPr id="2187" name="Group"/>
                <p:cNvGrpSpPr/>
                <p:nvPr/>
              </p:nvGrpSpPr>
              <p:grpSpPr>
                <a:xfrm>
                  <a:off x="34234" y="42068"/>
                  <a:ext cx="464742" cy="330769"/>
                  <a:chOff x="0" y="0"/>
                  <a:chExt cx="464740" cy="330768"/>
                </a:xfrm>
              </p:grpSpPr>
              <p:sp>
                <p:nvSpPr>
                  <p:cNvPr id="2176"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184" name="Group"/>
                  <p:cNvGrpSpPr/>
                  <p:nvPr/>
                </p:nvGrpSpPr>
                <p:grpSpPr>
                  <a:xfrm>
                    <a:off x="24488" y="187531"/>
                    <a:ext cx="113148" cy="105313"/>
                    <a:chOff x="0" y="0"/>
                    <a:chExt cx="113146" cy="105311"/>
                  </a:xfrm>
                </p:grpSpPr>
                <p:sp>
                  <p:nvSpPr>
                    <p:cNvPr id="2177"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78"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79"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80"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81"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82"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83"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185"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186"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188"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190"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207" name="Group"/>
            <p:cNvGrpSpPr/>
            <p:nvPr/>
          </p:nvGrpSpPr>
          <p:grpSpPr>
            <a:xfrm>
              <a:off x="1179085" y="0"/>
              <a:ext cx="533211" cy="609601"/>
              <a:chOff x="0" y="0"/>
              <a:chExt cx="533209" cy="609600"/>
            </a:xfrm>
          </p:grpSpPr>
          <p:grpSp>
            <p:nvGrpSpPr>
              <p:cNvPr id="2205" name="Group"/>
              <p:cNvGrpSpPr/>
              <p:nvPr/>
            </p:nvGrpSpPr>
            <p:grpSpPr>
              <a:xfrm>
                <a:off x="-1" y="118381"/>
                <a:ext cx="533211" cy="372838"/>
                <a:chOff x="0" y="0"/>
                <a:chExt cx="533209" cy="372836"/>
              </a:xfrm>
            </p:grpSpPr>
            <p:grpSp>
              <p:nvGrpSpPr>
                <p:cNvPr id="2203" name="Group"/>
                <p:cNvGrpSpPr/>
                <p:nvPr/>
              </p:nvGrpSpPr>
              <p:grpSpPr>
                <a:xfrm>
                  <a:off x="34234" y="42068"/>
                  <a:ext cx="464742" cy="330769"/>
                  <a:chOff x="0" y="0"/>
                  <a:chExt cx="464740" cy="330768"/>
                </a:xfrm>
              </p:grpSpPr>
              <p:sp>
                <p:nvSpPr>
                  <p:cNvPr id="2192"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200" name="Group"/>
                  <p:cNvGrpSpPr/>
                  <p:nvPr/>
                </p:nvGrpSpPr>
                <p:grpSpPr>
                  <a:xfrm>
                    <a:off x="24488" y="187531"/>
                    <a:ext cx="113148" cy="105313"/>
                    <a:chOff x="0" y="0"/>
                    <a:chExt cx="113146" cy="105311"/>
                  </a:xfrm>
                </p:grpSpPr>
                <p:sp>
                  <p:nvSpPr>
                    <p:cNvPr id="2193"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94"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95"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96"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97"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98"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99"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201"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202"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204"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206"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223" name="Group"/>
            <p:cNvGrpSpPr/>
            <p:nvPr/>
          </p:nvGrpSpPr>
          <p:grpSpPr>
            <a:xfrm>
              <a:off x="1179085" y="419099"/>
              <a:ext cx="533211" cy="609601"/>
              <a:chOff x="0" y="0"/>
              <a:chExt cx="533209" cy="609600"/>
            </a:xfrm>
          </p:grpSpPr>
          <p:grpSp>
            <p:nvGrpSpPr>
              <p:cNvPr id="2221" name="Group"/>
              <p:cNvGrpSpPr/>
              <p:nvPr/>
            </p:nvGrpSpPr>
            <p:grpSpPr>
              <a:xfrm>
                <a:off x="-1" y="118381"/>
                <a:ext cx="533211" cy="372838"/>
                <a:chOff x="0" y="0"/>
                <a:chExt cx="533209" cy="372836"/>
              </a:xfrm>
            </p:grpSpPr>
            <p:grpSp>
              <p:nvGrpSpPr>
                <p:cNvPr id="2219" name="Group"/>
                <p:cNvGrpSpPr/>
                <p:nvPr/>
              </p:nvGrpSpPr>
              <p:grpSpPr>
                <a:xfrm>
                  <a:off x="34234" y="42068"/>
                  <a:ext cx="464742" cy="330769"/>
                  <a:chOff x="0" y="0"/>
                  <a:chExt cx="464740" cy="330768"/>
                </a:xfrm>
              </p:grpSpPr>
              <p:sp>
                <p:nvSpPr>
                  <p:cNvPr id="2208"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216" name="Group"/>
                  <p:cNvGrpSpPr/>
                  <p:nvPr/>
                </p:nvGrpSpPr>
                <p:grpSpPr>
                  <a:xfrm>
                    <a:off x="24488" y="187531"/>
                    <a:ext cx="113148" cy="105313"/>
                    <a:chOff x="0" y="0"/>
                    <a:chExt cx="113146" cy="105311"/>
                  </a:xfrm>
                </p:grpSpPr>
                <p:sp>
                  <p:nvSpPr>
                    <p:cNvPr id="2209"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10"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11"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12"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13"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14"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15"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217"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218"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220"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222"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grpSp>
        <p:nvGrpSpPr>
          <p:cNvPr id="2228" name="Group"/>
          <p:cNvGrpSpPr/>
          <p:nvPr/>
        </p:nvGrpSpPr>
        <p:grpSpPr>
          <a:xfrm>
            <a:off x="2836279" y="7205697"/>
            <a:ext cx="1914247" cy="3033353"/>
            <a:chOff x="565949" y="0"/>
            <a:chExt cx="1914246" cy="3033352"/>
          </a:xfrm>
        </p:grpSpPr>
        <p:sp>
          <p:nvSpPr>
            <p:cNvPr id="2225" name="OCSP Responders"/>
            <p:cNvSpPr/>
            <p:nvPr/>
          </p:nvSpPr>
          <p:spPr>
            <a:xfrm>
              <a:off x="1210195" y="1763352"/>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2226" name="Image" descr="Image"/>
            <p:cNvPicPr>
              <a:picLocks noChangeAspect="1"/>
            </p:cNvPicPr>
            <p:nvPr/>
          </p:nvPicPr>
          <p:blipFill>
            <a:blip r:embed="rId6">
              <a:extLst/>
            </a:blip>
            <a:stretch>
              <a:fillRect/>
            </a:stretch>
          </p:blipFill>
          <p:spPr>
            <a:xfrm>
              <a:off x="565949" y="0"/>
              <a:ext cx="1300815" cy="1300814"/>
            </a:xfrm>
            <a:prstGeom prst="rect">
              <a:avLst/>
            </a:prstGeom>
            <a:ln w="12700" cap="flat">
              <a:noFill/>
              <a:miter lim="400000"/>
            </a:ln>
            <a:effectLst/>
          </p:spPr>
        </p:pic>
        <p:sp>
          <p:nvSpPr>
            <p:cNvPr id="2227" name="Coins"/>
            <p:cNvSpPr/>
            <p:nvPr/>
          </p:nvSpPr>
          <p:spPr>
            <a:xfrm>
              <a:off x="1456325"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2229" name="Dingbat Check"/>
          <p:cNvSpPr/>
          <p:nvPr/>
        </p:nvSpPr>
        <p:spPr>
          <a:xfrm>
            <a:off x="6216157" y="3321425"/>
            <a:ext cx="872769" cy="829360"/>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230" name="1.3.6.1.5.5.7.1.24"/>
          <p:cNvSpPr txBox="1"/>
          <p:nvPr/>
        </p:nvSpPr>
        <p:spPr>
          <a:xfrm>
            <a:off x="9339123" y="4618535"/>
            <a:ext cx="1903476" cy="29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000"/>
              </a:lnSpc>
              <a:defRPr b="0" sz="1300">
                <a:solidFill>
                  <a:srgbClr val="333333"/>
                </a:solidFill>
                <a:latin typeface="Menlo"/>
                <a:ea typeface="Menlo"/>
                <a:cs typeface="Menlo"/>
                <a:sym typeface="Menlo"/>
              </a:defRPr>
            </a:lvl1pPr>
          </a:lstStyle>
          <a:p>
            <a:pPr/>
            <a:r>
              <a:t>1.3.6.1.5.5.7.1.24</a:t>
            </a:r>
          </a:p>
        </p:txBody>
      </p:sp>
      <p:grpSp>
        <p:nvGrpSpPr>
          <p:cNvPr id="2243" name="Group"/>
          <p:cNvGrpSpPr/>
          <p:nvPr/>
        </p:nvGrpSpPr>
        <p:grpSpPr>
          <a:xfrm>
            <a:off x="9700386" y="3793569"/>
            <a:ext cx="1194275" cy="896229"/>
            <a:chOff x="0" y="0"/>
            <a:chExt cx="1194273" cy="896228"/>
          </a:xfrm>
        </p:grpSpPr>
        <p:sp>
          <p:nvSpPr>
            <p:cNvPr id="2231"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32"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240" name="Group"/>
            <p:cNvGrpSpPr/>
            <p:nvPr/>
          </p:nvGrpSpPr>
          <p:grpSpPr>
            <a:xfrm>
              <a:off x="62930" y="528144"/>
              <a:ext cx="290761" cy="270627"/>
              <a:chOff x="0" y="0"/>
              <a:chExt cx="290759" cy="270626"/>
            </a:xfrm>
          </p:grpSpPr>
          <p:sp>
            <p:nvSpPr>
              <p:cNvPr id="2233"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34"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35"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36"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37"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38"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39"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241" name="250px-VRSNlogoAug2012.png" descr="250px-VRSNlogoAug2012.png"/>
            <p:cNvPicPr>
              <a:picLocks noChangeAspect="1"/>
            </p:cNvPicPr>
            <p:nvPr/>
          </p:nvPicPr>
          <p:blipFill>
            <a:blip r:embed="rId3">
              <a:extLst/>
            </a:blip>
            <a:srcRect l="0" t="0" r="12951" b="33387"/>
            <a:stretch>
              <a:fillRect/>
            </a:stretch>
          </p:blipFill>
          <p:spPr>
            <a:xfrm>
              <a:off x="695032" y="443170"/>
              <a:ext cx="464702" cy="355605"/>
            </a:xfrm>
            <a:prstGeom prst="rect">
              <a:avLst/>
            </a:prstGeom>
            <a:ln w="12700" cap="flat">
              <a:noFill/>
              <a:miter lim="400000"/>
            </a:ln>
            <a:effectLst/>
          </p:spPr>
        </p:pic>
        <p:pic>
          <p:nvPicPr>
            <p:cNvPr id="2242"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246" name="Group"/>
          <p:cNvGrpSpPr/>
          <p:nvPr/>
        </p:nvGrpSpPr>
        <p:grpSpPr>
          <a:xfrm>
            <a:off x="10624212" y="3550387"/>
            <a:ext cx="575891" cy="869981"/>
            <a:chOff x="0" y="0"/>
            <a:chExt cx="575889" cy="869980"/>
          </a:xfrm>
        </p:grpSpPr>
        <p:sp>
          <p:nvSpPr>
            <p:cNvPr id="2244"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2245"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2249" name="Group"/>
          <p:cNvGrpSpPr/>
          <p:nvPr/>
        </p:nvGrpSpPr>
        <p:grpSpPr>
          <a:xfrm>
            <a:off x="10624212" y="3550387"/>
            <a:ext cx="575891" cy="869981"/>
            <a:chOff x="0" y="0"/>
            <a:chExt cx="575889" cy="869980"/>
          </a:xfrm>
        </p:grpSpPr>
        <p:sp>
          <p:nvSpPr>
            <p:cNvPr id="2247"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2248"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2254" name="Group"/>
          <p:cNvGrpSpPr/>
          <p:nvPr/>
        </p:nvGrpSpPr>
        <p:grpSpPr>
          <a:xfrm>
            <a:off x="5026502" y="1495370"/>
            <a:ext cx="1801281" cy="1884840"/>
            <a:chOff x="0" y="0"/>
            <a:chExt cx="1801279" cy="1884839"/>
          </a:xfrm>
        </p:grpSpPr>
        <p:sp>
          <p:nvSpPr>
            <p:cNvPr id="2250" name="Dingbat Check"/>
            <p:cNvSpPr/>
            <p:nvPr/>
          </p:nvSpPr>
          <p:spPr>
            <a:xfrm>
              <a:off x="0" y="-1"/>
              <a:ext cx="450667" cy="428253"/>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251" name="No additional latency…"/>
            <p:cNvSpPr/>
            <p:nvPr/>
          </p:nvSpPr>
          <p:spPr>
            <a:xfrm>
              <a:off x="531279" y="61483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r>
                <a:t>No additional latency</a:t>
              </a:r>
            </a:p>
            <a:p>
              <a:pPr algn="l"/>
              <a:r>
                <a:t>No privacy issues</a:t>
              </a:r>
            </a:p>
            <a:p>
              <a:pPr algn="l"/>
              <a:r>
                <a:t>No soft failure</a:t>
              </a:r>
            </a:p>
          </p:txBody>
        </p:sp>
        <p:sp>
          <p:nvSpPr>
            <p:cNvPr id="2252" name="Dingbat Check"/>
            <p:cNvSpPr/>
            <p:nvPr/>
          </p:nvSpPr>
          <p:spPr>
            <a:xfrm>
              <a:off x="0" y="400713"/>
              <a:ext cx="450667" cy="428252"/>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253" name="Dingbat Check"/>
            <p:cNvSpPr/>
            <p:nvPr/>
          </p:nvSpPr>
          <p:spPr>
            <a:xfrm>
              <a:off x="0" y="788062"/>
              <a:ext cx="450667" cy="428253"/>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112"/>
                                        </p:tgtEl>
                                        <p:attrNameLst>
                                          <p:attrName>style.visibility</p:attrName>
                                        </p:attrNameLst>
                                      </p:cBhvr>
                                      <p:to>
                                        <p:strVal val="visible"/>
                                      </p:to>
                                    </p:set>
                                  </p:childTnLst>
                                </p:cTn>
                              </p:par>
                            </p:childTnLst>
                          </p:cTn>
                        </p:par>
                        <p:par>
                          <p:cTn id="11" fill="hold">
                            <p:stCondLst>
                              <p:cond delay="0"/>
                            </p:stCondLst>
                            <p:childTnLst>
                              <p:par>
                                <p:cTn id="12" presetClass="entr" nodeType="afterEffect" presetSubtype="0" presetID="1" grpId="3" fill="hold">
                                  <p:stCondLst>
                                    <p:cond delay="0"/>
                                  </p:stCondLst>
                                  <p:iterate type="el" backwards="0">
                                    <p:tmAbs val="0"/>
                                  </p:iterate>
                                  <p:childTnLst>
                                    <p:set>
                                      <p:cBhvr>
                                        <p:cTn id="13" fill="hold"/>
                                        <p:tgtEl>
                                          <p:spTgt spid="2103"/>
                                        </p:tgtEl>
                                        <p:attrNameLst>
                                          <p:attrName>style.visibility</p:attrName>
                                        </p:attrNameLst>
                                      </p:cBhvr>
                                      <p:to>
                                        <p:strVal val="visible"/>
                                      </p:to>
                                    </p:set>
                                  </p:childTnLst>
                                </p:cTn>
                              </p:par>
                            </p:childTnLst>
                          </p:cTn>
                        </p:par>
                        <p:par>
                          <p:cTn id="14" fill="hold">
                            <p:stCondLst>
                              <p:cond delay="0"/>
                            </p:stCondLst>
                            <p:childTnLst>
                              <p:par>
                                <p:cTn id="15" presetClass="exit" nodeType="afterEffect" presetSubtype="0" presetID="1" grpId="4" fill="hold">
                                  <p:stCondLst>
                                    <p:cond delay="0"/>
                                  </p:stCondLst>
                                  <p:iterate type="el" backwards="0">
                                    <p:tmAbs val="0"/>
                                  </p:iterate>
                                  <p:childTnLst>
                                    <p:set>
                                      <p:cBhvr>
                                        <p:cTn id="16" fill="hold">
                                          <p:stCondLst>
                                            <p:cond delay="0"/>
                                          </p:stCondLst>
                                        </p:cTn>
                                        <p:tgtEl>
                                          <p:spTgt spid="2125"/>
                                        </p:tgtEl>
                                        <p:attrNameLst>
                                          <p:attrName>style.visibility</p:attrName>
                                        </p:attrNameLst>
                                      </p:cBhvr>
                                      <p:to>
                                        <p:strVal val="hidden"/>
                                      </p:to>
                                    </p:set>
                                  </p:childTnLst>
                                </p:cTn>
                              </p:par>
                            </p:childTnLst>
                          </p:cTn>
                        </p:par>
                        <p:par>
                          <p:cTn id="17" fill="hold">
                            <p:stCondLst>
                              <p:cond delay="0"/>
                            </p:stCondLst>
                            <p:childTnLst>
                              <p:par>
                                <p:cTn id="18" presetClass="exit" nodeType="afterEffect" presetSubtype="0" presetID="1" grpId="5" fill="hold">
                                  <p:stCondLst>
                                    <p:cond delay="0"/>
                                  </p:stCondLst>
                                  <p:iterate type="el" backwards="0">
                                    <p:tmAbs val="0"/>
                                  </p:iterate>
                                  <p:childTnLst>
                                    <p:set>
                                      <p:cBhvr>
                                        <p:cTn id="19" fill="hold">
                                          <p:stCondLst>
                                            <p:cond delay="0"/>
                                          </p:stCondLst>
                                        </p:cTn>
                                        <p:tgtEl>
                                          <p:spTgt spid="2112"/>
                                        </p:tgtEl>
                                        <p:attrNameLst>
                                          <p:attrName>style.visibility</p:attrName>
                                        </p:attrNameLst>
                                      </p:cBhvr>
                                      <p:to>
                                        <p:strVal val="hidden"/>
                                      </p:to>
                                    </p:set>
                                  </p:childTnLst>
                                </p:cTn>
                              </p:par>
                            </p:childTnLst>
                          </p:cTn>
                        </p:par>
                        <p:par>
                          <p:cTn id="20" fill="hold">
                            <p:stCondLst>
                              <p:cond delay="0"/>
                            </p:stCondLst>
                            <p:childTnLst>
                              <p:par>
                                <p:cTn id="21" presetClass="entr" nodeType="afterEffect" presetSubtype="0" presetID="1" grpId="6" fill="hold">
                                  <p:stCondLst>
                                    <p:cond delay="0"/>
                                  </p:stCondLst>
                                  <p:iterate type="el" backwards="0">
                                    <p:tmAbs val="0"/>
                                  </p:iterate>
                                  <p:childTnLst>
                                    <p:set>
                                      <p:cBhvr>
                                        <p:cTn id="22" fill="hold"/>
                                        <p:tgtEl>
                                          <p:spTgt spid="20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4" presetID="22" grpId="7" fill="hold">
                                  <p:stCondLst>
                                    <p:cond delay="0"/>
                                  </p:stCondLst>
                                  <p:iterate type="el" backwards="0">
                                    <p:tmAbs val="0"/>
                                  </p:iterate>
                                  <p:childTnLst>
                                    <p:set>
                                      <p:cBhvr>
                                        <p:cTn id="26" fill="hold"/>
                                        <p:tgtEl>
                                          <p:spTgt spid="2255"/>
                                        </p:tgtEl>
                                        <p:attrNameLst>
                                          <p:attrName>style.visibility</p:attrName>
                                        </p:attrNameLst>
                                      </p:cBhvr>
                                      <p:to>
                                        <p:strVal val="visible"/>
                                      </p:to>
                                    </p:set>
                                    <p:animEffect filter="wipe(down)" transition="in">
                                      <p:cBhvr>
                                        <p:cTn id="27" dur="300"/>
                                        <p:tgtEl>
                                          <p:spTgt spid="2255"/>
                                        </p:tgtEl>
                                      </p:cBhvr>
                                    </p:animEffect>
                                  </p:childTnLst>
                                </p:cTn>
                              </p:par>
                            </p:childTnLst>
                          </p:cTn>
                        </p:par>
                        <p:par>
                          <p:cTn id="28" fill="hold">
                            <p:stCondLst>
                              <p:cond delay="0"/>
                            </p:stCondLst>
                            <p:childTnLst>
                              <p:par>
                                <p:cTn id="29" presetClass="path" nodeType="withEffect" presetSubtype="0" presetID="-1" grpId="8" accel="50000" decel="50000" fill="hold">
                                  <p:stCondLst>
                                    <p:cond delay="0"/>
                                  </p:stCondLst>
                                  <p:childTnLst>
                                    <p:animMotion path="M 0.000000 0.000000 L 0.088235 -0.294994" origin="layout" pathEditMode="relative">
                                      <p:cBhvr>
                                        <p:cTn id="30" dur="300" fill="hold"/>
                                        <p:tgtEl>
                                          <p:spTgt spid="2103"/>
                                        </p:tgtEl>
                                        <p:attrNameLst>
                                          <p:attrName>ppt_x</p:attrName>
                                          <p:attrName>ppt_y</p:attrName>
                                        </p:attrNameLst>
                                      </p:cBhvr>
                                    </p:animMotion>
                                  </p:childTnLst>
                                </p:cTn>
                              </p:par>
                            </p:childTnLst>
                          </p:cTn>
                        </p:par>
                        <p:par>
                          <p:cTn id="31" fill="hold">
                            <p:stCondLst>
                              <p:cond delay="300"/>
                            </p:stCondLst>
                            <p:childTnLst>
                              <p:par>
                                <p:cTn id="32" presetClass="entr" nodeType="afterEffect" presetSubtype="0" presetID="1" grpId="9" fill="hold">
                                  <p:stCondLst>
                                    <p:cond delay="0"/>
                                  </p:stCondLst>
                                  <p:iterate type="el" backwards="0">
                                    <p:tmAbs val="0"/>
                                  </p:iterate>
                                  <p:childTnLst>
                                    <p:set>
                                      <p:cBhvr>
                                        <p:cTn id="33" fill="hold"/>
                                        <p:tgtEl>
                                          <p:spTgt spid="2243"/>
                                        </p:tgtEl>
                                        <p:attrNameLst>
                                          <p:attrName>style.visibility</p:attrName>
                                        </p:attrNameLst>
                                      </p:cBhvr>
                                      <p:to>
                                        <p:strVal val="visible"/>
                                      </p:to>
                                    </p:set>
                                  </p:childTnLst>
                                </p:cTn>
                              </p:par>
                            </p:childTnLst>
                          </p:cTn>
                        </p:par>
                        <p:par>
                          <p:cTn id="34" fill="hold">
                            <p:stCondLst>
                              <p:cond delay="300"/>
                            </p:stCondLst>
                            <p:childTnLst>
                              <p:par>
                                <p:cTn id="35" presetClass="entr" nodeType="afterEffect" presetSubtype="0" presetID="1" grpId="10" fill="hold">
                                  <p:stCondLst>
                                    <p:cond delay="0"/>
                                  </p:stCondLst>
                                  <p:iterate type="el" backwards="0">
                                    <p:tmAbs val="0"/>
                                  </p:iterate>
                                  <p:childTnLst>
                                    <p:set>
                                      <p:cBhvr>
                                        <p:cTn id="36" fill="hold"/>
                                        <p:tgtEl>
                                          <p:spTgt spid="22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2" presetID="22" grpId="11" fill="hold">
                                  <p:stCondLst>
                                    <p:cond delay="0"/>
                                  </p:stCondLst>
                                  <p:iterate type="el" backwards="0">
                                    <p:tmAbs val="0"/>
                                  </p:iterate>
                                  <p:childTnLst>
                                    <p:set>
                                      <p:cBhvr>
                                        <p:cTn id="40" fill="hold"/>
                                        <p:tgtEl>
                                          <p:spTgt spid="2256"/>
                                        </p:tgtEl>
                                        <p:attrNameLst>
                                          <p:attrName>style.visibility</p:attrName>
                                        </p:attrNameLst>
                                      </p:cBhvr>
                                      <p:to>
                                        <p:strVal val="visible"/>
                                      </p:to>
                                    </p:set>
                                    <p:animEffect filter="wipe(right)" transition="in">
                                      <p:cBhvr>
                                        <p:cTn id="41" dur="300"/>
                                        <p:tgtEl>
                                          <p:spTgt spid="2256"/>
                                        </p:tgtEl>
                                      </p:cBhvr>
                                    </p:animEffect>
                                  </p:childTnLst>
                                </p:cTn>
                              </p:par>
                            </p:childTnLst>
                          </p:cTn>
                        </p:par>
                        <p:par>
                          <p:cTn id="42" fill="hold">
                            <p:stCondLst>
                              <p:cond delay="300"/>
                            </p:stCondLst>
                            <p:childTnLst>
                              <p:par>
                                <p:cTn id="43" presetClass="entr" nodeType="afterEffect" presetSubtype="8" presetID="22" grpId="12" fill="hold">
                                  <p:stCondLst>
                                    <p:cond delay="0"/>
                                  </p:stCondLst>
                                  <p:iterate type="el" backwards="0">
                                    <p:tmAbs val="0"/>
                                  </p:iterate>
                                  <p:childTnLst>
                                    <p:set>
                                      <p:cBhvr>
                                        <p:cTn id="44" fill="hold"/>
                                        <p:tgtEl>
                                          <p:spTgt spid="2257"/>
                                        </p:tgtEl>
                                        <p:attrNameLst>
                                          <p:attrName>style.visibility</p:attrName>
                                        </p:attrNameLst>
                                      </p:cBhvr>
                                      <p:to>
                                        <p:strVal val="visible"/>
                                      </p:to>
                                    </p:set>
                                    <p:animEffect filter="wipe(left)" transition="in">
                                      <p:cBhvr>
                                        <p:cTn id="45" dur="300"/>
                                        <p:tgtEl>
                                          <p:spTgt spid="2257"/>
                                        </p:tgtEl>
                                      </p:cBhvr>
                                    </p:animEffect>
                                  </p:childTnLst>
                                </p:cTn>
                              </p:par>
                            </p:childTnLst>
                          </p:cTn>
                        </p:par>
                        <p:par>
                          <p:cTn id="46" fill="hold">
                            <p:stCondLst>
                              <p:cond delay="600"/>
                            </p:stCondLst>
                            <p:childTnLst>
                              <p:par>
                                <p:cTn id="47" presetClass="entr" nodeType="afterEffect" presetSubtype="0" presetID="1" grpId="13" fill="hold">
                                  <p:stCondLst>
                                    <p:cond delay="0"/>
                                  </p:stCondLst>
                                  <p:iterate type="el" backwards="0">
                                    <p:tmAbs val="0"/>
                                  </p:iterate>
                                  <p:childTnLst>
                                    <p:set>
                                      <p:cBhvr>
                                        <p:cTn id="48" fill="hold"/>
                                        <p:tgtEl>
                                          <p:spTgt spid="2109"/>
                                        </p:tgtEl>
                                        <p:attrNameLst>
                                          <p:attrName>style.visibility</p:attrName>
                                        </p:attrNameLst>
                                      </p:cBhvr>
                                      <p:to>
                                        <p:strVal val="visible"/>
                                      </p:to>
                                    </p:set>
                                  </p:childTnLst>
                                </p:cTn>
                              </p:par>
                            </p:childTnLst>
                          </p:cTn>
                        </p:par>
                        <p:par>
                          <p:cTn id="49" fill="hold">
                            <p:stCondLst>
                              <p:cond delay="600"/>
                            </p:stCondLst>
                            <p:childTnLst>
                              <p:par>
                                <p:cTn id="50" presetClass="entr" nodeType="afterEffect" presetSubtype="0" presetID="1" grpId="14" fill="hold">
                                  <p:stCondLst>
                                    <p:cond delay="200"/>
                                  </p:stCondLst>
                                  <p:iterate type="el" backwards="0">
                                    <p:tmAbs val="0"/>
                                  </p:iterate>
                                  <p:childTnLst>
                                    <p:set>
                                      <p:cBhvr>
                                        <p:cTn id="51" fill="hold"/>
                                        <p:tgtEl>
                                          <p:spTgt spid="2246"/>
                                        </p:tgtEl>
                                        <p:attrNameLst>
                                          <p:attrName>style.visibility</p:attrName>
                                        </p:attrNameLst>
                                      </p:cBhvr>
                                      <p:to>
                                        <p:strVal val="visible"/>
                                      </p:to>
                                    </p:set>
                                  </p:childTnLst>
                                </p:cTn>
                              </p:par>
                            </p:childTnLst>
                          </p:cTn>
                        </p:par>
                        <p:par>
                          <p:cTn id="52" fill="hold">
                            <p:stCondLst>
                              <p:cond delay="800"/>
                            </p:stCondLst>
                            <p:childTnLst>
                              <p:par>
                                <p:cTn id="53" presetClass="entr" nodeType="afterEffect" presetSubtype="0" presetID="1" grpId="15" fill="hold">
                                  <p:stCondLst>
                                    <p:cond delay="100"/>
                                  </p:stCondLst>
                                  <p:iterate type="el" backwards="0">
                                    <p:tmAbs val="0"/>
                                  </p:iterate>
                                  <p:childTnLst>
                                    <p:set>
                                      <p:cBhvr>
                                        <p:cTn id="54" fill="hold"/>
                                        <p:tgtEl>
                                          <p:spTgt spid="22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Class="path" nodeType="clickEffect" presetSubtype="0" presetID="-1" grpId="16" accel="50000" decel="50000" fill="hold">
                                  <p:stCondLst>
                                    <p:cond delay="0"/>
                                  </p:stCondLst>
                                  <p:childTnLst>
                                    <p:animMotion path="M 0.088235 -0.294994 L -0.433087 -0.294994" origin="layout" pathEditMode="relative">
                                      <p:cBhvr>
                                        <p:cTn id="58" dur="300" fill="hold"/>
                                        <p:tgtEl>
                                          <p:spTgt spid="2103"/>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Class="path" nodeType="clickEffect" presetSubtype="0" presetID="-1" grpId="17" accel="50000" decel="50000" fill="hold">
                                  <p:stCondLst>
                                    <p:cond delay="0"/>
                                  </p:stCondLst>
                                  <p:childTnLst>
                                    <p:animMotion path="M 0.000000 0.000000 L -0.512750 0.000000" origin="layout" pathEditMode="relative">
                                      <p:cBhvr>
                                        <p:cTn id="62" dur="1000" fill="hold"/>
                                        <p:tgtEl>
                                          <p:spTgt spid="2246"/>
                                        </p:tgtEl>
                                        <p:attrNameLst>
                                          <p:attrName>ppt_x</p:attrName>
                                          <p:attrName>ppt_y</p:attrName>
                                        </p:attrNameLst>
                                      </p:cBhvr>
                                    </p:animMotion>
                                  </p:childTnLst>
                                </p:cTn>
                              </p:par>
                            </p:childTnLst>
                          </p:cTn>
                        </p:par>
                        <p:par>
                          <p:cTn id="63" fill="hold">
                            <p:stCondLst>
                              <p:cond delay="1000"/>
                            </p:stCondLst>
                            <p:childTnLst>
                              <p:par>
                                <p:cTn id="64" presetClass="entr" nodeType="afterEffect" presetSubtype="0" presetID="1" grpId="18" fill="hold">
                                  <p:stCondLst>
                                    <p:cond delay="0"/>
                                  </p:stCondLst>
                                  <p:iterate type="el" backwards="0">
                                    <p:tmAbs val="0"/>
                                  </p:iterate>
                                  <p:childTnLst>
                                    <p:set>
                                      <p:cBhvr>
                                        <p:cTn id="65" fill="hold"/>
                                        <p:tgtEl>
                                          <p:spTgt spid="2229"/>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Class="exit" nodeType="clickEffect" presetSubtype="0" presetID="1" grpId="19" fill="hold">
                                  <p:stCondLst>
                                    <p:cond delay="0"/>
                                  </p:stCondLst>
                                  <p:iterate type="el" backwards="0">
                                    <p:tmAbs val="0"/>
                                  </p:iterate>
                                  <p:childTnLst>
                                    <p:set>
                                      <p:cBhvr>
                                        <p:cTn id="69" fill="hold">
                                          <p:stCondLst>
                                            <p:cond delay="0"/>
                                          </p:stCondLst>
                                        </p:cTn>
                                        <p:tgtEl>
                                          <p:spTgt spid="2229"/>
                                        </p:tgtEl>
                                        <p:attrNameLst>
                                          <p:attrName>style.visibility</p:attrName>
                                        </p:attrNameLst>
                                      </p:cBhvr>
                                      <p:to>
                                        <p:strVal val="hidden"/>
                                      </p:to>
                                    </p:set>
                                  </p:childTnLst>
                                </p:cTn>
                              </p:par>
                            </p:childTnLst>
                          </p:cTn>
                        </p:par>
                        <p:par>
                          <p:cTn id="70" fill="hold">
                            <p:stCondLst>
                              <p:cond delay="0"/>
                            </p:stCondLst>
                            <p:childTnLst>
                              <p:par>
                                <p:cTn id="71" presetClass="exit" nodeType="afterEffect" presetSubtype="32" presetID="23" grpId="20" fill="hold">
                                  <p:stCondLst>
                                    <p:cond delay="0"/>
                                  </p:stCondLst>
                                  <p:iterate type="el" backwards="0">
                                    <p:tmAbs val="0"/>
                                  </p:iterate>
                                  <p:childTnLst>
                                    <p:anim calcmode="lin" valueType="num">
                                      <p:cBhvr>
                                        <p:cTn id="72" dur="500" fill="hold"/>
                                        <p:tgtEl>
                                          <p:spTgt spid="2246"/>
                                        </p:tgtEl>
                                        <p:attrNameLst>
                                          <p:attrName>ppt_w</p:attrName>
                                        </p:attrNameLst>
                                      </p:cBhvr>
                                      <p:tavLst>
                                        <p:tav tm="0">
                                          <p:val>
                                            <p:strVal val="ppt_w"/>
                                          </p:val>
                                        </p:tav>
                                        <p:tav tm="100000">
                                          <p:val>
                                            <p:fltVal val="0"/>
                                          </p:val>
                                        </p:tav>
                                      </p:tavLst>
                                    </p:anim>
                                    <p:anim calcmode="lin" valueType="num">
                                      <p:cBhvr>
                                        <p:cTn id="73" dur="500" fill="hold"/>
                                        <p:tgtEl>
                                          <p:spTgt spid="2246"/>
                                        </p:tgtEl>
                                        <p:attrNameLst>
                                          <p:attrName>ppt_h</p:attrName>
                                        </p:attrNameLst>
                                      </p:cBhvr>
                                      <p:tavLst>
                                        <p:tav tm="0">
                                          <p:val>
                                            <p:strVal val="ppt_h"/>
                                          </p:val>
                                        </p:tav>
                                        <p:tav tm="100000">
                                          <p:val>
                                            <p:fltVal val="0"/>
                                          </p:val>
                                        </p:tav>
                                      </p:tavLst>
                                    </p:anim>
                                    <p:set>
                                      <p:cBhvr>
                                        <p:cTn id="74" fill="hold">
                                          <p:stCondLst>
                                            <p:cond delay="499"/>
                                          </p:stCondLst>
                                        </p:cTn>
                                        <p:tgtEl>
                                          <p:spTgt spid="2246"/>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Class="entr" nodeType="clickEffect" presetSubtype="0" presetID="1" grpId="21" fill="hold">
                                  <p:stCondLst>
                                    <p:cond delay="0"/>
                                  </p:stCondLst>
                                  <p:iterate type="el" backwards="0">
                                    <p:tmAbs val="0"/>
                                  </p:iterate>
                                  <p:childTnLst>
                                    <p:set>
                                      <p:cBhvr>
                                        <p:cTn id="78" fill="hold"/>
                                        <p:tgtEl>
                                          <p:spTgt spid="211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Class="entr" nodeType="clickEffect" presetSubtype="0" presetID="1" grpId="22" fill="hold">
                                  <p:stCondLst>
                                    <p:cond delay="0"/>
                                  </p:stCondLst>
                                  <p:iterate type="el" backwards="0">
                                    <p:tmAbs val="0"/>
                                  </p:iterate>
                                  <p:childTnLst>
                                    <p:set>
                                      <p:cBhvr>
                                        <p:cTn id="82" fill="hold"/>
                                        <p:tgtEl>
                                          <p:spTgt spid="22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12" grpId="5"/>
      <p:bldP build="whole" bldLvl="1" animBg="1" rev="0" advAuto="0" spid="2257" grpId="12"/>
      <p:bldP build="whole" bldLvl="1" animBg="1" rev="0" advAuto="0" spid="2255" grpId="7"/>
      <p:bldP build="whole" bldLvl="1" animBg="1" rev="0" advAuto="0" spid="2256" grpId="11"/>
      <p:bldP build="whole" bldLvl="1" animBg="1" rev="0" advAuto="0" spid="2243" grpId="9"/>
      <p:bldP build="whole" bldLvl="1" animBg="1" rev="0" advAuto="0" spid="2125" grpId="1"/>
      <p:bldP build="whole" bldLvl="1" animBg="1" rev="0" advAuto="0" spid="2103" grpId="3"/>
      <p:bldP build="whole" bldLvl="1" animBg="1" rev="0" advAuto="0" spid="2229" grpId="18"/>
      <p:bldP build="whole" bldLvl="1" animBg="1" rev="0" advAuto="0" spid="2125" grpId="4"/>
      <p:bldP build="whole" bldLvl="1" animBg="1" rev="0" advAuto="0" spid="2229" grpId="19"/>
      <p:bldP build="whole" bldLvl="1" animBg="1" rev="0" advAuto="0" spid="2069" grpId="6"/>
      <p:bldP build="whole" bldLvl="1" animBg="1" rev="0" advAuto="0" spid="2111" grpId="21"/>
      <p:bldP build="whole" bldLvl="1" animBg="1" rev="0" advAuto="0" spid="2254" grpId="22"/>
      <p:bldP build="whole" bldLvl="1" animBg="1" rev="0" advAuto="0" spid="2109" grpId="13"/>
      <p:bldP build="whole" bldLvl="1" animBg="1" rev="0" advAuto="0" spid="2246" grpId="14"/>
      <p:bldP build="whole" bldLvl="1" animBg="1" rev="0" advAuto="0" spid="2230" grpId="10"/>
      <p:bldP build="whole" bldLvl="1" animBg="1" rev="0" advAuto="0" spid="2112" grpId="2"/>
      <p:bldP build="whole" bldLvl="1" animBg="1" rev="0" advAuto="0" spid="2249" grpId="15"/>
      <p:bldP build="whole" bldLvl="1" animBg="1" rev="0" advAuto="0" spid="2246" grpId="20"/>
    </p:bld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1" name="To support OCSP Must Staple…"/>
          <p:cNvSpPr txBox="1"/>
          <p:nvPr>
            <p:ph type="title"/>
          </p:nvPr>
        </p:nvSpPr>
        <p:spPr>
          <a:prstGeom prst="rect">
            <a:avLst/>
          </a:prstGeom>
        </p:spPr>
        <p:txBody>
          <a:bodyPr/>
          <a:lstStyle/>
          <a:p>
            <a:pPr/>
            <a:r>
              <a:t>To support OCSP Must Staple</a:t>
            </a:r>
          </a:p>
          <a:p>
            <a:pPr/>
            <a:r>
              <a:t>(1) CA</a:t>
            </a:r>
          </a:p>
        </p:txBody>
      </p:sp>
      <p:sp>
        <p:nvSpPr>
          <p:cNvPr id="226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275" name="Group"/>
          <p:cNvGrpSpPr/>
          <p:nvPr/>
        </p:nvGrpSpPr>
        <p:grpSpPr>
          <a:xfrm>
            <a:off x="2889549" y="3840499"/>
            <a:ext cx="1194274" cy="896229"/>
            <a:chOff x="0" y="0"/>
            <a:chExt cx="1194273" cy="896228"/>
          </a:xfrm>
        </p:grpSpPr>
        <p:sp>
          <p:nvSpPr>
            <p:cNvPr id="2263"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64"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272" name="Group"/>
            <p:cNvGrpSpPr/>
            <p:nvPr/>
          </p:nvGrpSpPr>
          <p:grpSpPr>
            <a:xfrm>
              <a:off x="62930" y="528144"/>
              <a:ext cx="290761" cy="270627"/>
              <a:chOff x="0" y="0"/>
              <a:chExt cx="290759" cy="270626"/>
            </a:xfrm>
          </p:grpSpPr>
          <p:sp>
            <p:nvSpPr>
              <p:cNvPr id="2265"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66"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67"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68"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69"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70"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71"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273" name="250px-VRSNlogoAug2012.png" descr="250px-VRSNlogoAug2012.png"/>
            <p:cNvPicPr>
              <a:picLocks noChangeAspect="1"/>
            </p:cNvPicPr>
            <p:nvPr/>
          </p:nvPicPr>
          <p:blipFill>
            <a:blip r:embed="rId3">
              <a:extLst/>
            </a:blip>
            <a:srcRect l="0" t="0" r="12951" b="33387"/>
            <a:stretch>
              <a:fillRect/>
            </a:stretch>
          </p:blipFill>
          <p:spPr>
            <a:xfrm>
              <a:off x="695032" y="443170"/>
              <a:ext cx="464702" cy="355605"/>
            </a:xfrm>
            <a:prstGeom prst="rect">
              <a:avLst/>
            </a:prstGeom>
            <a:ln w="12700" cap="flat">
              <a:noFill/>
              <a:miter lim="400000"/>
            </a:ln>
            <a:effectLst/>
          </p:spPr>
        </p:pic>
        <p:pic>
          <p:nvPicPr>
            <p:cNvPr id="2274"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278" name="Group"/>
          <p:cNvGrpSpPr/>
          <p:nvPr/>
        </p:nvGrpSpPr>
        <p:grpSpPr>
          <a:xfrm>
            <a:off x="3898215" y="3550387"/>
            <a:ext cx="575891" cy="869981"/>
            <a:chOff x="0" y="0"/>
            <a:chExt cx="575889" cy="869980"/>
          </a:xfrm>
        </p:grpSpPr>
        <p:sp>
          <p:nvSpPr>
            <p:cNvPr id="2276"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2277"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2279"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2280" name="Chrome-logo.png" descr="Chrome-logo.png"/>
          <p:cNvPicPr>
            <a:picLocks noChangeAspect="1"/>
          </p:cNvPicPr>
          <p:nvPr/>
        </p:nvPicPr>
        <p:blipFill>
          <a:blip r:embed="rId5">
            <a:extLst/>
          </a:blip>
          <a:stretch>
            <a:fillRect/>
          </a:stretch>
        </p:blipFill>
        <p:spPr>
          <a:xfrm>
            <a:off x="1841634" y="2992428"/>
            <a:ext cx="685801" cy="685801"/>
          </a:xfrm>
          <a:prstGeom prst="rect">
            <a:avLst/>
          </a:prstGeom>
          <a:ln w="12700">
            <a:miter lim="400000"/>
          </a:ln>
        </p:spPr>
      </p:pic>
      <p:sp>
        <p:nvSpPr>
          <p:cNvPr id="2281"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314" name="Group"/>
          <p:cNvGrpSpPr/>
          <p:nvPr/>
        </p:nvGrpSpPr>
        <p:grpSpPr>
          <a:xfrm>
            <a:off x="7501744" y="2989452"/>
            <a:ext cx="3500282" cy="1991852"/>
            <a:chOff x="0" y="0"/>
            <a:chExt cx="3500280" cy="1991850"/>
          </a:xfrm>
        </p:grpSpPr>
        <p:grpSp>
          <p:nvGrpSpPr>
            <p:cNvPr id="2284" name="Group"/>
            <p:cNvGrpSpPr/>
            <p:nvPr/>
          </p:nvGrpSpPr>
          <p:grpSpPr>
            <a:xfrm>
              <a:off x="0" y="-1"/>
              <a:ext cx="3500281" cy="1991852"/>
              <a:chOff x="0" y="0"/>
              <a:chExt cx="3500280" cy="1991850"/>
            </a:xfrm>
          </p:grpSpPr>
          <p:sp>
            <p:nvSpPr>
              <p:cNvPr id="2282" name="Website"/>
              <p:cNvSpPr/>
              <p:nvPr/>
            </p:nvSpPr>
            <p:spPr>
              <a:xfrm>
                <a:off x="826152" y="255054"/>
                <a:ext cx="2674129" cy="1736797"/>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pic>
            <p:nvPicPr>
              <p:cNvPr id="2283" name="strategic_bofa500_1.png" descr="strategic_bofa500_1.png"/>
              <p:cNvPicPr>
                <a:picLocks noChangeAspect="1"/>
              </p:cNvPicPr>
              <p:nvPr/>
            </p:nvPicPr>
            <p:blipFill>
              <a:blip r:embed="rId4">
                <a:extLst/>
              </a:blip>
              <a:srcRect l="28418" t="39675" r="28418" b="0"/>
              <a:stretch>
                <a:fillRect/>
              </a:stretch>
            </p:blipFill>
            <p:spPr>
              <a:xfrm>
                <a:off x="0" y="0"/>
                <a:ext cx="1466958" cy="691940"/>
              </a:xfrm>
              <a:prstGeom prst="rect">
                <a:avLst/>
              </a:prstGeom>
              <a:ln w="12700" cap="flat">
                <a:noFill/>
                <a:miter lim="400000"/>
              </a:ln>
              <a:effectLst/>
            </p:spPr>
          </p:pic>
        </p:grpSp>
        <p:grpSp>
          <p:nvGrpSpPr>
            <p:cNvPr id="2292" name="Group"/>
            <p:cNvGrpSpPr/>
            <p:nvPr/>
          </p:nvGrpSpPr>
          <p:grpSpPr>
            <a:xfrm>
              <a:off x="1437782" y="1007050"/>
              <a:ext cx="627664" cy="584201"/>
              <a:chOff x="0" y="0"/>
              <a:chExt cx="627662" cy="584200"/>
            </a:xfrm>
          </p:grpSpPr>
          <p:sp>
            <p:nvSpPr>
              <p:cNvPr id="2285"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86"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87"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88"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89"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90"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91"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305" name="Group"/>
            <p:cNvGrpSpPr/>
            <p:nvPr/>
          </p:nvGrpSpPr>
          <p:grpSpPr>
            <a:xfrm>
              <a:off x="2173037" y="851036"/>
              <a:ext cx="1194274" cy="896229"/>
              <a:chOff x="0" y="0"/>
              <a:chExt cx="1194273" cy="896228"/>
            </a:xfrm>
          </p:grpSpPr>
          <p:sp>
            <p:nvSpPr>
              <p:cNvPr id="2293"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94"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302" name="Group"/>
              <p:cNvGrpSpPr/>
              <p:nvPr/>
            </p:nvGrpSpPr>
            <p:grpSpPr>
              <a:xfrm>
                <a:off x="62930" y="528144"/>
                <a:ext cx="290761" cy="270627"/>
                <a:chOff x="0" y="0"/>
                <a:chExt cx="290759" cy="270626"/>
              </a:xfrm>
            </p:grpSpPr>
            <p:sp>
              <p:nvSpPr>
                <p:cNvPr id="2295"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96"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97"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98"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99"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00"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01"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303" name="250px-VRSNlogoAug2012.png" descr="250px-VRSNlogoAug2012.png"/>
              <p:cNvPicPr>
                <a:picLocks noChangeAspect="1"/>
              </p:cNvPicPr>
              <p:nvPr/>
            </p:nvPicPr>
            <p:blipFill>
              <a:blip r:embed="rId3">
                <a:extLst/>
              </a:blip>
              <a:srcRect l="0" t="0" r="12951" b="33387"/>
              <a:stretch>
                <a:fillRect/>
              </a:stretch>
            </p:blipFill>
            <p:spPr>
              <a:xfrm>
                <a:off x="695032" y="443170"/>
                <a:ext cx="464702" cy="355605"/>
              </a:xfrm>
              <a:prstGeom prst="rect">
                <a:avLst/>
              </a:prstGeom>
              <a:ln w="12700" cap="flat">
                <a:noFill/>
                <a:miter lim="400000"/>
              </a:ln>
              <a:effectLst/>
            </p:spPr>
          </p:pic>
          <p:pic>
            <p:nvPicPr>
              <p:cNvPr id="2304"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313" name="Group"/>
            <p:cNvGrpSpPr/>
            <p:nvPr/>
          </p:nvGrpSpPr>
          <p:grpSpPr>
            <a:xfrm>
              <a:off x="960029" y="1010340"/>
              <a:ext cx="620594" cy="577620"/>
              <a:chOff x="0" y="0"/>
              <a:chExt cx="620592" cy="577619"/>
            </a:xfrm>
          </p:grpSpPr>
          <p:sp>
            <p:nvSpPr>
              <p:cNvPr id="2306"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07"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08"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09"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10" name="Line"/>
              <p:cNvSpPr/>
              <p:nvPr/>
            </p:nvSpPr>
            <p:spPr>
              <a:xfrm flipV="1">
                <a:off x="214594" y="293887"/>
                <a:ext cx="134370"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11"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12"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2322" name="Group"/>
          <p:cNvGrpSpPr/>
          <p:nvPr/>
        </p:nvGrpSpPr>
        <p:grpSpPr>
          <a:xfrm>
            <a:off x="8939527" y="3996502"/>
            <a:ext cx="627663" cy="584201"/>
            <a:chOff x="0" y="0"/>
            <a:chExt cx="627662" cy="584200"/>
          </a:xfrm>
        </p:grpSpPr>
        <p:sp>
          <p:nvSpPr>
            <p:cNvPr id="2315"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16"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17"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18"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19"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20"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21"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335" name="Group"/>
          <p:cNvGrpSpPr/>
          <p:nvPr/>
        </p:nvGrpSpPr>
        <p:grpSpPr>
          <a:xfrm>
            <a:off x="9674781" y="3840488"/>
            <a:ext cx="1194275" cy="896229"/>
            <a:chOff x="0" y="0"/>
            <a:chExt cx="1194273" cy="896228"/>
          </a:xfrm>
        </p:grpSpPr>
        <p:sp>
          <p:nvSpPr>
            <p:cNvPr id="2323"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24"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332" name="Group"/>
            <p:cNvGrpSpPr/>
            <p:nvPr/>
          </p:nvGrpSpPr>
          <p:grpSpPr>
            <a:xfrm>
              <a:off x="62930" y="528144"/>
              <a:ext cx="290761" cy="270627"/>
              <a:chOff x="0" y="0"/>
              <a:chExt cx="290759" cy="270626"/>
            </a:xfrm>
          </p:grpSpPr>
          <p:sp>
            <p:nvSpPr>
              <p:cNvPr id="2325"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26"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27"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28"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29"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30"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31"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333" name="250px-VRSNlogoAug2012.png" descr="250px-VRSNlogoAug2012.png"/>
            <p:cNvPicPr>
              <a:picLocks noChangeAspect="1"/>
            </p:cNvPicPr>
            <p:nvPr/>
          </p:nvPicPr>
          <p:blipFill>
            <a:blip r:embed="rId3">
              <a:extLst/>
            </a:blip>
            <a:srcRect l="0" t="0" r="12951" b="33387"/>
            <a:stretch>
              <a:fillRect/>
            </a:stretch>
          </p:blipFill>
          <p:spPr>
            <a:xfrm>
              <a:off x="695032" y="443170"/>
              <a:ext cx="464702" cy="355605"/>
            </a:xfrm>
            <a:prstGeom prst="rect">
              <a:avLst/>
            </a:prstGeom>
            <a:ln w="12700" cap="flat">
              <a:noFill/>
              <a:miter lim="400000"/>
            </a:ln>
            <a:effectLst/>
          </p:spPr>
        </p:pic>
        <p:pic>
          <p:nvPicPr>
            <p:cNvPr id="2334"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343" name="Group"/>
          <p:cNvGrpSpPr/>
          <p:nvPr/>
        </p:nvGrpSpPr>
        <p:grpSpPr>
          <a:xfrm>
            <a:off x="8461774" y="3999792"/>
            <a:ext cx="620593" cy="577621"/>
            <a:chOff x="0" y="0"/>
            <a:chExt cx="620592" cy="577619"/>
          </a:xfrm>
        </p:grpSpPr>
        <p:sp>
          <p:nvSpPr>
            <p:cNvPr id="2336"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37"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38"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39"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40" name="Line"/>
            <p:cNvSpPr/>
            <p:nvPr/>
          </p:nvSpPr>
          <p:spPr>
            <a:xfrm flipV="1">
              <a:off x="214594" y="293887"/>
              <a:ext cx="134370"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41"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42"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2344" name="1.3.6.1.5.5.7.1.24"/>
          <p:cNvSpPr txBox="1"/>
          <p:nvPr/>
        </p:nvSpPr>
        <p:spPr>
          <a:xfrm>
            <a:off x="2460154" y="4655956"/>
            <a:ext cx="1903476" cy="29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000"/>
              </a:lnSpc>
              <a:defRPr b="0" sz="1300">
                <a:solidFill>
                  <a:srgbClr val="333333"/>
                </a:solidFill>
                <a:latin typeface="Menlo"/>
                <a:ea typeface="Menlo"/>
                <a:cs typeface="Menlo"/>
                <a:sym typeface="Menlo"/>
              </a:defRPr>
            </a:lvl1pPr>
          </a:lstStyle>
          <a:p>
            <a:pPr/>
            <a:r>
              <a:t>1.3.6.1.5.5.7.1.24</a:t>
            </a:r>
          </a:p>
        </p:txBody>
      </p:sp>
      <p:grpSp>
        <p:nvGrpSpPr>
          <p:cNvPr id="2361" name="Group"/>
          <p:cNvGrpSpPr/>
          <p:nvPr/>
        </p:nvGrpSpPr>
        <p:grpSpPr>
          <a:xfrm>
            <a:off x="7061379" y="7526142"/>
            <a:ext cx="1217021" cy="659924"/>
            <a:chOff x="0" y="0"/>
            <a:chExt cx="1217019" cy="659923"/>
          </a:xfrm>
        </p:grpSpPr>
        <p:grpSp>
          <p:nvGrpSpPr>
            <p:cNvPr id="2352" name="Group"/>
            <p:cNvGrpSpPr/>
            <p:nvPr/>
          </p:nvGrpSpPr>
          <p:grpSpPr>
            <a:xfrm>
              <a:off x="0" y="-1"/>
              <a:ext cx="709020" cy="659925"/>
              <a:chOff x="0" y="0"/>
              <a:chExt cx="709019" cy="659923"/>
            </a:xfrm>
          </p:grpSpPr>
          <p:sp>
            <p:nvSpPr>
              <p:cNvPr id="2345"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46"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47"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48"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49"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50"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51"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360" name="Group"/>
            <p:cNvGrpSpPr/>
            <p:nvPr/>
          </p:nvGrpSpPr>
          <p:grpSpPr>
            <a:xfrm>
              <a:off x="507999" y="0"/>
              <a:ext cx="709021" cy="659924"/>
              <a:chOff x="0" y="0"/>
              <a:chExt cx="709019" cy="659923"/>
            </a:xfrm>
          </p:grpSpPr>
          <p:sp>
            <p:nvSpPr>
              <p:cNvPr id="2353"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54"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55"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56"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57"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58"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59"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2364" name="Group"/>
          <p:cNvGrpSpPr/>
          <p:nvPr/>
        </p:nvGrpSpPr>
        <p:grpSpPr>
          <a:xfrm>
            <a:off x="4505917" y="6524009"/>
            <a:ext cx="3959814" cy="1984873"/>
            <a:chOff x="0" y="0"/>
            <a:chExt cx="3959813" cy="1984872"/>
          </a:xfrm>
        </p:grpSpPr>
        <p:sp>
          <p:nvSpPr>
            <p:cNvPr id="2362"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2363" name="250px-VRSNlogoAug2012.png" descr="250px-VRSNlogoAug2012.png"/>
            <p:cNvPicPr>
              <a:picLocks noChangeAspect="1"/>
            </p:cNvPicPr>
            <p:nvPr/>
          </p:nvPicPr>
          <p:blipFill>
            <a:blip r:embed="rId3">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2367" name="Group"/>
          <p:cNvGrpSpPr/>
          <p:nvPr/>
        </p:nvGrpSpPr>
        <p:grpSpPr>
          <a:xfrm>
            <a:off x="10624212" y="3550387"/>
            <a:ext cx="575891" cy="869981"/>
            <a:chOff x="0" y="0"/>
            <a:chExt cx="575889" cy="869980"/>
          </a:xfrm>
        </p:grpSpPr>
        <p:sp>
          <p:nvSpPr>
            <p:cNvPr id="2365"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2366"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2373" name="Group"/>
          <p:cNvGrpSpPr/>
          <p:nvPr/>
        </p:nvGrpSpPr>
        <p:grpSpPr>
          <a:xfrm>
            <a:off x="2836279" y="7205697"/>
            <a:ext cx="3790722" cy="3033353"/>
            <a:chOff x="565949" y="0"/>
            <a:chExt cx="3790720" cy="3033352"/>
          </a:xfrm>
        </p:grpSpPr>
        <p:sp>
          <p:nvSpPr>
            <p:cNvPr id="2368" name="Triangle"/>
            <p:cNvSpPr/>
            <p:nvPr/>
          </p:nvSpPr>
          <p:spPr>
            <a:xfrm flipH="1" rot="16200000">
              <a:off x="2358384" y="-635411"/>
              <a:ext cx="1246245" cy="2750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nvGrpSpPr>
            <p:cNvPr id="2372" name="Group"/>
            <p:cNvGrpSpPr/>
            <p:nvPr/>
          </p:nvGrpSpPr>
          <p:grpSpPr>
            <a:xfrm>
              <a:off x="565949" y="0"/>
              <a:ext cx="1914247" cy="3033353"/>
              <a:chOff x="565949" y="0"/>
              <a:chExt cx="1914246" cy="3033352"/>
            </a:xfrm>
          </p:grpSpPr>
          <p:sp>
            <p:nvSpPr>
              <p:cNvPr id="2369" name="OCSP Responders"/>
              <p:cNvSpPr/>
              <p:nvPr/>
            </p:nvSpPr>
            <p:spPr>
              <a:xfrm>
                <a:off x="1210195" y="1763352"/>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2370" name="Image" descr="Image"/>
              <p:cNvPicPr>
                <a:picLocks noChangeAspect="1"/>
              </p:cNvPicPr>
              <p:nvPr/>
            </p:nvPicPr>
            <p:blipFill>
              <a:blip r:embed="rId6">
                <a:extLst/>
              </a:blip>
              <a:stretch>
                <a:fillRect/>
              </a:stretch>
            </p:blipFill>
            <p:spPr>
              <a:xfrm>
                <a:off x="565949" y="0"/>
                <a:ext cx="1300815" cy="1300814"/>
              </a:xfrm>
              <a:prstGeom prst="rect">
                <a:avLst/>
              </a:prstGeom>
              <a:ln w="12700" cap="flat">
                <a:noFill/>
                <a:miter lim="400000"/>
              </a:ln>
              <a:effectLst/>
            </p:spPr>
          </p:pic>
          <p:sp>
            <p:nvSpPr>
              <p:cNvPr id="2371" name="Coins"/>
              <p:cNvSpPr/>
              <p:nvPr/>
            </p:nvSpPr>
            <p:spPr>
              <a:xfrm>
                <a:off x="1456325"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pSp>
      <p:sp>
        <p:nvSpPr>
          <p:cNvPr id="2374" name="Rectangle"/>
          <p:cNvSpPr/>
          <p:nvPr/>
        </p:nvSpPr>
        <p:spPr>
          <a:xfrm>
            <a:off x="58331" y="2933057"/>
            <a:ext cx="12616818" cy="3267506"/>
          </a:xfrm>
          <a:prstGeom prst="rect">
            <a:avLst/>
          </a:prstGeom>
          <a:solidFill>
            <a:srgbClr val="000000">
              <a:alpha val="88604"/>
            </a:srgbClr>
          </a:solidFill>
          <a:ln w="12700">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377" name="Group"/>
          <p:cNvGrpSpPr/>
          <p:nvPr/>
        </p:nvGrpSpPr>
        <p:grpSpPr>
          <a:xfrm>
            <a:off x="1968425" y="4152130"/>
            <a:ext cx="2318380" cy="1684681"/>
            <a:chOff x="0" y="0"/>
            <a:chExt cx="2318378" cy="1684679"/>
          </a:xfrm>
        </p:grpSpPr>
        <p:sp>
          <p:nvSpPr>
            <p:cNvPr id="2375" name="Run reliable/error-free OCSP responders"/>
            <p:cNvSpPr/>
            <p:nvPr/>
          </p:nvSpPr>
          <p:spPr>
            <a:xfrm>
              <a:off x="1048378" y="41467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lstStyle>
            <a:p>
              <a:pPr/>
              <a:r>
                <a:t>Run reliable/error-free OCSP responders</a:t>
              </a:r>
            </a:p>
          </p:txBody>
        </p:sp>
        <p:sp>
          <p:nvSpPr>
            <p:cNvPr id="2376" name="Dingbat Check"/>
            <p:cNvSpPr/>
            <p:nvPr/>
          </p:nvSpPr>
          <p:spPr>
            <a:xfrm>
              <a:off x="0" y="-1"/>
              <a:ext cx="872768" cy="829360"/>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2378" name="Rectangle"/>
          <p:cNvSpPr/>
          <p:nvPr/>
        </p:nvSpPr>
        <p:spPr>
          <a:xfrm>
            <a:off x="4953608" y="7360537"/>
            <a:ext cx="1790917" cy="991134"/>
          </a:xfrm>
          <a:prstGeom prst="rect">
            <a:avLst/>
          </a:prstGeom>
          <a:solidFill>
            <a:srgbClr val="000000"/>
          </a:solidFill>
          <a:ln w="25400">
            <a:solidFill>
              <a:srgbClr val="FFFFFF"/>
            </a:solidFill>
            <a:prstDash val="sysDot"/>
            <a:miter lim="400000"/>
          </a:ln>
        </p:spPr>
        <p:txBody>
          <a:bodyPr lIns="50800" tIns="50800" rIns="50800" bIns="50800" anchor="ctr"/>
          <a:lstStyle/>
          <a:p>
            <a:pPr>
              <a:defRPr b="0" sz="2200">
                <a:solidFill>
                  <a:srgbClr val="000000"/>
                </a:solidFill>
                <a:latin typeface="+mn-lt"/>
                <a:ea typeface="+mn-ea"/>
                <a:cs typeface="+mn-cs"/>
                <a:sym typeface="Helvetica Neue Medium"/>
              </a:defRPr>
            </a:pPr>
          </a:p>
        </p:txBody>
      </p:sp>
      <p:grpSp>
        <p:nvGrpSpPr>
          <p:cNvPr id="2475" name="Group"/>
          <p:cNvGrpSpPr/>
          <p:nvPr/>
        </p:nvGrpSpPr>
        <p:grpSpPr>
          <a:xfrm>
            <a:off x="4992918" y="7342671"/>
            <a:ext cx="1712297" cy="1028701"/>
            <a:chOff x="0" y="0"/>
            <a:chExt cx="1712295" cy="1028699"/>
          </a:xfrm>
        </p:grpSpPr>
        <p:grpSp>
          <p:nvGrpSpPr>
            <p:cNvPr id="2394" name="Group"/>
            <p:cNvGrpSpPr/>
            <p:nvPr/>
          </p:nvGrpSpPr>
          <p:grpSpPr>
            <a:xfrm>
              <a:off x="0" y="0"/>
              <a:ext cx="533210" cy="609601"/>
              <a:chOff x="0" y="0"/>
              <a:chExt cx="533209" cy="609600"/>
            </a:xfrm>
          </p:grpSpPr>
          <p:grpSp>
            <p:nvGrpSpPr>
              <p:cNvPr id="2392" name="Group"/>
              <p:cNvGrpSpPr/>
              <p:nvPr/>
            </p:nvGrpSpPr>
            <p:grpSpPr>
              <a:xfrm>
                <a:off x="0" y="118381"/>
                <a:ext cx="533210" cy="372838"/>
                <a:chOff x="0" y="0"/>
                <a:chExt cx="533209" cy="372836"/>
              </a:xfrm>
            </p:grpSpPr>
            <p:grpSp>
              <p:nvGrpSpPr>
                <p:cNvPr id="2390" name="Group"/>
                <p:cNvGrpSpPr/>
                <p:nvPr/>
              </p:nvGrpSpPr>
              <p:grpSpPr>
                <a:xfrm>
                  <a:off x="34234" y="42068"/>
                  <a:ext cx="464742" cy="330769"/>
                  <a:chOff x="0" y="0"/>
                  <a:chExt cx="464740" cy="330768"/>
                </a:xfrm>
              </p:grpSpPr>
              <p:sp>
                <p:nvSpPr>
                  <p:cNvPr id="2379"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387" name="Group"/>
                  <p:cNvGrpSpPr/>
                  <p:nvPr/>
                </p:nvGrpSpPr>
                <p:grpSpPr>
                  <a:xfrm>
                    <a:off x="24488" y="187531"/>
                    <a:ext cx="113148" cy="105313"/>
                    <a:chOff x="0" y="0"/>
                    <a:chExt cx="113146" cy="105311"/>
                  </a:xfrm>
                </p:grpSpPr>
                <p:sp>
                  <p:nvSpPr>
                    <p:cNvPr id="2380"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81"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82"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83"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84"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85"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86"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388"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389"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391"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393"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410" name="Group"/>
            <p:cNvGrpSpPr/>
            <p:nvPr/>
          </p:nvGrpSpPr>
          <p:grpSpPr>
            <a:xfrm>
              <a:off x="589542" y="0"/>
              <a:ext cx="533211" cy="609601"/>
              <a:chOff x="0" y="0"/>
              <a:chExt cx="533209" cy="609600"/>
            </a:xfrm>
          </p:grpSpPr>
          <p:grpSp>
            <p:nvGrpSpPr>
              <p:cNvPr id="2408" name="Group"/>
              <p:cNvGrpSpPr/>
              <p:nvPr/>
            </p:nvGrpSpPr>
            <p:grpSpPr>
              <a:xfrm>
                <a:off x="-1" y="118381"/>
                <a:ext cx="533211" cy="372838"/>
                <a:chOff x="0" y="0"/>
                <a:chExt cx="533209" cy="372836"/>
              </a:xfrm>
            </p:grpSpPr>
            <p:grpSp>
              <p:nvGrpSpPr>
                <p:cNvPr id="2406" name="Group"/>
                <p:cNvGrpSpPr/>
                <p:nvPr/>
              </p:nvGrpSpPr>
              <p:grpSpPr>
                <a:xfrm>
                  <a:off x="34234" y="42068"/>
                  <a:ext cx="464742" cy="330769"/>
                  <a:chOff x="0" y="0"/>
                  <a:chExt cx="464740" cy="330768"/>
                </a:xfrm>
              </p:grpSpPr>
              <p:sp>
                <p:nvSpPr>
                  <p:cNvPr id="2395"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403" name="Group"/>
                  <p:cNvGrpSpPr/>
                  <p:nvPr/>
                </p:nvGrpSpPr>
                <p:grpSpPr>
                  <a:xfrm>
                    <a:off x="24488" y="187531"/>
                    <a:ext cx="113148" cy="105313"/>
                    <a:chOff x="0" y="0"/>
                    <a:chExt cx="113146" cy="105311"/>
                  </a:xfrm>
                </p:grpSpPr>
                <p:sp>
                  <p:nvSpPr>
                    <p:cNvPr id="2396"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97"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98"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99"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00"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01"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02"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404"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405"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407"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409"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426" name="Group"/>
            <p:cNvGrpSpPr/>
            <p:nvPr/>
          </p:nvGrpSpPr>
          <p:grpSpPr>
            <a:xfrm>
              <a:off x="-1" y="419099"/>
              <a:ext cx="533211" cy="609601"/>
              <a:chOff x="0" y="0"/>
              <a:chExt cx="533209" cy="609600"/>
            </a:xfrm>
          </p:grpSpPr>
          <p:grpSp>
            <p:nvGrpSpPr>
              <p:cNvPr id="2424" name="Group"/>
              <p:cNvGrpSpPr/>
              <p:nvPr/>
            </p:nvGrpSpPr>
            <p:grpSpPr>
              <a:xfrm>
                <a:off x="-1" y="118381"/>
                <a:ext cx="533211" cy="372838"/>
                <a:chOff x="0" y="0"/>
                <a:chExt cx="533209" cy="372836"/>
              </a:xfrm>
            </p:grpSpPr>
            <p:grpSp>
              <p:nvGrpSpPr>
                <p:cNvPr id="2422" name="Group"/>
                <p:cNvGrpSpPr/>
                <p:nvPr/>
              </p:nvGrpSpPr>
              <p:grpSpPr>
                <a:xfrm>
                  <a:off x="34234" y="42068"/>
                  <a:ext cx="464742" cy="330769"/>
                  <a:chOff x="0" y="0"/>
                  <a:chExt cx="464740" cy="330768"/>
                </a:xfrm>
              </p:grpSpPr>
              <p:sp>
                <p:nvSpPr>
                  <p:cNvPr id="2411"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419" name="Group"/>
                  <p:cNvGrpSpPr/>
                  <p:nvPr/>
                </p:nvGrpSpPr>
                <p:grpSpPr>
                  <a:xfrm>
                    <a:off x="24488" y="187531"/>
                    <a:ext cx="113148" cy="105313"/>
                    <a:chOff x="0" y="0"/>
                    <a:chExt cx="113146" cy="105311"/>
                  </a:xfrm>
                </p:grpSpPr>
                <p:sp>
                  <p:nvSpPr>
                    <p:cNvPr id="2412"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13"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14"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15"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16"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17"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18"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420"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421"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423"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425"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442" name="Group"/>
            <p:cNvGrpSpPr/>
            <p:nvPr/>
          </p:nvGrpSpPr>
          <p:grpSpPr>
            <a:xfrm>
              <a:off x="589542" y="419099"/>
              <a:ext cx="533211" cy="609601"/>
              <a:chOff x="0" y="0"/>
              <a:chExt cx="533209" cy="609600"/>
            </a:xfrm>
          </p:grpSpPr>
          <p:grpSp>
            <p:nvGrpSpPr>
              <p:cNvPr id="2440" name="Group"/>
              <p:cNvGrpSpPr/>
              <p:nvPr/>
            </p:nvGrpSpPr>
            <p:grpSpPr>
              <a:xfrm>
                <a:off x="-1" y="118381"/>
                <a:ext cx="533211" cy="372838"/>
                <a:chOff x="0" y="0"/>
                <a:chExt cx="533209" cy="372836"/>
              </a:xfrm>
            </p:grpSpPr>
            <p:grpSp>
              <p:nvGrpSpPr>
                <p:cNvPr id="2438" name="Group"/>
                <p:cNvGrpSpPr/>
                <p:nvPr/>
              </p:nvGrpSpPr>
              <p:grpSpPr>
                <a:xfrm>
                  <a:off x="34234" y="42068"/>
                  <a:ext cx="464742" cy="330769"/>
                  <a:chOff x="0" y="0"/>
                  <a:chExt cx="464740" cy="330768"/>
                </a:xfrm>
              </p:grpSpPr>
              <p:sp>
                <p:nvSpPr>
                  <p:cNvPr id="2427"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435" name="Group"/>
                  <p:cNvGrpSpPr/>
                  <p:nvPr/>
                </p:nvGrpSpPr>
                <p:grpSpPr>
                  <a:xfrm>
                    <a:off x="24488" y="187531"/>
                    <a:ext cx="113148" cy="105313"/>
                    <a:chOff x="0" y="0"/>
                    <a:chExt cx="113146" cy="105311"/>
                  </a:xfrm>
                </p:grpSpPr>
                <p:sp>
                  <p:nvSpPr>
                    <p:cNvPr id="2428"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29"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30"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31"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32"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33"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34"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436"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437"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439"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441"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458" name="Group"/>
            <p:cNvGrpSpPr/>
            <p:nvPr/>
          </p:nvGrpSpPr>
          <p:grpSpPr>
            <a:xfrm>
              <a:off x="1179085" y="0"/>
              <a:ext cx="533211" cy="609601"/>
              <a:chOff x="0" y="0"/>
              <a:chExt cx="533209" cy="609600"/>
            </a:xfrm>
          </p:grpSpPr>
          <p:grpSp>
            <p:nvGrpSpPr>
              <p:cNvPr id="2456" name="Group"/>
              <p:cNvGrpSpPr/>
              <p:nvPr/>
            </p:nvGrpSpPr>
            <p:grpSpPr>
              <a:xfrm>
                <a:off x="-1" y="118381"/>
                <a:ext cx="533211" cy="372838"/>
                <a:chOff x="0" y="0"/>
                <a:chExt cx="533209" cy="372836"/>
              </a:xfrm>
            </p:grpSpPr>
            <p:grpSp>
              <p:nvGrpSpPr>
                <p:cNvPr id="2454" name="Group"/>
                <p:cNvGrpSpPr/>
                <p:nvPr/>
              </p:nvGrpSpPr>
              <p:grpSpPr>
                <a:xfrm>
                  <a:off x="34234" y="42068"/>
                  <a:ext cx="464742" cy="330769"/>
                  <a:chOff x="0" y="0"/>
                  <a:chExt cx="464740" cy="330768"/>
                </a:xfrm>
              </p:grpSpPr>
              <p:sp>
                <p:nvSpPr>
                  <p:cNvPr id="2443"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451" name="Group"/>
                  <p:cNvGrpSpPr/>
                  <p:nvPr/>
                </p:nvGrpSpPr>
                <p:grpSpPr>
                  <a:xfrm>
                    <a:off x="24488" y="187531"/>
                    <a:ext cx="113148" cy="105313"/>
                    <a:chOff x="0" y="0"/>
                    <a:chExt cx="113146" cy="105311"/>
                  </a:xfrm>
                </p:grpSpPr>
                <p:sp>
                  <p:nvSpPr>
                    <p:cNvPr id="2444"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45"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46"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47"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48"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49"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50"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452"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453"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455"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457"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474" name="Group"/>
            <p:cNvGrpSpPr/>
            <p:nvPr/>
          </p:nvGrpSpPr>
          <p:grpSpPr>
            <a:xfrm>
              <a:off x="1179085" y="419099"/>
              <a:ext cx="533211" cy="609601"/>
              <a:chOff x="0" y="0"/>
              <a:chExt cx="533209" cy="609600"/>
            </a:xfrm>
          </p:grpSpPr>
          <p:grpSp>
            <p:nvGrpSpPr>
              <p:cNvPr id="2472" name="Group"/>
              <p:cNvGrpSpPr/>
              <p:nvPr/>
            </p:nvGrpSpPr>
            <p:grpSpPr>
              <a:xfrm>
                <a:off x="-1" y="118381"/>
                <a:ext cx="533211" cy="372838"/>
                <a:chOff x="0" y="0"/>
                <a:chExt cx="533209" cy="372836"/>
              </a:xfrm>
            </p:grpSpPr>
            <p:grpSp>
              <p:nvGrpSpPr>
                <p:cNvPr id="2470" name="Group"/>
                <p:cNvGrpSpPr/>
                <p:nvPr/>
              </p:nvGrpSpPr>
              <p:grpSpPr>
                <a:xfrm>
                  <a:off x="34234" y="42068"/>
                  <a:ext cx="464742" cy="330769"/>
                  <a:chOff x="0" y="0"/>
                  <a:chExt cx="464740" cy="330768"/>
                </a:xfrm>
              </p:grpSpPr>
              <p:sp>
                <p:nvSpPr>
                  <p:cNvPr id="2459"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467" name="Group"/>
                  <p:cNvGrpSpPr/>
                  <p:nvPr/>
                </p:nvGrpSpPr>
                <p:grpSpPr>
                  <a:xfrm>
                    <a:off x="24488" y="187531"/>
                    <a:ext cx="113148" cy="105313"/>
                    <a:chOff x="0" y="0"/>
                    <a:chExt cx="113146" cy="105311"/>
                  </a:xfrm>
                </p:grpSpPr>
                <p:sp>
                  <p:nvSpPr>
                    <p:cNvPr id="2460"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61"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62"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63"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64"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65"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66"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468"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469"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471"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473"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grpSp>
        <p:nvGrpSpPr>
          <p:cNvPr id="2478" name="Group"/>
          <p:cNvGrpSpPr/>
          <p:nvPr/>
        </p:nvGrpSpPr>
        <p:grpSpPr>
          <a:xfrm>
            <a:off x="1972020" y="3314630"/>
            <a:ext cx="2343367" cy="1779003"/>
            <a:chOff x="0" y="0"/>
            <a:chExt cx="2343365" cy="1779001"/>
          </a:xfrm>
        </p:grpSpPr>
        <p:sp>
          <p:nvSpPr>
            <p:cNvPr id="2476" name="Dingbat Check"/>
            <p:cNvSpPr/>
            <p:nvPr/>
          </p:nvSpPr>
          <p:spPr>
            <a:xfrm>
              <a:off x="0" y="-1"/>
              <a:ext cx="872768" cy="829360"/>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477" name="Include the OCSP Must-Staple extension into certificates"/>
            <p:cNvSpPr/>
            <p:nvPr/>
          </p:nvSpPr>
          <p:spPr>
            <a:xfrm>
              <a:off x="1073365" y="509001"/>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lstStyle>
            <a:p>
              <a:pPr/>
              <a:r>
                <a:t>Include the OCSP Must-Staple extension into certificates</a:t>
              </a:r>
            </a:p>
          </p:txBody>
        </p:sp>
      </p:grpSp>
      <p:grpSp>
        <p:nvGrpSpPr>
          <p:cNvPr id="2493" name="Group"/>
          <p:cNvGrpSpPr/>
          <p:nvPr/>
        </p:nvGrpSpPr>
        <p:grpSpPr>
          <a:xfrm>
            <a:off x="8202554" y="6697091"/>
            <a:ext cx="1903475" cy="1117067"/>
            <a:chOff x="0" y="0"/>
            <a:chExt cx="1903474" cy="1117066"/>
          </a:xfrm>
        </p:grpSpPr>
        <p:sp>
          <p:nvSpPr>
            <p:cNvPr id="2479" name="1.3.6.1.5.5.7.1.24"/>
            <p:cNvSpPr txBox="1"/>
            <p:nvPr/>
          </p:nvSpPr>
          <p:spPr>
            <a:xfrm>
              <a:off x="0" y="824966"/>
              <a:ext cx="1903475" cy="292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lnSpc>
                  <a:spcPts val="3000"/>
                </a:lnSpc>
                <a:defRPr b="0" sz="1300">
                  <a:solidFill>
                    <a:srgbClr val="333333"/>
                  </a:solidFill>
                  <a:latin typeface="Menlo"/>
                  <a:ea typeface="Menlo"/>
                  <a:cs typeface="Menlo"/>
                  <a:sym typeface="Menlo"/>
                </a:defRPr>
              </a:lvl1pPr>
            </a:lstStyle>
            <a:p>
              <a:pPr/>
              <a:r>
                <a:t>1.3.6.1.5.5.7.1.24</a:t>
              </a:r>
            </a:p>
          </p:txBody>
        </p:sp>
        <p:grpSp>
          <p:nvGrpSpPr>
            <p:cNvPr id="2492" name="Group"/>
            <p:cNvGrpSpPr/>
            <p:nvPr/>
          </p:nvGrpSpPr>
          <p:grpSpPr>
            <a:xfrm>
              <a:off x="361263" y="0"/>
              <a:ext cx="1194274" cy="896229"/>
              <a:chOff x="0" y="0"/>
              <a:chExt cx="1194273" cy="896228"/>
            </a:xfrm>
          </p:grpSpPr>
          <p:sp>
            <p:nvSpPr>
              <p:cNvPr id="2480"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81"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489" name="Group"/>
              <p:cNvGrpSpPr/>
              <p:nvPr/>
            </p:nvGrpSpPr>
            <p:grpSpPr>
              <a:xfrm>
                <a:off x="62930" y="528144"/>
                <a:ext cx="290761" cy="270627"/>
                <a:chOff x="0" y="0"/>
                <a:chExt cx="290759" cy="270626"/>
              </a:xfrm>
            </p:grpSpPr>
            <p:sp>
              <p:nvSpPr>
                <p:cNvPr id="2482"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83"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84"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85"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86"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87"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88"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490" name="250px-VRSNlogoAug2012.png" descr="250px-VRSNlogoAug2012.png"/>
              <p:cNvPicPr>
                <a:picLocks noChangeAspect="1"/>
              </p:cNvPicPr>
              <p:nvPr/>
            </p:nvPicPr>
            <p:blipFill>
              <a:blip r:embed="rId3">
                <a:extLst/>
              </a:blip>
              <a:srcRect l="0" t="0" r="12951" b="33387"/>
              <a:stretch>
                <a:fillRect/>
              </a:stretch>
            </p:blipFill>
            <p:spPr>
              <a:xfrm>
                <a:off x="695032" y="443170"/>
                <a:ext cx="464702" cy="355605"/>
              </a:xfrm>
              <a:prstGeom prst="rect">
                <a:avLst/>
              </a:prstGeom>
              <a:ln w="12700" cap="flat">
                <a:noFill/>
                <a:miter lim="400000"/>
              </a:ln>
              <a:effectLst/>
            </p:spPr>
          </p:pic>
          <p:pic>
            <p:nvPicPr>
              <p:cNvPr id="2491"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spTree>
  </p:cSld>
  <p:clrMapOvr>
    <a:masterClrMapping/>
  </p:clrMapOvr>
  <mc:AlternateContent xmlns:mc="http://schemas.openxmlformats.org/markup-compatibility/2006">
    <mc:Choice xmlns:p14="http://schemas.microsoft.com/office/powerpoint/2010/main" Requires="p14">
      <p:transition spd="fast" advClick="1" p14:dur="3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93"/>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247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2" presetID="22" grpId="3" fill="hold">
                                  <p:stCondLst>
                                    <p:cond delay="0"/>
                                  </p:stCondLst>
                                  <p:iterate type="el" backwards="0">
                                    <p:tmAbs val="0"/>
                                  </p:iterate>
                                  <p:childTnLst>
                                    <p:set>
                                      <p:cBhvr>
                                        <p:cTn id="13" fill="hold"/>
                                        <p:tgtEl>
                                          <p:spTgt spid="2373"/>
                                        </p:tgtEl>
                                        <p:attrNameLst>
                                          <p:attrName>style.visibility</p:attrName>
                                        </p:attrNameLst>
                                      </p:cBhvr>
                                      <p:to>
                                        <p:strVal val="visible"/>
                                      </p:to>
                                    </p:set>
                                    <p:animEffect filter="wipe(right)" transition="in">
                                      <p:cBhvr>
                                        <p:cTn id="14" dur="300"/>
                                        <p:tgtEl>
                                          <p:spTgt spid="2373"/>
                                        </p:tgtEl>
                                      </p:cBhvr>
                                    </p:animEffect>
                                  </p:childTnLst>
                                </p:cTn>
                              </p:par>
                            </p:childTnLst>
                          </p:cTn>
                        </p:par>
                        <p:par>
                          <p:cTn id="15" fill="hold">
                            <p:stCondLst>
                              <p:cond delay="300"/>
                            </p:stCondLst>
                            <p:childTnLst>
                              <p:par>
                                <p:cTn id="16" presetClass="entr" nodeType="afterEffect" presetSubtype="0" presetID="1" grpId="4" fill="hold">
                                  <p:stCondLst>
                                    <p:cond delay="0"/>
                                  </p:stCondLst>
                                  <p:iterate type="el" backwards="0">
                                    <p:tmAbs val="0"/>
                                  </p:iterate>
                                  <p:childTnLst>
                                    <p:set>
                                      <p:cBhvr>
                                        <p:cTn id="17" fill="hold"/>
                                        <p:tgtEl>
                                          <p:spTgt spid="23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73" grpId="3"/>
      <p:bldP build="whole" bldLvl="1" animBg="1" rev="0" advAuto="0" spid="2478" grpId="2"/>
      <p:bldP build="whole" bldLvl="1" animBg="1" rev="0" advAuto="0" spid="2493" grpId="1"/>
      <p:bldP build="whole" bldLvl="1" animBg="1" rev="0" advAuto="0" spid="2377" grpId="4"/>
    </p:bld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7" name="Rectangle"/>
          <p:cNvSpPr/>
          <p:nvPr/>
        </p:nvSpPr>
        <p:spPr>
          <a:xfrm>
            <a:off x="4953608" y="7360537"/>
            <a:ext cx="1790917" cy="991134"/>
          </a:xfrm>
          <a:prstGeom prst="rect">
            <a:avLst/>
          </a:prstGeom>
          <a:solidFill>
            <a:srgbClr val="000000"/>
          </a:solidFill>
          <a:ln w="254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2498" name="Triangle"/>
          <p:cNvSpPr/>
          <p:nvPr/>
        </p:nvSpPr>
        <p:spPr>
          <a:xfrm flipH="1" rot="16200000">
            <a:off x="4628713" y="6570286"/>
            <a:ext cx="1246246" cy="2750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499" name="To support OCSP Must Staple…"/>
          <p:cNvSpPr txBox="1"/>
          <p:nvPr>
            <p:ph type="title"/>
          </p:nvPr>
        </p:nvSpPr>
        <p:spPr>
          <a:prstGeom prst="rect">
            <a:avLst/>
          </a:prstGeom>
        </p:spPr>
        <p:txBody>
          <a:bodyPr/>
          <a:lstStyle/>
          <a:p>
            <a:pPr/>
            <a:r>
              <a:t>To support OCSP Must Staple</a:t>
            </a:r>
          </a:p>
          <a:p>
            <a:pPr/>
            <a:r>
              <a:t>(2) Clients</a:t>
            </a:r>
          </a:p>
        </p:txBody>
      </p:sp>
      <p:sp>
        <p:nvSpPr>
          <p:cNvPr id="250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513" name="Group"/>
          <p:cNvGrpSpPr/>
          <p:nvPr/>
        </p:nvGrpSpPr>
        <p:grpSpPr>
          <a:xfrm>
            <a:off x="2889549" y="3840499"/>
            <a:ext cx="1194274" cy="896229"/>
            <a:chOff x="0" y="0"/>
            <a:chExt cx="1194273" cy="896228"/>
          </a:xfrm>
        </p:grpSpPr>
        <p:sp>
          <p:nvSpPr>
            <p:cNvPr id="2501"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02"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510" name="Group"/>
            <p:cNvGrpSpPr/>
            <p:nvPr/>
          </p:nvGrpSpPr>
          <p:grpSpPr>
            <a:xfrm>
              <a:off x="62930" y="528144"/>
              <a:ext cx="290761" cy="270627"/>
              <a:chOff x="0" y="0"/>
              <a:chExt cx="290759" cy="270626"/>
            </a:xfrm>
          </p:grpSpPr>
          <p:sp>
            <p:nvSpPr>
              <p:cNvPr id="2503"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04"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05"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06"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07"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08"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09"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511" name="250px-VRSNlogoAug2012.png" descr="250px-VRSNlogoAug2012.png"/>
            <p:cNvPicPr>
              <a:picLocks noChangeAspect="1"/>
            </p:cNvPicPr>
            <p:nvPr/>
          </p:nvPicPr>
          <p:blipFill>
            <a:blip r:embed="rId3">
              <a:extLst/>
            </a:blip>
            <a:srcRect l="0" t="0" r="12951" b="33387"/>
            <a:stretch>
              <a:fillRect/>
            </a:stretch>
          </p:blipFill>
          <p:spPr>
            <a:xfrm>
              <a:off x="695032" y="443170"/>
              <a:ext cx="464702" cy="355605"/>
            </a:xfrm>
            <a:prstGeom prst="rect">
              <a:avLst/>
            </a:prstGeom>
            <a:ln w="12700" cap="flat">
              <a:noFill/>
              <a:miter lim="400000"/>
            </a:ln>
            <a:effectLst/>
          </p:spPr>
        </p:pic>
        <p:pic>
          <p:nvPicPr>
            <p:cNvPr id="2512"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516" name="Group"/>
          <p:cNvGrpSpPr/>
          <p:nvPr/>
        </p:nvGrpSpPr>
        <p:grpSpPr>
          <a:xfrm>
            <a:off x="3898215" y="3550387"/>
            <a:ext cx="575891" cy="869981"/>
            <a:chOff x="0" y="0"/>
            <a:chExt cx="575889" cy="869980"/>
          </a:xfrm>
        </p:grpSpPr>
        <p:sp>
          <p:nvSpPr>
            <p:cNvPr id="2514"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2515"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2517"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2518" name="Chrome-logo.png" descr="Chrome-logo.png"/>
          <p:cNvPicPr>
            <a:picLocks noChangeAspect="1"/>
          </p:cNvPicPr>
          <p:nvPr/>
        </p:nvPicPr>
        <p:blipFill>
          <a:blip r:embed="rId5">
            <a:extLst/>
          </a:blip>
          <a:stretch>
            <a:fillRect/>
          </a:stretch>
        </p:blipFill>
        <p:spPr>
          <a:xfrm>
            <a:off x="1841634" y="2992428"/>
            <a:ext cx="685801" cy="685801"/>
          </a:xfrm>
          <a:prstGeom prst="rect">
            <a:avLst/>
          </a:prstGeom>
          <a:ln w="12700">
            <a:miter lim="400000"/>
          </a:ln>
        </p:spPr>
      </p:pic>
      <p:sp>
        <p:nvSpPr>
          <p:cNvPr id="2519"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552" name="Group"/>
          <p:cNvGrpSpPr/>
          <p:nvPr/>
        </p:nvGrpSpPr>
        <p:grpSpPr>
          <a:xfrm>
            <a:off x="7501744" y="2989452"/>
            <a:ext cx="3500282" cy="1991852"/>
            <a:chOff x="0" y="0"/>
            <a:chExt cx="3500280" cy="1991850"/>
          </a:xfrm>
        </p:grpSpPr>
        <p:grpSp>
          <p:nvGrpSpPr>
            <p:cNvPr id="2522" name="Group"/>
            <p:cNvGrpSpPr/>
            <p:nvPr/>
          </p:nvGrpSpPr>
          <p:grpSpPr>
            <a:xfrm>
              <a:off x="0" y="-1"/>
              <a:ext cx="3500281" cy="1991852"/>
              <a:chOff x="0" y="0"/>
              <a:chExt cx="3500280" cy="1991850"/>
            </a:xfrm>
          </p:grpSpPr>
          <p:sp>
            <p:nvSpPr>
              <p:cNvPr id="2520" name="Website"/>
              <p:cNvSpPr/>
              <p:nvPr/>
            </p:nvSpPr>
            <p:spPr>
              <a:xfrm>
                <a:off x="826152" y="255054"/>
                <a:ext cx="2674129" cy="1736797"/>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pic>
            <p:nvPicPr>
              <p:cNvPr id="2521" name="strategic_bofa500_1.png" descr="strategic_bofa500_1.png"/>
              <p:cNvPicPr>
                <a:picLocks noChangeAspect="1"/>
              </p:cNvPicPr>
              <p:nvPr/>
            </p:nvPicPr>
            <p:blipFill>
              <a:blip r:embed="rId4">
                <a:extLst/>
              </a:blip>
              <a:srcRect l="28418" t="39675" r="28418" b="0"/>
              <a:stretch>
                <a:fillRect/>
              </a:stretch>
            </p:blipFill>
            <p:spPr>
              <a:xfrm>
                <a:off x="0" y="0"/>
                <a:ext cx="1466958" cy="691940"/>
              </a:xfrm>
              <a:prstGeom prst="rect">
                <a:avLst/>
              </a:prstGeom>
              <a:ln w="12700" cap="flat">
                <a:noFill/>
                <a:miter lim="400000"/>
              </a:ln>
              <a:effectLst/>
            </p:spPr>
          </p:pic>
        </p:grpSp>
        <p:grpSp>
          <p:nvGrpSpPr>
            <p:cNvPr id="2530" name="Group"/>
            <p:cNvGrpSpPr/>
            <p:nvPr/>
          </p:nvGrpSpPr>
          <p:grpSpPr>
            <a:xfrm>
              <a:off x="1437782" y="1007050"/>
              <a:ext cx="627664" cy="584201"/>
              <a:chOff x="0" y="0"/>
              <a:chExt cx="627662" cy="584200"/>
            </a:xfrm>
          </p:grpSpPr>
          <p:sp>
            <p:nvSpPr>
              <p:cNvPr id="2523"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24"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25"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26"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27"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28"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29"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543" name="Group"/>
            <p:cNvGrpSpPr/>
            <p:nvPr/>
          </p:nvGrpSpPr>
          <p:grpSpPr>
            <a:xfrm>
              <a:off x="2173037" y="851036"/>
              <a:ext cx="1194274" cy="896229"/>
              <a:chOff x="0" y="0"/>
              <a:chExt cx="1194273" cy="896228"/>
            </a:xfrm>
          </p:grpSpPr>
          <p:sp>
            <p:nvSpPr>
              <p:cNvPr id="2531"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32"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540" name="Group"/>
              <p:cNvGrpSpPr/>
              <p:nvPr/>
            </p:nvGrpSpPr>
            <p:grpSpPr>
              <a:xfrm>
                <a:off x="62930" y="528144"/>
                <a:ext cx="290761" cy="270627"/>
                <a:chOff x="0" y="0"/>
                <a:chExt cx="290759" cy="270626"/>
              </a:xfrm>
            </p:grpSpPr>
            <p:sp>
              <p:nvSpPr>
                <p:cNvPr id="2533"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34"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35"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36"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37"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38"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39"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541" name="250px-VRSNlogoAug2012.png" descr="250px-VRSNlogoAug2012.png"/>
              <p:cNvPicPr>
                <a:picLocks noChangeAspect="1"/>
              </p:cNvPicPr>
              <p:nvPr/>
            </p:nvPicPr>
            <p:blipFill>
              <a:blip r:embed="rId3">
                <a:extLst/>
              </a:blip>
              <a:srcRect l="0" t="0" r="12951" b="33387"/>
              <a:stretch>
                <a:fillRect/>
              </a:stretch>
            </p:blipFill>
            <p:spPr>
              <a:xfrm>
                <a:off x="695032" y="443170"/>
                <a:ext cx="464702" cy="355605"/>
              </a:xfrm>
              <a:prstGeom prst="rect">
                <a:avLst/>
              </a:prstGeom>
              <a:ln w="12700" cap="flat">
                <a:noFill/>
                <a:miter lim="400000"/>
              </a:ln>
              <a:effectLst/>
            </p:spPr>
          </p:pic>
          <p:pic>
            <p:nvPicPr>
              <p:cNvPr id="2542"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551" name="Group"/>
            <p:cNvGrpSpPr/>
            <p:nvPr/>
          </p:nvGrpSpPr>
          <p:grpSpPr>
            <a:xfrm>
              <a:off x="960029" y="1010340"/>
              <a:ext cx="620594" cy="577620"/>
              <a:chOff x="0" y="0"/>
              <a:chExt cx="620592" cy="577619"/>
            </a:xfrm>
          </p:grpSpPr>
          <p:sp>
            <p:nvSpPr>
              <p:cNvPr id="2544"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45"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46"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47"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48" name="Line"/>
              <p:cNvSpPr/>
              <p:nvPr/>
            </p:nvSpPr>
            <p:spPr>
              <a:xfrm flipV="1">
                <a:off x="214594" y="293887"/>
                <a:ext cx="134370"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49"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50"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2560" name="Group"/>
          <p:cNvGrpSpPr/>
          <p:nvPr/>
        </p:nvGrpSpPr>
        <p:grpSpPr>
          <a:xfrm>
            <a:off x="8939527" y="3996502"/>
            <a:ext cx="627663" cy="584201"/>
            <a:chOff x="0" y="0"/>
            <a:chExt cx="627662" cy="584200"/>
          </a:xfrm>
        </p:grpSpPr>
        <p:sp>
          <p:nvSpPr>
            <p:cNvPr id="2553"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54"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55"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56"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57"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58"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59"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573" name="Group"/>
          <p:cNvGrpSpPr/>
          <p:nvPr/>
        </p:nvGrpSpPr>
        <p:grpSpPr>
          <a:xfrm>
            <a:off x="9674781" y="3840488"/>
            <a:ext cx="1194275" cy="896229"/>
            <a:chOff x="0" y="0"/>
            <a:chExt cx="1194273" cy="896228"/>
          </a:xfrm>
        </p:grpSpPr>
        <p:sp>
          <p:nvSpPr>
            <p:cNvPr id="2561"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62"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570" name="Group"/>
            <p:cNvGrpSpPr/>
            <p:nvPr/>
          </p:nvGrpSpPr>
          <p:grpSpPr>
            <a:xfrm>
              <a:off x="62930" y="528144"/>
              <a:ext cx="290761" cy="270627"/>
              <a:chOff x="0" y="0"/>
              <a:chExt cx="290759" cy="270626"/>
            </a:xfrm>
          </p:grpSpPr>
          <p:sp>
            <p:nvSpPr>
              <p:cNvPr id="2563"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64"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65"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66"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67"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68"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69"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571" name="250px-VRSNlogoAug2012.png" descr="250px-VRSNlogoAug2012.png"/>
            <p:cNvPicPr>
              <a:picLocks noChangeAspect="1"/>
            </p:cNvPicPr>
            <p:nvPr/>
          </p:nvPicPr>
          <p:blipFill>
            <a:blip r:embed="rId3">
              <a:extLst/>
            </a:blip>
            <a:srcRect l="0" t="0" r="12951" b="33387"/>
            <a:stretch>
              <a:fillRect/>
            </a:stretch>
          </p:blipFill>
          <p:spPr>
            <a:xfrm>
              <a:off x="695032" y="443170"/>
              <a:ext cx="464702" cy="355605"/>
            </a:xfrm>
            <a:prstGeom prst="rect">
              <a:avLst/>
            </a:prstGeom>
            <a:ln w="12700" cap="flat">
              <a:noFill/>
              <a:miter lim="400000"/>
            </a:ln>
            <a:effectLst/>
          </p:spPr>
        </p:pic>
        <p:pic>
          <p:nvPicPr>
            <p:cNvPr id="2572"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581" name="Group"/>
          <p:cNvGrpSpPr/>
          <p:nvPr/>
        </p:nvGrpSpPr>
        <p:grpSpPr>
          <a:xfrm>
            <a:off x="8461774" y="3999792"/>
            <a:ext cx="620593" cy="577621"/>
            <a:chOff x="0" y="0"/>
            <a:chExt cx="620592" cy="577619"/>
          </a:xfrm>
        </p:grpSpPr>
        <p:sp>
          <p:nvSpPr>
            <p:cNvPr id="2574"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75"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76"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77"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78" name="Line"/>
            <p:cNvSpPr/>
            <p:nvPr/>
          </p:nvSpPr>
          <p:spPr>
            <a:xfrm flipV="1">
              <a:off x="214594" y="293887"/>
              <a:ext cx="134370"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79"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80"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2582" name="1.3.6.1.5.5.7.1.24"/>
          <p:cNvSpPr txBox="1"/>
          <p:nvPr/>
        </p:nvSpPr>
        <p:spPr>
          <a:xfrm>
            <a:off x="2460154" y="4655956"/>
            <a:ext cx="1903476" cy="29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000"/>
              </a:lnSpc>
              <a:defRPr b="0" sz="1300">
                <a:solidFill>
                  <a:srgbClr val="333333"/>
                </a:solidFill>
                <a:latin typeface="Menlo"/>
                <a:ea typeface="Menlo"/>
                <a:cs typeface="Menlo"/>
                <a:sym typeface="Menlo"/>
              </a:defRPr>
            </a:lvl1pPr>
          </a:lstStyle>
          <a:p>
            <a:pPr/>
            <a:r>
              <a:t>1.3.6.1.5.5.7.1.24</a:t>
            </a:r>
          </a:p>
        </p:txBody>
      </p:sp>
      <p:grpSp>
        <p:nvGrpSpPr>
          <p:cNvPr id="2599" name="Group"/>
          <p:cNvGrpSpPr/>
          <p:nvPr/>
        </p:nvGrpSpPr>
        <p:grpSpPr>
          <a:xfrm>
            <a:off x="7061379" y="7526142"/>
            <a:ext cx="1217021" cy="659924"/>
            <a:chOff x="0" y="0"/>
            <a:chExt cx="1217019" cy="659923"/>
          </a:xfrm>
        </p:grpSpPr>
        <p:grpSp>
          <p:nvGrpSpPr>
            <p:cNvPr id="2590" name="Group"/>
            <p:cNvGrpSpPr/>
            <p:nvPr/>
          </p:nvGrpSpPr>
          <p:grpSpPr>
            <a:xfrm>
              <a:off x="0" y="-1"/>
              <a:ext cx="709020" cy="659925"/>
              <a:chOff x="0" y="0"/>
              <a:chExt cx="709019" cy="659923"/>
            </a:xfrm>
          </p:grpSpPr>
          <p:sp>
            <p:nvSpPr>
              <p:cNvPr id="2583"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84"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85"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86"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87"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88"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89"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598" name="Group"/>
            <p:cNvGrpSpPr/>
            <p:nvPr/>
          </p:nvGrpSpPr>
          <p:grpSpPr>
            <a:xfrm>
              <a:off x="507999" y="0"/>
              <a:ext cx="709021" cy="659924"/>
              <a:chOff x="0" y="0"/>
              <a:chExt cx="709019" cy="659923"/>
            </a:xfrm>
          </p:grpSpPr>
          <p:sp>
            <p:nvSpPr>
              <p:cNvPr id="2591"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92"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93"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94"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95"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96"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97"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2602" name="Group"/>
          <p:cNvGrpSpPr/>
          <p:nvPr/>
        </p:nvGrpSpPr>
        <p:grpSpPr>
          <a:xfrm>
            <a:off x="4505917" y="6524009"/>
            <a:ext cx="3959814" cy="1984873"/>
            <a:chOff x="0" y="0"/>
            <a:chExt cx="3959813" cy="1984872"/>
          </a:xfrm>
        </p:grpSpPr>
        <p:sp>
          <p:nvSpPr>
            <p:cNvPr id="2600"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2601" name="250px-VRSNlogoAug2012.png" descr="250px-VRSNlogoAug2012.png"/>
            <p:cNvPicPr>
              <a:picLocks noChangeAspect="1"/>
            </p:cNvPicPr>
            <p:nvPr/>
          </p:nvPicPr>
          <p:blipFill>
            <a:blip r:embed="rId3">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2699" name="Group"/>
          <p:cNvGrpSpPr/>
          <p:nvPr/>
        </p:nvGrpSpPr>
        <p:grpSpPr>
          <a:xfrm>
            <a:off x="4992918" y="7342671"/>
            <a:ext cx="1712297" cy="1028701"/>
            <a:chOff x="0" y="0"/>
            <a:chExt cx="1712295" cy="1028699"/>
          </a:xfrm>
        </p:grpSpPr>
        <p:grpSp>
          <p:nvGrpSpPr>
            <p:cNvPr id="2618" name="Group"/>
            <p:cNvGrpSpPr/>
            <p:nvPr/>
          </p:nvGrpSpPr>
          <p:grpSpPr>
            <a:xfrm>
              <a:off x="0" y="0"/>
              <a:ext cx="533210" cy="609601"/>
              <a:chOff x="0" y="0"/>
              <a:chExt cx="533209" cy="609600"/>
            </a:xfrm>
          </p:grpSpPr>
          <p:grpSp>
            <p:nvGrpSpPr>
              <p:cNvPr id="2616" name="Group"/>
              <p:cNvGrpSpPr/>
              <p:nvPr/>
            </p:nvGrpSpPr>
            <p:grpSpPr>
              <a:xfrm>
                <a:off x="0" y="118381"/>
                <a:ext cx="533210" cy="372838"/>
                <a:chOff x="0" y="0"/>
                <a:chExt cx="533209" cy="372836"/>
              </a:xfrm>
            </p:grpSpPr>
            <p:grpSp>
              <p:nvGrpSpPr>
                <p:cNvPr id="2614" name="Group"/>
                <p:cNvGrpSpPr/>
                <p:nvPr/>
              </p:nvGrpSpPr>
              <p:grpSpPr>
                <a:xfrm>
                  <a:off x="34234" y="42068"/>
                  <a:ext cx="464742" cy="330769"/>
                  <a:chOff x="0" y="0"/>
                  <a:chExt cx="464740" cy="330768"/>
                </a:xfrm>
              </p:grpSpPr>
              <p:sp>
                <p:nvSpPr>
                  <p:cNvPr id="2603"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611" name="Group"/>
                  <p:cNvGrpSpPr/>
                  <p:nvPr/>
                </p:nvGrpSpPr>
                <p:grpSpPr>
                  <a:xfrm>
                    <a:off x="24488" y="187531"/>
                    <a:ext cx="113148" cy="105313"/>
                    <a:chOff x="0" y="0"/>
                    <a:chExt cx="113146" cy="105311"/>
                  </a:xfrm>
                </p:grpSpPr>
                <p:sp>
                  <p:nvSpPr>
                    <p:cNvPr id="2604"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05"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06"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07"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08"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09"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10"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612"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613"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615"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617"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634" name="Group"/>
            <p:cNvGrpSpPr/>
            <p:nvPr/>
          </p:nvGrpSpPr>
          <p:grpSpPr>
            <a:xfrm>
              <a:off x="589542" y="0"/>
              <a:ext cx="533211" cy="609601"/>
              <a:chOff x="0" y="0"/>
              <a:chExt cx="533209" cy="609600"/>
            </a:xfrm>
          </p:grpSpPr>
          <p:grpSp>
            <p:nvGrpSpPr>
              <p:cNvPr id="2632" name="Group"/>
              <p:cNvGrpSpPr/>
              <p:nvPr/>
            </p:nvGrpSpPr>
            <p:grpSpPr>
              <a:xfrm>
                <a:off x="-1" y="118381"/>
                <a:ext cx="533211" cy="372838"/>
                <a:chOff x="0" y="0"/>
                <a:chExt cx="533209" cy="372836"/>
              </a:xfrm>
            </p:grpSpPr>
            <p:grpSp>
              <p:nvGrpSpPr>
                <p:cNvPr id="2630" name="Group"/>
                <p:cNvGrpSpPr/>
                <p:nvPr/>
              </p:nvGrpSpPr>
              <p:grpSpPr>
                <a:xfrm>
                  <a:off x="34234" y="42068"/>
                  <a:ext cx="464742" cy="330769"/>
                  <a:chOff x="0" y="0"/>
                  <a:chExt cx="464740" cy="330768"/>
                </a:xfrm>
              </p:grpSpPr>
              <p:sp>
                <p:nvSpPr>
                  <p:cNvPr id="2619"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627" name="Group"/>
                  <p:cNvGrpSpPr/>
                  <p:nvPr/>
                </p:nvGrpSpPr>
                <p:grpSpPr>
                  <a:xfrm>
                    <a:off x="24488" y="187531"/>
                    <a:ext cx="113148" cy="105313"/>
                    <a:chOff x="0" y="0"/>
                    <a:chExt cx="113146" cy="105311"/>
                  </a:xfrm>
                </p:grpSpPr>
                <p:sp>
                  <p:nvSpPr>
                    <p:cNvPr id="2620"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21"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22"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23"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24"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25"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26"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628"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629"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631"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633"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650" name="Group"/>
            <p:cNvGrpSpPr/>
            <p:nvPr/>
          </p:nvGrpSpPr>
          <p:grpSpPr>
            <a:xfrm>
              <a:off x="-1" y="419099"/>
              <a:ext cx="533211" cy="609601"/>
              <a:chOff x="0" y="0"/>
              <a:chExt cx="533209" cy="609600"/>
            </a:xfrm>
          </p:grpSpPr>
          <p:grpSp>
            <p:nvGrpSpPr>
              <p:cNvPr id="2648" name="Group"/>
              <p:cNvGrpSpPr/>
              <p:nvPr/>
            </p:nvGrpSpPr>
            <p:grpSpPr>
              <a:xfrm>
                <a:off x="-1" y="118381"/>
                <a:ext cx="533211" cy="372838"/>
                <a:chOff x="0" y="0"/>
                <a:chExt cx="533209" cy="372836"/>
              </a:xfrm>
            </p:grpSpPr>
            <p:grpSp>
              <p:nvGrpSpPr>
                <p:cNvPr id="2646" name="Group"/>
                <p:cNvGrpSpPr/>
                <p:nvPr/>
              </p:nvGrpSpPr>
              <p:grpSpPr>
                <a:xfrm>
                  <a:off x="34234" y="42068"/>
                  <a:ext cx="464742" cy="330769"/>
                  <a:chOff x="0" y="0"/>
                  <a:chExt cx="464740" cy="330768"/>
                </a:xfrm>
              </p:grpSpPr>
              <p:sp>
                <p:nvSpPr>
                  <p:cNvPr id="2635"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643" name="Group"/>
                  <p:cNvGrpSpPr/>
                  <p:nvPr/>
                </p:nvGrpSpPr>
                <p:grpSpPr>
                  <a:xfrm>
                    <a:off x="24488" y="187531"/>
                    <a:ext cx="113148" cy="105313"/>
                    <a:chOff x="0" y="0"/>
                    <a:chExt cx="113146" cy="105311"/>
                  </a:xfrm>
                </p:grpSpPr>
                <p:sp>
                  <p:nvSpPr>
                    <p:cNvPr id="2636"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37"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38"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39"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40"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41"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42"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644"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645"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647"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649"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666" name="Group"/>
            <p:cNvGrpSpPr/>
            <p:nvPr/>
          </p:nvGrpSpPr>
          <p:grpSpPr>
            <a:xfrm>
              <a:off x="589542" y="419099"/>
              <a:ext cx="533211" cy="609601"/>
              <a:chOff x="0" y="0"/>
              <a:chExt cx="533209" cy="609600"/>
            </a:xfrm>
          </p:grpSpPr>
          <p:grpSp>
            <p:nvGrpSpPr>
              <p:cNvPr id="2664" name="Group"/>
              <p:cNvGrpSpPr/>
              <p:nvPr/>
            </p:nvGrpSpPr>
            <p:grpSpPr>
              <a:xfrm>
                <a:off x="-1" y="118381"/>
                <a:ext cx="533211" cy="372838"/>
                <a:chOff x="0" y="0"/>
                <a:chExt cx="533209" cy="372836"/>
              </a:xfrm>
            </p:grpSpPr>
            <p:grpSp>
              <p:nvGrpSpPr>
                <p:cNvPr id="2662" name="Group"/>
                <p:cNvGrpSpPr/>
                <p:nvPr/>
              </p:nvGrpSpPr>
              <p:grpSpPr>
                <a:xfrm>
                  <a:off x="34234" y="42068"/>
                  <a:ext cx="464742" cy="330769"/>
                  <a:chOff x="0" y="0"/>
                  <a:chExt cx="464740" cy="330768"/>
                </a:xfrm>
              </p:grpSpPr>
              <p:sp>
                <p:nvSpPr>
                  <p:cNvPr id="2651"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659" name="Group"/>
                  <p:cNvGrpSpPr/>
                  <p:nvPr/>
                </p:nvGrpSpPr>
                <p:grpSpPr>
                  <a:xfrm>
                    <a:off x="24488" y="187531"/>
                    <a:ext cx="113148" cy="105313"/>
                    <a:chOff x="0" y="0"/>
                    <a:chExt cx="113146" cy="105311"/>
                  </a:xfrm>
                </p:grpSpPr>
                <p:sp>
                  <p:nvSpPr>
                    <p:cNvPr id="2652"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53"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54"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55"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56"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57"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58"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660"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661"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663"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665"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682" name="Group"/>
            <p:cNvGrpSpPr/>
            <p:nvPr/>
          </p:nvGrpSpPr>
          <p:grpSpPr>
            <a:xfrm>
              <a:off x="1179085" y="0"/>
              <a:ext cx="533211" cy="609601"/>
              <a:chOff x="0" y="0"/>
              <a:chExt cx="533209" cy="609600"/>
            </a:xfrm>
          </p:grpSpPr>
          <p:grpSp>
            <p:nvGrpSpPr>
              <p:cNvPr id="2680" name="Group"/>
              <p:cNvGrpSpPr/>
              <p:nvPr/>
            </p:nvGrpSpPr>
            <p:grpSpPr>
              <a:xfrm>
                <a:off x="-1" y="118381"/>
                <a:ext cx="533211" cy="372838"/>
                <a:chOff x="0" y="0"/>
                <a:chExt cx="533209" cy="372836"/>
              </a:xfrm>
            </p:grpSpPr>
            <p:grpSp>
              <p:nvGrpSpPr>
                <p:cNvPr id="2678" name="Group"/>
                <p:cNvGrpSpPr/>
                <p:nvPr/>
              </p:nvGrpSpPr>
              <p:grpSpPr>
                <a:xfrm>
                  <a:off x="34234" y="42068"/>
                  <a:ext cx="464742" cy="330769"/>
                  <a:chOff x="0" y="0"/>
                  <a:chExt cx="464740" cy="330768"/>
                </a:xfrm>
              </p:grpSpPr>
              <p:sp>
                <p:nvSpPr>
                  <p:cNvPr id="2667"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675" name="Group"/>
                  <p:cNvGrpSpPr/>
                  <p:nvPr/>
                </p:nvGrpSpPr>
                <p:grpSpPr>
                  <a:xfrm>
                    <a:off x="24488" y="187531"/>
                    <a:ext cx="113148" cy="105313"/>
                    <a:chOff x="0" y="0"/>
                    <a:chExt cx="113146" cy="105311"/>
                  </a:xfrm>
                </p:grpSpPr>
                <p:sp>
                  <p:nvSpPr>
                    <p:cNvPr id="2668"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69"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70"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71"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72"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73"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74"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676"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677"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679"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681"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698" name="Group"/>
            <p:cNvGrpSpPr/>
            <p:nvPr/>
          </p:nvGrpSpPr>
          <p:grpSpPr>
            <a:xfrm>
              <a:off x="1179085" y="419099"/>
              <a:ext cx="533211" cy="609601"/>
              <a:chOff x="0" y="0"/>
              <a:chExt cx="533209" cy="609600"/>
            </a:xfrm>
          </p:grpSpPr>
          <p:grpSp>
            <p:nvGrpSpPr>
              <p:cNvPr id="2696" name="Group"/>
              <p:cNvGrpSpPr/>
              <p:nvPr/>
            </p:nvGrpSpPr>
            <p:grpSpPr>
              <a:xfrm>
                <a:off x="-1" y="118381"/>
                <a:ext cx="533211" cy="372838"/>
                <a:chOff x="0" y="0"/>
                <a:chExt cx="533209" cy="372836"/>
              </a:xfrm>
            </p:grpSpPr>
            <p:grpSp>
              <p:nvGrpSpPr>
                <p:cNvPr id="2694" name="Group"/>
                <p:cNvGrpSpPr/>
                <p:nvPr/>
              </p:nvGrpSpPr>
              <p:grpSpPr>
                <a:xfrm>
                  <a:off x="34234" y="42068"/>
                  <a:ext cx="464742" cy="330769"/>
                  <a:chOff x="0" y="0"/>
                  <a:chExt cx="464740" cy="330768"/>
                </a:xfrm>
              </p:grpSpPr>
              <p:sp>
                <p:nvSpPr>
                  <p:cNvPr id="2683"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691" name="Group"/>
                  <p:cNvGrpSpPr/>
                  <p:nvPr/>
                </p:nvGrpSpPr>
                <p:grpSpPr>
                  <a:xfrm>
                    <a:off x="24488" y="187531"/>
                    <a:ext cx="113148" cy="105313"/>
                    <a:chOff x="0" y="0"/>
                    <a:chExt cx="113146" cy="105311"/>
                  </a:xfrm>
                </p:grpSpPr>
                <p:sp>
                  <p:nvSpPr>
                    <p:cNvPr id="2684"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85"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86"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87"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88"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89"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90"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692"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693"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695"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697"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grpSp>
        <p:nvGrpSpPr>
          <p:cNvPr id="2702" name="Group"/>
          <p:cNvGrpSpPr/>
          <p:nvPr/>
        </p:nvGrpSpPr>
        <p:grpSpPr>
          <a:xfrm>
            <a:off x="10624212" y="3550387"/>
            <a:ext cx="575891" cy="869981"/>
            <a:chOff x="0" y="0"/>
            <a:chExt cx="575889" cy="869980"/>
          </a:xfrm>
        </p:grpSpPr>
        <p:sp>
          <p:nvSpPr>
            <p:cNvPr id="2700"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2701"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2706" name="Group"/>
          <p:cNvGrpSpPr/>
          <p:nvPr/>
        </p:nvGrpSpPr>
        <p:grpSpPr>
          <a:xfrm>
            <a:off x="2836279" y="7205697"/>
            <a:ext cx="1914247" cy="3033353"/>
            <a:chOff x="565949" y="0"/>
            <a:chExt cx="1914246" cy="3033352"/>
          </a:xfrm>
        </p:grpSpPr>
        <p:sp>
          <p:nvSpPr>
            <p:cNvPr id="2703" name="OCSP Responders"/>
            <p:cNvSpPr/>
            <p:nvPr/>
          </p:nvSpPr>
          <p:spPr>
            <a:xfrm>
              <a:off x="1210195" y="1763352"/>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2704" name="Image" descr="Image"/>
            <p:cNvPicPr>
              <a:picLocks noChangeAspect="1"/>
            </p:cNvPicPr>
            <p:nvPr/>
          </p:nvPicPr>
          <p:blipFill>
            <a:blip r:embed="rId6">
              <a:extLst/>
            </a:blip>
            <a:stretch>
              <a:fillRect/>
            </a:stretch>
          </p:blipFill>
          <p:spPr>
            <a:xfrm>
              <a:off x="565949" y="0"/>
              <a:ext cx="1300815" cy="1300814"/>
            </a:xfrm>
            <a:prstGeom prst="rect">
              <a:avLst/>
            </a:prstGeom>
            <a:ln w="12700" cap="flat">
              <a:noFill/>
              <a:miter lim="400000"/>
            </a:ln>
            <a:effectLst/>
          </p:spPr>
        </p:pic>
        <p:sp>
          <p:nvSpPr>
            <p:cNvPr id="2705" name="Coins"/>
            <p:cNvSpPr/>
            <p:nvPr/>
          </p:nvSpPr>
          <p:spPr>
            <a:xfrm>
              <a:off x="1456325"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pSp>
        <p:nvGrpSpPr>
          <p:cNvPr id="2709" name="Group"/>
          <p:cNvGrpSpPr/>
          <p:nvPr/>
        </p:nvGrpSpPr>
        <p:grpSpPr>
          <a:xfrm>
            <a:off x="1711891" y="2489655"/>
            <a:ext cx="10818787" cy="6994311"/>
            <a:chOff x="0" y="0"/>
            <a:chExt cx="10818786" cy="6994309"/>
          </a:xfrm>
        </p:grpSpPr>
        <p:sp>
          <p:nvSpPr>
            <p:cNvPr id="2707" name="Rectangle"/>
            <p:cNvSpPr/>
            <p:nvPr/>
          </p:nvSpPr>
          <p:spPr>
            <a:xfrm>
              <a:off x="3220029" y="0"/>
              <a:ext cx="7598758" cy="2648823"/>
            </a:xfrm>
            <a:prstGeom prst="rect">
              <a:avLst/>
            </a:prstGeom>
            <a:solidFill>
              <a:srgbClr val="000000">
                <a:alpha val="85883"/>
              </a:srgbClr>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08" name="Rectangle"/>
            <p:cNvSpPr/>
            <p:nvPr/>
          </p:nvSpPr>
          <p:spPr>
            <a:xfrm>
              <a:off x="0" y="3792786"/>
              <a:ext cx="7848630" cy="3201524"/>
            </a:xfrm>
            <a:prstGeom prst="rect">
              <a:avLst/>
            </a:prstGeom>
            <a:solidFill>
              <a:srgbClr val="000000">
                <a:alpha val="85883"/>
              </a:srgbClr>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712" name="Group"/>
          <p:cNvGrpSpPr/>
          <p:nvPr/>
        </p:nvGrpSpPr>
        <p:grpSpPr>
          <a:xfrm>
            <a:off x="2191149" y="5524970"/>
            <a:ext cx="2343366" cy="1779002"/>
            <a:chOff x="0" y="0"/>
            <a:chExt cx="2343365" cy="1779001"/>
          </a:xfrm>
        </p:grpSpPr>
        <p:sp>
          <p:nvSpPr>
            <p:cNvPr id="2710" name="Dingbat Check"/>
            <p:cNvSpPr/>
            <p:nvPr/>
          </p:nvSpPr>
          <p:spPr>
            <a:xfrm>
              <a:off x="0" y="-1"/>
              <a:ext cx="872768" cy="829360"/>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711" name="Understand the OCSP Must-Staple extension in the certificate"/>
            <p:cNvSpPr/>
            <p:nvPr/>
          </p:nvSpPr>
          <p:spPr>
            <a:xfrm>
              <a:off x="1073365" y="509001"/>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lstStyle>
            <a:p>
              <a:pPr/>
              <a:r>
                <a:t>Understand the OCSP Must-Staple extension in the certificate</a:t>
              </a:r>
            </a:p>
          </p:txBody>
        </p:sp>
      </p:grpSp>
      <p:grpSp>
        <p:nvGrpSpPr>
          <p:cNvPr id="2715" name="Group"/>
          <p:cNvGrpSpPr/>
          <p:nvPr/>
        </p:nvGrpSpPr>
        <p:grpSpPr>
          <a:xfrm>
            <a:off x="2187554" y="6417156"/>
            <a:ext cx="2318379" cy="1684680"/>
            <a:chOff x="0" y="0"/>
            <a:chExt cx="2318378" cy="1684679"/>
          </a:xfrm>
        </p:grpSpPr>
        <p:sp>
          <p:nvSpPr>
            <p:cNvPr id="2713" name="Present the Certificate Status Request (CSR) to the web servers"/>
            <p:cNvSpPr/>
            <p:nvPr/>
          </p:nvSpPr>
          <p:spPr>
            <a:xfrm>
              <a:off x="1048378" y="41467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lstStyle>
            <a:p>
              <a:pPr/>
              <a:r>
                <a:t>Present the Certificate Status Request (CSR) to the web servers</a:t>
              </a:r>
            </a:p>
          </p:txBody>
        </p:sp>
        <p:sp>
          <p:nvSpPr>
            <p:cNvPr id="2714" name="Dingbat Check"/>
            <p:cNvSpPr/>
            <p:nvPr/>
          </p:nvSpPr>
          <p:spPr>
            <a:xfrm>
              <a:off x="0" y="-1"/>
              <a:ext cx="872768" cy="829360"/>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2718" name="Group"/>
          <p:cNvGrpSpPr/>
          <p:nvPr/>
        </p:nvGrpSpPr>
        <p:grpSpPr>
          <a:xfrm>
            <a:off x="2187553" y="7323931"/>
            <a:ext cx="2318380" cy="1684680"/>
            <a:chOff x="0" y="0"/>
            <a:chExt cx="2318378" cy="1684679"/>
          </a:xfrm>
        </p:grpSpPr>
        <p:sp>
          <p:nvSpPr>
            <p:cNvPr id="2716" name="Reject the certificate if they do not receive OCSP responses"/>
            <p:cNvSpPr/>
            <p:nvPr/>
          </p:nvSpPr>
          <p:spPr>
            <a:xfrm>
              <a:off x="1048378" y="41467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lstStyle>
            <a:p>
              <a:pPr/>
              <a:r>
                <a:t>Reject the certificate if they do not receive OCSP responses</a:t>
              </a:r>
            </a:p>
          </p:txBody>
        </p:sp>
        <p:sp>
          <p:nvSpPr>
            <p:cNvPr id="2717" name="Dingbat Check"/>
            <p:cNvSpPr/>
            <p:nvPr/>
          </p:nvSpPr>
          <p:spPr>
            <a:xfrm>
              <a:off x="0" y="-1"/>
              <a:ext cx="872768" cy="829360"/>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Tree>
  </p:cSld>
  <p:clrMapOvr>
    <a:masterClrMapping/>
  </p:clrMapOvr>
  <mc:AlternateContent xmlns:mc="http://schemas.openxmlformats.org/markup-compatibility/2006">
    <mc:Choice xmlns:p14="http://schemas.microsoft.com/office/powerpoint/2010/main" Requires="p14">
      <p:transition spd="fast" advClick="1" p14:dur="3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7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7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18" grpId="3"/>
      <p:bldP build="whole" bldLvl="1" animBg="1" rev="0" advAuto="0" spid="2712" grpId="1"/>
      <p:bldP build="whole" bldLvl="1" animBg="1" rev="0" advAuto="0" spid="2715" grpId="2"/>
    </p:bld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2" name="Triangle"/>
          <p:cNvSpPr/>
          <p:nvPr/>
        </p:nvSpPr>
        <p:spPr>
          <a:xfrm flipH="1" rot="16200000">
            <a:off x="4628713" y="6570286"/>
            <a:ext cx="1246246" cy="2750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a:miter lim="400000"/>
          </a:ln>
        </p:spPr>
        <p:txBody>
          <a:bodyPr lIns="50800" tIns="50800" rIns="50800" bIns="50800" anchor="ctr"/>
          <a:lstStyle/>
          <a:p>
            <a:pPr>
              <a:defRPr b="0" sz="2200">
                <a:latin typeface="+mn-lt"/>
                <a:ea typeface="+mn-ea"/>
                <a:cs typeface="+mn-cs"/>
                <a:sym typeface="Helvetica Neue Medium"/>
              </a:defRPr>
            </a:pPr>
          </a:p>
        </p:txBody>
      </p:sp>
      <p:grpSp>
        <p:nvGrpSpPr>
          <p:cNvPr id="2726" name="Group"/>
          <p:cNvGrpSpPr/>
          <p:nvPr/>
        </p:nvGrpSpPr>
        <p:grpSpPr>
          <a:xfrm>
            <a:off x="2836279" y="7205697"/>
            <a:ext cx="1914247" cy="3033353"/>
            <a:chOff x="565949" y="0"/>
            <a:chExt cx="1914246" cy="3033352"/>
          </a:xfrm>
        </p:grpSpPr>
        <p:sp>
          <p:nvSpPr>
            <p:cNvPr id="2723" name="OCSP Responders"/>
            <p:cNvSpPr/>
            <p:nvPr/>
          </p:nvSpPr>
          <p:spPr>
            <a:xfrm>
              <a:off x="1210195" y="1763352"/>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2724" name="Image" descr="Image"/>
            <p:cNvPicPr>
              <a:picLocks noChangeAspect="1"/>
            </p:cNvPicPr>
            <p:nvPr/>
          </p:nvPicPr>
          <p:blipFill>
            <a:blip r:embed="rId3">
              <a:extLst/>
            </a:blip>
            <a:stretch>
              <a:fillRect/>
            </a:stretch>
          </p:blipFill>
          <p:spPr>
            <a:xfrm>
              <a:off x="565949" y="0"/>
              <a:ext cx="1300815" cy="1300814"/>
            </a:xfrm>
            <a:prstGeom prst="rect">
              <a:avLst/>
            </a:prstGeom>
            <a:ln w="12700" cap="flat">
              <a:noFill/>
              <a:miter lim="400000"/>
            </a:ln>
            <a:effectLst/>
          </p:spPr>
        </p:pic>
        <p:sp>
          <p:nvSpPr>
            <p:cNvPr id="2725" name="Coins"/>
            <p:cNvSpPr/>
            <p:nvPr/>
          </p:nvSpPr>
          <p:spPr>
            <a:xfrm>
              <a:off x="1456325"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2727" name="To support OCSP Must Staple…"/>
          <p:cNvSpPr txBox="1"/>
          <p:nvPr>
            <p:ph type="title"/>
          </p:nvPr>
        </p:nvSpPr>
        <p:spPr>
          <a:prstGeom prst="rect">
            <a:avLst/>
          </a:prstGeom>
        </p:spPr>
        <p:txBody>
          <a:bodyPr/>
          <a:lstStyle/>
          <a:p>
            <a:pPr/>
            <a:r>
              <a:t>To support OCSP Must Staple</a:t>
            </a:r>
          </a:p>
          <a:p>
            <a:pPr/>
            <a:r>
              <a:t>(3) Web servers</a:t>
            </a:r>
          </a:p>
        </p:txBody>
      </p:sp>
      <p:sp>
        <p:nvSpPr>
          <p:cNvPr id="272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741" name="Group"/>
          <p:cNvGrpSpPr/>
          <p:nvPr/>
        </p:nvGrpSpPr>
        <p:grpSpPr>
          <a:xfrm>
            <a:off x="2889549" y="3840499"/>
            <a:ext cx="1194274" cy="896229"/>
            <a:chOff x="0" y="0"/>
            <a:chExt cx="1194273" cy="896228"/>
          </a:xfrm>
        </p:grpSpPr>
        <p:sp>
          <p:nvSpPr>
            <p:cNvPr id="2729"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30"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738" name="Group"/>
            <p:cNvGrpSpPr/>
            <p:nvPr/>
          </p:nvGrpSpPr>
          <p:grpSpPr>
            <a:xfrm>
              <a:off x="62930" y="528144"/>
              <a:ext cx="290761" cy="270627"/>
              <a:chOff x="0" y="0"/>
              <a:chExt cx="290759" cy="270626"/>
            </a:xfrm>
          </p:grpSpPr>
          <p:sp>
            <p:nvSpPr>
              <p:cNvPr id="2731"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32"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33"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34"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35"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36"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37"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739"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2740"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744" name="Group"/>
          <p:cNvGrpSpPr/>
          <p:nvPr/>
        </p:nvGrpSpPr>
        <p:grpSpPr>
          <a:xfrm>
            <a:off x="3898215" y="3550387"/>
            <a:ext cx="575891" cy="869981"/>
            <a:chOff x="0" y="0"/>
            <a:chExt cx="575889" cy="869980"/>
          </a:xfrm>
        </p:grpSpPr>
        <p:sp>
          <p:nvSpPr>
            <p:cNvPr id="2742"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2743"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2745"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2746" name="Chrome-logo.png" descr="Chrome-logo.png"/>
          <p:cNvPicPr>
            <a:picLocks noChangeAspect="1"/>
          </p:cNvPicPr>
          <p:nvPr/>
        </p:nvPicPr>
        <p:blipFill>
          <a:blip r:embed="rId6">
            <a:extLst/>
          </a:blip>
          <a:stretch>
            <a:fillRect/>
          </a:stretch>
        </p:blipFill>
        <p:spPr>
          <a:xfrm>
            <a:off x="1841634" y="2992428"/>
            <a:ext cx="685801" cy="685801"/>
          </a:xfrm>
          <a:prstGeom prst="rect">
            <a:avLst/>
          </a:prstGeom>
          <a:ln w="12700">
            <a:miter lim="400000"/>
          </a:ln>
        </p:spPr>
      </p:pic>
      <p:sp>
        <p:nvSpPr>
          <p:cNvPr id="2747"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755" name="Group"/>
          <p:cNvGrpSpPr/>
          <p:nvPr/>
        </p:nvGrpSpPr>
        <p:grpSpPr>
          <a:xfrm>
            <a:off x="8939527" y="3996502"/>
            <a:ext cx="627663" cy="584201"/>
            <a:chOff x="0" y="0"/>
            <a:chExt cx="627662" cy="584200"/>
          </a:xfrm>
        </p:grpSpPr>
        <p:sp>
          <p:nvSpPr>
            <p:cNvPr id="2748"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49"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50"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51"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52"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53"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54"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768" name="Group"/>
          <p:cNvGrpSpPr/>
          <p:nvPr/>
        </p:nvGrpSpPr>
        <p:grpSpPr>
          <a:xfrm>
            <a:off x="9674781" y="3840488"/>
            <a:ext cx="1194275" cy="896229"/>
            <a:chOff x="0" y="0"/>
            <a:chExt cx="1194273" cy="896228"/>
          </a:xfrm>
        </p:grpSpPr>
        <p:sp>
          <p:nvSpPr>
            <p:cNvPr id="2756"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57"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765" name="Group"/>
            <p:cNvGrpSpPr/>
            <p:nvPr/>
          </p:nvGrpSpPr>
          <p:grpSpPr>
            <a:xfrm>
              <a:off x="62930" y="528144"/>
              <a:ext cx="290761" cy="270627"/>
              <a:chOff x="0" y="0"/>
              <a:chExt cx="290759" cy="270626"/>
            </a:xfrm>
          </p:grpSpPr>
          <p:sp>
            <p:nvSpPr>
              <p:cNvPr id="2758"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59"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60"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61"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62"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63"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64"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766"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2767"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776" name="Group"/>
          <p:cNvGrpSpPr/>
          <p:nvPr/>
        </p:nvGrpSpPr>
        <p:grpSpPr>
          <a:xfrm>
            <a:off x="8461774" y="3999792"/>
            <a:ext cx="620593" cy="577621"/>
            <a:chOff x="0" y="0"/>
            <a:chExt cx="620592" cy="577619"/>
          </a:xfrm>
        </p:grpSpPr>
        <p:sp>
          <p:nvSpPr>
            <p:cNvPr id="2769"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70"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71"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72"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73" name="Line"/>
            <p:cNvSpPr/>
            <p:nvPr/>
          </p:nvSpPr>
          <p:spPr>
            <a:xfrm flipV="1">
              <a:off x="214594" y="293887"/>
              <a:ext cx="134370"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74"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75"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2777" name="1.3.6.1.5.5.7.1.24"/>
          <p:cNvSpPr txBox="1"/>
          <p:nvPr/>
        </p:nvSpPr>
        <p:spPr>
          <a:xfrm>
            <a:off x="2460154" y="4655956"/>
            <a:ext cx="1903476" cy="29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000"/>
              </a:lnSpc>
              <a:defRPr b="0" sz="1300">
                <a:solidFill>
                  <a:srgbClr val="333333"/>
                </a:solidFill>
                <a:latin typeface="Menlo"/>
                <a:ea typeface="Menlo"/>
                <a:cs typeface="Menlo"/>
                <a:sym typeface="Menlo"/>
              </a:defRPr>
            </a:lvl1pPr>
          </a:lstStyle>
          <a:p>
            <a:pPr/>
            <a:r>
              <a:t>1.3.6.1.5.5.7.1.24</a:t>
            </a:r>
          </a:p>
        </p:txBody>
      </p:sp>
      <p:grpSp>
        <p:nvGrpSpPr>
          <p:cNvPr id="2794" name="Group"/>
          <p:cNvGrpSpPr/>
          <p:nvPr/>
        </p:nvGrpSpPr>
        <p:grpSpPr>
          <a:xfrm>
            <a:off x="7061379" y="7526142"/>
            <a:ext cx="1217021" cy="659924"/>
            <a:chOff x="0" y="0"/>
            <a:chExt cx="1217019" cy="659923"/>
          </a:xfrm>
        </p:grpSpPr>
        <p:grpSp>
          <p:nvGrpSpPr>
            <p:cNvPr id="2785" name="Group"/>
            <p:cNvGrpSpPr/>
            <p:nvPr/>
          </p:nvGrpSpPr>
          <p:grpSpPr>
            <a:xfrm>
              <a:off x="0" y="-1"/>
              <a:ext cx="709020" cy="659925"/>
              <a:chOff x="0" y="0"/>
              <a:chExt cx="709019" cy="659923"/>
            </a:xfrm>
          </p:grpSpPr>
          <p:sp>
            <p:nvSpPr>
              <p:cNvPr id="2778"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79"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80"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81"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82"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83"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84"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793" name="Group"/>
            <p:cNvGrpSpPr/>
            <p:nvPr/>
          </p:nvGrpSpPr>
          <p:grpSpPr>
            <a:xfrm>
              <a:off x="507999" y="0"/>
              <a:ext cx="709021" cy="659924"/>
              <a:chOff x="0" y="0"/>
              <a:chExt cx="709019" cy="659923"/>
            </a:xfrm>
          </p:grpSpPr>
          <p:sp>
            <p:nvSpPr>
              <p:cNvPr id="2786"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87"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88"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89"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90"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91"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92"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2797" name="Group"/>
          <p:cNvGrpSpPr/>
          <p:nvPr/>
        </p:nvGrpSpPr>
        <p:grpSpPr>
          <a:xfrm>
            <a:off x="4505917" y="6524009"/>
            <a:ext cx="3959814" cy="1984873"/>
            <a:chOff x="0" y="0"/>
            <a:chExt cx="3959813" cy="1984872"/>
          </a:xfrm>
        </p:grpSpPr>
        <p:sp>
          <p:nvSpPr>
            <p:cNvPr id="2795"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2796" name="250px-VRSNlogoAug2012.png" descr="250px-VRSNlogoAug2012.png"/>
            <p:cNvPicPr>
              <a:picLocks noChangeAspect="1"/>
            </p:cNvPicPr>
            <p:nvPr/>
          </p:nvPicPr>
          <p:blipFill>
            <a:blip r:embed="rId4">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2894" name="Group"/>
          <p:cNvGrpSpPr/>
          <p:nvPr/>
        </p:nvGrpSpPr>
        <p:grpSpPr>
          <a:xfrm>
            <a:off x="4992918" y="7342671"/>
            <a:ext cx="1712297" cy="1028701"/>
            <a:chOff x="0" y="0"/>
            <a:chExt cx="1712295" cy="1028699"/>
          </a:xfrm>
        </p:grpSpPr>
        <p:grpSp>
          <p:nvGrpSpPr>
            <p:cNvPr id="2813" name="Group"/>
            <p:cNvGrpSpPr/>
            <p:nvPr/>
          </p:nvGrpSpPr>
          <p:grpSpPr>
            <a:xfrm>
              <a:off x="0" y="0"/>
              <a:ext cx="533210" cy="609601"/>
              <a:chOff x="0" y="0"/>
              <a:chExt cx="533209" cy="609600"/>
            </a:xfrm>
          </p:grpSpPr>
          <p:grpSp>
            <p:nvGrpSpPr>
              <p:cNvPr id="2811" name="Group"/>
              <p:cNvGrpSpPr/>
              <p:nvPr/>
            </p:nvGrpSpPr>
            <p:grpSpPr>
              <a:xfrm>
                <a:off x="0" y="118381"/>
                <a:ext cx="533210" cy="372838"/>
                <a:chOff x="0" y="0"/>
                <a:chExt cx="533209" cy="372836"/>
              </a:xfrm>
            </p:grpSpPr>
            <p:grpSp>
              <p:nvGrpSpPr>
                <p:cNvPr id="2809" name="Group"/>
                <p:cNvGrpSpPr/>
                <p:nvPr/>
              </p:nvGrpSpPr>
              <p:grpSpPr>
                <a:xfrm>
                  <a:off x="34234" y="42068"/>
                  <a:ext cx="464742" cy="330769"/>
                  <a:chOff x="0" y="0"/>
                  <a:chExt cx="464740" cy="330768"/>
                </a:xfrm>
              </p:grpSpPr>
              <p:sp>
                <p:nvSpPr>
                  <p:cNvPr id="2798"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806" name="Group"/>
                  <p:cNvGrpSpPr/>
                  <p:nvPr/>
                </p:nvGrpSpPr>
                <p:grpSpPr>
                  <a:xfrm>
                    <a:off x="24488" y="187531"/>
                    <a:ext cx="113148" cy="105313"/>
                    <a:chOff x="0" y="0"/>
                    <a:chExt cx="113146" cy="105311"/>
                  </a:xfrm>
                </p:grpSpPr>
                <p:sp>
                  <p:nvSpPr>
                    <p:cNvPr id="2799"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00"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01"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02"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03"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04"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05"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807"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2808"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810"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812"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829" name="Group"/>
            <p:cNvGrpSpPr/>
            <p:nvPr/>
          </p:nvGrpSpPr>
          <p:grpSpPr>
            <a:xfrm>
              <a:off x="589542" y="0"/>
              <a:ext cx="533211" cy="609601"/>
              <a:chOff x="0" y="0"/>
              <a:chExt cx="533209" cy="609600"/>
            </a:xfrm>
          </p:grpSpPr>
          <p:grpSp>
            <p:nvGrpSpPr>
              <p:cNvPr id="2827" name="Group"/>
              <p:cNvGrpSpPr/>
              <p:nvPr/>
            </p:nvGrpSpPr>
            <p:grpSpPr>
              <a:xfrm>
                <a:off x="-1" y="118381"/>
                <a:ext cx="533211" cy="372838"/>
                <a:chOff x="0" y="0"/>
                <a:chExt cx="533209" cy="372836"/>
              </a:xfrm>
            </p:grpSpPr>
            <p:grpSp>
              <p:nvGrpSpPr>
                <p:cNvPr id="2825" name="Group"/>
                <p:cNvGrpSpPr/>
                <p:nvPr/>
              </p:nvGrpSpPr>
              <p:grpSpPr>
                <a:xfrm>
                  <a:off x="34234" y="42068"/>
                  <a:ext cx="464742" cy="330769"/>
                  <a:chOff x="0" y="0"/>
                  <a:chExt cx="464740" cy="330768"/>
                </a:xfrm>
              </p:grpSpPr>
              <p:sp>
                <p:nvSpPr>
                  <p:cNvPr id="2814"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822" name="Group"/>
                  <p:cNvGrpSpPr/>
                  <p:nvPr/>
                </p:nvGrpSpPr>
                <p:grpSpPr>
                  <a:xfrm>
                    <a:off x="24488" y="187531"/>
                    <a:ext cx="113148" cy="105313"/>
                    <a:chOff x="0" y="0"/>
                    <a:chExt cx="113146" cy="105311"/>
                  </a:xfrm>
                </p:grpSpPr>
                <p:sp>
                  <p:nvSpPr>
                    <p:cNvPr id="2815"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16"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17"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18"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19"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20"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21"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823"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2824"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826"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828"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845" name="Group"/>
            <p:cNvGrpSpPr/>
            <p:nvPr/>
          </p:nvGrpSpPr>
          <p:grpSpPr>
            <a:xfrm>
              <a:off x="-1" y="419099"/>
              <a:ext cx="533211" cy="609601"/>
              <a:chOff x="0" y="0"/>
              <a:chExt cx="533209" cy="609600"/>
            </a:xfrm>
          </p:grpSpPr>
          <p:grpSp>
            <p:nvGrpSpPr>
              <p:cNvPr id="2843" name="Group"/>
              <p:cNvGrpSpPr/>
              <p:nvPr/>
            </p:nvGrpSpPr>
            <p:grpSpPr>
              <a:xfrm>
                <a:off x="-1" y="118381"/>
                <a:ext cx="533211" cy="372838"/>
                <a:chOff x="0" y="0"/>
                <a:chExt cx="533209" cy="372836"/>
              </a:xfrm>
            </p:grpSpPr>
            <p:grpSp>
              <p:nvGrpSpPr>
                <p:cNvPr id="2841" name="Group"/>
                <p:cNvGrpSpPr/>
                <p:nvPr/>
              </p:nvGrpSpPr>
              <p:grpSpPr>
                <a:xfrm>
                  <a:off x="34234" y="42068"/>
                  <a:ext cx="464742" cy="330769"/>
                  <a:chOff x="0" y="0"/>
                  <a:chExt cx="464740" cy="330768"/>
                </a:xfrm>
              </p:grpSpPr>
              <p:sp>
                <p:nvSpPr>
                  <p:cNvPr id="2830"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838" name="Group"/>
                  <p:cNvGrpSpPr/>
                  <p:nvPr/>
                </p:nvGrpSpPr>
                <p:grpSpPr>
                  <a:xfrm>
                    <a:off x="24488" y="187531"/>
                    <a:ext cx="113148" cy="105313"/>
                    <a:chOff x="0" y="0"/>
                    <a:chExt cx="113146" cy="105311"/>
                  </a:xfrm>
                </p:grpSpPr>
                <p:sp>
                  <p:nvSpPr>
                    <p:cNvPr id="2831"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32"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33"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34"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35"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36"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37"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839"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2840"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842"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844"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861" name="Group"/>
            <p:cNvGrpSpPr/>
            <p:nvPr/>
          </p:nvGrpSpPr>
          <p:grpSpPr>
            <a:xfrm>
              <a:off x="589542" y="419099"/>
              <a:ext cx="533211" cy="609601"/>
              <a:chOff x="0" y="0"/>
              <a:chExt cx="533209" cy="609600"/>
            </a:xfrm>
          </p:grpSpPr>
          <p:grpSp>
            <p:nvGrpSpPr>
              <p:cNvPr id="2859" name="Group"/>
              <p:cNvGrpSpPr/>
              <p:nvPr/>
            </p:nvGrpSpPr>
            <p:grpSpPr>
              <a:xfrm>
                <a:off x="-1" y="118381"/>
                <a:ext cx="533211" cy="372838"/>
                <a:chOff x="0" y="0"/>
                <a:chExt cx="533209" cy="372836"/>
              </a:xfrm>
            </p:grpSpPr>
            <p:grpSp>
              <p:nvGrpSpPr>
                <p:cNvPr id="2857" name="Group"/>
                <p:cNvGrpSpPr/>
                <p:nvPr/>
              </p:nvGrpSpPr>
              <p:grpSpPr>
                <a:xfrm>
                  <a:off x="34234" y="42068"/>
                  <a:ext cx="464742" cy="330769"/>
                  <a:chOff x="0" y="0"/>
                  <a:chExt cx="464740" cy="330768"/>
                </a:xfrm>
              </p:grpSpPr>
              <p:sp>
                <p:nvSpPr>
                  <p:cNvPr id="2846"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854" name="Group"/>
                  <p:cNvGrpSpPr/>
                  <p:nvPr/>
                </p:nvGrpSpPr>
                <p:grpSpPr>
                  <a:xfrm>
                    <a:off x="24488" y="187531"/>
                    <a:ext cx="113148" cy="105313"/>
                    <a:chOff x="0" y="0"/>
                    <a:chExt cx="113146" cy="105311"/>
                  </a:xfrm>
                </p:grpSpPr>
                <p:sp>
                  <p:nvSpPr>
                    <p:cNvPr id="2847"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48"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49"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50"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51"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52"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53"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855"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2856"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858"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860"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877" name="Group"/>
            <p:cNvGrpSpPr/>
            <p:nvPr/>
          </p:nvGrpSpPr>
          <p:grpSpPr>
            <a:xfrm>
              <a:off x="1179085" y="0"/>
              <a:ext cx="533211" cy="609601"/>
              <a:chOff x="0" y="0"/>
              <a:chExt cx="533209" cy="609600"/>
            </a:xfrm>
          </p:grpSpPr>
          <p:grpSp>
            <p:nvGrpSpPr>
              <p:cNvPr id="2875" name="Group"/>
              <p:cNvGrpSpPr/>
              <p:nvPr/>
            </p:nvGrpSpPr>
            <p:grpSpPr>
              <a:xfrm>
                <a:off x="-1" y="118381"/>
                <a:ext cx="533211" cy="372838"/>
                <a:chOff x="0" y="0"/>
                <a:chExt cx="533209" cy="372836"/>
              </a:xfrm>
            </p:grpSpPr>
            <p:grpSp>
              <p:nvGrpSpPr>
                <p:cNvPr id="2873" name="Group"/>
                <p:cNvGrpSpPr/>
                <p:nvPr/>
              </p:nvGrpSpPr>
              <p:grpSpPr>
                <a:xfrm>
                  <a:off x="34234" y="42068"/>
                  <a:ext cx="464742" cy="330769"/>
                  <a:chOff x="0" y="0"/>
                  <a:chExt cx="464740" cy="330768"/>
                </a:xfrm>
              </p:grpSpPr>
              <p:sp>
                <p:nvSpPr>
                  <p:cNvPr id="2862"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870" name="Group"/>
                  <p:cNvGrpSpPr/>
                  <p:nvPr/>
                </p:nvGrpSpPr>
                <p:grpSpPr>
                  <a:xfrm>
                    <a:off x="24488" y="187531"/>
                    <a:ext cx="113148" cy="105313"/>
                    <a:chOff x="0" y="0"/>
                    <a:chExt cx="113146" cy="105311"/>
                  </a:xfrm>
                </p:grpSpPr>
                <p:sp>
                  <p:nvSpPr>
                    <p:cNvPr id="2863"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64"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65"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66"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67"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68"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69"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871"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2872"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874"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876"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893" name="Group"/>
            <p:cNvGrpSpPr/>
            <p:nvPr/>
          </p:nvGrpSpPr>
          <p:grpSpPr>
            <a:xfrm>
              <a:off x="1179085" y="419099"/>
              <a:ext cx="533211" cy="609601"/>
              <a:chOff x="0" y="0"/>
              <a:chExt cx="533209" cy="609600"/>
            </a:xfrm>
          </p:grpSpPr>
          <p:grpSp>
            <p:nvGrpSpPr>
              <p:cNvPr id="2891" name="Group"/>
              <p:cNvGrpSpPr/>
              <p:nvPr/>
            </p:nvGrpSpPr>
            <p:grpSpPr>
              <a:xfrm>
                <a:off x="-1" y="118381"/>
                <a:ext cx="533211" cy="372838"/>
                <a:chOff x="0" y="0"/>
                <a:chExt cx="533209" cy="372836"/>
              </a:xfrm>
            </p:grpSpPr>
            <p:grpSp>
              <p:nvGrpSpPr>
                <p:cNvPr id="2889" name="Group"/>
                <p:cNvGrpSpPr/>
                <p:nvPr/>
              </p:nvGrpSpPr>
              <p:grpSpPr>
                <a:xfrm>
                  <a:off x="34234" y="42068"/>
                  <a:ext cx="464742" cy="330769"/>
                  <a:chOff x="0" y="0"/>
                  <a:chExt cx="464740" cy="330768"/>
                </a:xfrm>
              </p:grpSpPr>
              <p:sp>
                <p:nvSpPr>
                  <p:cNvPr id="2878"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886" name="Group"/>
                  <p:cNvGrpSpPr/>
                  <p:nvPr/>
                </p:nvGrpSpPr>
                <p:grpSpPr>
                  <a:xfrm>
                    <a:off x="24488" y="187531"/>
                    <a:ext cx="113148" cy="105313"/>
                    <a:chOff x="0" y="0"/>
                    <a:chExt cx="113146" cy="105311"/>
                  </a:xfrm>
                </p:grpSpPr>
                <p:sp>
                  <p:nvSpPr>
                    <p:cNvPr id="2879"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80"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81"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82"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83"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84"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85"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887"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2888"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890"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892"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sp>
        <p:nvSpPr>
          <p:cNvPr id="2895" name="Rectangle"/>
          <p:cNvSpPr/>
          <p:nvPr/>
        </p:nvSpPr>
        <p:spPr>
          <a:xfrm>
            <a:off x="4953608" y="7360537"/>
            <a:ext cx="1790917" cy="991134"/>
          </a:xfrm>
          <a:prstGeom prst="rect">
            <a:avLst/>
          </a:prstGeom>
          <a:ln w="254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grpSp>
        <p:nvGrpSpPr>
          <p:cNvPr id="2898" name="Group"/>
          <p:cNvGrpSpPr/>
          <p:nvPr/>
        </p:nvGrpSpPr>
        <p:grpSpPr>
          <a:xfrm>
            <a:off x="792743" y="2409628"/>
            <a:ext cx="9788718" cy="7125629"/>
            <a:chOff x="0" y="0"/>
            <a:chExt cx="9788716" cy="7125627"/>
          </a:xfrm>
        </p:grpSpPr>
        <p:sp>
          <p:nvSpPr>
            <p:cNvPr id="2896" name="Rectangle"/>
            <p:cNvSpPr/>
            <p:nvPr/>
          </p:nvSpPr>
          <p:spPr>
            <a:xfrm>
              <a:off x="0" y="0"/>
              <a:ext cx="8081083" cy="3267505"/>
            </a:xfrm>
            <a:prstGeom prst="rect">
              <a:avLst/>
            </a:prstGeom>
            <a:solidFill>
              <a:srgbClr val="000000">
                <a:alpha val="85237"/>
              </a:srgbClr>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97" name="Rectangle"/>
            <p:cNvSpPr/>
            <p:nvPr/>
          </p:nvSpPr>
          <p:spPr>
            <a:xfrm>
              <a:off x="1505492" y="3620703"/>
              <a:ext cx="8283225" cy="3504925"/>
            </a:xfrm>
            <a:prstGeom prst="rect">
              <a:avLst/>
            </a:prstGeom>
            <a:solidFill>
              <a:srgbClr val="000000">
                <a:alpha val="85237"/>
              </a:srgbClr>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931" name="Group"/>
          <p:cNvGrpSpPr/>
          <p:nvPr/>
        </p:nvGrpSpPr>
        <p:grpSpPr>
          <a:xfrm>
            <a:off x="7501744" y="2989452"/>
            <a:ext cx="3500282" cy="1991852"/>
            <a:chOff x="0" y="0"/>
            <a:chExt cx="3500280" cy="1991850"/>
          </a:xfrm>
        </p:grpSpPr>
        <p:grpSp>
          <p:nvGrpSpPr>
            <p:cNvPr id="2901" name="Group"/>
            <p:cNvGrpSpPr/>
            <p:nvPr/>
          </p:nvGrpSpPr>
          <p:grpSpPr>
            <a:xfrm>
              <a:off x="0" y="-1"/>
              <a:ext cx="3500281" cy="1991852"/>
              <a:chOff x="0" y="0"/>
              <a:chExt cx="3500280" cy="1991850"/>
            </a:xfrm>
          </p:grpSpPr>
          <p:sp>
            <p:nvSpPr>
              <p:cNvPr id="2899" name="Website"/>
              <p:cNvSpPr/>
              <p:nvPr/>
            </p:nvSpPr>
            <p:spPr>
              <a:xfrm>
                <a:off x="826152" y="255054"/>
                <a:ext cx="2674129" cy="1736797"/>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pic>
            <p:nvPicPr>
              <p:cNvPr id="2900" name="strategic_bofa500_1.png" descr="strategic_bofa500_1.png"/>
              <p:cNvPicPr>
                <a:picLocks noChangeAspect="1"/>
              </p:cNvPicPr>
              <p:nvPr/>
            </p:nvPicPr>
            <p:blipFill>
              <a:blip r:embed="rId5">
                <a:extLst/>
              </a:blip>
              <a:srcRect l="28418" t="39675" r="28418" b="0"/>
              <a:stretch>
                <a:fillRect/>
              </a:stretch>
            </p:blipFill>
            <p:spPr>
              <a:xfrm>
                <a:off x="0" y="0"/>
                <a:ext cx="1466958" cy="691940"/>
              </a:xfrm>
              <a:prstGeom prst="rect">
                <a:avLst/>
              </a:prstGeom>
              <a:ln w="12700" cap="flat">
                <a:noFill/>
                <a:miter lim="400000"/>
              </a:ln>
              <a:effectLst/>
            </p:spPr>
          </p:pic>
        </p:grpSp>
        <p:grpSp>
          <p:nvGrpSpPr>
            <p:cNvPr id="2909" name="Group"/>
            <p:cNvGrpSpPr/>
            <p:nvPr/>
          </p:nvGrpSpPr>
          <p:grpSpPr>
            <a:xfrm>
              <a:off x="1437782" y="1007050"/>
              <a:ext cx="627664" cy="584201"/>
              <a:chOff x="0" y="0"/>
              <a:chExt cx="627662" cy="584200"/>
            </a:xfrm>
          </p:grpSpPr>
          <p:sp>
            <p:nvSpPr>
              <p:cNvPr id="2902"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03"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04"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05"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06"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07"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08"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922" name="Group"/>
            <p:cNvGrpSpPr/>
            <p:nvPr/>
          </p:nvGrpSpPr>
          <p:grpSpPr>
            <a:xfrm>
              <a:off x="2173037" y="851036"/>
              <a:ext cx="1194274" cy="896229"/>
              <a:chOff x="0" y="0"/>
              <a:chExt cx="1194273" cy="896228"/>
            </a:xfrm>
          </p:grpSpPr>
          <p:sp>
            <p:nvSpPr>
              <p:cNvPr id="2910"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11"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919" name="Group"/>
              <p:cNvGrpSpPr/>
              <p:nvPr/>
            </p:nvGrpSpPr>
            <p:grpSpPr>
              <a:xfrm>
                <a:off x="62930" y="528144"/>
                <a:ext cx="290761" cy="270627"/>
                <a:chOff x="0" y="0"/>
                <a:chExt cx="290759" cy="270626"/>
              </a:xfrm>
            </p:grpSpPr>
            <p:sp>
              <p:nvSpPr>
                <p:cNvPr id="2912"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13"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14"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15"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16"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17"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18"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920"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2921"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930" name="Group"/>
            <p:cNvGrpSpPr/>
            <p:nvPr/>
          </p:nvGrpSpPr>
          <p:grpSpPr>
            <a:xfrm>
              <a:off x="960029" y="1010340"/>
              <a:ext cx="620594" cy="577620"/>
              <a:chOff x="0" y="0"/>
              <a:chExt cx="620592" cy="577619"/>
            </a:xfrm>
          </p:grpSpPr>
          <p:sp>
            <p:nvSpPr>
              <p:cNvPr id="2923"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24"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25"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26"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27" name="Line"/>
              <p:cNvSpPr/>
              <p:nvPr/>
            </p:nvSpPr>
            <p:spPr>
              <a:xfrm flipV="1">
                <a:off x="214594" y="293887"/>
                <a:ext cx="134370"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28"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29"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2934" name="Group"/>
          <p:cNvGrpSpPr/>
          <p:nvPr/>
        </p:nvGrpSpPr>
        <p:grpSpPr>
          <a:xfrm>
            <a:off x="10624212" y="3550387"/>
            <a:ext cx="575891" cy="869981"/>
            <a:chOff x="0" y="0"/>
            <a:chExt cx="575889" cy="869980"/>
          </a:xfrm>
        </p:grpSpPr>
        <p:sp>
          <p:nvSpPr>
            <p:cNvPr id="2932"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2933"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2937" name="Group"/>
          <p:cNvGrpSpPr/>
          <p:nvPr/>
        </p:nvGrpSpPr>
        <p:grpSpPr>
          <a:xfrm>
            <a:off x="1375499" y="5557763"/>
            <a:ext cx="2343367" cy="1779002"/>
            <a:chOff x="0" y="0"/>
            <a:chExt cx="2343365" cy="1779001"/>
          </a:xfrm>
        </p:grpSpPr>
        <p:sp>
          <p:nvSpPr>
            <p:cNvPr id="2935" name="Dingbat Check"/>
            <p:cNvSpPr/>
            <p:nvPr/>
          </p:nvSpPr>
          <p:spPr>
            <a:xfrm>
              <a:off x="0" y="-1"/>
              <a:ext cx="872768" cy="829360"/>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936" name="(Web server software) must fetch/cache OCSP responses"/>
            <p:cNvSpPr/>
            <p:nvPr/>
          </p:nvSpPr>
          <p:spPr>
            <a:xfrm>
              <a:off x="1073365" y="509001"/>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lstStyle>
            <a:p>
              <a:pPr/>
              <a:r>
                <a:t>(Web server software) must fetch/cache OCSP responses</a:t>
              </a:r>
            </a:p>
          </p:txBody>
        </p:sp>
      </p:grpSp>
      <p:grpSp>
        <p:nvGrpSpPr>
          <p:cNvPr id="2940" name="Group"/>
          <p:cNvGrpSpPr/>
          <p:nvPr/>
        </p:nvGrpSpPr>
        <p:grpSpPr>
          <a:xfrm>
            <a:off x="1371904" y="6493984"/>
            <a:ext cx="2318380" cy="1684680"/>
            <a:chOff x="0" y="0"/>
            <a:chExt cx="2318378" cy="1684679"/>
          </a:xfrm>
        </p:grpSpPr>
        <p:sp>
          <p:nvSpPr>
            <p:cNvPr id="2938" name="(Web server administrators) must configure to use OCSP stapling"/>
            <p:cNvSpPr/>
            <p:nvPr/>
          </p:nvSpPr>
          <p:spPr>
            <a:xfrm>
              <a:off x="1048378" y="41467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lstStyle>
            <a:p>
              <a:pPr/>
              <a:r>
                <a:t>(Web server administrators) must configure to use OCSP stapling </a:t>
              </a:r>
            </a:p>
          </p:txBody>
        </p:sp>
        <p:sp>
          <p:nvSpPr>
            <p:cNvPr id="2939" name="Dingbat Check"/>
            <p:cNvSpPr/>
            <p:nvPr/>
          </p:nvSpPr>
          <p:spPr>
            <a:xfrm>
              <a:off x="0" y="-1"/>
              <a:ext cx="872768" cy="829360"/>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2941" name="1.3.6.1.5.5.7.1.24"/>
          <p:cNvSpPr txBox="1"/>
          <p:nvPr/>
        </p:nvSpPr>
        <p:spPr>
          <a:xfrm>
            <a:off x="9320180" y="4655956"/>
            <a:ext cx="1903476" cy="29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000"/>
              </a:lnSpc>
              <a:defRPr b="0" sz="1300">
                <a:solidFill>
                  <a:srgbClr val="333333"/>
                </a:solidFill>
                <a:latin typeface="Menlo"/>
                <a:ea typeface="Menlo"/>
                <a:cs typeface="Menlo"/>
                <a:sym typeface="Menlo"/>
              </a:defRPr>
            </a:lvl1pPr>
          </a:lstStyle>
          <a:p>
            <a:pPr/>
            <a:r>
              <a:t>1.3.6.1.5.5.7.1.24</a:t>
            </a:r>
          </a:p>
        </p:txBody>
      </p:sp>
    </p:spTree>
  </p:cSld>
  <p:clrMapOvr>
    <a:masterClrMapping/>
  </p:clrMapOvr>
  <mc:AlternateContent xmlns:mc="http://schemas.openxmlformats.org/markup-compatibility/2006">
    <mc:Choice xmlns:p14="http://schemas.microsoft.com/office/powerpoint/2010/main" Requires="p14">
      <p:transition spd="fast" advClick="1" p14:dur="3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9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40" grpId="2"/>
      <p:bldP build="whole" bldLvl="1" animBg="1" rev="0" advAuto="0" spid="2937" grpId="1"/>
    </p:bldLst>
  </p:timing>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5" name="Triangle"/>
          <p:cNvSpPr/>
          <p:nvPr/>
        </p:nvSpPr>
        <p:spPr>
          <a:xfrm flipH="1" rot="16200000">
            <a:off x="4628713" y="6570286"/>
            <a:ext cx="1246246" cy="2750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a:miter lim="400000"/>
          </a:ln>
        </p:spPr>
        <p:txBody>
          <a:bodyPr lIns="50800" tIns="50800" rIns="50800" bIns="50800" anchor="ctr"/>
          <a:lstStyle/>
          <a:p>
            <a:pPr>
              <a:defRPr b="0" sz="2200">
                <a:latin typeface="+mn-lt"/>
                <a:ea typeface="+mn-ea"/>
                <a:cs typeface="+mn-cs"/>
                <a:sym typeface="Helvetica Neue Medium"/>
              </a:defRPr>
            </a:pPr>
          </a:p>
        </p:txBody>
      </p:sp>
      <p:grpSp>
        <p:nvGrpSpPr>
          <p:cNvPr id="2949" name="Group"/>
          <p:cNvGrpSpPr/>
          <p:nvPr/>
        </p:nvGrpSpPr>
        <p:grpSpPr>
          <a:xfrm>
            <a:off x="2836279" y="7205697"/>
            <a:ext cx="1914247" cy="3033353"/>
            <a:chOff x="565949" y="0"/>
            <a:chExt cx="1914246" cy="3033352"/>
          </a:xfrm>
        </p:grpSpPr>
        <p:sp>
          <p:nvSpPr>
            <p:cNvPr id="2946" name="OCSP Responders"/>
            <p:cNvSpPr/>
            <p:nvPr/>
          </p:nvSpPr>
          <p:spPr>
            <a:xfrm>
              <a:off x="1210195" y="1763352"/>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2947" name="Image" descr="Image"/>
            <p:cNvPicPr>
              <a:picLocks noChangeAspect="1"/>
            </p:cNvPicPr>
            <p:nvPr/>
          </p:nvPicPr>
          <p:blipFill>
            <a:blip r:embed="rId3">
              <a:extLst/>
            </a:blip>
            <a:stretch>
              <a:fillRect/>
            </a:stretch>
          </p:blipFill>
          <p:spPr>
            <a:xfrm>
              <a:off x="565949" y="0"/>
              <a:ext cx="1300815" cy="1300814"/>
            </a:xfrm>
            <a:prstGeom prst="rect">
              <a:avLst/>
            </a:prstGeom>
            <a:ln w="12700" cap="flat">
              <a:noFill/>
              <a:miter lim="400000"/>
            </a:ln>
            <a:effectLst/>
          </p:spPr>
        </p:pic>
        <p:sp>
          <p:nvSpPr>
            <p:cNvPr id="2948" name="Coins"/>
            <p:cNvSpPr/>
            <p:nvPr/>
          </p:nvSpPr>
          <p:spPr>
            <a:xfrm>
              <a:off x="1456325"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2950" name="To support OCSP Must Staple"/>
          <p:cNvSpPr txBox="1"/>
          <p:nvPr>
            <p:ph type="title"/>
          </p:nvPr>
        </p:nvSpPr>
        <p:spPr>
          <a:prstGeom prst="rect">
            <a:avLst/>
          </a:prstGeom>
        </p:spPr>
        <p:txBody>
          <a:bodyPr/>
          <a:lstStyle/>
          <a:p>
            <a:pPr/>
            <a:r>
              <a:t>To support OCSP Must Staple</a:t>
            </a:r>
          </a:p>
        </p:txBody>
      </p:sp>
      <p:sp>
        <p:nvSpPr>
          <p:cNvPr id="295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964" name="Group"/>
          <p:cNvGrpSpPr/>
          <p:nvPr/>
        </p:nvGrpSpPr>
        <p:grpSpPr>
          <a:xfrm>
            <a:off x="2889549" y="3840499"/>
            <a:ext cx="1194274" cy="896229"/>
            <a:chOff x="0" y="0"/>
            <a:chExt cx="1194273" cy="896228"/>
          </a:xfrm>
        </p:grpSpPr>
        <p:sp>
          <p:nvSpPr>
            <p:cNvPr id="2952"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53"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961" name="Group"/>
            <p:cNvGrpSpPr/>
            <p:nvPr/>
          </p:nvGrpSpPr>
          <p:grpSpPr>
            <a:xfrm>
              <a:off x="62930" y="528144"/>
              <a:ext cx="290761" cy="270627"/>
              <a:chOff x="0" y="0"/>
              <a:chExt cx="290759" cy="270626"/>
            </a:xfrm>
          </p:grpSpPr>
          <p:sp>
            <p:nvSpPr>
              <p:cNvPr id="2954"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55"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56"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57"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58"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59"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60"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962"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2963"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967" name="Group"/>
          <p:cNvGrpSpPr/>
          <p:nvPr/>
        </p:nvGrpSpPr>
        <p:grpSpPr>
          <a:xfrm>
            <a:off x="3898215" y="3550387"/>
            <a:ext cx="575891" cy="869981"/>
            <a:chOff x="0" y="0"/>
            <a:chExt cx="575889" cy="869980"/>
          </a:xfrm>
        </p:grpSpPr>
        <p:sp>
          <p:nvSpPr>
            <p:cNvPr id="2965"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2966"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2968"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2969" name="Chrome-logo.png" descr="Chrome-logo.png"/>
          <p:cNvPicPr>
            <a:picLocks noChangeAspect="1"/>
          </p:cNvPicPr>
          <p:nvPr/>
        </p:nvPicPr>
        <p:blipFill>
          <a:blip r:embed="rId6">
            <a:extLst/>
          </a:blip>
          <a:stretch>
            <a:fillRect/>
          </a:stretch>
        </p:blipFill>
        <p:spPr>
          <a:xfrm>
            <a:off x="1841634" y="2992428"/>
            <a:ext cx="685801" cy="685801"/>
          </a:xfrm>
          <a:prstGeom prst="rect">
            <a:avLst/>
          </a:prstGeom>
          <a:ln w="12700">
            <a:miter lim="400000"/>
          </a:ln>
        </p:spPr>
      </p:pic>
      <p:sp>
        <p:nvSpPr>
          <p:cNvPr id="2970"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978" name="Group"/>
          <p:cNvGrpSpPr/>
          <p:nvPr/>
        </p:nvGrpSpPr>
        <p:grpSpPr>
          <a:xfrm>
            <a:off x="8939527" y="3996502"/>
            <a:ext cx="627663" cy="584201"/>
            <a:chOff x="0" y="0"/>
            <a:chExt cx="627662" cy="584200"/>
          </a:xfrm>
        </p:grpSpPr>
        <p:sp>
          <p:nvSpPr>
            <p:cNvPr id="2971"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72"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73"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74"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75"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76"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77"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991" name="Group"/>
          <p:cNvGrpSpPr/>
          <p:nvPr/>
        </p:nvGrpSpPr>
        <p:grpSpPr>
          <a:xfrm>
            <a:off x="9674781" y="3840488"/>
            <a:ext cx="1194275" cy="896229"/>
            <a:chOff x="0" y="0"/>
            <a:chExt cx="1194273" cy="896228"/>
          </a:xfrm>
        </p:grpSpPr>
        <p:sp>
          <p:nvSpPr>
            <p:cNvPr id="2979"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80"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988" name="Group"/>
            <p:cNvGrpSpPr/>
            <p:nvPr/>
          </p:nvGrpSpPr>
          <p:grpSpPr>
            <a:xfrm>
              <a:off x="62930" y="528144"/>
              <a:ext cx="290761" cy="270627"/>
              <a:chOff x="0" y="0"/>
              <a:chExt cx="290759" cy="270626"/>
            </a:xfrm>
          </p:grpSpPr>
          <p:sp>
            <p:nvSpPr>
              <p:cNvPr id="2981"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82"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83"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84"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85"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86"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87"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989"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2990"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999" name="Group"/>
          <p:cNvGrpSpPr/>
          <p:nvPr/>
        </p:nvGrpSpPr>
        <p:grpSpPr>
          <a:xfrm>
            <a:off x="8461774" y="3999792"/>
            <a:ext cx="620593" cy="577621"/>
            <a:chOff x="0" y="0"/>
            <a:chExt cx="620592" cy="577619"/>
          </a:xfrm>
        </p:grpSpPr>
        <p:sp>
          <p:nvSpPr>
            <p:cNvPr id="2992"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93"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94"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95"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96" name="Line"/>
            <p:cNvSpPr/>
            <p:nvPr/>
          </p:nvSpPr>
          <p:spPr>
            <a:xfrm flipV="1">
              <a:off x="214594" y="293887"/>
              <a:ext cx="134370"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97"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98"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3000" name="1.3.6.1.5.5.7.1.24"/>
          <p:cNvSpPr txBox="1"/>
          <p:nvPr/>
        </p:nvSpPr>
        <p:spPr>
          <a:xfrm>
            <a:off x="2460154" y="4655956"/>
            <a:ext cx="1903476" cy="29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000"/>
              </a:lnSpc>
              <a:defRPr b="0" sz="1300">
                <a:solidFill>
                  <a:srgbClr val="333333"/>
                </a:solidFill>
                <a:latin typeface="Menlo"/>
                <a:ea typeface="Menlo"/>
                <a:cs typeface="Menlo"/>
                <a:sym typeface="Menlo"/>
              </a:defRPr>
            </a:lvl1pPr>
          </a:lstStyle>
          <a:p>
            <a:pPr/>
            <a:r>
              <a:t>1.3.6.1.5.5.7.1.24</a:t>
            </a:r>
          </a:p>
        </p:txBody>
      </p:sp>
      <p:grpSp>
        <p:nvGrpSpPr>
          <p:cNvPr id="3017" name="Group"/>
          <p:cNvGrpSpPr/>
          <p:nvPr/>
        </p:nvGrpSpPr>
        <p:grpSpPr>
          <a:xfrm>
            <a:off x="7061379" y="7526142"/>
            <a:ext cx="1217021" cy="659924"/>
            <a:chOff x="0" y="0"/>
            <a:chExt cx="1217019" cy="659923"/>
          </a:xfrm>
        </p:grpSpPr>
        <p:grpSp>
          <p:nvGrpSpPr>
            <p:cNvPr id="3008" name="Group"/>
            <p:cNvGrpSpPr/>
            <p:nvPr/>
          </p:nvGrpSpPr>
          <p:grpSpPr>
            <a:xfrm>
              <a:off x="0" y="-1"/>
              <a:ext cx="709020" cy="659925"/>
              <a:chOff x="0" y="0"/>
              <a:chExt cx="709019" cy="659923"/>
            </a:xfrm>
          </p:grpSpPr>
          <p:sp>
            <p:nvSpPr>
              <p:cNvPr id="3001"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02"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03"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04"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05"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06"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07"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016" name="Group"/>
            <p:cNvGrpSpPr/>
            <p:nvPr/>
          </p:nvGrpSpPr>
          <p:grpSpPr>
            <a:xfrm>
              <a:off x="507999" y="0"/>
              <a:ext cx="709021" cy="659924"/>
              <a:chOff x="0" y="0"/>
              <a:chExt cx="709019" cy="659923"/>
            </a:xfrm>
          </p:grpSpPr>
          <p:sp>
            <p:nvSpPr>
              <p:cNvPr id="3009"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10"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11"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12"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13"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14"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15"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3018" name="Certificate Authority"/>
          <p:cNvSpPr/>
          <p:nvPr/>
        </p:nvSpPr>
        <p:spPr>
          <a:xfrm>
            <a:off x="4817679" y="6772085"/>
            <a:ext cx="3648052" cy="1736797"/>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3019" name="250px-VRSNlogoAug2012.png" descr="250px-VRSNlogoAug2012.png"/>
          <p:cNvPicPr>
            <a:picLocks noChangeAspect="1"/>
          </p:cNvPicPr>
          <p:nvPr/>
        </p:nvPicPr>
        <p:blipFill>
          <a:blip r:embed="rId4">
            <a:extLst/>
          </a:blip>
          <a:srcRect l="18183" t="9604" r="18183" b="29836"/>
          <a:stretch>
            <a:fillRect/>
          </a:stretch>
        </p:blipFill>
        <p:spPr>
          <a:xfrm>
            <a:off x="4505917" y="6524009"/>
            <a:ext cx="720731" cy="685910"/>
          </a:xfrm>
          <a:prstGeom prst="rect">
            <a:avLst/>
          </a:prstGeom>
          <a:ln w="12700">
            <a:miter lim="400000"/>
          </a:ln>
        </p:spPr>
      </p:pic>
      <p:grpSp>
        <p:nvGrpSpPr>
          <p:cNvPr id="3116" name="Group"/>
          <p:cNvGrpSpPr/>
          <p:nvPr/>
        </p:nvGrpSpPr>
        <p:grpSpPr>
          <a:xfrm>
            <a:off x="4992918" y="7342671"/>
            <a:ext cx="1712297" cy="1028701"/>
            <a:chOff x="0" y="0"/>
            <a:chExt cx="1712295" cy="1028699"/>
          </a:xfrm>
        </p:grpSpPr>
        <p:grpSp>
          <p:nvGrpSpPr>
            <p:cNvPr id="3035" name="Group"/>
            <p:cNvGrpSpPr/>
            <p:nvPr/>
          </p:nvGrpSpPr>
          <p:grpSpPr>
            <a:xfrm>
              <a:off x="0" y="0"/>
              <a:ext cx="533210" cy="609601"/>
              <a:chOff x="0" y="0"/>
              <a:chExt cx="533209" cy="609600"/>
            </a:xfrm>
          </p:grpSpPr>
          <p:grpSp>
            <p:nvGrpSpPr>
              <p:cNvPr id="3033" name="Group"/>
              <p:cNvGrpSpPr/>
              <p:nvPr/>
            </p:nvGrpSpPr>
            <p:grpSpPr>
              <a:xfrm>
                <a:off x="0" y="118381"/>
                <a:ext cx="533210" cy="372838"/>
                <a:chOff x="0" y="0"/>
                <a:chExt cx="533209" cy="372836"/>
              </a:xfrm>
            </p:grpSpPr>
            <p:grpSp>
              <p:nvGrpSpPr>
                <p:cNvPr id="3031" name="Group"/>
                <p:cNvGrpSpPr/>
                <p:nvPr/>
              </p:nvGrpSpPr>
              <p:grpSpPr>
                <a:xfrm>
                  <a:off x="34234" y="42068"/>
                  <a:ext cx="464742" cy="330769"/>
                  <a:chOff x="0" y="0"/>
                  <a:chExt cx="464740" cy="330768"/>
                </a:xfrm>
              </p:grpSpPr>
              <p:sp>
                <p:nvSpPr>
                  <p:cNvPr id="3020"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028" name="Group"/>
                  <p:cNvGrpSpPr/>
                  <p:nvPr/>
                </p:nvGrpSpPr>
                <p:grpSpPr>
                  <a:xfrm>
                    <a:off x="24488" y="187531"/>
                    <a:ext cx="113148" cy="105313"/>
                    <a:chOff x="0" y="0"/>
                    <a:chExt cx="113146" cy="105311"/>
                  </a:xfrm>
                </p:grpSpPr>
                <p:sp>
                  <p:nvSpPr>
                    <p:cNvPr id="3021"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22"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23"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24"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25"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26"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27"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029"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3030"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3032"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3034"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3051" name="Group"/>
            <p:cNvGrpSpPr/>
            <p:nvPr/>
          </p:nvGrpSpPr>
          <p:grpSpPr>
            <a:xfrm>
              <a:off x="589542" y="0"/>
              <a:ext cx="533211" cy="609601"/>
              <a:chOff x="0" y="0"/>
              <a:chExt cx="533209" cy="609600"/>
            </a:xfrm>
          </p:grpSpPr>
          <p:grpSp>
            <p:nvGrpSpPr>
              <p:cNvPr id="3049" name="Group"/>
              <p:cNvGrpSpPr/>
              <p:nvPr/>
            </p:nvGrpSpPr>
            <p:grpSpPr>
              <a:xfrm>
                <a:off x="-1" y="118381"/>
                <a:ext cx="533211" cy="372838"/>
                <a:chOff x="0" y="0"/>
                <a:chExt cx="533209" cy="372836"/>
              </a:xfrm>
            </p:grpSpPr>
            <p:grpSp>
              <p:nvGrpSpPr>
                <p:cNvPr id="3047" name="Group"/>
                <p:cNvGrpSpPr/>
                <p:nvPr/>
              </p:nvGrpSpPr>
              <p:grpSpPr>
                <a:xfrm>
                  <a:off x="34234" y="42068"/>
                  <a:ext cx="464742" cy="330769"/>
                  <a:chOff x="0" y="0"/>
                  <a:chExt cx="464740" cy="330768"/>
                </a:xfrm>
              </p:grpSpPr>
              <p:sp>
                <p:nvSpPr>
                  <p:cNvPr id="3036"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044" name="Group"/>
                  <p:cNvGrpSpPr/>
                  <p:nvPr/>
                </p:nvGrpSpPr>
                <p:grpSpPr>
                  <a:xfrm>
                    <a:off x="24488" y="187531"/>
                    <a:ext cx="113148" cy="105313"/>
                    <a:chOff x="0" y="0"/>
                    <a:chExt cx="113146" cy="105311"/>
                  </a:xfrm>
                </p:grpSpPr>
                <p:sp>
                  <p:nvSpPr>
                    <p:cNvPr id="3037"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38"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39"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40"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41"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42"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43"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045"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3046"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3048"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3050"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3067" name="Group"/>
            <p:cNvGrpSpPr/>
            <p:nvPr/>
          </p:nvGrpSpPr>
          <p:grpSpPr>
            <a:xfrm>
              <a:off x="-1" y="419099"/>
              <a:ext cx="533211" cy="609601"/>
              <a:chOff x="0" y="0"/>
              <a:chExt cx="533209" cy="609600"/>
            </a:xfrm>
          </p:grpSpPr>
          <p:grpSp>
            <p:nvGrpSpPr>
              <p:cNvPr id="3065" name="Group"/>
              <p:cNvGrpSpPr/>
              <p:nvPr/>
            </p:nvGrpSpPr>
            <p:grpSpPr>
              <a:xfrm>
                <a:off x="-1" y="118381"/>
                <a:ext cx="533211" cy="372838"/>
                <a:chOff x="0" y="0"/>
                <a:chExt cx="533209" cy="372836"/>
              </a:xfrm>
            </p:grpSpPr>
            <p:grpSp>
              <p:nvGrpSpPr>
                <p:cNvPr id="3063" name="Group"/>
                <p:cNvGrpSpPr/>
                <p:nvPr/>
              </p:nvGrpSpPr>
              <p:grpSpPr>
                <a:xfrm>
                  <a:off x="34234" y="42068"/>
                  <a:ext cx="464742" cy="330769"/>
                  <a:chOff x="0" y="0"/>
                  <a:chExt cx="464740" cy="330768"/>
                </a:xfrm>
              </p:grpSpPr>
              <p:sp>
                <p:nvSpPr>
                  <p:cNvPr id="3052"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060" name="Group"/>
                  <p:cNvGrpSpPr/>
                  <p:nvPr/>
                </p:nvGrpSpPr>
                <p:grpSpPr>
                  <a:xfrm>
                    <a:off x="24488" y="187531"/>
                    <a:ext cx="113148" cy="105313"/>
                    <a:chOff x="0" y="0"/>
                    <a:chExt cx="113146" cy="105311"/>
                  </a:xfrm>
                </p:grpSpPr>
                <p:sp>
                  <p:nvSpPr>
                    <p:cNvPr id="3053"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54"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55"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56"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57"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58"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59"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061"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3062"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3064"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3066"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3083" name="Group"/>
            <p:cNvGrpSpPr/>
            <p:nvPr/>
          </p:nvGrpSpPr>
          <p:grpSpPr>
            <a:xfrm>
              <a:off x="589542" y="419099"/>
              <a:ext cx="533211" cy="609601"/>
              <a:chOff x="0" y="0"/>
              <a:chExt cx="533209" cy="609600"/>
            </a:xfrm>
          </p:grpSpPr>
          <p:grpSp>
            <p:nvGrpSpPr>
              <p:cNvPr id="3081" name="Group"/>
              <p:cNvGrpSpPr/>
              <p:nvPr/>
            </p:nvGrpSpPr>
            <p:grpSpPr>
              <a:xfrm>
                <a:off x="-1" y="118381"/>
                <a:ext cx="533211" cy="372838"/>
                <a:chOff x="0" y="0"/>
                <a:chExt cx="533209" cy="372836"/>
              </a:xfrm>
            </p:grpSpPr>
            <p:grpSp>
              <p:nvGrpSpPr>
                <p:cNvPr id="3079" name="Group"/>
                <p:cNvGrpSpPr/>
                <p:nvPr/>
              </p:nvGrpSpPr>
              <p:grpSpPr>
                <a:xfrm>
                  <a:off x="34234" y="42068"/>
                  <a:ext cx="464742" cy="330769"/>
                  <a:chOff x="0" y="0"/>
                  <a:chExt cx="464740" cy="330768"/>
                </a:xfrm>
              </p:grpSpPr>
              <p:sp>
                <p:nvSpPr>
                  <p:cNvPr id="3068"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076" name="Group"/>
                  <p:cNvGrpSpPr/>
                  <p:nvPr/>
                </p:nvGrpSpPr>
                <p:grpSpPr>
                  <a:xfrm>
                    <a:off x="24488" y="187531"/>
                    <a:ext cx="113148" cy="105313"/>
                    <a:chOff x="0" y="0"/>
                    <a:chExt cx="113146" cy="105311"/>
                  </a:xfrm>
                </p:grpSpPr>
                <p:sp>
                  <p:nvSpPr>
                    <p:cNvPr id="3069"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70"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71"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72"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73"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74"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75"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077"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3078"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3080"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3082"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3099" name="Group"/>
            <p:cNvGrpSpPr/>
            <p:nvPr/>
          </p:nvGrpSpPr>
          <p:grpSpPr>
            <a:xfrm>
              <a:off x="1179085" y="0"/>
              <a:ext cx="533211" cy="609601"/>
              <a:chOff x="0" y="0"/>
              <a:chExt cx="533209" cy="609600"/>
            </a:xfrm>
          </p:grpSpPr>
          <p:grpSp>
            <p:nvGrpSpPr>
              <p:cNvPr id="3097" name="Group"/>
              <p:cNvGrpSpPr/>
              <p:nvPr/>
            </p:nvGrpSpPr>
            <p:grpSpPr>
              <a:xfrm>
                <a:off x="-1" y="118381"/>
                <a:ext cx="533211" cy="372838"/>
                <a:chOff x="0" y="0"/>
                <a:chExt cx="533209" cy="372836"/>
              </a:xfrm>
            </p:grpSpPr>
            <p:grpSp>
              <p:nvGrpSpPr>
                <p:cNvPr id="3095" name="Group"/>
                <p:cNvGrpSpPr/>
                <p:nvPr/>
              </p:nvGrpSpPr>
              <p:grpSpPr>
                <a:xfrm>
                  <a:off x="34234" y="42068"/>
                  <a:ext cx="464742" cy="330769"/>
                  <a:chOff x="0" y="0"/>
                  <a:chExt cx="464740" cy="330768"/>
                </a:xfrm>
              </p:grpSpPr>
              <p:sp>
                <p:nvSpPr>
                  <p:cNvPr id="3084"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092" name="Group"/>
                  <p:cNvGrpSpPr/>
                  <p:nvPr/>
                </p:nvGrpSpPr>
                <p:grpSpPr>
                  <a:xfrm>
                    <a:off x="24488" y="187531"/>
                    <a:ext cx="113148" cy="105313"/>
                    <a:chOff x="0" y="0"/>
                    <a:chExt cx="113146" cy="105311"/>
                  </a:xfrm>
                </p:grpSpPr>
                <p:sp>
                  <p:nvSpPr>
                    <p:cNvPr id="3085"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86"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87"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88"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89"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90"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91"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093"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3094"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3096"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3098"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3115" name="Group"/>
            <p:cNvGrpSpPr/>
            <p:nvPr/>
          </p:nvGrpSpPr>
          <p:grpSpPr>
            <a:xfrm>
              <a:off x="1179085" y="419099"/>
              <a:ext cx="533211" cy="609601"/>
              <a:chOff x="0" y="0"/>
              <a:chExt cx="533209" cy="609600"/>
            </a:xfrm>
          </p:grpSpPr>
          <p:grpSp>
            <p:nvGrpSpPr>
              <p:cNvPr id="3113" name="Group"/>
              <p:cNvGrpSpPr/>
              <p:nvPr/>
            </p:nvGrpSpPr>
            <p:grpSpPr>
              <a:xfrm>
                <a:off x="-1" y="118381"/>
                <a:ext cx="533211" cy="372838"/>
                <a:chOff x="0" y="0"/>
                <a:chExt cx="533209" cy="372836"/>
              </a:xfrm>
            </p:grpSpPr>
            <p:grpSp>
              <p:nvGrpSpPr>
                <p:cNvPr id="3111" name="Group"/>
                <p:cNvGrpSpPr/>
                <p:nvPr/>
              </p:nvGrpSpPr>
              <p:grpSpPr>
                <a:xfrm>
                  <a:off x="34234" y="42068"/>
                  <a:ext cx="464742" cy="330769"/>
                  <a:chOff x="0" y="0"/>
                  <a:chExt cx="464740" cy="330768"/>
                </a:xfrm>
              </p:grpSpPr>
              <p:sp>
                <p:nvSpPr>
                  <p:cNvPr id="3100"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108" name="Group"/>
                  <p:cNvGrpSpPr/>
                  <p:nvPr/>
                </p:nvGrpSpPr>
                <p:grpSpPr>
                  <a:xfrm>
                    <a:off x="24488" y="187531"/>
                    <a:ext cx="113148" cy="105313"/>
                    <a:chOff x="0" y="0"/>
                    <a:chExt cx="113146" cy="105311"/>
                  </a:xfrm>
                </p:grpSpPr>
                <p:sp>
                  <p:nvSpPr>
                    <p:cNvPr id="3101"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02"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03"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04"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05"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06"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07"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109"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3110"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3112"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3114"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sp>
        <p:nvSpPr>
          <p:cNvPr id="3117" name="Rectangle"/>
          <p:cNvSpPr/>
          <p:nvPr/>
        </p:nvSpPr>
        <p:spPr>
          <a:xfrm>
            <a:off x="4953608" y="7360537"/>
            <a:ext cx="1790917" cy="991134"/>
          </a:xfrm>
          <a:prstGeom prst="rect">
            <a:avLst/>
          </a:prstGeom>
          <a:ln w="254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3118" name="Website"/>
          <p:cNvSpPr/>
          <p:nvPr/>
        </p:nvSpPr>
        <p:spPr>
          <a:xfrm>
            <a:off x="8327897"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pic>
        <p:nvPicPr>
          <p:cNvPr id="3119" name="strategic_bofa500_1.png" descr="strategic_bofa500_1.png"/>
          <p:cNvPicPr>
            <a:picLocks noChangeAspect="1"/>
          </p:cNvPicPr>
          <p:nvPr/>
        </p:nvPicPr>
        <p:blipFill>
          <a:blip r:embed="rId5">
            <a:extLst/>
          </a:blip>
          <a:srcRect l="28418" t="39675" r="28418" b="0"/>
          <a:stretch>
            <a:fillRect/>
          </a:stretch>
        </p:blipFill>
        <p:spPr>
          <a:xfrm>
            <a:off x="7501744" y="2989452"/>
            <a:ext cx="1466958" cy="691941"/>
          </a:xfrm>
          <a:prstGeom prst="rect">
            <a:avLst/>
          </a:prstGeom>
          <a:ln w="12700">
            <a:miter lim="400000"/>
          </a:ln>
        </p:spPr>
      </p:pic>
      <p:grpSp>
        <p:nvGrpSpPr>
          <p:cNvPr id="3127" name="Group"/>
          <p:cNvGrpSpPr/>
          <p:nvPr/>
        </p:nvGrpSpPr>
        <p:grpSpPr>
          <a:xfrm>
            <a:off x="8939527" y="3996502"/>
            <a:ext cx="627663" cy="584201"/>
            <a:chOff x="0" y="0"/>
            <a:chExt cx="627662" cy="584200"/>
          </a:xfrm>
        </p:grpSpPr>
        <p:sp>
          <p:nvSpPr>
            <p:cNvPr id="3120"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21"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22"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23"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24"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25"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26"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140" name="Group"/>
          <p:cNvGrpSpPr/>
          <p:nvPr/>
        </p:nvGrpSpPr>
        <p:grpSpPr>
          <a:xfrm>
            <a:off x="9674781" y="3840488"/>
            <a:ext cx="1194275" cy="896229"/>
            <a:chOff x="0" y="0"/>
            <a:chExt cx="1194273" cy="896228"/>
          </a:xfrm>
        </p:grpSpPr>
        <p:sp>
          <p:nvSpPr>
            <p:cNvPr id="3128"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29"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3137" name="Group"/>
            <p:cNvGrpSpPr/>
            <p:nvPr/>
          </p:nvGrpSpPr>
          <p:grpSpPr>
            <a:xfrm>
              <a:off x="62930" y="528144"/>
              <a:ext cx="290761" cy="270627"/>
              <a:chOff x="0" y="0"/>
              <a:chExt cx="290759" cy="270626"/>
            </a:xfrm>
          </p:grpSpPr>
          <p:sp>
            <p:nvSpPr>
              <p:cNvPr id="3130"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31"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32"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33"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34"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35"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36"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138"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3139"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3148" name="Group"/>
          <p:cNvGrpSpPr/>
          <p:nvPr/>
        </p:nvGrpSpPr>
        <p:grpSpPr>
          <a:xfrm>
            <a:off x="8461774" y="3999792"/>
            <a:ext cx="620593" cy="577621"/>
            <a:chOff x="0" y="0"/>
            <a:chExt cx="620592" cy="577619"/>
          </a:xfrm>
        </p:grpSpPr>
        <p:sp>
          <p:nvSpPr>
            <p:cNvPr id="3141"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42"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43"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44"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45" name="Line"/>
            <p:cNvSpPr/>
            <p:nvPr/>
          </p:nvSpPr>
          <p:spPr>
            <a:xfrm flipV="1">
              <a:off x="214594" y="293887"/>
              <a:ext cx="134370"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46"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47"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151" name="Group"/>
          <p:cNvGrpSpPr/>
          <p:nvPr/>
        </p:nvGrpSpPr>
        <p:grpSpPr>
          <a:xfrm>
            <a:off x="10624212" y="3550387"/>
            <a:ext cx="575891" cy="869981"/>
            <a:chOff x="0" y="0"/>
            <a:chExt cx="575889" cy="869980"/>
          </a:xfrm>
        </p:grpSpPr>
        <p:sp>
          <p:nvSpPr>
            <p:cNvPr id="3149"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3150"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3155" name="Is the Web Ready for…"/>
          <p:cNvSpPr txBox="1"/>
          <p:nvPr/>
        </p:nvSpPr>
        <p:spPr>
          <a:xfrm>
            <a:off x="1270000" y="398961"/>
            <a:ext cx="10464800" cy="330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6000">
                <a:solidFill>
                  <a:srgbClr val="FFFB00"/>
                </a:solidFill>
                <a:latin typeface="Helvetica"/>
                <a:ea typeface="Helvetica"/>
                <a:cs typeface="Helvetica"/>
                <a:sym typeface="Helvetica"/>
              </a:defRPr>
            </a:pPr>
          </a:p>
          <a:p>
            <a:pPr>
              <a:spcBef>
                <a:spcPts val="1000"/>
              </a:spcBef>
              <a:defRPr sz="6000">
                <a:latin typeface="Helvetica"/>
                <a:ea typeface="Helvetica"/>
                <a:cs typeface="Helvetica"/>
                <a:sym typeface="Helvetica"/>
              </a:defRPr>
            </a:pPr>
            <a:r>
              <a:t>Is the Web Ready for</a:t>
            </a:r>
          </a:p>
          <a:p>
            <a:pPr>
              <a:spcBef>
                <a:spcPts val="1000"/>
              </a:spcBef>
              <a:defRPr sz="6000">
                <a:solidFill>
                  <a:schemeClr val="accent4">
                    <a:hueOff val="468000"/>
                    <a:satOff val="-4761"/>
                    <a:lumOff val="10196"/>
                  </a:schemeClr>
                </a:solidFill>
                <a:latin typeface="Helvetica"/>
                <a:ea typeface="Helvetica"/>
                <a:cs typeface="Helvetica"/>
                <a:sym typeface="Helvetica"/>
              </a:defRPr>
            </a:pPr>
            <a:r>
              <a:t> OCSP Must-Staple? </a:t>
            </a:r>
            <a:endParaRPr sz="1200"/>
          </a:p>
        </p:txBody>
      </p:sp>
      <p:pic>
        <p:nvPicPr>
          <p:cNvPr id="3156" name="Chrome-logo.png" descr="Chrome-logo.png"/>
          <p:cNvPicPr>
            <a:picLocks noChangeAspect="1"/>
          </p:cNvPicPr>
          <p:nvPr/>
        </p:nvPicPr>
        <p:blipFill>
          <a:blip r:embed="rId3">
            <a:extLst/>
          </a:blip>
          <a:stretch>
            <a:fillRect/>
          </a:stretch>
        </p:blipFill>
        <p:spPr>
          <a:xfrm>
            <a:off x="10152196" y="4785611"/>
            <a:ext cx="1140620" cy="1140620"/>
          </a:xfrm>
          <a:prstGeom prst="rect">
            <a:avLst/>
          </a:prstGeom>
          <a:ln w="12700">
            <a:miter lim="400000"/>
          </a:ln>
        </p:spPr>
      </p:pic>
      <p:pic>
        <p:nvPicPr>
          <p:cNvPr id="3157" name="250px-VRSNlogoAug2012.png" descr="250px-VRSNlogoAug2012.png"/>
          <p:cNvPicPr>
            <a:picLocks noChangeAspect="1"/>
          </p:cNvPicPr>
          <p:nvPr/>
        </p:nvPicPr>
        <p:blipFill>
          <a:blip r:embed="rId4">
            <a:extLst/>
          </a:blip>
          <a:srcRect l="18183" t="9604" r="18183" b="29836"/>
          <a:stretch>
            <a:fillRect/>
          </a:stretch>
        </p:blipFill>
        <p:spPr>
          <a:xfrm>
            <a:off x="2085600" y="4875244"/>
            <a:ext cx="1198500" cy="1140596"/>
          </a:xfrm>
          <a:prstGeom prst="rect">
            <a:avLst/>
          </a:prstGeom>
          <a:ln w="12700">
            <a:miter lim="400000"/>
          </a:ln>
        </p:spPr>
      </p:pic>
      <p:pic>
        <p:nvPicPr>
          <p:cNvPr id="3158" name="strategic_bofa500_1.png" descr="strategic_bofa500_1.png"/>
          <p:cNvPicPr>
            <a:picLocks noChangeAspect="1"/>
          </p:cNvPicPr>
          <p:nvPr/>
        </p:nvPicPr>
        <p:blipFill>
          <a:blip r:embed="rId5">
            <a:extLst/>
          </a:blip>
          <a:srcRect l="28418" t="39675" r="28418" b="0"/>
          <a:stretch>
            <a:fillRect/>
          </a:stretch>
        </p:blipFill>
        <p:spPr>
          <a:xfrm>
            <a:off x="5690059" y="4875244"/>
            <a:ext cx="1932473" cy="911516"/>
          </a:xfrm>
          <a:prstGeom prst="rect">
            <a:avLst/>
          </a:prstGeom>
          <a:ln w="12700">
            <a:miter lim="400000"/>
          </a:ln>
        </p:spPr>
      </p:pic>
      <p:sp>
        <p:nvSpPr>
          <p:cNvPr id="3159" name="Website"/>
          <p:cNvSpPr txBox="1"/>
          <p:nvPr/>
        </p:nvSpPr>
        <p:spPr>
          <a:xfrm>
            <a:off x="6117042" y="5972020"/>
            <a:ext cx="1304554"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sp>
        <p:nvSpPr>
          <p:cNvPr id="3160" name="Certificate Authority…"/>
          <p:cNvSpPr txBox="1"/>
          <p:nvPr/>
        </p:nvSpPr>
        <p:spPr>
          <a:xfrm>
            <a:off x="1393937" y="5845020"/>
            <a:ext cx="2581889"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Certificate Authority</a:t>
            </a:r>
          </a:p>
          <a:p>
            <a: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(OCSP Responder)</a:t>
            </a:r>
          </a:p>
        </p:txBody>
      </p:sp>
      <p:sp>
        <p:nvSpPr>
          <p:cNvPr id="3161" name="Browser"/>
          <p:cNvSpPr txBox="1"/>
          <p:nvPr/>
        </p:nvSpPr>
        <p:spPr>
          <a:xfrm>
            <a:off x="10051043" y="5882388"/>
            <a:ext cx="1342926"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sp>
        <p:nvSpPr>
          <p:cNvPr id="3162" name="Rounded Rectangle"/>
          <p:cNvSpPr/>
          <p:nvPr/>
        </p:nvSpPr>
        <p:spPr>
          <a:xfrm>
            <a:off x="953160" y="4594352"/>
            <a:ext cx="3463443" cy="1987296"/>
          </a:xfrm>
          <a:prstGeom prst="roundRect">
            <a:avLst>
              <a:gd name="adj" fmla="val 14269"/>
            </a:avLst>
          </a:prstGeom>
          <a:ln w="63500">
            <a:solidFill>
              <a:schemeClr val="accent4">
                <a:hueOff val="468000"/>
                <a:satOff val="-4761"/>
                <a:lumOff val="10196"/>
              </a:schemeClr>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3169" name="Group"/>
          <p:cNvGrpSpPr/>
          <p:nvPr/>
        </p:nvGrpSpPr>
        <p:grpSpPr>
          <a:xfrm>
            <a:off x="918970" y="6696654"/>
            <a:ext cx="3325649" cy="1368587"/>
            <a:chOff x="0" y="0"/>
            <a:chExt cx="3325648" cy="1368585"/>
          </a:xfrm>
        </p:grpSpPr>
        <p:sp>
          <p:nvSpPr>
            <p:cNvPr id="3163" name="Availability"/>
            <p:cNvSpPr txBox="1"/>
            <p:nvPr/>
          </p:nvSpPr>
          <p:spPr>
            <a:xfrm>
              <a:off x="448056" y="-1"/>
              <a:ext cx="1425179"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Availability</a:t>
              </a:r>
            </a:p>
          </p:txBody>
        </p:sp>
        <p:sp>
          <p:nvSpPr>
            <p:cNvPr id="3164" name="Validity"/>
            <p:cNvSpPr txBox="1"/>
            <p:nvPr/>
          </p:nvSpPr>
          <p:spPr>
            <a:xfrm>
              <a:off x="448056" y="463638"/>
              <a:ext cx="1001019"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Validity</a:t>
              </a:r>
            </a:p>
          </p:txBody>
        </p:sp>
        <p:sp>
          <p:nvSpPr>
            <p:cNvPr id="3165" name="Consistency with CRL"/>
            <p:cNvSpPr txBox="1"/>
            <p:nvPr/>
          </p:nvSpPr>
          <p:spPr>
            <a:xfrm>
              <a:off x="448056" y="911385"/>
              <a:ext cx="287759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Consistency with CRL</a:t>
              </a:r>
            </a:p>
          </p:txBody>
        </p:sp>
        <p:sp>
          <p:nvSpPr>
            <p:cNvPr id="3166" name="Dingbat Check"/>
            <p:cNvSpPr/>
            <p:nvPr/>
          </p:nvSpPr>
          <p:spPr>
            <a:xfrm>
              <a:off x="0" y="55901"/>
              <a:ext cx="378750" cy="359913"/>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167" name="Dingbat Check"/>
            <p:cNvSpPr/>
            <p:nvPr/>
          </p:nvSpPr>
          <p:spPr>
            <a:xfrm>
              <a:off x="0" y="522702"/>
              <a:ext cx="378750" cy="359913"/>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168" name="Dingbat Check"/>
            <p:cNvSpPr/>
            <p:nvPr/>
          </p:nvSpPr>
          <p:spPr>
            <a:xfrm>
              <a:off x="0" y="989504"/>
              <a:ext cx="378750" cy="359913"/>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1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62" grpId="1"/>
      <p:bldP build="whole" bldLvl="1" animBg="1" rev="0" advAuto="0" spid="3169" grpId="2"/>
    </p:bldLst>
  </p:timing>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3" name="Measuring OCSP Responders"/>
          <p:cNvSpPr txBox="1"/>
          <p:nvPr>
            <p:ph type="title"/>
          </p:nvPr>
        </p:nvSpPr>
        <p:spPr>
          <a:xfrm>
            <a:off x="793750" y="-254000"/>
            <a:ext cx="11417300" cy="1955800"/>
          </a:xfrm>
          <a:prstGeom prst="rect">
            <a:avLst/>
          </a:prstGeom>
        </p:spPr>
        <p:txBody>
          <a:bodyPr/>
          <a:lstStyle/>
          <a:p>
            <a:pPr/>
            <a:r>
              <a:t>Measuring OCSP Responders</a:t>
            </a:r>
          </a:p>
        </p:txBody>
      </p:sp>
      <p:sp>
        <p:nvSpPr>
          <p:cNvPr id="317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178" name="Group"/>
          <p:cNvGrpSpPr/>
          <p:nvPr/>
        </p:nvGrpSpPr>
        <p:grpSpPr>
          <a:xfrm>
            <a:off x="8203785" y="3628870"/>
            <a:ext cx="1726034" cy="3484958"/>
            <a:chOff x="1624775" y="201103"/>
            <a:chExt cx="1726033" cy="3484957"/>
          </a:xfrm>
        </p:grpSpPr>
        <p:sp>
          <p:nvSpPr>
            <p:cNvPr id="3175" name="ocsp.digicert.com"/>
            <p:cNvSpPr/>
            <p:nvPr/>
          </p:nvSpPr>
          <p:spPr>
            <a:xfrm>
              <a:off x="2080808" y="201103"/>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Symbol"/>
                  <a:ea typeface="Symbol"/>
                  <a:cs typeface="Symbol"/>
                  <a:sym typeface="Symbol"/>
                </a:defRPr>
              </a:lvl1pPr>
            </a:lstStyle>
            <a:p>
              <a:pPr/>
              <a:r>
                <a:t>ocsp.digicert.com</a:t>
              </a:r>
            </a:p>
          </p:txBody>
        </p:sp>
        <p:sp>
          <p:nvSpPr>
            <p:cNvPr id="3176" name="ocsp.int-x3.letsencrypt.org"/>
            <p:cNvSpPr/>
            <p:nvPr/>
          </p:nvSpPr>
          <p:spPr>
            <a:xfrm>
              <a:off x="1624775" y="2416061"/>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Symbol"/>
                  <a:ea typeface="Symbol"/>
                  <a:cs typeface="Symbol"/>
                  <a:sym typeface="Symbol"/>
                </a:defRPr>
              </a:lvl1pPr>
            </a:lstStyle>
            <a:p>
              <a:pPr/>
              <a:r>
                <a:t>ocsp.int-x3.letsencrypt.org</a:t>
              </a:r>
            </a:p>
          </p:txBody>
        </p:sp>
        <p:sp>
          <p:nvSpPr>
            <p:cNvPr id="3177" name="…"/>
            <p:cNvSpPr/>
            <p:nvPr/>
          </p:nvSpPr>
          <p:spPr>
            <a:xfrm>
              <a:off x="2080808" y="1308582"/>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lvl1pPr>
            </a:lstStyle>
            <a:p>
              <a:pPr/>
              <a:r>
                <a:t>…</a:t>
              </a:r>
            </a:p>
          </p:txBody>
        </p:sp>
      </p:grpSp>
      <p:sp>
        <p:nvSpPr>
          <p:cNvPr id="3179" name="Arrow"/>
          <p:cNvSpPr/>
          <p:nvPr/>
        </p:nvSpPr>
        <p:spPr>
          <a:xfrm>
            <a:off x="2184744" y="4375431"/>
            <a:ext cx="1270001" cy="1270001"/>
          </a:xfrm>
          <a:prstGeom prst="rightArrow">
            <a:avLst>
              <a:gd name="adj1" fmla="val 32000"/>
              <a:gd name="adj2" fmla="val 64000"/>
            </a:avLst>
          </a:prstGeom>
          <a:ln w="76200">
            <a:solidFill>
              <a:schemeClr val="accent4">
                <a:hueOff val="468000"/>
                <a:satOff val="-4761"/>
                <a:lumOff val="10196"/>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180" name="Arrow"/>
          <p:cNvSpPr/>
          <p:nvPr/>
        </p:nvSpPr>
        <p:spPr>
          <a:xfrm>
            <a:off x="5234432" y="4361786"/>
            <a:ext cx="1270001" cy="1270001"/>
          </a:xfrm>
          <a:prstGeom prst="rightArrow">
            <a:avLst>
              <a:gd name="adj1" fmla="val 32000"/>
              <a:gd name="adj2" fmla="val 64000"/>
            </a:avLst>
          </a:prstGeom>
          <a:ln w="76200">
            <a:solidFill>
              <a:schemeClr val="accent4">
                <a:hueOff val="468000"/>
                <a:satOff val="-4761"/>
                <a:lumOff val="10196"/>
              </a:schemeClr>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3188" name="Group"/>
          <p:cNvGrpSpPr/>
          <p:nvPr/>
        </p:nvGrpSpPr>
        <p:grpSpPr>
          <a:xfrm>
            <a:off x="9840053" y="2696094"/>
            <a:ext cx="2934791" cy="1577341"/>
            <a:chOff x="0" y="0"/>
            <a:chExt cx="2934789" cy="1577340"/>
          </a:xfrm>
        </p:grpSpPr>
        <p:sp>
          <p:nvSpPr>
            <p:cNvPr id="3181" name="Rectangle"/>
            <p:cNvSpPr/>
            <p:nvPr/>
          </p:nvSpPr>
          <p:spPr>
            <a:xfrm>
              <a:off x="519633" y="679248"/>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182" name="Rectangle"/>
            <p:cNvSpPr/>
            <p:nvPr/>
          </p:nvSpPr>
          <p:spPr>
            <a:xfrm>
              <a:off x="519633" y="1271357"/>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183" name="{"/>
            <p:cNvSpPr txBox="1"/>
            <p:nvPr/>
          </p:nvSpPr>
          <p:spPr>
            <a:xfrm>
              <a:off x="-1" y="0"/>
              <a:ext cx="537211" cy="157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0000"/>
              </a:lvl1pPr>
            </a:lstStyle>
            <a:p>
              <a:pPr/>
              <a:r>
                <a:t>{</a:t>
              </a:r>
            </a:p>
          </p:txBody>
        </p:sp>
        <p:sp>
          <p:nvSpPr>
            <p:cNvPr id="3184" name="Rectangle"/>
            <p:cNvSpPr/>
            <p:nvPr/>
          </p:nvSpPr>
          <p:spPr>
            <a:xfrm>
              <a:off x="519633" y="376844"/>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185" name="…"/>
            <p:cNvSpPr txBox="1"/>
            <p:nvPr/>
          </p:nvSpPr>
          <p:spPr>
            <a:xfrm>
              <a:off x="664183" y="672623"/>
              <a:ext cx="596901" cy="6718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lvl1pPr>
            </a:lstStyle>
            <a:p>
              <a:pPr/>
              <a:r>
                <a:t>…</a:t>
              </a:r>
            </a:p>
          </p:txBody>
        </p:sp>
        <p:sp>
          <p:nvSpPr>
            <p:cNvPr id="3186" name="50 certs"/>
            <p:cNvSpPr txBox="1"/>
            <p:nvPr/>
          </p:nvSpPr>
          <p:spPr>
            <a:xfrm>
              <a:off x="2017295" y="739098"/>
              <a:ext cx="917495"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Gill Sans"/>
                  <a:ea typeface="Gill Sans"/>
                  <a:cs typeface="Gill Sans"/>
                  <a:sym typeface="Gill Sans"/>
                </a:defRPr>
              </a:lvl1pPr>
            </a:lstStyle>
            <a:p>
              <a:pPr/>
              <a:r>
                <a:t>50 certs</a:t>
              </a:r>
            </a:p>
          </p:txBody>
        </p:sp>
        <p:sp>
          <p:nvSpPr>
            <p:cNvPr id="3187" name="}"/>
            <p:cNvSpPr txBox="1"/>
            <p:nvPr/>
          </p:nvSpPr>
          <p:spPr>
            <a:xfrm>
              <a:off x="1513861" y="0"/>
              <a:ext cx="537211" cy="157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0000"/>
              </a:lvl1pPr>
            </a:lstStyle>
            <a:p>
              <a:pPr/>
              <a:r>
                <a:t>}</a:t>
              </a:r>
            </a:p>
          </p:txBody>
        </p:sp>
      </p:grpSp>
      <p:grpSp>
        <p:nvGrpSpPr>
          <p:cNvPr id="3196" name="Group"/>
          <p:cNvGrpSpPr/>
          <p:nvPr/>
        </p:nvGrpSpPr>
        <p:grpSpPr>
          <a:xfrm>
            <a:off x="9841251" y="5029791"/>
            <a:ext cx="2934791" cy="1593180"/>
            <a:chOff x="0" y="0"/>
            <a:chExt cx="2934790" cy="1593179"/>
          </a:xfrm>
        </p:grpSpPr>
        <p:sp>
          <p:nvSpPr>
            <p:cNvPr id="3189" name="Rectangle"/>
            <p:cNvSpPr/>
            <p:nvPr/>
          </p:nvSpPr>
          <p:spPr>
            <a:xfrm>
              <a:off x="519633" y="679248"/>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190" name="Rectangle"/>
            <p:cNvSpPr/>
            <p:nvPr/>
          </p:nvSpPr>
          <p:spPr>
            <a:xfrm>
              <a:off x="519633" y="1271357"/>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191" name="{"/>
            <p:cNvSpPr txBox="1"/>
            <p:nvPr/>
          </p:nvSpPr>
          <p:spPr>
            <a:xfrm>
              <a:off x="-1" y="0"/>
              <a:ext cx="537211" cy="157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0000"/>
              </a:lvl1pPr>
            </a:lstStyle>
            <a:p>
              <a:pPr/>
              <a:r>
                <a:t>{</a:t>
              </a:r>
            </a:p>
          </p:txBody>
        </p:sp>
        <p:sp>
          <p:nvSpPr>
            <p:cNvPr id="3192" name="Rectangle"/>
            <p:cNvSpPr/>
            <p:nvPr/>
          </p:nvSpPr>
          <p:spPr>
            <a:xfrm>
              <a:off x="519633" y="376844"/>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193" name="…"/>
            <p:cNvSpPr txBox="1"/>
            <p:nvPr/>
          </p:nvSpPr>
          <p:spPr>
            <a:xfrm>
              <a:off x="664183" y="672624"/>
              <a:ext cx="596901" cy="6718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lvl1pPr>
            </a:lstStyle>
            <a:p>
              <a:pPr/>
              <a:r>
                <a:t>…</a:t>
              </a:r>
            </a:p>
          </p:txBody>
        </p:sp>
        <p:sp>
          <p:nvSpPr>
            <p:cNvPr id="3194" name="50 certs"/>
            <p:cNvSpPr txBox="1"/>
            <p:nvPr/>
          </p:nvSpPr>
          <p:spPr>
            <a:xfrm>
              <a:off x="2017295" y="754937"/>
              <a:ext cx="917496"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Gill Sans"/>
                  <a:ea typeface="Gill Sans"/>
                  <a:cs typeface="Gill Sans"/>
                  <a:sym typeface="Gill Sans"/>
                </a:defRPr>
              </a:lvl1pPr>
            </a:lstStyle>
            <a:p>
              <a:pPr/>
              <a:r>
                <a:t>50 certs</a:t>
              </a:r>
            </a:p>
          </p:txBody>
        </p:sp>
        <p:sp>
          <p:nvSpPr>
            <p:cNvPr id="3195" name="}"/>
            <p:cNvSpPr txBox="1"/>
            <p:nvPr/>
          </p:nvSpPr>
          <p:spPr>
            <a:xfrm>
              <a:off x="1513860" y="15838"/>
              <a:ext cx="537211" cy="15773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0000"/>
              </a:lvl1pPr>
            </a:lstStyle>
            <a:p>
              <a:pPr/>
              <a:r>
                <a:t>}</a:t>
              </a:r>
            </a:p>
          </p:txBody>
        </p:sp>
      </p:grpSp>
      <p:grpSp>
        <p:nvGrpSpPr>
          <p:cNvPr id="3207" name="Group"/>
          <p:cNvGrpSpPr/>
          <p:nvPr/>
        </p:nvGrpSpPr>
        <p:grpSpPr>
          <a:xfrm>
            <a:off x="3933074" y="2880004"/>
            <a:ext cx="2181399" cy="5796402"/>
            <a:chOff x="741992" y="488949"/>
            <a:chExt cx="2181397" cy="5796401"/>
          </a:xfrm>
        </p:grpSpPr>
        <p:sp>
          <p:nvSpPr>
            <p:cNvPr id="3197" name="Certificates that…"/>
            <p:cNvSpPr/>
            <p:nvPr/>
          </p:nvSpPr>
          <p:spPr>
            <a:xfrm>
              <a:off x="1279710" y="48894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2000">
                  <a:latin typeface="Gill Sans"/>
                  <a:ea typeface="Gill Sans"/>
                  <a:cs typeface="Gill Sans"/>
                  <a:sym typeface="Gill Sans"/>
                </a:defRPr>
              </a:pPr>
              <a:r>
                <a:t>Certificates that</a:t>
              </a:r>
            </a:p>
            <a:p>
              <a:pPr>
                <a:defRPr b="0" sz="2000">
                  <a:latin typeface="Gill Sans"/>
                  <a:ea typeface="Gill Sans"/>
                  <a:cs typeface="Gill Sans"/>
                  <a:sym typeface="Gill Sans"/>
                </a:defRPr>
              </a:pPr>
              <a:r>
                <a:t>(1) Valid at least 30 days</a:t>
              </a:r>
            </a:p>
            <a:p>
              <a:pPr>
                <a:defRPr b="0" sz="2000">
                  <a:latin typeface="Gill Sans"/>
                  <a:ea typeface="Gill Sans"/>
                  <a:cs typeface="Gill Sans"/>
                  <a:sym typeface="Gill Sans"/>
                </a:defRPr>
              </a:pPr>
              <a:r>
                <a:t>(2) support OCSP</a:t>
              </a:r>
            </a:p>
          </p:txBody>
        </p:sp>
        <p:grpSp>
          <p:nvGrpSpPr>
            <p:cNvPr id="3205" name="Group"/>
            <p:cNvGrpSpPr/>
            <p:nvPr/>
          </p:nvGrpSpPr>
          <p:grpSpPr>
            <a:xfrm>
              <a:off x="741992" y="1147418"/>
              <a:ext cx="1075438" cy="2956297"/>
              <a:chOff x="0" y="0"/>
              <a:chExt cx="1075436" cy="2956295"/>
            </a:xfrm>
          </p:grpSpPr>
          <p:sp>
            <p:nvSpPr>
              <p:cNvPr id="3198" name="Rectangle"/>
              <p:cNvSpPr/>
              <p:nvPr/>
            </p:nvSpPr>
            <p:spPr>
              <a:xfrm>
                <a:off x="0" y="0"/>
                <a:ext cx="1075437" cy="2956296"/>
              </a:xfrm>
              <a:prstGeom prst="rect">
                <a:avLst/>
              </a:prstGeom>
              <a:noFill/>
              <a:ln w="25400" cap="flat">
                <a:solidFill>
                  <a:srgbClr val="FFFFFF">
                    <a:alpha val="68332"/>
                  </a:srgb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199" name="Rectangle"/>
              <p:cNvSpPr/>
              <p:nvPr/>
            </p:nvSpPr>
            <p:spPr>
              <a:xfrm>
                <a:off x="56617" y="127000"/>
                <a:ext cx="962202" cy="233428"/>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00" name="Rectangle"/>
              <p:cNvSpPr/>
              <p:nvPr/>
            </p:nvSpPr>
            <p:spPr>
              <a:xfrm>
                <a:off x="56617" y="749494"/>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01" name="Rectangle"/>
              <p:cNvSpPr/>
              <p:nvPr/>
            </p:nvSpPr>
            <p:spPr>
              <a:xfrm>
                <a:off x="56617" y="1050186"/>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02" name="Rectangle"/>
              <p:cNvSpPr/>
              <p:nvPr/>
            </p:nvSpPr>
            <p:spPr>
              <a:xfrm>
                <a:off x="56617" y="1672681"/>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03" name="Rectangle"/>
              <p:cNvSpPr/>
              <p:nvPr/>
            </p:nvSpPr>
            <p:spPr>
              <a:xfrm>
                <a:off x="56617" y="1983928"/>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04" name="Rectangle"/>
              <p:cNvSpPr/>
              <p:nvPr/>
            </p:nvSpPr>
            <p:spPr>
              <a:xfrm>
                <a:off x="56617" y="2606423"/>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3206" name="77 M certificates"/>
            <p:cNvSpPr/>
            <p:nvPr/>
          </p:nvSpPr>
          <p:spPr>
            <a:xfrm>
              <a:off x="1653390" y="5015351"/>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77 M certificates</a:t>
              </a:r>
            </a:p>
          </p:txBody>
        </p:sp>
      </p:grpSp>
      <p:sp>
        <p:nvSpPr>
          <p:cNvPr id="3208" name="536 OCSP responders…"/>
          <p:cNvSpPr txBox="1"/>
          <p:nvPr/>
        </p:nvSpPr>
        <p:spPr>
          <a:xfrm>
            <a:off x="8091819" y="7141178"/>
            <a:ext cx="3007817"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a:solidFill>
                  <a:schemeClr val="accent4">
                    <a:hueOff val="468000"/>
                    <a:satOff val="-4761"/>
                    <a:lumOff val="10196"/>
                  </a:schemeClr>
                </a:solidFill>
                <a:latin typeface="Gill Sans"/>
                <a:ea typeface="Gill Sans"/>
                <a:cs typeface="Gill Sans"/>
                <a:sym typeface="Gill Sans"/>
              </a:defRPr>
            </a:pPr>
            <a:r>
              <a:t>536 OCSP responders </a:t>
            </a:r>
          </a:p>
          <a:p>
            <a:pPr>
              <a:defRPr b="0">
                <a:solidFill>
                  <a:schemeClr val="accent4">
                    <a:hueOff val="468000"/>
                    <a:satOff val="-4761"/>
                    <a:lumOff val="10196"/>
                  </a:schemeClr>
                </a:solidFill>
                <a:latin typeface="Gill Sans"/>
                <a:ea typeface="Gill Sans"/>
                <a:cs typeface="Gill Sans"/>
                <a:sym typeface="Gill Sans"/>
              </a:defRPr>
            </a:pPr>
            <a:r>
              <a:t>with 14,634 certificates</a:t>
            </a:r>
          </a:p>
        </p:txBody>
      </p:sp>
      <p:grpSp>
        <p:nvGrpSpPr>
          <p:cNvPr id="3223" name="Group"/>
          <p:cNvGrpSpPr/>
          <p:nvPr/>
        </p:nvGrpSpPr>
        <p:grpSpPr>
          <a:xfrm>
            <a:off x="654763" y="3206085"/>
            <a:ext cx="1807720" cy="5451267"/>
            <a:chOff x="629391" y="196850"/>
            <a:chExt cx="1807718" cy="5451265"/>
          </a:xfrm>
        </p:grpSpPr>
        <p:grpSp>
          <p:nvGrpSpPr>
            <p:cNvPr id="3221" name="Group"/>
            <p:cNvGrpSpPr/>
            <p:nvPr/>
          </p:nvGrpSpPr>
          <p:grpSpPr>
            <a:xfrm>
              <a:off x="629391" y="196850"/>
              <a:ext cx="1807720" cy="3282494"/>
              <a:chOff x="118464" y="196850"/>
              <a:chExt cx="1807718" cy="3282493"/>
            </a:xfrm>
          </p:grpSpPr>
          <p:grpSp>
            <p:nvGrpSpPr>
              <p:cNvPr id="3219" name="Group"/>
              <p:cNvGrpSpPr/>
              <p:nvPr/>
            </p:nvGrpSpPr>
            <p:grpSpPr>
              <a:xfrm>
                <a:off x="118464" y="523047"/>
                <a:ext cx="1075438" cy="2956297"/>
                <a:chOff x="0" y="0"/>
                <a:chExt cx="1075436" cy="2956295"/>
              </a:xfrm>
            </p:grpSpPr>
            <p:sp>
              <p:nvSpPr>
                <p:cNvPr id="3209" name="Rectangle"/>
                <p:cNvSpPr/>
                <p:nvPr/>
              </p:nvSpPr>
              <p:spPr>
                <a:xfrm>
                  <a:off x="0" y="0"/>
                  <a:ext cx="1075437" cy="2956296"/>
                </a:xfrm>
                <a:prstGeom prst="rect">
                  <a:avLst/>
                </a:prstGeom>
                <a:noFill/>
                <a:ln w="25400" cap="flat">
                  <a:solidFill>
                    <a:srgbClr val="FFFFFF">
                      <a:alpha val="68332"/>
                    </a:srgb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10" name="Rectangle"/>
                <p:cNvSpPr/>
                <p:nvPr/>
              </p:nvSpPr>
              <p:spPr>
                <a:xfrm>
                  <a:off x="56617" y="127000"/>
                  <a:ext cx="962202" cy="233428"/>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11" name="Rectangle"/>
                <p:cNvSpPr/>
                <p:nvPr/>
              </p:nvSpPr>
              <p:spPr>
                <a:xfrm>
                  <a:off x="56617" y="438247"/>
                  <a:ext cx="962202" cy="233429"/>
                </a:xfrm>
                <a:prstGeom prst="rect">
                  <a:avLst/>
                </a:pr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12" name="Rectangle"/>
                <p:cNvSpPr/>
                <p:nvPr/>
              </p:nvSpPr>
              <p:spPr>
                <a:xfrm>
                  <a:off x="56617" y="749494"/>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13" name="Rectangle"/>
                <p:cNvSpPr/>
                <p:nvPr/>
              </p:nvSpPr>
              <p:spPr>
                <a:xfrm>
                  <a:off x="56617" y="1050186"/>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14" name="Rectangle"/>
                <p:cNvSpPr/>
                <p:nvPr/>
              </p:nvSpPr>
              <p:spPr>
                <a:xfrm>
                  <a:off x="56617" y="1361434"/>
                  <a:ext cx="962202" cy="233429"/>
                </a:xfrm>
                <a:prstGeom prst="rect">
                  <a:avLst/>
                </a:pr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15" name="Rectangle"/>
                <p:cNvSpPr/>
                <p:nvPr/>
              </p:nvSpPr>
              <p:spPr>
                <a:xfrm>
                  <a:off x="56617" y="1672681"/>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16" name="Rectangle"/>
                <p:cNvSpPr/>
                <p:nvPr/>
              </p:nvSpPr>
              <p:spPr>
                <a:xfrm>
                  <a:off x="56617" y="1983928"/>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17" name="Rectangle"/>
                <p:cNvSpPr/>
                <p:nvPr/>
              </p:nvSpPr>
              <p:spPr>
                <a:xfrm>
                  <a:off x="56617" y="2295176"/>
                  <a:ext cx="962202" cy="233429"/>
                </a:xfrm>
                <a:prstGeom prst="rect">
                  <a:avLst/>
                </a:pr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18" name="Rectangle"/>
                <p:cNvSpPr/>
                <p:nvPr/>
              </p:nvSpPr>
              <p:spPr>
                <a:xfrm>
                  <a:off x="56617" y="2606423"/>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3220" name="Certificates"/>
              <p:cNvSpPr/>
              <p:nvPr/>
            </p:nvSpPr>
            <p:spPr>
              <a:xfrm>
                <a:off x="656183" y="196850"/>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Gill Sans"/>
                    <a:ea typeface="Gill Sans"/>
                    <a:cs typeface="Gill Sans"/>
                    <a:sym typeface="Gill Sans"/>
                  </a:defRPr>
                </a:lvl1pPr>
              </a:lstStyle>
              <a:p>
                <a:pPr/>
                <a:r>
                  <a:t>Certificates</a:t>
                </a:r>
              </a:p>
            </p:txBody>
          </p:sp>
        </p:grpSp>
        <p:sp>
          <p:nvSpPr>
            <p:cNvPr id="3222" name="112 M certificates"/>
            <p:cNvSpPr/>
            <p:nvPr/>
          </p:nvSpPr>
          <p:spPr>
            <a:xfrm>
              <a:off x="1167110" y="4378115"/>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112 M certificates</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8" presetID="22" grpId="2" fill="hold">
                                  <p:stCondLst>
                                    <p:cond delay="0"/>
                                  </p:stCondLst>
                                  <p:iterate type="el" backwards="0">
                                    <p:tmAbs val="0"/>
                                  </p:iterate>
                                  <p:childTnLst>
                                    <p:set>
                                      <p:cBhvr>
                                        <p:cTn id="10" fill="hold"/>
                                        <p:tgtEl>
                                          <p:spTgt spid="3179"/>
                                        </p:tgtEl>
                                        <p:attrNameLst>
                                          <p:attrName>style.visibility</p:attrName>
                                        </p:attrNameLst>
                                      </p:cBhvr>
                                      <p:to>
                                        <p:strVal val="visible"/>
                                      </p:to>
                                    </p:set>
                                    <p:animEffect filter="wipe(left)" transition="in">
                                      <p:cBhvr>
                                        <p:cTn id="11" dur="300"/>
                                        <p:tgtEl>
                                          <p:spTgt spid="3179"/>
                                        </p:tgtEl>
                                      </p:cBhvr>
                                    </p:animEffect>
                                  </p:childTnLst>
                                </p:cTn>
                              </p:par>
                            </p:childTnLst>
                          </p:cTn>
                        </p:par>
                        <p:par>
                          <p:cTn id="12" fill="hold">
                            <p:stCondLst>
                              <p:cond delay="300"/>
                            </p:stCondLst>
                            <p:childTnLst>
                              <p:par>
                                <p:cTn id="13" presetClass="entr" nodeType="afterEffect" presetSubtype="0" presetID="1" grpId="3" fill="hold">
                                  <p:stCondLst>
                                    <p:cond delay="0"/>
                                  </p:stCondLst>
                                  <p:iterate type="el" backwards="0">
                                    <p:tmAbs val="0"/>
                                  </p:iterate>
                                  <p:childTnLst>
                                    <p:set>
                                      <p:cBhvr>
                                        <p:cTn id="14" fill="hold"/>
                                        <p:tgtEl>
                                          <p:spTgt spid="32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2" grpId="4" fill="hold">
                                  <p:stCondLst>
                                    <p:cond delay="0"/>
                                  </p:stCondLst>
                                  <p:iterate type="el" backwards="0">
                                    <p:tmAbs val="0"/>
                                  </p:iterate>
                                  <p:childTnLst>
                                    <p:set>
                                      <p:cBhvr>
                                        <p:cTn id="18" fill="hold"/>
                                        <p:tgtEl>
                                          <p:spTgt spid="3180"/>
                                        </p:tgtEl>
                                        <p:attrNameLst>
                                          <p:attrName>style.visibility</p:attrName>
                                        </p:attrNameLst>
                                      </p:cBhvr>
                                      <p:to>
                                        <p:strVal val="visible"/>
                                      </p:to>
                                    </p:set>
                                    <p:animEffect filter="wipe(left)" transition="in">
                                      <p:cBhvr>
                                        <p:cTn id="19" dur="300"/>
                                        <p:tgtEl>
                                          <p:spTgt spid="3180"/>
                                        </p:tgtEl>
                                      </p:cBhvr>
                                    </p:animEffect>
                                  </p:childTnLst>
                                </p:cTn>
                              </p:par>
                            </p:childTnLst>
                          </p:cTn>
                        </p:par>
                        <p:par>
                          <p:cTn id="20" fill="hold">
                            <p:stCondLst>
                              <p:cond delay="300"/>
                            </p:stCondLst>
                            <p:childTnLst>
                              <p:par>
                                <p:cTn id="21" presetClass="entr" nodeType="afterEffect" presetSubtype="0" presetID="1" grpId="5" fill="hold">
                                  <p:stCondLst>
                                    <p:cond delay="0"/>
                                  </p:stCondLst>
                                  <p:iterate type="el" backwards="0">
                                    <p:tmAbs val="0"/>
                                  </p:iterate>
                                  <p:childTnLst>
                                    <p:set>
                                      <p:cBhvr>
                                        <p:cTn id="22" fill="hold"/>
                                        <p:tgtEl>
                                          <p:spTgt spid="3178"/>
                                        </p:tgtEl>
                                        <p:attrNameLst>
                                          <p:attrName>style.visibility</p:attrName>
                                        </p:attrNameLst>
                                      </p:cBhvr>
                                      <p:to>
                                        <p:strVal val="visible"/>
                                      </p:to>
                                    </p:set>
                                  </p:childTnLst>
                                </p:cTn>
                              </p:par>
                            </p:childTnLst>
                          </p:cTn>
                        </p:par>
                        <p:par>
                          <p:cTn id="23" fill="hold">
                            <p:stCondLst>
                              <p:cond delay="300"/>
                            </p:stCondLst>
                            <p:childTnLst>
                              <p:par>
                                <p:cTn id="24" presetClass="entr" nodeType="afterEffect" presetSubtype="0" presetID="1" grpId="6" fill="hold">
                                  <p:stCondLst>
                                    <p:cond delay="0"/>
                                  </p:stCondLst>
                                  <p:iterate type="el" backwards="0">
                                    <p:tmAbs val="0"/>
                                  </p:iterate>
                                  <p:childTnLst>
                                    <p:set>
                                      <p:cBhvr>
                                        <p:cTn id="25" fill="hold"/>
                                        <p:tgtEl>
                                          <p:spTgt spid="3188"/>
                                        </p:tgtEl>
                                        <p:attrNameLst>
                                          <p:attrName>style.visibility</p:attrName>
                                        </p:attrNameLst>
                                      </p:cBhvr>
                                      <p:to>
                                        <p:strVal val="visible"/>
                                      </p:to>
                                    </p:set>
                                  </p:childTnLst>
                                </p:cTn>
                              </p:par>
                            </p:childTnLst>
                          </p:cTn>
                        </p:par>
                        <p:par>
                          <p:cTn id="26" fill="hold">
                            <p:stCondLst>
                              <p:cond delay="300"/>
                            </p:stCondLst>
                            <p:childTnLst>
                              <p:par>
                                <p:cTn id="27" presetClass="entr" nodeType="afterEffect" presetSubtype="0" presetID="1" grpId="7" fill="hold">
                                  <p:stCondLst>
                                    <p:cond delay="0"/>
                                  </p:stCondLst>
                                  <p:iterate type="el" backwards="0">
                                    <p:tmAbs val="0"/>
                                  </p:iterate>
                                  <p:childTnLst>
                                    <p:set>
                                      <p:cBhvr>
                                        <p:cTn id="28" fill="hold"/>
                                        <p:tgtEl>
                                          <p:spTgt spid="319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8" fill="hold">
                                  <p:stCondLst>
                                    <p:cond delay="0"/>
                                  </p:stCondLst>
                                  <p:iterate type="el" backwards="0">
                                    <p:tmAbs val="0"/>
                                  </p:iterate>
                                  <p:childTnLst>
                                    <p:set>
                                      <p:cBhvr>
                                        <p:cTn id="32" fill="hold"/>
                                        <p:tgtEl>
                                          <p:spTgt spid="32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08" grpId="8"/>
      <p:bldP build="whole" bldLvl="1" animBg="1" rev="0" advAuto="0" spid="3188" grpId="6"/>
      <p:bldP build="whole" bldLvl="1" animBg="1" rev="0" advAuto="0" spid="3180" grpId="4"/>
      <p:bldP build="whole" bldLvl="1" animBg="1" rev="0" advAuto="0" spid="3207" grpId="3"/>
      <p:bldP build="whole" bldLvl="1" animBg="1" rev="0" advAuto="0" spid="3178" grpId="5"/>
      <p:bldP build="whole" bldLvl="1" animBg="1" rev="0" advAuto="0" spid="3196" grpId="7"/>
      <p:bldP build="whole" bldLvl="1" animBg="1" rev="0" advAuto="0" spid="3223" grpId="1"/>
      <p:bldP build="whole" bldLvl="1" animBg="1" rev="0" advAuto="0" spid="3179" grpId="2"/>
    </p:bldLst>
  </p:timing>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27" name="Measuring OCSP Responders"/>
          <p:cNvSpPr txBox="1"/>
          <p:nvPr>
            <p:ph type="title"/>
          </p:nvPr>
        </p:nvSpPr>
        <p:spPr>
          <a:xfrm>
            <a:off x="793750" y="-254000"/>
            <a:ext cx="11417300" cy="1955800"/>
          </a:xfrm>
          <a:prstGeom prst="rect">
            <a:avLst/>
          </a:prstGeom>
        </p:spPr>
        <p:txBody>
          <a:bodyPr/>
          <a:lstStyle/>
          <a:p>
            <a:pPr/>
            <a:r>
              <a:t>Measuring OCSP Responders</a:t>
            </a:r>
          </a:p>
        </p:txBody>
      </p:sp>
      <p:sp>
        <p:nvSpPr>
          <p:cNvPr id="322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29" name="Send OCSP queries"/>
          <p:cNvSpPr txBox="1"/>
          <p:nvPr/>
        </p:nvSpPr>
        <p:spPr>
          <a:xfrm>
            <a:off x="9721525" y="7565177"/>
            <a:ext cx="254034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Send OCSP queries</a:t>
            </a:r>
          </a:p>
        </p:txBody>
      </p:sp>
      <p:sp>
        <p:nvSpPr>
          <p:cNvPr id="3230" name="Robot"/>
          <p:cNvSpPr/>
          <p:nvPr/>
        </p:nvSpPr>
        <p:spPr>
          <a:xfrm>
            <a:off x="8332475" y="4740481"/>
            <a:ext cx="979818" cy="1464189"/>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231" name="Measurement…"/>
          <p:cNvSpPr txBox="1"/>
          <p:nvPr/>
        </p:nvSpPr>
        <p:spPr>
          <a:xfrm>
            <a:off x="7925620" y="6220853"/>
            <a:ext cx="1793528"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a:latin typeface="Gill Sans"/>
                <a:ea typeface="Gill Sans"/>
                <a:cs typeface="Gill Sans"/>
                <a:sym typeface="Gill Sans"/>
              </a:defRPr>
            </a:pPr>
            <a:r>
              <a:t>Measurement</a:t>
            </a:r>
          </a:p>
          <a:p>
            <a:pPr>
              <a:defRPr b="0">
                <a:latin typeface="Gill Sans"/>
                <a:ea typeface="Gill Sans"/>
                <a:cs typeface="Gill Sans"/>
                <a:sym typeface="Gill Sans"/>
              </a:defRPr>
            </a:pPr>
            <a:r>
              <a:t>Client</a:t>
            </a:r>
          </a:p>
        </p:txBody>
      </p:sp>
      <p:sp>
        <p:nvSpPr>
          <p:cNvPr id="3232" name="Callout"/>
          <p:cNvSpPr/>
          <p:nvPr/>
        </p:nvSpPr>
        <p:spPr>
          <a:xfrm>
            <a:off x="532097" y="3584397"/>
            <a:ext cx="7660085" cy="4211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4" y="0"/>
                </a:moveTo>
                <a:cubicBezTo>
                  <a:pt x="266" y="0"/>
                  <a:pt x="0" y="484"/>
                  <a:pt x="0" y="1081"/>
                </a:cubicBezTo>
                <a:lnTo>
                  <a:pt x="0" y="20519"/>
                </a:lnTo>
                <a:cubicBezTo>
                  <a:pt x="0" y="21116"/>
                  <a:pt x="266" y="21600"/>
                  <a:pt x="594" y="21600"/>
                </a:cubicBezTo>
                <a:lnTo>
                  <a:pt x="17953" y="21600"/>
                </a:lnTo>
                <a:cubicBezTo>
                  <a:pt x="18281" y="21600"/>
                  <a:pt x="18546" y="21116"/>
                  <a:pt x="18546" y="20519"/>
                </a:cubicBezTo>
                <a:lnTo>
                  <a:pt x="18546" y="11409"/>
                </a:lnTo>
                <a:lnTo>
                  <a:pt x="21600" y="10232"/>
                </a:lnTo>
                <a:lnTo>
                  <a:pt x="18546" y="9054"/>
                </a:lnTo>
                <a:lnTo>
                  <a:pt x="18546" y="1081"/>
                </a:lnTo>
                <a:cubicBezTo>
                  <a:pt x="18546" y="484"/>
                  <a:pt x="18281" y="0"/>
                  <a:pt x="17953" y="0"/>
                </a:cubicBezTo>
                <a:lnTo>
                  <a:pt x="594" y="0"/>
                </a:lnTo>
                <a:close/>
              </a:path>
            </a:pathLst>
          </a:custGeom>
          <a:ln w="63500">
            <a:solidFill>
              <a:schemeClr val="accent1">
                <a:lumOff val="13529"/>
              </a:schemeClr>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3236" name="Group"/>
          <p:cNvGrpSpPr/>
          <p:nvPr/>
        </p:nvGrpSpPr>
        <p:grpSpPr>
          <a:xfrm>
            <a:off x="2315897" y="4659486"/>
            <a:ext cx="1726035" cy="3484958"/>
            <a:chOff x="1624775" y="201103"/>
            <a:chExt cx="1726033" cy="3484957"/>
          </a:xfrm>
        </p:grpSpPr>
        <p:sp>
          <p:nvSpPr>
            <p:cNvPr id="3233" name="ocsp.digicert.com"/>
            <p:cNvSpPr/>
            <p:nvPr/>
          </p:nvSpPr>
          <p:spPr>
            <a:xfrm>
              <a:off x="2080808" y="201103"/>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Symbol"/>
                  <a:ea typeface="Symbol"/>
                  <a:cs typeface="Symbol"/>
                  <a:sym typeface="Symbol"/>
                </a:defRPr>
              </a:lvl1pPr>
            </a:lstStyle>
            <a:p>
              <a:pPr/>
              <a:r>
                <a:t>ocsp.digicert.com</a:t>
              </a:r>
            </a:p>
          </p:txBody>
        </p:sp>
        <p:sp>
          <p:nvSpPr>
            <p:cNvPr id="3234" name="ocsp.int-x3.letsencrypt.org"/>
            <p:cNvSpPr/>
            <p:nvPr/>
          </p:nvSpPr>
          <p:spPr>
            <a:xfrm>
              <a:off x="1624775" y="2416061"/>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Symbol"/>
                  <a:ea typeface="Symbol"/>
                  <a:cs typeface="Symbol"/>
                  <a:sym typeface="Symbol"/>
                </a:defRPr>
              </a:lvl1pPr>
            </a:lstStyle>
            <a:p>
              <a:pPr/>
              <a:r>
                <a:t>ocsp.int-x3.letsencrypt.org</a:t>
              </a:r>
            </a:p>
          </p:txBody>
        </p:sp>
        <p:sp>
          <p:nvSpPr>
            <p:cNvPr id="3235" name="…"/>
            <p:cNvSpPr/>
            <p:nvPr/>
          </p:nvSpPr>
          <p:spPr>
            <a:xfrm>
              <a:off x="2080808" y="1308582"/>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lvl1pPr>
            </a:lstStyle>
            <a:p>
              <a:pPr/>
              <a:r>
                <a:t>…</a:t>
              </a:r>
            </a:p>
          </p:txBody>
        </p:sp>
      </p:grpSp>
      <p:grpSp>
        <p:nvGrpSpPr>
          <p:cNvPr id="3244" name="Group"/>
          <p:cNvGrpSpPr/>
          <p:nvPr/>
        </p:nvGrpSpPr>
        <p:grpSpPr>
          <a:xfrm>
            <a:off x="3952166" y="3726710"/>
            <a:ext cx="2934790" cy="1577341"/>
            <a:chOff x="0" y="0"/>
            <a:chExt cx="2934789" cy="1577340"/>
          </a:xfrm>
        </p:grpSpPr>
        <p:sp>
          <p:nvSpPr>
            <p:cNvPr id="3237" name="Rectangle"/>
            <p:cNvSpPr/>
            <p:nvPr/>
          </p:nvSpPr>
          <p:spPr>
            <a:xfrm>
              <a:off x="519633" y="679248"/>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38" name="Rectangle"/>
            <p:cNvSpPr/>
            <p:nvPr/>
          </p:nvSpPr>
          <p:spPr>
            <a:xfrm>
              <a:off x="519633" y="1271357"/>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39" name="{"/>
            <p:cNvSpPr txBox="1"/>
            <p:nvPr/>
          </p:nvSpPr>
          <p:spPr>
            <a:xfrm>
              <a:off x="-1" y="0"/>
              <a:ext cx="537211" cy="157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0000"/>
              </a:lvl1pPr>
            </a:lstStyle>
            <a:p>
              <a:pPr/>
              <a:r>
                <a:t>{</a:t>
              </a:r>
            </a:p>
          </p:txBody>
        </p:sp>
        <p:sp>
          <p:nvSpPr>
            <p:cNvPr id="3240" name="Rectangle"/>
            <p:cNvSpPr/>
            <p:nvPr/>
          </p:nvSpPr>
          <p:spPr>
            <a:xfrm>
              <a:off x="519633" y="376844"/>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41" name="…"/>
            <p:cNvSpPr txBox="1"/>
            <p:nvPr/>
          </p:nvSpPr>
          <p:spPr>
            <a:xfrm>
              <a:off x="664183" y="672623"/>
              <a:ext cx="596901" cy="6718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lvl1pPr>
            </a:lstStyle>
            <a:p>
              <a:pPr/>
              <a:r>
                <a:t>…</a:t>
              </a:r>
            </a:p>
          </p:txBody>
        </p:sp>
        <p:sp>
          <p:nvSpPr>
            <p:cNvPr id="3242" name="50 certs"/>
            <p:cNvSpPr txBox="1"/>
            <p:nvPr/>
          </p:nvSpPr>
          <p:spPr>
            <a:xfrm>
              <a:off x="2017295" y="739098"/>
              <a:ext cx="917495"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Gill Sans"/>
                  <a:ea typeface="Gill Sans"/>
                  <a:cs typeface="Gill Sans"/>
                  <a:sym typeface="Gill Sans"/>
                </a:defRPr>
              </a:lvl1pPr>
            </a:lstStyle>
            <a:p>
              <a:pPr/>
              <a:r>
                <a:t>50 certs</a:t>
              </a:r>
            </a:p>
          </p:txBody>
        </p:sp>
        <p:sp>
          <p:nvSpPr>
            <p:cNvPr id="3243" name="}"/>
            <p:cNvSpPr txBox="1"/>
            <p:nvPr/>
          </p:nvSpPr>
          <p:spPr>
            <a:xfrm>
              <a:off x="1513861" y="0"/>
              <a:ext cx="537211" cy="157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0000"/>
              </a:lvl1pPr>
            </a:lstStyle>
            <a:p>
              <a:pPr/>
              <a:r>
                <a:t>}</a:t>
              </a:r>
            </a:p>
          </p:txBody>
        </p:sp>
      </p:grpSp>
      <p:grpSp>
        <p:nvGrpSpPr>
          <p:cNvPr id="3252" name="Group"/>
          <p:cNvGrpSpPr/>
          <p:nvPr/>
        </p:nvGrpSpPr>
        <p:grpSpPr>
          <a:xfrm>
            <a:off x="3953363" y="6060407"/>
            <a:ext cx="2934791" cy="1593180"/>
            <a:chOff x="0" y="0"/>
            <a:chExt cx="2934790" cy="1593179"/>
          </a:xfrm>
        </p:grpSpPr>
        <p:sp>
          <p:nvSpPr>
            <p:cNvPr id="3245" name="Rectangle"/>
            <p:cNvSpPr/>
            <p:nvPr/>
          </p:nvSpPr>
          <p:spPr>
            <a:xfrm>
              <a:off x="519633" y="679248"/>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46" name="Rectangle"/>
            <p:cNvSpPr/>
            <p:nvPr/>
          </p:nvSpPr>
          <p:spPr>
            <a:xfrm>
              <a:off x="519633" y="1271357"/>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47" name="{"/>
            <p:cNvSpPr txBox="1"/>
            <p:nvPr/>
          </p:nvSpPr>
          <p:spPr>
            <a:xfrm>
              <a:off x="-1" y="0"/>
              <a:ext cx="537211" cy="157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0000"/>
              </a:lvl1pPr>
            </a:lstStyle>
            <a:p>
              <a:pPr/>
              <a:r>
                <a:t>{</a:t>
              </a:r>
            </a:p>
          </p:txBody>
        </p:sp>
        <p:sp>
          <p:nvSpPr>
            <p:cNvPr id="3248" name="Rectangle"/>
            <p:cNvSpPr/>
            <p:nvPr/>
          </p:nvSpPr>
          <p:spPr>
            <a:xfrm>
              <a:off x="519633" y="376844"/>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49" name="…"/>
            <p:cNvSpPr txBox="1"/>
            <p:nvPr/>
          </p:nvSpPr>
          <p:spPr>
            <a:xfrm>
              <a:off x="664183" y="672624"/>
              <a:ext cx="596901" cy="6718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lvl1pPr>
            </a:lstStyle>
            <a:p>
              <a:pPr/>
              <a:r>
                <a:t>…</a:t>
              </a:r>
            </a:p>
          </p:txBody>
        </p:sp>
        <p:sp>
          <p:nvSpPr>
            <p:cNvPr id="3250" name="50 certs"/>
            <p:cNvSpPr txBox="1"/>
            <p:nvPr/>
          </p:nvSpPr>
          <p:spPr>
            <a:xfrm>
              <a:off x="2017295" y="754937"/>
              <a:ext cx="917496"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Gill Sans"/>
                  <a:ea typeface="Gill Sans"/>
                  <a:cs typeface="Gill Sans"/>
                  <a:sym typeface="Gill Sans"/>
                </a:defRPr>
              </a:lvl1pPr>
            </a:lstStyle>
            <a:p>
              <a:pPr/>
              <a:r>
                <a:t>50 certs</a:t>
              </a:r>
            </a:p>
          </p:txBody>
        </p:sp>
        <p:sp>
          <p:nvSpPr>
            <p:cNvPr id="3251" name="}"/>
            <p:cNvSpPr txBox="1"/>
            <p:nvPr/>
          </p:nvSpPr>
          <p:spPr>
            <a:xfrm>
              <a:off x="1513860" y="15838"/>
              <a:ext cx="537211" cy="15773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0000"/>
              </a:lvl1pPr>
            </a:lstStyle>
            <a:p>
              <a:pPr/>
              <a:r>
                <a:t>}</a:t>
              </a:r>
            </a:p>
          </p:txBody>
        </p:sp>
      </p:grpSp>
      <p:grpSp>
        <p:nvGrpSpPr>
          <p:cNvPr id="3278" name="Group"/>
          <p:cNvGrpSpPr/>
          <p:nvPr/>
        </p:nvGrpSpPr>
        <p:grpSpPr>
          <a:xfrm>
            <a:off x="9586933" y="2666460"/>
            <a:ext cx="3817917" cy="6103030"/>
            <a:chOff x="0" y="159655"/>
            <a:chExt cx="3817916" cy="6103029"/>
          </a:xfrm>
        </p:grpSpPr>
        <p:grpSp>
          <p:nvGrpSpPr>
            <p:cNvPr id="3275" name="Group"/>
            <p:cNvGrpSpPr/>
            <p:nvPr/>
          </p:nvGrpSpPr>
          <p:grpSpPr>
            <a:xfrm>
              <a:off x="-1" y="354431"/>
              <a:ext cx="3017991" cy="4522325"/>
              <a:chOff x="0" y="0"/>
              <a:chExt cx="3017989" cy="4522324"/>
            </a:xfrm>
          </p:grpSpPr>
          <p:grpSp>
            <p:nvGrpSpPr>
              <p:cNvPr id="3259" name="Group"/>
              <p:cNvGrpSpPr/>
              <p:nvPr/>
            </p:nvGrpSpPr>
            <p:grpSpPr>
              <a:xfrm>
                <a:off x="-1" y="724829"/>
                <a:ext cx="2187381" cy="3271718"/>
                <a:chOff x="0" y="0"/>
                <a:chExt cx="2187379" cy="3271716"/>
              </a:xfrm>
            </p:grpSpPr>
            <p:sp>
              <p:nvSpPr>
                <p:cNvPr id="3253" name="Line"/>
                <p:cNvSpPr/>
                <p:nvPr/>
              </p:nvSpPr>
              <p:spPr>
                <a:xfrm flipV="1">
                  <a:off x="0" y="-1"/>
                  <a:ext cx="2187379" cy="1669460"/>
                </a:xfrm>
                <a:prstGeom prst="line">
                  <a:avLst/>
                </a:prstGeom>
                <a:noFill/>
                <a:ln w="63500" cap="flat">
                  <a:solidFill>
                    <a:schemeClr val="accent4">
                      <a:hueOff val="468000"/>
                      <a:satOff val="-4761"/>
                      <a:lumOff val="10196"/>
                    </a:schemeClr>
                  </a:solidFill>
                  <a:prstDash val="sysDot"/>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54" name="Line"/>
                <p:cNvSpPr/>
                <p:nvPr/>
              </p:nvSpPr>
              <p:spPr>
                <a:xfrm flipV="1">
                  <a:off x="54700" y="555206"/>
                  <a:ext cx="2132679" cy="1144567"/>
                </a:xfrm>
                <a:prstGeom prst="line">
                  <a:avLst/>
                </a:prstGeom>
                <a:noFill/>
                <a:ln w="63500" cap="flat">
                  <a:solidFill>
                    <a:schemeClr val="accent4">
                      <a:hueOff val="468000"/>
                      <a:satOff val="-4761"/>
                      <a:lumOff val="10196"/>
                    </a:schemeClr>
                  </a:solidFill>
                  <a:prstDash val="sysDot"/>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55" name="Line"/>
                <p:cNvSpPr/>
                <p:nvPr/>
              </p:nvSpPr>
              <p:spPr>
                <a:xfrm flipV="1">
                  <a:off x="74204" y="1168461"/>
                  <a:ext cx="2113175" cy="639577"/>
                </a:xfrm>
                <a:prstGeom prst="line">
                  <a:avLst/>
                </a:prstGeom>
                <a:noFill/>
                <a:ln w="63500" cap="flat">
                  <a:solidFill>
                    <a:schemeClr val="accent4">
                      <a:hueOff val="468000"/>
                      <a:satOff val="-4761"/>
                      <a:lumOff val="10196"/>
                    </a:schemeClr>
                  </a:solidFill>
                  <a:prstDash val="sysDot"/>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56" name="Line"/>
                <p:cNvSpPr/>
                <p:nvPr/>
              </p:nvSpPr>
              <p:spPr>
                <a:xfrm flipV="1">
                  <a:off x="90573" y="1662026"/>
                  <a:ext cx="2096806" cy="280936"/>
                </a:xfrm>
                <a:prstGeom prst="line">
                  <a:avLst/>
                </a:prstGeom>
                <a:noFill/>
                <a:ln w="63500" cap="flat">
                  <a:solidFill>
                    <a:schemeClr val="accent4">
                      <a:hueOff val="468000"/>
                      <a:satOff val="-4761"/>
                      <a:lumOff val="10196"/>
                    </a:schemeClr>
                  </a:solidFill>
                  <a:prstDash val="sysDot"/>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57" name="Line"/>
                <p:cNvSpPr/>
                <p:nvPr/>
              </p:nvSpPr>
              <p:spPr>
                <a:xfrm>
                  <a:off x="127399" y="2149570"/>
                  <a:ext cx="2059980" cy="1122147"/>
                </a:xfrm>
                <a:prstGeom prst="line">
                  <a:avLst/>
                </a:prstGeom>
                <a:noFill/>
                <a:ln w="63500" cap="flat">
                  <a:solidFill>
                    <a:schemeClr val="accent4">
                      <a:hueOff val="468000"/>
                      <a:satOff val="-4761"/>
                      <a:lumOff val="10196"/>
                    </a:schemeClr>
                  </a:solidFill>
                  <a:prstDash val="sysDot"/>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58" name="Line"/>
                <p:cNvSpPr/>
                <p:nvPr/>
              </p:nvSpPr>
              <p:spPr>
                <a:xfrm>
                  <a:off x="166502" y="2024966"/>
                  <a:ext cx="2020878" cy="564821"/>
                </a:xfrm>
                <a:prstGeom prst="line">
                  <a:avLst/>
                </a:prstGeom>
                <a:noFill/>
                <a:ln w="63500" cap="flat">
                  <a:solidFill>
                    <a:schemeClr val="accent4">
                      <a:hueOff val="468000"/>
                      <a:satOff val="-4761"/>
                      <a:lumOff val="10196"/>
                    </a:schemeClr>
                  </a:solidFill>
                  <a:prstDash val="sysDot"/>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262" name="Group"/>
              <p:cNvGrpSpPr/>
              <p:nvPr/>
            </p:nvGrpSpPr>
            <p:grpSpPr>
              <a:xfrm>
                <a:off x="2077843" y="0"/>
                <a:ext cx="940147" cy="880165"/>
                <a:chOff x="0" y="0"/>
                <a:chExt cx="940145" cy="880164"/>
              </a:xfrm>
            </p:grpSpPr>
            <p:pic>
              <p:nvPicPr>
                <p:cNvPr id="3260" name="Image" descr="Image"/>
                <p:cNvPicPr>
                  <a:picLocks noChangeAspect="1"/>
                </p:cNvPicPr>
                <p:nvPr/>
              </p:nvPicPr>
              <p:blipFill>
                <a:blip r:embed="rId3">
                  <a:extLst/>
                </a:blip>
                <a:stretch>
                  <a:fillRect/>
                </a:stretch>
              </p:blipFill>
              <p:spPr>
                <a:xfrm>
                  <a:off x="0" y="0"/>
                  <a:ext cx="834061" cy="834061"/>
                </a:xfrm>
                <a:prstGeom prst="rect">
                  <a:avLst/>
                </a:prstGeom>
                <a:ln w="12700" cap="flat">
                  <a:noFill/>
                  <a:miter lim="400000"/>
                </a:ln>
                <a:effectLst/>
              </p:spPr>
            </p:pic>
            <p:sp>
              <p:nvSpPr>
                <p:cNvPr id="3261" name="Coins"/>
                <p:cNvSpPr/>
                <p:nvPr/>
              </p:nvSpPr>
              <p:spPr>
                <a:xfrm>
                  <a:off x="570894" y="509803"/>
                  <a:ext cx="369252" cy="3703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pSp>
            <p:nvGrpSpPr>
              <p:cNvPr id="3265" name="Group"/>
              <p:cNvGrpSpPr/>
              <p:nvPr/>
            </p:nvGrpSpPr>
            <p:grpSpPr>
              <a:xfrm>
                <a:off x="2077843" y="870131"/>
                <a:ext cx="940147" cy="880165"/>
                <a:chOff x="0" y="0"/>
                <a:chExt cx="940145" cy="880164"/>
              </a:xfrm>
            </p:grpSpPr>
            <p:pic>
              <p:nvPicPr>
                <p:cNvPr id="3263" name="Image" descr="Image"/>
                <p:cNvPicPr>
                  <a:picLocks noChangeAspect="1"/>
                </p:cNvPicPr>
                <p:nvPr/>
              </p:nvPicPr>
              <p:blipFill>
                <a:blip r:embed="rId3">
                  <a:extLst/>
                </a:blip>
                <a:stretch>
                  <a:fillRect/>
                </a:stretch>
              </p:blipFill>
              <p:spPr>
                <a:xfrm>
                  <a:off x="0" y="0"/>
                  <a:ext cx="834061" cy="834061"/>
                </a:xfrm>
                <a:prstGeom prst="rect">
                  <a:avLst/>
                </a:prstGeom>
                <a:ln w="12700" cap="flat">
                  <a:noFill/>
                  <a:miter lim="400000"/>
                </a:ln>
                <a:effectLst/>
              </p:spPr>
            </p:pic>
            <p:sp>
              <p:nvSpPr>
                <p:cNvPr id="3264" name="Coins"/>
                <p:cNvSpPr/>
                <p:nvPr/>
              </p:nvSpPr>
              <p:spPr>
                <a:xfrm>
                  <a:off x="570894" y="509803"/>
                  <a:ext cx="369252" cy="3703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268" name="Group"/>
              <p:cNvGrpSpPr/>
              <p:nvPr/>
            </p:nvGrpSpPr>
            <p:grpSpPr>
              <a:xfrm>
                <a:off x="2077843" y="1749459"/>
                <a:ext cx="940147" cy="880165"/>
                <a:chOff x="0" y="0"/>
                <a:chExt cx="940145" cy="880164"/>
              </a:xfrm>
            </p:grpSpPr>
            <p:pic>
              <p:nvPicPr>
                <p:cNvPr id="3266" name="Image" descr="Image"/>
                <p:cNvPicPr>
                  <a:picLocks noChangeAspect="1"/>
                </p:cNvPicPr>
                <p:nvPr/>
              </p:nvPicPr>
              <p:blipFill>
                <a:blip r:embed="rId3">
                  <a:extLst/>
                </a:blip>
                <a:stretch>
                  <a:fillRect/>
                </a:stretch>
              </p:blipFill>
              <p:spPr>
                <a:xfrm>
                  <a:off x="0" y="0"/>
                  <a:ext cx="834061" cy="834061"/>
                </a:xfrm>
                <a:prstGeom prst="rect">
                  <a:avLst/>
                </a:prstGeom>
                <a:ln w="12700" cap="flat">
                  <a:noFill/>
                  <a:miter lim="400000"/>
                </a:ln>
                <a:effectLst/>
              </p:spPr>
            </p:pic>
            <p:sp>
              <p:nvSpPr>
                <p:cNvPr id="3267" name="Coins"/>
                <p:cNvSpPr/>
                <p:nvPr/>
              </p:nvSpPr>
              <p:spPr>
                <a:xfrm>
                  <a:off x="570894" y="509803"/>
                  <a:ext cx="369252" cy="3703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4"/>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271" name="Group"/>
              <p:cNvGrpSpPr/>
              <p:nvPr/>
            </p:nvGrpSpPr>
            <p:grpSpPr>
              <a:xfrm>
                <a:off x="2077843" y="2695809"/>
                <a:ext cx="940147" cy="880165"/>
                <a:chOff x="0" y="0"/>
                <a:chExt cx="940145" cy="880164"/>
              </a:xfrm>
            </p:grpSpPr>
            <p:pic>
              <p:nvPicPr>
                <p:cNvPr id="3269" name="Image" descr="Image"/>
                <p:cNvPicPr>
                  <a:picLocks noChangeAspect="1"/>
                </p:cNvPicPr>
                <p:nvPr/>
              </p:nvPicPr>
              <p:blipFill>
                <a:blip r:embed="rId3">
                  <a:extLst/>
                </a:blip>
                <a:stretch>
                  <a:fillRect/>
                </a:stretch>
              </p:blipFill>
              <p:spPr>
                <a:xfrm>
                  <a:off x="0" y="0"/>
                  <a:ext cx="834061" cy="834061"/>
                </a:xfrm>
                <a:prstGeom prst="rect">
                  <a:avLst/>
                </a:prstGeom>
                <a:ln w="12700" cap="flat">
                  <a:noFill/>
                  <a:miter lim="400000"/>
                </a:ln>
                <a:effectLst/>
              </p:spPr>
            </p:pic>
            <p:sp>
              <p:nvSpPr>
                <p:cNvPr id="3270" name="Coins"/>
                <p:cNvSpPr/>
                <p:nvPr/>
              </p:nvSpPr>
              <p:spPr>
                <a:xfrm>
                  <a:off x="570894" y="509803"/>
                  <a:ext cx="369252" cy="3703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274" name="Group"/>
              <p:cNvGrpSpPr/>
              <p:nvPr/>
            </p:nvGrpSpPr>
            <p:grpSpPr>
              <a:xfrm>
                <a:off x="2077843" y="3642160"/>
                <a:ext cx="940147" cy="880165"/>
                <a:chOff x="0" y="0"/>
                <a:chExt cx="940145" cy="880164"/>
              </a:xfrm>
            </p:grpSpPr>
            <p:pic>
              <p:nvPicPr>
                <p:cNvPr id="3272" name="Image" descr="Image"/>
                <p:cNvPicPr>
                  <a:picLocks noChangeAspect="1"/>
                </p:cNvPicPr>
                <p:nvPr/>
              </p:nvPicPr>
              <p:blipFill>
                <a:blip r:embed="rId3">
                  <a:extLst/>
                </a:blip>
                <a:stretch>
                  <a:fillRect/>
                </a:stretch>
              </p:blipFill>
              <p:spPr>
                <a:xfrm>
                  <a:off x="0" y="0"/>
                  <a:ext cx="834061" cy="834061"/>
                </a:xfrm>
                <a:prstGeom prst="rect">
                  <a:avLst/>
                </a:prstGeom>
                <a:ln w="12700" cap="flat">
                  <a:noFill/>
                  <a:miter lim="400000"/>
                </a:ln>
                <a:effectLst/>
              </p:spPr>
            </p:pic>
            <p:sp>
              <p:nvSpPr>
                <p:cNvPr id="3273" name="Coins"/>
                <p:cNvSpPr/>
                <p:nvPr/>
              </p:nvSpPr>
              <p:spPr>
                <a:xfrm>
                  <a:off x="570894" y="509803"/>
                  <a:ext cx="369252" cy="3703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grpSp>
        </p:grpSp>
        <p:sp>
          <p:nvSpPr>
            <p:cNvPr id="3276" name="ocsp.digicert.com"/>
            <p:cNvSpPr/>
            <p:nvPr/>
          </p:nvSpPr>
          <p:spPr>
            <a:xfrm>
              <a:off x="2547916" y="159655"/>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300">
                  <a:latin typeface="Symbol"/>
                  <a:ea typeface="Symbol"/>
                  <a:cs typeface="Symbol"/>
                  <a:sym typeface="Symbol"/>
                </a:defRPr>
              </a:lvl1pPr>
            </a:lstStyle>
            <a:p>
              <a:pPr/>
              <a:r>
                <a:t>ocsp.digicert.com</a:t>
              </a:r>
            </a:p>
          </p:txBody>
        </p:sp>
        <p:sp>
          <p:nvSpPr>
            <p:cNvPr id="3277" name="ocsp.int-x3.letsencrypt.org"/>
            <p:cNvSpPr/>
            <p:nvPr/>
          </p:nvSpPr>
          <p:spPr>
            <a:xfrm>
              <a:off x="2300206" y="499268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300">
                  <a:latin typeface="Symbol"/>
                  <a:ea typeface="Symbol"/>
                  <a:cs typeface="Symbol"/>
                  <a:sym typeface="Symbol"/>
                </a:defRPr>
              </a:lvl1pPr>
            </a:lstStyle>
            <a:p>
              <a:pPr/>
              <a:r>
                <a:t>ocsp.int-x3.letsencrypt.org</a:t>
              </a:r>
            </a:p>
          </p:txBody>
        </p:sp>
      </p:grpSp>
      <p:sp>
        <p:nvSpPr>
          <p:cNvPr id="3279" name="Certificate Status?"/>
          <p:cNvSpPr txBox="1"/>
          <p:nvPr/>
        </p:nvSpPr>
        <p:spPr>
          <a:xfrm rot="19364421">
            <a:off x="9148416" y="4026121"/>
            <a:ext cx="1988419"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000">
                <a:solidFill>
                  <a:schemeClr val="accent3">
                    <a:hueOff val="-365725"/>
                    <a:satOff val="-32500"/>
                    <a:lumOff val="18235"/>
                  </a:schemeClr>
                </a:solidFill>
                <a:latin typeface="Gill Sans"/>
                <a:ea typeface="Gill Sans"/>
                <a:cs typeface="Gill Sans"/>
                <a:sym typeface="Gill Sans"/>
              </a:defRPr>
            </a:lvl1pPr>
          </a:lstStyle>
          <a:p>
            <a:pPr/>
            <a:r>
              <a:t>Certificate Status?</a:t>
            </a:r>
          </a:p>
        </p:txBody>
      </p:sp>
      <p:sp>
        <p:nvSpPr>
          <p:cNvPr id="3280" name="Rectangle"/>
          <p:cNvSpPr/>
          <p:nvPr/>
        </p:nvSpPr>
        <p:spPr>
          <a:xfrm>
            <a:off x="4473388" y="4113549"/>
            <a:ext cx="962202" cy="218844"/>
          </a:xfrm>
          <a:prstGeom prst="rect">
            <a:avLst/>
          </a:pr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3280"/>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3232"/>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3230"/>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4" fill="hold">
                                  <p:stCondLst>
                                    <p:cond delay="0"/>
                                  </p:stCondLst>
                                  <p:iterate type="el" backwards="0">
                                    <p:tmAbs val="0"/>
                                  </p:iterate>
                                  <p:childTnLst>
                                    <p:set>
                                      <p:cBhvr>
                                        <p:cTn id="15" fill="hold"/>
                                        <p:tgtEl>
                                          <p:spTgt spid="323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path" nodeType="clickEffect" presetSubtype="0" presetID="-1" grpId="5" accel="50000" decel="50000" fill="hold">
                                  <p:stCondLst>
                                    <p:cond delay="0"/>
                                  </p:stCondLst>
                                  <p:childTnLst>
                                    <p:animMotion path="M 0.000000 0.000000 L 0.297421 0.128117" origin="layout" pathEditMode="relative">
                                      <p:cBhvr>
                                        <p:cTn id="19" dur="300" fill="hold"/>
                                        <p:tgtEl>
                                          <p:spTgt spid="3280"/>
                                        </p:tgtEl>
                                        <p:attrNameLst>
                                          <p:attrName>ppt_x</p:attrName>
                                          <p:attrName>ppt_y</p:attrName>
                                        </p:attrNameLst>
                                      </p:cBhvr>
                                    </p:animMotion>
                                  </p:childTnLst>
                                </p:cTn>
                              </p:par>
                            </p:childTnLst>
                          </p:cTn>
                        </p:par>
                        <p:par>
                          <p:cTn id="20" fill="hold">
                            <p:stCondLst>
                              <p:cond delay="300"/>
                            </p:stCondLst>
                            <p:childTnLst>
                              <p:par>
                                <p:cTn id="21" presetClass="entr" nodeType="afterEffect" presetSubtype="8" presetID="22" grpId="6" fill="hold">
                                  <p:stCondLst>
                                    <p:cond delay="0"/>
                                  </p:stCondLst>
                                  <p:iterate type="el" backwards="0">
                                    <p:tmAbs val="0"/>
                                  </p:iterate>
                                  <p:childTnLst>
                                    <p:set>
                                      <p:cBhvr>
                                        <p:cTn id="22" fill="hold"/>
                                        <p:tgtEl>
                                          <p:spTgt spid="3279"/>
                                        </p:tgtEl>
                                        <p:attrNameLst>
                                          <p:attrName>style.visibility</p:attrName>
                                        </p:attrNameLst>
                                      </p:cBhvr>
                                      <p:to>
                                        <p:strVal val="visible"/>
                                      </p:to>
                                    </p:set>
                                    <p:animEffect filter="wipe(left)" transition="in">
                                      <p:cBhvr>
                                        <p:cTn id="23" dur="300"/>
                                        <p:tgtEl>
                                          <p:spTgt spid="3279"/>
                                        </p:tgtEl>
                                      </p:cBhvr>
                                    </p:animEffect>
                                  </p:childTnLst>
                                </p:cTn>
                              </p:par>
                            </p:childTnLst>
                          </p:cTn>
                        </p:par>
                        <p:par>
                          <p:cTn id="24" fill="hold">
                            <p:stCondLst>
                              <p:cond delay="0"/>
                            </p:stCondLst>
                            <p:childTnLst>
                              <p:par>
                                <p:cTn id="25" presetClass="path" nodeType="afterEffect" presetSubtype="0" presetID="-1" grpId="7" accel="50000" decel="50000" fill="hold">
                                  <p:stCondLst>
                                    <p:cond delay="0"/>
                                  </p:stCondLst>
                                  <p:childTnLst>
                                    <p:animMotion path="M 0.297421 0.128117 L 0.478927 -0.080767" origin="layout" pathEditMode="relative">
                                      <p:cBhvr>
                                        <p:cTn id="26" dur="300" fill="hold"/>
                                        <p:tgtEl>
                                          <p:spTgt spid="3280"/>
                                        </p:tgtEl>
                                        <p:attrNameLst>
                                          <p:attrName>ppt_x</p:attrName>
                                          <p:attrName>ppt_y</p:attrName>
                                        </p:attrNameLst>
                                      </p:cBhvr>
                                    </p:animMotion>
                                  </p:childTnLst>
                                </p:cTn>
                              </p:par>
                            </p:childTnLst>
                          </p:cTn>
                        </p:par>
                        <p:par>
                          <p:cTn id="27" fill="hold">
                            <p:stCondLst>
                              <p:cond delay="300"/>
                            </p:stCondLst>
                            <p:childTnLst>
                              <p:par>
                                <p:cTn id="28" presetClass="entr" nodeType="afterEffect" presetSubtype="8" presetID="22" grpId="8" fill="hold">
                                  <p:stCondLst>
                                    <p:cond delay="0"/>
                                  </p:stCondLst>
                                  <p:iterate type="el" backwards="0">
                                    <p:tmAbs val="0"/>
                                  </p:iterate>
                                  <p:childTnLst>
                                    <p:set>
                                      <p:cBhvr>
                                        <p:cTn id="29" fill="hold"/>
                                        <p:tgtEl>
                                          <p:spTgt spid="3278"/>
                                        </p:tgtEl>
                                        <p:attrNameLst>
                                          <p:attrName>style.visibility</p:attrName>
                                        </p:attrNameLst>
                                      </p:cBhvr>
                                      <p:to>
                                        <p:strVal val="visible"/>
                                      </p:to>
                                    </p:set>
                                    <p:animEffect filter="wipe(left)" transition="in">
                                      <p:cBhvr>
                                        <p:cTn id="30" dur="300"/>
                                        <p:tgtEl>
                                          <p:spTgt spid="3278"/>
                                        </p:tgtEl>
                                      </p:cBhvr>
                                    </p:animEffect>
                                  </p:childTnLst>
                                </p:cTn>
                              </p:par>
                            </p:childTnLst>
                          </p:cTn>
                        </p:par>
                        <p:par>
                          <p:cTn id="31" fill="hold">
                            <p:stCondLst>
                              <p:cond delay="600"/>
                            </p:stCondLst>
                            <p:childTnLst>
                              <p:par>
                                <p:cTn id="32" presetClass="entr" nodeType="afterEffect" presetSubtype="0" presetID="1" grpId="9" fill="hold">
                                  <p:stCondLst>
                                    <p:cond delay="0"/>
                                  </p:stCondLst>
                                  <p:iterate type="el" backwards="0">
                                    <p:tmAbs val="0"/>
                                  </p:iterate>
                                  <p:childTnLst>
                                    <p:set>
                                      <p:cBhvr>
                                        <p:cTn id="33" fill="hold"/>
                                        <p:tgtEl>
                                          <p:spTgt spid="32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80" grpId="1"/>
      <p:bldP build="whole" bldLvl="1" animBg="1" rev="0" advAuto="0" spid="3279" grpId="6"/>
      <p:bldP build="whole" bldLvl="1" animBg="1" rev="0" advAuto="0" spid="3278" grpId="8"/>
      <p:bldP build="whole" bldLvl="1" animBg="1" rev="0" advAuto="0" spid="3232" grpId="2"/>
      <p:bldP build="whole" bldLvl="1" animBg="1" rev="0" advAuto="0" spid="3230" grpId="3"/>
      <p:bldP build="whole" bldLvl="1" animBg="1" rev="0" advAuto="0" spid="3229" grpId="9"/>
      <p:bldP build="whole" bldLvl="1" animBg="1" rev="0" advAuto="0" spid="3231" grpId="4"/>
    </p:bldLst>
  </p:timing>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4" name="Measurement"/>
          <p:cNvSpPr txBox="1"/>
          <p:nvPr>
            <p:ph type="title"/>
          </p:nvPr>
        </p:nvSpPr>
        <p:spPr>
          <a:prstGeom prst="rect">
            <a:avLst/>
          </a:prstGeom>
        </p:spPr>
        <p:txBody>
          <a:bodyPr/>
          <a:lstStyle/>
          <a:p>
            <a:pPr/>
            <a:r>
              <a:t>Measurement</a:t>
            </a:r>
          </a:p>
        </p:txBody>
      </p:sp>
      <p:sp>
        <p:nvSpPr>
          <p:cNvPr id="328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86" name="Robot"/>
          <p:cNvSpPr/>
          <p:nvPr/>
        </p:nvSpPr>
        <p:spPr>
          <a:xfrm>
            <a:off x="6966991" y="4979954"/>
            <a:ext cx="355800" cy="531688"/>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grpSp>
        <p:nvGrpSpPr>
          <p:cNvPr id="3299" name="Group"/>
          <p:cNvGrpSpPr/>
          <p:nvPr/>
        </p:nvGrpSpPr>
        <p:grpSpPr>
          <a:xfrm>
            <a:off x="1801541" y="1873817"/>
            <a:ext cx="7837119" cy="5500468"/>
            <a:chOff x="0" y="0"/>
            <a:chExt cx="7837117" cy="5500466"/>
          </a:xfrm>
        </p:grpSpPr>
        <p:pic>
          <p:nvPicPr>
            <p:cNvPr id="3287" name="Image" descr="Image"/>
            <p:cNvPicPr>
              <a:picLocks noChangeAspect="1"/>
            </p:cNvPicPr>
            <p:nvPr/>
          </p:nvPicPr>
          <p:blipFill>
            <a:blip r:embed="rId3">
              <a:extLst/>
            </a:blip>
            <a:stretch>
              <a:fillRect/>
            </a:stretch>
          </p:blipFill>
          <p:spPr>
            <a:xfrm>
              <a:off x="0" y="0"/>
              <a:ext cx="5500467" cy="5500467"/>
            </a:xfrm>
            <a:prstGeom prst="rect">
              <a:avLst/>
            </a:prstGeom>
            <a:ln w="12700" cap="flat">
              <a:noFill/>
              <a:miter lim="400000"/>
            </a:ln>
            <a:effectLst/>
          </p:spPr>
        </p:pic>
        <p:sp>
          <p:nvSpPr>
            <p:cNvPr id="3288" name="Robot"/>
            <p:cNvSpPr/>
            <p:nvPr/>
          </p:nvSpPr>
          <p:spPr>
            <a:xfrm>
              <a:off x="5165450" y="1216708"/>
              <a:ext cx="355800" cy="531688"/>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89" name="Robot"/>
            <p:cNvSpPr/>
            <p:nvPr/>
          </p:nvSpPr>
          <p:spPr>
            <a:xfrm>
              <a:off x="5165450" y="1862642"/>
              <a:ext cx="355800" cy="531688"/>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90" name="Robot"/>
            <p:cNvSpPr/>
            <p:nvPr/>
          </p:nvSpPr>
          <p:spPr>
            <a:xfrm>
              <a:off x="5165450" y="2484390"/>
              <a:ext cx="355800" cy="531687"/>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91" name="Robot"/>
            <p:cNvSpPr/>
            <p:nvPr/>
          </p:nvSpPr>
          <p:spPr>
            <a:xfrm>
              <a:off x="5165450" y="3752071"/>
              <a:ext cx="355800" cy="531687"/>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92" name="Robot"/>
            <p:cNvSpPr/>
            <p:nvPr/>
          </p:nvSpPr>
          <p:spPr>
            <a:xfrm>
              <a:off x="5165450" y="4398005"/>
              <a:ext cx="355800" cy="531687"/>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93" name="Oregon (US West)"/>
            <p:cNvSpPr txBox="1"/>
            <p:nvPr/>
          </p:nvSpPr>
          <p:spPr>
            <a:xfrm>
              <a:off x="5903641" y="1235500"/>
              <a:ext cx="1933477"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Gill Sans"/>
                  <a:ea typeface="Gill Sans"/>
                  <a:cs typeface="Gill Sans"/>
                  <a:sym typeface="Gill Sans"/>
                </a:defRPr>
              </a:lvl1pPr>
            </a:lstStyle>
            <a:p>
              <a:pPr/>
              <a:r>
                <a:t>Oregon (US West)</a:t>
              </a:r>
            </a:p>
          </p:txBody>
        </p:sp>
        <p:sp>
          <p:nvSpPr>
            <p:cNvPr id="3294" name="Virginia (US East)"/>
            <p:cNvSpPr txBox="1"/>
            <p:nvPr/>
          </p:nvSpPr>
          <p:spPr>
            <a:xfrm>
              <a:off x="5903641" y="1881435"/>
              <a:ext cx="1809175"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Gill Sans"/>
                  <a:ea typeface="Gill Sans"/>
                  <a:cs typeface="Gill Sans"/>
                  <a:sym typeface="Gill Sans"/>
                </a:defRPr>
              </a:lvl1pPr>
            </a:lstStyle>
            <a:p>
              <a:pPr/>
              <a:r>
                <a:t>Virginia (US East)</a:t>
              </a:r>
            </a:p>
          </p:txBody>
        </p:sp>
        <p:sp>
          <p:nvSpPr>
            <p:cNvPr id="3295" name="São Paulo (Brazil)"/>
            <p:cNvSpPr txBox="1"/>
            <p:nvPr/>
          </p:nvSpPr>
          <p:spPr>
            <a:xfrm>
              <a:off x="5903641" y="2500539"/>
              <a:ext cx="1824492"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Gill Sans"/>
                  <a:ea typeface="Gill Sans"/>
                  <a:cs typeface="Gill Sans"/>
                  <a:sym typeface="Gill Sans"/>
                </a:defRPr>
              </a:lvl1pPr>
            </a:lstStyle>
            <a:p>
              <a:pPr/>
              <a:r>
                <a:t>São Paulo (Brazil)</a:t>
              </a:r>
            </a:p>
          </p:txBody>
        </p:sp>
        <p:sp>
          <p:nvSpPr>
            <p:cNvPr id="3296" name="Paris (France)"/>
            <p:cNvSpPr txBox="1"/>
            <p:nvPr/>
          </p:nvSpPr>
          <p:spPr>
            <a:xfrm>
              <a:off x="5903642" y="3124929"/>
              <a:ext cx="1458299"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Gill Sans"/>
                  <a:ea typeface="Gill Sans"/>
                  <a:cs typeface="Gill Sans"/>
                  <a:sym typeface="Gill Sans"/>
                </a:defRPr>
              </a:lvl1pPr>
            </a:lstStyle>
            <a:p>
              <a:pPr/>
              <a:r>
                <a:t>Paris (France)</a:t>
              </a:r>
            </a:p>
          </p:txBody>
        </p:sp>
        <p:sp>
          <p:nvSpPr>
            <p:cNvPr id="3297" name="Sydney (Australia)"/>
            <p:cNvSpPr txBox="1"/>
            <p:nvPr/>
          </p:nvSpPr>
          <p:spPr>
            <a:xfrm>
              <a:off x="5903641" y="3777164"/>
              <a:ext cx="1876923"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Gill Sans"/>
                  <a:ea typeface="Gill Sans"/>
                  <a:cs typeface="Gill Sans"/>
                  <a:sym typeface="Gill Sans"/>
                </a:defRPr>
              </a:lvl1pPr>
            </a:lstStyle>
            <a:p>
              <a:pPr/>
              <a:r>
                <a:t>Sydney (Australia)</a:t>
              </a:r>
            </a:p>
          </p:txBody>
        </p:sp>
        <p:sp>
          <p:nvSpPr>
            <p:cNvPr id="3298" name="Seoul (Korea)"/>
            <p:cNvSpPr txBox="1"/>
            <p:nvPr/>
          </p:nvSpPr>
          <p:spPr>
            <a:xfrm>
              <a:off x="5903641" y="4463336"/>
              <a:ext cx="1456297"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Gill Sans"/>
                  <a:ea typeface="Gill Sans"/>
                  <a:cs typeface="Gill Sans"/>
                  <a:sym typeface="Gill Sans"/>
                </a:defRPr>
              </a:lvl1pPr>
            </a:lstStyle>
            <a:p>
              <a:pPr/>
              <a:r>
                <a:t>Seoul (Korea)</a:t>
              </a:r>
            </a:p>
          </p:txBody>
        </p:sp>
      </p:grpSp>
      <p:sp>
        <p:nvSpPr>
          <p:cNvPr id="3300" name="Scan them every hour…"/>
          <p:cNvSpPr txBox="1"/>
          <p:nvPr/>
        </p:nvSpPr>
        <p:spPr>
          <a:xfrm>
            <a:off x="4113655" y="7515317"/>
            <a:ext cx="4498777"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a:latin typeface="Gill Sans"/>
                <a:ea typeface="Gill Sans"/>
                <a:cs typeface="Gill Sans"/>
                <a:sym typeface="Gill Sans"/>
              </a:defRPr>
            </a:pPr>
            <a:r>
              <a:t>Scan them every hour</a:t>
            </a:r>
          </a:p>
          <a:p>
            <a:pPr>
              <a:defRPr b="0">
                <a:latin typeface="Gill Sans"/>
                <a:ea typeface="Gill Sans"/>
                <a:cs typeface="Gill Sans"/>
                <a:sym typeface="Gill Sans"/>
              </a:defRPr>
            </a:pPr>
            <a:r>
              <a:t>April 25, 2018 ~ September 4, 2018</a:t>
            </a:r>
          </a:p>
        </p:txBody>
      </p:sp>
      <p:sp>
        <p:nvSpPr>
          <p:cNvPr id="3301" name="~ 46 M OCSP requests &amp; responses"/>
          <p:cNvSpPr txBox="1"/>
          <p:nvPr/>
        </p:nvSpPr>
        <p:spPr>
          <a:xfrm>
            <a:off x="4076076" y="8469149"/>
            <a:ext cx="457393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3">
                    <a:hueOff val="-365725"/>
                    <a:satOff val="-32500"/>
                    <a:lumOff val="18235"/>
                  </a:schemeClr>
                </a:solidFill>
                <a:latin typeface="Gill Sans"/>
                <a:ea typeface="Gill Sans"/>
                <a:cs typeface="Gill Sans"/>
                <a:sym typeface="Gill Sans"/>
              </a:defRPr>
            </a:lvl1pPr>
          </a:lstStyle>
          <a:p>
            <a:pPr/>
            <a:r>
              <a:t>~ 46 M OCSP requests &amp; responses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3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00" grpId="1"/>
      <p:bldP build="whole" bldLvl="1" animBg="1" rev="0" advAuto="0" spid="3301" grpId="2"/>
    </p:bld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05" name="(1) Availability"/>
          <p:cNvSpPr txBox="1"/>
          <p:nvPr>
            <p:ph type="title"/>
          </p:nvPr>
        </p:nvSpPr>
        <p:spPr>
          <a:prstGeom prst="rect">
            <a:avLst/>
          </a:prstGeom>
        </p:spPr>
        <p:txBody>
          <a:bodyPr/>
          <a:lstStyle/>
          <a:p>
            <a:pPr/>
            <a:r>
              <a:t>(1) Availability</a:t>
            </a:r>
          </a:p>
        </p:txBody>
      </p:sp>
      <p:sp>
        <p:nvSpPr>
          <p:cNvPr id="330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307" name="Image" descr="Image"/>
          <p:cNvPicPr>
            <a:picLocks noChangeAspect="1"/>
          </p:cNvPicPr>
          <p:nvPr/>
        </p:nvPicPr>
        <p:blipFill>
          <a:blip r:embed="rId3">
            <a:extLst/>
          </a:blip>
          <a:stretch>
            <a:fillRect/>
          </a:stretch>
        </p:blipFill>
        <p:spPr>
          <a:xfrm>
            <a:off x="47535" y="2540000"/>
            <a:ext cx="12700001" cy="5879630"/>
          </a:xfrm>
          <a:prstGeom prst="rect">
            <a:avLst/>
          </a:prstGeom>
          <a:ln w="12700">
            <a:miter lim="400000"/>
          </a:ln>
        </p:spPr>
      </p:pic>
      <p:grpSp>
        <p:nvGrpSpPr>
          <p:cNvPr id="3314" name="Group"/>
          <p:cNvGrpSpPr/>
          <p:nvPr/>
        </p:nvGrpSpPr>
        <p:grpSpPr>
          <a:xfrm>
            <a:off x="2701909" y="3030008"/>
            <a:ext cx="9292501" cy="3133108"/>
            <a:chOff x="0" y="0"/>
            <a:chExt cx="9292500" cy="3133107"/>
          </a:xfrm>
        </p:grpSpPr>
        <p:sp>
          <p:nvSpPr>
            <p:cNvPr id="3308" name="Rectangle"/>
            <p:cNvSpPr/>
            <p:nvPr/>
          </p:nvSpPr>
          <p:spPr>
            <a:xfrm>
              <a:off x="0" y="6726"/>
              <a:ext cx="796400" cy="1765654"/>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09" name="Rectangle"/>
            <p:cNvSpPr/>
            <p:nvPr/>
          </p:nvSpPr>
          <p:spPr>
            <a:xfrm>
              <a:off x="756011" y="0"/>
              <a:ext cx="8536490" cy="1466567"/>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10" name="Rectangle"/>
            <p:cNvSpPr/>
            <p:nvPr/>
          </p:nvSpPr>
          <p:spPr>
            <a:xfrm>
              <a:off x="6427290" y="315703"/>
              <a:ext cx="2862799" cy="2817405"/>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11" name="Rectangle"/>
            <p:cNvSpPr/>
            <p:nvPr/>
          </p:nvSpPr>
          <p:spPr>
            <a:xfrm>
              <a:off x="5123291" y="315703"/>
              <a:ext cx="2862799" cy="2817405"/>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12" name="Rectangle"/>
            <p:cNvSpPr/>
            <p:nvPr/>
          </p:nvSpPr>
          <p:spPr>
            <a:xfrm>
              <a:off x="2417906" y="154426"/>
              <a:ext cx="1598451" cy="1470253"/>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13" name="Rectangle"/>
            <p:cNvSpPr/>
            <p:nvPr/>
          </p:nvSpPr>
          <p:spPr>
            <a:xfrm>
              <a:off x="2417906" y="1644463"/>
              <a:ext cx="1538486" cy="110057"/>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8" presetID="22" grpId="1" fill="hold">
                                  <p:stCondLst>
                                    <p:cond delay="0"/>
                                  </p:stCondLst>
                                  <p:iterate type="el" backwards="0">
                                    <p:tmAbs val="0"/>
                                  </p:iterate>
                                  <p:childTnLst>
                                    <p:animEffect filter="wipe(left)" transition="out">
                                      <p:cBhvr>
                                        <p:cTn id="6" dur="300" fill="hold"/>
                                        <p:tgtEl>
                                          <p:spTgt spid="3314"/>
                                        </p:tgtEl>
                                      </p:cBhvr>
                                    </p:animEffect>
                                    <p:set>
                                      <p:cBhvr>
                                        <p:cTn id="7" fill="hold">
                                          <p:stCondLst>
                                            <p:cond delay="299"/>
                                          </p:stCondLst>
                                        </p:cTn>
                                        <p:tgtEl>
                                          <p:spTgt spid="331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14"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Title 1"/>
          <p:cNvSpPr txBox="1"/>
          <p:nvPr>
            <p:ph type="title"/>
          </p:nvPr>
        </p:nvSpPr>
        <p:spPr>
          <a:prstGeom prst="rect">
            <a:avLst/>
          </a:prstGeom>
        </p:spPr>
        <p:txBody>
          <a:bodyPr/>
          <a:lstStyle/>
          <a:p>
            <a:pPr/>
            <a:r>
              <a:t>Let’s Talk about Certificates</a:t>
            </a:r>
          </a:p>
        </p:txBody>
      </p:sp>
      <p:sp>
        <p:nvSpPr>
          <p:cNvPr id="212" name="Content Placeholder 2"/>
          <p:cNvSpPr txBox="1"/>
          <p:nvPr>
            <p:ph type="body" idx="1"/>
          </p:nvPr>
        </p:nvSpPr>
        <p:spPr>
          <a:prstGeom prst="rect">
            <a:avLst/>
          </a:prstGeom>
        </p:spPr>
        <p:txBody>
          <a:bodyPr/>
          <a:lstStyle/>
          <a:p>
            <a:pPr/>
            <a:r>
              <a:t>Suppose you start a new website and you want TLS encryption</a:t>
            </a:r>
          </a:p>
          <a:p>
            <a:pPr lvl="1" marL="1179004" indent="-417004">
              <a:spcBef>
                <a:spcPts val="700"/>
              </a:spcBef>
              <a:defRPr sz="3400"/>
            </a:pPr>
            <a:r>
              <a:t>You need a certificate. How do you get one?</a:t>
            </a:r>
          </a:p>
          <a:p>
            <a:pPr/>
            <a:r>
              <a:t>Option 1: generate a certificate yourself</a:t>
            </a:r>
          </a:p>
          <a:p>
            <a:pPr lvl="1" marL="1179004" indent="-417004">
              <a:spcBef>
                <a:spcPts val="700"/>
              </a:spcBef>
              <a:defRPr sz="3400"/>
            </a:pPr>
            <a:r>
              <a:t>Use </a:t>
            </a:r>
            <a:r>
              <a:rPr i="1">
                <a:latin typeface="Calibri"/>
                <a:ea typeface="Calibri"/>
                <a:cs typeface="Calibri"/>
                <a:sym typeface="Calibri"/>
              </a:rPr>
              <a:t>openssl</a:t>
            </a:r>
            <a:r>
              <a:t> to generate a new asymmetric keypair</a:t>
            </a:r>
          </a:p>
          <a:p>
            <a:pPr lvl="1" marL="1179004" indent="-417004">
              <a:spcBef>
                <a:spcPts val="700"/>
              </a:spcBef>
              <a:defRPr sz="3400"/>
            </a:pPr>
            <a:r>
              <a:t>Use </a:t>
            </a:r>
            <a:r>
              <a:rPr i="1">
                <a:latin typeface="Calibri"/>
                <a:ea typeface="Calibri"/>
                <a:cs typeface="Calibri"/>
                <a:sym typeface="Calibri"/>
              </a:rPr>
              <a:t>openssl</a:t>
            </a:r>
            <a:r>
              <a:t> to generate a certificate that includes your new public key</a:t>
            </a:r>
          </a:p>
          <a:p>
            <a:pPr/>
            <a:r>
              <a:t>Problem?</a:t>
            </a:r>
          </a:p>
          <a:p>
            <a:pPr lvl="1" marL="1179004" indent="-417004">
              <a:spcBef>
                <a:spcPts val="700"/>
              </a:spcBef>
              <a:defRPr sz="3400"/>
            </a:pPr>
            <a:r>
              <a:t>Your new cert is </a:t>
            </a:r>
            <a:r>
              <a:rPr i="1">
                <a:latin typeface="Calibri"/>
                <a:ea typeface="Calibri"/>
                <a:cs typeface="Calibri"/>
                <a:sym typeface="Calibri"/>
              </a:rPr>
              <a:t>self-signed</a:t>
            </a:r>
            <a:r>
              <a:t>, i.e. not signed by a trusted CA</a:t>
            </a:r>
          </a:p>
          <a:p>
            <a:pPr lvl="1" marL="1179004" indent="-417004">
              <a:spcBef>
                <a:spcPts val="700"/>
              </a:spcBef>
              <a:defRPr sz="3400"/>
            </a:pPr>
            <a:r>
              <a:t>Browsers cannot authenticate your cert to a trusted root CA</a:t>
            </a:r>
          </a:p>
          <a:p>
            <a:pPr lvl="1" marL="1179004" indent="-417004">
              <a:spcBef>
                <a:spcPts val="700"/>
              </a:spcBef>
              <a:defRPr sz="3400"/>
            </a:pPr>
            <a:r>
              <a:t>Users will be shown a scary security warning when they visit your site</a:t>
            </a:r>
          </a:p>
          <a:p>
            <a:pPr/>
            <a:r>
              <a:t>Option 2: </a:t>
            </a:r>
          </a:p>
          <a:p>
            <a:pPr lvl="1" marL="1179004" indent="-417004">
              <a:spcBef>
                <a:spcPts val="700"/>
              </a:spcBef>
              <a:defRPr sz="3400"/>
            </a:pPr>
            <a:r>
              <a:t>Pay a well-known CA to sign your certificate</a:t>
            </a:r>
          </a:p>
          <a:p>
            <a:pPr lvl="1" marL="1179004" indent="-417004">
              <a:spcBef>
                <a:spcPts val="700"/>
              </a:spcBef>
              <a:defRPr sz="3400"/>
            </a:pPr>
            <a:r>
              <a:t>Any browser that trusts the CA will also trust your new cert</a:t>
            </a:r>
          </a:p>
        </p:txBody>
      </p:sp>
      <p:sp>
        <p:nvSpPr>
          <p:cNvPr id="213" name="Slide Number"/>
          <p:cNvSpPr txBox="1"/>
          <p:nvPr>
            <p:ph type="sldNum" sz="quarter" idx="2"/>
          </p:nvPr>
        </p:nvSpPr>
        <p:spPr>
          <a:xfrm>
            <a:off x="12017325" y="9296400"/>
            <a:ext cx="235050"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4" name="Picture 3" descr="Picture 3"/>
          <p:cNvPicPr>
            <a:picLocks noChangeAspect="1"/>
          </p:cNvPicPr>
          <p:nvPr/>
        </p:nvPicPr>
        <p:blipFill>
          <a:blip r:embed="rId2">
            <a:extLst/>
          </a:blip>
          <a:stretch>
            <a:fillRect/>
          </a:stretch>
        </p:blipFill>
        <p:spPr>
          <a:xfrm>
            <a:off x="10927640" y="240544"/>
            <a:ext cx="966712" cy="96671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12">
                                            <p:txEl>
                                              <p:pRg st="2" end="2"/>
                                            </p:txEl>
                                          </p:spTgt>
                                        </p:tgtEl>
                                        <p:attrNameLst>
                                          <p:attrName>style.visibility</p:attrName>
                                        </p:attrNameLst>
                                      </p:cBhvr>
                                      <p:to>
                                        <p:strVal val="visible"/>
                                      </p:to>
                                    </p:set>
                                    <p:anim calcmode="lin" valueType="num">
                                      <p:cBhvr>
                                        <p:cTn id="7" dur="500" fill="hold"/>
                                        <p:tgtEl>
                                          <p:spTgt spid="212">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212">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1" fill="hold">
                                  <p:stCondLst>
                                    <p:cond delay="0"/>
                                  </p:stCondLst>
                                  <p:iterate type="el" backwards="0">
                                    <p:tmAbs val="0"/>
                                  </p:iterate>
                                  <p:childTnLst>
                                    <p:set>
                                      <p:cBhvr>
                                        <p:cTn id="11" fill="hold"/>
                                        <p:tgtEl>
                                          <p:spTgt spid="212">
                                            <p:txEl>
                                              <p:pRg st="3" end="3"/>
                                            </p:txEl>
                                          </p:spTgt>
                                        </p:tgtEl>
                                        <p:attrNameLst>
                                          <p:attrName>style.visibility</p:attrName>
                                        </p:attrNameLst>
                                      </p:cBhvr>
                                      <p:to>
                                        <p:strVal val="visible"/>
                                      </p:to>
                                    </p:set>
                                    <p:anim calcmode="lin" valueType="num">
                                      <p:cBhvr>
                                        <p:cTn id="12" dur="500" fill="hold"/>
                                        <p:tgtEl>
                                          <p:spTgt spid="212">
                                            <p:txEl>
                                              <p:pRg st="3" end="3"/>
                                            </p:txEl>
                                          </p:spTgt>
                                        </p:tgtEl>
                                        <p:attrNameLst>
                                          <p:attrName>ppt_x</p:attrName>
                                        </p:attrNameLst>
                                      </p:cBhvr>
                                      <p:tavLst>
                                        <p:tav tm="0">
                                          <p:val>
                                            <p:strVal val="#ppt_x"/>
                                          </p:val>
                                        </p:tav>
                                        <p:tav tm="100000">
                                          <p:val>
                                            <p:strVal val="#ppt_x"/>
                                          </p:val>
                                        </p:tav>
                                      </p:tavLst>
                                    </p:anim>
                                    <p:anim calcmode="lin" valueType="num">
                                      <p:cBhvr>
                                        <p:cTn id="13" dur="500" fill="hold"/>
                                        <p:tgtEl>
                                          <p:spTgt spid="212">
                                            <p:txEl>
                                              <p:pRg st="3" end="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Class="entr" nodeType="afterEffect" presetSubtype="4" presetID="2" grpId="1" fill="hold">
                                  <p:stCondLst>
                                    <p:cond delay="0"/>
                                  </p:stCondLst>
                                  <p:iterate type="el" backwards="0">
                                    <p:tmAbs val="0"/>
                                  </p:iterate>
                                  <p:childTnLst>
                                    <p:set>
                                      <p:cBhvr>
                                        <p:cTn id="16" fill="hold"/>
                                        <p:tgtEl>
                                          <p:spTgt spid="212">
                                            <p:txEl>
                                              <p:pRg st="4" end="4"/>
                                            </p:txEl>
                                          </p:spTgt>
                                        </p:tgtEl>
                                        <p:attrNameLst>
                                          <p:attrName>style.visibility</p:attrName>
                                        </p:attrNameLst>
                                      </p:cBhvr>
                                      <p:to>
                                        <p:strVal val="visible"/>
                                      </p:to>
                                    </p:set>
                                    <p:anim calcmode="lin" valueType="num">
                                      <p:cBhvr>
                                        <p:cTn id="17" dur="500" fill="hold"/>
                                        <p:tgtEl>
                                          <p:spTgt spid="212">
                                            <p:txEl>
                                              <p:pRg st="4" end="4"/>
                                            </p:txEl>
                                          </p:spTgt>
                                        </p:tgtEl>
                                        <p:attrNameLst>
                                          <p:attrName>ppt_x</p:attrName>
                                        </p:attrNameLst>
                                      </p:cBhvr>
                                      <p:tavLst>
                                        <p:tav tm="0">
                                          <p:val>
                                            <p:strVal val="#ppt_x"/>
                                          </p:val>
                                        </p:tav>
                                        <p:tav tm="100000">
                                          <p:val>
                                            <p:strVal val="#ppt_x"/>
                                          </p:val>
                                        </p:tav>
                                      </p:tavLst>
                                    </p:anim>
                                    <p:anim calcmode="lin" valueType="num">
                                      <p:cBhvr>
                                        <p:cTn id="18" dur="500" fill="hold"/>
                                        <p:tgtEl>
                                          <p:spTgt spid="2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4" presetID="2" grpId="1" fill="hold">
                                  <p:stCondLst>
                                    <p:cond delay="0"/>
                                  </p:stCondLst>
                                  <p:iterate type="el" backwards="0">
                                    <p:tmAbs val="0"/>
                                  </p:iterate>
                                  <p:childTnLst>
                                    <p:set>
                                      <p:cBhvr>
                                        <p:cTn id="22" fill="hold"/>
                                        <p:tgtEl>
                                          <p:spTgt spid="212">
                                            <p:txEl>
                                              <p:pRg st="5" end="5"/>
                                            </p:txEl>
                                          </p:spTgt>
                                        </p:tgtEl>
                                        <p:attrNameLst>
                                          <p:attrName>style.visibility</p:attrName>
                                        </p:attrNameLst>
                                      </p:cBhvr>
                                      <p:to>
                                        <p:strVal val="visible"/>
                                      </p:to>
                                    </p:set>
                                    <p:anim calcmode="lin" valueType="num">
                                      <p:cBhvr>
                                        <p:cTn id="23" dur="500" fill="hold"/>
                                        <p:tgtEl>
                                          <p:spTgt spid="212">
                                            <p:txEl>
                                              <p:pRg st="5" end="5"/>
                                            </p:txEl>
                                          </p:spTgt>
                                        </p:tgtEl>
                                        <p:attrNameLst>
                                          <p:attrName>ppt_x</p:attrName>
                                        </p:attrNameLst>
                                      </p:cBhvr>
                                      <p:tavLst>
                                        <p:tav tm="0">
                                          <p:val>
                                            <p:strVal val="#ppt_x"/>
                                          </p:val>
                                        </p:tav>
                                        <p:tav tm="100000">
                                          <p:val>
                                            <p:strVal val="#ppt_x"/>
                                          </p:val>
                                        </p:tav>
                                      </p:tavLst>
                                    </p:anim>
                                    <p:anim calcmode="lin" valueType="num">
                                      <p:cBhvr>
                                        <p:cTn id="24" dur="500" fill="hold"/>
                                        <p:tgtEl>
                                          <p:spTgt spid="212">
                                            <p:txEl>
                                              <p:pRg st="5" end="5"/>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Class="entr" nodeType="afterEffect" presetSubtype="4" presetID="2" grpId="1" fill="hold">
                                  <p:stCondLst>
                                    <p:cond delay="0"/>
                                  </p:stCondLst>
                                  <p:iterate type="el" backwards="0">
                                    <p:tmAbs val="0"/>
                                  </p:iterate>
                                  <p:childTnLst>
                                    <p:set>
                                      <p:cBhvr>
                                        <p:cTn id="27" fill="hold"/>
                                        <p:tgtEl>
                                          <p:spTgt spid="212">
                                            <p:txEl>
                                              <p:pRg st="6" end="6"/>
                                            </p:txEl>
                                          </p:spTgt>
                                        </p:tgtEl>
                                        <p:attrNameLst>
                                          <p:attrName>style.visibility</p:attrName>
                                        </p:attrNameLst>
                                      </p:cBhvr>
                                      <p:to>
                                        <p:strVal val="visible"/>
                                      </p:to>
                                    </p:set>
                                    <p:anim calcmode="lin" valueType="num">
                                      <p:cBhvr>
                                        <p:cTn id="28" dur="500" fill="hold"/>
                                        <p:tgtEl>
                                          <p:spTgt spid="212">
                                            <p:txEl>
                                              <p:pRg st="6" end="6"/>
                                            </p:txEl>
                                          </p:spTgt>
                                        </p:tgtEl>
                                        <p:attrNameLst>
                                          <p:attrName>ppt_x</p:attrName>
                                        </p:attrNameLst>
                                      </p:cBhvr>
                                      <p:tavLst>
                                        <p:tav tm="0">
                                          <p:val>
                                            <p:strVal val="#ppt_x"/>
                                          </p:val>
                                        </p:tav>
                                        <p:tav tm="100000">
                                          <p:val>
                                            <p:strVal val="#ppt_x"/>
                                          </p:val>
                                        </p:tav>
                                      </p:tavLst>
                                    </p:anim>
                                    <p:anim calcmode="lin" valueType="num">
                                      <p:cBhvr>
                                        <p:cTn id="29" dur="500" fill="hold"/>
                                        <p:tgtEl>
                                          <p:spTgt spid="212">
                                            <p:txEl>
                                              <p:pRg st="6" end="6"/>
                                            </p:txEl>
                                          </p:spTgt>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Class="entr" nodeType="afterEffect" presetSubtype="4" presetID="2" grpId="1" fill="hold">
                                  <p:stCondLst>
                                    <p:cond delay="0"/>
                                  </p:stCondLst>
                                  <p:iterate type="el" backwards="0">
                                    <p:tmAbs val="0"/>
                                  </p:iterate>
                                  <p:childTnLst>
                                    <p:set>
                                      <p:cBhvr>
                                        <p:cTn id="32" fill="hold"/>
                                        <p:tgtEl>
                                          <p:spTgt spid="212">
                                            <p:txEl>
                                              <p:pRg st="7" end="7"/>
                                            </p:txEl>
                                          </p:spTgt>
                                        </p:tgtEl>
                                        <p:attrNameLst>
                                          <p:attrName>style.visibility</p:attrName>
                                        </p:attrNameLst>
                                      </p:cBhvr>
                                      <p:to>
                                        <p:strVal val="visible"/>
                                      </p:to>
                                    </p:set>
                                    <p:anim calcmode="lin" valueType="num">
                                      <p:cBhvr>
                                        <p:cTn id="33" dur="500" fill="hold"/>
                                        <p:tgtEl>
                                          <p:spTgt spid="212">
                                            <p:txEl>
                                              <p:pRg st="7" end="7"/>
                                            </p:txEl>
                                          </p:spTgt>
                                        </p:tgtEl>
                                        <p:attrNameLst>
                                          <p:attrName>ppt_x</p:attrName>
                                        </p:attrNameLst>
                                      </p:cBhvr>
                                      <p:tavLst>
                                        <p:tav tm="0">
                                          <p:val>
                                            <p:strVal val="#ppt_x"/>
                                          </p:val>
                                        </p:tav>
                                        <p:tav tm="100000">
                                          <p:val>
                                            <p:strVal val="#ppt_x"/>
                                          </p:val>
                                        </p:tav>
                                      </p:tavLst>
                                    </p:anim>
                                    <p:anim calcmode="lin" valueType="num">
                                      <p:cBhvr>
                                        <p:cTn id="34" dur="500" fill="hold"/>
                                        <p:tgtEl>
                                          <p:spTgt spid="212">
                                            <p:txEl>
                                              <p:pRg st="7" end="7"/>
                                            </p:txEl>
                                          </p:spTgt>
                                        </p:tgtEl>
                                        <p:attrNameLst>
                                          <p:attrName>ppt_y</p:attrName>
                                        </p:attrNameLst>
                                      </p:cBhvr>
                                      <p:tavLst>
                                        <p:tav tm="0">
                                          <p:val>
                                            <p:strVal val="1+#ppt_h/2"/>
                                          </p:val>
                                        </p:tav>
                                        <p:tav tm="100000">
                                          <p:val>
                                            <p:strVal val="#ppt_y"/>
                                          </p:val>
                                        </p:tav>
                                      </p:tavLst>
                                    </p:anim>
                                  </p:childTnLst>
                                </p:cTn>
                              </p:par>
                            </p:childTnLst>
                          </p:cTn>
                        </p:par>
                        <p:par>
                          <p:cTn id="35" fill="hold">
                            <p:stCondLst>
                              <p:cond delay="1500"/>
                            </p:stCondLst>
                            <p:childTnLst>
                              <p:par>
                                <p:cTn id="36" presetClass="entr" nodeType="afterEffect" presetSubtype="4" presetID="2" grpId="1" fill="hold">
                                  <p:stCondLst>
                                    <p:cond delay="0"/>
                                  </p:stCondLst>
                                  <p:iterate type="el" backwards="0">
                                    <p:tmAbs val="0"/>
                                  </p:iterate>
                                  <p:childTnLst>
                                    <p:set>
                                      <p:cBhvr>
                                        <p:cTn id="37" fill="hold"/>
                                        <p:tgtEl>
                                          <p:spTgt spid="212">
                                            <p:txEl>
                                              <p:pRg st="8" end="8"/>
                                            </p:txEl>
                                          </p:spTgt>
                                        </p:tgtEl>
                                        <p:attrNameLst>
                                          <p:attrName>style.visibility</p:attrName>
                                        </p:attrNameLst>
                                      </p:cBhvr>
                                      <p:to>
                                        <p:strVal val="visible"/>
                                      </p:to>
                                    </p:set>
                                    <p:anim calcmode="lin" valueType="num">
                                      <p:cBhvr>
                                        <p:cTn id="38" dur="500" fill="hold"/>
                                        <p:tgtEl>
                                          <p:spTgt spid="212">
                                            <p:txEl>
                                              <p:pRg st="8" end="8"/>
                                            </p:txEl>
                                          </p:spTgt>
                                        </p:tgtEl>
                                        <p:attrNameLst>
                                          <p:attrName>ppt_x</p:attrName>
                                        </p:attrNameLst>
                                      </p:cBhvr>
                                      <p:tavLst>
                                        <p:tav tm="0">
                                          <p:val>
                                            <p:strVal val="#ppt_x"/>
                                          </p:val>
                                        </p:tav>
                                        <p:tav tm="100000">
                                          <p:val>
                                            <p:strVal val="#ppt_x"/>
                                          </p:val>
                                        </p:tav>
                                      </p:tavLst>
                                    </p:anim>
                                    <p:anim calcmode="lin" valueType="num">
                                      <p:cBhvr>
                                        <p:cTn id="39" dur="500" fill="hold"/>
                                        <p:tgtEl>
                                          <p:spTgt spid="21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Class="entr" nodeType="clickEffect" presetSubtype="4" presetID="2" grpId="1" fill="hold">
                                  <p:stCondLst>
                                    <p:cond delay="0"/>
                                  </p:stCondLst>
                                  <p:iterate type="el" backwards="0">
                                    <p:tmAbs val="0"/>
                                  </p:iterate>
                                  <p:childTnLst>
                                    <p:set>
                                      <p:cBhvr>
                                        <p:cTn id="43" fill="hold"/>
                                        <p:tgtEl>
                                          <p:spTgt spid="212">
                                            <p:txEl>
                                              <p:pRg st="9" end="9"/>
                                            </p:txEl>
                                          </p:spTgt>
                                        </p:tgtEl>
                                        <p:attrNameLst>
                                          <p:attrName>style.visibility</p:attrName>
                                        </p:attrNameLst>
                                      </p:cBhvr>
                                      <p:to>
                                        <p:strVal val="visible"/>
                                      </p:to>
                                    </p:set>
                                    <p:anim calcmode="lin" valueType="num">
                                      <p:cBhvr>
                                        <p:cTn id="44" dur="500" fill="hold"/>
                                        <p:tgtEl>
                                          <p:spTgt spid="212">
                                            <p:txEl>
                                              <p:pRg st="9" end="9"/>
                                            </p:txEl>
                                          </p:spTgt>
                                        </p:tgtEl>
                                        <p:attrNameLst>
                                          <p:attrName>ppt_x</p:attrName>
                                        </p:attrNameLst>
                                      </p:cBhvr>
                                      <p:tavLst>
                                        <p:tav tm="0">
                                          <p:val>
                                            <p:strVal val="#ppt_x"/>
                                          </p:val>
                                        </p:tav>
                                        <p:tav tm="100000">
                                          <p:val>
                                            <p:strVal val="#ppt_x"/>
                                          </p:val>
                                        </p:tav>
                                      </p:tavLst>
                                    </p:anim>
                                    <p:anim calcmode="lin" valueType="num">
                                      <p:cBhvr>
                                        <p:cTn id="45" dur="500" fill="hold"/>
                                        <p:tgtEl>
                                          <p:spTgt spid="212">
                                            <p:txEl>
                                              <p:pRg st="9" end="9"/>
                                            </p:txEl>
                                          </p:spTgt>
                                        </p:tgtEl>
                                        <p:attrNameLst>
                                          <p:attrName>ppt_y</p:attrName>
                                        </p:attrNameLst>
                                      </p:cBhvr>
                                      <p:tavLst>
                                        <p:tav tm="0">
                                          <p:val>
                                            <p:strVal val="1+#ppt_h/2"/>
                                          </p:val>
                                        </p:tav>
                                        <p:tav tm="100000">
                                          <p:val>
                                            <p:strVal val="#ppt_y"/>
                                          </p:val>
                                        </p:tav>
                                      </p:tavLst>
                                    </p:anim>
                                  </p:childTnLst>
                                </p:cTn>
                              </p:par>
                            </p:childTnLst>
                          </p:cTn>
                        </p:par>
                        <p:par>
                          <p:cTn id="46" fill="hold">
                            <p:stCondLst>
                              <p:cond delay="500"/>
                            </p:stCondLst>
                            <p:childTnLst>
                              <p:par>
                                <p:cTn id="47" presetClass="entr" nodeType="afterEffect" presetSubtype="4" presetID="2" grpId="1" fill="hold">
                                  <p:stCondLst>
                                    <p:cond delay="0"/>
                                  </p:stCondLst>
                                  <p:iterate type="el" backwards="0">
                                    <p:tmAbs val="0"/>
                                  </p:iterate>
                                  <p:childTnLst>
                                    <p:set>
                                      <p:cBhvr>
                                        <p:cTn id="48" fill="hold"/>
                                        <p:tgtEl>
                                          <p:spTgt spid="212">
                                            <p:txEl>
                                              <p:pRg st="10" end="10"/>
                                            </p:txEl>
                                          </p:spTgt>
                                        </p:tgtEl>
                                        <p:attrNameLst>
                                          <p:attrName>style.visibility</p:attrName>
                                        </p:attrNameLst>
                                      </p:cBhvr>
                                      <p:to>
                                        <p:strVal val="visible"/>
                                      </p:to>
                                    </p:set>
                                    <p:anim calcmode="lin" valueType="num">
                                      <p:cBhvr>
                                        <p:cTn id="49" dur="500" fill="hold"/>
                                        <p:tgtEl>
                                          <p:spTgt spid="212">
                                            <p:txEl>
                                              <p:pRg st="10" end="10"/>
                                            </p:txEl>
                                          </p:spTgt>
                                        </p:tgtEl>
                                        <p:attrNameLst>
                                          <p:attrName>ppt_x</p:attrName>
                                        </p:attrNameLst>
                                      </p:cBhvr>
                                      <p:tavLst>
                                        <p:tav tm="0">
                                          <p:val>
                                            <p:strVal val="#ppt_x"/>
                                          </p:val>
                                        </p:tav>
                                        <p:tav tm="100000">
                                          <p:val>
                                            <p:strVal val="#ppt_x"/>
                                          </p:val>
                                        </p:tav>
                                      </p:tavLst>
                                    </p:anim>
                                    <p:anim calcmode="lin" valueType="num">
                                      <p:cBhvr>
                                        <p:cTn id="50" dur="500" fill="hold"/>
                                        <p:tgtEl>
                                          <p:spTgt spid="212">
                                            <p:txEl>
                                              <p:pRg st="10" end="10"/>
                                            </p:txEl>
                                          </p:spTgt>
                                        </p:tgtEl>
                                        <p:attrNameLst>
                                          <p:attrName>ppt_y</p:attrName>
                                        </p:attrNameLst>
                                      </p:cBhvr>
                                      <p:tavLst>
                                        <p:tav tm="0">
                                          <p:val>
                                            <p:strVal val="1+#ppt_h/2"/>
                                          </p:val>
                                        </p:tav>
                                        <p:tav tm="100000">
                                          <p:val>
                                            <p:strVal val="#ppt_y"/>
                                          </p:val>
                                        </p:tav>
                                      </p:tavLst>
                                    </p:anim>
                                  </p:childTnLst>
                                </p:cTn>
                              </p:par>
                            </p:childTnLst>
                          </p:cTn>
                        </p:par>
                        <p:par>
                          <p:cTn id="51" fill="hold">
                            <p:stCondLst>
                              <p:cond delay="1000"/>
                            </p:stCondLst>
                            <p:childTnLst>
                              <p:par>
                                <p:cTn id="52" presetClass="entr" nodeType="afterEffect" presetSubtype="4" presetID="2" grpId="1" fill="hold">
                                  <p:stCondLst>
                                    <p:cond delay="0"/>
                                  </p:stCondLst>
                                  <p:iterate type="el" backwards="0">
                                    <p:tmAbs val="0"/>
                                  </p:iterate>
                                  <p:childTnLst>
                                    <p:set>
                                      <p:cBhvr>
                                        <p:cTn id="53" fill="hold"/>
                                        <p:tgtEl>
                                          <p:spTgt spid="212">
                                            <p:txEl>
                                              <p:pRg st="11" end="11"/>
                                            </p:txEl>
                                          </p:spTgt>
                                        </p:tgtEl>
                                        <p:attrNameLst>
                                          <p:attrName>style.visibility</p:attrName>
                                        </p:attrNameLst>
                                      </p:cBhvr>
                                      <p:to>
                                        <p:strVal val="visible"/>
                                      </p:to>
                                    </p:set>
                                    <p:anim calcmode="lin" valueType="num">
                                      <p:cBhvr>
                                        <p:cTn id="54" dur="500" fill="hold"/>
                                        <p:tgtEl>
                                          <p:spTgt spid="212">
                                            <p:txEl>
                                              <p:pRg st="11" end="11"/>
                                            </p:txEl>
                                          </p:spTgt>
                                        </p:tgtEl>
                                        <p:attrNameLst>
                                          <p:attrName>ppt_x</p:attrName>
                                        </p:attrNameLst>
                                      </p:cBhvr>
                                      <p:tavLst>
                                        <p:tav tm="0">
                                          <p:val>
                                            <p:strVal val="#ppt_x"/>
                                          </p:val>
                                        </p:tav>
                                        <p:tav tm="100000">
                                          <p:val>
                                            <p:strVal val="#ppt_x"/>
                                          </p:val>
                                        </p:tav>
                                      </p:tavLst>
                                    </p:anim>
                                    <p:anim calcmode="lin" valueType="num">
                                      <p:cBhvr>
                                        <p:cTn id="55" dur="500" fill="hold"/>
                                        <p:tgtEl>
                                          <p:spTgt spid="21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2" grpId="1"/>
    </p:bldLst>
  </p:timing>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8" name="(1) Availability…"/>
          <p:cNvSpPr txBox="1"/>
          <p:nvPr>
            <p:ph type="title"/>
          </p:nvPr>
        </p:nvSpPr>
        <p:spPr>
          <a:prstGeom prst="rect">
            <a:avLst/>
          </a:prstGeom>
        </p:spPr>
        <p:txBody>
          <a:bodyPr/>
          <a:lstStyle/>
          <a:p>
            <a:pPr/>
            <a:r>
              <a:t>(1) Availability</a:t>
            </a:r>
          </a:p>
          <a:p>
            <a:pPr/>
            <a:r>
              <a:t>Overview</a:t>
            </a:r>
          </a:p>
        </p:txBody>
      </p:sp>
      <p:sp>
        <p:nvSpPr>
          <p:cNvPr id="331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320" name="Image" descr="Image"/>
          <p:cNvPicPr>
            <a:picLocks noChangeAspect="1"/>
          </p:cNvPicPr>
          <p:nvPr/>
        </p:nvPicPr>
        <p:blipFill>
          <a:blip r:embed="rId3">
            <a:extLst/>
          </a:blip>
          <a:stretch>
            <a:fillRect/>
          </a:stretch>
        </p:blipFill>
        <p:spPr>
          <a:xfrm>
            <a:off x="47535" y="2540000"/>
            <a:ext cx="12700001" cy="5879630"/>
          </a:xfrm>
          <a:prstGeom prst="rect">
            <a:avLst/>
          </a:prstGeom>
          <a:ln w="12700">
            <a:miter lim="400000"/>
          </a:ln>
        </p:spPr>
      </p:pic>
      <p:sp>
        <p:nvSpPr>
          <p:cNvPr id="3321" name="Line"/>
          <p:cNvSpPr/>
          <p:nvPr/>
        </p:nvSpPr>
        <p:spPr>
          <a:xfrm flipV="1">
            <a:off x="6907757" y="2929973"/>
            <a:ext cx="1" cy="517810"/>
          </a:xfrm>
          <a:prstGeom prst="line">
            <a:avLst/>
          </a:prstGeom>
          <a:ln w="25400">
            <a:solidFill>
              <a:schemeClr val="accent5">
                <a:hueOff val="89162"/>
                <a:satOff val="9554"/>
                <a:lumOff val="16296"/>
              </a:schemeClr>
            </a:solidFill>
            <a:prstDash val="sysDot"/>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sp>
        <p:nvSpPr>
          <p:cNvPr id="3322" name="d"/>
          <p:cNvSpPr txBox="1"/>
          <p:nvPr/>
        </p:nvSpPr>
        <p:spPr>
          <a:xfrm>
            <a:off x="7074531" y="1254861"/>
            <a:ext cx="279985" cy="4366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ct val="117999"/>
              </a:lnSpc>
              <a:defRPr b="0" sz="2200">
                <a:solidFill>
                  <a:srgbClr val="000000"/>
                </a:solidFill>
              </a:defRPr>
            </a:lvl1pPr>
          </a:lstStyle>
          <a:p>
            <a:pPr/>
            <a:r>
              <a:t>d</a:t>
            </a:r>
          </a:p>
        </p:txBody>
      </p:sp>
      <p:sp>
        <p:nvSpPr>
          <p:cNvPr id="3323" name="We’re never able to receive successful responses from all OCSP responders"/>
          <p:cNvSpPr txBox="1"/>
          <p:nvPr/>
        </p:nvSpPr>
        <p:spPr>
          <a:xfrm>
            <a:off x="3447070" y="2394463"/>
            <a:ext cx="862384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i="1">
                <a:solidFill>
                  <a:schemeClr val="accent5">
                    <a:hueOff val="89162"/>
                    <a:satOff val="9554"/>
                    <a:lumOff val="16296"/>
                  </a:schemeClr>
                </a:solidFill>
                <a:latin typeface="Gill Sans"/>
                <a:ea typeface="Gill Sans"/>
                <a:cs typeface="Gill Sans"/>
                <a:sym typeface="Gill Sans"/>
              </a:defRPr>
            </a:lvl1pPr>
          </a:lstStyle>
          <a:p>
            <a:pPr/>
            <a:r>
              <a:t>We’re never able to receive successful responses from all OCSP responders</a:t>
            </a:r>
          </a:p>
        </p:txBody>
      </p:sp>
      <p:sp>
        <p:nvSpPr>
          <p:cNvPr id="3324" name="For 29 OCSP responders, there was at least one measurement client…"/>
          <p:cNvSpPr txBox="1"/>
          <p:nvPr/>
        </p:nvSpPr>
        <p:spPr>
          <a:xfrm>
            <a:off x="3086812" y="8508937"/>
            <a:ext cx="8006210"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i="1">
                <a:solidFill>
                  <a:schemeClr val="accent5">
                    <a:hueOff val="89162"/>
                    <a:satOff val="9554"/>
                    <a:lumOff val="16296"/>
                  </a:schemeClr>
                </a:solidFill>
                <a:latin typeface="Gill Sans"/>
                <a:ea typeface="Gill Sans"/>
                <a:cs typeface="Gill Sans"/>
                <a:sym typeface="Gill Sans"/>
              </a:defRPr>
            </a:pPr>
            <a:r>
              <a:t>For 29 OCSP responders, there was at least one measurement client </a:t>
            </a:r>
          </a:p>
          <a:p>
            <a:pPr>
              <a:defRPr b="0" i="1">
                <a:solidFill>
                  <a:schemeClr val="accent5">
                    <a:hueOff val="89162"/>
                    <a:satOff val="9554"/>
                    <a:lumOff val="16296"/>
                  </a:schemeClr>
                </a:solidFill>
                <a:latin typeface="Gill Sans"/>
                <a:ea typeface="Gill Sans"/>
                <a:cs typeface="Gill Sans"/>
                <a:sym typeface="Gill Sans"/>
              </a:defRPr>
            </a:pPr>
            <a:r>
              <a:t>that was never able to make a successful request. </a:t>
            </a:r>
          </a:p>
          <a:p>
            <a:pPr>
              <a:defRPr b="0" i="1" sz="1900">
                <a:latin typeface="Gill Sans"/>
                <a:ea typeface="Gill Sans"/>
                <a:cs typeface="Gill Sans"/>
                <a:sym typeface="Gill Sans"/>
              </a:defRPr>
            </a:pPr>
            <a:r>
              <a:t>(16: DNS problem, 4: TCP connection errors, 8: HTTP problems, 1: HTTPS Error)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24" grpId="1"/>
    </p:bldLst>
  </p:timing>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8" name="(1) Availability:…"/>
          <p:cNvSpPr txBox="1"/>
          <p:nvPr>
            <p:ph type="title"/>
          </p:nvPr>
        </p:nvSpPr>
        <p:spPr>
          <a:prstGeom prst="rect">
            <a:avLst/>
          </a:prstGeom>
        </p:spPr>
        <p:txBody>
          <a:bodyPr/>
          <a:lstStyle/>
          <a:p>
            <a:pPr/>
            <a:r>
              <a:t>(1) Availability:</a:t>
            </a:r>
          </a:p>
          <a:p>
            <a:pPr/>
            <a:r>
              <a:t>Geographical Differences</a:t>
            </a:r>
          </a:p>
        </p:txBody>
      </p:sp>
      <p:sp>
        <p:nvSpPr>
          <p:cNvPr id="332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330" name="Image" descr="Image"/>
          <p:cNvPicPr>
            <a:picLocks noChangeAspect="1"/>
          </p:cNvPicPr>
          <p:nvPr/>
        </p:nvPicPr>
        <p:blipFill>
          <a:blip r:embed="rId3">
            <a:extLst/>
          </a:blip>
          <a:stretch>
            <a:fillRect/>
          </a:stretch>
        </p:blipFill>
        <p:spPr>
          <a:xfrm>
            <a:off x="47535" y="2540000"/>
            <a:ext cx="12700001" cy="5879630"/>
          </a:xfrm>
          <a:prstGeom prst="rect">
            <a:avLst/>
          </a:prstGeom>
          <a:ln w="12700">
            <a:miter lim="400000"/>
          </a:ln>
        </p:spPr>
      </p:pic>
      <p:sp>
        <p:nvSpPr>
          <p:cNvPr id="3331" name="d"/>
          <p:cNvSpPr txBox="1"/>
          <p:nvPr/>
        </p:nvSpPr>
        <p:spPr>
          <a:xfrm>
            <a:off x="7074531" y="1254861"/>
            <a:ext cx="279985" cy="4366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ct val="117999"/>
              </a:lnSpc>
              <a:defRPr b="0" sz="2200">
                <a:solidFill>
                  <a:srgbClr val="000000"/>
                </a:solidFill>
              </a:defRPr>
            </a:lvl1pPr>
          </a:lstStyle>
          <a:p>
            <a:pPr/>
            <a:r>
              <a:t>d</a:t>
            </a:r>
          </a:p>
        </p:txBody>
      </p:sp>
      <p:sp>
        <p:nvSpPr>
          <p:cNvPr id="3332" name="Line"/>
          <p:cNvSpPr/>
          <p:nvPr/>
        </p:nvSpPr>
        <p:spPr>
          <a:xfrm flipV="1">
            <a:off x="2623325" y="3035784"/>
            <a:ext cx="1" cy="1546861"/>
          </a:xfrm>
          <a:prstGeom prst="line">
            <a:avLst/>
          </a:prstGeom>
          <a:ln w="50800">
            <a:solidFill>
              <a:schemeClr val="accent5">
                <a:hueOff val="89162"/>
                <a:satOff val="9554"/>
                <a:lumOff val="16296"/>
              </a:schemeClr>
            </a:solidFill>
            <a:prstDash val="sysDot"/>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sp>
        <p:nvSpPr>
          <p:cNvPr id="3333" name="*After we contacted them on August 29th, the issue was fixed at 11pm August 31st."/>
          <p:cNvSpPr txBox="1"/>
          <p:nvPr/>
        </p:nvSpPr>
        <p:spPr>
          <a:xfrm>
            <a:off x="118407" y="9268090"/>
            <a:ext cx="9146420"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100">
                <a:latin typeface="Gill Sans"/>
                <a:ea typeface="Gill Sans"/>
                <a:cs typeface="Gill Sans"/>
                <a:sym typeface="Gill Sans"/>
              </a:defRPr>
            </a:lvl1pPr>
          </a:lstStyle>
          <a:p>
            <a:pPr/>
            <a:r>
              <a:t>*After we contacted them on August 29th, the issue was fixed at 11pm August 31st.</a:t>
            </a:r>
          </a:p>
        </p:txBody>
      </p:sp>
      <p:sp>
        <p:nvSpPr>
          <p:cNvPr id="3334" name="Line"/>
          <p:cNvSpPr/>
          <p:nvPr/>
        </p:nvSpPr>
        <p:spPr>
          <a:xfrm>
            <a:off x="2720542" y="8963445"/>
            <a:ext cx="8928399" cy="1"/>
          </a:xfrm>
          <a:prstGeom prst="line">
            <a:avLst/>
          </a:prstGeom>
          <a:ln w="50800">
            <a:solidFill>
              <a:schemeClr val="accent5">
                <a:hueOff val="89162"/>
                <a:satOff val="9554"/>
                <a:lumOff val="16296"/>
              </a:schemeClr>
            </a:solidFill>
            <a:prstDash val="sysDot"/>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sp>
        <p:nvSpPr>
          <p:cNvPr id="3335" name="Line"/>
          <p:cNvSpPr/>
          <p:nvPr/>
        </p:nvSpPr>
        <p:spPr>
          <a:xfrm>
            <a:off x="11649815" y="8963445"/>
            <a:ext cx="355799" cy="1"/>
          </a:xfrm>
          <a:prstGeom prst="line">
            <a:avLst/>
          </a:prstGeom>
          <a:ln w="50800">
            <a:solidFill>
              <a:schemeClr val="accent3">
                <a:hueOff val="-365725"/>
                <a:satOff val="-32500"/>
                <a:lumOff val="18235"/>
              </a:schemeClr>
            </a:solidFill>
            <a:prstDash val="sysDot"/>
            <a:miter lim="400000"/>
            <a:headEnd type="triangle"/>
          </a:ln>
        </p:spPr>
        <p:txBody>
          <a:bodyPr lIns="50800" tIns="50800" rIns="50800" bIns="50800" anchor="ctr"/>
          <a:lstStyle/>
          <a:p>
            <a:pPr>
              <a:defRPr b="0" sz="2200">
                <a:latin typeface="+mn-lt"/>
                <a:ea typeface="+mn-ea"/>
                <a:cs typeface="+mn-cs"/>
                <a:sym typeface="Helvetica Neue Medium"/>
              </a:defRPr>
            </a:pPr>
          </a:p>
        </p:txBody>
      </p:sp>
      <p:grpSp>
        <p:nvGrpSpPr>
          <p:cNvPr id="3338" name="Group"/>
          <p:cNvGrpSpPr/>
          <p:nvPr/>
        </p:nvGrpSpPr>
        <p:grpSpPr>
          <a:xfrm>
            <a:off x="2718870" y="7128580"/>
            <a:ext cx="8940623" cy="2139573"/>
            <a:chOff x="0" y="0"/>
            <a:chExt cx="8940621" cy="2139572"/>
          </a:xfrm>
        </p:grpSpPr>
        <p:sp>
          <p:nvSpPr>
            <p:cNvPr id="3336" name="Line"/>
            <p:cNvSpPr/>
            <p:nvPr/>
          </p:nvSpPr>
          <p:spPr>
            <a:xfrm flipV="1">
              <a:off x="8940621" y="-1"/>
              <a:ext cx="1" cy="2139574"/>
            </a:xfrm>
            <a:prstGeom prst="line">
              <a:avLst/>
            </a:prstGeom>
            <a:noFill/>
            <a:ln w="25400" cap="flat">
              <a:solidFill>
                <a:srgbClr val="FFFFFF"/>
              </a:solidFill>
              <a:prstDash val="sysDot"/>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37" name="Line"/>
            <p:cNvSpPr/>
            <p:nvPr/>
          </p:nvSpPr>
          <p:spPr>
            <a:xfrm flipV="1">
              <a:off x="-1" y="-1"/>
              <a:ext cx="2" cy="2139574"/>
            </a:xfrm>
            <a:prstGeom prst="line">
              <a:avLst/>
            </a:prstGeom>
            <a:noFill/>
            <a:ln w="25400" cap="flat">
              <a:solidFill>
                <a:srgbClr val="FFFFFF"/>
              </a:solidFill>
              <a:prstDash val="sysDot"/>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341" name="Group"/>
          <p:cNvGrpSpPr/>
          <p:nvPr/>
        </p:nvGrpSpPr>
        <p:grpSpPr>
          <a:xfrm>
            <a:off x="4888743" y="8305820"/>
            <a:ext cx="3595781" cy="1621608"/>
            <a:chOff x="1897142" y="228600"/>
            <a:chExt cx="3595780" cy="1621606"/>
          </a:xfrm>
        </p:grpSpPr>
        <p:sp>
          <p:nvSpPr>
            <p:cNvPr id="3339" name="statush.digitalcertvalidation.com returned 404 to sao-paulo's client*"/>
            <p:cNvSpPr/>
            <p:nvPr/>
          </p:nvSpPr>
          <p:spPr>
            <a:xfrm>
              <a:off x="4222923" y="580206"/>
              <a:ext cx="1270001" cy="1270001"/>
            </a:xfrm>
            <a:prstGeom prst="line">
              <a:avLst/>
            </a:prstGeom>
            <a:solidFill>
              <a:srgbClr val="000000"/>
            </a:solid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5">
                      <a:hueOff val="89162"/>
                      <a:satOff val="9554"/>
                      <a:lumOff val="16296"/>
                    </a:schemeClr>
                  </a:solidFill>
                  <a:latin typeface="Gill Sans"/>
                  <a:ea typeface="Gill Sans"/>
                  <a:cs typeface="Gill Sans"/>
                  <a:sym typeface="Gill Sans"/>
                </a:defRPr>
              </a:lvl1pPr>
            </a:lstStyle>
            <a:p>
              <a:pPr/>
              <a:r>
                <a:t>statush.digitalcertvalidation.com returned 404 to sao-paulo's client*</a:t>
              </a:r>
            </a:p>
          </p:txBody>
        </p:sp>
        <p:sp>
          <p:nvSpPr>
            <p:cNvPr id="3340" name="(wellsfargo.com’s OCSP URL)"/>
            <p:cNvSpPr/>
            <p:nvPr/>
          </p:nvSpPr>
          <p:spPr>
            <a:xfrm>
              <a:off x="1897142" y="228600"/>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(wellsfargo.com’s OCSP URL)</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332"/>
                                        </p:tgtEl>
                                        <p:attrNameLst>
                                          <p:attrName>style.visibility</p:attrName>
                                        </p:attrNameLst>
                                      </p:cBhvr>
                                      <p:to>
                                        <p:strVal val="visible"/>
                                      </p:to>
                                    </p:set>
                                    <p:animEffect filter="dissolve" transition="in">
                                      <p:cBhvr>
                                        <p:cTn id="7" dur="200"/>
                                        <p:tgtEl>
                                          <p:spTgt spid="333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 presetID="22" grpId="2" fill="hold">
                                  <p:stCondLst>
                                    <p:cond delay="0"/>
                                  </p:stCondLst>
                                  <p:iterate type="el" backwards="0">
                                    <p:tmAbs val="0"/>
                                  </p:iterate>
                                  <p:childTnLst>
                                    <p:set>
                                      <p:cBhvr>
                                        <p:cTn id="11" fill="hold"/>
                                        <p:tgtEl>
                                          <p:spTgt spid="3338"/>
                                        </p:tgtEl>
                                        <p:attrNameLst>
                                          <p:attrName>style.visibility</p:attrName>
                                        </p:attrNameLst>
                                      </p:cBhvr>
                                      <p:to>
                                        <p:strVal val="visible"/>
                                      </p:to>
                                    </p:set>
                                    <p:animEffect filter="wipe(up)" transition="in">
                                      <p:cBhvr>
                                        <p:cTn id="12" dur="300"/>
                                        <p:tgtEl>
                                          <p:spTgt spid="3338"/>
                                        </p:tgtEl>
                                      </p:cBhvr>
                                    </p:animEffect>
                                  </p:childTnLst>
                                </p:cTn>
                              </p:par>
                            </p:childTnLst>
                          </p:cTn>
                        </p:par>
                        <p:par>
                          <p:cTn id="13" fill="hold">
                            <p:stCondLst>
                              <p:cond delay="300"/>
                            </p:stCondLst>
                            <p:childTnLst>
                              <p:par>
                                <p:cTn id="14" presetClass="entr" nodeType="afterEffect" presetID="9" grpId="3" fill="hold">
                                  <p:stCondLst>
                                    <p:cond delay="0"/>
                                  </p:stCondLst>
                                  <p:iterate type="el" backwards="0">
                                    <p:tmAbs val="0"/>
                                  </p:iterate>
                                  <p:childTnLst>
                                    <p:set>
                                      <p:cBhvr>
                                        <p:cTn id="15" fill="hold"/>
                                        <p:tgtEl>
                                          <p:spTgt spid="3334"/>
                                        </p:tgtEl>
                                        <p:attrNameLst>
                                          <p:attrName>style.visibility</p:attrName>
                                        </p:attrNameLst>
                                      </p:cBhvr>
                                      <p:to>
                                        <p:strVal val="visible"/>
                                      </p:to>
                                    </p:set>
                                    <p:animEffect filter="dissolve" transition="in">
                                      <p:cBhvr>
                                        <p:cTn id="16" dur="200"/>
                                        <p:tgtEl>
                                          <p:spTgt spid="3334"/>
                                        </p:tgtEl>
                                      </p:cBhvr>
                                    </p:animEffect>
                                  </p:childTnLst>
                                </p:cTn>
                              </p:par>
                            </p:childTnLst>
                          </p:cTn>
                        </p:par>
                        <p:par>
                          <p:cTn id="17" fill="hold">
                            <p:stCondLst>
                              <p:cond delay="500"/>
                            </p:stCondLst>
                            <p:childTnLst>
                              <p:par>
                                <p:cTn id="18" presetClass="entr" nodeType="afterEffect" presetSubtype="8" presetID="22" grpId="4" fill="hold">
                                  <p:stCondLst>
                                    <p:cond delay="0"/>
                                  </p:stCondLst>
                                  <p:iterate type="el" backwards="0">
                                    <p:tmAbs val="0"/>
                                  </p:iterate>
                                  <p:childTnLst>
                                    <p:set>
                                      <p:cBhvr>
                                        <p:cTn id="19" fill="hold"/>
                                        <p:tgtEl>
                                          <p:spTgt spid="3341"/>
                                        </p:tgtEl>
                                        <p:attrNameLst>
                                          <p:attrName>style.visibility</p:attrName>
                                        </p:attrNameLst>
                                      </p:cBhvr>
                                      <p:to>
                                        <p:strVal val="visible"/>
                                      </p:to>
                                    </p:set>
                                    <p:animEffect filter="wipe(left)" transition="in">
                                      <p:cBhvr>
                                        <p:cTn id="20" dur="1000"/>
                                        <p:tgtEl>
                                          <p:spTgt spid="3341"/>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5" fill="hold">
                                  <p:stCondLst>
                                    <p:cond delay="0"/>
                                  </p:stCondLst>
                                  <p:iterate type="el" backwards="0">
                                    <p:tmAbs val="0"/>
                                  </p:iterate>
                                  <p:childTnLst>
                                    <p:set>
                                      <p:cBhvr>
                                        <p:cTn id="24" fill="hold"/>
                                        <p:tgtEl>
                                          <p:spTgt spid="3335"/>
                                        </p:tgtEl>
                                        <p:attrNameLst>
                                          <p:attrName>style.visibility</p:attrName>
                                        </p:attrNameLst>
                                      </p:cBhvr>
                                      <p:to>
                                        <p:strVal val="visible"/>
                                      </p:to>
                                    </p:set>
                                    <p:animEffect filter="dissolve" transition="in">
                                      <p:cBhvr>
                                        <p:cTn id="25" dur="200"/>
                                        <p:tgtEl>
                                          <p:spTgt spid="3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34" grpId="3"/>
      <p:bldP build="whole" bldLvl="1" animBg="1" rev="0" advAuto="0" spid="3332" grpId="1"/>
      <p:bldP build="whole" bldLvl="1" animBg="1" rev="0" advAuto="0" spid="3338" grpId="2"/>
      <p:bldP build="whole" bldLvl="1" animBg="1" rev="0" advAuto="0" spid="3341" grpId="4"/>
      <p:bldP build="whole" bldLvl="1" animBg="1" rev="0" advAuto="0" spid="3335" grpId="5"/>
    </p:bldLst>
  </p:timing>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5" name="(1) Availability:…"/>
          <p:cNvSpPr txBox="1"/>
          <p:nvPr>
            <p:ph type="title"/>
          </p:nvPr>
        </p:nvSpPr>
        <p:spPr>
          <a:prstGeom prst="rect">
            <a:avLst/>
          </a:prstGeom>
        </p:spPr>
        <p:txBody>
          <a:bodyPr/>
          <a:lstStyle/>
          <a:p>
            <a:pPr/>
            <a:r>
              <a:t>(1) Availability:</a:t>
            </a:r>
          </a:p>
          <a:p>
            <a:pPr/>
            <a:r>
              <a:t>Transient Failure</a:t>
            </a:r>
          </a:p>
        </p:txBody>
      </p:sp>
      <p:sp>
        <p:nvSpPr>
          <p:cNvPr id="334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347" name="Image" descr="Image"/>
          <p:cNvPicPr>
            <a:picLocks noChangeAspect="1"/>
          </p:cNvPicPr>
          <p:nvPr/>
        </p:nvPicPr>
        <p:blipFill>
          <a:blip r:embed="rId3">
            <a:extLst/>
          </a:blip>
          <a:stretch>
            <a:fillRect/>
          </a:stretch>
        </p:blipFill>
        <p:spPr>
          <a:xfrm>
            <a:off x="47535" y="2540000"/>
            <a:ext cx="12700001" cy="5879630"/>
          </a:xfrm>
          <a:prstGeom prst="rect">
            <a:avLst/>
          </a:prstGeom>
          <a:ln w="12700">
            <a:miter lim="400000"/>
          </a:ln>
        </p:spPr>
      </p:pic>
      <p:sp>
        <p:nvSpPr>
          <p:cNvPr id="3348" name="d"/>
          <p:cNvSpPr txBox="1"/>
          <p:nvPr/>
        </p:nvSpPr>
        <p:spPr>
          <a:xfrm>
            <a:off x="7074531" y="1254861"/>
            <a:ext cx="279985" cy="4366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ct val="117999"/>
              </a:lnSpc>
              <a:defRPr b="0" sz="2200">
                <a:solidFill>
                  <a:srgbClr val="000000"/>
                </a:solidFill>
              </a:defRPr>
            </a:lvl1pPr>
          </a:lstStyle>
          <a:p>
            <a:pPr/>
            <a:r>
              <a:t>d</a:t>
            </a:r>
          </a:p>
        </p:txBody>
      </p:sp>
      <p:grpSp>
        <p:nvGrpSpPr>
          <p:cNvPr id="3351" name="Group"/>
          <p:cNvGrpSpPr/>
          <p:nvPr/>
        </p:nvGrpSpPr>
        <p:grpSpPr>
          <a:xfrm>
            <a:off x="251647" y="2175709"/>
            <a:ext cx="5979263" cy="2533637"/>
            <a:chOff x="0" y="0"/>
            <a:chExt cx="5979261" cy="2533636"/>
          </a:xfrm>
        </p:grpSpPr>
        <p:sp>
          <p:nvSpPr>
            <p:cNvPr id="3349" name="Rounded Rectangle"/>
            <p:cNvSpPr/>
            <p:nvPr/>
          </p:nvSpPr>
          <p:spPr>
            <a:xfrm>
              <a:off x="2243079" y="789428"/>
              <a:ext cx="645068" cy="1744209"/>
            </a:xfrm>
            <a:prstGeom prst="roundRect">
              <a:avLst>
                <a:gd name="adj" fmla="val 9991"/>
              </a:avLst>
            </a:prstGeom>
            <a:solidFill>
              <a:schemeClr val="accent5">
                <a:hueOff val="89162"/>
                <a:satOff val="9554"/>
                <a:lumOff val="16296"/>
                <a:alpha val="63685"/>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50" name="Seoul, Sydney, and Oregon (Asia Pacific)"/>
            <p:cNvSpPr txBox="1"/>
            <p:nvPr/>
          </p:nvSpPr>
          <p:spPr>
            <a:xfrm>
              <a:off x="0" y="-1"/>
              <a:ext cx="5979262"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5">
                      <a:hueOff val="89162"/>
                      <a:satOff val="9554"/>
                      <a:lumOff val="16296"/>
                    </a:schemeClr>
                  </a:solidFill>
                </a:defRPr>
              </a:lvl1pPr>
            </a:lstStyle>
            <a:p>
              <a:pPr/>
              <a:r>
                <a:t>Seoul, Sydney, and Oregon (Asia Pacific)</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51" grpId="1"/>
    </p:bldLst>
  </p:timing>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355" name="Image" descr="Image"/>
          <p:cNvPicPr>
            <a:picLocks noChangeAspect="1"/>
          </p:cNvPicPr>
          <p:nvPr/>
        </p:nvPicPr>
        <p:blipFill>
          <a:blip r:embed="rId3">
            <a:extLst/>
          </a:blip>
          <a:stretch>
            <a:fillRect/>
          </a:stretch>
        </p:blipFill>
        <p:spPr>
          <a:xfrm>
            <a:off x="47535" y="2540000"/>
            <a:ext cx="12700001" cy="5879630"/>
          </a:xfrm>
          <a:prstGeom prst="rect">
            <a:avLst/>
          </a:prstGeom>
          <a:ln w="12700">
            <a:miter lim="400000"/>
          </a:ln>
        </p:spPr>
      </p:pic>
      <p:sp>
        <p:nvSpPr>
          <p:cNvPr id="3356" name="(1) Availability:…"/>
          <p:cNvSpPr txBox="1"/>
          <p:nvPr>
            <p:ph type="title"/>
          </p:nvPr>
        </p:nvSpPr>
        <p:spPr>
          <a:prstGeom prst="rect">
            <a:avLst/>
          </a:prstGeom>
        </p:spPr>
        <p:txBody>
          <a:bodyPr/>
          <a:lstStyle/>
          <a:p>
            <a:pPr/>
            <a:r>
              <a:t>(1) Availability:</a:t>
            </a:r>
          </a:p>
          <a:p>
            <a:pPr/>
            <a:r>
              <a:t>Transient Failure (Case-Study)</a:t>
            </a:r>
          </a:p>
        </p:txBody>
      </p:sp>
      <p:sp>
        <p:nvSpPr>
          <p:cNvPr id="335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358" name="Table"/>
          <p:cNvGraphicFramePr/>
          <p:nvPr/>
        </p:nvGraphicFramePr>
        <p:xfrm>
          <a:off x="6696376" y="1830270"/>
          <a:ext cx="5254998" cy="7189607"/>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621148"/>
                <a:gridCol w="3475412"/>
              </a:tblGrid>
              <a:tr h="431800">
                <a:tc>
                  <a:txBody>
                    <a:bodyPr/>
                    <a:lstStyle/>
                    <a:p>
                      <a:pPr>
                        <a:defRPr b="0" sz="1800">
                          <a:solidFill>
                            <a:srgbClr val="000000"/>
                          </a:solidFill>
                        </a:defRPr>
                      </a:pPr>
                      <a:r>
                        <a:rPr b="1" sz="1500">
                          <a:solidFill>
                            <a:srgbClr val="FFFFFF"/>
                          </a:solidFill>
                          <a:latin typeface="Gill Sans"/>
                          <a:ea typeface="Gill Sans"/>
                          <a:cs typeface="Gill Sans"/>
                          <a:sym typeface="Gill Sans"/>
                        </a:rPr>
                        <a:t>OCSP Server Name</a:t>
                      </a:r>
                    </a:p>
                  </a:txBody>
                  <a:tcPr marL="50800" marR="50800" marT="50800" marB="50800" anchor="ctr" anchorCtr="0" horzOverflow="overflow">
                    <a:lnL w="12700">
                      <a:solidFill>
                        <a:srgbClr val="D6D6D6"/>
                      </a:solidFill>
                      <a:miter lim="400000"/>
                    </a:lnL>
                    <a:solidFill>
                      <a:schemeClr val="accent1">
                        <a:lumOff val="13529"/>
                      </a:schemeClr>
                    </a:solidFill>
                  </a:tcPr>
                </a:tc>
                <a:tc>
                  <a:txBody>
                    <a:bodyPr/>
                    <a:lstStyle/>
                    <a:p>
                      <a:pPr>
                        <a:defRPr b="0" sz="1800">
                          <a:solidFill>
                            <a:srgbClr val="000000"/>
                          </a:solidFill>
                        </a:defRPr>
                      </a:pPr>
                      <a:r>
                        <a:rPr b="1" sz="1500">
                          <a:solidFill>
                            <a:srgbClr val="FFFFFF"/>
                          </a:solidFill>
                          <a:latin typeface="Gill Sans"/>
                          <a:ea typeface="Gill Sans"/>
                          <a:cs typeface="Gill Sans"/>
                          <a:sym typeface="Gill Sans"/>
                        </a:rPr>
                        <a:t>DNS Records</a:t>
                      </a:r>
                    </a:p>
                  </a:txBody>
                  <a:tcPr marL="50800" marR="50800" marT="50800" marB="50800" anchor="ctr" anchorCtr="0" horzOverflow="overflow">
                    <a:lnR w="12700">
                      <a:solidFill>
                        <a:srgbClr val="D6D6D6"/>
                      </a:solidFill>
                      <a:miter lim="400000"/>
                    </a:lnR>
                    <a:solidFill>
                      <a:schemeClr val="accent1">
                        <a:lumOff val="13529"/>
                      </a:schemeClr>
                    </a:solidFill>
                  </a:tcPr>
                </a:tc>
              </a:tr>
              <a:tr h="431800">
                <a:tc>
                  <a:txBody>
                    <a:bodyPr/>
                    <a:lstStyle/>
                    <a:p>
                      <a:pPr>
                        <a:defRPr sz="1800">
                          <a:solidFill>
                            <a:srgbClr val="000000"/>
                          </a:solidFill>
                        </a:defRPr>
                      </a:pPr>
                      <a:r>
                        <a:rPr sz="1500">
                          <a:solidFill>
                            <a:srgbClr val="FFFFFF"/>
                          </a:solidFill>
                          <a:latin typeface="Gill Sans"/>
                          <a:ea typeface="Gill Sans"/>
                          <a:cs typeface="Gill Sans"/>
                          <a:sym typeface="Gill Sans"/>
                        </a:rPr>
                        <a:t>ocsp.comodoca.com</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5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solidFill>
                      <a:srgbClr val="000000"/>
                    </a:solidFill>
                  </a:tcPr>
                </a:tc>
              </a:tr>
              <a:tr h="431800">
                <a:tc>
                  <a:txBody>
                    <a:bodyPr/>
                    <a:lstStyle/>
                    <a:p>
                      <a:pPr>
                        <a:defRPr sz="1800">
                          <a:solidFill>
                            <a:srgbClr val="000000"/>
                          </a:solidFill>
                        </a:defRPr>
                      </a:pPr>
                      <a:r>
                        <a:rPr sz="1500">
                          <a:solidFill>
                            <a:srgbClr val="FFFFFF"/>
                          </a:solidFill>
                          <a:latin typeface="Gill Sans"/>
                          <a:ea typeface="Gill Sans"/>
                          <a:cs typeface="Gill Sans"/>
                          <a:sym typeface="Gill Sans"/>
                        </a:rPr>
                        <a:t>ocsp.comodoca4.com</a:t>
                      </a:r>
                    </a:p>
                  </a:txBody>
                  <a:tcPr marL="50800" marR="50800" marT="50800" marB="50800" anchor="ctr" anchorCtr="0" horzOverflow="overflow">
                    <a:lnL w="12700">
                      <a:solidFill>
                        <a:srgbClr val="D6D6D6"/>
                      </a:solidFill>
                      <a:miter lim="400000"/>
                    </a:lnL>
                    <a:lnB w="12700">
                      <a:solidFill>
                        <a:srgbClr val="D6D6D6"/>
                      </a:solidFill>
                      <a:miter lim="400000"/>
                    </a:lnB>
                    <a:solidFill>
                      <a:srgbClr val="000000"/>
                    </a:solidFill>
                  </a:tcPr>
                </a:tc>
                <a:tc>
                  <a:txBody>
                    <a:bodyPr/>
                    <a:lstStyle/>
                    <a:p>
                      <a:pPr>
                        <a:defRPr sz="15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lnB w="12700">
                      <a:solidFill>
                        <a:srgbClr val="D6D6D6"/>
                      </a:solidFill>
                      <a:miter lim="400000"/>
                    </a:lnB>
                    <a:solidFill>
                      <a:srgbClr val="000000"/>
                    </a:solidFill>
                  </a:tcPr>
                </a:tc>
              </a:tr>
            </a:tbl>
          </a:graphicData>
        </a:graphic>
      </p:graphicFrame>
      <p:graphicFrame>
        <p:nvGraphicFramePr>
          <p:cNvPr id="3359" name="Table"/>
          <p:cNvGraphicFramePr/>
          <p:nvPr/>
        </p:nvGraphicFramePr>
        <p:xfrm>
          <a:off x="6696376" y="3150380"/>
          <a:ext cx="6096561" cy="601755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621148"/>
                <a:gridCol w="3475412"/>
              </a:tblGrid>
              <a:tr h="429824">
                <a:tc>
                  <a:txBody>
                    <a:bodyPr/>
                    <a:lstStyle/>
                    <a:p>
                      <a:pPr>
                        <a:defRPr sz="1800">
                          <a:solidFill>
                            <a:srgbClr val="000000"/>
                          </a:solidFill>
                        </a:defRPr>
                      </a:pPr>
                      <a:r>
                        <a:rPr sz="1500">
                          <a:solidFill>
                            <a:srgbClr val="FFFFFF"/>
                          </a:solidFill>
                          <a:latin typeface="Gill Sans"/>
                          <a:ea typeface="Gill Sans"/>
                          <a:cs typeface="Gill Sans"/>
                          <a:sym typeface="Gill Sans"/>
                        </a:rPr>
                        <a:t>ocsp.gandi.net</a:t>
                      </a:r>
                    </a:p>
                  </a:txBody>
                  <a:tcPr marL="50800" marR="50800" marT="50800" marB="50800" anchor="ctr" anchorCtr="0" horzOverflow="overflow">
                    <a:lnL w="12700">
                      <a:solidFill>
                        <a:srgbClr val="D6D6D6"/>
                      </a:solidFill>
                      <a:miter lim="400000"/>
                    </a:lnL>
                    <a:lnT w="12700">
                      <a:solidFill>
                        <a:srgbClr val="D6D6D6"/>
                      </a:solidFill>
                      <a:miter lim="400000"/>
                    </a:lnT>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CNAME: ocsp.comodoca.com</a:t>
                      </a:r>
                    </a:p>
                  </a:txBody>
                  <a:tcPr marL="50800" marR="50800" marT="50800" marB="50800" anchor="ctr" anchorCtr="0" horzOverflow="overflow">
                    <a:lnR w="12700">
                      <a:solidFill>
                        <a:srgbClr val="D6D6D6"/>
                      </a:solidFill>
                      <a:miter lim="400000"/>
                    </a:lnR>
                    <a:lnT w="12700">
                      <a:solidFill>
                        <a:srgbClr val="D6D6D6"/>
                      </a:solidFill>
                      <a:miter lim="400000"/>
                    </a:lnT>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ocsp.globessl.com</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CNAME: ocsp.comodoca.com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ocsp.incommon-ecc.org</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CNAME: ocsp.comodoca.com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ocsp.incommon-igtf.org</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NS: ns0.comododns.com.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ocsp.incommon-rsa.org</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NS: ns0.comododns.com.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OCSP.intel.com</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CNAME: ocsp.comodoca.com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ocsp.marketware.eu</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CNAME: ocsp.comodoca.com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ocsp.netsolssl.com</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CNAME: ocsp.comodoca.com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ocsp.register.com</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CNAME: ocsp.comodoca.com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ocsp.securecore-ca.com</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NS: ns0.comododns.com.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ocsp.sgssl.net.</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NS: ns0.comododns.com.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ocsp.trustasiassl.com.</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NS: ns0.comododns.com.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ocsp.trust-provider.com</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CNAME: ocsp.comodoca.com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ocsp.usertrust.com</a:t>
                      </a:r>
                    </a:p>
                  </a:txBody>
                  <a:tcPr marL="50800" marR="50800" marT="50800" marB="50800" anchor="ctr" anchorCtr="0" horzOverflow="overflow">
                    <a:lnL w="12700">
                      <a:solidFill>
                        <a:srgbClr val="D6D6D6"/>
                      </a:solidFill>
                      <a:miter lim="400000"/>
                    </a:lnL>
                    <a:lnB w="12700">
                      <a:solidFill>
                        <a:srgbClr val="D6D6D6"/>
                      </a:solidFill>
                      <a:miter lim="400000"/>
                    </a:lnB>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NS: ns0.comododns.com.</a:t>
                      </a:r>
                    </a:p>
                  </a:txBody>
                  <a:tcPr marL="50800" marR="50800" marT="50800" marB="50800" anchor="ctr" anchorCtr="0" horzOverflow="overflow">
                    <a:lnR w="12700">
                      <a:solidFill>
                        <a:srgbClr val="D6D6D6"/>
                      </a:solidFill>
                      <a:miter lim="400000"/>
                    </a:lnR>
                    <a:lnB w="12700">
                      <a:solidFill>
                        <a:srgbClr val="D6D6D6"/>
                      </a:solidFill>
                      <a:miter lim="400000"/>
                    </a:lnB>
                    <a:solidFill>
                      <a:srgbClr val="000000"/>
                    </a:solidFill>
                  </a:tcPr>
                </a:tc>
              </a:tr>
            </a:tbl>
          </a:graphicData>
        </a:graphic>
      </p:graphicFrame>
      <p:sp>
        <p:nvSpPr>
          <p:cNvPr id="3360" name="Rounded Rectangle"/>
          <p:cNvSpPr/>
          <p:nvPr/>
        </p:nvSpPr>
        <p:spPr>
          <a:xfrm>
            <a:off x="2494726" y="2965138"/>
            <a:ext cx="645068" cy="1744208"/>
          </a:xfrm>
          <a:prstGeom prst="roundRect">
            <a:avLst>
              <a:gd name="adj" fmla="val 9991"/>
            </a:avLst>
          </a:prstGeom>
          <a:solidFill>
            <a:schemeClr val="accent5">
              <a:hueOff val="89162"/>
              <a:satOff val="9554"/>
              <a:lumOff val="16296"/>
              <a:alpha val="63685"/>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361" name="Seoul, Sydney, and Oregon (Asia Pacific)"/>
          <p:cNvSpPr txBox="1"/>
          <p:nvPr/>
        </p:nvSpPr>
        <p:spPr>
          <a:xfrm>
            <a:off x="251647" y="2175709"/>
            <a:ext cx="597926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hueOff val="89162"/>
                    <a:satOff val="9554"/>
                    <a:lumOff val="16296"/>
                  </a:schemeClr>
                </a:solidFill>
              </a:defRPr>
            </a:lvl1pPr>
          </a:lstStyle>
          <a:p>
            <a:pPr/>
            <a:r>
              <a:t>Seoul, Sydney, and Oregon (Asia Pacific)</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59" grpId="1"/>
    </p:bldLst>
  </p:timing>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5" name="(1) Availability:…"/>
          <p:cNvSpPr txBox="1"/>
          <p:nvPr>
            <p:ph type="title"/>
          </p:nvPr>
        </p:nvSpPr>
        <p:spPr>
          <a:prstGeom prst="rect">
            <a:avLst/>
          </a:prstGeom>
        </p:spPr>
        <p:txBody>
          <a:bodyPr/>
          <a:lstStyle/>
          <a:p>
            <a:pPr/>
            <a:r>
              <a:t>(1) Availability:</a:t>
            </a:r>
          </a:p>
          <a:p>
            <a:pPr/>
            <a:r>
              <a:t>Impact on the Web</a:t>
            </a:r>
          </a:p>
        </p:txBody>
      </p:sp>
      <p:sp>
        <p:nvSpPr>
          <p:cNvPr id="336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367" name="Image" descr="Image"/>
          <p:cNvPicPr>
            <a:picLocks noChangeAspect="1"/>
          </p:cNvPicPr>
          <p:nvPr/>
        </p:nvPicPr>
        <p:blipFill>
          <a:blip r:embed="rId3">
            <a:extLst/>
          </a:blip>
          <a:stretch>
            <a:fillRect/>
          </a:stretch>
        </p:blipFill>
        <p:spPr>
          <a:xfrm>
            <a:off x="50800" y="2540000"/>
            <a:ext cx="12700000" cy="5879630"/>
          </a:xfrm>
          <a:prstGeom prst="rect">
            <a:avLst/>
          </a:prstGeom>
          <a:ln w="12700">
            <a:miter lim="400000"/>
          </a:ln>
        </p:spPr>
      </p:pic>
      <p:grpSp>
        <p:nvGrpSpPr>
          <p:cNvPr id="3371" name="Group"/>
          <p:cNvGrpSpPr/>
          <p:nvPr/>
        </p:nvGrpSpPr>
        <p:grpSpPr>
          <a:xfrm>
            <a:off x="2016304" y="3209688"/>
            <a:ext cx="10106744" cy="4066076"/>
            <a:chOff x="0" y="0"/>
            <a:chExt cx="10106743" cy="4066076"/>
          </a:xfrm>
        </p:grpSpPr>
        <p:sp>
          <p:nvSpPr>
            <p:cNvPr id="3368" name="Rectangle"/>
            <p:cNvSpPr/>
            <p:nvPr/>
          </p:nvSpPr>
          <p:spPr>
            <a:xfrm>
              <a:off x="0" y="0"/>
              <a:ext cx="195584" cy="3612759"/>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69" name="Rectangle"/>
            <p:cNvSpPr/>
            <p:nvPr/>
          </p:nvSpPr>
          <p:spPr>
            <a:xfrm>
              <a:off x="0" y="2015887"/>
              <a:ext cx="10106744" cy="2050190"/>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70" name="Rectangle"/>
            <p:cNvSpPr/>
            <p:nvPr/>
          </p:nvSpPr>
          <p:spPr>
            <a:xfrm>
              <a:off x="3492238" y="114327"/>
              <a:ext cx="6614506" cy="2636939"/>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376" name="Group"/>
          <p:cNvGrpSpPr/>
          <p:nvPr/>
        </p:nvGrpSpPr>
        <p:grpSpPr>
          <a:xfrm>
            <a:off x="1884977" y="3250957"/>
            <a:ext cx="9721068" cy="3721539"/>
            <a:chOff x="0" y="0"/>
            <a:chExt cx="9721066" cy="3721537"/>
          </a:xfrm>
        </p:grpSpPr>
        <p:sp>
          <p:nvSpPr>
            <p:cNvPr id="3372" name="Rounded Rectangle"/>
            <p:cNvSpPr/>
            <p:nvPr/>
          </p:nvSpPr>
          <p:spPr>
            <a:xfrm>
              <a:off x="0" y="0"/>
              <a:ext cx="442240" cy="3721538"/>
            </a:xfrm>
            <a:prstGeom prst="roundRect">
              <a:avLst>
                <a:gd name="adj" fmla="val 14573"/>
              </a:avLst>
            </a:prstGeom>
            <a:solidFill>
              <a:schemeClr val="accent5">
                <a:hueOff val="89162"/>
                <a:satOff val="9554"/>
                <a:lumOff val="16296"/>
                <a:alpha val="63685"/>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73" name="Rounded Rectangle"/>
            <p:cNvSpPr/>
            <p:nvPr/>
          </p:nvSpPr>
          <p:spPr>
            <a:xfrm>
              <a:off x="6519835" y="173147"/>
              <a:ext cx="355799" cy="2941787"/>
            </a:xfrm>
            <a:prstGeom prst="roundRect">
              <a:avLst>
                <a:gd name="adj" fmla="val 14573"/>
              </a:avLst>
            </a:prstGeom>
            <a:solidFill>
              <a:schemeClr val="accent5">
                <a:hueOff val="89162"/>
                <a:satOff val="9554"/>
                <a:lumOff val="16296"/>
                <a:alpha val="63685"/>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74" name="Rounded Rectangle"/>
            <p:cNvSpPr/>
            <p:nvPr/>
          </p:nvSpPr>
          <p:spPr>
            <a:xfrm>
              <a:off x="8066406" y="71492"/>
              <a:ext cx="355800" cy="2941786"/>
            </a:xfrm>
            <a:prstGeom prst="roundRect">
              <a:avLst>
                <a:gd name="adj" fmla="val 14573"/>
              </a:avLst>
            </a:prstGeom>
            <a:solidFill>
              <a:schemeClr val="accent5">
                <a:hueOff val="89162"/>
                <a:satOff val="9554"/>
                <a:lumOff val="16296"/>
                <a:alpha val="63685"/>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75" name="Rounded Rectangle"/>
            <p:cNvSpPr/>
            <p:nvPr/>
          </p:nvSpPr>
          <p:spPr>
            <a:xfrm>
              <a:off x="9365267" y="71492"/>
              <a:ext cx="355800" cy="2941786"/>
            </a:xfrm>
            <a:prstGeom prst="roundRect">
              <a:avLst>
                <a:gd name="adj" fmla="val 14573"/>
              </a:avLst>
            </a:prstGeom>
            <a:solidFill>
              <a:schemeClr val="accent5">
                <a:hueOff val="89162"/>
                <a:satOff val="9554"/>
                <a:lumOff val="16296"/>
                <a:alpha val="63685"/>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381" name="Group"/>
          <p:cNvGrpSpPr/>
          <p:nvPr/>
        </p:nvGrpSpPr>
        <p:grpSpPr>
          <a:xfrm>
            <a:off x="2002475" y="1552385"/>
            <a:ext cx="11139961" cy="2055144"/>
            <a:chOff x="1142999" y="406399"/>
            <a:chExt cx="11139960" cy="2055142"/>
          </a:xfrm>
        </p:grpSpPr>
        <p:sp>
          <p:nvSpPr>
            <p:cNvPr id="3377" name="Comodo…"/>
            <p:cNvSpPr/>
            <p:nvPr/>
          </p:nvSpPr>
          <p:spPr>
            <a:xfrm>
              <a:off x="1142999" y="77499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a:latin typeface="Gill Sans"/>
                  <a:ea typeface="Gill Sans"/>
                  <a:cs typeface="Gill Sans"/>
                  <a:sym typeface="Gill Sans"/>
                </a:defRPr>
              </a:pPr>
              <a:r>
                <a:t>Comodo </a:t>
              </a:r>
            </a:p>
            <a:p>
              <a:pPr>
                <a:defRPr b="0">
                  <a:latin typeface="Gill Sans"/>
                  <a:ea typeface="Gill Sans"/>
                  <a:cs typeface="Gill Sans"/>
                  <a:sym typeface="Gill Sans"/>
                </a:defRPr>
              </a:pPr>
              <a:r>
                <a:t>down for 2 hours</a:t>
              </a:r>
            </a:p>
          </p:txBody>
        </p:sp>
        <p:sp>
          <p:nvSpPr>
            <p:cNvPr id="3378" name="43 servers from wosign…"/>
            <p:cNvSpPr/>
            <p:nvPr/>
          </p:nvSpPr>
          <p:spPr>
            <a:xfrm>
              <a:off x="6106586" y="77499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a:latin typeface="Gill Sans"/>
                  <a:ea typeface="Gill Sans"/>
                  <a:cs typeface="Gill Sans"/>
                  <a:sym typeface="Gill Sans"/>
                </a:defRPr>
              </a:pPr>
              <a:r>
                <a:t>43 servers from wosign</a:t>
              </a:r>
            </a:p>
            <a:p>
              <a:pPr>
                <a:defRPr b="0">
                  <a:latin typeface="Gill Sans"/>
                  <a:ea typeface="Gill Sans"/>
                  <a:cs typeface="Gill Sans"/>
                  <a:sym typeface="Gill Sans"/>
                </a:defRPr>
              </a:pPr>
              <a:r>
                <a:t>5 servers from startssl</a:t>
              </a:r>
            </a:p>
          </p:txBody>
        </p:sp>
        <p:sp>
          <p:nvSpPr>
            <p:cNvPr id="3379" name="9 servers…"/>
            <p:cNvSpPr/>
            <p:nvPr/>
          </p:nvSpPr>
          <p:spPr>
            <a:xfrm>
              <a:off x="11012960" y="40639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a:latin typeface="Gill Sans"/>
                  <a:ea typeface="Gill Sans"/>
                  <a:cs typeface="Gill Sans"/>
                  <a:sym typeface="Gill Sans"/>
                </a:defRPr>
              </a:pPr>
              <a:r>
                <a:t>9 servers</a:t>
              </a:r>
            </a:p>
            <a:p>
              <a:pPr>
                <a:defRPr b="0">
                  <a:latin typeface="Gill Sans"/>
                  <a:ea typeface="Gill Sans"/>
                  <a:cs typeface="Gill Sans"/>
                  <a:sym typeface="Gill Sans"/>
                </a:defRPr>
              </a:pPr>
              <a:r>
                <a:t> from digicert</a:t>
              </a:r>
            </a:p>
          </p:txBody>
        </p:sp>
        <p:sp>
          <p:nvSpPr>
            <p:cNvPr id="3380" name="16 servers…"/>
            <p:cNvSpPr/>
            <p:nvPr/>
          </p:nvSpPr>
          <p:spPr>
            <a:xfrm>
              <a:off x="9079262" y="1191542"/>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a:latin typeface="Gill Sans"/>
                  <a:ea typeface="Gill Sans"/>
                  <a:cs typeface="Gill Sans"/>
                  <a:sym typeface="Gill Sans"/>
                </a:defRPr>
              </a:pPr>
              <a:r>
                <a:t>16 servers </a:t>
              </a:r>
            </a:p>
            <a:p>
              <a:pPr>
                <a:defRPr b="0">
                  <a:latin typeface="Gill Sans"/>
                  <a:ea typeface="Gill Sans"/>
                  <a:cs typeface="Gill Sans"/>
                  <a:sym typeface="Gill Sans"/>
                </a:defRPr>
              </a:pPr>
              <a:r>
                <a:t>from ocsp-certum</a:t>
              </a:r>
            </a:p>
          </p:txBody>
        </p:sp>
      </p:grpSp>
      <p:grpSp>
        <p:nvGrpSpPr>
          <p:cNvPr id="3384" name="Group"/>
          <p:cNvGrpSpPr/>
          <p:nvPr/>
        </p:nvGrpSpPr>
        <p:grpSpPr>
          <a:xfrm>
            <a:off x="2133968" y="8603165"/>
            <a:ext cx="3121817" cy="1600055"/>
            <a:chOff x="0" y="0"/>
            <a:chExt cx="3121815" cy="1600053"/>
          </a:xfrm>
        </p:grpSpPr>
        <p:sp>
          <p:nvSpPr>
            <p:cNvPr id="3382" name="Availability"/>
            <p:cNvSpPr/>
            <p:nvPr/>
          </p:nvSpPr>
          <p:spPr>
            <a:xfrm>
              <a:off x="0" y="0"/>
              <a:ext cx="1722037" cy="736308"/>
            </a:xfrm>
            <a:prstGeom prst="roundRect">
              <a:avLst>
                <a:gd name="adj" fmla="val 25255"/>
              </a:avLst>
            </a:prstGeom>
            <a:solidFill>
              <a:schemeClr val="accent5">
                <a:hueOff val="89162"/>
                <a:satOff val="9554"/>
                <a:lumOff val="16296"/>
              </a:scheme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Gill Sans"/>
                  <a:ea typeface="Gill Sans"/>
                  <a:cs typeface="Gill Sans"/>
                  <a:sym typeface="Gill Sans"/>
                </a:defRPr>
              </a:lvl1pPr>
            </a:lstStyle>
            <a:p>
              <a:pPr/>
              <a:r>
                <a:t>Availability</a:t>
              </a:r>
            </a:p>
          </p:txBody>
        </p:sp>
        <p:sp>
          <p:nvSpPr>
            <p:cNvPr id="3383" name="OCSP responders are not fully reliable"/>
            <p:cNvSpPr/>
            <p:nvPr/>
          </p:nvSpPr>
          <p:spPr>
            <a:xfrm>
              <a:off x="1851815" y="330053"/>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b="0" sz="3600">
                  <a:solidFill>
                    <a:srgbClr val="FFFB00"/>
                  </a:solidFill>
                  <a:latin typeface="Gill Sans"/>
                  <a:ea typeface="Gill Sans"/>
                  <a:cs typeface="Gill Sans"/>
                  <a:sym typeface="Gill Sans"/>
                </a:defRPr>
              </a:lvl1pPr>
            </a:lstStyle>
            <a:p>
              <a:pPr/>
              <a:r>
                <a:t>OCSP responders are not fully reliable </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8" presetID="22" grpId="1" fill="hold">
                                  <p:stCondLst>
                                    <p:cond delay="0"/>
                                  </p:stCondLst>
                                  <p:iterate type="el" backwards="0">
                                    <p:tmAbs val="0"/>
                                  </p:iterate>
                                  <p:childTnLst>
                                    <p:animEffect filter="wipe(left)" transition="out">
                                      <p:cBhvr>
                                        <p:cTn id="6" dur="300" fill="hold"/>
                                        <p:tgtEl>
                                          <p:spTgt spid="3371"/>
                                        </p:tgtEl>
                                      </p:cBhvr>
                                    </p:animEffect>
                                    <p:set>
                                      <p:cBhvr>
                                        <p:cTn id="7" fill="hold">
                                          <p:stCondLst>
                                            <p:cond delay="299"/>
                                          </p:stCondLst>
                                        </p:cTn>
                                        <p:tgtEl>
                                          <p:spTgt spid="337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3376"/>
                                        </p:tgtEl>
                                        <p:attrNameLst>
                                          <p:attrName>style.visibility</p:attrName>
                                        </p:attrNameLst>
                                      </p:cBhvr>
                                      <p:to>
                                        <p:strVal val="visible"/>
                                      </p:to>
                                    </p:set>
                                    <p:animEffect filter="dissolve" transition="in">
                                      <p:cBhvr>
                                        <p:cTn id="12" dur="1000"/>
                                        <p:tgtEl>
                                          <p:spTgt spid="3376"/>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3381"/>
                                        </p:tgtEl>
                                        <p:attrNameLst>
                                          <p:attrName>style.visibility</p:attrName>
                                        </p:attrNameLst>
                                      </p:cBhvr>
                                      <p:to>
                                        <p:strVal val="visible"/>
                                      </p:to>
                                    </p:set>
                                    <p:animEffect filter="dissolve" transition="in">
                                      <p:cBhvr>
                                        <p:cTn id="17" dur="300"/>
                                        <p:tgtEl>
                                          <p:spTgt spid="3381"/>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3384"/>
                                        </p:tgtEl>
                                        <p:attrNameLst>
                                          <p:attrName>style.visibility</p:attrName>
                                        </p:attrNameLst>
                                      </p:cBhvr>
                                      <p:to>
                                        <p:strVal val="visible"/>
                                      </p:to>
                                    </p:set>
                                    <p:animEffect filter="dissolve" transition="in">
                                      <p:cBhvr>
                                        <p:cTn id="22" dur="499"/>
                                        <p:tgtEl>
                                          <p:spTgt spid="33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71" grpId="1"/>
      <p:bldP build="whole" bldLvl="1" animBg="1" rev="0" advAuto="0" spid="3384" grpId="4"/>
      <p:bldP build="whole" bldLvl="1" animBg="1" rev="0" advAuto="0" spid="3376" grpId="2"/>
      <p:bldP build="whole" bldLvl="1" animBg="1" rev="0" advAuto="0" spid="3381" grpId="3"/>
    </p:bldLs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8" name="(2) Validity of the Response"/>
          <p:cNvSpPr txBox="1"/>
          <p:nvPr>
            <p:ph type="title"/>
          </p:nvPr>
        </p:nvSpPr>
        <p:spPr>
          <a:prstGeom prst="rect">
            <a:avLst/>
          </a:prstGeom>
        </p:spPr>
        <p:txBody>
          <a:bodyPr/>
          <a:lstStyle/>
          <a:p>
            <a:pPr/>
            <a:r>
              <a:t>(2) Validity of the Response</a:t>
            </a:r>
          </a:p>
        </p:txBody>
      </p:sp>
      <p:sp>
        <p:nvSpPr>
          <p:cNvPr id="338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390" name="Image" descr="Image"/>
          <p:cNvPicPr>
            <a:picLocks noChangeAspect="1"/>
          </p:cNvPicPr>
          <p:nvPr/>
        </p:nvPicPr>
        <p:blipFill>
          <a:blip r:embed="rId3">
            <a:extLst/>
          </a:blip>
          <a:stretch>
            <a:fillRect/>
          </a:stretch>
        </p:blipFill>
        <p:spPr>
          <a:xfrm>
            <a:off x="50800" y="2540000"/>
            <a:ext cx="12700000" cy="5879630"/>
          </a:xfrm>
          <a:prstGeom prst="rect">
            <a:avLst/>
          </a:prstGeom>
          <a:ln w="12700">
            <a:miter lim="400000"/>
          </a:ln>
        </p:spPr>
      </p:pic>
      <p:grpSp>
        <p:nvGrpSpPr>
          <p:cNvPr id="3393" name="Group"/>
          <p:cNvGrpSpPr/>
          <p:nvPr/>
        </p:nvGrpSpPr>
        <p:grpSpPr>
          <a:xfrm>
            <a:off x="7512296" y="1837582"/>
            <a:ext cx="1721190" cy="1270001"/>
            <a:chOff x="1835348" y="406399"/>
            <a:chExt cx="1721189" cy="1270000"/>
          </a:xfrm>
        </p:grpSpPr>
        <p:sp>
          <p:nvSpPr>
            <p:cNvPr id="3391" name="3 servers from postsigum.cz…"/>
            <p:cNvSpPr/>
            <p:nvPr/>
          </p:nvSpPr>
          <p:spPr>
            <a:xfrm>
              <a:off x="1835348" y="406399"/>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a:solidFill>
                    <a:schemeClr val="accent5">
                      <a:hueOff val="89162"/>
                      <a:satOff val="9554"/>
                      <a:lumOff val="16296"/>
                    </a:schemeClr>
                  </a:solidFill>
                  <a:latin typeface="Gill Sans"/>
                  <a:ea typeface="Gill Sans"/>
                  <a:cs typeface="Gill Sans"/>
                  <a:sym typeface="Gill Sans"/>
                </a:defRPr>
              </a:pPr>
              <a:r>
                <a:t>3 servers from postsigum.cz </a:t>
              </a:r>
            </a:p>
            <a:p>
              <a:pPr>
                <a:defRPr b="0">
                  <a:solidFill>
                    <a:schemeClr val="accent5">
                      <a:hueOff val="89162"/>
                      <a:satOff val="9554"/>
                      <a:lumOff val="16296"/>
                    </a:schemeClr>
                  </a:solidFill>
                  <a:latin typeface="Gill Sans"/>
                  <a:ea typeface="Gill Sans"/>
                  <a:cs typeface="Gill Sans"/>
                  <a:sym typeface="Gill Sans"/>
                </a:defRPr>
              </a:pPr>
              <a:r>
                <a:t>returning “0” response</a:t>
              </a:r>
            </a:p>
          </p:txBody>
        </p:sp>
        <p:sp>
          <p:nvSpPr>
            <p:cNvPr id="3392" name="Line"/>
            <p:cNvSpPr/>
            <p:nvPr/>
          </p:nvSpPr>
          <p:spPr>
            <a:xfrm flipH="1" flipV="1">
              <a:off x="2927209" y="927589"/>
              <a:ext cx="629329" cy="629329"/>
            </a:xfrm>
            <a:prstGeom prst="line">
              <a:avLst/>
            </a:prstGeom>
            <a:noFill/>
            <a:ln w="25400" cap="flat">
              <a:solidFill>
                <a:schemeClr val="accent5">
                  <a:hueOff val="89162"/>
                  <a:satOff val="9554"/>
                  <a:lumOff val="16296"/>
                </a:schemeClr>
              </a:solidFill>
              <a:prstDash val="sysDot"/>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397" name="Group"/>
          <p:cNvGrpSpPr/>
          <p:nvPr/>
        </p:nvGrpSpPr>
        <p:grpSpPr>
          <a:xfrm>
            <a:off x="2711515" y="2978488"/>
            <a:ext cx="9245332" cy="4115513"/>
            <a:chOff x="-11124" y="0"/>
            <a:chExt cx="9245330" cy="4115512"/>
          </a:xfrm>
        </p:grpSpPr>
        <p:sp>
          <p:nvSpPr>
            <p:cNvPr id="3394" name="Rectangle"/>
            <p:cNvSpPr/>
            <p:nvPr/>
          </p:nvSpPr>
          <p:spPr>
            <a:xfrm>
              <a:off x="187505" y="0"/>
              <a:ext cx="9046701" cy="2400015"/>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95" name="Rectangle"/>
            <p:cNvSpPr/>
            <p:nvPr/>
          </p:nvSpPr>
          <p:spPr>
            <a:xfrm>
              <a:off x="0" y="677384"/>
              <a:ext cx="3508887" cy="3155074"/>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96" name="Rectangle"/>
            <p:cNvSpPr/>
            <p:nvPr/>
          </p:nvSpPr>
          <p:spPr>
            <a:xfrm>
              <a:off x="-11125" y="3329549"/>
              <a:ext cx="4491831" cy="785964"/>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400" name="Group"/>
          <p:cNvGrpSpPr/>
          <p:nvPr/>
        </p:nvGrpSpPr>
        <p:grpSpPr>
          <a:xfrm>
            <a:off x="2641320" y="8515540"/>
            <a:ext cx="3248920" cy="1636175"/>
            <a:chOff x="0" y="0"/>
            <a:chExt cx="3248919" cy="1636173"/>
          </a:xfrm>
        </p:grpSpPr>
        <p:sp>
          <p:nvSpPr>
            <p:cNvPr id="3398" name="Validity"/>
            <p:cNvSpPr/>
            <p:nvPr/>
          </p:nvSpPr>
          <p:spPr>
            <a:xfrm>
              <a:off x="0" y="0"/>
              <a:ext cx="1674099" cy="732348"/>
            </a:xfrm>
            <a:prstGeom prst="roundRect">
              <a:avLst>
                <a:gd name="adj" fmla="val 26012"/>
              </a:avLst>
            </a:prstGeom>
            <a:solidFill>
              <a:srgbClr val="00BB0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900">
                  <a:latin typeface="Gill Sans"/>
                  <a:ea typeface="Gill Sans"/>
                  <a:cs typeface="Gill Sans"/>
                  <a:sym typeface="Gill Sans"/>
                </a:defRPr>
              </a:lvl1pPr>
            </a:lstStyle>
            <a:p>
              <a:pPr/>
              <a:r>
                <a:t>Validity</a:t>
              </a:r>
            </a:p>
          </p:txBody>
        </p:sp>
        <p:sp>
          <p:nvSpPr>
            <p:cNvPr id="3399" name="OCSP responses are (mostly) valid"/>
            <p:cNvSpPr/>
            <p:nvPr/>
          </p:nvSpPr>
          <p:spPr>
            <a:xfrm>
              <a:off x="1978919" y="366173"/>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b="0" sz="3600">
                  <a:solidFill>
                    <a:srgbClr val="FFFB00"/>
                  </a:solidFill>
                  <a:latin typeface="Gill Sans"/>
                  <a:ea typeface="Gill Sans"/>
                  <a:cs typeface="Gill Sans"/>
                  <a:sym typeface="Gill Sans"/>
                </a:defRPr>
              </a:lvl1pPr>
            </a:lstStyle>
            <a:p>
              <a:pPr/>
              <a:r>
                <a:t>OCSP responses are (mostly) valid</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8" presetID="22" grpId="1" fill="hold">
                                  <p:stCondLst>
                                    <p:cond delay="0"/>
                                  </p:stCondLst>
                                  <p:iterate type="el" backwards="0">
                                    <p:tmAbs val="0"/>
                                  </p:iterate>
                                  <p:childTnLst>
                                    <p:animEffect filter="wipe(left)" transition="out">
                                      <p:cBhvr>
                                        <p:cTn id="6" dur="3000" fill="hold"/>
                                        <p:tgtEl>
                                          <p:spTgt spid="3397"/>
                                        </p:tgtEl>
                                      </p:cBhvr>
                                    </p:animEffect>
                                    <p:set>
                                      <p:cBhvr>
                                        <p:cTn id="7" fill="hold">
                                          <p:stCondLst>
                                            <p:cond delay="2999"/>
                                          </p:stCondLst>
                                        </p:cTn>
                                        <p:tgtEl>
                                          <p:spTgt spid="339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4" presetID="22" grpId="2" fill="hold">
                                  <p:stCondLst>
                                    <p:cond delay="0"/>
                                  </p:stCondLst>
                                  <p:iterate type="el" backwards="0">
                                    <p:tmAbs val="0"/>
                                  </p:iterate>
                                  <p:childTnLst>
                                    <p:set>
                                      <p:cBhvr>
                                        <p:cTn id="11" fill="hold"/>
                                        <p:tgtEl>
                                          <p:spTgt spid="3393"/>
                                        </p:tgtEl>
                                        <p:attrNameLst>
                                          <p:attrName>style.visibility</p:attrName>
                                        </p:attrNameLst>
                                      </p:cBhvr>
                                      <p:to>
                                        <p:strVal val="visible"/>
                                      </p:to>
                                    </p:set>
                                    <p:animEffect filter="wipe(down)" transition="in">
                                      <p:cBhvr>
                                        <p:cTn id="12" dur="300"/>
                                        <p:tgtEl>
                                          <p:spTgt spid="3393"/>
                                        </p:tgtEl>
                                      </p:cBhvr>
                                    </p:animEffect>
                                  </p:childTnLst>
                                </p:cTn>
                              </p:par>
                            </p:childTnLst>
                          </p:cTn>
                        </p:par>
                        <p:par>
                          <p:cTn id="13" fill="hold">
                            <p:stCondLst>
                              <p:cond delay="300"/>
                            </p:stCondLst>
                            <p:childTnLst>
                              <p:par>
                                <p:cTn id="14" presetClass="entr" nodeType="afterEffect" presetID="9" grpId="3" fill="hold">
                                  <p:stCondLst>
                                    <p:cond delay="0"/>
                                  </p:stCondLst>
                                  <p:iterate type="el" backwards="0">
                                    <p:tmAbs val="0"/>
                                  </p:iterate>
                                  <p:childTnLst>
                                    <p:set>
                                      <p:cBhvr>
                                        <p:cTn id="15" fill="hold"/>
                                        <p:tgtEl>
                                          <p:spTgt spid="3400"/>
                                        </p:tgtEl>
                                        <p:attrNameLst>
                                          <p:attrName>style.visibility</p:attrName>
                                        </p:attrNameLst>
                                      </p:cBhvr>
                                      <p:to>
                                        <p:strVal val="visible"/>
                                      </p:to>
                                    </p:set>
                                    <p:animEffect filter="dissolve" transition="in">
                                      <p:cBhvr>
                                        <p:cTn id="16" dur="499"/>
                                        <p:tgtEl>
                                          <p:spTgt spid="34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97" grpId="1"/>
      <p:bldP build="whole" bldLvl="1" animBg="1" rev="0" advAuto="0" spid="3393" grpId="2"/>
      <p:bldP build="whole" bldLvl="1" animBg="1" rev="0" advAuto="0" spid="3400" grpId="3"/>
    </p:bldLst>
  </p:timing>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4" name="(3) Consistency…"/>
          <p:cNvSpPr txBox="1"/>
          <p:nvPr>
            <p:ph type="title"/>
          </p:nvPr>
        </p:nvSpPr>
        <p:spPr>
          <a:prstGeom prst="rect">
            <a:avLst/>
          </a:prstGeom>
        </p:spPr>
        <p:txBody>
          <a:bodyPr/>
          <a:lstStyle/>
          <a:p>
            <a:pPr/>
            <a:r>
              <a:t>(3) Consistency </a:t>
            </a:r>
          </a:p>
          <a:p>
            <a:pPr/>
            <a:r>
              <a:t>OCSP vs. CRL</a:t>
            </a:r>
          </a:p>
        </p:txBody>
      </p:sp>
      <p:sp>
        <p:nvSpPr>
          <p:cNvPr id="340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06" name="Triangle"/>
          <p:cNvSpPr/>
          <p:nvPr/>
        </p:nvSpPr>
        <p:spPr>
          <a:xfrm flipH="1" rot="16200000">
            <a:off x="4628713" y="6570286"/>
            <a:ext cx="1246246" cy="2750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407" name="Rectangle"/>
          <p:cNvSpPr/>
          <p:nvPr/>
        </p:nvSpPr>
        <p:spPr>
          <a:xfrm>
            <a:off x="4953608" y="7360537"/>
            <a:ext cx="1790917" cy="991134"/>
          </a:xfrm>
          <a:prstGeom prst="rect">
            <a:avLst/>
          </a:prstGeom>
          <a:solidFill>
            <a:srgbClr val="000000"/>
          </a:solidFill>
          <a:ln w="254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grpSp>
        <p:nvGrpSpPr>
          <p:cNvPr id="3424" name="Group"/>
          <p:cNvGrpSpPr/>
          <p:nvPr/>
        </p:nvGrpSpPr>
        <p:grpSpPr>
          <a:xfrm>
            <a:off x="7061379" y="7526142"/>
            <a:ext cx="1217021" cy="659924"/>
            <a:chOff x="0" y="0"/>
            <a:chExt cx="1217019" cy="659923"/>
          </a:xfrm>
        </p:grpSpPr>
        <p:grpSp>
          <p:nvGrpSpPr>
            <p:cNvPr id="3415" name="Group"/>
            <p:cNvGrpSpPr/>
            <p:nvPr/>
          </p:nvGrpSpPr>
          <p:grpSpPr>
            <a:xfrm>
              <a:off x="0" y="-1"/>
              <a:ext cx="709020" cy="659925"/>
              <a:chOff x="0" y="0"/>
              <a:chExt cx="709019" cy="659923"/>
            </a:xfrm>
          </p:grpSpPr>
          <p:sp>
            <p:nvSpPr>
              <p:cNvPr id="3408"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09"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10"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11"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12"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13"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14"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423" name="Group"/>
            <p:cNvGrpSpPr/>
            <p:nvPr/>
          </p:nvGrpSpPr>
          <p:grpSpPr>
            <a:xfrm>
              <a:off x="507999" y="0"/>
              <a:ext cx="709021" cy="659924"/>
              <a:chOff x="0" y="0"/>
              <a:chExt cx="709019" cy="659923"/>
            </a:xfrm>
          </p:grpSpPr>
          <p:sp>
            <p:nvSpPr>
              <p:cNvPr id="3416"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17"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18"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19"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20"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21"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22"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3425"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3426" name="Chrome-logo.png" descr="Chrome-logo.png"/>
          <p:cNvPicPr>
            <a:picLocks noChangeAspect="1"/>
          </p:cNvPicPr>
          <p:nvPr/>
        </p:nvPicPr>
        <p:blipFill>
          <a:blip r:embed="rId3">
            <a:extLst/>
          </a:blip>
          <a:stretch>
            <a:fillRect/>
          </a:stretch>
        </p:blipFill>
        <p:spPr>
          <a:xfrm>
            <a:off x="1841634" y="2992428"/>
            <a:ext cx="685801" cy="685801"/>
          </a:xfrm>
          <a:prstGeom prst="rect">
            <a:avLst/>
          </a:prstGeom>
          <a:ln w="12700">
            <a:miter lim="400000"/>
          </a:ln>
        </p:spPr>
      </p:pic>
      <p:grpSp>
        <p:nvGrpSpPr>
          <p:cNvPr id="3429" name="Group"/>
          <p:cNvGrpSpPr/>
          <p:nvPr/>
        </p:nvGrpSpPr>
        <p:grpSpPr>
          <a:xfrm>
            <a:off x="4505917" y="6524009"/>
            <a:ext cx="3959814" cy="1984873"/>
            <a:chOff x="0" y="0"/>
            <a:chExt cx="3959813" cy="1984872"/>
          </a:xfrm>
        </p:grpSpPr>
        <p:sp>
          <p:nvSpPr>
            <p:cNvPr id="3427"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3428" name="250px-VRSNlogoAug2012.png" descr="250px-VRSNlogoAug2012.png"/>
            <p:cNvPicPr>
              <a:picLocks noChangeAspect="1"/>
            </p:cNvPicPr>
            <p:nvPr/>
          </p:nvPicPr>
          <p:blipFill>
            <a:blip r:embed="rId4">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3526" name="Group"/>
          <p:cNvGrpSpPr/>
          <p:nvPr/>
        </p:nvGrpSpPr>
        <p:grpSpPr>
          <a:xfrm>
            <a:off x="4992918" y="7342671"/>
            <a:ext cx="1712297" cy="1028701"/>
            <a:chOff x="0" y="0"/>
            <a:chExt cx="1712295" cy="1028699"/>
          </a:xfrm>
        </p:grpSpPr>
        <p:grpSp>
          <p:nvGrpSpPr>
            <p:cNvPr id="3445" name="Group"/>
            <p:cNvGrpSpPr/>
            <p:nvPr/>
          </p:nvGrpSpPr>
          <p:grpSpPr>
            <a:xfrm>
              <a:off x="0" y="0"/>
              <a:ext cx="533210" cy="609601"/>
              <a:chOff x="0" y="0"/>
              <a:chExt cx="533209" cy="609600"/>
            </a:xfrm>
          </p:grpSpPr>
          <p:grpSp>
            <p:nvGrpSpPr>
              <p:cNvPr id="3443" name="Group"/>
              <p:cNvGrpSpPr/>
              <p:nvPr/>
            </p:nvGrpSpPr>
            <p:grpSpPr>
              <a:xfrm>
                <a:off x="0" y="118381"/>
                <a:ext cx="533210" cy="372838"/>
                <a:chOff x="0" y="0"/>
                <a:chExt cx="533209" cy="372836"/>
              </a:xfrm>
            </p:grpSpPr>
            <p:grpSp>
              <p:nvGrpSpPr>
                <p:cNvPr id="3441" name="Group"/>
                <p:cNvGrpSpPr/>
                <p:nvPr/>
              </p:nvGrpSpPr>
              <p:grpSpPr>
                <a:xfrm>
                  <a:off x="34234" y="42068"/>
                  <a:ext cx="464742" cy="330769"/>
                  <a:chOff x="0" y="0"/>
                  <a:chExt cx="464740" cy="330768"/>
                </a:xfrm>
              </p:grpSpPr>
              <p:sp>
                <p:nvSpPr>
                  <p:cNvPr id="3430"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438" name="Group"/>
                  <p:cNvGrpSpPr/>
                  <p:nvPr/>
                </p:nvGrpSpPr>
                <p:grpSpPr>
                  <a:xfrm>
                    <a:off x="24488" y="187531"/>
                    <a:ext cx="113148" cy="105313"/>
                    <a:chOff x="0" y="0"/>
                    <a:chExt cx="113146" cy="105311"/>
                  </a:xfrm>
                </p:grpSpPr>
                <p:sp>
                  <p:nvSpPr>
                    <p:cNvPr id="3431"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32"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33"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34"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35"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36"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37"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439"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3440"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3442"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3444"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3461" name="Group"/>
            <p:cNvGrpSpPr/>
            <p:nvPr/>
          </p:nvGrpSpPr>
          <p:grpSpPr>
            <a:xfrm>
              <a:off x="589542" y="0"/>
              <a:ext cx="533211" cy="609601"/>
              <a:chOff x="0" y="0"/>
              <a:chExt cx="533209" cy="609600"/>
            </a:xfrm>
          </p:grpSpPr>
          <p:grpSp>
            <p:nvGrpSpPr>
              <p:cNvPr id="3459" name="Group"/>
              <p:cNvGrpSpPr/>
              <p:nvPr/>
            </p:nvGrpSpPr>
            <p:grpSpPr>
              <a:xfrm>
                <a:off x="-1" y="118381"/>
                <a:ext cx="533211" cy="372838"/>
                <a:chOff x="0" y="0"/>
                <a:chExt cx="533209" cy="372836"/>
              </a:xfrm>
            </p:grpSpPr>
            <p:grpSp>
              <p:nvGrpSpPr>
                <p:cNvPr id="3457" name="Group"/>
                <p:cNvGrpSpPr/>
                <p:nvPr/>
              </p:nvGrpSpPr>
              <p:grpSpPr>
                <a:xfrm>
                  <a:off x="34234" y="42068"/>
                  <a:ext cx="464742" cy="330769"/>
                  <a:chOff x="0" y="0"/>
                  <a:chExt cx="464740" cy="330768"/>
                </a:xfrm>
              </p:grpSpPr>
              <p:sp>
                <p:nvSpPr>
                  <p:cNvPr id="3446"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454" name="Group"/>
                  <p:cNvGrpSpPr/>
                  <p:nvPr/>
                </p:nvGrpSpPr>
                <p:grpSpPr>
                  <a:xfrm>
                    <a:off x="24488" y="187531"/>
                    <a:ext cx="113148" cy="105313"/>
                    <a:chOff x="0" y="0"/>
                    <a:chExt cx="113146" cy="105311"/>
                  </a:xfrm>
                </p:grpSpPr>
                <p:sp>
                  <p:nvSpPr>
                    <p:cNvPr id="3447"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48"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49"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50"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51"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52"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53"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455"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3456"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3458"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3460"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3477" name="Group"/>
            <p:cNvGrpSpPr/>
            <p:nvPr/>
          </p:nvGrpSpPr>
          <p:grpSpPr>
            <a:xfrm>
              <a:off x="-1" y="419099"/>
              <a:ext cx="533211" cy="609601"/>
              <a:chOff x="0" y="0"/>
              <a:chExt cx="533209" cy="609600"/>
            </a:xfrm>
          </p:grpSpPr>
          <p:grpSp>
            <p:nvGrpSpPr>
              <p:cNvPr id="3475" name="Group"/>
              <p:cNvGrpSpPr/>
              <p:nvPr/>
            </p:nvGrpSpPr>
            <p:grpSpPr>
              <a:xfrm>
                <a:off x="-1" y="118381"/>
                <a:ext cx="533211" cy="372838"/>
                <a:chOff x="0" y="0"/>
                <a:chExt cx="533209" cy="372836"/>
              </a:xfrm>
            </p:grpSpPr>
            <p:grpSp>
              <p:nvGrpSpPr>
                <p:cNvPr id="3473" name="Group"/>
                <p:cNvGrpSpPr/>
                <p:nvPr/>
              </p:nvGrpSpPr>
              <p:grpSpPr>
                <a:xfrm>
                  <a:off x="34234" y="42068"/>
                  <a:ext cx="464742" cy="330769"/>
                  <a:chOff x="0" y="0"/>
                  <a:chExt cx="464740" cy="330768"/>
                </a:xfrm>
              </p:grpSpPr>
              <p:sp>
                <p:nvSpPr>
                  <p:cNvPr id="3462"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470" name="Group"/>
                  <p:cNvGrpSpPr/>
                  <p:nvPr/>
                </p:nvGrpSpPr>
                <p:grpSpPr>
                  <a:xfrm>
                    <a:off x="24488" y="187531"/>
                    <a:ext cx="113148" cy="105313"/>
                    <a:chOff x="0" y="0"/>
                    <a:chExt cx="113146" cy="105311"/>
                  </a:xfrm>
                </p:grpSpPr>
                <p:sp>
                  <p:nvSpPr>
                    <p:cNvPr id="3463"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64"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65"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66"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67"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68"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69"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471"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3472"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3474"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3476"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3493" name="Group"/>
            <p:cNvGrpSpPr/>
            <p:nvPr/>
          </p:nvGrpSpPr>
          <p:grpSpPr>
            <a:xfrm>
              <a:off x="589542" y="419099"/>
              <a:ext cx="533211" cy="609601"/>
              <a:chOff x="0" y="0"/>
              <a:chExt cx="533209" cy="609600"/>
            </a:xfrm>
          </p:grpSpPr>
          <p:grpSp>
            <p:nvGrpSpPr>
              <p:cNvPr id="3491" name="Group"/>
              <p:cNvGrpSpPr/>
              <p:nvPr/>
            </p:nvGrpSpPr>
            <p:grpSpPr>
              <a:xfrm>
                <a:off x="-1" y="118381"/>
                <a:ext cx="533211" cy="372838"/>
                <a:chOff x="0" y="0"/>
                <a:chExt cx="533209" cy="372836"/>
              </a:xfrm>
            </p:grpSpPr>
            <p:grpSp>
              <p:nvGrpSpPr>
                <p:cNvPr id="3489" name="Group"/>
                <p:cNvGrpSpPr/>
                <p:nvPr/>
              </p:nvGrpSpPr>
              <p:grpSpPr>
                <a:xfrm>
                  <a:off x="34234" y="42068"/>
                  <a:ext cx="464742" cy="330769"/>
                  <a:chOff x="0" y="0"/>
                  <a:chExt cx="464740" cy="330768"/>
                </a:xfrm>
              </p:grpSpPr>
              <p:sp>
                <p:nvSpPr>
                  <p:cNvPr id="3478"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486" name="Group"/>
                  <p:cNvGrpSpPr/>
                  <p:nvPr/>
                </p:nvGrpSpPr>
                <p:grpSpPr>
                  <a:xfrm>
                    <a:off x="24488" y="187531"/>
                    <a:ext cx="113148" cy="105313"/>
                    <a:chOff x="0" y="0"/>
                    <a:chExt cx="113146" cy="105311"/>
                  </a:xfrm>
                </p:grpSpPr>
                <p:sp>
                  <p:nvSpPr>
                    <p:cNvPr id="3479"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80"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81"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82"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83"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84"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85"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487"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3488"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3490"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3492"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3509" name="Group"/>
            <p:cNvGrpSpPr/>
            <p:nvPr/>
          </p:nvGrpSpPr>
          <p:grpSpPr>
            <a:xfrm>
              <a:off x="1179085" y="0"/>
              <a:ext cx="533211" cy="609601"/>
              <a:chOff x="0" y="0"/>
              <a:chExt cx="533209" cy="609600"/>
            </a:xfrm>
          </p:grpSpPr>
          <p:grpSp>
            <p:nvGrpSpPr>
              <p:cNvPr id="3507" name="Group"/>
              <p:cNvGrpSpPr/>
              <p:nvPr/>
            </p:nvGrpSpPr>
            <p:grpSpPr>
              <a:xfrm>
                <a:off x="-1" y="118381"/>
                <a:ext cx="533211" cy="372838"/>
                <a:chOff x="0" y="0"/>
                <a:chExt cx="533209" cy="372836"/>
              </a:xfrm>
            </p:grpSpPr>
            <p:grpSp>
              <p:nvGrpSpPr>
                <p:cNvPr id="3505" name="Group"/>
                <p:cNvGrpSpPr/>
                <p:nvPr/>
              </p:nvGrpSpPr>
              <p:grpSpPr>
                <a:xfrm>
                  <a:off x="34234" y="42068"/>
                  <a:ext cx="464742" cy="330769"/>
                  <a:chOff x="0" y="0"/>
                  <a:chExt cx="464740" cy="330768"/>
                </a:xfrm>
              </p:grpSpPr>
              <p:sp>
                <p:nvSpPr>
                  <p:cNvPr id="3494"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502" name="Group"/>
                  <p:cNvGrpSpPr/>
                  <p:nvPr/>
                </p:nvGrpSpPr>
                <p:grpSpPr>
                  <a:xfrm>
                    <a:off x="24488" y="187531"/>
                    <a:ext cx="113148" cy="105313"/>
                    <a:chOff x="0" y="0"/>
                    <a:chExt cx="113146" cy="105311"/>
                  </a:xfrm>
                </p:grpSpPr>
                <p:sp>
                  <p:nvSpPr>
                    <p:cNvPr id="3495"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96"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97"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98"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99"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00"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01"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503"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3504"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3506"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3508"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3525" name="Group"/>
            <p:cNvGrpSpPr/>
            <p:nvPr/>
          </p:nvGrpSpPr>
          <p:grpSpPr>
            <a:xfrm>
              <a:off x="1179085" y="419099"/>
              <a:ext cx="533211" cy="609601"/>
              <a:chOff x="0" y="0"/>
              <a:chExt cx="533209" cy="609600"/>
            </a:xfrm>
          </p:grpSpPr>
          <p:grpSp>
            <p:nvGrpSpPr>
              <p:cNvPr id="3523" name="Group"/>
              <p:cNvGrpSpPr/>
              <p:nvPr/>
            </p:nvGrpSpPr>
            <p:grpSpPr>
              <a:xfrm>
                <a:off x="-1" y="118381"/>
                <a:ext cx="533211" cy="372838"/>
                <a:chOff x="0" y="0"/>
                <a:chExt cx="533209" cy="372836"/>
              </a:xfrm>
            </p:grpSpPr>
            <p:grpSp>
              <p:nvGrpSpPr>
                <p:cNvPr id="3521" name="Group"/>
                <p:cNvGrpSpPr/>
                <p:nvPr/>
              </p:nvGrpSpPr>
              <p:grpSpPr>
                <a:xfrm>
                  <a:off x="34234" y="42068"/>
                  <a:ext cx="464742" cy="330769"/>
                  <a:chOff x="0" y="0"/>
                  <a:chExt cx="464740" cy="330768"/>
                </a:xfrm>
              </p:grpSpPr>
              <p:sp>
                <p:nvSpPr>
                  <p:cNvPr id="3510"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518" name="Group"/>
                  <p:cNvGrpSpPr/>
                  <p:nvPr/>
                </p:nvGrpSpPr>
                <p:grpSpPr>
                  <a:xfrm>
                    <a:off x="24488" y="187531"/>
                    <a:ext cx="113148" cy="105313"/>
                    <a:chOff x="0" y="0"/>
                    <a:chExt cx="113146" cy="105311"/>
                  </a:xfrm>
                </p:grpSpPr>
                <p:sp>
                  <p:nvSpPr>
                    <p:cNvPr id="3511"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12"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13"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14"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15"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16"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17"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519"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3520"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3522"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3524"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grpSp>
        <p:nvGrpSpPr>
          <p:cNvPr id="3530" name="Group"/>
          <p:cNvGrpSpPr/>
          <p:nvPr/>
        </p:nvGrpSpPr>
        <p:grpSpPr>
          <a:xfrm>
            <a:off x="2836279" y="7205697"/>
            <a:ext cx="1914247" cy="3033353"/>
            <a:chOff x="565949" y="0"/>
            <a:chExt cx="1914246" cy="3033352"/>
          </a:xfrm>
        </p:grpSpPr>
        <p:sp>
          <p:nvSpPr>
            <p:cNvPr id="3527" name="OCSP Responders"/>
            <p:cNvSpPr/>
            <p:nvPr/>
          </p:nvSpPr>
          <p:spPr>
            <a:xfrm>
              <a:off x="1210195" y="1763352"/>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3528" name="Image" descr="Image"/>
            <p:cNvPicPr>
              <a:picLocks noChangeAspect="1"/>
            </p:cNvPicPr>
            <p:nvPr/>
          </p:nvPicPr>
          <p:blipFill>
            <a:blip r:embed="rId6">
              <a:extLst/>
            </a:blip>
            <a:stretch>
              <a:fillRect/>
            </a:stretch>
          </p:blipFill>
          <p:spPr>
            <a:xfrm>
              <a:off x="565949" y="0"/>
              <a:ext cx="1300815" cy="1300814"/>
            </a:xfrm>
            <a:prstGeom prst="rect">
              <a:avLst/>
            </a:prstGeom>
            <a:ln w="12700" cap="flat">
              <a:noFill/>
              <a:miter lim="400000"/>
            </a:ln>
            <a:effectLst/>
          </p:spPr>
        </p:pic>
        <p:sp>
          <p:nvSpPr>
            <p:cNvPr id="3529" name="Coins"/>
            <p:cNvSpPr/>
            <p:nvPr/>
          </p:nvSpPr>
          <p:spPr>
            <a:xfrm>
              <a:off x="1456325"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pSp>
        <p:nvGrpSpPr>
          <p:cNvPr id="3547" name="Group"/>
          <p:cNvGrpSpPr/>
          <p:nvPr/>
        </p:nvGrpSpPr>
        <p:grpSpPr>
          <a:xfrm>
            <a:off x="778404" y="6659801"/>
            <a:ext cx="1811138" cy="3612700"/>
            <a:chOff x="0" y="0"/>
            <a:chExt cx="1811136" cy="3612698"/>
          </a:xfrm>
        </p:grpSpPr>
        <p:grpSp>
          <p:nvGrpSpPr>
            <p:cNvPr id="3540" name="Group"/>
            <p:cNvGrpSpPr/>
            <p:nvPr/>
          </p:nvGrpSpPr>
          <p:grpSpPr>
            <a:xfrm>
              <a:off x="0" y="-1"/>
              <a:ext cx="1811137" cy="3612700"/>
              <a:chOff x="0" y="0"/>
              <a:chExt cx="1811136" cy="3612698"/>
            </a:xfrm>
          </p:grpSpPr>
          <p:grpSp>
            <p:nvGrpSpPr>
              <p:cNvPr id="3538" name="Group"/>
              <p:cNvGrpSpPr/>
              <p:nvPr/>
            </p:nvGrpSpPr>
            <p:grpSpPr>
              <a:xfrm>
                <a:off x="0" y="0"/>
                <a:ext cx="1082274" cy="2046754"/>
                <a:chOff x="0" y="0"/>
                <a:chExt cx="1082273" cy="2046753"/>
              </a:xfrm>
            </p:grpSpPr>
            <p:sp>
              <p:nvSpPr>
                <p:cNvPr id="3531" name="Rectangle"/>
                <p:cNvSpPr/>
                <p:nvPr/>
              </p:nvSpPr>
              <p:spPr>
                <a:xfrm>
                  <a:off x="0" y="0"/>
                  <a:ext cx="1082274" cy="2046754"/>
                </a:xfrm>
                <a:prstGeom prst="rect">
                  <a:avLst/>
                </a:prstGeom>
                <a:noFill/>
                <a:ln w="25400" cap="flat">
                  <a:solidFill>
                    <a:srgbClr val="FFFFFF">
                      <a:alpha val="68332"/>
                    </a:srgb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532" name="Rectangle"/>
                <p:cNvSpPr/>
                <p:nvPr/>
              </p:nvSpPr>
              <p:spPr>
                <a:xfrm>
                  <a:off x="56617" y="127000"/>
                  <a:ext cx="962202" cy="233428"/>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533" name="Rectangle"/>
                <p:cNvSpPr/>
                <p:nvPr/>
              </p:nvSpPr>
              <p:spPr>
                <a:xfrm>
                  <a:off x="56617" y="438247"/>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534" name="Rectangle"/>
                <p:cNvSpPr/>
                <p:nvPr/>
              </p:nvSpPr>
              <p:spPr>
                <a:xfrm>
                  <a:off x="56617" y="749494"/>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535" name="Rectangle"/>
                <p:cNvSpPr/>
                <p:nvPr/>
              </p:nvSpPr>
              <p:spPr>
                <a:xfrm>
                  <a:off x="56617" y="1050186"/>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536" name="Rectangle"/>
                <p:cNvSpPr/>
                <p:nvPr/>
              </p:nvSpPr>
              <p:spPr>
                <a:xfrm>
                  <a:off x="56617" y="1361434"/>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537" name="Rectangle"/>
                <p:cNvSpPr/>
                <p:nvPr/>
              </p:nvSpPr>
              <p:spPr>
                <a:xfrm>
                  <a:off x="56617" y="1672681"/>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3539" name="CRL"/>
              <p:cNvSpPr/>
              <p:nvPr/>
            </p:nvSpPr>
            <p:spPr>
              <a:xfrm>
                <a:off x="541136" y="2342698"/>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CRL</a:t>
                </a:r>
              </a:p>
            </p:txBody>
          </p:sp>
        </p:grpSp>
        <p:sp>
          <p:nvSpPr>
            <p:cNvPr id="3541" name="✗"/>
            <p:cNvSpPr/>
            <p:nvPr/>
          </p:nvSpPr>
          <p:spPr>
            <a:xfrm>
              <a:off x="342702" y="565622"/>
              <a:ext cx="40426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3542" name="✗"/>
            <p:cNvSpPr/>
            <p:nvPr/>
          </p:nvSpPr>
          <p:spPr>
            <a:xfrm>
              <a:off x="342702" y="273420"/>
              <a:ext cx="40426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3543" name="✗"/>
            <p:cNvSpPr/>
            <p:nvPr/>
          </p:nvSpPr>
          <p:spPr>
            <a:xfrm>
              <a:off x="342702" y="895841"/>
              <a:ext cx="40426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3544" name="✗"/>
            <p:cNvSpPr/>
            <p:nvPr/>
          </p:nvSpPr>
          <p:spPr>
            <a:xfrm>
              <a:off x="342702" y="1194333"/>
              <a:ext cx="40426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3545" name="✗"/>
            <p:cNvSpPr/>
            <p:nvPr/>
          </p:nvSpPr>
          <p:spPr>
            <a:xfrm>
              <a:off x="342702" y="1518262"/>
              <a:ext cx="40426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3546" name="✗"/>
            <p:cNvSpPr/>
            <p:nvPr/>
          </p:nvSpPr>
          <p:spPr>
            <a:xfrm>
              <a:off x="342702" y="1823043"/>
              <a:ext cx="404268"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grpSp>
      <p:sp>
        <p:nvSpPr>
          <p:cNvPr id="3601" name="Connection Line"/>
          <p:cNvSpPr/>
          <p:nvPr/>
        </p:nvSpPr>
        <p:spPr>
          <a:xfrm>
            <a:off x="2860623" y="5038070"/>
            <a:ext cx="434761" cy="2252325"/>
          </a:xfrm>
          <a:custGeom>
            <a:avLst/>
            <a:gdLst/>
            <a:ahLst/>
            <a:cxnLst>
              <a:cxn ang="0">
                <a:pos x="wd2" y="hd2"/>
              </a:cxn>
              <a:cxn ang="5400000">
                <a:pos x="wd2" y="hd2"/>
              </a:cxn>
              <a:cxn ang="10800000">
                <a:pos x="wd2" y="hd2"/>
              </a:cxn>
              <a:cxn ang="16200000">
                <a:pos x="wd2" y="hd2"/>
              </a:cxn>
            </a:cxnLst>
            <a:rect l="0" t="0" r="r" b="b"/>
            <a:pathLst>
              <a:path w="16216" h="21600" fill="norm" stroke="1" extrusionOk="0">
                <a:moveTo>
                  <a:pt x="14263" y="21600"/>
                </a:moveTo>
                <a:cubicBezTo>
                  <a:pt x="-5384" y="13171"/>
                  <a:pt x="-4733" y="5971"/>
                  <a:pt x="16216" y="0"/>
                </a:cubicBezTo>
              </a:path>
            </a:pathLst>
          </a:custGeom>
          <a:ln w="63500">
            <a:solidFill>
              <a:srgbClr val="FFFFFF"/>
            </a:solidFill>
            <a:prstDash val="sysDot"/>
            <a:miter lim="400000"/>
            <a:headEnd type="triangle"/>
          </a:ln>
        </p:spPr>
        <p:txBody>
          <a:bodyPr/>
          <a:lstStyle/>
          <a:p>
            <a:pPr/>
          </a:p>
        </p:txBody>
      </p:sp>
      <p:sp>
        <p:nvSpPr>
          <p:cNvPr id="3602" name="Connection Line"/>
          <p:cNvSpPr/>
          <p:nvPr/>
        </p:nvSpPr>
        <p:spPr>
          <a:xfrm>
            <a:off x="3659771" y="5047381"/>
            <a:ext cx="390664" cy="2055256"/>
          </a:xfrm>
          <a:custGeom>
            <a:avLst/>
            <a:gdLst/>
            <a:ahLst/>
            <a:cxnLst>
              <a:cxn ang="0">
                <a:pos x="wd2" y="hd2"/>
              </a:cxn>
              <a:cxn ang="5400000">
                <a:pos x="wd2" y="hd2"/>
              </a:cxn>
              <a:cxn ang="10800000">
                <a:pos x="wd2" y="hd2"/>
              </a:cxn>
              <a:cxn ang="16200000">
                <a:pos x="wd2" y="hd2"/>
              </a:cxn>
            </a:cxnLst>
            <a:rect l="0" t="0" r="r" b="b"/>
            <a:pathLst>
              <a:path w="16345" h="21600" fill="norm" stroke="1" extrusionOk="0">
                <a:moveTo>
                  <a:pt x="0" y="0"/>
                </a:moveTo>
                <a:cubicBezTo>
                  <a:pt x="19741" y="6299"/>
                  <a:pt x="21600" y="13499"/>
                  <a:pt x="5578" y="21600"/>
                </a:cubicBezTo>
              </a:path>
            </a:pathLst>
          </a:custGeom>
          <a:ln w="63500">
            <a:solidFill>
              <a:srgbClr val="FFFFFF"/>
            </a:solidFill>
            <a:prstDash val="sysDot"/>
            <a:miter lim="400000"/>
            <a:headEnd type="triangle"/>
          </a:ln>
        </p:spPr>
        <p:txBody>
          <a:bodyPr/>
          <a:lstStyle/>
          <a:p>
            <a:pPr/>
          </a:p>
        </p:txBody>
      </p:sp>
      <p:sp>
        <p:nvSpPr>
          <p:cNvPr id="3603" name="Connection Line"/>
          <p:cNvSpPr/>
          <p:nvPr/>
        </p:nvSpPr>
        <p:spPr>
          <a:xfrm>
            <a:off x="1209362" y="4871100"/>
            <a:ext cx="860030" cy="17231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732" y="10388"/>
                  <a:pt x="8932" y="3188"/>
                  <a:pt x="21600" y="0"/>
                </a:cubicBezTo>
              </a:path>
            </a:pathLst>
          </a:custGeom>
          <a:ln w="63500">
            <a:solidFill>
              <a:srgbClr val="FFFFFF"/>
            </a:solidFill>
            <a:prstDash val="sysDot"/>
            <a:miter lim="400000"/>
            <a:headEnd type="triangle"/>
          </a:ln>
        </p:spPr>
        <p:txBody>
          <a:bodyPr/>
          <a:lstStyle/>
          <a:p>
            <a:pPr/>
          </a:p>
        </p:txBody>
      </p:sp>
      <p:sp>
        <p:nvSpPr>
          <p:cNvPr id="3604" name="Connection Line"/>
          <p:cNvSpPr/>
          <p:nvPr/>
        </p:nvSpPr>
        <p:spPr>
          <a:xfrm>
            <a:off x="1587673" y="5047381"/>
            <a:ext cx="985334" cy="1551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8657" y="9914"/>
                  <a:pt x="11457" y="17114"/>
                  <a:pt x="0" y="21600"/>
                </a:cubicBezTo>
              </a:path>
            </a:pathLst>
          </a:custGeom>
          <a:ln w="63500">
            <a:solidFill>
              <a:srgbClr val="FFFFFF"/>
            </a:solidFill>
            <a:prstDash val="sysDot"/>
            <a:miter lim="400000"/>
            <a:headEnd type="triangle"/>
          </a:ln>
        </p:spPr>
        <p:txBody>
          <a:bodyPr/>
          <a:lstStyle/>
          <a:p>
            <a:pPr/>
          </a:p>
        </p:txBody>
      </p:sp>
      <p:grpSp>
        <p:nvGrpSpPr>
          <p:cNvPr id="3582" name="Group"/>
          <p:cNvGrpSpPr/>
          <p:nvPr/>
        </p:nvGrpSpPr>
        <p:grpSpPr>
          <a:xfrm>
            <a:off x="8327897" y="3244506"/>
            <a:ext cx="3214022" cy="2094583"/>
            <a:chOff x="0" y="0"/>
            <a:chExt cx="3214021" cy="2094581"/>
          </a:xfrm>
        </p:grpSpPr>
        <p:sp>
          <p:nvSpPr>
            <p:cNvPr id="3552" name="Group"/>
            <p:cNvSpPr/>
            <p:nvPr/>
          </p:nvSpPr>
          <p:spPr>
            <a:xfrm>
              <a:off x="0" y="0"/>
              <a:ext cx="2674129" cy="1736797"/>
            </a:xfrm>
            <a:prstGeom prst="roundRect">
              <a:avLst>
                <a:gd name="adj" fmla="val 10968"/>
              </a:avLst>
            </a:prstGeom>
            <a:noFill/>
            <a:ln w="76200" cap="flat">
              <a:solidFill>
                <a:schemeClr val="accent5"/>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Attacker</a:t>
              </a:r>
            </a:p>
          </p:txBody>
        </p:sp>
        <p:grpSp>
          <p:nvGrpSpPr>
            <p:cNvPr id="3560" name="Group"/>
            <p:cNvGrpSpPr/>
            <p:nvPr/>
          </p:nvGrpSpPr>
          <p:grpSpPr>
            <a:xfrm>
              <a:off x="611630" y="751996"/>
              <a:ext cx="627663" cy="584201"/>
              <a:chOff x="0" y="0"/>
              <a:chExt cx="627662" cy="584200"/>
            </a:xfrm>
          </p:grpSpPr>
          <p:sp>
            <p:nvSpPr>
              <p:cNvPr id="3553"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54"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55"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56"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57"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58"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59"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573" name="Group"/>
            <p:cNvGrpSpPr/>
            <p:nvPr/>
          </p:nvGrpSpPr>
          <p:grpSpPr>
            <a:xfrm>
              <a:off x="1346884" y="642213"/>
              <a:ext cx="1867138" cy="1452369"/>
              <a:chOff x="0" y="46231"/>
              <a:chExt cx="1867136" cy="1452368"/>
            </a:xfrm>
          </p:grpSpPr>
          <p:sp>
            <p:nvSpPr>
              <p:cNvPr id="3561"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62" name="Certificate"/>
              <p:cNvSpPr/>
              <p:nvPr/>
            </p:nvSpPr>
            <p:spPr>
              <a:xfrm>
                <a:off x="597136" y="228600"/>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3570" name="Group"/>
              <p:cNvGrpSpPr/>
              <p:nvPr/>
            </p:nvGrpSpPr>
            <p:grpSpPr>
              <a:xfrm>
                <a:off x="62930" y="528144"/>
                <a:ext cx="290761" cy="270627"/>
                <a:chOff x="0" y="0"/>
                <a:chExt cx="290759" cy="270626"/>
              </a:xfrm>
            </p:grpSpPr>
            <p:sp>
              <p:nvSpPr>
                <p:cNvPr id="3563"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64"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65"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66"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67"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68"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69"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571"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3572"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3581" name="Group"/>
            <p:cNvGrpSpPr/>
            <p:nvPr/>
          </p:nvGrpSpPr>
          <p:grpSpPr>
            <a:xfrm>
              <a:off x="133877" y="755286"/>
              <a:ext cx="620593" cy="577620"/>
              <a:chOff x="0" y="0"/>
              <a:chExt cx="620592" cy="577619"/>
            </a:xfrm>
          </p:grpSpPr>
          <p:sp>
            <p:nvSpPr>
              <p:cNvPr id="3574"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75"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76"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77"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78" name="Line"/>
              <p:cNvSpPr/>
              <p:nvPr/>
            </p:nvSpPr>
            <p:spPr>
              <a:xfrm flipV="1">
                <a:off x="214594" y="293887"/>
                <a:ext cx="134370"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79"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80"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3595" name="Group"/>
          <p:cNvGrpSpPr/>
          <p:nvPr/>
        </p:nvGrpSpPr>
        <p:grpSpPr>
          <a:xfrm>
            <a:off x="9674781" y="3840488"/>
            <a:ext cx="1194275" cy="896229"/>
            <a:chOff x="0" y="0"/>
            <a:chExt cx="1194273" cy="896228"/>
          </a:xfrm>
        </p:grpSpPr>
        <p:sp>
          <p:nvSpPr>
            <p:cNvPr id="3583"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84"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3592" name="Group"/>
            <p:cNvGrpSpPr/>
            <p:nvPr/>
          </p:nvGrpSpPr>
          <p:grpSpPr>
            <a:xfrm>
              <a:off x="62930" y="528144"/>
              <a:ext cx="290761" cy="270627"/>
              <a:chOff x="0" y="0"/>
              <a:chExt cx="290759" cy="270626"/>
            </a:xfrm>
          </p:grpSpPr>
          <p:sp>
            <p:nvSpPr>
              <p:cNvPr id="3585"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86"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87"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88"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89"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90"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91"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593"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3594"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sp>
        <p:nvSpPr>
          <p:cNvPr id="3596"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97" name="Dingbat Check"/>
          <p:cNvSpPr/>
          <p:nvPr/>
        </p:nvSpPr>
        <p:spPr>
          <a:xfrm>
            <a:off x="6042175" y="2962680"/>
            <a:ext cx="1301543" cy="1236808"/>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598" name="Rectangle"/>
          <p:cNvSpPr/>
          <p:nvPr/>
        </p:nvSpPr>
        <p:spPr>
          <a:xfrm>
            <a:off x="5339783" y="2351869"/>
            <a:ext cx="6505449" cy="2667535"/>
          </a:xfrm>
          <a:prstGeom prst="rect">
            <a:avLst/>
          </a:prstGeom>
          <a:solidFill>
            <a:srgbClr val="000000">
              <a:alpha val="71000"/>
            </a:srgbClr>
          </a:solidFill>
          <a:ln w="12700">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99" name="="/>
          <p:cNvSpPr txBox="1"/>
          <p:nvPr/>
        </p:nvSpPr>
        <p:spPr>
          <a:xfrm>
            <a:off x="2318058" y="5828331"/>
            <a:ext cx="403861" cy="671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chemeClr val="accent3">
                    <a:hueOff val="-365725"/>
                    <a:satOff val="-32500"/>
                    <a:lumOff val="18235"/>
                  </a:schemeClr>
                </a:solidFill>
              </a:defRPr>
            </a:lvl1pPr>
          </a:lstStyle>
          <a:p>
            <a:pPr/>
            <a:r>
              <a:t>=</a:t>
            </a:r>
          </a:p>
        </p:txBody>
      </p:sp>
      <p:sp>
        <p:nvSpPr>
          <p:cNvPr id="3600" name="The revocation status…"/>
          <p:cNvSpPr txBox="1"/>
          <p:nvPr/>
        </p:nvSpPr>
        <p:spPr>
          <a:xfrm>
            <a:off x="5511430" y="5226896"/>
            <a:ext cx="5953523"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200">
                <a:solidFill>
                  <a:schemeClr val="accent3">
                    <a:hueOff val="-365725"/>
                    <a:satOff val="-32500"/>
                    <a:lumOff val="18235"/>
                  </a:schemeClr>
                </a:solidFill>
                <a:latin typeface="Gill Sans"/>
                <a:ea typeface="Gill Sans"/>
                <a:cs typeface="Gill Sans"/>
                <a:sym typeface="Gill Sans"/>
              </a:defRPr>
            </a:pPr>
            <a:r>
              <a:t>The revocation status </a:t>
            </a:r>
          </a:p>
          <a:p>
            <a:pPr>
              <a:defRPr b="0" sz="3200">
                <a:solidFill>
                  <a:schemeClr val="accent3">
                    <a:hueOff val="-365725"/>
                    <a:satOff val="-32500"/>
                    <a:lumOff val="18235"/>
                  </a:schemeClr>
                </a:solidFill>
                <a:latin typeface="Gill Sans"/>
                <a:ea typeface="Gill Sans"/>
                <a:cs typeface="Gill Sans"/>
                <a:sym typeface="Gill Sans"/>
              </a:defRPr>
            </a:pPr>
            <a:r>
              <a:t>from CRL and OCSP must be same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603"/>
                                        </p:tgtEl>
                                        <p:attrNameLst>
                                          <p:attrName>style.visibility</p:attrName>
                                        </p:attrNameLst>
                                      </p:cBhvr>
                                      <p:to>
                                        <p:strVal val="visible"/>
                                      </p:to>
                                    </p:set>
                                    <p:animEffect filter="dissolve" transition="in">
                                      <p:cBhvr>
                                        <p:cTn id="7" dur="200"/>
                                        <p:tgtEl>
                                          <p:spTgt spid="3603"/>
                                        </p:tgtEl>
                                      </p:cBhvr>
                                    </p:animEffect>
                                  </p:childTnLst>
                                </p:cTn>
                              </p:par>
                            </p:childTnLst>
                          </p:cTn>
                        </p:par>
                        <p:par>
                          <p:cTn id="8" fill="hold">
                            <p:stCondLst>
                              <p:cond delay="200"/>
                            </p:stCondLst>
                            <p:childTnLst>
                              <p:par>
                                <p:cTn id="9" presetClass="entr" nodeType="afterEffect" presetID="9" grpId="2" fill="hold">
                                  <p:stCondLst>
                                    <p:cond delay="0"/>
                                  </p:stCondLst>
                                  <p:iterate type="el" backwards="0">
                                    <p:tmAbs val="0"/>
                                  </p:iterate>
                                  <p:childTnLst>
                                    <p:set>
                                      <p:cBhvr>
                                        <p:cTn id="10" fill="hold"/>
                                        <p:tgtEl>
                                          <p:spTgt spid="3604"/>
                                        </p:tgtEl>
                                        <p:attrNameLst>
                                          <p:attrName>style.visibility</p:attrName>
                                        </p:attrNameLst>
                                      </p:cBhvr>
                                      <p:to>
                                        <p:strVal val="visible"/>
                                      </p:to>
                                    </p:set>
                                    <p:animEffect filter="dissolve" transition="in">
                                      <p:cBhvr>
                                        <p:cTn id="11" dur="200"/>
                                        <p:tgtEl>
                                          <p:spTgt spid="3604"/>
                                        </p:tgtEl>
                                      </p:cBhvr>
                                    </p:animEffect>
                                  </p:childTnLst>
                                </p:cTn>
                              </p:par>
                            </p:childTnLst>
                          </p:cTn>
                        </p:par>
                        <p:par>
                          <p:cTn id="12" fill="hold">
                            <p:stCondLst>
                              <p:cond delay="400"/>
                            </p:stCondLst>
                            <p:childTnLst>
                              <p:par>
                                <p:cTn id="13" presetClass="entr" nodeType="afterEffect" presetID="9" grpId="3" fill="hold">
                                  <p:stCondLst>
                                    <p:cond delay="0"/>
                                  </p:stCondLst>
                                  <p:iterate type="el" backwards="0">
                                    <p:tmAbs val="0"/>
                                  </p:iterate>
                                  <p:childTnLst>
                                    <p:set>
                                      <p:cBhvr>
                                        <p:cTn id="14" fill="hold"/>
                                        <p:tgtEl>
                                          <p:spTgt spid="3601"/>
                                        </p:tgtEl>
                                        <p:attrNameLst>
                                          <p:attrName>style.visibility</p:attrName>
                                        </p:attrNameLst>
                                      </p:cBhvr>
                                      <p:to>
                                        <p:strVal val="visible"/>
                                      </p:to>
                                    </p:set>
                                    <p:animEffect filter="dissolve" transition="in">
                                      <p:cBhvr>
                                        <p:cTn id="15" dur="200"/>
                                        <p:tgtEl>
                                          <p:spTgt spid="3601"/>
                                        </p:tgtEl>
                                      </p:cBhvr>
                                    </p:animEffect>
                                  </p:childTnLst>
                                </p:cTn>
                              </p:par>
                            </p:childTnLst>
                          </p:cTn>
                        </p:par>
                        <p:par>
                          <p:cTn id="16" fill="hold">
                            <p:stCondLst>
                              <p:cond delay="600"/>
                            </p:stCondLst>
                            <p:childTnLst>
                              <p:par>
                                <p:cTn id="17" presetClass="entr" nodeType="afterEffect" presetID="9" grpId="4" fill="hold">
                                  <p:stCondLst>
                                    <p:cond delay="0"/>
                                  </p:stCondLst>
                                  <p:iterate type="el" backwards="0">
                                    <p:tmAbs val="0"/>
                                  </p:iterate>
                                  <p:childTnLst>
                                    <p:set>
                                      <p:cBhvr>
                                        <p:cTn id="18" fill="hold"/>
                                        <p:tgtEl>
                                          <p:spTgt spid="3602"/>
                                        </p:tgtEl>
                                        <p:attrNameLst>
                                          <p:attrName>style.visibility</p:attrName>
                                        </p:attrNameLst>
                                      </p:cBhvr>
                                      <p:to>
                                        <p:strVal val="visible"/>
                                      </p:to>
                                    </p:set>
                                    <p:animEffect filter="dissolve" transition="in">
                                      <p:cBhvr>
                                        <p:cTn id="19" dur="200"/>
                                        <p:tgtEl>
                                          <p:spTgt spid="3602"/>
                                        </p:tgtEl>
                                      </p:cBhvr>
                                    </p:animEffec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1" presetID="22" grpId="5" fill="hold">
                                  <p:stCondLst>
                                    <p:cond delay="0"/>
                                  </p:stCondLst>
                                  <p:iterate type="el" backwards="0">
                                    <p:tmAbs val="0"/>
                                  </p:iterate>
                                  <p:childTnLst>
                                    <p:set>
                                      <p:cBhvr>
                                        <p:cTn id="23" fill="hold"/>
                                        <p:tgtEl>
                                          <p:spTgt spid="3599"/>
                                        </p:tgtEl>
                                        <p:attrNameLst>
                                          <p:attrName>style.visibility</p:attrName>
                                        </p:attrNameLst>
                                      </p:cBhvr>
                                      <p:to>
                                        <p:strVal val="visible"/>
                                      </p:to>
                                    </p:set>
                                    <p:animEffect filter="wipe(up)" transition="in">
                                      <p:cBhvr>
                                        <p:cTn id="24" dur="300"/>
                                        <p:tgtEl>
                                          <p:spTgt spid="3599"/>
                                        </p:tgtEl>
                                      </p:cBhvr>
                                    </p:animEffect>
                                  </p:childTnLst>
                                </p:cTn>
                              </p:par>
                            </p:childTnLst>
                          </p:cTn>
                        </p:par>
                        <p:par>
                          <p:cTn id="25" fill="hold">
                            <p:stCondLst>
                              <p:cond delay="300"/>
                            </p:stCondLst>
                            <p:childTnLst>
                              <p:par>
                                <p:cTn id="26" presetClass="entr" nodeType="afterEffect" presetSubtype="0" presetID="1" grpId="6" fill="hold">
                                  <p:stCondLst>
                                    <p:cond delay="0"/>
                                  </p:stCondLst>
                                  <p:iterate type="el" backwards="0">
                                    <p:tmAbs val="0"/>
                                  </p:iterate>
                                  <p:childTnLst>
                                    <p:set>
                                      <p:cBhvr>
                                        <p:cTn id="27" fill="hold"/>
                                        <p:tgtEl>
                                          <p:spTgt spid="36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04" grpId="2"/>
      <p:bldP build="whole" bldLvl="1" animBg="1" rev="0" advAuto="0" spid="3602" grpId="4"/>
      <p:bldP build="whole" bldLvl="1" animBg="1" rev="0" advAuto="0" spid="3601" grpId="3"/>
      <p:bldP build="whole" bldLvl="1" animBg="1" rev="0" advAuto="0" spid="3603" grpId="1"/>
      <p:bldP build="whole" bldLvl="1" animBg="1" rev="0" advAuto="0" spid="3599" grpId="5"/>
      <p:bldP build="whole" bldLvl="1" animBg="1" rev="0" advAuto="0" spid="3600" grpId="6"/>
    </p:bldLst>
  </p:timing>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08" name="Some of them could be already expired!"/>
          <p:cNvSpPr/>
          <p:nvPr/>
        </p:nvSpPr>
        <p:spPr>
          <a:xfrm>
            <a:off x="7661518" y="6344621"/>
            <a:ext cx="2866232" cy="26519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56" y="0"/>
                </a:moveTo>
                <a:lnTo>
                  <a:pt x="9894" y="14304"/>
                </a:lnTo>
                <a:lnTo>
                  <a:pt x="532" y="14304"/>
                </a:lnTo>
                <a:cubicBezTo>
                  <a:pt x="239" y="14304"/>
                  <a:pt x="0" y="14562"/>
                  <a:pt x="0" y="14879"/>
                </a:cubicBezTo>
                <a:lnTo>
                  <a:pt x="0" y="21025"/>
                </a:lnTo>
                <a:cubicBezTo>
                  <a:pt x="0" y="21342"/>
                  <a:pt x="239" y="21600"/>
                  <a:pt x="532" y="21600"/>
                </a:cubicBezTo>
                <a:lnTo>
                  <a:pt x="21068" y="21600"/>
                </a:lnTo>
                <a:cubicBezTo>
                  <a:pt x="21361" y="21600"/>
                  <a:pt x="21600" y="21342"/>
                  <a:pt x="21600" y="21025"/>
                </a:cubicBezTo>
                <a:lnTo>
                  <a:pt x="21600" y="14879"/>
                </a:lnTo>
                <a:cubicBezTo>
                  <a:pt x="21600" y="14562"/>
                  <a:pt x="21361" y="14304"/>
                  <a:pt x="21068" y="14304"/>
                </a:cubicBezTo>
                <a:lnTo>
                  <a:pt x="12017" y="14304"/>
                </a:lnTo>
                <a:lnTo>
                  <a:pt x="10956" y="0"/>
                </a:lnTo>
                <a:close/>
              </a:path>
            </a:pathLst>
          </a:custGeom>
          <a:solidFill>
            <a:schemeClr val="accent5">
              <a:hueOff val="89162"/>
              <a:satOff val="9554"/>
              <a:lumOff val="16296"/>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Gill Sans"/>
                <a:ea typeface="Gill Sans"/>
                <a:cs typeface="Gill Sans"/>
                <a:sym typeface="Gill Sans"/>
              </a:defRPr>
            </a:lvl1pPr>
          </a:lstStyle>
          <a:p>
            <a:pPr/>
            <a:r>
              <a:t>Some of them could be already expired!</a:t>
            </a:r>
          </a:p>
        </p:txBody>
      </p:sp>
      <p:sp>
        <p:nvSpPr>
          <p:cNvPr id="3609" name="(3) Consistency…"/>
          <p:cNvSpPr txBox="1"/>
          <p:nvPr>
            <p:ph type="title"/>
          </p:nvPr>
        </p:nvSpPr>
        <p:spPr>
          <a:prstGeom prst="rect">
            <a:avLst/>
          </a:prstGeom>
        </p:spPr>
        <p:txBody>
          <a:bodyPr/>
          <a:lstStyle/>
          <a:p>
            <a:pPr/>
            <a:r>
              <a:t>(3) Consistency </a:t>
            </a:r>
          </a:p>
          <a:p>
            <a:pPr/>
            <a:r>
              <a:t>OCSP vs. CRL</a:t>
            </a:r>
          </a:p>
        </p:txBody>
      </p:sp>
      <p:sp>
        <p:nvSpPr>
          <p:cNvPr id="361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620" name="Group"/>
          <p:cNvGrpSpPr/>
          <p:nvPr/>
        </p:nvGrpSpPr>
        <p:grpSpPr>
          <a:xfrm>
            <a:off x="2941337" y="2919292"/>
            <a:ext cx="1945060" cy="3485725"/>
            <a:chOff x="658539" y="342900"/>
            <a:chExt cx="1945059" cy="3485724"/>
          </a:xfrm>
        </p:grpSpPr>
        <p:grpSp>
          <p:nvGrpSpPr>
            <p:cNvPr id="3618" name="Group"/>
            <p:cNvGrpSpPr/>
            <p:nvPr/>
          </p:nvGrpSpPr>
          <p:grpSpPr>
            <a:xfrm>
              <a:off x="658539" y="872328"/>
              <a:ext cx="1075438" cy="2956297"/>
              <a:chOff x="0" y="0"/>
              <a:chExt cx="1075436" cy="2956295"/>
            </a:xfrm>
          </p:grpSpPr>
          <p:sp>
            <p:nvSpPr>
              <p:cNvPr id="3611" name="Rectangle"/>
              <p:cNvSpPr/>
              <p:nvPr/>
            </p:nvSpPr>
            <p:spPr>
              <a:xfrm>
                <a:off x="0" y="0"/>
                <a:ext cx="1075437" cy="2956296"/>
              </a:xfrm>
              <a:prstGeom prst="rect">
                <a:avLst/>
              </a:prstGeom>
              <a:noFill/>
              <a:ln w="25400" cap="flat">
                <a:solidFill>
                  <a:srgbClr val="FFFFFF">
                    <a:alpha val="68332"/>
                  </a:srgb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12" name="Rectangle"/>
              <p:cNvSpPr/>
              <p:nvPr/>
            </p:nvSpPr>
            <p:spPr>
              <a:xfrm>
                <a:off x="56617" y="438247"/>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13" name="Rectangle"/>
              <p:cNvSpPr/>
              <p:nvPr/>
            </p:nvSpPr>
            <p:spPr>
              <a:xfrm>
                <a:off x="56617" y="749494"/>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14" name="Rectangle"/>
              <p:cNvSpPr/>
              <p:nvPr/>
            </p:nvSpPr>
            <p:spPr>
              <a:xfrm>
                <a:off x="56617" y="1050186"/>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15" name="Rectangle"/>
              <p:cNvSpPr/>
              <p:nvPr/>
            </p:nvSpPr>
            <p:spPr>
              <a:xfrm>
                <a:off x="56617" y="1672681"/>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16" name="Rectangle"/>
              <p:cNvSpPr/>
              <p:nvPr/>
            </p:nvSpPr>
            <p:spPr>
              <a:xfrm>
                <a:off x="56617" y="1983928"/>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17" name="Rectangle"/>
              <p:cNvSpPr/>
              <p:nvPr/>
            </p:nvSpPr>
            <p:spPr>
              <a:xfrm>
                <a:off x="56617" y="2295176"/>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3619" name="Certificates that support…"/>
            <p:cNvSpPr/>
            <p:nvPr/>
          </p:nvSpPr>
          <p:spPr>
            <a:xfrm>
              <a:off x="1333599" y="342900"/>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2000">
                  <a:latin typeface="Gill Sans"/>
                  <a:ea typeface="Gill Sans"/>
                  <a:cs typeface="Gill Sans"/>
                  <a:sym typeface="Gill Sans"/>
                </a:defRPr>
              </a:pPr>
              <a:r>
                <a:t>Certificates that support</a:t>
              </a:r>
            </a:p>
            <a:p>
              <a:pPr>
                <a:defRPr b="0" sz="2000">
                  <a:latin typeface="Gill Sans"/>
                  <a:ea typeface="Gill Sans"/>
                  <a:cs typeface="Gill Sans"/>
                  <a:sym typeface="Gill Sans"/>
                </a:defRPr>
              </a:pPr>
              <a:r>
                <a:rPr>
                  <a:solidFill>
                    <a:schemeClr val="accent4">
                      <a:hueOff val="468000"/>
                      <a:satOff val="-4761"/>
                      <a:lumOff val="10196"/>
                    </a:schemeClr>
                  </a:solidFill>
                </a:rPr>
                <a:t>both</a:t>
              </a:r>
              <a:r>
                <a:t> OCSP and CRL</a:t>
              </a:r>
            </a:p>
          </p:txBody>
        </p:sp>
      </p:grpSp>
      <p:grpSp>
        <p:nvGrpSpPr>
          <p:cNvPr id="3628" name="Group"/>
          <p:cNvGrpSpPr/>
          <p:nvPr/>
        </p:nvGrpSpPr>
        <p:grpSpPr>
          <a:xfrm>
            <a:off x="5152253" y="4024459"/>
            <a:ext cx="1755795" cy="1698576"/>
            <a:chOff x="166234" y="196850"/>
            <a:chExt cx="1755794" cy="1698575"/>
          </a:xfrm>
        </p:grpSpPr>
        <p:sp>
          <p:nvSpPr>
            <p:cNvPr id="3621" name="1,568 CRLs"/>
            <p:cNvSpPr/>
            <p:nvPr/>
          </p:nvSpPr>
          <p:spPr>
            <a:xfrm>
              <a:off x="652028" y="196850"/>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Gill Sans"/>
                  <a:ea typeface="Gill Sans"/>
                  <a:cs typeface="Gill Sans"/>
                  <a:sym typeface="Gill Sans"/>
                </a:defRPr>
              </a:lvl1pPr>
            </a:lstStyle>
            <a:p>
              <a:pPr/>
              <a:r>
                <a:t>1,568 CRLs</a:t>
              </a:r>
            </a:p>
          </p:txBody>
        </p:sp>
        <p:grpSp>
          <p:nvGrpSpPr>
            <p:cNvPr id="3627" name="Group"/>
            <p:cNvGrpSpPr/>
            <p:nvPr/>
          </p:nvGrpSpPr>
          <p:grpSpPr>
            <a:xfrm>
              <a:off x="166234" y="484450"/>
              <a:ext cx="1479589" cy="1410976"/>
              <a:chOff x="0" y="0"/>
              <a:chExt cx="1479587" cy="1410974"/>
            </a:xfrm>
          </p:grpSpPr>
          <p:sp>
            <p:nvSpPr>
              <p:cNvPr id="3622" name="Rectangle"/>
              <p:cNvSpPr/>
              <p:nvPr/>
            </p:nvSpPr>
            <p:spPr>
              <a:xfrm>
                <a:off x="0" y="0"/>
                <a:ext cx="971589" cy="902975"/>
              </a:xfrm>
              <a:prstGeom prst="rect">
                <a:avLst/>
              </a:prstGeom>
              <a:solidFill>
                <a:srgbClr val="A9A9A9"/>
              </a:solidFill>
              <a:ln w="127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23" name="Rectangle"/>
              <p:cNvSpPr/>
              <p:nvPr/>
            </p:nvSpPr>
            <p:spPr>
              <a:xfrm>
                <a:off x="127000" y="127000"/>
                <a:ext cx="971589" cy="902975"/>
              </a:xfrm>
              <a:prstGeom prst="rect">
                <a:avLst/>
              </a:prstGeom>
              <a:solidFill>
                <a:srgbClr val="A9A9A9"/>
              </a:solidFill>
              <a:ln w="127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24" name="Rectangle"/>
              <p:cNvSpPr/>
              <p:nvPr/>
            </p:nvSpPr>
            <p:spPr>
              <a:xfrm>
                <a:off x="254000" y="254000"/>
                <a:ext cx="971589" cy="902975"/>
              </a:xfrm>
              <a:prstGeom prst="rect">
                <a:avLst/>
              </a:prstGeom>
              <a:solidFill>
                <a:srgbClr val="A9A9A9"/>
              </a:solidFill>
              <a:ln w="127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25" name="Rectangle"/>
              <p:cNvSpPr/>
              <p:nvPr/>
            </p:nvSpPr>
            <p:spPr>
              <a:xfrm>
                <a:off x="381000" y="381000"/>
                <a:ext cx="971589" cy="902975"/>
              </a:xfrm>
              <a:prstGeom prst="rect">
                <a:avLst/>
              </a:prstGeom>
              <a:solidFill>
                <a:srgbClr val="A9A9A9"/>
              </a:solidFill>
              <a:ln w="127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26" name="Rectangle"/>
              <p:cNvSpPr/>
              <p:nvPr/>
            </p:nvSpPr>
            <p:spPr>
              <a:xfrm>
                <a:off x="507999" y="508000"/>
                <a:ext cx="971589" cy="902975"/>
              </a:xfrm>
              <a:prstGeom prst="rect">
                <a:avLst/>
              </a:prstGeom>
              <a:solidFill>
                <a:srgbClr val="A9A9A9"/>
              </a:solidFill>
              <a:ln w="127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grpSp>
        <p:nvGrpSpPr>
          <p:cNvPr id="3641" name="Group"/>
          <p:cNvGrpSpPr/>
          <p:nvPr/>
        </p:nvGrpSpPr>
        <p:grpSpPr>
          <a:xfrm>
            <a:off x="482811" y="2919292"/>
            <a:ext cx="1807719" cy="3612725"/>
            <a:chOff x="277897" y="342900"/>
            <a:chExt cx="1807718" cy="3612724"/>
          </a:xfrm>
        </p:grpSpPr>
        <p:sp>
          <p:nvSpPr>
            <p:cNvPr id="3629" name="Certificates…"/>
            <p:cNvSpPr/>
            <p:nvPr/>
          </p:nvSpPr>
          <p:spPr>
            <a:xfrm>
              <a:off x="815615" y="342900"/>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2000">
                  <a:latin typeface="Gill Sans"/>
                  <a:ea typeface="Gill Sans"/>
                  <a:cs typeface="Gill Sans"/>
                  <a:sym typeface="Gill Sans"/>
                </a:defRPr>
              </a:pPr>
              <a:r>
                <a:t>Certificates </a:t>
              </a:r>
            </a:p>
            <a:p>
              <a:pPr>
                <a:defRPr b="0" sz="2000">
                  <a:latin typeface="Gill Sans"/>
                  <a:ea typeface="Gill Sans"/>
                  <a:cs typeface="Gill Sans"/>
                  <a:sym typeface="Gill Sans"/>
                </a:defRPr>
              </a:pPr>
              <a:r>
                <a:t>from Alexa 1M</a:t>
              </a:r>
            </a:p>
          </p:txBody>
        </p:sp>
        <p:grpSp>
          <p:nvGrpSpPr>
            <p:cNvPr id="3640" name="Group"/>
            <p:cNvGrpSpPr/>
            <p:nvPr/>
          </p:nvGrpSpPr>
          <p:grpSpPr>
            <a:xfrm>
              <a:off x="277897" y="999328"/>
              <a:ext cx="1075437" cy="2956297"/>
              <a:chOff x="0" y="0"/>
              <a:chExt cx="1075436" cy="2956295"/>
            </a:xfrm>
          </p:grpSpPr>
          <p:sp>
            <p:nvSpPr>
              <p:cNvPr id="3630" name="Rectangle"/>
              <p:cNvSpPr/>
              <p:nvPr/>
            </p:nvSpPr>
            <p:spPr>
              <a:xfrm>
                <a:off x="0" y="0"/>
                <a:ext cx="1075437" cy="2956296"/>
              </a:xfrm>
              <a:prstGeom prst="rect">
                <a:avLst/>
              </a:prstGeom>
              <a:noFill/>
              <a:ln w="25400" cap="flat">
                <a:solidFill>
                  <a:srgbClr val="FFFFFF">
                    <a:alpha val="68332"/>
                  </a:srgb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31" name="Rectangle"/>
              <p:cNvSpPr/>
              <p:nvPr/>
            </p:nvSpPr>
            <p:spPr>
              <a:xfrm>
                <a:off x="56617" y="127000"/>
                <a:ext cx="962202" cy="233428"/>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32" name="Rectangle"/>
              <p:cNvSpPr/>
              <p:nvPr/>
            </p:nvSpPr>
            <p:spPr>
              <a:xfrm>
                <a:off x="56617" y="438247"/>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33" name="Rectangle"/>
              <p:cNvSpPr/>
              <p:nvPr/>
            </p:nvSpPr>
            <p:spPr>
              <a:xfrm>
                <a:off x="56617" y="749494"/>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34" name="Rectangle"/>
              <p:cNvSpPr/>
              <p:nvPr/>
            </p:nvSpPr>
            <p:spPr>
              <a:xfrm>
                <a:off x="56617" y="1050186"/>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35" name="Rectangle"/>
              <p:cNvSpPr/>
              <p:nvPr/>
            </p:nvSpPr>
            <p:spPr>
              <a:xfrm>
                <a:off x="56617" y="1361434"/>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36" name="Rectangle"/>
              <p:cNvSpPr/>
              <p:nvPr/>
            </p:nvSpPr>
            <p:spPr>
              <a:xfrm>
                <a:off x="56617" y="1672681"/>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37" name="Rectangle"/>
              <p:cNvSpPr/>
              <p:nvPr/>
            </p:nvSpPr>
            <p:spPr>
              <a:xfrm>
                <a:off x="56617" y="1983928"/>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38" name="Rectangle"/>
              <p:cNvSpPr/>
              <p:nvPr/>
            </p:nvSpPr>
            <p:spPr>
              <a:xfrm>
                <a:off x="56617" y="2295176"/>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39" name="Rectangle"/>
              <p:cNvSpPr/>
              <p:nvPr/>
            </p:nvSpPr>
            <p:spPr>
              <a:xfrm>
                <a:off x="56617" y="2606423"/>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grpSp>
        <p:nvGrpSpPr>
          <p:cNvPr id="3653" name="Group"/>
          <p:cNvGrpSpPr/>
          <p:nvPr/>
        </p:nvGrpSpPr>
        <p:grpSpPr>
          <a:xfrm>
            <a:off x="11083519" y="2218777"/>
            <a:ext cx="2022705" cy="4194379"/>
            <a:chOff x="111900" y="196850"/>
            <a:chExt cx="2022703" cy="4194377"/>
          </a:xfrm>
        </p:grpSpPr>
        <p:grpSp>
          <p:nvGrpSpPr>
            <p:cNvPr id="3647" name="Group"/>
            <p:cNvGrpSpPr/>
            <p:nvPr/>
          </p:nvGrpSpPr>
          <p:grpSpPr>
            <a:xfrm>
              <a:off x="239915" y="1827919"/>
              <a:ext cx="1762145" cy="2563309"/>
              <a:chOff x="0" y="0"/>
              <a:chExt cx="1762144" cy="2563308"/>
            </a:xfrm>
          </p:grpSpPr>
          <p:sp>
            <p:nvSpPr>
              <p:cNvPr id="3642" name="1F3D4…9A8"/>
              <p:cNvSpPr/>
              <p:nvPr/>
            </p:nvSpPr>
            <p:spPr>
              <a:xfrm>
                <a:off x="0" y="0"/>
                <a:ext cx="984289" cy="342900"/>
              </a:xfrm>
              <a:prstGeom prst="rect">
                <a:avLst/>
              </a:prstGeom>
              <a:solidFill>
                <a:srgbClr val="A9A9A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200">
                    <a:latin typeface="+mn-lt"/>
                    <a:ea typeface="+mn-ea"/>
                    <a:cs typeface="+mn-cs"/>
                    <a:sym typeface="Helvetica Neue Medium"/>
                  </a:defRPr>
                </a:lvl1pPr>
              </a:lstStyle>
              <a:p>
                <a:pPr/>
                <a:r>
                  <a:t>1F3D4…9A8</a:t>
                </a:r>
              </a:p>
            </p:txBody>
          </p:sp>
          <p:sp>
            <p:nvSpPr>
              <p:cNvPr id="3643" name="A234…FAA"/>
              <p:cNvSpPr/>
              <p:nvPr/>
            </p:nvSpPr>
            <p:spPr>
              <a:xfrm>
                <a:off x="0" y="440610"/>
                <a:ext cx="984289" cy="342901"/>
              </a:xfrm>
              <a:prstGeom prst="rect">
                <a:avLst/>
              </a:prstGeom>
              <a:solidFill>
                <a:srgbClr val="A9A9A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200">
                    <a:latin typeface="+mn-lt"/>
                    <a:ea typeface="+mn-ea"/>
                    <a:cs typeface="+mn-cs"/>
                    <a:sym typeface="Helvetica Neue Medium"/>
                  </a:defRPr>
                </a:lvl1pPr>
              </a:lstStyle>
              <a:p>
                <a:pPr/>
                <a:r>
                  <a:t>A234…FAA</a:t>
                </a:r>
              </a:p>
            </p:txBody>
          </p:sp>
          <p:sp>
            <p:nvSpPr>
              <p:cNvPr id="3644" name="1F3D4…9A8"/>
              <p:cNvSpPr/>
              <p:nvPr/>
            </p:nvSpPr>
            <p:spPr>
              <a:xfrm>
                <a:off x="0" y="2171890"/>
                <a:ext cx="984289" cy="342901"/>
              </a:xfrm>
              <a:prstGeom prst="rect">
                <a:avLst/>
              </a:prstGeom>
              <a:solidFill>
                <a:srgbClr val="A9A9A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200">
                    <a:latin typeface="+mn-lt"/>
                    <a:ea typeface="+mn-ea"/>
                    <a:cs typeface="+mn-cs"/>
                    <a:sym typeface="Helvetica Neue Medium"/>
                  </a:defRPr>
                </a:lvl1pPr>
              </a:lstStyle>
              <a:p>
                <a:pPr/>
                <a:r>
                  <a:t>1F3D4…9A8</a:t>
                </a:r>
              </a:p>
            </p:txBody>
          </p:sp>
          <p:sp>
            <p:nvSpPr>
              <p:cNvPr id="3645" name="Rectangle"/>
              <p:cNvSpPr/>
              <p:nvPr/>
            </p:nvSpPr>
            <p:spPr>
              <a:xfrm>
                <a:off x="0" y="1668379"/>
                <a:ext cx="984289" cy="342901"/>
              </a:xfrm>
              <a:prstGeom prst="rect">
                <a:avLst/>
              </a:prstGeom>
              <a:solidFill>
                <a:srgbClr val="A9A9A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200">
                    <a:latin typeface="+mn-lt"/>
                    <a:ea typeface="+mn-ea"/>
                    <a:cs typeface="+mn-cs"/>
                    <a:sym typeface="Helvetica Neue Medium"/>
                  </a:defRPr>
                </a:lvl1pPr>
              </a:lstStyle>
              <a:p>
                <a:pPr/>
                <a:r>
                  <a:t> </a:t>
                </a:r>
              </a:p>
            </p:txBody>
          </p:sp>
          <p:sp>
            <p:nvSpPr>
              <p:cNvPr id="3646" name="…"/>
              <p:cNvSpPr/>
              <p:nvPr/>
            </p:nvSpPr>
            <p:spPr>
              <a:xfrm>
                <a:off x="492144" y="1293308"/>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lvl1pPr>
              </a:lstStyle>
              <a:p>
                <a:pPr/>
                <a:r>
                  <a:t>…</a:t>
                </a:r>
              </a:p>
            </p:txBody>
          </p:sp>
        </p:grpSp>
        <p:sp>
          <p:nvSpPr>
            <p:cNvPr id="3648" name="728,261 Serials…"/>
            <p:cNvSpPr/>
            <p:nvPr/>
          </p:nvSpPr>
          <p:spPr>
            <a:xfrm>
              <a:off x="864604" y="89736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2000">
                  <a:latin typeface="Gill Sans"/>
                  <a:ea typeface="Gill Sans"/>
                  <a:cs typeface="Gill Sans"/>
                  <a:sym typeface="Gill Sans"/>
                </a:defRPr>
              </a:pPr>
              <a:r>
                <a:t>728,261 Serials </a:t>
              </a:r>
            </a:p>
            <a:p>
              <a:pPr>
                <a:defRPr b="0" sz="2000">
                  <a:latin typeface="Gill Sans"/>
                  <a:ea typeface="Gill Sans"/>
                  <a:cs typeface="Gill Sans"/>
                  <a:sym typeface="Gill Sans"/>
                </a:defRPr>
              </a:pPr>
              <a:r>
                <a:t>w/ OCSP URL</a:t>
              </a:r>
            </a:p>
          </p:txBody>
        </p:sp>
        <p:sp>
          <p:nvSpPr>
            <p:cNvPr id="3649" name="unexpired"/>
            <p:cNvSpPr/>
            <p:nvPr/>
          </p:nvSpPr>
          <p:spPr>
            <a:xfrm>
              <a:off x="864604" y="196850"/>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Gill Sans"/>
                  <a:ea typeface="Gill Sans"/>
                  <a:cs typeface="Gill Sans"/>
                  <a:sym typeface="Gill Sans"/>
                </a:defRPr>
              </a:lvl1pPr>
            </a:lstStyle>
            <a:p>
              <a:pPr/>
              <a:r>
                <a:t>unexpired</a:t>
              </a:r>
            </a:p>
          </p:txBody>
        </p:sp>
        <p:grpSp>
          <p:nvGrpSpPr>
            <p:cNvPr id="3652" name="Group"/>
            <p:cNvGrpSpPr/>
            <p:nvPr/>
          </p:nvGrpSpPr>
          <p:grpSpPr>
            <a:xfrm>
              <a:off x="111900" y="266332"/>
              <a:ext cx="1505409" cy="319808"/>
              <a:chOff x="0" y="0"/>
              <a:chExt cx="1505407" cy="319806"/>
            </a:xfrm>
          </p:grpSpPr>
          <p:sp>
            <p:nvSpPr>
              <p:cNvPr id="3650" name="Line"/>
              <p:cNvSpPr/>
              <p:nvPr/>
            </p:nvSpPr>
            <p:spPr>
              <a:xfrm flipV="1">
                <a:off x="793162" y="0"/>
                <a:ext cx="712246" cy="319807"/>
              </a:xfrm>
              <a:prstGeom prst="line">
                <a:avLst/>
              </a:prstGeom>
              <a:noFill/>
              <a:ln w="38100" cap="flat">
                <a:solidFill>
                  <a:schemeClr val="accent5"/>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51" name="Line"/>
              <p:cNvSpPr/>
              <p:nvPr/>
            </p:nvSpPr>
            <p:spPr>
              <a:xfrm flipH="1" flipV="1">
                <a:off x="-1" y="22746"/>
                <a:ext cx="807896" cy="289558"/>
              </a:xfrm>
              <a:prstGeom prst="line">
                <a:avLst/>
              </a:prstGeom>
              <a:noFill/>
              <a:ln w="38100" cap="flat">
                <a:solidFill>
                  <a:schemeClr val="accent5"/>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grpSp>
        <p:nvGrpSpPr>
          <p:cNvPr id="3668" name="Group"/>
          <p:cNvGrpSpPr/>
          <p:nvPr/>
        </p:nvGrpSpPr>
        <p:grpSpPr>
          <a:xfrm>
            <a:off x="5939484" y="5109387"/>
            <a:ext cx="3841751" cy="5539545"/>
            <a:chOff x="488778" y="0"/>
            <a:chExt cx="3841749" cy="5539544"/>
          </a:xfrm>
        </p:grpSpPr>
        <p:grpSp>
          <p:nvGrpSpPr>
            <p:cNvPr id="3664" name="Group"/>
            <p:cNvGrpSpPr/>
            <p:nvPr/>
          </p:nvGrpSpPr>
          <p:grpSpPr>
            <a:xfrm>
              <a:off x="488778" y="1556053"/>
              <a:ext cx="1832916" cy="3983492"/>
              <a:chOff x="488778" y="0"/>
              <a:chExt cx="1832915" cy="3983490"/>
            </a:xfrm>
          </p:grpSpPr>
          <p:grpSp>
            <p:nvGrpSpPr>
              <p:cNvPr id="3662" name="Group"/>
              <p:cNvGrpSpPr/>
              <p:nvPr/>
            </p:nvGrpSpPr>
            <p:grpSpPr>
              <a:xfrm>
                <a:off x="488778" y="0"/>
                <a:ext cx="1088706" cy="2343195"/>
                <a:chOff x="0" y="0"/>
                <a:chExt cx="1088704" cy="2343194"/>
              </a:xfrm>
            </p:grpSpPr>
            <p:sp>
              <p:nvSpPr>
                <p:cNvPr id="3654" name="Rectangle"/>
                <p:cNvSpPr/>
                <p:nvPr/>
              </p:nvSpPr>
              <p:spPr>
                <a:xfrm>
                  <a:off x="0" y="0"/>
                  <a:ext cx="1088705" cy="2343195"/>
                </a:xfrm>
                <a:prstGeom prst="rect">
                  <a:avLst/>
                </a:prstGeom>
                <a:noFill/>
                <a:ln w="25400" cap="flat">
                  <a:solidFill>
                    <a:srgbClr val="FFFFFF">
                      <a:alpha val="68332"/>
                    </a:srgb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55" name="Rectangle"/>
                <p:cNvSpPr/>
                <p:nvPr/>
              </p:nvSpPr>
              <p:spPr>
                <a:xfrm>
                  <a:off x="56617" y="127000"/>
                  <a:ext cx="962202" cy="233428"/>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56" name="Rectangle"/>
                <p:cNvSpPr/>
                <p:nvPr/>
              </p:nvSpPr>
              <p:spPr>
                <a:xfrm>
                  <a:off x="56617" y="438247"/>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57" name="Rectangle"/>
                <p:cNvSpPr/>
                <p:nvPr/>
              </p:nvSpPr>
              <p:spPr>
                <a:xfrm>
                  <a:off x="56617" y="749494"/>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58" name="Rectangle"/>
                <p:cNvSpPr/>
                <p:nvPr/>
              </p:nvSpPr>
              <p:spPr>
                <a:xfrm>
                  <a:off x="56617" y="1050186"/>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59" name="Rectangle"/>
                <p:cNvSpPr/>
                <p:nvPr/>
              </p:nvSpPr>
              <p:spPr>
                <a:xfrm>
                  <a:off x="56617" y="1361434"/>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60" name="Rectangle"/>
                <p:cNvSpPr/>
                <p:nvPr/>
              </p:nvSpPr>
              <p:spPr>
                <a:xfrm>
                  <a:off x="56617" y="1672681"/>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61" name="Rectangle"/>
                <p:cNvSpPr/>
                <p:nvPr/>
              </p:nvSpPr>
              <p:spPr>
                <a:xfrm>
                  <a:off x="56617" y="1983928"/>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3663" name="112 M Certificates…"/>
              <p:cNvSpPr/>
              <p:nvPr/>
            </p:nvSpPr>
            <p:spPr>
              <a:xfrm>
                <a:off x="1051693" y="2713490"/>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2000">
                    <a:latin typeface="Gill Sans"/>
                    <a:ea typeface="Gill Sans"/>
                    <a:cs typeface="Gill Sans"/>
                    <a:sym typeface="Gill Sans"/>
                  </a:defRPr>
                </a:pPr>
                <a:r>
                  <a:t>112 M Certificates </a:t>
                </a:r>
              </a:p>
              <a:p>
                <a:pPr>
                  <a:defRPr b="0" sz="2000">
                    <a:latin typeface="Gill Sans"/>
                    <a:ea typeface="Gill Sans"/>
                    <a:cs typeface="Gill Sans"/>
                    <a:sym typeface="Gill Sans"/>
                  </a:defRPr>
                </a:pPr>
                <a:r>
                  <a:t>from Censys</a:t>
                </a:r>
              </a:p>
            </p:txBody>
          </p:sp>
        </p:grpSp>
        <p:grpSp>
          <p:nvGrpSpPr>
            <p:cNvPr id="3667" name="Group"/>
            <p:cNvGrpSpPr/>
            <p:nvPr/>
          </p:nvGrpSpPr>
          <p:grpSpPr>
            <a:xfrm>
              <a:off x="1751071" y="-1"/>
              <a:ext cx="2579458" cy="3117666"/>
              <a:chOff x="163561" y="0"/>
              <a:chExt cx="2579456" cy="3117664"/>
            </a:xfrm>
          </p:grpSpPr>
          <p:sp>
            <p:nvSpPr>
              <p:cNvPr id="3686" name="Connection Line"/>
              <p:cNvSpPr/>
              <p:nvPr/>
            </p:nvSpPr>
            <p:spPr>
              <a:xfrm>
                <a:off x="163561" y="0"/>
                <a:ext cx="2579458" cy="2436294"/>
              </a:xfrm>
              <a:custGeom>
                <a:avLst/>
                <a:gdLst/>
                <a:ahLst/>
                <a:cxnLst>
                  <a:cxn ang="0">
                    <a:pos x="wd2" y="hd2"/>
                  </a:cxn>
                  <a:cxn ang="5400000">
                    <a:pos x="wd2" y="hd2"/>
                  </a:cxn>
                  <a:cxn ang="10800000">
                    <a:pos x="wd2" y="hd2"/>
                  </a:cxn>
                  <a:cxn ang="16200000">
                    <a:pos x="wd2" y="hd2"/>
                  </a:cxn>
                </a:cxnLst>
                <a:rect l="0" t="0" r="r" b="b"/>
                <a:pathLst>
                  <a:path w="21126" h="21141" fill="norm" stroke="1" extrusionOk="0">
                    <a:moveTo>
                      <a:pt x="21101" y="0"/>
                    </a:moveTo>
                    <a:cubicBezTo>
                      <a:pt x="21600" y="14561"/>
                      <a:pt x="14566" y="21600"/>
                      <a:pt x="0" y="21118"/>
                    </a:cubicBezTo>
                  </a:path>
                </a:pathLst>
              </a:custGeom>
              <a:noFill/>
              <a:ln w="63500" cap="flat">
                <a:solidFill>
                  <a:schemeClr val="accent4"/>
                </a:solidFill>
                <a:prstDash val="sysDot"/>
                <a:miter lim="400000"/>
                <a:headEnd type="triangle" w="med" len="med"/>
                <a:tailEnd type="triangle" w="med" len="med"/>
              </a:ln>
              <a:effectLst/>
            </p:spPr>
            <p:txBody>
              <a:bodyPr/>
              <a:lstStyle/>
              <a:p>
                <a:pPr/>
              </a:p>
            </p:txBody>
          </p:sp>
          <p:sp>
            <p:nvSpPr>
              <p:cNvPr id="3666" name="Cross-check"/>
              <p:cNvSpPr/>
              <p:nvPr/>
            </p:nvSpPr>
            <p:spPr>
              <a:xfrm>
                <a:off x="892162" y="1847664"/>
                <a:ext cx="1270001" cy="1270001"/>
              </a:xfrm>
              <a:prstGeom prst="line">
                <a:avLst/>
              </a:prstGeom>
              <a:solidFill>
                <a:srgbClr val="000000"/>
              </a:solid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600">
                    <a:solidFill>
                      <a:schemeClr val="accent3">
                        <a:hueOff val="-365725"/>
                        <a:satOff val="-32500"/>
                        <a:lumOff val="18235"/>
                      </a:schemeClr>
                    </a:solidFill>
                    <a:latin typeface="Gill Sans"/>
                    <a:ea typeface="Gill Sans"/>
                    <a:cs typeface="Gill Sans"/>
                    <a:sym typeface="Gill Sans"/>
                  </a:defRPr>
                </a:lvl1pPr>
              </a:lstStyle>
              <a:p>
                <a:pPr/>
                <a:r>
                  <a:t>Cross-check</a:t>
                </a:r>
              </a:p>
            </p:txBody>
          </p:sp>
        </p:grpSp>
      </p:grpSp>
      <p:grpSp>
        <p:nvGrpSpPr>
          <p:cNvPr id="3678" name="Group"/>
          <p:cNvGrpSpPr/>
          <p:nvPr/>
        </p:nvGrpSpPr>
        <p:grpSpPr>
          <a:xfrm>
            <a:off x="7777051" y="2833965"/>
            <a:ext cx="1880563" cy="3575438"/>
            <a:chOff x="463803" y="342900"/>
            <a:chExt cx="1880562" cy="3575437"/>
          </a:xfrm>
        </p:grpSpPr>
        <p:grpSp>
          <p:nvGrpSpPr>
            <p:cNvPr id="3675" name="Group"/>
            <p:cNvGrpSpPr/>
            <p:nvPr/>
          </p:nvGrpSpPr>
          <p:grpSpPr>
            <a:xfrm>
              <a:off x="463803" y="1134876"/>
              <a:ext cx="1762145" cy="2783462"/>
              <a:chOff x="0" y="0"/>
              <a:chExt cx="1762144" cy="2783461"/>
            </a:xfrm>
          </p:grpSpPr>
          <p:sp>
            <p:nvSpPr>
              <p:cNvPr id="3669" name="1F3D4…9A8"/>
              <p:cNvSpPr/>
              <p:nvPr/>
            </p:nvSpPr>
            <p:spPr>
              <a:xfrm>
                <a:off x="0" y="0"/>
                <a:ext cx="984289" cy="342900"/>
              </a:xfrm>
              <a:prstGeom prst="rect">
                <a:avLst/>
              </a:prstGeom>
              <a:solidFill>
                <a:srgbClr val="A9A9A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200">
                    <a:latin typeface="+mn-lt"/>
                    <a:ea typeface="+mn-ea"/>
                    <a:cs typeface="+mn-cs"/>
                    <a:sym typeface="Helvetica Neue Medium"/>
                  </a:defRPr>
                </a:lvl1pPr>
              </a:lstStyle>
              <a:p>
                <a:pPr/>
                <a:r>
                  <a:t>1F3D4…9A8</a:t>
                </a:r>
              </a:p>
            </p:txBody>
          </p:sp>
          <p:sp>
            <p:nvSpPr>
              <p:cNvPr id="3670" name="A234…FAA"/>
              <p:cNvSpPr/>
              <p:nvPr/>
            </p:nvSpPr>
            <p:spPr>
              <a:xfrm>
                <a:off x="0" y="440610"/>
                <a:ext cx="984289" cy="342901"/>
              </a:xfrm>
              <a:prstGeom prst="rect">
                <a:avLst/>
              </a:prstGeom>
              <a:solidFill>
                <a:srgbClr val="A9A9A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200">
                    <a:latin typeface="+mn-lt"/>
                    <a:ea typeface="+mn-ea"/>
                    <a:cs typeface="+mn-cs"/>
                    <a:sym typeface="Helvetica Neue Medium"/>
                  </a:defRPr>
                </a:lvl1pPr>
              </a:lstStyle>
              <a:p>
                <a:pPr/>
                <a:r>
                  <a:t>A234…FAA</a:t>
                </a:r>
              </a:p>
            </p:txBody>
          </p:sp>
          <p:sp>
            <p:nvSpPr>
              <p:cNvPr id="3671" name="Rectangle"/>
              <p:cNvSpPr/>
              <p:nvPr/>
            </p:nvSpPr>
            <p:spPr>
              <a:xfrm>
                <a:off x="0" y="881220"/>
                <a:ext cx="984289" cy="342901"/>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1200">
                    <a:latin typeface="+mn-lt"/>
                    <a:ea typeface="+mn-ea"/>
                    <a:cs typeface="+mn-cs"/>
                    <a:sym typeface="Helvetica Neue Medium"/>
                  </a:defRPr>
                </a:pPr>
              </a:p>
            </p:txBody>
          </p:sp>
          <p:sp>
            <p:nvSpPr>
              <p:cNvPr id="3672" name="1F3D4…9A8"/>
              <p:cNvSpPr/>
              <p:nvPr/>
            </p:nvSpPr>
            <p:spPr>
              <a:xfrm>
                <a:off x="0" y="2392044"/>
                <a:ext cx="984289" cy="342901"/>
              </a:xfrm>
              <a:prstGeom prst="rect">
                <a:avLst/>
              </a:prstGeom>
              <a:solidFill>
                <a:srgbClr val="A9A9A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200">
                    <a:latin typeface="+mn-lt"/>
                    <a:ea typeface="+mn-ea"/>
                    <a:cs typeface="+mn-cs"/>
                    <a:sym typeface="Helvetica Neue Medium"/>
                  </a:defRPr>
                </a:lvl1pPr>
              </a:lstStyle>
              <a:p>
                <a:pPr/>
                <a:r>
                  <a:t>1F3D4…9A8</a:t>
                </a:r>
              </a:p>
            </p:txBody>
          </p:sp>
          <p:sp>
            <p:nvSpPr>
              <p:cNvPr id="3673" name="Rectangle"/>
              <p:cNvSpPr/>
              <p:nvPr/>
            </p:nvSpPr>
            <p:spPr>
              <a:xfrm>
                <a:off x="0" y="1888533"/>
                <a:ext cx="984289" cy="342901"/>
              </a:xfrm>
              <a:prstGeom prst="rect">
                <a:avLst/>
              </a:prstGeom>
              <a:solidFill>
                <a:srgbClr val="A9A9A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200">
                    <a:latin typeface="+mn-lt"/>
                    <a:ea typeface="+mn-ea"/>
                    <a:cs typeface="+mn-cs"/>
                    <a:sym typeface="Helvetica Neue Medium"/>
                  </a:defRPr>
                </a:lvl1pPr>
              </a:lstStyle>
              <a:p>
                <a:pPr/>
                <a:r>
                  <a:t> </a:t>
                </a:r>
              </a:p>
            </p:txBody>
          </p:sp>
          <p:sp>
            <p:nvSpPr>
              <p:cNvPr id="3674" name="…"/>
              <p:cNvSpPr/>
              <p:nvPr/>
            </p:nvSpPr>
            <p:spPr>
              <a:xfrm>
                <a:off x="492144" y="1513461"/>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lvl1pPr>
              </a:lstStyle>
              <a:p>
                <a:pPr/>
                <a:r>
                  <a:t>…</a:t>
                </a:r>
              </a:p>
            </p:txBody>
          </p:sp>
        </p:grpSp>
        <p:sp>
          <p:nvSpPr>
            <p:cNvPr id="3676" name="2,041,345 Serials…"/>
            <p:cNvSpPr/>
            <p:nvPr/>
          </p:nvSpPr>
          <p:spPr>
            <a:xfrm>
              <a:off x="955947" y="342900"/>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2000">
                  <a:latin typeface="Gill Sans"/>
                  <a:ea typeface="Gill Sans"/>
                  <a:cs typeface="Gill Sans"/>
                  <a:sym typeface="Gill Sans"/>
                </a:defRPr>
              </a:pPr>
              <a:r>
                <a:t>2,041,345 Serials </a:t>
              </a:r>
            </a:p>
            <a:p>
              <a:pPr>
                <a:defRPr b="0" sz="2000">
                  <a:latin typeface="Gill Sans"/>
                  <a:ea typeface="Gill Sans"/>
                  <a:cs typeface="Gill Sans"/>
                  <a:sym typeface="Gill Sans"/>
                </a:defRPr>
              </a:pPr>
              <a:r>
                <a:t>w/ OCSP URL</a:t>
              </a:r>
            </a:p>
          </p:txBody>
        </p:sp>
        <p:sp>
          <p:nvSpPr>
            <p:cNvPr id="3677" name="}"/>
            <p:cNvSpPr/>
            <p:nvPr/>
          </p:nvSpPr>
          <p:spPr>
            <a:xfrm>
              <a:off x="1528755" y="2502348"/>
              <a:ext cx="81561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22000">
                  <a:latin typeface="Heiti TC Light"/>
                  <a:ea typeface="Heiti TC Light"/>
                  <a:cs typeface="Heiti TC Light"/>
                  <a:sym typeface="Heiti TC Light"/>
                </a:defRPr>
              </a:lvl1pPr>
            </a:lstStyle>
            <a:p>
              <a:pPr/>
              <a:r>
                <a:t>}</a:t>
              </a:r>
            </a:p>
          </p:txBody>
        </p:sp>
      </p:grpSp>
      <p:sp>
        <p:nvSpPr>
          <p:cNvPr id="3679" name="Arrow"/>
          <p:cNvSpPr/>
          <p:nvPr/>
        </p:nvSpPr>
        <p:spPr>
          <a:xfrm>
            <a:off x="6789380" y="4643178"/>
            <a:ext cx="847908" cy="821381"/>
          </a:xfrm>
          <a:prstGeom prst="rightArrow">
            <a:avLst>
              <a:gd name="adj1" fmla="val 49488"/>
              <a:gd name="adj2" fmla="val 58151"/>
            </a:avLst>
          </a:prstGeom>
          <a:ln w="76200">
            <a:solidFill>
              <a:schemeClr val="accent4">
                <a:hueOff val="468000"/>
                <a:satOff val="-4761"/>
                <a:lumOff val="10196"/>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680" name="Arrow"/>
          <p:cNvSpPr/>
          <p:nvPr/>
        </p:nvSpPr>
        <p:spPr>
          <a:xfrm>
            <a:off x="1890862" y="4606857"/>
            <a:ext cx="847908" cy="821381"/>
          </a:xfrm>
          <a:prstGeom prst="rightArrow">
            <a:avLst>
              <a:gd name="adj1" fmla="val 49488"/>
              <a:gd name="adj2" fmla="val 58151"/>
            </a:avLst>
          </a:prstGeom>
          <a:ln w="76200">
            <a:solidFill>
              <a:schemeClr val="accent4">
                <a:hueOff val="468000"/>
                <a:satOff val="-4761"/>
                <a:lumOff val="10196"/>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681" name="Arrow"/>
          <p:cNvSpPr/>
          <p:nvPr/>
        </p:nvSpPr>
        <p:spPr>
          <a:xfrm>
            <a:off x="4230729" y="4643178"/>
            <a:ext cx="847908" cy="821381"/>
          </a:xfrm>
          <a:prstGeom prst="rightArrow">
            <a:avLst>
              <a:gd name="adj1" fmla="val 49488"/>
              <a:gd name="adj2" fmla="val 58151"/>
            </a:avLst>
          </a:prstGeom>
          <a:ln w="76200">
            <a:solidFill>
              <a:schemeClr val="accent4">
                <a:hueOff val="468000"/>
                <a:satOff val="-4761"/>
                <a:lumOff val="10196"/>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682" name="Arrow"/>
          <p:cNvSpPr/>
          <p:nvPr/>
        </p:nvSpPr>
        <p:spPr>
          <a:xfrm>
            <a:off x="10136947" y="4606857"/>
            <a:ext cx="847907" cy="821381"/>
          </a:xfrm>
          <a:prstGeom prst="rightArrow">
            <a:avLst>
              <a:gd name="adj1" fmla="val 49488"/>
              <a:gd name="adj2" fmla="val 58151"/>
            </a:avLst>
          </a:prstGeom>
          <a:ln w="76200">
            <a:solidFill>
              <a:schemeClr val="accent4">
                <a:hueOff val="468000"/>
                <a:satOff val="-4761"/>
                <a:lumOff val="10196"/>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683" name="Robot"/>
          <p:cNvSpPr/>
          <p:nvPr/>
        </p:nvSpPr>
        <p:spPr>
          <a:xfrm>
            <a:off x="11379595" y="7343094"/>
            <a:ext cx="768273" cy="1148067"/>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684" name="Callout"/>
          <p:cNvSpPr/>
          <p:nvPr/>
        </p:nvSpPr>
        <p:spPr>
          <a:xfrm>
            <a:off x="10999904" y="3594856"/>
            <a:ext cx="1354932" cy="35135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65" y="0"/>
                </a:moveTo>
                <a:cubicBezTo>
                  <a:pt x="1238" y="0"/>
                  <a:pt x="0" y="477"/>
                  <a:pt x="0" y="1066"/>
                </a:cubicBezTo>
                <a:lnTo>
                  <a:pt x="0" y="17003"/>
                </a:lnTo>
                <a:cubicBezTo>
                  <a:pt x="0" y="17592"/>
                  <a:pt x="1238" y="18070"/>
                  <a:pt x="2765" y="18070"/>
                </a:cubicBezTo>
                <a:lnTo>
                  <a:pt x="9136" y="18070"/>
                </a:lnTo>
                <a:lnTo>
                  <a:pt x="12148" y="21600"/>
                </a:lnTo>
                <a:lnTo>
                  <a:pt x="15166" y="18070"/>
                </a:lnTo>
                <a:lnTo>
                  <a:pt x="18835" y="18070"/>
                </a:lnTo>
                <a:cubicBezTo>
                  <a:pt x="20362" y="18070"/>
                  <a:pt x="21600" y="17592"/>
                  <a:pt x="21600" y="17003"/>
                </a:cubicBezTo>
                <a:lnTo>
                  <a:pt x="21600" y="1066"/>
                </a:lnTo>
                <a:cubicBezTo>
                  <a:pt x="21600" y="477"/>
                  <a:pt x="20362" y="0"/>
                  <a:pt x="18835" y="0"/>
                </a:cubicBezTo>
                <a:lnTo>
                  <a:pt x="2765" y="0"/>
                </a:lnTo>
                <a:close/>
              </a:path>
            </a:pathLst>
          </a:custGeom>
          <a:ln w="63500">
            <a:solidFill>
              <a:schemeClr val="accent1">
                <a:lumOff val="13529"/>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685" name="Measurement…"/>
          <p:cNvSpPr txBox="1"/>
          <p:nvPr/>
        </p:nvSpPr>
        <p:spPr>
          <a:xfrm>
            <a:off x="10971618" y="8477406"/>
            <a:ext cx="1584227"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000">
                <a:latin typeface="Gill Sans"/>
                <a:ea typeface="Gill Sans"/>
                <a:cs typeface="Gill Sans"/>
                <a:sym typeface="Gill Sans"/>
              </a:defRPr>
            </a:pPr>
            <a:r>
              <a:t>Measurement </a:t>
            </a:r>
          </a:p>
          <a:p>
            <a:pPr>
              <a:defRPr b="0" sz="2000">
                <a:latin typeface="Gill Sans"/>
                <a:ea typeface="Gill Sans"/>
                <a:cs typeface="Gill Sans"/>
                <a:sym typeface="Gill Sans"/>
              </a:defRPr>
            </a:pPr>
            <a:r>
              <a:t>Client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6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8" presetID="22" grpId="2" fill="hold">
                                  <p:stCondLst>
                                    <p:cond delay="0"/>
                                  </p:stCondLst>
                                  <p:iterate type="el" backwards="0">
                                    <p:tmAbs val="0"/>
                                  </p:iterate>
                                  <p:childTnLst>
                                    <p:set>
                                      <p:cBhvr>
                                        <p:cTn id="10" fill="hold"/>
                                        <p:tgtEl>
                                          <p:spTgt spid="3680"/>
                                        </p:tgtEl>
                                        <p:attrNameLst>
                                          <p:attrName>style.visibility</p:attrName>
                                        </p:attrNameLst>
                                      </p:cBhvr>
                                      <p:to>
                                        <p:strVal val="visible"/>
                                      </p:to>
                                    </p:set>
                                    <p:animEffect filter="wipe(left)" transition="in">
                                      <p:cBhvr>
                                        <p:cTn id="11" dur="300"/>
                                        <p:tgtEl>
                                          <p:spTgt spid="3680"/>
                                        </p:tgtEl>
                                      </p:cBhvr>
                                    </p:animEffect>
                                  </p:childTnLst>
                                </p:cTn>
                              </p:par>
                            </p:childTnLst>
                          </p:cTn>
                        </p:par>
                        <p:par>
                          <p:cTn id="12" fill="hold">
                            <p:stCondLst>
                              <p:cond delay="300"/>
                            </p:stCondLst>
                            <p:childTnLst>
                              <p:par>
                                <p:cTn id="13" presetClass="entr" nodeType="afterEffect" presetSubtype="0" presetID="1" grpId="3" fill="hold">
                                  <p:stCondLst>
                                    <p:cond delay="0"/>
                                  </p:stCondLst>
                                  <p:iterate type="el" backwards="0">
                                    <p:tmAbs val="0"/>
                                  </p:iterate>
                                  <p:childTnLst>
                                    <p:set>
                                      <p:cBhvr>
                                        <p:cTn id="14" fill="hold"/>
                                        <p:tgtEl>
                                          <p:spTgt spid="36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2" grpId="4" fill="hold">
                                  <p:stCondLst>
                                    <p:cond delay="0"/>
                                  </p:stCondLst>
                                  <p:iterate type="el" backwards="0">
                                    <p:tmAbs val="0"/>
                                  </p:iterate>
                                  <p:childTnLst>
                                    <p:set>
                                      <p:cBhvr>
                                        <p:cTn id="18" fill="hold"/>
                                        <p:tgtEl>
                                          <p:spTgt spid="3681"/>
                                        </p:tgtEl>
                                        <p:attrNameLst>
                                          <p:attrName>style.visibility</p:attrName>
                                        </p:attrNameLst>
                                      </p:cBhvr>
                                      <p:to>
                                        <p:strVal val="visible"/>
                                      </p:to>
                                    </p:set>
                                    <p:animEffect filter="wipe(left)" transition="in">
                                      <p:cBhvr>
                                        <p:cTn id="19" dur="300"/>
                                        <p:tgtEl>
                                          <p:spTgt spid="3681"/>
                                        </p:tgtEl>
                                      </p:cBhvr>
                                    </p:animEffect>
                                  </p:childTnLst>
                                </p:cTn>
                              </p:par>
                            </p:childTnLst>
                          </p:cTn>
                        </p:par>
                        <p:par>
                          <p:cTn id="20" fill="hold">
                            <p:stCondLst>
                              <p:cond delay="300"/>
                            </p:stCondLst>
                            <p:childTnLst>
                              <p:par>
                                <p:cTn id="21" presetClass="entr" nodeType="afterEffect" presetSubtype="0" presetID="1" grpId="5" fill="hold">
                                  <p:stCondLst>
                                    <p:cond delay="0"/>
                                  </p:stCondLst>
                                  <p:iterate type="el" backwards="0">
                                    <p:tmAbs val="0"/>
                                  </p:iterate>
                                  <p:childTnLst>
                                    <p:set>
                                      <p:cBhvr>
                                        <p:cTn id="22" fill="hold"/>
                                        <p:tgtEl>
                                          <p:spTgt spid="36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8" presetID="22" grpId="6" fill="hold">
                                  <p:stCondLst>
                                    <p:cond delay="0"/>
                                  </p:stCondLst>
                                  <p:iterate type="el" backwards="0">
                                    <p:tmAbs val="0"/>
                                  </p:iterate>
                                  <p:childTnLst>
                                    <p:set>
                                      <p:cBhvr>
                                        <p:cTn id="26" fill="hold"/>
                                        <p:tgtEl>
                                          <p:spTgt spid="3679"/>
                                        </p:tgtEl>
                                        <p:attrNameLst>
                                          <p:attrName>style.visibility</p:attrName>
                                        </p:attrNameLst>
                                      </p:cBhvr>
                                      <p:to>
                                        <p:strVal val="visible"/>
                                      </p:to>
                                    </p:set>
                                    <p:animEffect filter="wipe(left)" transition="in">
                                      <p:cBhvr>
                                        <p:cTn id="27" dur="300"/>
                                        <p:tgtEl>
                                          <p:spTgt spid="3679"/>
                                        </p:tgtEl>
                                      </p:cBhvr>
                                    </p:animEffect>
                                  </p:childTnLst>
                                </p:cTn>
                              </p:par>
                            </p:childTnLst>
                          </p:cTn>
                        </p:par>
                        <p:par>
                          <p:cTn id="28" fill="hold">
                            <p:stCondLst>
                              <p:cond delay="300"/>
                            </p:stCondLst>
                            <p:childTnLst>
                              <p:par>
                                <p:cTn id="29" presetClass="entr" nodeType="afterEffect" presetSubtype="0" presetID="1" grpId="7" fill="hold">
                                  <p:stCondLst>
                                    <p:cond delay="0"/>
                                  </p:stCondLst>
                                  <p:iterate type="el" backwards="0">
                                    <p:tmAbs val="0"/>
                                  </p:iterate>
                                  <p:childTnLst>
                                    <p:set>
                                      <p:cBhvr>
                                        <p:cTn id="30" fill="hold"/>
                                        <p:tgtEl>
                                          <p:spTgt spid="36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8" fill="hold">
                                  <p:stCondLst>
                                    <p:cond delay="0"/>
                                  </p:stCondLst>
                                  <p:iterate type="el" backwards="0">
                                    <p:tmAbs val="0"/>
                                  </p:iterate>
                                  <p:childTnLst>
                                    <p:set>
                                      <p:cBhvr>
                                        <p:cTn id="34" fill="hold"/>
                                        <p:tgtEl>
                                          <p:spTgt spid="360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1" presetID="22" grpId="9" fill="hold">
                                  <p:stCondLst>
                                    <p:cond delay="0"/>
                                  </p:stCondLst>
                                  <p:iterate type="el" backwards="0">
                                    <p:tmAbs val="0"/>
                                  </p:iterate>
                                  <p:childTnLst>
                                    <p:set>
                                      <p:cBhvr>
                                        <p:cTn id="38" fill="hold"/>
                                        <p:tgtEl>
                                          <p:spTgt spid="3668"/>
                                        </p:tgtEl>
                                        <p:attrNameLst>
                                          <p:attrName>style.visibility</p:attrName>
                                        </p:attrNameLst>
                                      </p:cBhvr>
                                      <p:to>
                                        <p:strVal val="visible"/>
                                      </p:to>
                                    </p:set>
                                    <p:animEffect filter="wipe(up)" transition="in">
                                      <p:cBhvr>
                                        <p:cTn id="39" dur="300"/>
                                        <p:tgtEl>
                                          <p:spTgt spid="3668"/>
                                        </p:tgtEl>
                                      </p:cBhvr>
                                    </p:animEffect>
                                  </p:childTnLst>
                                </p:cTn>
                              </p:par>
                            </p:childTnLst>
                          </p:cTn>
                        </p:par>
                      </p:childTnLst>
                    </p:cTn>
                  </p:par>
                  <p:par>
                    <p:cTn id="40" fill="hold">
                      <p:stCondLst>
                        <p:cond delay="indefinite"/>
                      </p:stCondLst>
                      <p:childTnLst>
                        <p:par>
                          <p:cTn id="41" fill="hold">
                            <p:stCondLst>
                              <p:cond delay="0"/>
                            </p:stCondLst>
                            <p:childTnLst>
                              <p:par>
                                <p:cTn id="42" presetClass="entr" nodeType="clickEffect" presetSubtype="8" presetID="22" grpId="10" fill="hold">
                                  <p:stCondLst>
                                    <p:cond delay="0"/>
                                  </p:stCondLst>
                                  <p:iterate type="el" backwards="0">
                                    <p:tmAbs val="0"/>
                                  </p:iterate>
                                  <p:childTnLst>
                                    <p:set>
                                      <p:cBhvr>
                                        <p:cTn id="43" fill="hold"/>
                                        <p:tgtEl>
                                          <p:spTgt spid="3682"/>
                                        </p:tgtEl>
                                        <p:attrNameLst>
                                          <p:attrName>style.visibility</p:attrName>
                                        </p:attrNameLst>
                                      </p:cBhvr>
                                      <p:to>
                                        <p:strVal val="visible"/>
                                      </p:to>
                                    </p:set>
                                    <p:animEffect filter="wipe(left)" transition="in">
                                      <p:cBhvr>
                                        <p:cTn id="44" dur="300"/>
                                        <p:tgtEl>
                                          <p:spTgt spid="3682"/>
                                        </p:tgtEl>
                                      </p:cBhvr>
                                    </p:animEffect>
                                  </p:childTnLst>
                                </p:cTn>
                              </p:par>
                            </p:childTnLst>
                          </p:cTn>
                        </p:par>
                        <p:par>
                          <p:cTn id="45" fill="hold">
                            <p:stCondLst>
                              <p:cond delay="300"/>
                            </p:stCondLst>
                            <p:childTnLst>
                              <p:par>
                                <p:cTn id="46" presetClass="entr" nodeType="afterEffect" presetSubtype="0" presetID="1" grpId="11" fill="hold">
                                  <p:stCondLst>
                                    <p:cond delay="0"/>
                                  </p:stCondLst>
                                  <p:iterate type="el" backwards="0">
                                    <p:tmAbs val="0"/>
                                  </p:iterate>
                                  <p:childTnLst>
                                    <p:set>
                                      <p:cBhvr>
                                        <p:cTn id="47" fill="hold"/>
                                        <p:tgtEl>
                                          <p:spTgt spid="365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Class="entr" nodeType="clickEffect" presetSubtype="0" presetID="1" grpId="12" fill="hold">
                                  <p:stCondLst>
                                    <p:cond delay="0"/>
                                  </p:stCondLst>
                                  <p:iterate type="el" backwards="0">
                                    <p:tmAbs val="0"/>
                                  </p:iterate>
                                  <p:childTnLst>
                                    <p:set>
                                      <p:cBhvr>
                                        <p:cTn id="51" fill="hold"/>
                                        <p:tgtEl>
                                          <p:spTgt spid="3684"/>
                                        </p:tgtEl>
                                        <p:attrNameLst>
                                          <p:attrName>style.visibility</p:attrName>
                                        </p:attrNameLst>
                                      </p:cBhvr>
                                      <p:to>
                                        <p:strVal val="visible"/>
                                      </p:to>
                                    </p:set>
                                  </p:childTnLst>
                                </p:cTn>
                              </p:par>
                            </p:childTnLst>
                          </p:cTn>
                        </p:par>
                        <p:par>
                          <p:cTn id="52" fill="hold">
                            <p:stCondLst>
                              <p:cond delay="0"/>
                            </p:stCondLst>
                            <p:childTnLst>
                              <p:par>
                                <p:cTn id="53" presetClass="entr" nodeType="afterEffect" presetSubtype="0" presetID="1" grpId="13" fill="hold">
                                  <p:stCondLst>
                                    <p:cond delay="0"/>
                                  </p:stCondLst>
                                  <p:iterate type="el" backwards="0">
                                    <p:tmAbs val="0"/>
                                  </p:iterate>
                                  <p:childTnLst>
                                    <p:set>
                                      <p:cBhvr>
                                        <p:cTn id="54" fill="hold"/>
                                        <p:tgtEl>
                                          <p:spTgt spid="3683"/>
                                        </p:tgtEl>
                                        <p:attrNameLst>
                                          <p:attrName>style.visibility</p:attrName>
                                        </p:attrNameLst>
                                      </p:cBhvr>
                                      <p:to>
                                        <p:strVal val="visible"/>
                                      </p:to>
                                    </p:set>
                                  </p:childTnLst>
                                </p:cTn>
                              </p:par>
                            </p:childTnLst>
                          </p:cTn>
                        </p:par>
                        <p:par>
                          <p:cTn id="55" fill="hold">
                            <p:stCondLst>
                              <p:cond delay="0"/>
                            </p:stCondLst>
                            <p:childTnLst>
                              <p:par>
                                <p:cTn id="56" presetClass="entr" nodeType="afterEffect" presetSubtype="0" presetID="1" grpId="14" fill="hold">
                                  <p:stCondLst>
                                    <p:cond delay="0"/>
                                  </p:stCondLst>
                                  <p:iterate type="el" backwards="0">
                                    <p:tmAbs val="0"/>
                                  </p:iterate>
                                  <p:childTnLst>
                                    <p:set>
                                      <p:cBhvr>
                                        <p:cTn id="57" fill="hold"/>
                                        <p:tgtEl>
                                          <p:spTgt spid="36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81" grpId="4"/>
      <p:bldP build="whole" bldLvl="1" animBg="1" rev="0" advAuto="0" spid="3653" grpId="11"/>
      <p:bldP build="whole" bldLvl="1" animBg="1" rev="0" advAuto="0" spid="3678" grpId="7"/>
      <p:bldP build="whole" bldLvl="1" animBg="1" rev="0" advAuto="0" spid="3682" grpId="10"/>
      <p:bldP build="whole" bldLvl="1" animBg="1" rev="0" advAuto="0" spid="3628" grpId="5"/>
      <p:bldP build="whole" bldLvl="1" animBg="1" rev="0" advAuto="0" spid="3684" grpId="12"/>
      <p:bldP build="whole" bldLvl="1" animBg="1" rev="0" advAuto="0" spid="3683" grpId="13"/>
      <p:bldP build="whole" bldLvl="1" animBg="1" rev="0" advAuto="0" spid="3685" grpId="14"/>
      <p:bldP build="whole" bldLvl="1" animBg="1" rev="0" advAuto="0" spid="3680" grpId="2"/>
      <p:bldP build="whole" bldLvl="1" animBg="1" rev="0" advAuto="0" spid="3608" grpId="8"/>
      <p:bldP build="whole" bldLvl="1" animBg="1" rev="0" advAuto="0" spid="3641" grpId="1"/>
      <p:bldP build="whole" bldLvl="1" animBg="1" rev="0" advAuto="0" spid="3668" grpId="9"/>
      <p:bldP build="whole" bldLvl="1" animBg="1" rev="0" advAuto="0" spid="3679" grpId="6"/>
      <p:bldP build="whole" bldLvl="1" animBg="1" rev="0" advAuto="0" spid="3620" grpId="3"/>
    </p:bldLst>
  </p:timing>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0" name="(3) Consistency…"/>
          <p:cNvSpPr txBox="1"/>
          <p:nvPr>
            <p:ph type="title"/>
          </p:nvPr>
        </p:nvSpPr>
        <p:spPr>
          <a:prstGeom prst="rect">
            <a:avLst/>
          </a:prstGeom>
        </p:spPr>
        <p:txBody>
          <a:bodyPr/>
          <a:lstStyle/>
          <a:p>
            <a:pPr/>
            <a:r>
              <a:t>(3) Consistency </a:t>
            </a:r>
          </a:p>
          <a:p>
            <a:pPr/>
            <a:r>
              <a:t>OCSP vs. CRL</a:t>
            </a:r>
          </a:p>
        </p:txBody>
      </p:sp>
      <p:sp>
        <p:nvSpPr>
          <p:cNvPr id="369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692" name="Table"/>
          <p:cNvGraphicFramePr/>
          <p:nvPr/>
        </p:nvGraphicFramePr>
        <p:xfrm>
          <a:off x="736204" y="1966280"/>
          <a:ext cx="11677816" cy="6937626"/>
        </p:xfrm>
        <a:graphic xmlns:a="http://schemas.openxmlformats.org/drawingml/2006/main">
          <a:graphicData uri="http://schemas.openxmlformats.org/drawingml/2006/table">
            <a:tbl>
              <a:tblPr firstCol="1" firstRow="0" lastCol="0" lastRow="0" bandCol="0" bandRow="0" rtl="0">
                <a:tableStyleId>{4C3C2611-4C71-4FC5-86AE-919BDF0F9419}</a:tableStyleId>
              </a:tblPr>
              <a:tblGrid>
                <a:gridCol w="3969120"/>
                <a:gridCol w="3960577"/>
                <a:gridCol w="1245138"/>
                <a:gridCol w="1245138"/>
                <a:gridCol w="1245138"/>
              </a:tblGrid>
              <a:tr h="692492">
                <a:tc rowSpan="2">
                  <a:txBody>
                    <a:bodyPr/>
                    <a:lstStyle/>
                    <a:p>
                      <a:pPr>
                        <a:defRPr b="0" sz="1800">
                          <a:solidFill>
                            <a:srgbClr val="000000"/>
                          </a:solidFill>
                        </a:defRPr>
                      </a:pPr>
                      <a:r>
                        <a:rPr sz="2200">
                          <a:solidFill>
                            <a:srgbClr val="FFFFFF"/>
                          </a:solidFill>
                          <a:latin typeface="Gill Sans"/>
                          <a:ea typeface="Gill Sans"/>
                          <a:cs typeface="Gill Sans"/>
                          <a:sym typeface="Gill Sans"/>
                        </a:rPr>
                        <a:t>OCSP URL</a:t>
                      </a:r>
                    </a:p>
                  </a:txBody>
                  <a:tcPr marL="50800" marR="50800" marT="50800" marB="50800" anchor="ctr" anchorCtr="0" horzOverflow="overflow">
                    <a:lnR w="12700">
                      <a:solidFill>
                        <a:srgbClr val="D6D7D6"/>
                      </a:solidFill>
                      <a:miter lim="400000"/>
                    </a:lnR>
                    <a:lnT w="12700">
                      <a:solidFill>
                        <a:srgbClr val="D6D6D6"/>
                      </a:solidFill>
                      <a:miter lim="400000"/>
                    </a:lnT>
                    <a:lnB w="25400">
                      <a:solidFill>
                        <a:srgbClr val="D6D7D6"/>
                      </a:solidFill>
                      <a:miter lim="400000"/>
                    </a:lnB>
                    <a:solidFill>
                      <a:srgbClr val="032650"/>
                    </a:solidFill>
                  </a:tcPr>
                </a:tc>
                <a:tc rowSpan="2">
                  <a:txBody>
                    <a:bodyPr/>
                    <a:lstStyle/>
                    <a:p>
                      <a:pPr>
                        <a:defRPr sz="1800">
                          <a:solidFill>
                            <a:srgbClr val="000000"/>
                          </a:solidFill>
                        </a:defRPr>
                      </a:pPr>
                      <a:r>
                        <a:rPr sz="2200">
                          <a:solidFill>
                            <a:srgbClr val="FFFFFF"/>
                          </a:solidFill>
                          <a:latin typeface="Gill Sans"/>
                          <a:ea typeface="Gill Sans"/>
                          <a:cs typeface="Gill Sans"/>
                          <a:sym typeface="Gill Sans"/>
                        </a:rPr>
                        <a:t>CRL</a:t>
                      </a:r>
                    </a:p>
                  </a:txBody>
                  <a:tcPr marL="50800" marR="50800" marT="50800" marB="50800" anchor="ctr" anchorCtr="0" horzOverflow="overflow">
                    <a:lnL w="12700">
                      <a:solidFill>
                        <a:srgbClr val="D6D7D6"/>
                      </a:solidFill>
                      <a:miter lim="400000"/>
                    </a:lnL>
                    <a:lnT w="12700">
                      <a:solidFill>
                        <a:srgbClr val="D6D6D6"/>
                      </a:solidFill>
                      <a:miter lim="400000"/>
                    </a:lnT>
                    <a:lnB w="25400">
                      <a:solidFill>
                        <a:srgbClr val="D6D7D6"/>
                      </a:solidFill>
                      <a:miter lim="400000"/>
                    </a:lnB>
                    <a:solidFill>
                      <a:srgbClr val="032650"/>
                    </a:solidFill>
                  </a:tcPr>
                </a:tc>
                <a:tc gridSpan="3">
                  <a:txBody>
                    <a:bodyPr/>
                    <a:lstStyle/>
                    <a:p>
                      <a:pPr>
                        <a:defRPr sz="1800">
                          <a:solidFill>
                            <a:srgbClr val="000000"/>
                          </a:solidFill>
                        </a:defRPr>
                      </a:pPr>
                      <a:r>
                        <a:rPr sz="2200">
                          <a:solidFill>
                            <a:srgbClr val="FFFFFF"/>
                          </a:solidFill>
                          <a:latin typeface="Gill Sans"/>
                          <a:ea typeface="Gill Sans"/>
                          <a:cs typeface="Gill Sans"/>
                          <a:sym typeface="Gill Sans"/>
                        </a:rPr>
                        <a:t># of certificates where the OCSP response is</a:t>
                      </a:r>
                    </a:p>
                  </a:txBody>
                  <a:tcPr marL="50800" marR="50800" marT="50800" marB="50800" anchor="ctr" anchorCtr="0" horzOverflow="overflow">
                    <a:lnR w="12700">
                      <a:solidFill>
                        <a:srgbClr val="D6D6D6"/>
                      </a:solidFill>
                      <a:miter lim="400000"/>
                    </a:lnR>
                    <a:lnT w="12700">
                      <a:solidFill>
                        <a:srgbClr val="D6D6D6"/>
                      </a:solidFill>
                      <a:miter lim="400000"/>
                    </a:lnT>
                    <a:solidFill>
                      <a:srgbClr val="032650"/>
                    </a:solidFill>
                  </a:tcPr>
                </a:tc>
                <a:tc hMerge="1">
                  <a:tcPr/>
                </a:tc>
                <a:tc hMerge="1">
                  <a:tcPr/>
                </a:tc>
              </a:tr>
              <a:tr h="692492">
                <a:tc vMerge="1">
                  <a:tcPr/>
                </a:tc>
                <a:tc vMerge="1">
                  <a:tcPr/>
                </a:tc>
                <a:tc>
                  <a:txBody>
                    <a:bodyPr/>
                    <a:lstStyle/>
                    <a:p>
                      <a:pPr>
                        <a:defRPr sz="1800">
                          <a:solidFill>
                            <a:srgbClr val="000000"/>
                          </a:solidFill>
                        </a:defRPr>
                      </a:pPr>
                      <a:r>
                        <a:rPr sz="1900">
                          <a:solidFill>
                            <a:srgbClr val="FFFFFF"/>
                          </a:solidFill>
                          <a:latin typeface="Gill Sans"/>
                          <a:ea typeface="Gill Sans"/>
                          <a:cs typeface="Gill Sans"/>
                          <a:sym typeface="Gill Sans"/>
                        </a:rPr>
                        <a:t>Unknown</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900">
                          <a:solidFill>
                            <a:srgbClr val="FFFFFF"/>
                          </a:solidFill>
                          <a:latin typeface="Gill Sans"/>
                          <a:ea typeface="Gill Sans"/>
                          <a:cs typeface="Gill Sans"/>
                          <a:sym typeface="Gill Sans"/>
                        </a:rPr>
                        <a:t>Good</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900">
                          <a:solidFill>
                            <a:srgbClr val="FFFFFF"/>
                          </a:solidFill>
                          <a:latin typeface="Gill Sans"/>
                          <a:ea typeface="Gill Sans"/>
                          <a:cs typeface="Gill Sans"/>
                          <a:sym typeface="Gill Sans"/>
                        </a:rPr>
                        <a:t>Revoked</a:t>
                      </a:r>
                    </a:p>
                  </a:txBody>
                  <a:tcPr marL="50800" marR="50800" marT="50800" marB="50800" anchor="ctr" anchorCtr="0" horzOverflow="overflow">
                    <a:lnR w="12700">
                      <a:solidFill>
                        <a:srgbClr val="D6D6D6"/>
                      </a:solidFill>
                      <a:miter lim="400000"/>
                    </a:lnR>
                    <a:lnB w="25400">
                      <a:solidFill>
                        <a:srgbClr val="D6D7D6"/>
                      </a:solidFill>
                      <a:miter lim="400000"/>
                    </a:lnB>
                    <a:solidFill>
                      <a:srgbClr val="032650"/>
                    </a:solidFill>
                  </a:tcPr>
                </a:tc>
              </a:tr>
              <a:tr h="692492">
                <a:tc>
                  <a:txBody>
                    <a:bodyPr/>
                    <a:lstStyle/>
                    <a:p>
                      <a:pPr algn="l">
                        <a:defRPr b="0" sz="1800">
                          <a:solidFill>
                            <a:srgbClr val="000000"/>
                          </a:solidFill>
                        </a:defRPr>
                      </a:pPr>
                      <a:r>
                        <a:rPr sz="1600">
                          <a:solidFill>
                            <a:srgbClr val="FFFFFF"/>
                          </a:solidFill>
                          <a:latin typeface="Symbol"/>
                          <a:ea typeface="Symbol"/>
                          <a:cs typeface="Symbol"/>
                          <a:sym typeface="Symbol"/>
                        </a:rPr>
                        <a:t>ocsp.camerfirma.com</a:t>
                      </a:r>
                    </a:p>
                  </a:txBody>
                  <a:tcPr marL="50800" marR="50800" marT="50800" marB="50800" anchor="ctr" anchorCtr="0" horzOverflow="overflow">
                    <a:lnT w="25400">
                      <a:solidFill>
                        <a:srgbClr val="D6D7D6"/>
                      </a:solidFill>
                      <a:miter lim="400000"/>
                    </a:lnT>
                  </a:tcPr>
                </a:tc>
                <a:tc>
                  <a:txBody>
                    <a:bodyPr/>
                    <a:lstStyle/>
                    <a:p>
                      <a:pPr algn="l">
                        <a:defRPr sz="1800">
                          <a:solidFill>
                            <a:srgbClr val="000000"/>
                          </a:solidFill>
                        </a:defRPr>
                      </a:pPr>
                      <a:r>
                        <a:rPr sz="1600">
                          <a:solidFill>
                            <a:srgbClr val="FFFFFF"/>
                          </a:solidFill>
                          <a:latin typeface="Symbol"/>
                          <a:ea typeface="Symbol"/>
                          <a:cs typeface="Symbol"/>
                          <a:sym typeface="Symbol"/>
                        </a:rPr>
                        <a:t>crl1.camerfirma.com/camerfirma_cserverii-2015.crl</a:t>
                      </a:r>
                    </a:p>
                  </a:txBody>
                  <a:tcPr marL="50800" marR="50800" marT="50800" marB="50800" anchor="ctr" anchorCtr="0" horzOverflow="overflow">
                    <a:lnT w="25400">
                      <a:solidFill>
                        <a:srgbClr val="D6D7D6"/>
                      </a:solidFill>
                      <a:miter lim="400000"/>
                    </a:lnT>
                  </a:tcPr>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T w="25400">
                      <a:solidFill>
                        <a:srgbClr val="D6D7D6"/>
                      </a:solidFill>
                      <a:miter lim="400000"/>
                    </a:lnT>
                  </a:tcPr>
                </a:tc>
                <a:tc>
                  <a:txBody>
                    <a:bodyPr/>
                    <a:lstStyle/>
                    <a:p>
                      <a:pPr>
                        <a:defRPr sz="1800">
                          <a:solidFill>
                            <a:srgbClr val="000000"/>
                          </a:solidFill>
                        </a:defRPr>
                      </a:pPr>
                      <a:r>
                        <a:rPr b="1" sz="2200">
                          <a:solidFill>
                            <a:schemeClr val="accent5">
                              <a:hueOff val="89162"/>
                              <a:satOff val="9554"/>
                              <a:lumOff val="16296"/>
                            </a:schemeClr>
                          </a:solidFill>
                          <a:latin typeface="Gill Sans"/>
                          <a:ea typeface="Gill Sans"/>
                          <a:cs typeface="Gill Sans"/>
                          <a:sym typeface="Gill Sans"/>
                        </a:rPr>
                        <a:t>7</a:t>
                      </a:r>
                    </a:p>
                  </a:txBody>
                  <a:tcPr marL="50800" marR="50800" marT="50800" marB="50800" anchor="ctr" anchorCtr="0" horzOverflow="overflow">
                    <a:lnT w="25400">
                      <a:solidFill>
                        <a:srgbClr val="D6D7D6"/>
                      </a:solidFill>
                      <a:miter lim="400000"/>
                    </a:lnT>
                  </a:tcPr>
                </a:tc>
                <a:tc>
                  <a:txBody>
                    <a:bodyPr/>
                    <a:lstStyle/>
                    <a:p>
                      <a:pPr>
                        <a:defRPr sz="1800">
                          <a:solidFill>
                            <a:srgbClr val="000000"/>
                          </a:solidFill>
                        </a:defRPr>
                      </a:pPr>
                      <a:r>
                        <a:rPr sz="2200">
                          <a:solidFill>
                            <a:srgbClr val="FFFFFF"/>
                          </a:solidFill>
                          <a:latin typeface="Gill Sans"/>
                          <a:ea typeface="Gill Sans"/>
                          <a:cs typeface="Gill Sans"/>
                          <a:sym typeface="Gill Sans"/>
                        </a:rPr>
                        <a:t>369</a:t>
                      </a:r>
                    </a:p>
                  </a:txBody>
                  <a:tcPr marL="50800" marR="50800" marT="50800" marB="50800" anchor="ctr" anchorCtr="0" horzOverflow="overflow">
                    <a:lnR w="12700">
                      <a:solidFill>
                        <a:srgbClr val="D6D6D6"/>
                      </a:solidFill>
                      <a:miter lim="400000"/>
                    </a:lnR>
                    <a:lnT w="25400">
                      <a:solidFill>
                        <a:srgbClr val="D6D7D6"/>
                      </a:solidFill>
                      <a:miter lim="400000"/>
                    </a:lnT>
                  </a:tcPr>
                </a:tc>
              </a:tr>
              <a:tr h="692492">
                <a:tc>
                  <a:txBody>
                    <a:bodyPr/>
                    <a:lstStyle/>
                    <a:p>
                      <a:pPr algn="l">
                        <a:defRPr b="0" sz="1800">
                          <a:solidFill>
                            <a:srgbClr val="000000"/>
                          </a:solidFill>
                        </a:defRPr>
                      </a:pPr>
                      <a:r>
                        <a:rPr sz="1600">
                          <a:solidFill>
                            <a:srgbClr val="FFFFFF"/>
                          </a:solidFill>
                          <a:latin typeface="Symbol"/>
                          <a:ea typeface="Symbol"/>
                          <a:cs typeface="Symbol"/>
                          <a:sym typeface="Symbol"/>
                        </a:rPr>
                        <a:t>ocsp.quovadisglobal.com</a:t>
                      </a:r>
                    </a:p>
                  </a:txBody>
                  <a:tcPr marL="50800" marR="50800" marT="50800" marB="50800" anchor="ctr" anchorCtr="0" horzOverflow="overflow"/>
                </a:tc>
                <a:tc>
                  <a:txBody>
                    <a:bodyPr/>
                    <a:lstStyle/>
                    <a:p>
                      <a:pPr algn="l">
                        <a:defRPr sz="1800">
                          <a:solidFill>
                            <a:srgbClr val="000000"/>
                          </a:solidFill>
                        </a:defRPr>
                      </a:pPr>
                      <a:r>
                        <a:rPr sz="1600">
                          <a:solidFill>
                            <a:srgbClr val="FFFFFF"/>
                          </a:solidFill>
                          <a:latin typeface="Symbol"/>
                          <a:ea typeface="Symbol"/>
                          <a:cs typeface="Symbol"/>
                          <a:sym typeface="Symbol"/>
                        </a:rPr>
                        <a:t>crl.quovadisglobal.com/qvsslg3.crl </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tc>
                <a:tc>
                  <a:txBody>
                    <a:bodyPr/>
                    <a:lstStyle/>
                    <a:p>
                      <a:pPr>
                        <a:defRPr sz="1800">
                          <a:solidFill>
                            <a:srgbClr val="000000"/>
                          </a:solidFill>
                        </a:defRPr>
                      </a:pPr>
                      <a:r>
                        <a:rPr b="1" sz="2200">
                          <a:solidFill>
                            <a:schemeClr val="accent5">
                              <a:hueOff val="89162"/>
                              <a:satOff val="9554"/>
                              <a:lumOff val="16296"/>
                            </a:schemeClr>
                          </a:solidFill>
                          <a:latin typeface="Gill Sans"/>
                          <a:ea typeface="Gill Sans"/>
                          <a:cs typeface="Gill Sans"/>
                          <a:sym typeface="Gill Sans"/>
                        </a:rPr>
                        <a:t>1</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514</a:t>
                      </a:r>
                    </a:p>
                  </a:txBody>
                  <a:tcPr marL="50800" marR="50800" marT="50800" marB="50800" anchor="ctr" anchorCtr="0" horzOverflow="overflow">
                    <a:lnR w="12700">
                      <a:solidFill>
                        <a:srgbClr val="D6D6D6"/>
                      </a:solidFill>
                      <a:miter lim="400000"/>
                    </a:lnR>
                  </a:tcPr>
                </a:tc>
              </a:tr>
              <a:tr h="692492">
                <a:tc>
                  <a:txBody>
                    <a:bodyPr/>
                    <a:lstStyle/>
                    <a:p>
                      <a:pPr algn="l">
                        <a:defRPr b="0" sz="1800">
                          <a:solidFill>
                            <a:srgbClr val="000000"/>
                          </a:solidFill>
                        </a:defRPr>
                      </a:pPr>
                      <a:r>
                        <a:rPr sz="1600">
                          <a:solidFill>
                            <a:srgbClr val="FFFFFF"/>
                          </a:solidFill>
                          <a:latin typeface="Symbol"/>
                          <a:ea typeface="Symbol"/>
                          <a:cs typeface="Symbol"/>
                          <a:sym typeface="Symbol"/>
                        </a:rPr>
                        <a:t>ocsp.startssl.com</a:t>
                      </a:r>
                    </a:p>
                  </a:txBody>
                  <a:tcPr marL="50800" marR="50800" marT="50800" marB="50800" anchor="ctr" anchorCtr="0" horzOverflow="overflow"/>
                </a:tc>
                <a:tc>
                  <a:txBody>
                    <a:bodyPr/>
                    <a:lstStyle/>
                    <a:p>
                      <a:pPr algn="l">
                        <a:defRPr sz="1800">
                          <a:solidFill>
                            <a:srgbClr val="000000"/>
                          </a:solidFill>
                        </a:defRPr>
                      </a:pPr>
                      <a:r>
                        <a:rPr sz="1600">
                          <a:solidFill>
                            <a:srgbClr val="FFFFFF"/>
                          </a:solidFill>
                          <a:latin typeface="Symbol"/>
                          <a:ea typeface="Symbol"/>
                          <a:cs typeface="Symbol"/>
                          <a:sym typeface="Symbol"/>
                        </a:rPr>
                        <a:t>crl.startssl.com/sca-server1.crl</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tc>
                <a:tc>
                  <a:txBody>
                    <a:bodyPr/>
                    <a:lstStyle/>
                    <a:p>
                      <a:pPr>
                        <a:defRPr sz="1800">
                          <a:solidFill>
                            <a:srgbClr val="000000"/>
                          </a:solidFill>
                        </a:defRPr>
                      </a:pPr>
                      <a:r>
                        <a:rPr b="1" sz="2200">
                          <a:solidFill>
                            <a:schemeClr val="accent5">
                              <a:hueOff val="89162"/>
                              <a:satOff val="9554"/>
                              <a:lumOff val="16296"/>
                            </a:schemeClr>
                          </a:solidFill>
                          <a:latin typeface="Gill Sans"/>
                          <a:ea typeface="Gill Sans"/>
                          <a:cs typeface="Gill Sans"/>
                          <a:sym typeface="Gill Sans"/>
                        </a:rPr>
                        <a:t>1</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980</a:t>
                      </a:r>
                    </a:p>
                  </a:txBody>
                  <a:tcPr marL="50800" marR="50800" marT="50800" marB="50800" anchor="ctr" anchorCtr="0" horzOverflow="overflow">
                    <a:lnR w="12700">
                      <a:solidFill>
                        <a:srgbClr val="D6D6D6"/>
                      </a:solidFill>
                      <a:miter lim="400000"/>
                    </a:lnR>
                  </a:tcPr>
                </a:tc>
              </a:tr>
              <a:tr h="692492">
                <a:tc>
                  <a:txBody>
                    <a:bodyPr/>
                    <a:lstStyle/>
                    <a:p>
                      <a:pPr algn="l">
                        <a:defRPr b="0" sz="1800">
                          <a:solidFill>
                            <a:srgbClr val="000000"/>
                          </a:solidFill>
                        </a:defRPr>
                      </a:pPr>
                      <a:r>
                        <a:rPr sz="1600">
                          <a:solidFill>
                            <a:srgbClr val="FFFFFF"/>
                          </a:solidFill>
                          <a:latin typeface="Symbol"/>
                          <a:ea typeface="Symbol"/>
                          <a:cs typeface="Symbol"/>
                          <a:sym typeface="Symbol"/>
                        </a:rPr>
                        <a:t>ss.symcd.com</a:t>
                      </a:r>
                    </a:p>
                  </a:txBody>
                  <a:tcPr marL="50800" marR="50800" marT="50800" marB="50800" anchor="ctr" anchorCtr="0" horzOverflow="overflow"/>
                </a:tc>
                <a:tc>
                  <a:txBody>
                    <a:bodyPr/>
                    <a:lstStyle/>
                    <a:p>
                      <a:pPr algn="l">
                        <a:defRPr sz="1800">
                          <a:solidFill>
                            <a:srgbClr val="000000"/>
                          </a:solidFill>
                        </a:defRPr>
                      </a:pPr>
                      <a:r>
                        <a:rPr sz="1600">
                          <a:solidFill>
                            <a:srgbClr val="FFFFFF"/>
                          </a:solidFill>
                          <a:latin typeface="Symbol"/>
                          <a:ea typeface="Symbol"/>
                          <a:cs typeface="Symbol"/>
                          <a:sym typeface="Symbol"/>
                        </a:rPr>
                        <a:t>ss.symcb.com/ss.crl</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tc>
                <a:tc>
                  <a:txBody>
                    <a:bodyPr/>
                    <a:lstStyle/>
                    <a:p>
                      <a:pPr>
                        <a:defRPr sz="1800">
                          <a:solidFill>
                            <a:srgbClr val="000000"/>
                          </a:solidFill>
                        </a:defRPr>
                      </a:pPr>
                      <a:r>
                        <a:rPr b="1" sz="2200">
                          <a:solidFill>
                            <a:schemeClr val="accent5">
                              <a:hueOff val="89162"/>
                              <a:satOff val="9554"/>
                              <a:lumOff val="16296"/>
                            </a:schemeClr>
                          </a:solidFill>
                          <a:latin typeface="Gill Sans"/>
                          <a:ea typeface="Gill Sans"/>
                          <a:cs typeface="Gill Sans"/>
                          <a:sym typeface="Gill Sans"/>
                        </a:rPr>
                        <a:t>1</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28,032</a:t>
                      </a:r>
                    </a:p>
                  </a:txBody>
                  <a:tcPr marL="50800" marR="50800" marT="50800" marB="50800" anchor="ctr" anchorCtr="0" horzOverflow="overflow">
                    <a:lnR w="12700">
                      <a:solidFill>
                        <a:srgbClr val="D6D6D6"/>
                      </a:solidFill>
                      <a:miter lim="400000"/>
                    </a:lnR>
                  </a:tcPr>
                </a:tc>
              </a:tr>
              <a:tr h="692492">
                <a:tc>
                  <a:txBody>
                    <a:bodyPr/>
                    <a:lstStyle/>
                    <a:p>
                      <a:pPr algn="l">
                        <a:defRPr b="0" sz="1800">
                          <a:solidFill>
                            <a:srgbClr val="000000"/>
                          </a:solidFill>
                        </a:defRPr>
                      </a:pPr>
                      <a:r>
                        <a:rPr sz="1600">
                          <a:solidFill>
                            <a:srgbClr val="FFFFFF"/>
                          </a:solidFill>
                          <a:latin typeface="Symbol"/>
                          <a:ea typeface="Symbol"/>
                          <a:cs typeface="Symbol"/>
                          <a:sym typeface="Symbol"/>
                        </a:rPr>
                        <a:t>twcasslocsp.twca.com.tw/</a:t>
                      </a:r>
                    </a:p>
                  </a:txBody>
                  <a:tcPr marL="50800" marR="50800" marT="50800" marB="50800" anchor="ctr" anchorCtr="0" horzOverflow="overflow"/>
                </a:tc>
                <a:tc>
                  <a:txBody>
                    <a:bodyPr/>
                    <a:lstStyle/>
                    <a:p>
                      <a:pPr algn="l">
                        <a:defRPr sz="1800">
                          <a:solidFill>
                            <a:srgbClr val="000000"/>
                          </a:solidFill>
                        </a:defRPr>
                      </a:pPr>
                      <a:r>
                        <a:rPr sz="1600">
                          <a:solidFill>
                            <a:srgbClr val="FFFFFF"/>
                          </a:solidFill>
                          <a:latin typeface="Symbol"/>
                          <a:ea typeface="Symbol"/>
                          <a:cs typeface="Symbol"/>
                          <a:sym typeface="Symbol"/>
                        </a:rPr>
                        <a:t>sslserver.twca.com.tw/sslserver/securessl </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tc>
                <a:tc>
                  <a:txBody>
                    <a:bodyPr/>
                    <a:lstStyle/>
                    <a:p>
                      <a:pPr>
                        <a:defRPr sz="1800">
                          <a:solidFill>
                            <a:srgbClr val="000000"/>
                          </a:solidFill>
                        </a:defRPr>
                      </a:pPr>
                      <a:r>
                        <a:rPr b="1" sz="2200">
                          <a:solidFill>
                            <a:schemeClr val="accent5">
                              <a:hueOff val="89162"/>
                              <a:satOff val="9554"/>
                              <a:lumOff val="16296"/>
                            </a:schemeClr>
                          </a:solidFill>
                          <a:latin typeface="Gill Sans"/>
                          <a:ea typeface="Gill Sans"/>
                          <a:cs typeface="Gill Sans"/>
                          <a:sym typeface="Gill Sans"/>
                        </a:rPr>
                        <a:t>1</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122</a:t>
                      </a:r>
                    </a:p>
                  </a:txBody>
                  <a:tcPr marL="50800" marR="50800" marT="50800" marB="50800" anchor="ctr" anchorCtr="0" horzOverflow="overflow">
                    <a:lnR w="12700">
                      <a:solidFill>
                        <a:srgbClr val="D6D6D6"/>
                      </a:solidFill>
                      <a:miter lim="400000"/>
                    </a:lnR>
                  </a:tcPr>
                </a:tc>
              </a:tr>
              <a:tr h="692492">
                <a:tc>
                  <a:txBody>
                    <a:bodyPr/>
                    <a:lstStyle/>
                    <a:p>
                      <a:pPr algn="l">
                        <a:defRPr b="0" sz="1800">
                          <a:solidFill>
                            <a:srgbClr val="000000"/>
                          </a:solidFill>
                        </a:defRPr>
                      </a:pPr>
                      <a:r>
                        <a:rPr sz="1600">
                          <a:solidFill>
                            <a:srgbClr val="FFFFFF"/>
                          </a:solidFill>
                          <a:latin typeface="Symbol"/>
                          <a:ea typeface="Symbol"/>
                          <a:cs typeface="Symbol"/>
                          <a:sym typeface="Symbol"/>
                        </a:rPr>
                        <a:t>ocsp2.globalsign.com/gsalphasha2g2 </a:t>
                      </a:r>
                    </a:p>
                  </a:txBody>
                  <a:tcPr marL="50800" marR="50800" marT="50800" marB="50800" anchor="ctr" anchorCtr="0" horzOverflow="overflow"/>
                </a:tc>
                <a:tc>
                  <a:txBody>
                    <a:bodyPr/>
                    <a:lstStyle/>
                    <a:p>
                      <a:pPr algn="l">
                        <a:defRPr sz="1800">
                          <a:solidFill>
                            <a:srgbClr val="000000"/>
                          </a:solidFill>
                        </a:defRPr>
                      </a:pPr>
                      <a:r>
                        <a:rPr sz="1600">
                          <a:solidFill>
                            <a:srgbClr val="FFFFFF"/>
                          </a:solidFill>
                          <a:latin typeface="Symbol"/>
                          <a:ea typeface="Symbol"/>
                          <a:cs typeface="Symbol"/>
                          <a:sym typeface="Symbol"/>
                        </a:rPr>
                        <a:t>crl2.alphassl.com/gs/gsalphasha2g2.crl </a:t>
                      </a:r>
                    </a:p>
                  </a:txBody>
                  <a:tcPr marL="50800" marR="50800" marT="50800" marB="50800" anchor="ctr" anchorCtr="0" horzOverflow="overflow"/>
                </a:tc>
                <a:tc>
                  <a:txBody>
                    <a:bodyPr/>
                    <a:lstStyle/>
                    <a:p>
                      <a:pPr>
                        <a:defRPr sz="1800">
                          <a:solidFill>
                            <a:srgbClr val="000000"/>
                          </a:solidFill>
                        </a:defRPr>
                      </a:pPr>
                      <a:r>
                        <a:rPr b="1" sz="2200">
                          <a:solidFill>
                            <a:schemeClr val="accent4">
                              <a:hueOff val="468000"/>
                              <a:satOff val="-4761"/>
                              <a:lumOff val="10196"/>
                            </a:schemeClr>
                          </a:solidFill>
                          <a:latin typeface="Gill Sans"/>
                          <a:ea typeface="Gill Sans"/>
                          <a:cs typeface="Gill Sans"/>
                          <a:sym typeface="Gill Sans"/>
                        </a:rPr>
                        <a:t>5,375</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R w="12700">
                      <a:solidFill>
                        <a:srgbClr val="D6D6D6"/>
                      </a:solidFill>
                      <a:miter lim="400000"/>
                    </a:lnR>
                  </a:tcPr>
                </a:tc>
              </a:tr>
              <a:tr h="692492">
                <a:tc>
                  <a:txBody>
                    <a:bodyPr/>
                    <a:lstStyle/>
                    <a:p>
                      <a:pPr algn="l">
                        <a:defRPr b="0" sz="1800">
                          <a:solidFill>
                            <a:srgbClr val="000000"/>
                          </a:solidFill>
                        </a:defRPr>
                      </a:pPr>
                      <a:r>
                        <a:rPr sz="1600">
                          <a:solidFill>
                            <a:srgbClr val="FFFFFF"/>
                          </a:solidFill>
                          <a:latin typeface="Symbol"/>
                          <a:ea typeface="Symbol"/>
                          <a:cs typeface="Symbol"/>
                          <a:sym typeface="Symbol"/>
                        </a:rPr>
                        <a:t>ocsp.firmaprofesional.com</a:t>
                      </a:r>
                    </a:p>
                  </a:txBody>
                  <a:tcPr marL="50800" marR="50800" marT="50800" marB="50800" anchor="ctr" anchorCtr="0" horzOverflow="overflow">
                    <a:lnB w="25400">
                      <a:solidFill>
                        <a:srgbClr val="D6D7D6"/>
                      </a:solidFill>
                      <a:miter lim="400000"/>
                    </a:lnB>
                  </a:tcPr>
                </a:tc>
                <a:tc>
                  <a:txBody>
                    <a:bodyPr/>
                    <a:lstStyle/>
                    <a:p>
                      <a:pPr algn="l">
                        <a:defRPr sz="1800">
                          <a:solidFill>
                            <a:srgbClr val="000000"/>
                          </a:solidFill>
                        </a:defRPr>
                      </a:pPr>
                      <a:r>
                        <a:rPr sz="1600">
                          <a:solidFill>
                            <a:srgbClr val="FFFFFF"/>
                          </a:solidFill>
                          <a:latin typeface="Symbol"/>
                          <a:ea typeface="Symbol"/>
                          <a:cs typeface="Symbol"/>
                          <a:sym typeface="Symbol"/>
                        </a:rPr>
                        <a:t>crl.firmaprofesional.com/infraestructura.crl </a:t>
                      </a:r>
                    </a:p>
                  </a:txBody>
                  <a:tcPr marL="50800" marR="50800" marT="50800" marB="50800" anchor="ctr" anchorCtr="0" horzOverflow="overflow">
                    <a:lnB w="25400">
                      <a:solidFill>
                        <a:srgbClr val="D6D7D6"/>
                      </a:solidFill>
                      <a:miter lim="400000"/>
                    </a:lnB>
                  </a:tcPr>
                </a:tc>
                <a:tc>
                  <a:txBody>
                    <a:bodyPr/>
                    <a:lstStyle/>
                    <a:p>
                      <a:pPr>
                        <a:defRPr sz="1800">
                          <a:solidFill>
                            <a:srgbClr val="000000"/>
                          </a:solidFill>
                        </a:defRPr>
                      </a:pPr>
                      <a:r>
                        <a:rPr b="1" sz="2200">
                          <a:solidFill>
                            <a:schemeClr val="accent4">
                              <a:hueOff val="468000"/>
                              <a:satOff val="-4761"/>
                              <a:lumOff val="10196"/>
                            </a:schemeClr>
                          </a:solidFill>
                          <a:latin typeface="Gill Sans"/>
                          <a:ea typeface="Gill Sans"/>
                          <a:cs typeface="Gill Sans"/>
                          <a:sym typeface="Gill Sans"/>
                        </a:rPr>
                        <a:t>11</a:t>
                      </a:r>
                    </a:p>
                  </a:txBody>
                  <a:tcPr marL="50800" marR="50800" marT="50800" marB="50800" anchor="ctr" anchorCtr="0" horzOverflow="overflow">
                    <a:lnB w="25400">
                      <a:solidFill>
                        <a:srgbClr val="D6D7D6"/>
                      </a:solidFill>
                      <a:miter lim="400000"/>
                    </a:lnB>
                  </a:tcPr>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B w="25400">
                      <a:solidFill>
                        <a:srgbClr val="D6D7D6"/>
                      </a:solidFill>
                      <a:miter lim="400000"/>
                    </a:lnB>
                  </a:tcPr>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R w="12700">
                      <a:solidFill>
                        <a:srgbClr val="D6D6D6"/>
                      </a:solidFill>
                      <a:miter lim="400000"/>
                    </a:lnR>
                    <a:lnB w="25400">
                      <a:solidFill>
                        <a:srgbClr val="D6D7D6"/>
                      </a:solidFill>
                      <a:miter lim="400000"/>
                    </a:lnB>
                  </a:tcPr>
                </a:tc>
              </a:tr>
              <a:tr h="692492">
                <a:tc>
                  <a:txBody>
                    <a:bodyPr/>
                    <a:lstStyle/>
                    <a:p>
                      <a:pPr algn="l">
                        <a:defRPr b="0" sz="1800">
                          <a:solidFill>
                            <a:srgbClr val="000000"/>
                          </a:solidFill>
                        </a:defRPr>
                      </a:pPr>
                      <a:r>
                        <a:rPr>
                          <a:solidFill>
                            <a:srgbClr val="FFFFFF"/>
                          </a:solidFill>
                          <a:latin typeface="Gill Sans"/>
                          <a:ea typeface="Gill Sans"/>
                          <a:cs typeface="Gill Sans"/>
                          <a:sym typeface="Gill Sans"/>
                        </a:rPr>
                        <a:t>…</a:t>
                      </a:r>
                    </a:p>
                  </a:txBody>
                  <a:tcPr marL="50800" marR="50800" marT="50800" marB="50800" anchor="ctr" anchorCtr="0" horzOverflow="overflow">
                    <a:lnT w="25400">
                      <a:solidFill>
                        <a:srgbClr val="D6D7D6"/>
                      </a:solidFill>
                      <a:miter lim="400000"/>
                    </a:lnT>
                    <a:lnB w="12700">
                      <a:solidFill>
                        <a:srgbClr val="D6D6D6"/>
                      </a:solidFill>
                      <a:miter lim="400000"/>
                    </a:lnB>
                  </a:tcPr>
                </a:tc>
                <a:tc>
                  <a:txBody>
                    <a:bodyPr/>
                    <a:lstStyle/>
                    <a:p>
                      <a:pPr algn="l">
                        <a:defRPr sz="1800">
                          <a:solidFill>
                            <a:srgbClr val="000000"/>
                          </a:solidFill>
                        </a:defRPr>
                      </a:pPr>
                      <a:r>
                        <a:rPr>
                          <a:solidFill>
                            <a:srgbClr val="FFFFFF"/>
                          </a:solidFill>
                          <a:latin typeface="Gill Sans"/>
                          <a:ea typeface="Gill Sans"/>
                          <a:cs typeface="Gill Sans"/>
                          <a:sym typeface="Gill Sans"/>
                        </a:rPr>
                        <a:t>…</a:t>
                      </a:r>
                    </a:p>
                  </a:txBody>
                  <a:tcPr marL="50800" marR="50800" marT="50800" marB="50800" anchor="ctr" anchorCtr="0" horzOverflow="overflow">
                    <a:lnT w="25400">
                      <a:solidFill>
                        <a:srgbClr val="D6D7D6"/>
                      </a:solidFill>
                      <a:miter lim="400000"/>
                    </a:lnT>
                    <a:lnB w="12700">
                      <a:solidFill>
                        <a:srgbClr val="D6D6D6"/>
                      </a:solidFill>
                      <a:miter lim="400000"/>
                    </a:lnB>
                  </a:tcPr>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T w="25400">
                      <a:solidFill>
                        <a:srgbClr val="D6D7D6"/>
                      </a:solidFill>
                      <a:miter lim="400000"/>
                    </a:lnT>
                    <a:lnB w="12700">
                      <a:solidFill>
                        <a:srgbClr val="D6D6D6"/>
                      </a:solidFill>
                      <a:miter lim="400000"/>
                    </a:lnB>
                  </a:tcPr>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T w="25400">
                      <a:solidFill>
                        <a:srgbClr val="D6D7D6"/>
                      </a:solidFill>
                      <a:miter lim="400000"/>
                    </a:lnT>
                    <a:lnB w="12700">
                      <a:solidFill>
                        <a:srgbClr val="D6D6D6"/>
                      </a:solidFill>
                      <a:miter lim="400000"/>
                    </a:lnB>
                  </a:tcPr>
                </a:tc>
                <a:tc>
                  <a:txBody>
                    <a:bodyPr/>
                    <a:lstStyle/>
                    <a:p>
                      <a:pPr>
                        <a:defRPr sz="1800">
                          <a:solidFill>
                            <a:srgbClr val="000000"/>
                          </a:solidFill>
                        </a:defRPr>
                      </a:pPr>
                      <a:r>
                        <a:rPr sz="2200">
                          <a:solidFill>
                            <a:srgbClr val="FFFFFF"/>
                          </a:solidFill>
                          <a:latin typeface="Gill Sans"/>
                          <a:ea typeface="Gill Sans"/>
                          <a:cs typeface="Gill Sans"/>
                          <a:sym typeface="Gill Sans"/>
                        </a:rPr>
                        <a:t>…</a:t>
                      </a:r>
                    </a:p>
                  </a:txBody>
                  <a:tcPr marL="50800" marR="50800" marT="50800" marB="50800" anchor="ctr" anchorCtr="0" horzOverflow="overflow">
                    <a:lnR w="12700">
                      <a:solidFill>
                        <a:srgbClr val="D6D6D6"/>
                      </a:solidFill>
                      <a:miter lim="400000"/>
                    </a:lnR>
                    <a:lnT w="25400">
                      <a:solidFill>
                        <a:srgbClr val="D6D7D6"/>
                      </a:solidFill>
                      <a:miter lim="400000"/>
                    </a:lnT>
                    <a:lnB w="12700">
                      <a:solidFill>
                        <a:srgbClr val="D6D6D6"/>
                      </a:solidFill>
                      <a:miter lim="400000"/>
                    </a:lnB>
                  </a:tcPr>
                </a:tc>
              </a:tr>
            </a:tbl>
          </a:graphicData>
        </a:graphic>
      </p:graphicFrame>
      <p:sp>
        <p:nvSpPr>
          <p:cNvPr id="3693" name="Rectangle"/>
          <p:cNvSpPr/>
          <p:nvPr/>
        </p:nvSpPr>
        <p:spPr>
          <a:xfrm>
            <a:off x="8684607" y="3403221"/>
            <a:ext cx="3680453" cy="5479853"/>
          </a:xfrm>
          <a:prstGeom prst="rect">
            <a:avLst/>
          </a:prstGeom>
          <a:solidFill>
            <a:srgbClr val="000000"/>
          </a:solidFill>
          <a:ln w="12700">
            <a:miter lim="400000"/>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ID="9" grpId="1" fill="hold">
                                  <p:stCondLst>
                                    <p:cond delay="0"/>
                                  </p:stCondLst>
                                  <p:iterate type="el" backwards="0">
                                    <p:tmAbs val="0"/>
                                  </p:iterate>
                                  <p:childTnLst>
                                    <p:animEffect filter="dissolve" transition="out">
                                      <p:cBhvr>
                                        <p:cTn id="6" dur="300" fill="hold"/>
                                        <p:tgtEl>
                                          <p:spTgt spid="3693"/>
                                        </p:tgtEl>
                                      </p:cBhvr>
                                    </p:animEffect>
                                    <p:set>
                                      <p:cBhvr>
                                        <p:cTn id="7" fill="hold">
                                          <p:stCondLst>
                                            <p:cond delay="299"/>
                                          </p:stCondLst>
                                        </p:cTn>
                                        <p:tgtEl>
                                          <p:spTgt spid="369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93" grpId="1"/>
    </p:bldLst>
  </p:timing>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7" name="(3) Consistency…"/>
          <p:cNvSpPr txBox="1"/>
          <p:nvPr>
            <p:ph type="title"/>
          </p:nvPr>
        </p:nvSpPr>
        <p:spPr>
          <a:prstGeom prst="rect">
            <a:avLst/>
          </a:prstGeom>
        </p:spPr>
        <p:txBody>
          <a:bodyPr/>
          <a:lstStyle/>
          <a:p>
            <a:pPr/>
            <a:r>
              <a:t>(3) Consistency </a:t>
            </a:r>
          </a:p>
          <a:p>
            <a:pPr/>
            <a:r>
              <a:t>OCSP vs. CRL</a:t>
            </a:r>
          </a:p>
        </p:txBody>
      </p:sp>
      <p:sp>
        <p:nvSpPr>
          <p:cNvPr id="369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699" name="Table"/>
          <p:cNvGraphicFramePr/>
          <p:nvPr/>
        </p:nvGraphicFramePr>
        <p:xfrm>
          <a:off x="736204" y="1966280"/>
          <a:ext cx="11677816" cy="6937626"/>
        </p:xfrm>
        <a:graphic xmlns:a="http://schemas.openxmlformats.org/drawingml/2006/main">
          <a:graphicData uri="http://schemas.openxmlformats.org/drawingml/2006/table">
            <a:tbl>
              <a:tblPr firstCol="1" firstRow="0" lastCol="0" lastRow="0" bandCol="0" bandRow="0" rtl="0">
                <a:tableStyleId>{4C3C2611-4C71-4FC5-86AE-919BDF0F9419}</a:tableStyleId>
              </a:tblPr>
              <a:tblGrid>
                <a:gridCol w="3969120"/>
                <a:gridCol w="3960577"/>
                <a:gridCol w="1245138"/>
                <a:gridCol w="1245138"/>
                <a:gridCol w="1245138"/>
              </a:tblGrid>
              <a:tr h="692492">
                <a:tc rowSpan="2">
                  <a:txBody>
                    <a:bodyPr/>
                    <a:lstStyle/>
                    <a:p>
                      <a:pPr>
                        <a:defRPr b="0" sz="1800">
                          <a:solidFill>
                            <a:srgbClr val="000000"/>
                          </a:solidFill>
                        </a:defRPr>
                      </a:pPr>
                      <a:r>
                        <a:rPr sz="2200">
                          <a:solidFill>
                            <a:srgbClr val="FFFFFF"/>
                          </a:solidFill>
                          <a:latin typeface="Gill Sans"/>
                          <a:ea typeface="Gill Sans"/>
                          <a:cs typeface="Gill Sans"/>
                          <a:sym typeface="Gill Sans"/>
                        </a:rPr>
                        <a:t>OCSP URL</a:t>
                      </a:r>
                    </a:p>
                  </a:txBody>
                  <a:tcPr marL="50800" marR="50800" marT="50800" marB="50800" anchor="ctr" anchorCtr="0" horzOverflow="overflow">
                    <a:lnR w="12700">
                      <a:solidFill>
                        <a:srgbClr val="D6D7D6"/>
                      </a:solidFill>
                      <a:miter lim="400000"/>
                    </a:lnR>
                    <a:lnT w="12700">
                      <a:solidFill>
                        <a:srgbClr val="D6D6D6"/>
                      </a:solidFill>
                      <a:miter lim="400000"/>
                    </a:lnT>
                    <a:lnB w="25400">
                      <a:solidFill>
                        <a:srgbClr val="D6D7D6"/>
                      </a:solidFill>
                      <a:miter lim="400000"/>
                    </a:lnB>
                    <a:solidFill>
                      <a:srgbClr val="032650"/>
                    </a:solidFill>
                  </a:tcPr>
                </a:tc>
                <a:tc rowSpan="2">
                  <a:txBody>
                    <a:bodyPr/>
                    <a:lstStyle/>
                    <a:p>
                      <a:pPr>
                        <a:defRPr sz="1800">
                          <a:solidFill>
                            <a:srgbClr val="000000"/>
                          </a:solidFill>
                        </a:defRPr>
                      </a:pPr>
                      <a:r>
                        <a:rPr sz="2200">
                          <a:solidFill>
                            <a:srgbClr val="FFFFFF"/>
                          </a:solidFill>
                          <a:latin typeface="Gill Sans"/>
                          <a:ea typeface="Gill Sans"/>
                          <a:cs typeface="Gill Sans"/>
                          <a:sym typeface="Gill Sans"/>
                        </a:rPr>
                        <a:t>CRL</a:t>
                      </a:r>
                    </a:p>
                  </a:txBody>
                  <a:tcPr marL="50800" marR="50800" marT="50800" marB="50800" anchor="ctr" anchorCtr="0" horzOverflow="overflow">
                    <a:lnL w="12700">
                      <a:solidFill>
                        <a:srgbClr val="D6D7D6"/>
                      </a:solidFill>
                      <a:miter lim="400000"/>
                    </a:lnL>
                    <a:lnT w="12700">
                      <a:solidFill>
                        <a:srgbClr val="D6D6D6"/>
                      </a:solidFill>
                      <a:miter lim="400000"/>
                    </a:lnT>
                    <a:lnB w="25400">
                      <a:solidFill>
                        <a:srgbClr val="D6D7D6"/>
                      </a:solidFill>
                      <a:miter lim="400000"/>
                    </a:lnB>
                    <a:solidFill>
                      <a:srgbClr val="032650"/>
                    </a:solidFill>
                  </a:tcPr>
                </a:tc>
                <a:tc gridSpan="3">
                  <a:txBody>
                    <a:bodyPr/>
                    <a:lstStyle/>
                    <a:p>
                      <a:pPr>
                        <a:defRPr sz="1800">
                          <a:solidFill>
                            <a:srgbClr val="000000"/>
                          </a:solidFill>
                        </a:defRPr>
                      </a:pPr>
                      <a:r>
                        <a:rPr sz="2200">
                          <a:solidFill>
                            <a:srgbClr val="FFFFFF"/>
                          </a:solidFill>
                          <a:latin typeface="Gill Sans"/>
                          <a:ea typeface="Gill Sans"/>
                          <a:cs typeface="Gill Sans"/>
                          <a:sym typeface="Gill Sans"/>
                        </a:rPr>
                        <a:t># of certificates where the OCSP response is</a:t>
                      </a:r>
                    </a:p>
                  </a:txBody>
                  <a:tcPr marL="50800" marR="50800" marT="50800" marB="50800" anchor="ctr" anchorCtr="0" horzOverflow="overflow">
                    <a:lnR w="12700">
                      <a:solidFill>
                        <a:srgbClr val="D6D6D6"/>
                      </a:solidFill>
                      <a:miter lim="400000"/>
                    </a:lnR>
                    <a:lnT w="12700">
                      <a:solidFill>
                        <a:srgbClr val="D6D6D6"/>
                      </a:solidFill>
                      <a:miter lim="400000"/>
                    </a:lnT>
                    <a:solidFill>
                      <a:srgbClr val="032650"/>
                    </a:solidFill>
                  </a:tcPr>
                </a:tc>
                <a:tc hMerge="1">
                  <a:tcPr/>
                </a:tc>
                <a:tc hMerge="1">
                  <a:tcPr/>
                </a:tc>
              </a:tr>
              <a:tr h="692492">
                <a:tc vMerge="1">
                  <a:tcPr/>
                </a:tc>
                <a:tc vMerge="1">
                  <a:tcPr/>
                </a:tc>
                <a:tc>
                  <a:txBody>
                    <a:bodyPr/>
                    <a:lstStyle/>
                    <a:p>
                      <a:pPr>
                        <a:defRPr sz="1800">
                          <a:solidFill>
                            <a:srgbClr val="000000"/>
                          </a:solidFill>
                        </a:defRPr>
                      </a:pPr>
                      <a:r>
                        <a:rPr sz="1900">
                          <a:solidFill>
                            <a:srgbClr val="FFFFFF"/>
                          </a:solidFill>
                          <a:latin typeface="Gill Sans"/>
                          <a:ea typeface="Gill Sans"/>
                          <a:cs typeface="Gill Sans"/>
                          <a:sym typeface="Gill Sans"/>
                        </a:rPr>
                        <a:t>Unknown</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900">
                          <a:solidFill>
                            <a:srgbClr val="FFFFFF"/>
                          </a:solidFill>
                          <a:latin typeface="Gill Sans"/>
                          <a:ea typeface="Gill Sans"/>
                          <a:cs typeface="Gill Sans"/>
                          <a:sym typeface="Gill Sans"/>
                        </a:rPr>
                        <a:t>Good</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900">
                          <a:solidFill>
                            <a:srgbClr val="FFFFFF"/>
                          </a:solidFill>
                          <a:latin typeface="Gill Sans"/>
                          <a:ea typeface="Gill Sans"/>
                          <a:cs typeface="Gill Sans"/>
                          <a:sym typeface="Gill Sans"/>
                        </a:rPr>
                        <a:t>Revoked</a:t>
                      </a:r>
                    </a:p>
                  </a:txBody>
                  <a:tcPr marL="50800" marR="50800" marT="50800" marB="50800" anchor="ctr" anchorCtr="0" horzOverflow="overflow">
                    <a:lnR w="12700">
                      <a:solidFill>
                        <a:srgbClr val="D6D6D6"/>
                      </a:solidFill>
                      <a:miter lim="400000"/>
                    </a:lnR>
                    <a:lnB w="25400">
                      <a:solidFill>
                        <a:srgbClr val="D6D7D6"/>
                      </a:solidFill>
                      <a:miter lim="400000"/>
                    </a:lnB>
                    <a:solidFill>
                      <a:srgbClr val="032650"/>
                    </a:solidFill>
                  </a:tcPr>
                </a:tc>
              </a:tr>
              <a:tr h="692492">
                <a:tc>
                  <a:txBody>
                    <a:bodyPr/>
                    <a:lstStyle/>
                    <a:p>
                      <a:pPr algn="l">
                        <a:defRPr b="0" sz="1800">
                          <a:solidFill>
                            <a:srgbClr val="000000"/>
                          </a:solidFill>
                        </a:defRPr>
                      </a:pPr>
                      <a:r>
                        <a:rPr sz="2200">
                          <a:solidFill>
                            <a:srgbClr val="FFFFFF"/>
                          </a:solidFill>
                          <a:latin typeface="Gill Sans"/>
                          <a:ea typeface="Gill Sans"/>
                          <a:cs typeface="Gill Sans"/>
                          <a:sym typeface="Gill Sans"/>
                        </a:rPr>
                        <a:t>ocsp.camerfirma.com</a:t>
                      </a:r>
                    </a:p>
                  </a:txBody>
                  <a:tcPr marL="50800" marR="50800" marT="50800" marB="50800" anchor="ctr" anchorCtr="0" horzOverflow="overflow">
                    <a:lnT w="25400">
                      <a:solidFill>
                        <a:srgbClr val="D6D7D6"/>
                      </a:solidFill>
                      <a:miter lim="400000"/>
                    </a:lnT>
                  </a:tcPr>
                </a:tc>
                <a:tc>
                  <a:txBody>
                    <a:bodyPr/>
                    <a:lstStyle/>
                    <a:p>
                      <a:pPr algn="l">
                        <a:defRPr sz="1800">
                          <a:solidFill>
                            <a:srgbClr val="000000"/>
                          </a:solidFill>
                        </a:defRPr>
                      </a:pPr>
                      <a:r>
                        <a:rPr sz="2200">
                          <a:solidFill>
                            <a:srgbClr val="FFFFFF"/>
                          </a:solidFill>
                          <a:latin typeface="Gill Sans"/>
                          <a:ea typeface="Gill Sans"/>
                          <a:cs typeface="Gill Sans"/>
                          <a:sym typeface="Gill Sans"/>
                        </a:rPr>
                        <a:t>crl1.camerfirma.com/camerfirma_cserverii-2015.crl
</a:t>
                      </a:r>
                    </a:p>
                  </a:txBody>
                  <a:tcPr marL="50800" marR="50800" marT="50800" marB="50800" anchor="ctr" anchorCtr="0" horzOverflow="overflow">
                    <a:lnT w="25400">
                      <a:solidFill>
                        <a:srgbClr val="D6D7D6"/>
                      </a:solidFill>
                      <a:miter lim="400000"/>
                    </a:lnT>
                  </a:tcPr>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T w="25400">
                      <a:solidFill>
                        <a:srgbClr val="D6D7D6"/>
                      </a:solidFill>
                      <a:miter lim="400000"/>
                    </a:lnT>
                  </a:tcPr>
                </a:tc>
                <a:tc>
                  <a:txBody>
                    <a:bodyPr/>
                    <a:lstStyle/>
                    <a:p>
                      <a:pPr>
                        <a:defRPr sz="1800">
                          <a:solidFill>
                            <a:srgbClr val="000000"/>
                          </a:solidFill>
                        </a:defRPr>
                      </a:pPr>
                      <a:r>
                        <a:rPr b="1" sz="2200">
                          <a:solidFill>
                            <a:schemeClr val="accent5">
                              <a:hueOff val="89162"/>
                              <a:satOff val="9554"/>
                              <a:lumOff val="16296"/>
                            </a:schemeClr>
                          </a:solidFill>
                          <a:latin typeface="Gill Sans"/>
                          <a:ea typeface="Gill Sans"/>
                          <a:cs typeface="Gill Sans"/>
                          <a:sym typeface="Gill Sans"/>
                        </a:rPr>
                        <a:t>7</a:t>
                      </a:r>
                    </a:p>
                  </a:txBody>
                  <a:tcPr marL="50800" marR="50800" marT="50800" marB="50800" anchor="ctr" anchorCtr="0" horzOverflow="overflow">
                    <a:lnT w="25400">
                      <a:solidFill>
                        <a:srgbClr val="D6D7D6"/>
                      </a:solidFill>
                      <a:miter lim="400000"/>
                    </a:lnT>
                  </a:tcPr>
                </a:tc>
                <a:tc>
                  <a:txBody>
                    <a:bodyPr/>
                    <a:lstStyle/>
                    <a:p>
                      <a:pPr>
                        <a:defRPr sz="1800">
                          <a:solidFill>
                            <a:srgbClr val="000000"/>
                          </a:solidFill>
                        </a:defRPr>
                      </a:pPr>
                      <a:r>
                        <a:rPr sz="2200">
                          <a:solidFill>
                            <a:srgbClr val="FFFFFF"/>
                          </a:solidFill>
                          <a:latin typeface="Gill Sans"/>
                          <a:ea typeface="Gill Sans"/>
                          <a:cs typeface="Gill Sans"/>
                          <a:sym typeface="Gill Sans"/>
                        </a:rPr>
                        <a:t>369</a:t>
                      </a:r>
                    </a:p>
                  </a:txBody>
                  <a:tcPr marL="50800" marR="50800" marT="50800" marB="50800" anchor="ctr" anchorCtr="0" horzOverflow="overflow">
                    <a:lnR w="12700">
                      <a:solidFill>
                        <a:srgbClr val="D6D6D6"/>
                      </a:solidFill>
                      <a:miter lim="400000"/>
                    </a:lnR>
                    <a:lnT w="25400">
                      <a:solidFill>
                        <a:srgbClr val="D6D7D6"/>
                      </a:solidFill>
                      <a:miter lim="400000"/>
                    </a:lnT>
                  </a:tcPr>
                </a:tc>
              </a:tr>
              <a:tr h="692492">
                <a:tc>
                  <a:txBody>
                    <a:bodyPr/>
                    <a:lstStyle/>
                    <a:p>
                      <a:pPr algn="l">
                        <a:defRPr b="0" sz="1800">
                          <a:solidFill>
                            <a:srgbClr val="000000"/>
                          </a:solidFill>
                        </a:defRPr>
                      </a:pPr>
                      <a:r>
                        <a:rPr sz="2200">
                          <a:solidFill>
                            <a:srgbClr val="FFFFFF"/>
                          </a:solidFill>
                          <a:latin typeface="Gill Sans"/>
                          <a:ea typeface="Gill Sans"/>
                          <a:cs typeface="Gill Sans"/>
                          <a:sym typeface="Gill Sans"/>
                        </a:rPr>
                        <a:t>ocsp.quovadisglobal.com</a:t>
                      </a:r>
                    </a:p>
                  </a:txBody>
                  <a:tcPr marL="50800" marR="50800" marT="50800" marB="50800" anchor="ctr" anchorCtr="0" horzOverflow="overflow"/>
                </a:tc>
                <a:tc>
                  <a:txBody>
                    <a:bodyPr/>
                    <a:lstStyle/>
                    <a:p>
                      <a:pPr algn="l">
                        <a:defRPr sz="1800">
                          <a:solidFill>
                            <a:srgbClr val="000000"/>
                          </a:solidFill>
                        </a:defRPr>
                      </a:pPr>
                      <a:r>
                        <a:rPr sz="2200">
                          <a:solidFill>
                            <a:srgbClr val="FFFFFF"/>
                          </a:solidFill>
                          <a:latin typeface="Gill Sans"/>
                          <a:ea typeface="Gill Sans"/>
                          <a:cs typeface="Gill Sans"/>
                          <a:sym typeface="Gill Sans"/>
                        </a:rPr>
                        <a:t>crl.quovadisglobal.com/qvsslg3.crl </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tc>
                <a:tc>
                  <a:txBody>
                    <a:bodyPr/>
                    <a:lstStyle/>
                    <a:p>
                      <a:pPr>
                        <a:defRPr sz="1800">
                          <a:solidFill>
                            <a:srgbClr val="000000"/>
                          </a:solidFill>
                        </a:defRPr>
                      </a:pPr>
                      <a:r>
                        <a:rPr b="1" sz="2200">
                          <a:solidFill>
                            <a:schemeClr val="accent5">
                              <a:hueOff val="89162"/>
                              <a:satOff val="9554"/>
                              <a:lumOff val="16296"/>
                            </a:schemeClr>
                          </a:solidFill>
                          <a:latin typeface="Gill Sans"/>
                          <a:ea typeface="Gill Sans"/>
                          <a:cs typeface="Gill Sans"/>
                          <a:sym typeface="Gill Sans"/>
                        </a:rPr>
                        <a:t>1</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514</a:t>
                      </a:r>
                    </a:p>
                  </a:txBody>
                  <a:tcPr marL="50800" marR="50800" marT="50800" marB="50800" anchor="ctr" anchorCtr="0" horzOverflow="overflow">
                    <a:lnR w="12700">
                      <a:solidFill>
                        <a:srgbClr val="D6D6D6"/>
                      </a:solidFill>
                      <a:miter lim="400000"/>
                    </a:lnR>
                  </a:tcPr>
                </a:tc>
              </a:tr>
              <a:tr h="692492">
                <a:tc>
                  <a:txBody>
                    <a:bodyPr/>
                    <a:lstStyle/>
                    <a:p>
                      <a:pPr algn="l">
                        <a:defRPr b="0" sz="1800">
                          <a:solidFill>
                            <a:srgbClr val="000000"/>
                          </a:solidFill>
                        </a:defRPr>
                      </a:pPr>
                      <a:r>
                        <a:rPr sz="2200">
                          <a:solidFill>
                            <a:srgbClr val="FFFFFF"/>
                          </a:solidFill>
                          <a:latin typeface="Gill Sans"/>
                          <a:ea typeface="Gill Sans"/>
                          <a:cs typeface="Gill Sans"/>
                          <a:sym typeface="Gill Sans"/>
                        </a:rPr>
                        <a:t>ocsp.startssl.com</a:t>
                      </a:r>
                    </a:p>
                  </a:txBody>
                  <a:tcPr marL="50800" marR="50800" marT="50800" marB="50800" anchor="ctr" anchorCtr="0" horzOverflow="overflow"/>
                </a:tc>
                <a:tc>
                  <a:txBody>
                    <a:bodyPr/>
                    <a:lstStyle/>
                    <a:p>
                      <a:pPr algn="l">
                        <a:defRPr sz="1800">
                          <a:solidFill>
                            <a:srgbClr val="000000"/>
                          </a:solidFill>
                        </a:defRPr>
                      </a:pPr>
                      <a:r>
                        <a:rPr sz="2200">
                          <a:solidFill>
                            <a:srgbClr val="FFFFFF"/>
                          </a:solidFill>
                          <a:latin typeface="Gill Sans"/>
                          <a:ea typeface="Gill Sans"/>
                          <a:cs typeface="Gill Sans"/>
                          <a:sym typeface="Gill Sans"/>
                        </a:rPr>
                        <a:t>crl.startssl.com/sca-server1.crl</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tc>
                <a:tc>
                  <a:txBody>
                    <a:bodyPr/>
                    <a:lstStyle/>
                    <a:p>
                      <a:pPr>
                        <a:defRPr sz="1800">
                          <a:solidFill>
                            <a:srgbClr val="000000"/>
                          </a:solidFill>
                        </a:defRPr>
                      </a:pPr>
                      <a:r>
                        <a:rPr b="1" sz="2200">
                          <a:solidFill>
                            <a:schemeClr val="accent5">
                              <a:hueOff val="89162"/>
                              <a:satOff val="9554"/>
                              <a:lumOff val="16296"/>
                            </a:schemeClr>
                          </a:solidFill>
                          <a:latin typeface="Gill Sans"/>
                          <a:ea typeface="Gill Sans"/>
                          <a:cs typeface="Gill Sans"/>
                          <a:sym typeface="Gill Sans"/>
                        </a:rPr>
                        <a:t>1</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980</a:t>
                      </a:r>
                    </a:p>
                  </a:txBody>
                  <a:tcPr marL="50800" marR="50800" marT="50800" marB="50800" anchor="ctr" anchorCtr="0" horzOverflow="overflow">
                    <a:lnR w="12700">
                      <a:solidFill>
                        <a:srgbClr val="D6D6D6"/>
                      </a:solidFill>
                      <a:miter lim="400000"/>
                    </a:lnR>
                  </a:tcPr>
                </a:tc>
              </a:tr>
              <a:tr h="692492">
                <a:tc>
                  <a:txBody>
                    <a:bodyPr/>
                    <a:lstStyle/>
                    <a:p>
                      <a:pPr algn="l">
                        <a:defRPr b="0" sz="1800">
                          <a:solidFill>
                            <a:srgbClr val="000000"/>
                          </a:solidFill>
                        </a:defRPr>
                      </a:pPr>
                      <a:r>
                        <a:rPr sz="2200">
                          <a:solidFill>
                            <a:srgbClr val="FFFFFF"/>
                          </a:solidFill>
                          <a:latin typeface="Gill Sans"/>
                          <a:ea typeface="Gill Sans"/>
                          <a:cs typeface="Gill Sans"/>
                          <a:sym typeface="Gill Sans"/>
                        </a:rPr>
                        <a:t>ss.symcd.com</a:t>
                      </a:r>
                    </a:p>
                  </a:txBody>
                  <a:tcPr marL="50800" marR="50800" marT="50800" marB="50800" anchor="ctr" anchorCtr="0" horzOverflow="overflow"/>
                </a:tc>
                <a:tc>
                  <a:txBody>
                    <a:bodyPr/>
                    <a:lstStyle/>
                    <a:p>
                      <a:pPr algn="l">
                        <a:defRPr sz="1800">
                          <a:solidFill>
                            <a:srgbClr val="000000"/>
                          </a:solidFill>
                        </a:defRPr>
                      </a:pPr>
                      <a:r>
                        <a:rPr sz="2200">
                          <a:solidFill>
                            <a:srgbClr val="FFFFFF"/>
                          </a:solidFill>
                          <a:latin typeface="Gill Sans"/>
                          <a:ea typeface="Gill Sans"/>
                          <a:cs typeface="Gill Sans"/>
                          <a:sym typeface="Gill Sans"/>
                        </a:rPr>
                        <a:t>ss.symcb.com/ss.crl</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tc>
                <a:tc>
                  <a:txBody>
                    <a:bodyPr/>
                    <a:lstStyle/>
                    <a:p>
                      <a:pPr>
                        <a:defRPr sz="1800">
                          <a:solidFill>
                            <a:srgbClr val="000000"/>
                          </a:solidFill>
                        </a:defRPr>
                      </a:pPr>
                      <a:r>
                        <a:rPr b="1" sz="2200">
                          <a:solidFill>
                            <a:schemeClr val="accent5">
                              <a:hueOff val="89162"/>
                              <a:satOff val="9554"/>
                              <a:lumOff val="16296"/>
                            </a:schemeClr>
                          </a:solidFill>
                          <a:latin typeface="Gill Sans"/>
                          <a:ea typeface="Gill Sans"/>
                          <a:cs typeface="Gill Sans"/>
                          <a:sym typeface="Gill Sans"/>
                        </a:rPr>
                        <a:t>1</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28,032</a:t>
                      </a:r>
                    </a:p>
                  </a:txBody>
                  <a:tcPr marL="50800" marR="50800" marT="50800" marB="50800" anchor="ctr" anchorCtr="0" horzOverflow="overflow">
                    <a:lnR w="12700">
                      <a:solidFill>
                        <a:srgbClr val="D6D6D6"/>
                      </a:solidFill>
                      <a:miter lim="400000"/>
                    </a:lnR>
                  </a:tcPr>
                </a:tc>
              </a:tr>
              <a:tr h="692492">
                <a:tc>
                  <a:txBody>
                    <a:bodyPr/>
                    <a:lstStyle/>
                    <a:p>
                      <a:pPr algn="l">
                        <a:defRPr b="0" sz="1800">
                          <a:solidFill>
                            <a:srgbClr val="000000"/>
                          </a:solidFill>
                        </a:defRPr>
                      </a:pPr>
                      <a:r>
                        <a:rPr sz="2200">
                          <a:solidFill>
                            <a:srgbClr val="FFFFFF"/>
                          </a:solidFill>
                          <a:latin typeface="Gill Sans"/>
                          <a:ea typeface="Gill Sans"/>
                          <a:cs typeface="Gill Sans"/>
                          <a:sym typeface="Gill Sans"/>
                        </a:rPr>
                        <a:t>twcasslocsp.twca.com.tw/</a:t>
                      </a:r>
                    </a:p>
                  </a:txBody>
                  <a:tcPr marL="50800" marR="50800" marT="50800" marB="50800" anchor="ctr" anchorCtr="0" horzOverflow="overflow"/>
                </a:tc>
                <a:tc>
                  <a:txBody>
                    <a:bodyPr/>
                    <a:lstStyle/>
                    <a:p>
                      <a:pPr algn="l">
                        <a:defRPr sz="1800">
                          <a:solidFill>
                            <a:srgbClr val="000000"/>
                          </a:solidFill>
                        </a:defRPr>
                      </a:pPr>
                      <a:r>
                        <a:rPr sz="2200">
                          <a:solidFill>
                            <a:srgbClr val="FFFFFF"/>
                          </a:solidFill>
                          <a:latin typeface="Gill Sans"/>
                          <a:ea typeface="Gill Sans"/>
                          <a:cs typeface="Gill Sans"/>
                          <a:sym typeface="Gill Sans"/>
                        </a:rPr>
                        <a:t>sslserver.twca.com.tw/sslserver/Securessl </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tc>
                <a:tc>
                  <a:txBody>
                    <a:bodyPr/>
                    <a:lstStyle/>
                    <a:p>
                      <a:pPr>
                        <a:defRPr sz="1800">
                          <a:solidFill>
                            <a:srgbClr val="000000"/>
                          </a:solidFill>
                        </a:defRPr>
                      </a:pPr>
                      <a:r>
                        <a:rPr b="1" sz="2200">
                          <a:solidFill>
                            <a:schemeClr val="accent5">
                              <a:hueOff val="89162"/>
                              <a:satOff val="9554"/>
                              <a:lumOff val="16296"/>
                            </a:schemeClr>
                          </a:solidFill>
                          <a:latin typeface="Gill Sans"/>
                          <a:ea typeface="Gill Sans"/>
                          <a:cs typeface="Gill Sans"/>
                          <a:sym typeface="Gill Sans"/>
                        </a:rPr>
                        <a:t>1</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122</a:t>
                      </a:r>
                    </a:p>
                  </a:txBody>
                  <a:tcPr marL="50800" marR="50800" marT="50800" marB="50800" anchor="ctr" anchorCtr="0" horzOverflow="overflow">
                    <a:lnR w="12700">
                      <a:solidFill>
                        <a:srgbClr val="D6D6D6"/>
                      </a:solidFill>
                      <a:miter lim="400000"/>
                    </a:lnR>
                  </a:tcPr>
                </a:tc>
              </a:tr>
              <a:tr h="692492">
                <a:tc>
                  <a:txBody>
                    <a:bodyPr/>
                    <a:lstStyle/>
                    <a:p>
                      <a:pPr algn="l">
                        <a:defRPr b="0" sz="1800">
                          <a:solidFill>
                            <a:srgbClr val="000000"/>
                          </a:solidFill>
                        </a:defRPr>
                      </a:pPr>
                      <a:r>
                        <a:rPr sz="2200">
                          <a:solidFill>
                            <a:srgbClr val="FFFFFF"/>
                          </a:solidFill>
                          <a:latin typeface="Gill Sans"/>
                          <a:ea typeface="Gill Sans"/>
                          <a:cs typeface="Gill Sans"/>
                          <a:sym typeface="Gill Sans"/>
                        </a:rPr>
                        <a:t>ocsp2.globalsign.com/gsalphasha2g2 </a:t>
                      </a:r>
                    </a:p>
                  </a:txBody>
                  <a:tcPr marL="50800" marR="50800" marT="50800" marB="50800" anchor="ctr" anchorCtr="0" horzOverflow="overflow"/>
                </a:tc>
                <a:tc>
                  <a:txBody>
                    <a:bodyPr/>
                    <a:lstStyle/>
                    <a:p>
                      <a:pPr algn="l">
                        <a:defRPr sz="1800">
                          <a:solidFill>
                            <a:srgbClr val="000000"/>
                          </a:solidFill>
                        </a:defRPr>
                      </a:pPr>
                      <a:r>
                        <a:rPr sz="2200">
                          <a:solidFill>
                            <a:srgbClr val="FFFFFF"/>
                          </a:solidFill>
                          <a:latin typeface="Gill Sans"/>
                          <a:ea typeface="Gill Sans"/>
                          <a:cs typeface="Gill Sans"/>
                          <a:sym typeface="Gill Sans"/>
                        </a:rPr>
                        <a:t>crl2.alphassl.com/gs/gsalphasha2g2.crl </a:t>
                      </a:r>
                    </a:p>
                  </a:txBody>
                  <a:tcPr marL="50800" marR="50800" marT="50800" marB="50800" anchor="ctr" anchorCtr="0" horzOverflow="overflow"/>
                </a:tc>
                <a:tc>
                  <a:txBody>
                    <a:bodyPr/>
                    <a:lstStyle/>
                    <a:p>
                      <a:pPr>
                        <a:defRPr sz="1800">
                          <a:solidFill>
                            <a:srgbClr val="000000"/>
                          </a:solidFill>
                        </a:defRPr>
                      </a:pPr>
                      <a:r>
                        <a:rPr b="1" sz="2200">
                          <a:solidFill>
                            <a:schemeClr val="accent4">
                              <a:hueOff val="468000"/>
                              <a:satOff val="-4761"/>
                              <a:lumOff val="10196"/>
                            </a:schemeClr>
                          </a:solidFill>
                          <a:latin typeface="Gill Sans"/>
                          <a:ea typeface="Gill Sans"/>
                          <a:cs typeface="Gill Sans"/>
                          <a:sym typeface="Gill Sans"/>
                        </a:rPr>
                        <a:t>5,375</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R w="12700">
                      <a:solidFill>
                        <a:srgbClr val="D6D6D6"/>
                      </a:solidFill>
                      <a:miter lim="400000"/>
                    </a:lnR>
                  </a:tcPr>
                </a:tc>
              </a:tr>
              <a:tr h="692492">
                <a:tc>
                  <a:txBody>
                    <a:bodyPr/>
                    <a:lstStyle/>
                    <a:p>
                      <a:pPr algn="l">
                        <a:defRPr b="0" sz="1800">
                          <a:solidFill>
                            <a:srgbClr val="000000"/>
                          </a:solidFill>
                        </a:defRPr>
                      </a:pPr>
                      <a:r>
                        <a:rPr sz="2200">
                          <a:solidFill>
                            <a:srgbClr val="FFFFFF"/>
                          </a:solidFill>
                          <a:latin typeface="Gill Sans"/>
                          <a:ea typeface="Gill Sans"/>
                          <a:cs typeface="Gill Sans"/>
                          <a:sym typeface="Gill Sans"/>
                        </a:rPr>
                        <a:t>ocsp.firmaprofesional.com</a:t>
                      </a:r>
                    </a:p>
                  </a:txBody>
                  <a:tcPr marL="50800" marR="50800" marT="50800" marB="50800" anchor="ctr" anchorCtr="0" horzOverflow="overflow">
                    <a:lnB w="25400">
                      <a:solidFill>
                        <a:srgbClr val="D6D7D6"/>
                      </a:solidFill>
                      <a:custDash>
                        <a:ds d="200000" sp="200000"/>
                      </a:custDash>
                      <a:miter lim="400000"/>
                    </a:lnB>
                  </a:tcPr>
                </a:tc>
                <a:tc>
                  <a:txBody>
                    <a:bodyPr/>
                    <a:lstStyle/>
                    <a:p>
                      <a:pPr algn="l">
                        <a:defRPr sz="1800">
                          <a:solidFill>
                            <a:srgbClr val="000000"/>
                          </a:solidFill>
                        </a:defRPr>
                      </a:pPr>
                      <a:r>
                        <a:rPr sz="2200">
                          <a:solidFill>
                            <a:srgbClr val="FFFFFF"/>
                          </a:solidFill>
                          <a:latin typeface="Gill Sans"/>
                          <a:ea typeface="Gill Sans"/>
                          <a:cs typeface="Gill Sans"/>
                          <a:sym typeface="Gill Sans"/>
                        </a:rPr>
                        <a:t> crl.firmaprofesional.com/infraestructura.crl </a:t>
                      </a:r>
                    </a:p>
                  </a:txBody>
                  <a:tcPr marL="50800" marR="50800" marT="50800" marB="50800" anchor="ctr" anchorCtr="0" horzOverflow="overflow">
                    <a:lnB w="25400">
                      <a:solidFill>
                        <a:srgbClr val="D6D7D6"/>
                      </a:solidFill>
                      <a:custDash>
                        <a:ds d="200000" sp="200000"/>
                      </a:custDash>
                      <a:miter lim="400000"/>
                    </a:lnB>
                  </a:tcPr>
                </a:tc>
                <a:tc>
                  <a:txBody>
                    <a:bodyPr/>
                    <a:lstStyle/>
                    <a:p>
                      <a:pPr>
                        <a:defRPr sz="1800">
                          <a:solidFill>
                            <a:srgbClr val="000000"/>
                          </a:solidFill>
                        </a:defRPr>
                      </a:pPr>
                      <a:r>
                        <a:rPr b="1" sz="2200">
                          <a:solidFill>
                            <a:schemeClr val="accent4">
                              <a:hueOff val="468000"/>
                              <a:satOff val="-4761"/>
                              <a:lumOff val="10196"/>
                            </a:schemeClr>
                          </a:solidFill>
                          <a:latin typeface="Gill Sans"/>
                          <a:ea typeface="Gill Sans"/>
                          <a:cs typeface="Gill Sans"/>
                          <a:sym typeface="Gill Sans"/>
                        </a:rPr>
                        <a:t>11</a:t>
                      </a:r>
                    </a:p>
                  </a:txBody>
                  <a:tcPr marL="50800" marR="50800" marT="50800" marB="50800" anchor="ctr" anchorCtr="0" horzOverflow="overflow">
                    <a:lnB w="25400">
                      <a:solidFill>
                        <a:srgbClr val="D6D7D6"/>
                      </a:solidFill>
                      <a:custDash>
                        <a:ds d="200000" sp="200000"/>
                      </a:custDash>
                      <a:miter lim="400000"/>
                    </a:lnB>
                  </a:tcPr>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B w="25400">
                      <a:solidFill>
                        <a:srgbClr val="D6D7D6"/>
                      </a:solidFill>
                      <a:custDash>
                        <a:ds d="200000" sp="200000"/>
                      </a:custDash>
                      <a:miter lim="400000"/>
                    </a:lnB>
                  </a:tcPr>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R w="12700">
                      <a:solidFill>
                        <a:srgbClr val="D6D6D6"/>
                      </a:solidFill>
                      <a:miter lim="400000"/>
                    </a:lnR>
                    <a:lnB w="25400">
                      <a:solidFill>
                        <a:srgbClr val="D6D7D6"/>
                      </a:solidFill>
                      <a:custDash>
                        <a:ds d="200000" sp="200000"/>
                      </a:custDash>
                      <a:miter lim="400000"/>
                    </a:lnB>
                  </a:tcPr>
                </a:tc>
              </a:tr>
              <a:tr h="692492">
                <a:tc>
                  <a:txBody>
                    <a:bodyPr/>
                    <a:lstStyle/>
                    <a:p>
                      <a:pPr algn="l">
                        <a:defRPr b="0" sz="1800">
                          <a:solidFill>
                            <a:srgbClr val="000000"/>
                          </a:solidFill>
                        </a:defRPr>
                      </a:pPr>
                      <a:r>
                        <a:rPr sz="2200">
                          <a:solidFill>
                            <a:srgbClr val="FFFFFF"/>
                          </a:solidFill>
                          <a:latin typeface="Gill Sans"/>
                          <a:ea typeface="Gill Sans"/>
                          <a:cs typeface="Gill Sans"/>
                          <a:sym typeface="Gill Sans"/>
                        </a:rPr>
                        <a:t>…</a:t>
                      </a:r>
                    </a:p>
                  </a:txBody>
                  <a:tcPr marL="50800" marR="50800" marT="50800" marB="50800" anchor="ctr" anchorCtr="0" horzOverflow="overflow">
                    <a:lnT w="25400">
                      <a:solidFill>
                        <a:srgbClr val="D6D7D6"/>
                      </a:solidFill>
                      <a:custDash>
                        <a:ds d="200000" sp="200000"/>
                      </a:custDash>
                      <a:miter lim="400000"/>
                    </a:lnT>
                    <a:lnB w="12700">
                      <a:solidFill>
                        <a:srgbClr val="D6D6D6"/>
                      </a:solidFill>
                      <a:miter lim="400000"/>
                    </a:lnB>
                  </a:tcPr>
                </a:tc>
                <a:tc>
                  <a:txBody>
                    <a:bodyPr/>
                    <a:lstStyle/>
                    <a:p>
                      <a:pPr algn="l">
                        <a:defRPr sz="1800">
                          <a:solidFill>
                            <a:srgbClr val="000000"/>
                          </a:solidFill>
                        </a:defRPr>
                      </a:pPr>
                      <a:r>
                        <a:rPr sz="2200">
                          <a:solidFill>
                            <a:srgbClr val="FFFFFF"/>
                          </a:solidFill>
                          <a:latin typeface="Gill Sans"/>
                          <a:ea typeface="Gill Sans"/>
                          <a:cs typeface="Gill Sans"/>
                          <a:sym typeface="Gill Sans"/>
                        </a:rPr>
                        <a:t>…</a:t>
                      </a:r>
                    </a:p>
                  </a:txBody>
                  <a:tcPr marL="50800" marR="50800" marT="50800" marB="50800" anchor="ctr" anchorCtr="0" horzOverflow="overflow">
                    <a:lnT w="25400">
                      <a:solidFill>
                        <a:srgbClr val="D6D7D6"/>
                      </a:solidFill>
                      <a:custDash>
                        <a:ds d="200000" sp="200000"/>
                      </a:custDash>
                      <a:miter lim="400000"/>
                    </a:lnT>
                    <a:lnB w="12700">
                      <a:solidFill>
                        <a:srgbClr val="D6D6D6"/>
                      </a:solidFill>
                      <a:miter lim="400000"/>
                    </a:lnB>
                  </a:tcPr>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T w="25400">
                      <a:solidFill>
                        <a:srgbClr val="D6D7D6"/>
                      </a:solidFill>
                      <a:custDash>
                        <a:ds d="200000" sp="200000"/>
                      </a:custDash>
                      <a:miter lim="400000"/>
                    </a:lnT>
                    <a:lnB w="12700">
                      <a:solidFill>
                        <a:srgbClr val="D6D6D6"/>
                      </a:solidFill>
                      <a:miter lim="400000"/>
                    </a:lnB>
                  </a:tcPr>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T w="25400">
                      <a:solidFill>
                        <a:srgbClr val="D6D7D6"/>
                      </a:solidFill>
                      <a:custDash>
                        <a:ds d="200000" sp="200000"/>
                      </a:custDash>
                      <a:miter lim="400000"/>
                    </a:lnT>
                    <a:lnB w="12700">
                      <a:solidFill>
                        <a:srgbClr val="D6D6D6"/>
                      </a:solidFill>
                      <a:miter lim="400000"/>
                    </a:lnB>
                  </a:tcPr>
                </a:tc>
                <a:tc>
                  <a:txBody>
                    <a:bodyPr/>
                    <a:lstStyle/>
                    <a:p>
                      <a:pPr>
                        <a:defRPr sz="1800">
                          <a:solidFill>
                            <a:srgbClr val="000000"/>
                          </a:solidFill>
                        </a:defRPr>
                      </a:pPr>
                      <a:r>
                        <a:rPr sz="2200">
                          <a:solidFill>
                            <a:srgbClr val="FFFFFF"/>
                          </a:solidFill>
                          <a:latin typeface="Gill Sans"/>
                          <a:ea typeface="Gill Sans"/>
                          <a:cs typeface="Gill Sans"/>
                          <a:sym typeface="Gill Sans"/>
                        </a:rPr>
                        <a:t>…</a:t>
                      </a:r>
                    </a:p>
                  </a:txBody>
                  <a:tcPr marL="50800" marR="50800" marT="50800" marB="50800" anchor="ctr" anchorCtr="0" horzOverflow="overflow">
                    <a:lnR w="12700">
                      <a:solidFill>
                        <a:srgbClr val="D6D6D6"/>
                      </a:solidFill>
                      <a:miter lim="400000"/>
                    </a:lnR>
                    <a:lnT w="25400">
                      <a:solidFill>
                        <a:srgbClr val="D6D7D6"/>
                      </a:solidFill>
                      <a:custDash>
                        <a:ds d="200000" sp="200000"/>
                      </a:custDash>
                      <a:miter lim="400000"/>
                    </a:lnT>
                    <a:lnB w="12700">
                      <a:solidFill>
                        <a:srgbClr val="D6D6D6"/>
                      </a:solidFill>
                      <a:miter lim="400000"/>
                    </a:lnB>
                  </a:tcPr>
                </a:tc>
              </a:tr>
            </a:tbl>
          </a:graphicData>
        </a:graphic>
      </p:graphicFrame>
      <p:sp>
        <p:nvSpPr>
          <p:cNvPr id="3700" name="Rectangle"/>
          <p:cNvSpPr/>
          <p:nvPr/>
        </p:nvSpPr>
        <p:spPr>
          <a:xfrm>
            <a:off x="226711" y="1606998"/>
            <a:ext cx="12758971" cy="7319562"/>
          </a:xfrm>
          <a:prstGeom prst="rect">
            <a:avLst/>
          </a:prstGeom>
          <a:solidFill>
            <a:srgbClr val="000000">
              <a:alpha val="81505"/>
            </a:srgb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701" name="“OCSP and PKI Management are two different platforms and are synchronized by means of some DDBB triggers that are failing in some circumstances. Meanwhile CRL management is easer and simple, OCSP should give information about any certificate serial number issued by *** and the amount of information transmitted between them. That’s the source of this problem.”"/>
          <p:cNvSpPr txBox="1"/>
          <p:nvPr/>
        </p:nvSpPr>
        <p:spPr>
          <a:xfrm>
            <a:off x="210362" y="4408247"/>
            <a:ext cx="12791670" cy="24103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ct val="117999"/>
              </a:lnSpc>
              <a:defRPr b="0" i="1" sz="2600"/>
            </a:pPr>
            <a:r>
              <a:t>“OCSP and PKI Management are </a:t>
            </a:r>
            <a:r>
              <a:rPr>
                <a:solidFill>
                  <a:schemeClr val="accent5">
                    <a:hueOff val="89162"/>
                    <a:satOff val="9554"/>
                    <a:lumOff val="16296"/>
                  </a:schemeClr>
                </a:solidFill>
              </a:rPr>
              <a:t>two different platforms and are synchronized by means of some DDBB triggers</a:t>
            </a:r>
            <a:r>
              <a:t> that are failing in some circumstances. Meanwhile CRL management is easer and simple, OCSP should give information about any certificate serial number issued by *** and the amount of information transmitted between them. That’s the source of this problem.”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Title 1"/>
          <p:cNvSpPr txBox="1"/>
          <p:nvPr>
            <p:ph type="title"/>
          </p:nvPr>
        </p:nvSpPr>
        <p:spPr>
          <a:prstGeom prst="rect">
            <a:avLst/>
          </a:prstGeom>
        </p:spPr>
        <p:txBody>
          <a:bodyPr/>
          <a:lstStyle/>
          <a:p>
            <a:pPr/>
            <a:r>
              <a:t>Certificate Authorities</a:t>
            </a:r>
          </a:p>
        </p:txBody>
      </p:sp>
      <p:sp>
        <p:nvSpPr>
          <p:cNvPr id="217" name="Content Placeholder 2"/>
          <p:cNvSpPr txBox="1"/>
          <p:nvPr>
            <p:ph type="body" idx="1"/>
          </p:nvPr>
        </p:nvSpPr>
        <p:spPr>
          <a:prstGeom prst="rect">
            <a:avLst/>
          </a:prstGeom>
        </p:spPr>
        <p:txBody>
          <a:bodyPr/>
          <a:lstStyle/>
          <a:p>
            <a:pPr/>
            <a:r>
              <a:t>Certificate Authorities (CAs) are the roots of trust in the TLS PKI</a:t>
            </a:r>
          </a:p>
          <a:p>
            <a:pPr lvl="1" marL="1179004" indent="-417004">
              <a:spcBef>
                <a:spcPts val="700"/>
              </a:spcBef>
              <a:defRPr sz="3400"/>
            </a:pPr>
            <a:r>
              <a:t>Symantec, Verisign, Thawte, Geotrust, Comodo, GlobalSign, Go Daddy, Digicert, Entrust, and hundreds of others</a:t>
            </a:r>
          </a:p>
          <a:p>
            <a:pPr lvl="1" marL="1179004" indent="-417004">
              <a:spcBef>
                <a:spcPts val="700"/>
              </a:spcBef>
              <a:defRPr sz="3400"/>
            </a:pPr>
            <a:r>
              <a:t>Issue signed certs on behalf of third-parties</a:t>
            </a:r>
          </a:p>
          <a:p>
            <a:pPr/>
            <a:r>
              <a:t>How do you become a CA?</a:t>
            </a:r>
          </a:p>
          <a:p>
            <a:pPr lvl="1" marL="1409700" indent="-647700">
              <a:spcBef>
                <a:spcPts val="700"/>
              </a:spcBef>
              <a:buAutoNum type="arabicPeriod" startAt="1"/>
              <a:defRPr sz="3400"/>
            </a:pPr>
            <a:r>
              <a:t>Create a self-signed root certificate</a:t>
            </a:r>
          </a:p>
          <a:p>
            <a:pPr lvl="1" marL="1409700" indent="-647700">
              <a:spcBef>
                <a:spcPts val="700"/>
              </a:spcBef>
              <a:buAutoNum type="arabicPeriod" startAt="1"/>
              <a:defRPr sz="3400"/>
            </a:pPr>
            <a:r>
              <a:t>Get all the major browser vendors to include your cert with their software</a:t>
            </a:r>
          </a:p>
          <a:p>
            <a:pPr lvl="1" marL="1409700" indent="-647700">
              <a:spcBef>
                <a:spcPts val="700"/>
              </a:spcBef>
              <a:buAutoNum type="arabicPeriod" startAt="1"/>
              <a:defRPr sz="3400"/>
            </a:pPr>
            <a:r>
              <a:t>Keep your private key secret at all costs</a:t>
            </a:r>
          </a:p>
          <a:p>
            <a:pPr/>
            <a:r>
              <a:t>What is the key responsibility of being a CA?</a:t>
            </a:r>
          </a:p>
          <a:p>
            <a:pPr lvl="1" marL="1179004" indent="-417004">
              <a:spcBef>
                <a:spcPts val="700"/>
              </a:spcBef>
              <a:defRPr sz="3400"/>
            </a:pPr>
            <a:r>
              <a:t>Verify that someone buying a cert for </a:t>
            </a:r>
            <a:r>
              <a:rPr i="1">
                <a:latin typeface="Calibri"/>
                <a:ea typeface="Calibri"/>
                <a:cs typeface="Calibri"/>
                <a:sym typeface="Calibri"/>
              </a:rPr>
              <a:t>example.com</a:t>
            </a:r>
            <a:r>
              <a:t> actually controls </a:t>
            </a:r>
            <a:r>
              <a:rPr i="1">
                <a:latin typeface="Calibri"/>
                <a:ea typeface="Calibri"/>
                <a:cs typeface="Calibri"/>
                <a:sym typeface="Calibri"/>
              </a:rPr>
              <a:t>example.com</a:t>
            </a:r>
          </a:p>
        </p:txBody>
      </p:sp>
      <p:sp>
        <p:nvSpPr>
          <p:cNvPr id="218" name="Slide Number"/>
          <p:cNvSpPr txBox="1"/>
          <p:nvPr>
            <p:ph type="sldNum" sz="quarter" idx="2"/>
          </p:nvPr>
        </p:nvSpPr>
        <p:spPr>
          <a:xfrm>
            <a:off x="12017325" y="9296400"/>
            <a:ext cx="235050"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21" name="Rectangular Callout 3"/>
          <p:cNvGrpSpPr/>
          <p:nvPr/>
        </p:nvGrpSpPr>
        <p:grpSpPr>
          <a:xfrm>
            <a:off x="7647854" y="4403655"/>
            <a:ext cx="5094266" cy="2359062"/>
            <a:chOff x="0" y="0"/>
            <a:chExt cx="5094264" cy="2359060"/>
          </a:xfrm>
        </p:grpSpPr>
        <p:sp>
          <p:nvSpPr>
            <p:cNvPr id="219" name="Shape"/>
            <p:cNvSpPr/>
            <p:nvPr/>
          </p:nvSpPr>
          <p:spPr>
            <a:xfrm>
              <a:off x="0" y="0"/>
              <a:ext cx="5094265" cy="23590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6205"/>
                  </a:lnTo>
                  <a:lnTo>
                    <a:pt x="9000" y="16205"/>
                  </a:lnTo>
                  <a:lnTo>
                    <a:pt x="2089" y="21600"/>
                  </a:lnTo>
                  <a:lnTo>
                    <a:pt x="3600" y="16205"/>
                  </a:lnTo>
                  <a:lnTo>
                    <a:pt x="0" y="16205"/>
                  </a:lnTo>
                  <a:lnTo>
                    <a:pt x="0" y="9453"/>
                  </a:lnTo>
                  <a:close/>
                </a:path>
              </a:pathLst>
            </a:custGeom>
            <a:solidFill>
              <a:srgbClr val="FF0000"/>
            </a:solidFill>
            <a:ln w="12700" cap="flat">
              <a:solidFill>
                <a:srgbClr val="C00000"/>
              </a:solidFill>
              <a:prstDash val="solid"/>
              <a:miter lim="800000"/>
            </a:ln>
            <a:effectLst/>
          </p:spPr>
          <p:txBody>
            <a:bodyPr wrap="square" lIns="48767" tIns="48767" rIns="48767" bIns="48767" numCol="1" anchor="ctr">
              <a:noAutofit/>
            </a:bodyPr>
            <a:lstStyle/>
            <a:p>
              <a:pPr algn="l" defTabSz="1300480">
                <a:defRPr b="0">
                  <a:latin typeface="Calibri"/>
                  <a:ea typeface="Calibri"/>
                  <a:cs typeface="Calibri"/>
                  <a:sym typeface="Calibri"/>
                </a:defRPr>
              </a:pPr>
            </a:p>
          </p:txBody>
        </p:sp>
        <p:sp>
          <p:nvSpPr>
            <p:cNvPr id="220" name="Any CA can issue a cert for any domain!…"/>
            <p:cNvSpPr txBox="1"/>
            <p:nvPr/>
          </p:nvSpPr>
          <p:spPr>
            <a:xfrm>
              <a:off x="0" y="277360"/>
              <a:ext cx="5094265" cy="1215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p>
              <a:pPr marL="480059" indent="-480059" algn="l" defTabSz="1300480">
                <a:buSzPct val="100000"/>
                <a:buFont typeface="Arial"/>
                <a:buChar char="•"/>
                <a:defRPr b="0" sz="1900">
                  <a:latin typeface="Calibri"/>
                  <a:ea typeface="Calibri"/>
                  <a:cs typeface="Calibri"/>
                  <a:sym typeface="Calibri"/>
                </a:defRPr>
              </a:pPr>
              <a:r>
                <a:t>Any CA can issue a cert for any domain!</a:t>
              </a:r>
            </a:p>
            <a:p>
              <a:pPr marL="480059" indent="-480059" algn="l" defTabSz="1300480">
                <a:buSzPct val="100000"/>
                <a:buFont typeface="Arial"/>
                <a:buChar char="•"/>
                <a:defRPr sz="1900">
                  <a:latin typeface="Calibri"/>
                  <a:ea typeface="Calibri"/>
                  <a:cs typeface="Calibri"/>
                  <a:sym typeface="Calibri"/>
                </a:defRPr>
              </a:pPr>
              <a:r>
                <a:t>The only thing that stops me from buying a cert for </a:t>
              </a:r>
              <a:r>
                <a:rPr i="1"/>
                <a:t>google.com</a:t>
              </a:r>
              <a:r>
                <a:t> is a manual verification process</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17">
                                            <p:txEl>
                                              <p:pRg st="3" end="3"/>
                                            </p:txEl>
                                          </p:spTgt>
                                        </p:tgtEl>
                                        <p:attrNameLst>
                                          <p:attrName>style.visibility</p:attrName>
                                        </p:attrNameLst>
                                      </p:cBhvr>
                                      <p:to>
                                        <p:strVal val="visible"/>
                                      </p:to>
                                    </p:set>
                                    <p:anim calcmode="lin" valueType="num">
                                      <p:cBhvr>
                                        <p:cTn id="7" dur="500" fill="hold"/>
                                        <p:tgtEl>
                                          <p:spTgt spid="217">
                                            <p:txEl>
                                              <p:pRg st="3" end="3"/>
                                            </p:txEl>
                                          </p:spTgt>
                                        </p:tgtEl>
                                        <p:attrNameLst>
                                          <p:attrName>ppt_x</p:attrName>
                                        </p:attrNameLst>
                                      </p:cBhvr>
                                      <p:tavLst>
                                        <p:tav tm="0">
                                          <p:val>
                                            <p:strVal val="#ppt_x"/>
                                          </p:val>
                                        </p:tav>
                                        <p:tav tm="100000">
                                          <p:val>
                                            <p:strVal val="#ppt_x"/>
                                          </p:val>
                                        </p:tav>
                                      </p:tavLst>
                                    </p:anim>
                                    <p:anim calcmode="lin" valueType="num">
                                      <p:cBhvr>
                                        <p:cTn id="8" dur="500" fill="hold"/>
                                        <p:tgtEl>
                                          <p:spTgt spid="21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1" fill="hold">
                                  <p:stCondLst>
                                    <p:cond delay="0"/>
                                  </p:stCondLst>
                                  <p:iterate type="el" backwards="0">
                                    <p:tmAbs val="0"/>
                                  </p:iterate>
                                  <p:childTnLst>
                                    <p:set>
                                      <p:cBhvr>
                                        <p:cTn id="12" fill="hold"/>
                                        <p:tgtEl>
                                          <p:spTgt spid="217">
                                            <p:txEl>
                                              <p:pRg st="4" end="4"/>
                                            </p:txEl>
                                          </p:spTgt>
                                        </p:tgtEl>
                                        <p:attrNameLst>
                                          <p:attrName>style.visibility</p:attrName>
                                        </p:attrNameLst>
                                      </p:cBhvr>
                                      <p:to>
                                        <p:strVal val="visible"/>
                                      </p:to>
                                    </p:set>
                                    <p:anim calcmode="lin" valueType="num">
                                      <p:cBhvr>
                                        <p:cTn id="13" dur="500" fill="hold"/>
                                        <p:tgtEl>
                                          <p:spTgt spid="217">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217">
                                            <p:txEl>
                                              <p:pRg st="4" end="4"/>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Class="entr" nodeType="afterEffect" presetSubtype="4" presetID="2" grpId="1" fill="hold">
                                  <p:stCondLst>
                                    <p:cond delay="0"/>
                                  </p:stCondLst>
                                  <p:iterate type="el" backwards="0">
                                    <p:tmAbs val="0"/>
                                  </p:iterate>
                                  <p:childTnLst>
                                    <p:set>
                                      <p:cBhvr>
                                        <p:cTn id="17" fill="hold"/>
                                        <p:tgtEl>
                                          <p:spTgt spid="217">
                                            <p:txEl>
                                              <p:pRg st="5" end="5"/>
                                            </p:txEl>
                                          </p:spTgt>
                                        </p:tgtEl>
                                        <p:attrNameLst>
                                          <p:attrName>style.visibility</p:attrName>
                                        </p:attrNameLst>
                                      </p:cBhvr>
                                      <p:to>
                                        <p:strVal val="visible"/>
                                      </p:to>
                                    </p:set>
                                    <p:anim calcmode="lin" valueType="num">
                                      <p:cBhvr>
                                        <p:cTn id="18" dur="500" fill="hold"/>
                                        <p:tgtEl>
                                          <p:spTgt spid="217">
                                            <p:txEl>
                                              <p:pRg st="5" end="5"/>
                                            </p:txEl>
                                          </p:spTgt>
                                        </p:tgtEl>
                                        <p:attrNameLst>
                                          <p:attrName>ppt_x</p:attrName>
                                        </p:attrNameLst>
                                      </p:cBhvr>
                                      <p:tavLst>
                                        <p:tav tm="0">
                                          <p:val>
                                            <p:strVal val="#ppt_x"/>
                                          </p:val>
                                        </p:tav>
                                        <p:tav tm="100000">
                                          <p:val>
                                            <p:strVal val="#ppt_x"/>
                                          </p:val>
                                        </p:tav>
                                      </p:tavLst>
                                    </p:anim>
                                    <p:anim calcmode="lin" valueType="num">
                                      <p:cBhvr>
                                        <p:cTn id="19" dur="500" fill="hold"/>
                                        <p:tgtEl>
                                          <p:spTgt spid="217">
                                            <p:txEl>
                                              <p:pRg st="5" end="5"/>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Class="entr" nodeType="afterEffect" presetSubtype="4" presetID="2" grpId="1" fill="hold">
                                  <p:stCondLst>
                                    <p:cond delay="0"/>
                                  </p:stCondLst>
                                  <p:iterate type="el" backwards="0">
                                    <p:tmAbs val="0"/>
                                  </p:iterate>
                                  <p:childTnLst>
                                    <p:set>
                                      <p:cBhvr>
                                        <p:cTn id="22" fill="hold"/>
                                        <p:tgtEl>
                                          <p:spTgt spid="217">
                                            <p:txEl>
                                              <p:pRg st="6" end="6"/>
                                            </p:txEl>
                                          </p:spTgt>
                                        </p:tgtEl>
                                        <p:attrNameLst>
                                          <p:attrName>style.visibility</p:attrName>
                                        </p:attrNameLst>
                                      </p:cBhvr>
                                      <p:to>
                                        <p:strVal val="visible"/>
                                      </p:to>
                                    </p:set>
                                    <p:anim calcmode="lin" valueType="num">
                                      <p:cBhvr>
                                        <p:cTn id="23" dur="500" fill="hold"/>
                                        <p:tgtEl>
                                          <p:spTgt spid="217">
                                            <p:txEl>
                                              <p:pRg st="6" end="6"/>
                                            </p:txEl>
                                          </p:spTgt>
                                        </p:tgtEl>
                                        <p:attrNameLst>
                                          <p:attrName>ppt_x</p:attrName>
                                        </p:attrNameLst>
                                      </p:cBhvr>
                                      <p:tavLst>
                                        <p:tav tm="0">
                                          <p:val>
                                            <p:strVal val="#ppt_x"/>
                                          </p:val>
                                        </p:tav>
                                        <p:tav tm="100000">
                                          <p:val>
                                            <p:strVal val="#ppt_x"/>
                                          </p:val>
                                        </p:tav>
                                      </p:tavLst>
                                    </p:anim>
                                    <p:anim calcmode="lin" valueType="num">
                                      <p:cBhvr>
                                        <p:cTn id="24" dur="500" fill="hold"/>
                                        <p:tgtEl>
                                          <p:spTgt spid="21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4" presetID="2" grpId="1" fill="hold">
                                  <p:stCondLst>
                                    <p:cond delay="0"/>
                                  </p:stCondLst>
                                  <p:iterate type="el" backwards="0">
                                    <p:tmAbs val="0"/>
                                  </p:iterate>
                                  <p:childTnLst>
                                    <p:set>
                                      <p:cBhvr>
                                        <p:cTn id="28" fill="hold"/>
                                        <p:tgtEl>
                                          <p:spTgt spid="217">
                                            <p:txEl>
                                              <p:pRg st="7" end="7"/>
                                            </p:txEl>
                                          </p:spTgt>
                                        </p:tgtEl>
                                        <p:attrNameLst>
                                          <p:attrName>style.visibility</p:attrName>
                                        </p:attrNameLst>
                                      </p:cBhvr>
                                      <p:to>
                                        <p:strVal val="visible"/>
                                      </p:to>
                                    </p:set>
                                    <p:anim calcmode="lin" valueType="num">
                                      <p:cBhvr>
                                        <p:cTn id="29" dur="500" fill="hold"/>
                                        <p:tgtEl>
                                          <p:spTgt spid="217">
                                            <p:txEl>
                                              <p:pRg st="7" end="7"/>
                                            </p:txEl>
                                          </p:spTgt>
                                        </p:tgtEl>
                                        <p:attrNameLst>
                                          <p:attrName>ppt_x</p:attrName>
                                        </p:attrNameLst>
                                      </p:cBhvr>
                                      <p:tavLst>
                                        <p:tav tm="0">
                                          <p:val>
                                            <p:strVal val="#ppt_x"/>
                                          </p:val>
                                        </p:tav>
                                        <p:tav tm="100000">
                                          <p:val>
                                            <p:strVal val="#ppt_x"/>
                                          </p:val>
                                        </p:tav>
                                      </p:tavLst>
                                    </p:anim>
                                    <p:anim calcmode="lin" valueType="num">
                                      <p:cBhvr>
                                        <p:cTn id="30" dur="500" fill="hold"/>
                                        <p:tgtEl>
                                          <p:spTgt spid="21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4" presetID="2" grpId="1" fill="hold">
                                  <p:stCondLst>
                                    <p:cond delay="0"/>
                                  </p:stCondLst>
                                  <p:iterate type="el" backwards="0">
                                    <p:tmAbs val="0"/>
                                  </p:iterate>
                                  <p:childTnLst>
                                    <p:set>
                                      <p:cBhvr>
                                        <p:cTn id="34" fill="hold"/>
                                        <p:tgtEl>
                                          <p:spTgt spid="217">
                                            <p:txEl>
                                              <p:pRg st="8" end="8"/>
                                            </p:txEl>
                                          </p:spTgt>
                                        </p:tgtEl>
                                        <p:attrNameLst>
                                          <p:attrName>style.visibility</p:attrName>
                                        </p:attrNameLst>
                                      </p:cBhvr>
                                      <p:to>
                                        <p:strVal val="visible"/>
                                      </p:to>
                                    </p:set>
                                    <p:anim calcmode="lin" valueType="num">
                                      <p:cBhvr>
                                        <p:cTn id="35" dur="500" fill="hold"/>
                                        <p:tgtEl>
                                          <p:spTgt spid="217">
                                            <p:txEl>
                                              <p:pRg st="8" end="8"/>
                                            </p:txEl>
                                          </p:spTgt>
                                        </p:tgtEl>
                                        <p:attrNameLst>
                                          <p:attrName>ppt_x</p:attrName>
                                        </p:attrNameLst>
                                      </p:cBhvr>
                                      <p:tavLst>
                                        <p:tav tm="0">
                                          <p:val>
                                            <p:strVal val="#ppt_x"/>
                                          </p:val>
                                        </p:tav>
                                        <p:tav tm="100000">
                                          <p:val>
                                            <p:strVal val="#ppt_x"/>
                                          </p:val>
                                        </p:tav>
                                      </p:tavLst>
                                    </p:anim>
                                    <p:anim calcmode="lin" valueType="num">
                                      <p:cBhvr>
                                        <p:cTn id="36" dur="500" fill="hold"/>
                                        <p:tgtEl>
                                          <p:spTgt spid="21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4" presetID="2" grpId="2" fill="hold">
                                  <p:stCondLst>
                                    <p:cond delay="0"/>
                                  </p:stCondLst>
                                  <p:iterate type="el" backwards="0">
                                    <p:tmAbs val="0"/>
                                  </p:iterate>
                                  <p:childTnLst>
                                    <p:set>
                                      <p:cBhvr>
                                        <p:cTn id="40" fill="hold"/>
                                        <p:tgtEl>
                                          <p:spTgt spid="221"/>
                                        </p:tgtEl>
                                        <p:attrNameLst>
                                          <p:attrName>style.visibility</p:attrName>
                                        </p:attrNameLst>
                                      </p:cBhvr>
                                      <p:to>
                                        <p:strVal val="visible"/>
                                      </p:to>
                                    </p:set>
                                    <p:anim calcmode="lin" valueType="num">
                                      <p:cBhvr>
                                        <p:cTn id="41" dur="500" fill="hold"/>
                                        <p:tgtEl>
                                          <p:spTgt spid="221"/>
                                        </p:tgtEl>
                                        <p:attrNameLst>
                                          <p:attrName>ppt_x</p:attrName>
                                        </p:attrNameLst>
                                      </p:cBhvr>
                                      <p:tavLst>
                                        <p:tav tm="0">
                                          <p:val>
                                            <p:strVal val="#ppt_x"/>
                                          </p:val>
                                        </p:tav>
                                        <p:tav tm="100000">
                                          <p:val>
                                            <p:strVal val="#ppt_x"/>
                                          </p:val>
                                        </p:tav>
                                      </p:tavLst>
                                    </p:anim>
                                    <p:anim calcmode="lin" valueType="num">
                                      <p:cBhvr>
                                        <p:cTn id="42"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4" presetID="2" grpId="1" fill="hold">
                                  <p:stCondLst>
                                    <p:cond delay="0"/>
                                  </p:stCondLst>
                                  <p:iterate type="el" backwards="0">
                                    <p:tmAbs val="0"/>
                                  </p:iterate>
                                  <p:childTnLst>
                                    <p:set>
                                      <p:cBhvr>
                                        <p:cTn id="46" fill="hold"/>
                                        <p:tgtEl>
                                          <p:spTgt spid="217">
                                            <p:txEl>
                                              <p:pRg st="9" end="9"/>
                                            </p:txEl>
                                          </p:spTgt>
                                        </p:tgtEl>
                                        <p:attrNameLst>
                                          <p:attrName>style.visibility</p:attrName>
                                        </p:attrNameLst>
                                      </p:cBhvr>
                                      <p:to>
                                        <p:strVal val="visible"/>
                                      </p:to>
                                    </p:set>
                                    <p:anim calcmode="lin" valueType="num">
                                      <p:cBhvr>
                                        <p:cTn id="47" dur="500" fill="hold"/>
                                        <p:tgtEl>
                                          <p:spTgt spid="217">
                                            <p:txEl>
                                              <p:pRg st="9" end="9"/>
                                            </p:txEl>
                                          </p:spTgt>
                                        </p:tgtEl>
                                        <p:attrNameLst>
                                          <p:attrName>ppt_x</p:attrName>
                                        </p:attrNameLst>
                                      </p:cBhvr>
                                      <p:tavLst>
                                        <p:tav tm="0">
                                          <p:val>
                                            <p:strVal val="#ppt_x"/>
                                          </p:val>
                                        </p:tav>
                                        <p:tav tm="100000">
                                          <p:val>
                                            <p:strVal val="#ppt_x"/>
                                          </p:val>
                                        </p:tav>
                                      </p:tavLst>
                                    </p:anim>
                                    <p:anim calcmode="lin" valueType="num">
                                      <p:cBhvr>
                                        <p:cTn id="48" dur="500" fill="hold"/>
                                        <p:tgtEl>
                                          <p:spTgt spid="21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1" grpId="2"/>
      <p:bldP build="p" bldLvl="5" animBg="1" rev="0" advAuto="0" spid="217" grpId="1"/>
    </p:bldLst>
  </p:timing>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3705" name="Is the Web Ready for…"/>
          <p:cNvSpPr txBox="1"/>
          <p:nvPr/>
        </p:nvSpPr>
        <p:spPr>
          <a:xfrm>
            <a:off x="1270000" y="398961"/>
            <a:ext cx="10464800" cy="330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6000">
                <a:solidFill>
                  <a:srgbClr val="FFFB00"/>
                </a:solidFill>
                <a:latin typeface="Helvetica"/>
                <a:ea typeface="Helvetica"/>
                <a:cs typeface="Helvetica"/>
                <a:sym typeface="Helvetica"/>
              </a:defRPr>
            </a:pPr>
          </a:p>
          <a:p>
            <a:pPr>
              <a:spcBef>
                <a:spcPts val="1000"/>
              </a:spcBef>
              <a:defRPr sz="6000">
                <a:latin typeface="Helvetica"/>
                <a:ea typeface="Helvetica"/>
                <a:cs typeface="Helvetica"/>
                <a:sym typeface="Helvetica"/>
              </a:defRPr>
            </a:pPr>
            <a:r>
              <a:t>Is the Web Ready for</a:t>
            </a:r>
          </a:p>
          <a:p>
            <a:pPr>
              <a:spcBef>
                <a:spcPts val="1000"/>
              </a:spcBef>
              <a:defRPr sz="6000">
                <a:solidFill>
                  <a:schemeClr val="accent4">
                    <a:hueOff val="468000"/>
                    <a:satOff val="-4761"/>
                    <a:lumOff val="10196"/>
                  </a:schemeClr>
                </a:solidFill>
                <a:latin typeface="Helvetica"/>
                <a:ea typeface="Helvetica"/>
                <a:cs typeface="Helvetica"/>
                <a:sym typeface="Helvetica"/>
              </a:defRPr>
            </a:pPr>
            <a:r>
              <a:t> OCSP Must-Staple? </a:t>
            </a:r>
            <a:endParaRPr sz="1200"/>
          </a:p>
        </p:txBody>
      </p:sp>
      <p:pic>
        <p:nvPicPr>
          <p:cNvPr id="3706" name="Chrome-logo.png" descr="Chrome-logo.png"/>
          <p:cNvPicPr>
            <a:picLocks noChangeAspect="1"/>
          </p:cNvPicPr>
          <p:nvPr/>
        </p:nvPicPr>
        <p:blipFill>
          <a:blip r:embed="rId3">
            <a:extLst/>
          </a:blip>
          <a:stretch>
            <a:fillRect/>
          </a:stretch>
        </p:blipFill>
        <p:spPr>
          <a:xfrm>
            <a:off x="10028341" y="4875244"/>
            <a:ext cx="1140620" cy="1140620"/>
          </a:xfrm>
          <a:prstGeom prst="rect">
            <a:avLst/>
          </a:prstGeom>
          <a:ln w="12700">
            <a:miter lim="400000"/>
          </a:ln>
        </p:spPr>
      </p:pic>
      <p:pic>
        <p:nvPicPr>
          <p:cNvPr id="3707" name="250px-VRSNlogoAug2012.png" descr="250px-VRSNlogoAug2012.png"/>
          <p:cNvPicPr>
            <a:picLocks noChangeAspect="1"/>
          </p:cNvPicPr>
          <p:nvPr/>
        </p:nvPicPr>
        <p:blipFill>
          <a:blip r:embed="rId4">
            <a:extLst/>
          </a:blip>
          <a:srcRect l="18183" t="9604" r="18183" b="29836"/>
          <a:stretch>
            <a:fillRect/>
          </a:stretch>
        </p:blipFill>
        <p:spPr>
          <a:xfrm>
            <a:off x="2085600" y="4875244"/>
            <a:ext cx="1198500" cy="1140596"/>
          </a:xfrm>
          <a:prstGeom prst="rect">
            <a:avLst/>
          </a:prstGeom>
          <a:ln w="12700">
            <a:miter lim="400000"/>
          </a:ln>
        </p:spPr>
      </p:pic>
      <p:pic>
        <p:nvPicPr>
          <p:cNvPr id="3708" name="strategic_bofa500_1.png" descr="strategic_bofa500_1.png"/>
          <p:cNvPicPr>
            <a:picLocks noChangeAspect="1"/>
          </p:cNvPicPr>
          <p:nvPr/>
        </p:nvPicPr>
        <p:blipFill>
          <a:blip r:embed="rId5">
            <a:extLst/>
          </a:blip>
          <a:srcRect l="28418" t="39675" r="28418" b="0"/>
          <a:stretch>
            <a:fillRect/>
          </a:stretch>
        </p:blipFill>
        <p:spPr>
          <a:xfrm>
            <a:off x="5690059" y="4875244"/>
            <a:ext cx="1932473" cy="911516"/>
          </a:xfrm>
          <a:prstGeom prst="rect">
            <a:avLst/>
          </a:prstGeom>
          <a:ln w="12700">
            <a:miter lim="400000"/>
          </a:ln>
        </p:spPr>
      </p:pic>
      <p:sp>
        <p:nvSpPr>
          <p:cNvPr id="3709" name="Web server"/>
          <p:cNvSpPr txBox="1"/>
          <p:nvPr/>
        </p:nvSpPr>
        <p:spPr>
          <a:xfrm>
            <a:off x="5860239" y="5972020"/>
            <a:ext cx="1818159"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 server</a:t>
            </a:r>
          </a:p>
        </p:txBody>
      </p:sp>
      <p:sp>
        <p:nvSpPr>
          <p:cNvPr id="3710" name="Certificate authority"/>
          <p:cNvSpPr txBox="1"/>
          <p:nvPr/>
        </p:nvSpPr>
        <p:spPr>
          <a:xfrm>
            <a:off x="1150637" y="5972020"/>
            <a:ext cx="3068489"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sp>
        <p:nvSpPr>
          <p:cNvPr id="3711" name="Browser"/>
          <p:cNvSpPr txBox="1"/>
          <p:nvPr/>
        </p:nvSpPr>
        <p:spPr>
          <a:xfrm>
            <a:off x="10028341" y="5882388"/>
            <a:ext cx="1342927"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sp>
        <p:nvSpPr>
          <p:cNvPr id="3712" name="Rounded Rectangle"/>
          <p:cNvSpPr/>
          <p:nvPr/>
        </p:nvSpPr>
        <p:spPr>
          <a:xfrm>
            <a:off x="953160" y="4594352"/>
            <a:ext cx="3463443" cy="1987296"/>
          </a:xfrm>
          <a:prstGeom prst="roundRect">
            <a:avLst>
              <a:gd name="adj" fmla="val 14269"/>
            </a:avLst>
          </a:prstGeom>
          <a:ln w="63500">
            <a:solidFill>
              <a:schemeClr val="accent4">
                <a:hueOff val="468000"/>
                <a:satOff val="-4761"/>
                <a:lumOff val="10196"/>
              </a:schemeClr>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3717" name="Group"/>
          <p:cNvGrpSpPr/>
          <p:nvPr/>
        </p:nvGrpSpPr>
        <p:grpSpPr>
          <a:xfrm>
            <a:off x="5377758" y="6953985"/>
            <a:ext cx="4712905" cy="931167"/>
            <a:chOff x="0" y="0"/>
            <a:chExt cx="4712903" cy="931165"/>
          </a:xfrm>
        </p:grpSpPr>
        <p:sp>
          <p:nvSpPr>
            <p:cNvPr id="3713" name="Fetch and cache OCSP responses"/>
            <p:cNvSpPr txBox="1"/>
            <p:nvPr/>
          </p:nvSpPr>
          <p:spPr>
            <a:xfrm>
              <a:off x="461627" y="-1"/>
              <a:ext cx="4251277"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Fetch and cache OCSP responses</a:t>
              </a:r>
            </a:p>
          </p:txBody>
        </p:sp>
        <p:sp>
          <p:nvSpPr>
            <p:cNvPr id="3714" name="Handling errors"/>
            <p:cNvSpPr txBox="1"/>
            <p:nvPr/>
          </p:nvSpPr>
          <p:spPr>
            <a:xfrm>
              <a:off x="456215" y="473965"/>
              <a:ext cx="2058145"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Handling errors</a:t>
              </a:r>
            </a:p>
          </p:txBody>
        </p:sp>
        <p:sp>
          <p:nvSpPr>
            <p:cNvPr id="3715" name="Dingbat Check"/>
            <p:cNvSpPr/>
            <p:nvPr/>
          </p:nvSpPr>
          <p:spPr>
            <a:xfrm>
              <a:off x="0" y="55808"/>
              <a:ext cx="378750" cy="359913"/>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716" name="Dingbat Check"/>
            <p:cNvSpPr/>
            <p:nvPr/>
          </p:nvSpPr>
          <p:spPr>
            <a:xfrm>
              <a:off x="0" y="522609"/>
              <a:ext cx="378750" cy="359913"/>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decel="50000" fill="hold">
                                  <p:stCondLst>
                                    <p:cond delay="0"/>
                                  </p:stCondLst>
                                  <p:childTnLst>
                                    <p:animMotion path="M 0.000000 0.000000 L 0.315148 0.000000" origin="layout" pathEditMode="relative">
                                      <p:cBhvr>
                                        <p:cTn id="6" dur="1000" fill="hold"/>
                                        <p:tgtEl>
                                          <p:spTgt spid="371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7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17" grpId="2"/>
    </p:bldLst>
  </p:timing>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1" name="Web Server…"/>
          <p:cNvSpPr txBox="1"/>
          <p:nvPr>
            <p:ph type="title"/>
          </p:nvPr>
        </p:nvSpPr>
        <p:spPr>
          <a:prstGeom prst="rect">
            <a:avLst/>
          </a:prstGeom>
        </p:spPr>
        <p:txBody>
          <a:bodyPr/>
          <a:lstStyle/>
          <a:p>
            <a:pPr/>
            <a:r>
              <a:t>Web Server</a:t>
            </a:r>
          </a:p>
          <a:p>
            <a:pPr/>
            <a:r>
              <a:t>Methodology</a:t>
            </a:r>
          </a:p>
        </p:txBody>
      </p:sp>
      <p:sp>
        <p:nvSpPr>
          <p:cNvPr id="372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723" name="logo.png" descr="logo.png"/>
          <p:cNvPicPr>
            <a:picLocks noChangeAspect="1"/>
          </p:cNvPicPr>
          <p:nvPr/>
        </p:nvPicPr>
        <p:blipFill>
          <a:blip r:embed="rId3">
            <a:extLst/>
          </a:blip>
          <a:stretch>
            <a:fillRect/>
          </a:stretch>
        </p:blipFill>
        <p:spPr>
          <a:xfrm>
            <a:off x="6501454" y="2681775"/>
            <a:ext cx="3362515" cy="773486"/>
          </a:xfrm>
          <a:prstGeom prst="rect">
            <a:avLst/>
          </a:prstGeom>
          <a:ln w="12700">
            <a:miter lim="400000"/>
          </a:ln>
        </p:spPr>
      </p:pic>
      <p:pic>
        <p:nvPicPr>
          <p:cNvPr id="3724" name="Apache_Software_Foundation_Logo_(2016).svg.png" descr="Apache_Software_Foundation_Logo_(2016).svg.png"/>
          <p:cNvPicPr>
            <a:picLocks noChangeAspect="1"/>
          </p:cNvPicPr>
          <p:nvPr/>
        </p:nvPicPr>
        <p:blipFill>
          <a:blip r:embed="rId4">
            <a:extLst/>
          </a:blip>
          <a:stretch>
            <a:fillRect/>
          </a:stretch>
        </p:blipFill>
        <p:spPr>
          <a:xfrm>
            <a:off x="2887113" y="2247504"/>
            <a:ext cx="3362514" cy="1642028"/>
          </a:xfrm>
          <a:prstGeom prst="rect">
            <a:avLst/>
          </a:prstGeom>
          <a:ln w="12700">
            <a:miter lim="400000"/>
          </a:ln>
        </p:spPr>
      </p:pic>
      <p:sp>
        <p:nvSpPr>
          <p:cNvPr id="3725" name="(1) Performance"/>
          <p:cNvSpPr txBox="1"/>
          <p:nvPr/>
        </p:nvSpPr>
        <p:spPr>
          <a:xfrm>
            <a:off x="2089906" y="4435235"/>
            <a:ext cx="2958531"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400">
                <a:solidFill>
                  <a:schemeClr val="accent4">
                    <a:hueOff val="468000"/>
                    <a:satOff val="-4761"/>
                    <a:lumOff val="10196"/>
                  </a:schemeClr>
                </a:solidFill>
                <a:latin typeface="Gill Sans"/>
                <a:ea typeface="Gill Sans"/>
                <a:cs typeface="Gill Sans"/>
                <a:sym typeface="Gill Sans"/>
              </a:defRPr>
            </a:lvl1pPr>
          </a:lstStyle>
          <a:p>
            <a:pPr/>
            <a:r>
              <a:t>(1) Performance</a:t>
            </a:r>
          </a:p>
        </p:txBody>
      </p:sp>
      <p:sp>
        <p:nvSpPr>
          <p:cNvPr id="3726" name="(2) Caching"/>
          <p:cNvSpPr txBox="1"/>
          <p:nvPr/>
        </p:nvSpPr>
        <p:spPr>
          <a:xfrm>
            <a:off x="2147902" y="6012111"/>
            <a:ext cx="2119177"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400">
                <a:solidFill>
                  <a:schemeClr val="accent4">
                    <a:hueOff val="468000"/>
                    <a:satOff val="-4761"/>
                    <a:lumOff val="10196"/>
                  </a:schemeClr>
                </a:solidFill>
                <a:latin typeface="Gill Sans"/>
                <a:ea typeface="Gill Sans"/>
                <a:cs typeface="Gill Sans"/>
                <a:sym typeface="Gill Sans"/>
              </a:defRPr>
            </a:lvl1pPr>
          </a:lstStyle>
          <a:p>
            <a:pPr/>
            <a:r>
              <a:t>(2) Caching</a:t>
            </a:r>
          </a:p>
        </p:txBody>
      </p:sp>
      <p:sp>
        <p:nvSpPr>
          <p:cNvPr id="3727" name="Prefetch OCSP response"/>
          <p:cNvSpPr txBox="1"/>
          <p:nvPr/>
        </p:nvSpPr>
        <p:spPr>
          <a:xfrm>
            <a:off x="6398899" y="4435235"/>
            <a:ext cx="4460342"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400">
                <a:latin typeface="Gill Sans"/>
                <a:ea typeface="Gill Sans"/>
                <a:cs typeface="Gill Sans"/>
                <a:sym typeface="Gill Sans"/>
              </a:defRPr>
            </a:lvl1pPr>
          </a:lstStyle>
          <a:p>
            <a:pPr/>
            <a:r>
              <a:t>Prefetch OCSP response</a:t>
            </a:r>
          </a:p>
        </p:txBody>
      </p:sp>
      <p:sp>
        <p:nvSpPr>
          <p:cNvPr id="3728" name="?"/>
          <p:cNvSpPr/>
          <p:nvPr/>
        </p:nvSpPr>
        <p:spPr>
          <a:xfrm>
            <a:off x="5804498" y="4531583"/>
            <a:ext cx="376794" cy="404205"/>
          </a:xfrm>
          <a:prstGeom prst="rect">
            <a:avLst/>
          </a:prstGeom>
          <a:ln>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a:t>
            </a:r>
          </a:p>
        </p:txBody>
      </p:sp>
      <p:sp>
        <p:nvSpPr>
          <p:cNvPr id="3729" name="Cache OCSP response"/>
          <p:cNvSpPr txBox="1"/>
          <p:nvPr/>
        </p:nvSpPr>
        <p:spPr>
          <a:xfrm>
            <a:off x="6398899" y="5577840"/>
            <a:ext cx="4113511"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400">
                <a:latin typeface="Gill Sans"/>
                <a:ea typeface="Gill Sans"/>
                <a:cs typeface="Gill Sans"/>
                <a:sym typeface="Gill Sans"/>
              </a:defRPr>
            </a:lvl1pPr>
          </a:lstStyle>
          <a:p>
            <a:pPr/>
            <a:r>
              <a:t>Cache OCSP response</a:t>
            </a:r>
          </a:p>
        </p:txBody>
      </p:sp>
      <p:sp>
        <p:nvSpPr>
          <p:cNvPr id="3730" name="Respect nextUpdate in cache"/>
          <p:cNvSpPr txBox="1"/>
          <p:nvPr/>
        </p:nvSpPr>
        <p:spPr>
          <a:xfrm>
            <a:off x="6488927" y="6238636"/>
            <a:ext cx="5218523"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400">
                <a:latin typeface="Gill Sans"/>
                <a:ea typeface="Gill Sans"/>
                <a:cs typeface="Gill Sans"/>
                <a:sym typeface="Gill Sans"/>
              </a:defRPr>
            </a:lvl1pPr>
          </a:lstStyle>
          <a:p>
            <a:pPr/>
            <a:r>
              <a:t>Respect nextUpdate in cache</a:t>
            </a:r>
          </a:p>
        </p:txBody>
      </p:sp>
      <p:sp>
        <p:nvSpPr>
          <p:cNvPr id="3731" name="?"/>
          <p:cNvSpPr/>
          <p:nvPr/>
        </p:nvSpPr>
        <p:spPr>
          <a:xfrm>
            <a:off x="5804498" y="5674188"/>
            <a:ext cx="376794" cy="404205"/>
          </a:xfrm>
          <a:prstGeom prst="rect">
            <a:avLst/>
          </a:prstGeom>
          <a:ln>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a:t>
            </a:r>
          </a:p>
        </p:txBody>
      </p:sp>
      <p:sp>
        <p:nvSpPr>
          <p:cNvPr id="3732" name="?"/>
          <p:cNvSpPr/>
          <p:nvPr/>
        </p:nvSpPr>
        <p:spPr>
          <a:xfrm>
            <a:off x="5804498" y="6334984"/>
            <a:ext cx="376794" cy="404205"/>
          </a:xfrm>
          <a:prstGeom prst="rect">
            <a:avLst/>
          </a:prstGeom>
          <a:ln>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a:t>
            </a:r>
          </a:p>
        </p:txBody>
      </p:sp>
      <p:sp>
        <p:nvSpPr>
          <p:cNvPr id="3733" name="(3) Availability"/>
          <p:cNvSpPr txBox="1"/>
          <p:nvPr/>
        </p:nvSpPr>
        <p:spPr>
          <a:xfrm>
            <a:off x="2156056" y="7582685"/>
            <a:ext cx="2543176"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400">
                <a:solidFill>
                  <a:schemeClr val="accent4">
                    <a:hueOff val="468000"/>
                    <a:satOff val="-4761"/>
                    <a:lumOff val="10196"/>
                  </a:schemeClr>
                </a:solidFill>
                <a:latin typeface="Gill Sans"/>
                <a:ea typeface="Gill Sans"/>
                <a:cs typeface="Gill Sans"/>
                <a:sym typeface="Gill Sans"/>
              </a:defRPr>
            </a:lvl1pPr>
          </a:lstStyle>
          <a:p>
            <a:pPr/>
            <a:r>
              <a:t>(3) Availability</a:t>
            </a:r>
          </a:p>
        </p:txBody>
      </p:sp>
      <p:sp>
        <p:nvSpPr>
          <p:cNvPr id="3734" name="?"/>
          <p:cNvSpPr/>
          <p:nvPr/>
        </p:nvSpPr>
        <p:spPr>
          <a:xfrm>
            <a:off x="5804498" y="7679033"/>
            <a:ext cx="376794" cy="404205"/>
          </a:xfrm>
          <a:prstGeom prst="rect">
            <a:avLst/>
          </a:prstGeom>
          <a:ln>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a:t>
            </a:r>
          </a:p>
        </p:txBody>
      </p:sp>
      <p:sp>
        <p:nvSpPr>
          <p:cNvPr id="3735" name="Retain OCSP response on error"/>
          <p:cNvSpPr txBox="1"/>
          <p:nvPr/>
        </p:nvSpPr>
        <p:spPr>
          <a:xfrm>
            <a:off x="6322699" y="7582685"/>
            <a:ext cx="5954973" cy="596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400">
                <a:latin typeface="Gill Sans"/>
                <a:ea typeface="Gill Sans"/>
                <a:cs typeface="Gill Sans"/>
                <a:sym typeface="Gill Sans"/>
              </a:defRPr>
            </a:lvl1pPr>
          </a:lstStyle>
          <a:p>
            <a:pPr/>
            <a:r>
              <a:t>Retain OCSP response on error</a:t>
            </a:r>
          </a:p>
        </p:txBody>
      </p:sp>
      <p:sp>
        <p:nvSpPr>
          <p:cNvPr id="3736" name="*Expiration date of a OCSP response"/>
          <p:cNvSpPr txBox="1"/>
          <p:nvPr/>
        </p:nvSpPr>
        <p:spPr>
          <a:xfrm>
            <a:off x="-30911" y="9270999"/>
            <a:ext cx="4016078"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000">
                <a:latin typeface="Gill Sans"/>
                <a:ea typeface="Gill Sans"/>
                <a:cs typeface="Gill Sans"/>
                <a:sym typeface="Gill Sans"/>
              </a:defRPr>
            </a:lvl1pPr>
          </a:lstStyle>
          <a:p>
            <a:pPr/>
            <a:r>
              <a:t>*Expiration date of a OCSP response </a:t>
            </a:r>
          </a:p>
        </p:txBody>
      </p:sp>
      <p:sp>
        <p:nvSpPr>
          <p:cNvPr id="3737" name="*"/>
          <p:cNvSpPr txBox="1"/>
          <p:nvPr/>
        </p:nvSpPr>
        <p:spPr>
          <a:xfrm>
            <a:off x="9980160" y="6119569"/>
            <a:ext cx="294358"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400">
                <a:latin typeface="Gill Sans"/>
                <a:ea typeface="Gill Sans"/>
                <a:cs typeface="Gill Sans"/>
                <a:sym typeface="Gill Sans"/>
              </a:defRPr>
            </a:lvl1pPr>
          </a:lstStyle>
          <a:p>
            <a:pP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724"/>
                                        </p:tgtEl>
                                        <p:attrNameLst>
                                          <p:attrName>style.visibility</p:attrName>
                                        </p:attrNameLst>
                                      </p:cBhvr>
                                      <p:to>
                                        <p:strVal val="visible"/>
                                      </p:to>
                                    </p:set>
                                    <p:animEffect filter="dissolve" transition="in">
                                      <p:cBhvr>
                                        <p:cTn id="7" dur="200"/>
                                        <p:tgtEl>
                                          <p:spTgt spid="3724"/>
                                        </p:tgtEl>
                                      </p:cBhvr>
                                    </p:animEffect>
                                  </p:childTnLst>
                                </p:cTn>
                              </p:par>
                            </p:childTnLst>
                          </p:cTn>
                        </p:par>
                        <p:par>
                          <p:cTn id="8" fill="hold">
                            <p:stCondLst>
                              <p:cond delay="200"/>
                            </p:stCondLst>
                            <p:childTnLst>
                              <p:par>
                                <p:cTn id="9" presetClass="entr" nodeType="afterEffect" presetID="9" grpId="2" fill="hold">
                                  <p:stCondLst>
                                    <p:cond delay="0"/>
                                  </p:stCondLst>
                                  <p:iterate type="el" backwards="0">
                                    <p:tmAbs val="0"/>
                                  </p:iterate>
                                  <p:childTnLst>
                                    <p:set>
                                      <p:cBhvr>
                                        <p:cTn id="10" fill="hold"/>
                                        <p:tgtEl>
                                          <p:spTgt spid="3723"/>
                                        </p:tgtEl>
                                        <p:attrNameLst>
                                          <p:attrName>style.visibility</p:attrName>
                                        </p:attrNameLst>
                                      </p:cBhvr>
                                      <p:to>
                                        <p:strVal val="visible"/>
                                      </p:to>
                                    </p:set>
                                    <p:animEffect filter="dissolve" transition="in">
                                      <p:cBhvr>
                                        <p:cTn id="11" dur="200"/>
                                        <p:tgtEl>
                                          <p:spTgt spid="3723"/>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3" fill="hold">
                                  <p:stCondLst>
                                    <p:cond delay="0"/>
                                  </p:stCondLst>
                                  <p:iterate type="el" backwards="0">
                                    <p:tmAbs val="0"/>
                                  </p:iterate>
                                  <p:childTnLst>
                                    <p:set>
                                      <p:cBhvr>
                                        <p:cTn id="15" fill="hold"/>
                                        <p:tgtEl>
                                          <p:spTgt spid="3725"/>
                                        </p:tgtEl>
                                        <p:attrNameLst>
                                          <p:attrName>style.visibility</p:attrName>
                                        </p:attrNameLst>
                                      </p:cBhvr>
                                      <p:to>
                                        <p:strVal val="visible"/>
                                      </p:to>
                                    </p:set>
                                  </p:childTnLst>
                                </p:cTn>
                              </p:par>
                            </p:childTnLst>
                          </p:cTn>
                        </p:par>
                        <p:par>
                          <p:cTn id="16" fill="hold">
                            <p:stCondLst>
                              <p:cond delay="0"/>
                            </p:stCondLst>
                            <p:childTnLst>
                              <p:par>
                                <p:cTn id="17" presetClass="entr" nodeType="afterEffect" presetSubtype="0" presetID="1" grpId="4" fill="hold">
                                  <p:stCondLst>
                                    <p:cond delay="0"/>
                                  </p:stCondLst>
                                  <p:iterate type="el" backwards="0">
                                    <p:tmAbs val="0"/>
                                  </p:iterate>
                                  <p:childTnLst>
                                    <p:set>
                                      <p:cBhvr>
                                        <p:cTn id="18" fill="hold"/>
                                        <p:tgtEl>
                                          <p:spTgt spid="3728"/>
                                        </p:tgtEl>
                                        <p:attrNameLst>
                                          <p:attrName>style.visibility</p:attrName>
                                        </p:attrNameLst>
                                      </p:cBhvr>
                                      <p:to>
                                        <p:strVal val="visible"/>
                                      </p:to>
                                    </p:set>
                                  </p:childTnLst>
                                </p:cTn>
                              </p:par>
                            </p:childTnLst>
                          </p:cTn>
                        </p:par>
                        <p:par>
                          <p:cTn id="19" fill="hold">
                            <p:stCondLst>
                              <p:cond delay="0"/>
                            </p:stCondLst>
                            <p:childTnLst>
                              <p:par>
                                <p:cTn id="20" presetClass="entr" nodeType="afterEffect" presetSubtype="0" presetID="1" grpId="5" fill="hold">
                                  <p:stCondLst>
                                    <p:cond delay="0"/>
                                  </p:stCondLst>
                                  <p:iterate type="el" backwards="0">
                                    <p:tmAbs val="0"/>
                                  </p:iterate>
                                  <p:childTnLst>
                                    <p:set>
                                      <p:cBhvr>
                                        <p:cTn id="21" fill="hold"/>
                                        <p:tgtEl>
                                          <p:spTgt spid="372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6" fill="hold">
                                  <p:stCondLst>
                                    <p:cond delay="0"/>
                                  </p:stCondLst>
                                  <p:iterate type="el" backwards="0">
                                    <p:tmAbs val="0"/>
                                  </p:iterate>
                                  <p:childTnLst>
                                    <p:set>
                                      <p:cBhvr>
                                        <p:cTn id="25" fill="hold"/>
                                        <p:tgtEl>
                                          <p:spTgt spid="3726"/>
                                        </p:tgtEl>
                                        <p:attrNameLst>
                                          <p:attrName>style.visibility</p:attrName>
                                        </p:attrNameLst>
                                      </p:cBhvr>
                                      <p:to>
                                        <p:strVal val="visible"/>
                                      </p:to>
                                    </p:set>
                                  </p:childTnLst>
                                </p:cTn>
                              </p:par>
                            </p:childTnLst>
                          </p:cTn>
                        </p:par>
                        <p:par>
                          <p:cTn id="26" fill="hold">
                            <p:stCondLst>
                              <p:cond delay="0"/>
                            </p:stCondLst>
                            <p:childTnLst>
                              <p:par>
                                <p:cTn id="27" presetClass="entr" nodeType="afterEffect" presetSubtype="0" presetID="1" grpId="7" fill="hold">
                                  <p:stCondLst>
                                    <p:cond delay="0"/>
                                  </p:stCondLst>
                                  <p:iterate type="el" backwards="0">
                                    <p:tmAbs val="0"/>
                                  </p:iterate>
                                  <p:childTnLst>
                                    <p:set>
                                      <p:cBhvr>
                                        <p:cTn id="28" fill="hold"/>
                                        <p:tgtEl>
                                          <p:spTgt spid="3731"/>
                                        </p:tgtEl>
                                        <p:attrNameLst>
                                          <p:attrName>style.visibility</p:attrName>
                                        </p:attrNameLst>
                                      </p:cBhvr>
                                      <p:to>
                                        <p:strVal val="visible"/>
                                      </p:to>
                                    </p:set>
                                  </p:childTnLst>
                                </p:cTn>
                              </p:par>
                            </p:childTnLst>
                          </p:cTn>
                        </p:par>
                        <p:par>
                          <p:cTn id="29" fill="hold">
                            <p:stCondLst>
                              <p:cond delay="0"/>
                            </p:stCondLst>
                            <p:childTnLst>
                              <p:par>
                                <p:cTn id="30" presetClass="entr" nodeType="afterEffect" presetSubtype="0" presetID="1" grpId="8" fill="hold">
                                  <p:stCondLst>
                                    <p:cond delay="0"/>
                                  </p:stCondLst>
                                  <p:iterate type="el" backwards="0">
                                    <p:tmAbs val="0"/>
                                  </p:iterate>
                                  <p:childTnLst>
                                    <p:set>
                                      <p:cBhvr>
                                        <p:cTn id="31" fill="hold"/>
                                        <p:tgtEl>
                                          <p:spTgt spid="3729"/>
                                        </p:tgtEl>
                                        <p:attrNameLst>
                                          <p:attrName>style.visibility</p:attrName>
                                        </p:attrNameLst>
                                      </p:cBhvr>
                                      <p:to>
                                        <p:strVal val="visible"/>
                                      </p:to>
                                    </p:set>
                                  </p:childTnLst>
                                </p:cTn>
                              </p:par>
                            </p:childTnLst>
                          </p:cTn>
                        </p:par>
                        <p:par>
                          <p:cTn id="32" fill="hold">
                            <p:stCondLst>
                              <p:cond delay="0"/>
                            </p:stCondLst>
                            <p:childTnLst>
                              <p:par>
                                <p:cTn id="33" presetClass="entr" nodeType="afterEffect" presetSubtype="0" presetID="1" grpId="9" fill="hold">
                                  <p:stCondLst>
                                    <p:cond delay="0"/>
                                  </p:stCondLst>
                                  <p:iterate type="el" backwards="0">
                                    <p:tmAbs val="0"/>
                                  </p:iterate>
                                  <p:childTnLst>
                                    <p:set>
                                      <p:cBhvr>
                                        <p:cTn id="34" fill="hold"/>
                                        <p:tgtEl>
                                          <p:spTgt spid="3732"/>
                                        </p:tgtEl>
                                        <p:attrNameLst>
                                          <p:attrName>style.visibility</p:attrName>
                                        </p:attrNameLst>
                                      </p:cBhvr>
                                      <p:to>
                                        <p:strVal val="visible"/>
                                      </p:to>
                                    </p:set>
                                  </p:childTnLst>
                                </p:cTn>
                              </p:par>
                            </p:childTnLst>
                          </p:cTn>
                        </p:par>
                        <p:par>
                          <p:cTn id="35" fill="hold">
                            <p:stCondLst>
                              <p:cond delay="0"/>
                            </p:stCondLst>
                            <p:childTnLst>
                              <p:par>
                                <p:cTn id="36" presetClass="entr" nodeType="afterEffect" presetSubtype="0" presetID="1" grpId="10" fill="hold">
                                  <p:stCondLst>
                                    <p:cond delay="0"/>
                                  </p:stCondLst>
                                  <p:iterate type="el" backwards="0">
                                    <p:tmAbs val="0"/>
                                  </p:iterate>
                                  <p:childTnLst>
                                    <p:set>
                                      <p:cBhvr>
                                        <p:cTn id="37" fill="hold"/>
                                        <p:tgtEl>
                                          <p:spTgt spid="3730"/>
                                        </p:tgtEl>
                                        <p:attrNameLst>
                                          <p:attrName>style.visibility</p:attrName>
                                        </p:attrNameLst>
                                      </p:cBhvr>
                                      <p:to>
                                        <p:strVal val="visible"/>
                                      </p:to>
                                    </p:set>
                                  </p:childTnLst>
                                </p:cTn>
                              </p:par>
                            </p:childTnLst>
                          </p:cTn>
                        </p:par>
                        <p:par>
                          <p:cTn id="38" fill="hold">
                            <p:stCondLst>
                              <p:cond delay="0"/>
                            </p:stCondLst>
                            <p:childTnLst>
                              <p:par>
                                <p:cTn id="39" presetClass="entr" nodeType="afterEffect" presetSubtype="0" presetID="1" grpId="11" fill="hold">
                                  <p:stCondLst>
                                    <p:cond delay="0"/>
                                  </p:stCondLst>
                                  <p:iterate type="el" backwards="0">
                                    <p:tmAbs val="0"/>
                                  </p:iterate>
                                  <p:childTnLst>
                                    <p:set>
                                      <p:cBhvr>
                                        <p:cTn id="40" fill="hold"/>
                                        <p:tgtEl>
                                          <p:spTgt spid="373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2" fill="hold">
                                  <p:stCondLst>
                                    <p:cond delay="0"/>
                                  </p:stCondLst>
                                  <p:iterate type="el" backwards="0">
                                    <p:tmAbs val="0"/>
                                  </p:iterate>
                                  <p:childTnLst>
                                    <p:set>
                                      <p:cBhvr>
                                        <p:cTn id="44" fill="hold"/>
                                        <p:tgtEl>
                                          <p:spTgt spid="3734"/>
                                        </p:tgtEl>
                                        <p:attrNameLst>
                                          <p:attrName>style.visibility</p:attrName>
                                        </p:attrNameLst>
                                      </p:cBhvr>
                                      <p:to>
                                        <p:strVal val="visible"/>
                                      </p:to>
                                    </p:set>
                                  </p:childTnLst>
                                </p:cTn>
                              </p:par>
                            </p:childTnLst>
                          </p:cTn>
                        </p:par>
                        <p:par>
                          <p:cTn id="45" fill="hold">
                            <p:stCondLst>
                              <p:cond delay="0"/>
                            </p:stCondLst>
                            <p:childTnLst>
                              <p:par>
                                <p:cTn id="46" presetClass="entr" nodeType="afterEffect" presetSubtype="0" presetID="1" grpId="13" fill="hold">
                                  <p:stCondLst>
                                    <p:cond delay="0"/>
                                  </p:stCondLst>
                                  <p:iterate type="el" backwards="0">
                                    <p:tmAbs val="0"/>
                                  </p:iterate>
                                  <p:childTnLst>
                                    <p:set>
                                      <p:cBhvr>
                                        <p:cTn id="47" fill="hold"/>
                                        <p:tgtEl>
                                          <p:spTgt spid="3735"/>
                                        </p:tgtEl>
                                        <p:attrNameLst>
                                          <p:attrName>style.visibility</p:attrName>
                                        </p:attrNameLst>
                                      </p:cBhvr>
                                      <p:to>
                                        <p:strVal val="visible"/>
                                      </p:to>
                                    </p:set>
                                  </p:childTnLst>
                                </p:cTn>
                              </p:par>
                            </p:childTnLst>
                          </p:cTn>
                        </p:par>
                        <p:par>
                          <p:cTn id="48" fill="hold">
                            <p:stCondLst>
                              <p:cond delay="0"/>
                            </p:stCondLst>
                            <p:childTnLst>
                              <p:par>
                                <p:cTn id="49" presetClass="entr" nodeType="afterEffect" presetSubtype="0" presetID="1" grpId="14" fill="hold">
                                  <p:stCondLst>
                                    <p:cond delay="0"/>
                                  </p:stCondLst>
                                  <p:iterate type="el" backwards="0">
                                    <p:tmAbs val="0"/>
                                  </p:iterate>
                                  <p:childTnLst>
                                    <p:set>
                                      <p:cBhvr>
                                        <p:cTn id="50" fill="hold"/>
                                        <p:tgtEl>
                                          <p:spTgt spid="37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31" grpId="7"/>
      <p:bldP build="whole" bldLvl="1" animBg="1" rev="0" advAuto="0" spid="3726" grpId="6"/>
      <p:bldP build="whole" bldLvl="1" animBg="1" rev="0" advAuto="0" spid="3725" grpId="3"/>
      <p:bldP build="whole" bldLvl="1" animBg="1" rev="0" advAuto="0" spid="3729" grpId="8"/>
      <p:bldP build="whole" bldLvl="1" animBg="1" rev="0" advAuto="0" spid="3730" grpId="10"/>
      <p:bldP build="whole" bldLvl="1" animBg="1" rev="0" advAuto="0" spid="3728" grpId="4"/>
      <p:bldP build="whole" bldLvl="1" animBg="1" rev="0" advAuto="0" spid="3724" grpId="1"/>
      <p:bldP build="whole" bldLvl="1" animBg="1" rev="0" advAuto="0" spid="3733" grpId="14"/>
      <p:bldP build="whole" bldLvl="1" animBg="1" rev="0" advAuto="0" spid="3737" grpId="11"/>
      <p:bldP build="whole" bldLvl="1" animBg="1" rev="0" advAuto="0" spid="3732" grpId="9"/>
      <p:bldP build="whole" bldLvl="1" animBg="1" rev="0" advAuto="0" spid="3734" grpId="12"/>
      <p:bldP build="whole" bldLvl="1" animBg="1" rev="0" advAuto="0" spid="3735" grpId="13"/>
      <p:bldP build="whole" bldLvl="1" animBg="1" rev="0" advAuto="0" spid="3727" grpId="5"/>
      <p:bldP build="whole" bldLvl="1" animBg="1" rev="0" advAuto="0" spid="3723" grpId="2"/>
    </p:bldLst>
  </p:timing>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3741" name="Table"/>
          <p:cNvGraphicFramePr/>
          <p:nvPr/>
        </p:nvGraphicFramePr>
        <p:xfrm>
          <a:off x="1300909" y="2078845"/>
          <a:ext cx="10793446" cy="6255143"/>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3593581"/>
                <a:gridCol w="3593581"/>
                <a:gridCol w="3593581"/>
              </a:tblGrid>
              <a:tr h="1248488">
                <a:tc>
                  <a:txBody>
                    <a:bodyPr/>
                    <a:lstStyle/>
                    <a:p>
                      <a:pPr>
                        <a:defRPr sz="2200">
                          <a:sym typeface="Helvetica Neue"/>
                        </a:defRPr>
                      </a:pPr>
                    </a:p>
                  </a:txBody>
                  <a:tcPr marL="50800" marR="50800" marT="50800" marB="50800" anchor="ctr" anchorCtr="0" horzOverflow="overflow">
                    <a:lnL w="12700">
                      <a:solidFill>
                        <a:srgbClr val="D6D6D6"/>
                      </a:solidFill>
                      <a:miter lim="400000"/>
                    </a:lnL>
                  </a:tcPr>
                </a:tc>
                <a:tc>
                  <a:txBody>
                    <a:bodyPr/>
                    <a:lstStyle/>
                    <a:p>
                      <a:pPr>
                        <a:defRPr sz="2200">
                          <a:sym typeface="Helvetica Neue"/>
                        </a:defRPr>
                      </a:pPr>
                    </a:p>
                  </a:txBody>
                  <a:tcPr marL="50800" marR="50800" marT="50800" marB="50800" anchor="ctr" anchorCtr="0" horzOverflow="overflow">
                    <a:noFill/>
                  </a:tcPr>
                </a:tc>
                <a:tc>
                  <a:txBody>
                    <a:bodyPr/>
                    <a:lstStyle/>
                    <a:p>
                      <a:pPr>
                        <a:defRPr sz="2200">
                          <a:sym typeface="Helvetica Neue"/>
                        </a:defRPr>
                      </a:pPr>
                    </a:p>
                  </a:txBody>
                  <a:tcPr marL="50800" marR="50800" marT="50800" marB="50800" anchor="ctr" anchorCtr="0" horzOverflow="overflow">
                    <a:lnR w="12700">
                      <a:solidFill>
                        <a:srgbClr val="D6D6D6"/>
                      </a:solidFill>
                      <a:miter lim="400000"/>
                    </a:lnR>
                    <a:noFill/>
                  </a:tcPr>
                </a:tc>
              </a:tr>
              <a:tr h="1248488">
                <a:tc>
                  <a:txBody>
                    <a:bodyPr/>
                    <a:lstStyle/>
                    <a:p>
                      <a:pPr>
                        <a:defRPr b="0" sz="2200">
                          <a:latin typeface="Gill Sans"/>
                          <a:ea typeface="Gill Sans"/>
                          <a:cs typeface="Gill Sans"/>
                          <a:sym typeface="Gill Sans"/>
                        </a:defRPr>
                      </a:pPr>
                    </a:p>
                  </a:txBody>
                  <a:tcPr marL="50800" marR="50800" marT="50800" marB="50800" anchor="ctr" anchorCtr="0" horzOverflow="overflow"/>
                </a:tc>
                <a:tc>
                  <a:txBody>
                    <a:bodyPr/>
                    <a:lstStyle/>
                    <a:p>
                      <a:pPr>
                        <a:defRPr sz="2200">
                          <a:sym typeface="Helvetica Neue"/>
                        </a:defRPr>
                      </a:pPr>
                    </a:p>
                  </a:txBody>
                  <a:tcPr marL="50800" marR="50800" marT="50800" marB="50800" anchor="ctr" anchorCtr="0" horzOverflow="overflow"/>
                </a:tc>
                <a:tc>
                  <a:txBody>
                    <a:bodyPr/>
                    <a:lstStyle/>
                    <a:p>
                      <a:pPr>
                        <a:defRPr sz="2200">
                          <a:sym typeface="Helvetica Neue"/>
                        </a:defRPr>
                      </a:pPr>
                    </a:p>
                  </a:txBody>
                  <a:tcPr marL="50800" marR="50800" marT="50800" marB="50800" anchor="ctr" anchorCtr="0" horzOverflow="overflow">
                    <a:lnR w="12700">
                      <a:solidFill>
                        <a:srgbClr val="D6D6D6"/>
                      </a:solidFill>
                      <a:miter lim="400000"/>
                    </a:lnR>
                  </a:tcPr>
                </a:tc>
              </a:tr>
              <a:tr h="1248488">
                <a:tc>
                  <a:txBody>
                    <a:bodyPr/>
                    <a:lstStyle/>
                    <a:p>
                      <a:pPr>
                        <a:defRPr b="0" sz="2200">
                          <a:latin typeface="Gill Sans"/>
                          <a:ea typeface="Gill Sans"/>
                          <a:cs typeface="Gill Sans"/>
                          <a:sym typeface="Gill Sans"/>
                        </a:defRPr>
                      </a:pPr>
                    </a:p>
                  </a:txBody>
                  <a:tcPr marL="50800" marR="50800" marT="50800" marB="50800" anchor="ctr" anchorCtr="0" horzOverflow="overflow"/>
                </a:tc>
                <a:tc>
                  <a:txBody>
                    <a:bodyPr/>
                    <a:lstStyle/>
                    <a:p>
                      <a:pPr>
                        <a:defRPr sz="2200">
                          <a:sym typeface="Helvetica Neue"/>
                        </a:defRPr>
                      </a:pPr>
                    </a:p>
                  </a:txBody>
                  <a:tcPr marL="50800" marR="50800" marT="50800" marB="50800" anchor="ctr" anchorCtr="0" horzOverflow="overflow"/>
                </a:tc>
                <a:tc>
                  <a:txBody>
                    <a:bodyPr/>
                    <a:lstStyle/>
                    <a:p>
                      <a:pPr>
                        <a:defRPr sz="2200">
                          <a:sym typeface="Helvetica Neue"/>
                        </a:defRPr>
                      </a:pPr>
                    </a:p>
                  </a:txBody>
                  <a:tcPr marL="50800" marR="50800" marT="50800" marB="50800" anchor="ctr" anchorCtr="0" horzOverflow="overflow">
                    <a:lnR w="12700">
                      <a:solidFill>
                        <a:srgbClr val="D6D6D6"/>
                      </a:solidFill>
                      <a:miter lim="400000"/>
                    </a:lnR>
                  </a:tcPr>
                </a:tc>
              </a:tr>
              <a:tr h="1248488">
                <a:tc>
                  <a:txBody>
                    <a:bodyPr/>
                    <a:lstStyle/>
                    <a:p>
                      <a:pPr>
                        <a:defRPr b="0" sz="2200">
                          <a:latin typeface="Gill Sans"/>
                          <a:ea typeface="Gill Sans"/>
                          <a:cs typeface="Gill Sans"/>
                          <a:sym typeface="Gill Sans"/>
                        </a:defRPr>
                      </a:pPr>
                    </a:p>
                  </a:txBody>
                  <a:tcPr marL="50800" marR="50800" marT="50800" marB="50800" anchor="ctr" anchorCtr="0" horzOverflow="overflow"/>
                </a:tc>
                <a:tc>
                  <a:txBody>
                    <a:bodyPr/>
                    <a:lstStyle/>
                    <a:p>
                      <a:pPr>
                        <a:defRPr sz="2200">
                          <a:sym typeface="Helvetica Neue"/>
                        </a:defRPr>
                      </a:pPr>
                    </a:p>
                  </a:txBody>
                  <a:tcPr marL="50800" marR="50800" marT="50800" marB="50800" anchor="ctr" anchorCtr="0" horzOverflow="overflow"/>
                </a:tc>
                <a:tc>
                  <a:txBody>
                    <a:bodyPr/>
                    <a:lstStyle/>
                    <a:p>
                      <a:pPr>
                        <a:defRPr sz="2200">
                          <a:sym typeface="Helvetica Neue"/>
                        </a:defRPr>
                      </a:pPr>
                    </a:p>
                  </a:txBody>
                  <a:tcPr marL="50800" marR="50800" marT="50800" marB="50800" anchor="ctr" anchorCtr="0" horzOverflow="overflow">
                    <a:lnR w="12700">
                      <a:solidFill>
                        <a:srgbClr val="D6D6D6"/>
                      </a:solidFill>
                      <a:miter lim="400000"/>
                    </a:lnR>
                  </a:tcPr>
                </a:tc>
              </a:tr>
              <a:tr h="1248488">
                <a:tc>
                  <a:txBody>
                    <a:bodyPr/>
                    <a:lstStyle/>
                    <a:p>
                      <a:pPr>
                        <a:defRPr b="0" sz="2200">
                          <a:latin typeface="Gill Sans"/>
                          <a:ea typeface="Gill Sans"/>
                          <a:cs typeface="Gill Sans"/>
                          <a:sym typeface="Gill Sans"/>
                        </a:defRPr>
                      </a:pPr>
                    </a:p>
                  </a:txBody>
                  <a:tcPr marL="50800" marR="50800" marT="50800" marB="50800" anchor="ctr" anchorCtr="0" horzOverflow="overflow">
                    <a:lnB w="12700">
                      <a:solidFill>
                        <a:srgbClr val="D6D6D6"/>
                      </a:solidFill>
                      <a:miter lim="400000"/>
                    </a:lnB>
                  </a:tcPr>
                </a:tc>
                <a:tc>
                  <a:txBody>
                    <a:bodyPr/>
                    <a:lstStyle/>
                    <a:p>
                      <a:pPr>
                        <a:defRPr sz="2200">
                          <a:sym typeface="Helvetica Neue"/>
                        </a:defRPr>
                      </a:pPr>
                    </a:p>
                  </a:txBody>
                  <a:tcPr marL="50800" marR="50800" marT="50800" marB="50800" anchor="ctr" anchorCtr="0" horzOverflow="overflow">
                    <a:lnB w="12700">
                      <a:solidFill>
                        <a:srgbClr val="D6D6D6"/>
                      </a:solidFill>
                      <a:miter lim="400000"/>
                    </a:lnB>
                  </a:tcPr>
                </a:tc>
                <a:tc>
                  <a:txBody>
                    <a:bodyPr/>
                    <a:lstStyle/>
                    <a:p>
                      <a:pPr>
                        <a:defRPr sz="2200">
                          <a:sym typeface="Helvetica Neue"/>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742" name="Web Server Administrator…"/>
          <p:cNvSpPr txBox="1"/>
          <p:nvPr>
            <p:ph type="title"/>
          </p:nvPr>
        </p:nvSpPr>
        <p:spPr>
          <a:prstGeom prst="rect">
            <a:avLst/>
          </a:prstGeom>
        </p:spPr>
        <p:txBody>
          <a:bodyPr/>
          <a:lstStyle/>
          <a:p>
            <a:pPr/>
            <a:r>
              <a:t>Web Server Administrator</a:t>
            </a:r>
          </a:p>
          <a:p>
            <a:pPr/>
            <a:r>
              <a:t>Result</a:t>
            </a:r>
          </a:p>
        </p:txBody>
      </p:sp>
      <p:sp>
        <p:nvSpPr>
          <p:cNvPr id="374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744" name="logo.png" descr="logo.png"/>
          <p:cNvPicPr>
            <a:picLocks noChangeAspect="1"/>
          </p:cNvPicPr>
          <p:nvPr/>
        </p:nvPicPr>
        <p:blipFill>
          <a:blip r:embed="rId3">
            <a:extLst/>
          </a:blip>
          <a:stretch>
            <a:fillRect/>
          </a:stretch>
        </p:blipFill>
        <p:spPr>
          <a:xfrm>
            <a:off x="8624366" y="2320093"/>
            <a:ext cx="3362515" cy="773487"/>
          </a:xfrm>
          <a:prstGeom prst="rect">
            <a:avLst/>
          </a:prstGeom>
          <a:ln w="12700">
            <a:miter lim="400000"/>
          </a:ln>
        </p:spPr>
      </p:pic>
      <p:pic>
        <p:nvPicPr>
          <p:cNvPr id="3745" name="Apache_Software_Foundation_Logo_(2016).svg.png" descr="Apache_Software_Foundation_Logo_(2016).svg.png"/>
          <p:cNvPicPr>
            <a:picLocks noChangeAspect="1"/>
          </p:cNvPicPr>
          <p:nvPr/>
        </p:nvPicPr>
        <p:blipFill>
          <a:blip r:embed="rId4">
            <a:extLst/>
          </a:blip>
          <a:stretch>
            <a:fillRect/>
          </a:stretch>
        </p:blipFill>
        <p:spPr>
          <a:xfrm>
            <a:off x="5010024" y="1885822"/>
            <a:ext cx="3362515" cy="1642029"/>
          </a:xfrm>
          <a:prstGeom prst="rect">
            <a:avLst/>
          </a:prstGeom>
          <a:ln w="12700">
            <a:miter lim="400000"/>
          </a:ln>
        </p:spPr>
      </p:pic>
      <p:sp>
        <p:nvSpPr>
          <p:cNvPr id="3746" name="Dingbat Check"/>
          <p:cNvSpPr/>
          <p:nvPr/>
        </p:nvSpPr>
        <p:spPr>
          <a:xfrm>
            <a:off x="9830505" y="4748579"/>
            <a:ext cx="950237" cy="90297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747" name="Dingbat X"/>
          <p:cNvSpPr/>
          <p:nvPr/>
        </p:nvSpPr>
        <p:spPr>
          <a:xfrm>
            <a:off x="6363996" y="3570346"/>
            <a:ext cx="654572" cy="773486"/>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748" name="Dingbat X"/>
          <p:cNvSpPr/>
          <p:nvPr/>
        </p:nvSpPr>
        <p:spPr>
          <a:xfrm>
            <a:off x="9978338" y="3570346"/>
            <a:ext cx="654571" cy="773486"/>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749" name="Dingbat Check"/>
          <p:cNvSpPr/>
          <p:nvPr/>
        </p:nvSpPr>
        <p:spPr>
          <a:xfrm>
            <a:off x="6216163" y="4748579"/>
            <a:ext cx="950238" cy="90297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750" name="Dingbat Check"/>
          <p:cNvSpPr/>
          <p:nvPr/>
        </p:nvSpPr>
        <p:spPr>
          <a:xfrm>
            <a:off x="9830505" y="6056301"/>
            <a:ext cx="950237" cy="90297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751" name="Dingbat Check"/>
          <p:cNvSpPr/>
          <p:nvPr/>
        </p:nvSpPr>
        <p:spPr>
          <a:xfrm>
            <a:off x="9830505" y="7306553"/>
            <a:ext cx="950237" cy="90297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752" name="Dingbat X"/>
          <p:cNvSpPr/>
          <p:nvPr/>
        </p:nvSpPr>
        <p:spPr>
          <a:xfrm>
            <a:off x="6363996" y="6124682"/>
            <a:ext cx="654572" cy="773487"/>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753" name="Dingbat X"/>
          <p:cNvSpPr/>
          <p:nvPr/>
        </p:nvSpPr>
        <p:spPr>
          <a:xfrm>
            <a:off x="6363996" y="7371297"/>
            <a:ext cx="654572" cy="773486"/>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754" name="* Apache version 2.4.18 and Nginx version 1.13.12"/>
          <p:cNvSpPr txBox="1"/>
          <p:nvPr/>
        </p:nvSpPr>
        <p:spPr>
          <a:xfrm>
            <a:off x="64235" y="9123153"/>
            <a:ext cx="7470949" cy="106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4700"/>
              </a:lnSpc>
              <a:spcBef>
                <a:spcPts val="1200"/>
              </a:spcBef>
              <a:defRPr b="0" sz="2800">
                <a:latin typeface="Gill Sans"/>
                <a:ea typeface="Gill Sans"/>
                <a:cs typeface="Gill Sans"/>
                <a:sym typeface="Gill Sans"/>
              </a:defRPr>
            </a:lvl1pPr>
          </a:lstStyle>
          <a:p>
            <a:pPr/>
            <a:r>
              <a:t>* Apache version 2.4.18 and Nginx version 1.13.12 </a:t>
            </a:r>
          </a:p>
        </p:txBody>
      </p:sp>
      <p:sp>
        <p:nvSpPr>
          <p:cNvPr id="3755" name="Prefetch OCSP response"/>
          <p:cNvSpPr txBox="1"/>
          <p:nvPr/>
        </p:nvSpPr>
        <p:spPr>
          <a:xfrm>
            <a:off x="1658244" y="3747538"/>
            <a:ext cx="2926445"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200">
                <a:latin typeface="Gill Sans"/>
                <a:ea typeface="Gill Sans"/>
                <a:cs typeface="Gill Sans"/>
                <a:sym typeface="Gill Sans"/>
              </a:defRPr>
            </a:lvl1pPr>
          </a:lstStyle>
          <a:p>
            <a:pPr/>
            <a:r>
              <a:t>Prefetch OCSP response</a:t>
            </a:r>
          </a:p>
        </p:txBody>
      </p:sp>
      <p:sp>
        <p:nvSpPr>
          <p:cNvPr id="3756" name="Cache OCSP response"/>
          <p:cNvSpPr txBox="1"/>
          <p:nvPr/>
        </p:nvSpPr>
        <p:spPr>
          <a:xfrm>
            <a:off x="1770454" y="4990516"/>
            <a:ext cx="2702025"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200">
                <a:latin typeface="Gill Sans"/>
                <a:ea typeface="Gill Sans"/>
                <a:cs typeface="Gill Sans"/>
                <a:sym typeface="Gill Sans"/>
              </a:defRPr>
            </a:lvl1pPr>
          </a:lstStyle>
          <a:p>
            <a:pPr/>
            <a:r>
              <a:t>Cache OCSP response</a:t>
            </a:r>
          </a:p>
        </p:txBody>
      </p:sp>
      <p:sp>
        <p:nvSpPr>
          <p:cNvPr id="3757" name="Respect nextUpdate in cache"/>
          <p:cNvSpPr txBox="1"/>
          <p:nvPr/>
        </p:nvSpPr>
        <p:spPr>
          <a:xfrm>
            <a:off x="1412950" y="6233493"/>
            <a:ext cx="3417033"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200">
                <a:latin typeface="Gill Sans"/>
                <a:ea typeface="Gill Sans"/>
                <a:cs typeface="Gill Sans"/>
                <a:sym typeface="Gill Sans"/>
              </a:defRPr>
            </a:lvl1pPr>
          </a:lstStyle>
          <a:p>
            <a:pPr/>
            <a:r>
              <a:t>Respect nextUpdate in cache</a:t>
            </a:r>
          </a:p>
        </p:txBody>
      </p:sp>
      <p:sp>
        <p:nvSpPr>
          <p:cNvPr id="3758" name="Retain OCSP response on error"/>
          <p:cNvSpPr txBox="1"/>
          <p:nvPr/>
        </p:nvSpPr>
        <p:spPr>
          <a:xfrm>
            <a:off x="1658244" y="7306553"/>
            <a:ext cx="2926445"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2200">
                <a:latin typeface="Gill Sans"/>
                <a:ea typeface="Gill Sans"/>
                <a:cs typeface="Gill Sans"/>
                <a:sym typeface="Gill Sans"/>
              </a:defRPr>
            </a:lvl1pPr>
          </a:lstStyle>
          <a:p>
            <a:pPr/>
            <a:r>
              <a:t>Retain OCSP response on error</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47"/>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374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3749"/>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37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5" fill="hold">
                                  <p:stCondLst>
                                    <p:cond delay="0"/>
                                  </p:stCondLst>
                                  <p:iterate type="el" backwards="0">
                                    <p:tmAbs val="0"/>
                                  </p:iterate>
                                  <p:childTnLst>
                                    <p:set>
                                      <p:cBhvr>
                                        <p:cTn id="20" fill="hold"/>
                                        <p:tgtEl>
                                          <p:spTgt spid="3750"/>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6" fill="hold">
                                  <p:stCondLst>
                                    <p:cond delay="0"/>
                                  </p:stCondLst>
                                  <p:iterate type="el" backwards="0">
                                    <p:tmAbs val="0"/>
                                  </p:iterate>
                                  <p:childTnLst>
                                    <p:set>
                                      <p:cBhvr>
                                        <p:cTn id="23" fill="hold"/>
                                        <p:tgtEl>
                                          <p:spTgt spid="375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7" fill="hold">
                                  <p:stCondLst>
                                    <p:cond delay="0"/>
                                  </p:stCondLst>
                                  <p:iterate type="el" backwards="0">
                                    <p:tmAbs val="0"/>
                                  </p:iterate>
                                  <p:childTnLst>
                                    <p:set>
                                      <p:cBhvr>
                                        <p:cTn id="27" fill="hold"/>
                                        <p:tgtEl>
                                          <p:spTgt spid="3753"/>
                                        </p:tgtEl>
                                        <p:attrNameLst>
                                          <p:attrName>style.visibility</p:attrName>
                                        </p:attrNameLst>
                                      </p:cBhvr>
                                      <p:to>
                                        <p:strVal val="visible"/>
                                      </p:to>
                                    </p:set>
                                  </p:childTnLst>
                                </p:cTn>
                              </p:par>
                            </p:childTnLst>
                          </p:cTn>
                        </p:par>
                        <p:par>
                          <p:cTn id="28" fill="hold">
                            <p:stCondLst>
                              <p:cond delay="0"/>
                            </p:stCondLst>
                            <p:childTnLst>
                              <p:par>
                                <p:cTn id="29" presetClass="entr" nodeType="afterEffect" presetSubtype="0" presetID="1" grpId="8" fill="hold">
                                  <p:stCondLst>
                                    <p:cond delay="0"/>
                                  </p:stCondLst>
                                  <p:iterate type="el" backwards="0">
                                    <p:tmAbs val="0"/>
                                  </p:iterate>
                                  <p:childTnLst>
                                    <p:set>
                                      <p:cBhvr>
                                        <p:cTn id="30" fill="hold"/>
                                        <p:tgtEl>
                                          <p:spTgt spid="37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50" grpId="5"/>
      <p:bldP build="whole" bldLvl="1" animBg="1" rev="0" advAuto="0" spid="3753" grpId="7"/>
      <p:bldP build="whole" bldLvl="1" animBg="1" rev="0" advAuto="0" spid="3748" grpId="2"/>
      <p:bldP build="whole" bldLvl="1" animBg="1" rev="0" advAuto="0" spid="3749" grpId="3"/>
      <p:bldP build="whole" bldLvl="1" animBg="1" rev="0" advAuto="0" spid="3751" grpId="8"/>
      <p:bldP build="whole" bldLvl="1" animBg="1" rev="0" advAuto="0" spid="3752" grpId="6"/>
      <p:bldP build="whole" bldLvl="1" animBg="1" rev="0" advAuto="0" spid="3746" grpId="4"/>
      <p:bldP build="whole" bldLvl="1" animBg="1" rev="0" advAuto="0" spid="3747" grpId="1"/>
    </p:bldLst>
  </p:timing>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3762" name="Is the Web Ready for…"/>
          <p:cNvSpPr txBox="1"/>
          <p:nvPr/>
        </p:nvSpPr>
        <p:spPr>
          <a:xfrm>
            <a:off x="1270000" y="398961"/>
            <a:ext cx="10464800" cy="330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6000">
                <a:solidFill>
                  <a:srgbClr val="FFFB00"/>
                </a:solidFill>
                <a:latin typeface="Helvetica"/>
                <a:ea typeface="Helvetica"/>
                <a:cs typeface="Helvetica"/>
                <a:sym typeface="Helvetica"/>
              </a:defRPr>
            </a:pPr>
          </a:p>
          <a:p>
            <a:pPr>
              <a:spcBef>
                <a:spcPts val="1000"/>
              </a:spcBef>
              <a:defRPr sz="6000">
                <a:latin typeface="Helvetica"/>
                <a:ea typeface="Helvetica"/>
                <a:cs typeface="Helvetica"/>
                <a:sym typeface="Helvetica"/>
              </a:defRPr>
            </a:pPr>
            <a:r>
              <a:t>Is the Web Ready for</a:t>
            </a:r>
          </a:p>
          <a:p>
            <a:pPr>
              <a:spcBef>
                <a:spcPts val="1000"/>
              </a:spcBef>
              <a:defRPr sz="6000">
                <a:solidFill>
                  <a:schemeClr val="accent4">
                    <a:hueOff val="468000"/>
                    <a:satOff val="-4761"/>
                    <a:lumOff val="10196"/>
                  </a:schemeClr>
                </a:solidFill>
                <a:latin typeface="Helvetica"/>
                <a:ea typeface="Helvetica"/>
                <a:cs typeface="Helvetica"/>
                <a:sym typeface="Helvetica"/>
              </a:defRPr>
            </a:pPr>
            <a:r>
              <a:t> OCSP Must-Staple? </a:t>
            </a:r>
            <a:endParaRPr sz="1200"/>
          </a:p>
        </p:txBody>
      </p:sp>
      <p:pic>
        <p:nvPicPr>
          <p:cNvPr id="3763" name="Chrome-logo.png" descr="Chrome-logo.png"/>
          <p:cNvPicPr>
            <a:picLocks noChangeAspect="1"/>
          </p:cNvPicPr>
          <p:nvPr/>
        </p:nvPicPr>
        <p:blipFill>
          <a:blip r:embed="rId3">
            <a:extLst/>
          </a:blip>
          <a:stretch>
            <a:fillRect/>
          </a:stretch>
        </p:blipFill>
        <p:spPr>
          <a:xfrm>
            <a:off x="10129494" y="4785611"/>
            <a:ext cx="1140620" cy="1140620"/>
          </a:xfrm>
          <a:prstGeom prst="rect">
            <a:avLst/>
          </a:prstGeom>
          <a:ln w="12700">
            <a:miter lim="400000"/>
          </a:ln>
        </p:spPr>
      </p:pic>
      <p:pic>
        <p:nvPicPr>
          <p:cNvPr id="3764" name="250px-VRSNlogoAug2012.png" descr="250px-VRSNlogoAug2012.png"/>
          <p:cNvPicPr>
            <a:picLocks noChangeAspect="1"/>
          </p:cNvPicPr>
          <p:nvPr/>
        </p:nvPicPr>
        <p:blipFill>
          <a:blip r:embed="rId4">
            <a:extLst/>
          </a:blip>
          <a:srcRect l="18183" t="9604" r="18183" b="29836"/>
          <a:stretch>
            <a:fillRect/>
          </a:stretch>
        </p:blipFill>
        <p:spPr>
          <a:xfrm>
            <a:off x="2085600" y="4875244"/>
            <a:ext cx="1198500" cy="1140596"/>
          </a:xfrm>
          <a:prstGeom prst="rect">
            <a:avLst/>
          </a:prstGeom>
          <a:ln w="12700">
            <a:miter lim="400000"/>
          </a:ln>
        </p:spPr>
      </p:pic>
      <p:pic>
        <p:nvPicPr>
          <p:cNvPr id="3765" name="strategic_bofa500_1.png" descr="strategic_bofa500_1.png"/>
          <p:cNvPicPr>
            <a:picLocks noChangeAspect="1"/>
          </p:cNvPicPr>
          <p:nvPr/>
        </p:nvPicPr>
        <p:blipFill>
          <a:blip r:embed="rId5">
            <a:extLst/>
          </a:blip>
          <a:srcRect l="28418" t="39675" r="28418" b="0"/>
          <a:stretch>
            <a:fillRect/>
          </a:stretch>
        </p:blipFill>
        <p:spPr>
          <a:xfrm>
            <a:off x="5690059" y="4875244"/>
            <a:ext cx="1932473" cy="911516"/>
          </a:xfrm>
          <a:prstGeom prst="rect">
            <a:avLst/>
          </a:prstGeom>
          <a:ln w="12700">
            <a:miter lim="400000"/>
          </a:ln>
        </p:spPr>
      </p:pic>
      <p:sp>
        <p:nvSpPr>
          <p:cNvPr id="3766" name="Website"/>
          <p:cNvSpPr txBox="1"/>
          <p:nvPr/>
        </p:nvSpPr>
        <p:spPr>
          <a:xfrm>
            <a:off x="6117042" y="5972020"/>
            <a:ext cx="1304554"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sp>
        <p:nvSpPr>
          <p:cNvPr id="3767" name="Certificate Authority"/>
          <p:cNvSpPr txBox="1"/>
          <p:nvPr/>
        </p:nvSpPr>
        <p:spPr>
          <a:xfrm>
            <a:off x="1125720" y="5972020"/>
            <a:ext cx="3118323"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sp>
        <p:nvSpPr>
          <p:cNvPr id="3768" name="Browser"/>
          <p:cNvSpPr txBox="1"/>
          <p:nvPr/>
        </p:nvSpPr>
        <p:spPr>
          <a:xfrm>
            <a:off x="10028341" y="5882388"/>
            <a:ext cx="1342927"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sp>
        <p:nvSpPr>
          <p:cNvPr id="3769" name="Rounded Rectangle"/>
          <p:cNvSpPr/>
          <p:nvPr/>
        </p:nvSpPr>
        <p:spPr>
          <a:xfrm>
            <a:off x="5037597" y="4594352"/>
            <a:ext cx="3463443" cy="1987296"/>
          </a:xfrm>
          <a:prstGeom prst="roundRect">
            <a:avLst>
              <a:gd name="adj" fmla="val 14269"/>
            </a:avLst>
          </a:prstGeom>
          <a:ln w="63500">
            <a:solidFill>
              <a:schemeClr val="accent4">
                <a:hueOff val="468000"/>
                <a:satOff val="-4761"/>
                <a:lumOff val="10196"/>
              </a:schemeClr>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3774" name="Group"/>
          <p:cNvGrpSpPr/>
          <p:nvPr/>
        </p:nvGrpSpPr>
        <p:grpSpPr>
          <a:xfrm>
            <a:off x="6333636" y="6873177"/>
            <a:ext cx="6411388" cy="982334"/>
            <a:chOff x="0" y="11334"/>
            <a:chExt cx="6411386" cy="982332"/>
          </a:xfrm>
        </p:grpSpPr>
        <p:sp>
          <p:nvSpPr>
            <p:cNvPr id="3770" name="Understand the extension…"/>
            <p:cNvSpPr/>
            <p:nvPr/>
          </p:nvSpPr>
          <p:spPr>
            <a:xfrm>
              <a:off x="320485" y="527049"/>
              <a:ext cx="6090902"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a:defRPr b="0" sz="2200">
                  <a:solidFill>
                    <a:schemeClr val="accent4">
                      <a:hueOff val="468000"/>
                      <a:satOff val="-4761"/>
                      <a:lumOff val="10196"/>
                    </a:schemeClr>
                  </a:solidFill>
                  <a:latin typeface="Gill Sans"/>
                  <a:ea typeface="Gill Sans"/>
                  <a:cs typeface="Gill Sans"/>
                  <a:sym typeface="Gill Sans"/>
                </a:defRPr>
              </a:pPr>
              <a:r>
                <a:t>Understand the extension</a:t>
              </a:r>
            </a:p>
            <a:p>
              <a:pPr algn="l">
                <a:defRPr b="0" sz="2200">
                  <a:solidFill>
                    <a:schemeClr val="accent4">
                      <a:hueOff val="468000"/>
                      <a:satOff val="-4761"/>
                      <a:lumOff val="10196"/>
                    </a:schemeClr>
                  </a:solidFill>
                  <a:latin typeface="Gill Sans"/>
                  <a:ea typeface="Gill Sans"/>
                  <a:cs typeface="Gill Sans"/>
                  <a:sym typeface="Gill Sans"/>
                </a:defRPr>
              </a:pPr>
              <a:r>
                <a:t>Present Certificate Status Request extension</a:t>
              </a:r>
            </a:p>
            <a:p>
              <a:pPr algn="l">
                <a:defRPr b="0" sz="2200">
                  <a:solidFill>
                    <a:schemeClr val="accent4">
                      <a:hueOff val="468000"/>
                      <a:satOff val="-4761"/>
                      <a:lumOff val="10196"/>
                    </a:schemeClr>
                  </a:solidFill>
                  <a:latin typeface="Gill Sans"/>
                  <a:ea typeface="Gill Sans"/>
                  <a:cs typeface="Gill Sans"/>
                  <a:sym typeface="Gill Sans"/>
                </a:defRPr>
              </a:pPr>
              <a:r>
                <a:t>Reject the certificate if the response is not provided</a:t>
              </a:r>
            </a:p>
          </p:txBody>
        </p:sp>
        <p:sp>
          <p:nvSpPr>
            <p:cNvPr id="3771" name="Dingbat Check"/>
            <p:cNvSpPr/>
            <p:nvPr/>
          </p:nvSpPr>
          <p:spPr>
            <a:xfrm>
              <a:off x="0" y="11334"/>
              <a:ext cx="378750" cy="359913"/>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772" name="Dingbat Check"/>
            <p:cNvSpPr/>
            <p:nvPr/>
          </p:nvSpPr>
          <p:spPr>
            <a:xfrm>
              <a:off x="0" y="347094"/>
              <a:ext cx="378750" cy="359912"/>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773" name="Dingbat Check"/>
            <p:cNvSpPr/>
            <p:nvPr/>
          </p:nvSpPr>
          <p:spPr>
            <a:xfrm>
              <a:off x="0" y="633755"/>
              <a:ext cx="378750" cy="359913"/>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decel="50000" fill="hold">
                                  <p:stCondLst>
                                    <p:cond delay="0"/>
                                  </p:stCondLst>
                                  <p:childTnLst>
                                    <p:animMotion path="M 0.000000 0.000000 L 0.296101 0.000000" origin="layout" pathEditMode="relative">
                                      <p:cBhvr>
                                        <p:cTn id="6" dur="1000" fill="hold"/>
                                        <p:tgtEl>
                                          <p:spTgt spid="3769"/>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7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74" grpId="2"/>
    </p:bldLst>
  </p:timing>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78" name="Methodology"/>
          <p:cNvSpPr txBox="1"/>
          <p:nvPr>
            <p:ph type="title"/>
          </p:nvPr>
        </p:nvSpPr>
        <p:spPr>
          <a:prstGeom prst="rect">
            <a:avLst/>
          </a:prstGeom>
        </p:spPr>
        <p:txBody>
          <a:bodyPr/>
          <a:lstStyle/>
          <a:p>
            <a:pPr/>
            <a:r>
              <a:t>Methodology</a:t>
            </a:r>
          </a:p>
        </p:txBody>
      </p:sp>
      <p:sp>
        <p:nvSpPr>
          <p:cNvPr id="377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780" name="Chrome-logo.png" descr="Chrome-logo.png"/>
          <p:cNvPicPr>
            <a:picLocks noChangeAspect="1"/>
          </p:cNvPicPr>
          <p:nvPr/>
        </p:nvPicPr>
        <p:blipFill>
          <a:blip r:embed="rId3">
            <a:extLst/>
          </a:blip>
          <a:stretch>
            <a:fillRect/>
          </a:stretch>
        </p:blipFill>
        <p:spPr>
          <a:xfrm>
            <a:off x="2250396" y="4514382"/>
            <a:ext cx="1140620" cy="1140620"/>
          </a:xfrm>
          <a:prstGeom prst="rect">
            <a:avLst/>
          </a:prstGeom>
          <a:ln w="12700">
            <a:miter lim="400000"/>
          </a:ln>
        </p:spPr>
      </p:pic>
      <p:sp>
        <p:nvSpPr>
          <p:cNvPr id="3781" name="Group"/>
          <p:cNvSpPr/>
          <p:nvPr/>
        </p:nvSpPr>
        <p:spPr>
          <a:xfrm>
            <a:off x="9913519" y="6184910"/>
            <a:ext cx="1270001" cy="1270001"/>
          </a:xfrm>
          <a:prstGeom prst="line">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solidFill>
                  <a:schemeClr val="accent5">
                    <a:hueOff val="89162"/>
                    <a:satOff val="9554"/>
                    <a:lumOff val="16296"/>
                  </a:schemeClr>
                </a:solidFill>
              </a:defRPr>
            </a:lvl1pPr>
          </a:lstStyle>
          <a:p>
            <a:pPr/>
            <a:r>
              <a:t>Do not send the OCSP response</a:t>
            </a:r>
          </a:p>
        </p:txBody>
      </p:sp>
      <p:grpSp>
        <p:nvGrpSpPr>
          <p:cNvPr id="3788" name="Group"/>
          <p:cNvGrpSpPr/>
          <p:nvPr/>
        </p:nvGrpSpPr>
        <p:grpSpPr>
          <a:xfrm>
            <a:off x="3990977" y="3870234"/>
            <a:ext cx="3986801" cy="1638333"/>
            <a:chOff x="0" y="186899"/>
            <a:chExt cx="3986800" cy="1638332"/>
          </a:xfrm>
        </p:grpSpPr>
        <p:sp>
          <p:nvSpPr>
            <p:cNvPr id="3782" name="Line"/>
            <p:cNvSpPr/>
            <p:nvPr/>
          </p:nvSpPr>
          <p:spPr>
            <a:xfrm>
              <a:off x="0" y="974337"/>
              <a:ext cx="3986800" cy="1"/>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787" name="Group"/>
            <p:cNvGrpSpPr/>
            <p:nvPr/>
          </p:nvGrpSpPr>
          <p:grpSpPr>
            <a:xfrm>
              <a:off x="154025" y="186899"/>
              <a:ext cx="3376744" cy="1638334"/>
              <a:chOff x="0" y="186899"/>
              <a:chExt cx="3376743" cy="1638332"/>
            </a:xfrm>
          </p:grpSpPr>
          <p:grpSp>
            <p:nvGrpSpPr>
              <p:cNvPr id="3785" name="Group"/>
              <p:cNvGrpSpPr/>
              <p:nvPr/>
            </p:nvGrpSpPr>
            <p:grpSpPr>
              <a:xfrm>
                <a:off x="0" y="186899"/>
                <a:ext cx="3376744" cy="1638334"/>
                <a:chOff x="0" y="0"/>
                <a:chExt cx="3376743" cy="1638332"/>
              </a:xfrm>
            </p:grpSpPr>
            <p:sp>
              <p:nvSpPr>
                <p:cNvPr id="3783" name="1"/>
                <p:cNvSpPr/>
                <p:nvPr/>
              </p:nvSpPr>
              <p:spPr>
                <a:xfrm>
                  <a:off x="0" y="0"/>
                  <a:ext cx="469900" cy="469900"/>
                </a:xfrm>
                <a:prstGeom prst="ellipse">
                  <a:avLst/>
                </a:prstGeom>
                <a:noFill/>
                <a:ln w="50800" cap="flat">
                  <a:solidFill>
                    <a:schemeClr val="accent4">
                      <a:hueOff val="468000"/>
                      <a:satOff val="-4761"/>
                      <a:lumOff val="10196"/>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800">
                      <a:solidFill>
                        <a:schemeClr val="accent4">
                          <a:hueOff val="468000"/>
                          <a:satOff val="-4761"/>
                          <a:lumOff val="10196"/>
                        </a:schemeClr>
                      </a:solidFill>
                      <a:latin typeface="+mn-lt"/>
                      <a:ea typeface="+mn-ea"/>
                      <a:cs typeface="+mn-cs"/>
                      <a:sym typeface="Helvetica Neue Medium"/>
                    </a:defRPr>
                  </a:lvl1pPr>
                </a:lstStyle>
                <a:p>
                  <a:pPr/>
                  <a:r>
                    <a:t>1</a:t>
                  </a:r>
                </a:p>
              </p:txBody>
            </p:sp>
            <p:sp>
              <p:nvSpPr>
                <p:cNvPr id="3784" name="Present CSR* extension?"/>
                <p:cNvSpPr/>
                <p:nvPr/>
              </p:nvSpPr>
              <p:spPr>
                <a:xfrm>
                  <a:off x="2106743" y="368332"/>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solidFill>
                        <a:schemeClr val="accent4">
                          <a:hueOff val="468000"/>
                          <a:satOff val="-4761"/>
                          <a:lumOff val="10196"/>
                        </a:schemeClr>
                      </a:solidFill>
                    </a:defRPr>
                  </a:lvl1pPr>
                </a:lstStyle>
                <a:p>
                  <a:pPr/>
                  <a:r>
                    <a:t>Present CSR* extension?</a:t>
                  </a:r>
                </a:p>
              </p:txBody>
            </p:sp>
          </p:grpSp>
          <p:sp>
            <p:nvSpPr>
              <p:cNvPr id="3786" name="(during the handshake)"/>
              <p:cNvSpPr/>
              <p:nvPr/>
            </p:nvSpPr>
            <p:spPr>
              <a:xfrm>
                <a:off x="2062326" y="205866"/>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solidFill>
                      <a:schemeClr val="accent4">
                        <a:hueOff val="468000"/>
                        <a:satOff val="-4761"/>
                        <a:lumOff val="10196"/>
                      </a:schemeClr>
                    </a:solidFill>
                  </a:defRPr>
                </a:lvl1pPr>
              </a:lstStyle>
              <a:p>
                <a:pPr/>
                <a:r>
                  <a:t>(during the handshake)</a:t>
                </a:r>
              </a:p>
            </p:txBody>
          </p:sp>
        </p:grpSp>
      </p:grpSp>
      <p:sp>
        <p:nvSpPr>
          <p:cNvPr id="3789" name="*CSR: Certificate Status Request"/>
          <p:cNvSpPr txBox="1"/>
          <p:nvPr/>
        </p:nvSpPr>
        <p:spPr>
          <a:xfrm>
            <a:off x="-29671" y="9347729"/>
            <a:ext cx="4089401" cy="4117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*CSR: Certificate Status Request</a:t>
            </a:r>
          </a:p>
        </p:txBody>
      </p:sp>
      <p:grpSp>
        <p:nvGrpSpPr>
          <p:cNvPr id="3798" name="Group"/>
          <p:cNvGrpSpPr/>
          <p:nvPr/>
        </p:nvGrpSpPr>
        <p:grpSpPr>
          <a:xfrm>
            <a:off x="3078166" y="5997561"/>
            <a:ext cx="4576066" cy="4089052"/>
            <a:chOff x="0" y="0"/>
            <a:chExt cx="4576064" cy="4089051"/>
          </a:xfrm>
        </p:grpSpPr>
        <p:sp>
          <p:nvSpPr>
            <p:cNvPr id="3790" name="Line"/>
            <p:cNvSpPr/>
            <p:nvPr/>
          </p:nvSpPr>
          <p:spPr>
            <a:xfrm>
              <a:off x="-1" y="0"/>
              <a:ext cx="790603" cy="1268320"/>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793" name="Group"/>
            <p:cNvGrpSpPr/>
            <p:nvPr/>
          </p:nvGrpSpPr>
          <p:grpSpPr>
            <a:xfrm>
              <a:off x="780118" y="546371"/>
              <a:ext cx="3795947" cy="1504951"/>
              <a:chOff x="0" y="0"/>
              <a:chExt cx="3795945" cy="1504950"/>
            </a:xfrm>
          </p:grpSpPr>
          <p:sp>
            <p:nvSpPr>
              <p:cNvPr id="3791" name="3"/>
              <p:cNvSpPr/>
              <p:nvPr/>
            </p:nvSpPr>
            <p:spPr>
              <a:xfrm>
                <a:off x="0" y="0"/>
                <a:ext cx="469900" cy="469900"/>
              </a:xfrm>
              <a:prstGeom prst="ellipse">
                <a:avLst/>
              </a:prstGeom>
              <a:noFill/>
              <a:ln w="50800" cap="flat">
                <a:solidFill>
                  <a:schemeClr val="accent4">
                    <a:hueOff val="468000"/>
                    <a:satOff val="-4761"/>
                    <a:lumOff val="10196"/>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800">
                    <a:solidFill>
                      <a:schemeClr val="accent5">
                        <a:hueOff val="89162"/>
                        <a:satOff val="9554"/>
                        <a:lumOff val="16296"/>
                      </a:schemeClr>
                    </a:solidFill>
                    <a:latin typeface="+mn-lt"/>
                    <a:ea typeface="+mn-ea"/>
                    <a:cs typeface="+mn-cs"/>
                    <a:sym typeface="Helvetica Neue Medium"/>
                  </a:defRPr>
                </a:lvl1pPr>
              </a:lstStyle>
              <a:p>
                <a:pPr/>
                <a:r>
                  <a:t>3</a:t>
                </a:r>
              </a:p>
            </p:txBody>
          </p:sp>
          <p:sp>
            <p:nvSpPr>
              <p:cNvPr id="3792" name="Send additional OCSP request?"/>
              <p:cNvSpPr/>
              <p:nvPr/>
            </p:nvSpPr>
            <p:spPr>
              <a:xfrm>
                <a:off x="2525945" y="234950"/>
                <a:ext cx="1270001" cy="1270000"/>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solidFill>
                      <a:schemeClr val="accent5">
                        <a:hueOff val="89162"/>
                        <a:satOff val="9554"/>
                        <a:lumOff val="16296"/>
                      </a:schemeClr>
                    </a:solidFill>
                  </a:defRPr>
                </a:lvl1pPr>
              </a:lstStyle>
              <a:p>
                <a:pPr/>
                <a:r>
                  <a:t>Send additional OCSP request?</a:t>
                </a:r>
              </a:p>
            </p:txBody>
          </p:sp>
        </p:grpSp>
        <p:grpSp>
          <p:nvGrpSpPr>
            <p:cNvPr id="3797" name="Group"/>
            <p:cNvGrpSpPr/>
            <p:nvPr/>
          </p:nvGrpSpPr>
          <p:grpSpPr>
            <a:xfrm>
              <a:off x="701317" y="1055699"/>
              <a:ext cx="1914248" cy="3033353"/>
              <a:chOff x="565949" y="0"/>
              <a:chExt cx="1914246" cy="3033352"/>
            </a:xfrm>
          </p:grpSpPr>
          <p:sp>
            <p:nvSpPr>
              <p:cNvPr id="3794" name="OCSP Responders"/>
              <p:cNvSpPr/>
              <p:nvPr/>
            </p:nvSpPr>
            <p:spPr>
              <a:xfrm>
                <a:off x="1210195" y="1763352"/>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3795" name="Image" descr="Image"/>
              <p:cNvPicPr>
                <a:picLocks noChangeAspect="1"/>
              </p:cNvPicPr>
              <p:nvPr/>
            </p:nvPicPr>
            <p:blipFill>
              <a:blip r:embed="rId4">
                <a:extLst/>
              </a:blip>
              <a:stretch>
                <a:fillRect/>
              </a:stretch>
            </p:blipFill>
            <p:spPr>
              <a:xfrm>
                <a:off x="565949" y="0"/>
                <a:ext cx="1300815" cy="1300814"/>
              </a:xfrm>
              <a:prstGeom prst="rect">
                <a:avLst/>
              </a:prstGeom>
              <a:ln w="12700" cap="flat">
                <a:noFill/>
                <a:miter lim="400000"/>
              </a:ln>
              <a:effectLst/>
            </p:spPr>
          </p:pic>
          <p:sp>
            <p:nvSpPr>
              <p:cNvPr id="3796" name="Coins"/>
              <p:cNvSpPr/>
              <p:nvPr/>
            </p:nvSpPr>
            <p:spPr>
              <a:xfrm>
                <a:off x="1456325"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pSp>
      <p:grpSp>
        <p:nvGrpSpPr>
          <p:cNvPr id="3804" name="Group"/>
          <p:cNvGrpSpPr/>
          <p:nvPr/>
        </p:nvGrpSpPr>
        <p:grpSpPr>
          <a:xfrm>
            <a:off x="3990977" y="4978520"/>
            <a:ext cx="3986801" cy="1504951"/>
            <a:chOff x="0" y="0"/>
            <a:chExt cx="3986800" cy="1504950"/>
          </a:xfrm>
        </p:grpSpPr>
        <p:sp>
          <p:nvSpPr>
            <p:cNvPr id="3799" name="Line"/>
            <p:cNvSpPr/>
            <p:nvPr/>
          </p:nvSpPr>
          <p:spPr>
            <a:xfrm>
              <a:off x="0" y="643279"/>
              <a:ext cx="3986800" cy="1"/>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00" name="Dingbat X"/>
            <p:cNvSpPr/>
            <p:nvPr/>
          </p:nvSpPr>
          <p:spPr>
            <a:xfrm>
              <a:off x="1781784" y="256536"/>
              <a:ext cx="654572" cy="773487"/>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nvGrpSpPr>
            <p:cNvPr id="3803" name="Group"/>
            <p:cNvGrpSpPr/>
            <p:nvPr/>
          </p:nvGrpSpPr>
          <p:grpSpPr>
            <a:xfrm>
              <a:off x="222232" y="0"/>
              <a:ext cx="3233835" cy="1504950"/>
              <a:chOff x="0" y="0"/>
              <a:chExt cx="3233833" cy="1504950"/>
            </a:xfrm>
          </p:grpSpPr>
          <p:sp>
            <p:nvSpPr>
              <p:cNvPr id="3801" name="2"/>
              <p:cNvSpPr/>
              <p:nvPr/>
            </p:nvSpPr>
            <p:spPr>
              <a:xfrm>
                <a:off x="0" y="0"/>
                <a:ext cx="469900" cy="469900"/>
              </a:xfrm>
              <a:prstGeom prst="ellipse">
                <a:avLst/>
              </a:prstGeom>
              <a:noFill/>
              <a:ln w="50800" cap="flat">
                <a:solidFill>
                  <a:schemeClr val="accent4">
                    <a:hueOff val="468000"/>
                    <a:satOff val="-4761"/>
                    <a:lumOff val="10196"/>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800">
                    <a:solidFill>
                      <a:schemeClr val="accent4">
                        <a:hueOff val="468000"/>
                        <a:satOff val="-4761"/>
                        <a:lumOff val="10196"/>
                      </a:schemeClr>
                    </a:solidFill>
                    <a:latin typeface="+mn-lt"/>
                    <a:ea typeface="+mn-ea"/>
                    <a:cs typeface="+mn-cs"/>
                    <a:sym typeface="Helvetica Neue Medium"/>
                  </a:defRPr>
                </a:lvl1pPr>
              </a:lstStyle>
              <a:p>
                <a:pPr/>
                <a:r>
                  <a:t>2</a:t>
                </a:r>
              </a:p>
            </p:txBody>
          </p:sp>
          <p:sp>
            <p:nvSpPr>
              <p:cNvPr id="3802" name="Group"/>
              <p:cNvSpPr/>
              <p:nvPr/>
            </p:nvSpPr>
            <p:spPr>
              <a:xfrm>
                <a:off x="1963833" y="234950"/>
                <a:ext cx="1270001" cy="1270000"/>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solidFill>
                      <a:schemeClr val="accent4">
                        <a:hueOff val="468000"/>
                        <a:satOff val="-4761"/>
                        <a:lumOff val="10196"/>
                      </a:schemeClr>
                    </a:solidFill>
                  </a:defRPr>
                </a:lvl1pPr>
              </a:lstStyle>
              <a:p>
                <a:pPr/>
                <a:r>
                  <a:t>Reject the certificate?</a:t>
                </a:r>
              </a:p>
            </p:txBody>
          </p:sp>
        </p:grpSp>
      </p:grpSp>
      <p:grpSp>
        <p:nvGrpSpPr>
          <p:cNvPr id="3857" name="Group"/>
          <p:cNvGrpSpPr/>
          <p:nvPr/>
        </p:nvGrpSpPr>
        <p:grpSpPr>
          <a:xfrm>
            <a:off x="8394588" y="4216293"/>
            <a:ext cx="2885881" cy="1736798"/>
            <a:chOff x="0" y="0"/>
            <a:chExt cx="2885879" cy="1736796"/>
          </a:xfrm>
        </p:grpSpPr>
        <p:grpSp>
          <p:nvGrpSpPr>
            <p:cNvPr id="3855" name="Group"/>
            <p:cNvGrpSpPr/>
            <p:nvPr/>
          </p:nvGrpSpPr>
          <p:grpSpPr>
            <a:xfrm>
              <a:off x="0" y="0"/>
              <a:ext cx="2872206" cy="1736797"/>
              <a:chOff x="0" y="0"/>
              <a:chExt cx="2872205" cy="1736796"/>
            </a:xfrm>
          </p:grpSpPr>
          <p:grpSp>
            <p:nvGrpSpPr>
              <p:cNvPr id="3822" name="Group"/>
              <p:cNvGrpSpPr/>
              <p:nvPr/>
            </p:nvGrpSpPr>
            <p:grpSpPr>
              <a:xfrm>
                <a:off x="0" y="0"/>
                <a:ext cx="2674129" cy="1736797"/>
                <a:chOff x="0" y="0"/>
                <a:chExt cx="2674128" cy="1736796"/>
              </a:xfrm>
            </p:grpSpPr>
            <p:sp>
              <p:nvSpPr>
                <p:cNvPr id="3805" name="Group"/>
                <p:cNvSpPr/>
                <p:nvPr/>
              </p:nvSpPr>
              <p:spPr>
                <a:xfrm>
                  <a:off x="0" y="0"/>
                  <a:ext cx="2674129" cy="1736797"/>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 server</a:t>
                  </a:r>
                </a:p>
              </p:txBody>
            </p:sp>
            <p:grpSp>
              <p:nvGrpSpPr>
                <p:cNvPr id="3813" name="Group"/>
                <p:cNvGrpSpPr/>
                <p:nvPr/>
              </p:nvGrpSpPr>
              <p:grpSpPr>
                <a:xfrm>
                  <a:off x="611630" y="751996"/>
                  <a:ext cx="627663" cy="584201"/>
                  <a:chOff x="0" y="0"/>
                  <a:chExt cx="627662" cy="584200"/>
                </a:xfrm>
              </p:grpSpPr>
              <p:sp>
                <p:nvSpPr>
                  <p:cNvPr id="3806"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07"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08"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09"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10"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11"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12"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821" name="Group"/>
                <p:cNvGrpSpPr/>
                <p:nvPr/>
              </p:nvGrpSpPr>
              <p:grpSpPr>
                <a:xfrm>
                  <a:off x="133877" y="755286"/>
                  <a:ext cx="620593" cy="577620"/>
                  <a:chOff x="0" y="0"/>
                  <a:chExt cx="620592" cy="577619"/>
                </a:xfrm>
              </p:grpSpPr>
              <p:sp>
                <p:nvSpPr>
                  <p:cNvPr id="3814"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15"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16"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17"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18" name="Line"/>
                  <p:cNvSpPr/>
                  <p:nvPr/>
                </p:nvSpPr>
                <p:spPr>
                  <a:xfrm flipV="1">
                    <a:off x="214594" y="293887"/>
                    <a:ext cx="134370"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19"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20"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3830" name="Group"/>
              <p:cNvGrpSpPr/>
              <p:nvPr/>
            </p:nvGrpSpPr>
            <p:grpSpPr>
              <a:xfrm>
                <a:off x="611630" y="751995"/>
                <a:ext cx="627663" cy="584201"/>
                <a:chOff x="0" y="0"/>
                <a:chExt cx="627662" cy="584200"/>
              </a:xfrm>
            </p:grpSpPr>
            <p:sp>
              <p:nvSpPr>
                <p:cNvPr id="3823"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24"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25"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26"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27"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28"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29"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838" name="Group"/>
              <p:cNvGrpSpPr/>
              <p:nvPr/>
            </p:nvGrpSpPr>
            <p:grpSpPr>
              <a:xfrm>
                <a:off x="133877" y="755285"/>
                <a:ext cx="620593" cy="577621"/>
                <a:chOff x="0" y="0"/>
                <a:chExt cx="620592" cy="577619"/>
              </a:xfrm>
            </p:grpSpPr>
            <p:sp>
              <p:nvSpPr>
                <p:cNvPr id="3831"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32"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33"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34"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35" name="Line"/>
                <p:cNvSpPr/>
                <p:nvPr/>
              </p:nvSpPr>
              <p:spPr>
                <a:xfrm flipV="1">
                  <a:off x="214594" y="293887"/>
                  <a:ext cx="134370"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36"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37"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849" name="Group"/>
              <p:cNvGrpSpPr/>
              <p:nvPr/>
            </p:nvGrpSpPr>
            <p:grpSpPr>
              <a:xfrm>
                <a:off x="1372489" y="549062"/>
                <a:ext cx="1194275" cy="896229"/>
                <a:chOff x="0" y="0"/>
                <a:chExt cx="1194273" cy="896228"/>
              </a:xfrm>
            </p:grpSpPr>
            <p:sp>
              <p:nvSpPr>
                <p:cNvPr id="3839"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40"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3848" name="Group"/>
                <p:cNvGrpSpPr/>
                <p:nvPr/>
              </p:nvGrpSpPr>
              <p:grpSpPr>
                <a:xfrm>
                  <a:off x="62930" y="528144"/>
                  <a:ext cx="290761" cy="270627"/>
                  <a:chOff x="0" y="0"/>
                  <a:chExt cx="290759" cy="270626"/>
                </a:xfrm>
              </p:grpSpPr>
              <p:sp>
                <p:nvSpPr>
                  <p:cNvPr id="3841"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42"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43"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44"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45"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46"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47"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3852" name="Group"/>
              <p:cNvGrpSpPr/>
              <p:nvPr/>
            </p:nvGrpSpPr>
            <p:grpSpPr>
              <a:xfrm>
                <a:off x="2296315" y="305880"/>
                <a:ext cx="575891" cy="869982"/>
                <a:chOff x="0" y="0"/>
                <a:chExt cx="575889" cy="869980"/>
              </a:xfrm>
            </p:grpSpPr>
            <p:sp>
              <p:nvSpPr>
                <p:cNvPr id="3850"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3851"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pic>
            <p:nvPicPr>
              <p:cNvPr id="3853" name="Image" descr="Image"/>
              <p:cNvPicPr>
                <a:picLocks noChangeAspect="1"/>
              </p:cNvPicPr>
              <p:nvPr/>
            </p:nvPicPr>
            <p:blipFill>
              <a:blip r:embed="rId5">
                <a:extLst/>
              </a:blip>
              <a:stretch>
                <a:fillRect/>
              </a:stretch>
            </p:blipFill>
            <p:spPr>
              <a:xfrm>
                <a:off x="2153860" y="1013063"/>
                <a:ext cx="317501" cy="317501"/>
              </a:xfrm>
              <a:prstGeom prst="rect">
                <a:avLst/>
              </a:prstGeom>
              <a:ln w="12700" cap="flat">
                <a:noFill/>
                <a:miter lim="400000"/>
              </a:ln>
              <a:effectLst/>
            </p:spPr>
          </p:pic>
          <p:sp>
            <p:nvSpPr>
              <p:cNvPr id="3854" name=".com"/>
              <p:cNvSpPr txBox="1"/>
              <p:nvPr/>
            </p:nvSpPr>
            <p:spPr>
              <a:xfrm>
                <a:off x="1716916" y="1021807"/>
                <a:ext cx="505423" cy="3000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300">
                    <a:solidFill>
                      <a:schemeClr val="accent5"/>
                    </a:solidFill>
                  </a:defRPr>
                </a:lvl1pPr>
              </a:lstStyle>
              <a:p>
                <a:pPr/>
                <a:r>
                  <a:t>.com</a:t>
                </a:r>
              </a:p>
            </p:txBody>
          </p:sp>
        </p:grpSp>
        <p:sp>
          <p:nvSpPr>
            <p:cNvPr id="3856" name="1.3.6.1.5.5.7.1.24"/>
            <p:cNvSpPr txBox="1"/>
            <p:nvPr/>
          </p:nvSpPr>
          <p:spPr>
            <a:xfrm>
              <a:off x="982405" y="1317493"/>
              <a:ext cx="1903475" cy="292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lnSpc>
                  <a:spcPts val="3000"/>
                </a:lnSpc>
                <a:defRPr b="0" sz="1300">
                  <a:solidFill>
                    <a:srgbClr val="333333"/>
                  </a:solidFill>
                  <a:latin typeface="Menlo"/>
                  <a:ea typeface="Menlo"/>
                  <a:cs typeface="Menlo"/>
                  <a:sym typeface="Menlo"/>
                </a:defRPr>
              </a:lvl1pPr>
            </a:lstStyle>
            <a:p>
              <a:pPr/>
              <a:r>
                <a:t>1.3.6.1.5.5.7.1.24</a:t>
              </a:r>
            </a:p>
          </p:txBody>
        </p:sp>
      </p:grpSp>
      <p:sp>
        <p:nvSpPr>
          <p:cNvPr id="3858" name="Browsers"/>
          <p:cNvSpPr txBox="1"/>
          <p:nvPr/>
        </p:nvSpPr>
        <p:spPr>
          <a:xfrm>
            <a:off x="2076988" y="3709444"/>
            <a:ext cx="1497179"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Browsers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8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7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8" presetID="22" grpId="3" fill="hold">
                                  <p:stCondLst>
                                    <p:cond delay="0"/>
                                  </p:stCondLst>
                                  <p:iterate type="el" backwards="0">
                                    <p:tmAbs val="0"/>
                                  </p:iterate>
                                  <p:childTnLst>
                                    <p:set>
                                      <p:cBhvr>
                                        <p:cTn id="14" fill="hold"/>
                                        <p:tgtEl>
                                          <p:spTgt spid="3788"/>
                                        </p:tgtEl>
                                        <p:attrNameLst>
                                          <p:attrName>style.visibility</p:attrName>
                                        </p:attrNameLst>
                                      </p:cBhvr>
                                      <p:to>
                                        <p:strVal val="visible"/>
                                      </p:to>
                                    </p:set>
                                    <p:animEffect filter="wipe(left)" transition="in">
                                      <p:cBhvr>
                                        <p:cTn id="15" dur="300"/>
                                        <p:tgtEl>
                                          <p:spTgt spid="3788"/>
                                        </p:tgtEl>
                                      </p:cBhvr>
                                    </p:animEffect>
                                  </p:childTnLst>
                                </p:cTn>
                              </p:par>
                            </p:childTnLst>
                          </p:cTn>
                        </p:par>
                        <p:par>
                          <p:cTn id="16" fill="hold">
                            <p:stCondLst>
                              <p:cond delay="300"/>
                            </p:stCondLst>
                            <p:childTnLst>
                              <p:par>
                                <p:cTn id="17" presetClass="entr" nodeType="afterEffect" presetSubtype="0" presetID="1" grpId="4" fill="hold">
                                  <p:stCondLst>
                                    <p:cond delay="0"/>
                                  </p:stCondLst>
                                  <p:iterate type="el" backwards="0">
                                    <p:tmAbs val="0"/>
                                  </p:iterate>
                                  <p:childTnLst>
                                    <p:set>
                                      <p:cBhvr>
                                        <p:cTn id="18" fill="hold"/>
                                        <p:tgtEl>
                                          <p:spTgt spid="37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2" grpId="5" fill="hold">
                                  <p:stCondLst>
                                    <p:cond delay="0"/>
                                  </p:stCondLst>
                                  <p:iterate type="el" backwards="0">
                                    <p:tmAbs val="0"/>
                                  </p:iterate>
                                  <p:childTnLst>
                                    <p:set>
                                      <p:cBhvr>
                                        <p:cTn id="22" fill="hold"/>
                                        <p:tgtEl>
                                          <p:spTgt spid="3804"/>
                                        </p:tgtEl>
                                        <p:attrNameLst>
                                          <p:attrName>style.visibility</p:attrName>
                                        </p:attrNameLst>
                                      </p:cBhvr>
                                      <p:to>
                                        <p:strVal val="visible"/>
                                      </p:to>
                                    </p:set>
                                    <p:animEffect filter="wipe(left)" transition="in">
                                      <p:cBhvr>
                                        <p:cTn id="23" dur="300"/>
                                        <p:tgtEl>
                                          <p:spTgt spid="3804"/>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8" presetID="22" grpId="6" fill="hold">
                                  <p:stCondLst>
                                    <p:cond delay="0"/>
                                  </p:stCondLst>
                                  <p:iterate type="el" backwards="0">
                                    <p:tmAbs val="0"/>
                                  </p:iterate>
                                  <p:childTnLst>
                                    <p:set>
                                      <p:cBhvr>
                                        <p:cTn id="27" fill="hold"/>
                                        <p:tgtEl>
                                          <p:spTgt spid="3798"/>
                                        </p:tgtEl>
                                        <p:attrNameLst>
                                          <p:attrName>style.visibility</p:attrName>
                                        </p:attrNameLst>
                                      </p:cBhvr>
                                      <p:to>
                                        <p:strVal val="visible"/>
                                      </p:to>
                                    </p:set>
                                    <p:animEffect filter="wipe(left)" transition="in">
                                      <p:cBhvr>
                                        <p:cTn id="28" dur="300"/>
                                        <p:tgtEl>
                                          <p:spTgt spid="37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88" grpId="3"/>
      <p:bldP build="whole" bldLvl="1" animBg="1" rev="0" advAuto="0" spid="3857" grpId="1"/>
      <p:bldP build="whole" bldLvl="1" animBg="1" rev="0" advAuto="0" spid="3798" grpId="6"/>
      <p:bldP build="whole" bldLvl="1" animBg="1" rev="0" advAuto="0" spid="3804" grpId="5"/>
      <p:bldP build="whole" bldLvl="1" animBg="1" rev="0" advAuto="0" spid="3789" grpId="4"/>
      <p:bldP build="whole" bldLvl="1" animBg="1" rev="0" advAuto="0" spid="3781" grpId="2"/>
    </p:bldLst>
  </p:timing>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2" name="Methodology and Result"/>
          <p:cNvSpPr txBox="1"/>
          <p:nvPr>
            <p:ph type="title"/>
          </p:nvPr>
        </p:nvSpPr>
        <p:spPr>
          <a:prstGeom prst="rect">
            <a:avLst/>
          </a:prstGeom>
        </p:spPr>
        <p:txBody>
          <a:bodyPr/>
          <a:lstStyle/>
          <a:p>
            <a:pPr/>
            <a:r>
              <a:t>Methodology and Result</a:t>
            </a:r>
          </a:p>
        </p:txBody>
      </p:sp>
      <p:sp>
        <p:nvSpPr>
          <p:cNvPr id="386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864" name="Table"/>
          <p:cNvGraphicFramePr/>
          <p:nvPr/>
        </p:nvGraphicFramePr>
        <p:xfrm>
          <a:off x="442089" y="2943735"/>
          <a:ext cx="12273599" cy="4799019"/>
        </p:xfrm>
        <a:graphic xmlns:a="http://schemas.openxmlformats.org/drawingml/2006/main">
          <a:graphicData uri="http://schemas.openxmlformats.org/drawingml/2006/table">
            <a:tbl>
              <a:tblPr firstCol="1" firstRow="0" lastCol="0" lastRow="0" bandCol="0" bandRow="0" rtl="0">
                <a:tableStyleId>{4C3C2611-4C71-4FC5-86AE-919BDF0F9419}</a:tableStyleId>
              </a:tblPr>
              <a:tblGrid>
                <a:gridCol w="4351330"/>
                <a:gridCol w="861388"/>
                <a:gridCol w="783131"/>
                <a:gridCol w="783131"/>
                <a:gridCol w="783131"/>
                <a:gridCol w="783131"/>
                <a:gridCol w="783131"/>
                <a:gridCol w="783131"/>
                <a:gridCol w="783131"/>
                <a:gridCol w="783131"/>
                <a:gridCol w="783131"/>
              </a:tblGrid>
              <a:tr h="800100">
                <a:tc rowSpan="2">
                  <a:txBody>
                    <a:bodyPr/>
                    <a:lstStyle/>
                    <a:p>
                      <a:pPr>
                        <a:defRPr b="0" sz="2200">
                          <a:latin typeface="Gill Sans"/>
                          <a:ea typeface="Gill Sans"/>
                          <a:cs typeface="Gill Sans"/>
                          <a:sym typeface="Gill Sans"/>
                        </a:defRPr>
                      </a:pPr>
                    </a:p>
                  </a:txBody>
                  <a:tcPr marL="50800" marR="50800" marT="50800" marB="50800" anchor="ctr" anchorCtr="0" horzOverflow="overflow">
                    <a:lnR w="12700">
                      <a:solidFill>
                        <a:srgbClr val="D6D7D6"/>
                      </a:solidFill>
                      <a:miter lim="400000"/>
                    </a:lnR>
                    <a:lnT w="12700">
                      <a:solidFill>
                        <a:srgbClr val="D6D6D6"/>
                      </a:solidFill>
                      <a:miter lim="400000"/>
                    </a:lnT>
                    <a:lnB w="25400">
                      <a:solidFill>
                        <a:srgbClr val="D6D7D6"/>
                      </a:solidFill>
                      <a:miter lim="400000"/>
                    </a:lnB>
                    <a:solidFill>
                      <a:srgbClr val="032650"/>
                    </a:solidFill>
                  </a:tcPr>
                </a:tc>
                <a:tc gridSpan="6">
                  <a:txBody>
                    <a:bodyPr/>
                    <a:lstStyle/>
                    <a:p>
                      <a:pPr>
                        <a:defRPr sz="1800">
                          <a:solidFill>
                            <a:srgbClr val="000000"/>
                          </a:solidFill>
                        </a:defRPr>
                      </a:pPr>
                      <a:r>
                        <a:rPr sz="2200">
                          <a:solidFill>
                            <a:srgbClr val="FFFFFF"/>
                          </a:solidFill>
                          <a:latin typeface="Gill Sans"/>
                          <a:ea typeface="Gill Sans"/>
                          <a:cs typeface="Gill Sans"/>
                          <a:sym typeface="Gill Sans"/>
                        </a:rPr>
                        <a:t>Desktop Browsers 
(OS X, Linux, Windows)</a:t>
                      </a:r>
                    </a:p>
                  </a:txBody>
                  <a:tcPr marL="50800" marR="50800" marT="50800" marB="50800" anchor="ctr" anchorCtr="0" horzOverflow="overflow">
                    <a:lnL w="12700">
                      <a:solidFill>
                        <a:srgbClr val="D6D7D6"/>
                      </a:solidFill>
                      <a:miter lim="400000"/>
                    </a:lnL>
                    <a:lnT w="12700">
                      <a:solidFill>
                        <a:srgbClr val="D6D6D6"/>
                      </a:solidFill>
                      <a:miter lim="400000"/>
                    </a:lnT>
                    <a:solidFill>
                      <a:srgbClr val="032650"/>
                    </a:solidFill>
                  </a:tcPr>
                </a:tc>
                <a:tc hMerge="1">
                  <a:tcPr/>
                </a:tc>
                <a:tc hMerge="1">
                  <a:tcPr/>
                </a:tc>
                <a:tc hMerge="1">
                  <a:tcPr/>
                </a:tc>
                <a:tc hMerge="1">
                  <a:tcPr/>
                </a:tc>
                <a:tc hMerge="1">
                  <a:tcPr/>
                </a:tc>
                <a:tc gridSpan="4">
                  <a:txBody>
                    <a:bodyPr/>
                    <a:lstStyle/>
                    <a:p>
                      <a:pPr>
                        <a:defRPr sz="1800">
                          <a:solidFill>
                            <a:srgbClr val="000000"/>
                          </a:solidFill>
                        </a:defRPr>
                      </a:pPr>
                      <a:r>
                        <a:rPr sz="2200">
                          <a:solidFill>
                            <a:srgbClr val="FFFFFF"/>
                          </a:solidFill>
                          <a:latin typeface="Gill Sans"/>
                          <a:ea typeface="Gill Sans"/>
                          <a:cs typeface="Gill Sans"/>
                          <a:sym typeface="Gill Sans"/>
                        </a:rPr>
                        <a:t>Mobile Browsers</a:t>
                      </a:r>
                    </a:p>
                  </a:txBody>
                  <a:tcPr marL="50800" marR="50800" marT="50800" marB="50800" anchor="ctr" anchorCtr="0" horzOverflow="overflow">
                    <a:lnR w="12700">
                      <a:solidFill>
                        <a:srgbClr val="D6D6D6"/>
                      </a:solidFill>
                      <a:miter lim="400000"/>
                    </a:lnR>
                    <a:lnT w="12700">
                      <a:solidFill>
                        <a:srgbClr val="D6D6D6"/>
                      </a:solidFill>
                      <a:miter lim="400000"/>
                    </a:lnT>
                    <a:solidFill>
                      <a:srgbClr val="032650"/>
                    </a:solidFill>
                  </a:tcPr>
                </a:tc>
                <a:tc hMerge="1">
                  <a:tcPr/>
                </a:tc>
                <a:tc hMerge="1">
                  <a:tcPr/>
                </a:tc>
                <a:tc hMerge="1">
                  <a:tcPr/>
                </a:tc>
              </a:tr>
              <a:tr h="800100">
                <a:tc vMerge="1">
                  <a:tcPr/>
                </a:tc>
                <a:tc>
                  <a:txBody>
                    <a:bodyPr/>
                    <a:lstStyle/>
                    <a:p>
                      <a:pPr>
                        <a:defRPr sz="1800">
                          <a:solidFill>
                            <a:srgbClr val="000000"/>
                          </a:solidFill>
                        </a:defRPr>
                      </a:pPr>
                      <a:r>
                        <a:rPr sz="1400">
                          <a:solidFill>
                            <a:srgbClr val="FFFFFF"/>
                          </a:solidFill>
                          <a:latin typeface="Gill Sans"/>
                          <a:ea typeface="Gill Sans"/>
                          <a:cs typeface="Gill Sans"/>
                          <a:sym typeface="Gill Sans"/>
                        </a:rPr>
                        <a:t>Chrome 66</a:t>
                      </a:r>
                    </a:p>
                  </a:txBody>
                  <a:tcPr marL="50800" marR="50800" marT="50800" marB="50800" anchor="ctr" anchorCtr="0" horzOverflow="overflow">
                    <a:lnL w="12700">
                      <a:solidFill>
                        <a:srgbClr val="D6D7D6"/>
                      </a:solidFill>
                      <a:miter lim="400000"/>
                    </a:lnL>
                    <a:lnB w="25400">
                      <a:solidFill>
                        <a:srgbClr val="D6D7D6"/>
                      </a:solidFill>
                      <a:miter lim="400000"/>
                    </a:lnB>
                    <a:solidFill>
                      <a:srgbClr val="032650"/>
                    </a:solidFill>
                  </a:tcPr>
                </a:tc>
                <a:tc>
                  <a:txBody>
                    <a:bodyPr/>
                    <a:lstStyle/>
                    <a:p>
                      <a:pPr>
                        <a:defRPr sz="1800">
                          <a:solidFill>
                            <a:srgbClr val="000000"/>
                          </a:solidFill>
                        </a:defRPr>
                      </a:pPr>
                      <a:r>
                        <a:rPr sz="1400">
                          <a:solidFill>
                            <a:srgbClr val="FFFFFF"/>
                          </a:solidFill>
                          <a:latin typeface="Gill Sans"/>
                          <a:ea typeface="Gill Sans"/>
                          <a:cs typeface="Gill Sans"/>
                          <a:sym typeface="Gill Sans"/>
                        </a:rPr>
                        <a:t>Firefox 60</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400">
                          <a:solidFill>
                            <a:srgbClr val="FFFFFF"/>
                          </a:solidFill>
                          <a:latin typeface="Gill Sans"/>
                          <a:ea typeface="Gill Sans"/>
                          <a:cs typeface="Gill Sans"/>
                          <a:sym typeface="Gill Sans"/>
                        </a:rPr>
                        <a:t>Opera</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400">
                          <a:solidFill>
                            <a:srgbClr val="FFFFFF"/>
                          </a:solidFill>
                          <a:latin typeface="Gill Sans"/>
                          <a:ea typeface="Gill Sans"/>
                          <a:cs typeface="Gill Sans"/>
                          <a:sym typeface="Gill Sans"/>
                        </a:rPr>
                        <a:t>Safari</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400">
                          <a:solidFill>
                            <a:srgbClr val="FFFFFF"/>
                          </a:solidFill>
                          <a:latin typeface="Gill Sans"/>
                          <a:ea typeface="Gill Sans"/>
                          <a:cs typeface="Gill Sans"/>
                          <a:sym typeface="Gill Sans"/>
                        </a:rPr>
                        <a:t>IE</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400">
                          <a:solidFill>
                            <a:srgbClr val="FFFFFF"/>
                          </a:solidFill>
                          <a:latin typeface="Gill Sans"/>
                          <a:ea typeface="Gill Sans"/>
                          <a:cs typeface="Gill Sans"/>
                          <a:sym typeface="Gill Sans"/>
                        </a:rPr>
                        <a:t>Edge</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400">
                          <a:solidFill>
                            <a:srgbClr val="FFFFFF"/>
                          </a:solidFill>
                          <a:latin typeface="Gill Sans"/>
                          <a:ea typeface="Gill Sans"/>
                          <a:cs typeface="Gill Sans"/>
                          <a:sym typeface="Gill Sans"/>
                        </a:rPr>
                        <a:t>Safari</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300">
                          <a:solidFill>
                            <a:srgbClr val="FFFFFF"/>
                          </a:solidFill>
                          <a:latin typeface="Gill Sans"/>
                          <a:ea typeface="Gill Sans"/>
                          <a:cs typeface="Gill Sans"/>
                          <a:sym typeface="Gill Sans"/>
                        </a:rPr>
                        <a:t>Chrome</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400">
                          <a:solidFill>
                            <a:srgbClr val="FFFFFF"/>
                          </a:solidFill>
                          <a:latin typeface="Gill Sans"/>
                          <a:ea typeface="Gill Sans"/>
                          <a:cs typeface="Gill Sans"/>
                          <a:sym typeface="Gill Sans"/>
                        </a:rPr>
                        <a:t>Firefox/iOS</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400">
                          <a:solidFill>
                            <a:srgbClr val="FFFFFF"/>
                          </a:solidFill>
                          <a:latin typeface="Gill Sans"/>
                          <a:ea typeface="Gill Sans"/>
                          <a:cs typeface="Gill Sans"/>
                          <a:sym typeface="Gill Sans"/>
                        </a:rPr>
                        <a:t>Firefox/Android</a:t>
                      </a:r>
                    </a:p>
                  </a:txBody>
                  <a:tcPr marL="50800" marR="50800" marT="50800" marB="50800" anchor="ctr" anchorCtr="0" horzOverflow="overflow">
                    <a:lnR w="12700">
                      <a:solidFill>
                        <a:srgbClr val="D6D6D6"/>
                      </a:solidFill>
                      <a:miter lim="400000"/>
                    </a:lnR>
                    <a:lnB w="25400">
                      <a:solidFill>
                        <a:srgbClr val="D6D7D6"/>
                      </a:solidFill>
                      <a:miter lim="400000"/>
                    </a:lnB>
                    <a:solidFill>
                      <a:srgbClr val="032650"/>
                    </a:solidFill>
                  </a:tcPr>
                </a:tc>
              </a:tr>
              <a:tr h="800100">
                <a:tc>
                  <a:txBody>
                    <a:bodyPr/>
                    <a:lstStyle/>
                    <a:p>
                      <a:pPr>
                        <a:defRPr b="0" sz="1800">
                          <a:solidFill>
                            <a:srgbClr val="000000"/>
                          </a:solidFill>
                        </a:defRPr>
                      </a:pPr>
                      <a:r>
                        <a:rPr sz="2200">
                          <a:solidFill>
                            <a:srgbClr val="FFFFFF"/>
                          </a:solidFill>
                          <a:latin typeface="Gill Sans"/>
                          <a:ea typeface="Gill Sans"/>
                          <a:cs typeface="Gill Sans"/>
                          <a:sym typeface="Gill Sans"/>
                        </a:rPr>
                        <a:t>Request OCSP Response</a:t>
                      </a:r>
                    </a:p>
                  </a:txBody>
                  <a:tcPr marL="50800" marR="50800" marT="50800" marB="50800" anchor="ctr" anchorCtr="0" horzOverflow="overflow">
                    <a:lnT w="25400">
                      <a:solidFill>
                        <a:srgbClr val="D6D7D6"/>
                      </a:solidFill>
                      <a:miter lim="400000"/>
                    </a:lnT>
                  </a:tcPr>
                </a:tc>
                <a:tc>
                  <a:txBody>
                    <a:bodyPr/>
                    <a:lstStyle/>
                    <a:p>
                      <a:pPr>
                        <a:defRPr sz="2200">
                          <a:latin typeface="Gill Sans"/>
                          <a:ea typeface="Gill Sans"/>
                          <a:cs typeface="Gill Sans"/>
                          <a:sym typeface="Gill Sans"/>
                        </a:defRPr>
                      </a:pPr>
                    </a:p>
                  </a:txBody>
                  <a:tcPr marL="50800" marR="50800" marT="50800" marB="50800" anchor="ctr" anchorCtr="0" horzOverflow="overflow">
                    <a:lnT w="25400">
                      <a:solidFill>
                        <a:srgbClr val="D6D7D6"/>
                      </a:solidFill>
                      <a:miter lim="400000"/>
                    </a:lnT>
                  </a:tcPr>
                </a:tc>
                <a:tc>
                  <a:txBody>
                    <a:bodyPr/>
                    <a:lstStyle/>
                    <a:p>
                      <a:pPr>
                        <a:defRPr sz="2200">
                          <a:latin typeface="Gill Sans"/>
                          <a:ea typeface="Gill Sans"/>
                          <a:cs typeface="Gill Sans"/>
                          <a:sym typeface="Gill Sans"/>
                        </a:defRPr>
                      </a:pPr>
                    </a:p>
                  </a:txBody>
                  <a:tcPr marL="50800" marR="50800" marT="50800" marB="50800" anchor="ctr" anchorCtr="0" horzOverflow="overflow">
                    <a:lnT w="25400">
                      <a:solidFill>
                        <a:srgbClr val="D6D7D6"/>
                      </a:solidFill>
                      <a:miter lim="400000"/>
                    </a:lnT>
                  </a:tcPr>
                </a:tc>
                <a:tc>
                  <a:txBody>
                    <a:bodyPr/>
                    <a:lstStyle/>
                    <a:p>
                      <a:pPr>
                        <a:defRPr sz="2200">
                          <a:latin typeface="Gill Sans"/>
                          <a:ea typeface="Gill Sans"/>
                          <a:cs typeface="Gill Sans"/>
                          <a:sym typeface="Gill Sans"/>
                        </a:defRPr>
                      </a:pPr>
                    </a:p>
                  </a:txBody>
                  <a:tcPr marL="50800" marR="50800" marT="50800" marB="50800" anchor="ctr" anchorCtr="0" horzOverflow="overflow">
                    <a:lnT w="25400">
                      <a:solidFill>
                        <a:srgbClr val="D6D7D6"/>
                      </a:solidFill>
                      <a:miter lim="400000"/>
                    </a:lnT>
                  </a:tcPr>
                </a:tc>
                <a:tc>
                  <a:txBody>
                    <a:bodyPr/>
                    <a:lstStyle/>
                    <a:p>
                      <a:pPr>
                        <a:defRPr sz="2200">
                          <a:latin typeface="Gill Sans"/>
                          <a:ea typeface="Gill Sans"/>
                          <a:cs typeface="Gill Sans"/>
                          <a:sym typeface="Gill Sans"/>
                        </a:defRPr>
                      </a:pPr>
                    </a:p>
                  </a:txBody>
                  <a:tcPr marL="50800" marR="50800" marT="50800" marB="50800" anchor="ctr" anchorCtr="0" horzOverflow="overflow">
                    <a:lnT w="25400">
                      <a:solidFill>
                        <a:srgbClr val="D6D7D6"/>
                      </a:solidFill>
                      <a:miter lim="400000"/>
                    </a:lnT>
                  </a:tcPr>
                </a:tc>
                <a:tc>
                  <a:txBody>
                    <a:bodyPr/>
                    <a:lstStyle/>
                    <a:p>
                      <a:pPr>
                        <a:defRPr sz="2200">
                          <a:latin typeface="Gill Sans"/>
                          <a:ea typeface="Gill Sans"/>
                          <a:cs typeface="Gill Sans"/>
                          <a:sym typeface="Gill Sans"/>
                        </a:defRPr>
                      </a:pPr>
                    </a:p>
                  </a:txBody>
                  <a:tcPr marL="50800" marR="50800" marT="50800" marB="50800" anchor="ctr" anchorCtr="0" horzOverflow="overflow">
                    <a:lnT w="25400">
                      <a:solidFill>
                        <a:srgbClr val="D6D7D6"/>
                      </a:solidFill>
                      <a:miter lim="400000"/>
                    </a:lnT>
                  </a:tcPr>
                </a:tc>
                <a:tc>
                  <a:txBody>
                    <a:bodyPr/>
                    <a:lstStyle/>
                    <a:p>
                      <a:pPr>
                        <a:defRPr sz="2200">
                          <a:latin typeface="Gill Sans"/>
                          <a:ea typeface="Gill Sans"/>
                          <a:cs typeface="Gill Sans"/>
                          <a:sym typeface="Gill Sans"/>
                        </a:defRPr>
                      </a:pPr>
                    </a:p>
                  </a:txBody>
                  <a:tcPr marL="50800" marR="50800" marT="50800" marB="50800" anchor="ctr" anchorCtr="0" horzOverflow="overflow">
                    <a:lnT w="25400">
                      <a:solidFill>
                        <a:srgbClr val="D6D7D6"/>
                      </a:solidFill>
                      <a:miter lim="400000"/>
                    </a:lnT>
                  </a:tcPr>
                </a:tc>
                <a:tc>
                  <a:txBody>
                    <a:bodyPr/>
                    <a:lstStyle/>
                    <a:p>
                      <a:pPr>
                        <a:defRPr sz="2200">
                          <a:latin typeface="Gill Sans"/>
                          <a:ea typeface="Gill Sans"/>
                          <a:cs typeface="Gill Sans"/>
                          <a:sym typeface="Gill Sans"/>
                        </a:defRPr>
                      </a:pPr>
                    </a:p>
                  </a:txBody>
                  <a:tcPr marL="50800" marR="50800" marT="50800" marB="50800" anchor="ctr" anchorCtr="0" horzOverflow="overflow">
                    <a:lnT w="25400">
                      <a:solidFill>
                        <a:srgbClr val="D6D7D6"/>
                      </a:solidFill>
                      <a:miter lim="400000"/>
                    </a:lnT>
                  </a:tcPr>
                </a:tc>
                <a:tc>
                  <a:txBody>
                    <a:bodyPr/>
                    <a:lstStyle/>
                    <a:p>
                      <a:pPr>
                        <a:defRPr sz="2200">
                          <a:latin typeface="Gill Sans"/>
                          <a:ea typeface="Gill Sans"/>
                          <a:cs typeface="Gill Sans"/>
                          <a:sym typeface="Gill Sans"/>
                        </a:defRPr>
                      </a:pPr>
                    </a:p>
                  </a:txBody>
                  <a:tcPr marL="50800" marR="50800" marT="50800" marB="50800" anchor="ctr" anchorCtr="0" horzOverflow="overflow">
                    <a:lnT w="25400">
                      <a:solidFill>
                        <a:srgbClr val="D6D7D6"/>
                      </a:solidFill>
                      <a:miter lim="400000"/>
                    </a:lnT>
                  </a:tcPr>
                </a:tc>
                <a:tc>
                  <a:txBody>
                    <a:bodyPr/>
                    <a:lstStyle/>
                    <a:p>
                      <a:pPr>
                        <a:defRPr sz="2200">
                          <a:latin typeface="Gill Sans"/>
                          <a:ea typeface="Gill Sans"/>
                          <a:cs typeface="Gill Sans"/>
                          <a:sym typeface="Gill Sans"/>
                        </a:defRPr>
                      </a:pPr>
                    </a:p>
                  </a:txBody>
                  <a:tcPr marL="50800" marR="50800" marT="50800" marB="50800" anchor="ctr" anchorCtr="0" horzOverflow="overflow">
                    <a:lnT w="25400">
                      <a:solidFill>
                        <a:srgbClr val="D6D7D6"/>
                      </a:solidFill>
                      <a:miter lim="400000"/>
                    </a:lnT>
                  </a:tcPr>
                </a:tc>
                <a:tc>
                  <a:txBody>
                    <a:bodyPr/>
                    <a:lstStyle/>
                    <a:p>
                      <a:pPr>
                        <a:defRPr sz="22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lnT w="25400">
                      <a:solidFill>
                        <a:srgbClr val="D6D7D6"/>
                      </a:solidFill>
                      <a:miter lim="400000"/>
                    </a:lnT>
                  </a:tcPr>
                </a:tc>
              </a:tr>
              <a:tr h="800100">
                <a:tc>
                  <a:txBody>
                    <a:bodyPr/>
                    <a:lstStyle/>
                    <a:p>
                      <a:pPr>
                        <a:defRPr b="0" sz="1800">
                          <a:solidFill>
                            <a:srgbClr val="000000"/>
                          </a:solidFill>
                        </a:defRPr>
                      </a:pPr>
                      <a:r>
                        <a:rPr sz="2200">
                          <a:solidFill>
                            <a:srgbClr val="FFFFFF"/>
                          </a:solidFill>
                          <a:latin typeface="Gill Sans"/>
                          <a:ea typeface="Gill Sans"/>
                          <a:cs typeface="Gill Sans"/>
                          <a:sym typeface="Gill Sans"/>
                        </a:rPr>
                        <a:t>Respect OCSP Must-Staple</a:t>
                      </a:r>
                    </a:p>
                  </a:txBody>
                  <a:tcPr marL="50800" marR="50800" marT="50800" marB="50800" anchor="ctr" anchorCtr="0" horzOverflow="overflow"/>
                </a:tc>
                <a:tc>
                  <a:txBody>
                    <a:bodyPr/>
                    <a:lstStyle/>
                    <a:p>
                      <a:pPr>
                        <a:defRPr sz="2200">
                          <a:latin typeface="Gill Sans"/>
                          <a:ea typeface="Gill Sans"/>
                          <a:cs typeface="Gill Sans"/>
                          <a:sym typeface="Gill Sans"/>
                        </a:defRPr>
                      </a:pPr>
                    </a:p>
                  </a:txBody>
                  <a:tcPr marL="50800" marR="50800" marT="50800" marB="50800" anchor="ctr" anchorCtr="0" horzOverflow="overflow"/>
                </a:tc>
                <a:tc>
                  <a:txBody>
                    <a:bodyPr/>
                    <a:lstStyle/>
                    <a:p>
                      <a:pPr>
                        <a:defRPr sz="2200">
                          <a:latin typeface="Gill Sans"/>
                          <a:ea typeface="Gill Sans"/>
                          <a:cs typeface="Gill Sans"/>
                          <a:sym typeface="Gill Sans"/>
                        </a:defRPr>
                      </a:pPr>
                    </a:p>
                  </a:txBody>
                  <a:tcPr marL="50800" marR="50800" marT="50800" marB="50800" anchor="ctr" anchorCtr="0" horzOverflow="overflow"/>
                </a:tc>
                <a:tc>
                  <a:txBody>
                    <a:bodyPr/>
                    <a:lstStyle/>
                    <a:p>
                      <a:pPr>
                        <a:defRPr sz="2200">
                          <a:latin typeface="Gill Sans"/>
                          <a:ea typeface="Gill Sans"/>
                          <a:cs typeface="Gill Sans"/>
                          <a:sym typeface="Gill Sans"/>
                        </a:defRPr>
                      </a:pPr>
                    </a:p>
                  </a:txBody>
                  <a:tcPr marL="50800" marR="50800" marT="50800" marB="50800" anchor="ctr" anchorCtr="0" horzOverflow="overflow"/>
                </a:tc>
                <a:tc>
                  <a:txBody>
                    <a:bodyPr/>
                    <a:lstStyle/>
                    <a:p>
                      <a:pPr>
                        <a:defRPr sz="2200">
                          <a:latin typeface="Gill Sans"/>
                          <a:ea typeface="Gill Sans"/>
                          <a:cs typeface="Gill Sans"/>
                          <a:sym typeface="Gill Sans"/>
                        </a:defRPr>
                      </a:pPr>
                    </a:p>
                  </a:txBody>
                  <a:tcPr marL="50800" marR="50800" marT="50800" marB="50800" anchor="ctr" anchorCtr="0" horzOverflow="overflow"/>
                </a:tc>
                <a:tc>
                  <a:txBody>
                    <a:bodyPr/>
                    <a:lstStyle/>
                    <a:p>
                      <a:pPr>
                        <a:defRPr sz="2200">
                          <a:latin typeface="Gill Sans"/>
                          <a:ea typeface="Gill Sans"/>
                          <a:cs typeface="Gill Sans"/>
                          <a:sym typeface="Gill Sans"/>
                        </a:defRPr>
                      </a:pPr>
                    </a:p>
                  </a:txBody>
                  <a:tcPr marL="50800" marR="50800" marT="50800" marB="50800" anchor="ctr" anchorCtr="0" horzOverflow="overflow"/>
                </a:tc>
                <a:tc>
                  <a:txBody>
                    <a:bodyPr/>
                    <a:lstStyle/>
                    <a:p>
                      <a:pPr>
                        <a:defRPr sz="2200">
                          <a:latin typeface="Gill Sans"/>
                          <a:ea typeface="Gill Sans"/>
                          <a:cs typeface="Gill Sans"/>
                          <a:sym typeface="Gill Sans"/>
                        </a:defRPr>
                      </a:pPr>
                    </a:p>
                  </a:txBody>
                  <a:tcPr marL="50800" marR="50800" marT="50800" marB="50800" anchor="ctr" anchorCtr="0" horzOverflow="overflow"/>
                </a:tc>
                <a:tc>
                  <a:txBody>
                    <a:bodyPr/>
                    <a:lstStyle/>
                    <a:p>
                      <a:pPr>
                        <a:defRPr sz="2200">
                          <a:latin typeface="Gill Sans"/>
                          <a:ea typeface="Gill Sans"/>
                          <a:cs typeface="Gill Sans"/>
                          <a:sym typeface="Gill Sans"/>
                        </a:defRPr>
                      </a:pPr>
                    </a:p>
                  </a:txBody>
                  <a:tcPr marL="50800" marR="50800" marT="50800" marB="50800" anchor="ctr" anchorCtr="0" horzOverflow="overflow"/>
                </a:tc>
                <a:tc>
                  <a:txBody>
                    <a:bodyPr/>
                    <a:lstStyle/>
                    <a:p>
                      <a:pPr>
                        <a:defRPr sz="2200">
                          <a:latin typeface="Gill Sans"/>
                          <a:ea typeface="Gill Sans"/>
                          <a:cs typeface="Gill Sans"/>
                          <a:sym typeface="Gill Sans"/>
                        </a:defRPr>
                      </a:pPr>
                    </a:p>
                  </a:txBody>
                  <a:tcPr marL="50800" marR="50800" marT="50800" marB="50800" anchor="ctr" anchorCtr="0" horzOverflow="overflow"/>
                </a:tc>
                <a:tc>
                  <a:txBody>
                    <a:bodyPr/>
                    <a:lstStyle/>
                    <a:p>
                      <a:pPr>
                        <a:defRPr sz="2200">
                          <a:latin typeface="Gill Sans"/>
                          <a:ea typeface="Gill Sans"/>
                          <a:cs typeface="Gill Sans"/>
                          <a:sym typeface="Gill Sans"/>
                        </a:defRPr>
                      </a:pPr>
                    </a:p>
                  </a:txBody>
                  <a:tcPr marL="50800" marR="50800" marT="50800" marB="50800" anchor="ctr" anchorCtr="0" horzOverflow="overflow"/>
                </a:tc>
                <a:tc>
                  <a:txBody>
                    <a:bodyPr/>
                    <a:lstStyle/>
                    <a:p>
                      <a:pPr>
                        <a:defRPr sz="22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tcPr>
                </a:tc>
              </a:tr>
              <a:tr h="800100">
                <a:tc>
                  <a:txBody>
                    <a:bodyPr/>
                    <a:lstStyle/>
                    <a:p>
                      <a:pPr>
                        <a:defRPr b="0" sz="1800">
                          <a:solidFill>
                            <a:srgbClr val="000000"/>
                          </a:solidFill>
                        </a:defRPr>
                      </a:pPr>
                      <a:r>
                        <a:rPr sz="2200">
                          <a:solidFill>
                            <a:srgbClr val="FFFFFF"/>
                          </a:solidFill>
                          <a:latin typeface="Gill Sans"/>
                          <a:ea typeface="Gill Sans"/>
                          <a:cs typeface="Gill Sans"/>
                          <a:sym typeface="Gill Sans"/>
                        </a:rPr>
                        <a:t>Send own OCSP Request</a:t>
                      </a:r>
                    </a:p>
                  </a:txBody>
                  <a:tcPr marL="50800" marR="50800" marT="50800" marB="50800" anchor="ctr" anchorCtr="0" horzOverflow="overflow">
                    <a:lnB w="12700">
                      <a:solidFill>
                        <a:srgbClr val="D6D6D6"/>
                      </a:solidFill>
                      <a:miter lim="400000"/>
                    </a:lnB>
                  </a:tcPr>
                </a:tc>
                <a:tc>
                  <a:txBody>
                    <a:bodyPr/>
                    <a:lstStyle/>
                    <a:p>
                      <a:pPr>
                        <a:defRPr sz="2200">
                          <a:latin typeface="Gill Sans"/>
                          <a:ea typeface="Gill Sans"/>
                          <a:cs typeface="Gill Sans"/>
                          <a:sym typeface="Gill Sans"/>
                        </a:defRPr>
                      </a:pPr>
                    </a:p>
                  </a:txBody>
                  <a:tcPr marL="50800" marR="50800" marT="50800" marB="50800" anchor="ctr" anchorCtr="0" horzOverflow="overflow">
                    <a:lnB w="12700">
                      <a:solidFill>
                        <a:srgbClr val="D6D6D6"/>
                      </a:solidFill>
                      <a:miter lim="400000"/>
                    </a:lnB>
                  </a:tcPr>
                </a:tc>
                <a:tc>
                  <a:txBody>
                    <a:bodyPr/>
                    <a:lstStyle/>
                    <a:p>
                      <a:pPr>
                        <a:defRPr sz="2200">
                          <a:latin typeface="Gill Sans"/>
                          <a:ea typeface="Gill Sans"/>
                          <a:cs typeface="Gill Sans"/>
                          <a:sym typeface="Gill Sans"/>
                        </a:defRPr>
                      </a:pPr>
                    </a:p>
                  </a:txBody>
                  <a:tcPr marL="50800" marR="50800" marT="50800" marB="50800" anchor="ctr" anchorCtr="0" horzOverflow="overflow">
                    <a:lnB w="12700">
                      <a:solidFill>
                        <a:srgbClr val="D6D6D6"/>
                      </a:solidFill>
                      <a:miter lim="400000"/>
                    </a:lnB>
                  </a:tcPr>
                </a:tc>
                <a:tc>
                  <a:txBody>
                    <a:bodyPr/>
                    <a:lstStyle/>
                    <a:p>
                      <a:pPr>
                        <a:defRPr sz="2200">
                          <a:latin typeface="Gill Sans"/>
                          <a:ea typeface="Gill Sans"/>
                          <a:cs typeface="Gill Sans"/>
                          <a:sym typeface="Gill Sans"/>
                        </a:defRPr>
                      </a:pPr>
                    </a:p>
                  </a:txBody>
                  <a:tcPr marL="50800" marR="50800" marT="50800" marB="50800" anchor="ctr" anchorCtr="0" horzOverflow="overflow">
                    <a:lnB w="12700">
                      <a:solidFill>
                        <a:srgbClr val="D6D6D6"/>
                      </a:solidFill>
                      <a:miter lim="400000"/>
                    </a:lnB>
                  </a:tcPr>
                </a:tc>
                <a:tc>
                  <a:txBody>
                    <a:bodyPr/>
                    <a:lstStyle/>
                    <a:p>
                      <a:pPr>
                        <a:defRPr sz="2200">
                          <a:latin typeface="Gill Sans"/>
                          <a:ea typeface="Gill Sans"/>
                          <a:cs typeface="Gill Sans"/>
                          <a:sym typeface="Gill Sans"/>
                        </a:defRPr>
                      </a:pPr>
                    </a:p>
                  </a:txBody>
                  <a:tcPr marL="50800" marR="50800" marT="50800" marB="50800" anchor="ctr" anchorCtr="0" horzOverflow="overflow">
                    <a:lnB w="12700">
                      <a:solidFill>
                        <a:srgbClr val="D6D6D6"/>
                      </a:solidFill>
                      <a:miter lim="400000"/>
                    </a:lnB>
                  </a:tcPr>
                </a:tc>
                <a:tc>
                  <a:txBody>
                    <a:bodyPr/>
                    <a:lstStyle/>
                    <a:p>
                      <a:pPr>
                        <a:defRPr sz="2200">
                          <a:latin typeface="Gill Sans"/>
                          <a:ea typeface="Gill Sans"/>
                          <a:cs typeface="Gill Sans"/>
                          <a:sym typeface="Gill Sans"/>
                        </a:defRPr>
                      </a:pPr>
                    </a:p>
                  </a:txBody>
                  <a:tcPr marL="50800" marR="50800" marT="50800" marB="50800" anchor="ctr" anchorCtr="0" horzOverflow="overflow">
                    <a:lnB w="12700">
                      <a:solidFill>
                        <a:srgbClr val="D6D6D6"/>
                      </a:solidFill>
                      <a:miter lim="400000"/>
                    </a:lnB>
                  </a:tcPr>
                </a:tc>
                <a:tc>
                  <a:txBody>
                    <a:bodyPr/>
                    <a:lstStyle/>
                    <a:p>
                      <a:pPr>
                        <a:defRPr sz="2200">
                          <a:latin typeface="Gill Sans"/>
                          <a:ea typeface="Gill Sans"/>
                          <a:cs typeface="Gill Sans"/>
                          <a:sym typeface="Gill Sans"/>
                        </a:defRPr>
                      </a:pPr>
                    </a:p>
                  </a:txBody>
                  <a:tcPr marL="50800" marR="50800" marT="50800" marB="50800" anchor="ctr" anchorCtr="0" horzOverflow="overflow">
                    <a:lnB w="12700">
                      <a:solidFill>
                        <a:srgbClr val="D6D6D6"/>
                      </a:solidFill>
                      <a:miter lim="400000"/>
                    </a:lnB>
                  </a:tcPr>
                </a:tc>
                <a:tc>
                  <a:txBody>
                    <a:bodyPr/>
                    <a:lstStyle/>
                    <a:p>
                      <a:pPr>
                        <a:defRPr sz="2200">
                          <a:latin typeface="Gill Sans"/>
                          <a:ea typeface="Gill Sans"/>
                          <a:cs typeface="Gill Sans"/>
                          <a:sym typeface="Gill Sans"/>
                        </a:defRPr>
                      </a:pPr>
                    </a:p>
                  </a:txBody>
                  <a:tcPr marL="50800" marR="50800" marT="50800" marB="50800" anchor="ctr" anchorCtr="0" horzOverflow="overflow">
                    <a:lnB w="12700">
                      <a:solidFill>
                        <a:srgbClr val="D6D6D6"/>
                      </a:solidFill>
                      <a:miter lim="400000"/>
                    </a:lnB>
                  </a:tcPr>
                </a:tc>
                <a:tc>
                  <a:txBody>
                    <a:bodyPr/>
                    <a:lstStyle/>
                    <a:p>
                      <a:pPr>
                        <a:defRPr sz="2200">
                          <a:latin typeface="Gill Sans"/>
                          <a:ea typeface="Gill Sans"/>
                          <a:cs typeface="Gill Sans"/>
                          <a:sym typeface="Gill Sans"/>
                        </a:defRPr>
                      </a:pPr>
                    </a:p>
                  </a:txBody>
                  <a:tcPr marL="50800" marR="50800" marT="50800" marB="50800" anchor="ctr" anchorCtr="0" horzOverflow="overflow">
                    <a:lnB w="12700">
                      <a:solidFill>
                        <a:srgbClr val="D6D6D6"/>
                      </a:solidFill>
                      <a:miter lim="400000"/>
                    </a:lnB>
                  </a:tcPr>
                </a:tc>
                <a:tc>
                  <a:txBody>
                    <a:bodyPr/>
                    <a:lstStyle/>
                    <a:p>
                      <a:pPr>
                        <a:defRPr sz="2200">
                          <a:latin typeface="Gill Sans"/>
                          <a:ea typeface="Gill Sans"/>
                          <a:cs typeface="Gill Sans"/>
                          <a:sym typeface="Gill Sans"/>
                        </a:defRPr>
                      </a:pPr>
                    </a:p>
                  </a:txBody>
                  <a:tcPr marL="50800" marR="50800" marT="50800" marB="50800" anchor="ctr" anchorCtr="0" horzOverflow="overflow">
                    <a:lnB w="12700">
                      <a:solidFill>
                        <a:srgbClr val="D6D6D6"/>
                      </a:solidFill>
                      <a:miter lim="400000"/>
                    </a:lnB>
                  </a:tcPr>
                </a:tc>
                <a:tc>
                  <a:txBody>
                    <a:bodyPr/>
                    <a:lstStyle/>
                    <a:p>
                      <a:pPr>
                        <a:defRPr sz="22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grpSp>
        <p:nvGrpSpPr>
          <p:cNvPr id="3875" name="Group"/>
          <p:cNvGrpSpPr/>
          <p:nvPr/>
        </p:nvGrpSpPr>
        <p:grpSpPr>
          <a:xfrm>
            <a:off x="4939563" y="4691497"/>
            <a:ext cx="7696743" cy="589604"/>
            <a:chOff x="0" y="0"/>
            <a:chExt cx="7696742" cy="589603"/>
          </a:xfrm>
        </p:grpSpPr>
        <p:sp>
          <p:nvSpPr>
            <p:cNvPr id="3865" name="Dingbat Check"/>
            <p:cNvSpPr/>
            <p:nvPr/>
          </p:nvSpPr>
          <p:spPr>
            <a:xfrm>
              <a:off x="0" y="-1"/>
              <a:ext cx="620464" cy="58960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66" name="Dingbat Check"/>
            <p:cNvSpPr/>
            <p:nvPr/>
          </p:nvSpPr>
          <p:spPr>
            <a:xfrm>
              <a:off x="803186" y="-1"/>
              <a:ext cx="620464" cy="58960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67" name="Dingbat Check"/>
            <p:cNvSpPr/>
            <p:nvPr/>
          </p:nvSpPr>
          <p:spPr>
            <a:xfrm>
              <a:off x="1606373" y="-1"/>
              <a:ext cx="620464" cy="58960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68" name="Dingbat Check"/>
            <p:cNvSpPr/>
            <p:nvPr/>
          </p:nvSpPr>
          <p:spPr>
            <a:xfrm>
              <a:off x="2409559" y="-1"/>
              <a:ext cx="620464" cy="58960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69" name="Dingbat Check"/>
            <p:cNvSpPr/>
            <p:nvPr/>
          </p:nvSpPr>
          <p:spPr>
            <a:xfrm>
              <a:off x="3212746" y="-1"/>
              <a:ext cx="620464" cy="58960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70" name="Dingbat Check"/>
            <p:cNvSpPr/>
            <p:nvPr/>
          </p:nvSpPr>
          <p:spPr>
            <a:xfrm>
              <a:off x="3977832" y="-1"/>
              <a:ext cx="620464" cy="58960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71" name="Dingbat Check"/>
            <p:cNvSpPr/>
            <p:nvPr/>
          </p:nvSpPr>
          <p:spPr>
            <a:xfrm>
              <a:off x="4742919" y="-1"/>
              <a:ext cx="620464" cy="58960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72" name="Dingbat Check"/>
            <p:cNvSpPr/>
            <p:nvPr/>
          </p:nvSpPr>
          <p:spPr>
            <a:xfrm>
              <a:off x="5508006" y="-1"/>
              <a:ext cx="620464" cy="58960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73" name="Dingbat Check"/>
            <p:cNvSpPr/>
            <p:nvPr/>
          </p:nvSpPr>
          <p:spPr>
            <a:xfrm>
              <a:off x="6273092" y="-1"/>
              <a:ext cx="620464" cy="58960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74" name="Dingbat Check"/>
            <p:cNvSpPr/>
            <p:nvPr/>
          </p:nvSpPr>
          <p:spPr>
            <a:xfrm>
              <a:off x="7076279" y="-1"/>
              <a:ext cx="620464" cy="58960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886" name="Group"/>
          <p:cNvGrpSpPr/>
          <p:nvPr/>
        </p:nvGrpSpPr>
        <p:grpSpPr>
          <a:xfrm>
            <a:off x="4992230" y="5469405"/>
            <a:ext cx="7644076" cy="608711"/>
            <a:chOff x="0" y="0"/>
            <a:chExt cx="7644074" cy="608710"/>
          </a:xfrm>
        </p:grpSpPr>
        <p:sp>
          <p:nvSpPr>
            <p:cNvPr id="3876" name="Dingbat Check"/>
            <p:cNvSpPr/>
            <p:nvPr/>
          </p:nvSpPr>
          <p:spPr>
            <a:xfrm>
              <a:off x="750518" y="9553"/>
              <a:ext cx="620464" cy="589604"/>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77" name="Dingbat Check"/>
            <p:cNvSpPr/>
            <p:nvPr/>
          </p:nvSpPr>
          <p:spPr>
            <a:xfrm>
              <a:off x="7023611" y="9553"/>
              <a:ext cx="620464" cy="589604"/>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78" name="Dingbat X"/>
            <p:cNvSpPr/>
            <p:nvPr/>
          </p:nvSpPr>
          <p:spPr>
            <a:xfrm>
              <a:off x="0" y="-1"/>
              <a:ext cx="515128" cy="608712"/>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79" name="Dingbat X"/>
            <p:cNvSpPr/>
            <p:nvPr/>
          </p:nvSpPr>
          <p:spPr>
            <a:xfrm>
              <a:off x="1606373" y="-1"/>
              <a:ext cx="515128" cy="608712"/>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80" name="Dingbat X"/>
            <p:cNvSpPr/>
            <p:nvPr/>
          </p:nvSpPr>
          <p:spPr>
            <a:xfrm>
              <a:off x="2356891" y="-1"/>
              <a:ext cx="515129" cy="608712"/>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81" name="Dingbat X"/>
            <p:cNvSpPr/>
            <p:nvPr/>
          </p:nvSpPr>
          <p:spPr>
            <a:xfrm>
              <a:off x="3107411" y="-1"/>
              <a:ext cx="515128" cy="608712"/>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82" name="Dingbat X"/>
            <p:cNvSpPr/>
            <p:nvPr/>
          </p:nvSpPr>
          <p:spPr>
            <a:xfrm>
              <a:off x="3908729" y="-1"/>
              <a:ext cx="515129" cy="608712"/>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83" name="Dingbat X"/>
            <p:cNvSpPr/>
            <p:nvPr/>
          </p:nvSpPr>
          <p:spPr>
            <a:xfrm>
              <a:off x="4742919" y="-1"/>
              <a:ext cx="515129" cy="608712"/>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84" name="Dingbat X"/>
            <p:cNvSpPr/>
            <p:nvPr/>
          </p:nvSpPr>
          <p:spPr>
            <a:xfrm>
              <a:off x="5508006" y="-1"/>
              <a:ext cx="515129" cy="608712"/>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85" name="Dingbat X"/>
            <p:cNvSpPr/>
            <p:nvPr/>
          </p:nvSpPr>
          <p:spPr>
            <a:xfrm>
              <a:off x="6214821" y="-1"/>
              <a:ext cx="515129" cy="608712"/>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3887" name="*All tests were done on Ubuntu 16.04, Windows 10, OS X 10.12.6, iOS 11.3, and Android Oreo."/>
          <p:cNvSpPr txBox="1"/>
          <p:nvPr/>
        </p:nvSpPr>
        <p:spPr>
          <a:xfrm>
            <a:off x="4364" y="9270999"/>
            <a:ext cx="10946236"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ct val="117999"/>
              </a:lnSpc>
              <a:defRPr b="0" sz="2200">
                <a:latin typeface="Gill Sans"/>
                <a:ea typeface="Gill Sans"/>
                <a:cs typeface="Gill Sans"/>
                <a:sym typeface="Gill Sans"/>
              </a:defRPr>
            </a:lvl1pPr>
          </a:lstStyle>
          <a:p>
            <a:pPr/>
            <a:r>
              <a:t>*All tests were done on Ubuntu 16.04, Windows 10, OS X 10.12.6, iOS 11.3, and Android Oreo.</a:t>
            </a:r>
          </a:p>
        </p:txBody>
      </p:sp>
      <p:grpSp>
        <p:nvGrpSpPr>
          <p:cNvPr id="3898" name="Group"/>
          <p:cNvGrpSpPr/>
          <p:nvPr/>
        </p:nvGrpSpPr>
        <p:grpSpPr>
          <a:xfrm>
            <a:off x="4992231" y="6266420"/>
            <a:ext cx="7374143" cy="608711"/>
            <a:chOff x="0" y="0"/>
            <a:chExt cx="7374142" cy="608710"/>
          </a:xfrm>
        </p:grpSpPr>
        <p:sp>
          <p:nvSpPr>
            <p:cNvPr id="3888" name="Dingbat X"/>
            <p:cNvSpPr/>
            <p:nvPr/>
          </p:nvSpPr>
          <p:spPr>
            <a:xfrm>
              <a:off x="0" y="0"/>
              <a:ext cx="515128" cy="608711"/>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89" name="Dingbat X"/>
            <p:cNvSpPr/>
            <p:nvPr/>
          </p:nvSpPr>
          <p:spPr>
            <a:xfrm>
              <a:off x="1606372" y="0"/>
              <a:ext cx="515129" cy="608711"/>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90" name="Dingbat X"/>
            <p:cNvSpPr/>
            <p:nvPr/>
          </p:nvSpPr>
          <p:spPr>
            <a:xfrm>
              <a:off x="2356891" y="0"/>
              <a:ext cx="515128" cy="608711"/>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91" name="Dingbat X"/>
            <p:cNvSpPr/>
            <p:nvPr/>
          </p:nvSpPr>
          <p:spPr>
            <a:xfrm>
              <a:off x="3107410" y="0"/>
              <a:ext cx="515129" cy="608711"/>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92" name="Dingbat X"/>
            <p:cNvSpPr/>
            <p:nvPr/>
          </p:nvSpPr>
          <p:spPr>
            <a:xfrm>
              <a:off x="3908729" y="0"/>
              <a:ext cx="515128" cy="608711"/>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93" name="Dingbat X"/>
            <p:cNvSpPr/>
            <p:nvPr/>
          </p:nvSpPr>
          <p:spPr>
            <a:xfrm>
              <a:off x="4742919" y="0"/>
              <a:ext cx="515128" cy="608711"/>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94" name="Dingbat X"/>
            <p:cNvSpPr/>
            <p:nvPr/>
          </p:nvSpPr>
          <p:spPr>
            <a:xfrm>
              <a:off x="5508006" y="0"/>
              <a:ext cx="515128" cy="608711"/>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95" name="Dingbat X"/>
            <p:cNvSpPr/>
            <p:nvPr/>
          </p:nvSpPr>
          <p:spPr>
            <a:xfrm>
              <a:off x="6214821" y="0"/>
              <a:ext cx="515128" cy="608711"/>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96" name="-"/>
            <p:cNvSpPr txBox="1"/>
            <p:nvPr/>
          </p:nvSpPr>
          <p:spPr>
            <a:xfrm>
              <a:off x="958443" y="-1"/>
              <a:ext cx="204615"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latin typeface="Gill Sans"/>
                  <a:ea typeface="Gill Sans"/>
                  <a:cs typeface="Gill Sans"/>
                  <a:sym typeface="Gill Sans"/>
                </a:defRPr>
              </a:lvl1pPr>
            </a:lstStyle>
            <a:p>
              <a:pPr/>
              <a:r>
                <a:t>-</a:t>
              </a:r>
            </a:p>
          </p:txBody>
        </p:sp>
        <p:sp>
          <p:nvSpPr>
            <p:cNvPr id="3897" name="-"/>
            <p:cNvSpPr txBox="1"/>
            <p:nvPr/>
          </p:nvSpPr>
          <p:spPr>
            <a:xfrm>
              <a:off x="7169528" y="94804"/>
              <a:ext cx="204615"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latin typeface="Gill Sans"/>
                  <a:ea typeface="Gill Sans"/>
                  <a:cs typeface="Gill Sans"/>
                  <a:sym typeface="Gill Sans"/>
                </a:defRPr>
              </a:lvl1pPr>
            </a:lstStyle>
            <a:p>
              <a:pPr/>
              <a:r>
                <a:t>-</a:t>
              </a:r>
            </a:p>
          </p:txBody>
        </p:sp>
      </p:grpSp>
      <p:grpSp>
        <p:nvGrpSpPr>
          <p:cNvPr id="3901" name="Group"/>
          <p:cNvGrpSpPr/>
          <p:nvPr/>
        </p:nvGrpSpPr>
        <p:grpSpPr>
          <a:xfrm>
            <a:off x="1070449" y="7706891"/>
            <a:ext cx="3024015" cy="1636175"/>
            <a:chOff x="0" y="0"/>
            <a:chExt cx="3024014" cy="1636173"/>
          </a:xfrm>
        </p:grpSpPr>
        <p:sp>
          <p:nvSpPr>
            <p:cNvPr id="3899" name="Clients"/>
            <p:cNvSpPr/>
            <p:nvPr/>
          </p:nvSpPr>
          <p:spPr>
            <a:xfrm>
              <a:off x="0" y="0"/>
              <a:ext cx="1674099" cy="732348"/>
            </a:xfrm>
            <a:prstGeom prst="roundRect">
              <a:avLst>
                <a:gd name="adj" fmla="val 26012"/>
              </a:avLst>
            </a:prstGeom>
            <a:solidFill>
              <a:schemeClr val="accent5">
                <a:hueOff val="89162"/>
                <a:satOff val="9554"/>
                <a:lumOff val="16296"/>
              </a:scheme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900">
                  <a:latin typeface="Gill Sans"/>
                  <a:ea typeface="Gill Sans"/>
                  <a:cs typeface="Gill Sans"/>
                  <a:sym typeface="Gill Sans"/>
                </a:defRPr>
              </a:lvl1pPr>
            </a:lstStyle>
            <a:p>
              <a:pPr/>
              <a:r>
                <a:t>Clients</a:t>
              </a:r>
            </a:p>
          </p:txBody>
        </p:sp>
        <p:sp>
          <p:nvSpPr>
            <p:cNvPr id="3900" name="Clients are largely not yet ready for OCSP Must-Staple"/>
            <p:cNvSpPr/>
            <p:nvPr/>
          </p:nvSpPr>
          <p:spPr>
            <a:xfrm>
              <a:off x="1754014" y="366173"/>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b="0" sz="3200">
                  <a:solidFill>
                    <a:schemeClr val="accent5">
                      <a:hueOff val="89162"/>
                      <a:satOff val="9554"/>
                      <a:lumOff val="16296"/>
                    </a:schemeClr>
                  </a:solidFill>
                  <a:latin typeface="Gill Sans"/>
                  <a:ea typeface="Gill Sans"/>
                  <a:cs typeface="Gill Sans"/>
                  <a:sym typeface="Gill Sans"/>
                </a:defRPr>
              </a:lvl1pPr>
            </a:lstStyle>
            <a:p>
              <a:pPr/>
              <a:r>
                <a:t>Clients are largely not yet ready for OCSP Must-Staple </a:t>
              </a:r>
            </a:p>
          </p:txBody>
        </p:sp>
      </p:grpSp>
      <p:sp>
        <p:nvSpPr>
          <p:cNvPr id="3902" name="(the additional coding work necessary to support OCSP Must-Staple is likely not too significant)"/>
          <p:cNvSpPr txBox="1"/>
          <p:nvPr/>
        </p:nvSpPr>
        <p:spPr>
          <a:xfrm>
            <a:off x="1124111" y="8434392"/>
            <a:ext cx="10957815" cy="3992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ct val="117999"/>
              </a:lnSpc>
              <a:defRPr b="0" sz="2000">
                <a:solidFill>
                  <a:schemeClr val="accent3">
                    <a:hueOff val="-365725"/>
                    <a:satOff val="-32500"/>
                    <a:lumOff val="18235"/>
                  </a:schemeClr>
                </a:solidFill>
              </a:defRPr>
            </a:lvl1pPr>
          </a:lstStyle>
          <a:p>
            <a:pPr/>
            <a:r>
              <a:t>(the additional coding work necessary to support OCSP Must-Staple is likely not too significant)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875"/>
                                        </p:tgtEl>
                                        <p:attrNameLst>
                                          <p:attrName>style.visibility</p:attrName>
                                        </p:attrNameLst>
                                      </p:cBhvr>
                                      <p:to>
                                        <p:strVal val="visible"/>
                                      </p:to>
                                    </p:set>
                                    <p:animEffect filter="dissolve" transition="in">
                                      <p:cBhvr>
                                        <p:cTn id="7" dur="300"/>
                                        <p:tgtEl>
                                          <p:spTgt spid="3875"/>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3886"/>
                                        </p:tgtEl>
                                        <p:attrNameLst>
                                          <p:attrName>style.visibility</p:attrName>
                                        </p:attrNameLst>
                                      </p:cBhvr>
                                      <p:to>
                                        <p:strVal val="visible"/>
                                      </p:to>
                                    </p:set>
                                    <p:animEffect filter="dissolve" transition="in">
                                      <p:cBhvr>
                                        <p:cTn id="12" dur="300"/>
                                        <p:tgtEl>
                                          <p:spTgt spid="3886"/>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3898"/>
                                        </p:tgtEl>
                                        <p:attrNameLst>
                                          <p:attrName>style.visibility</p:attrName>
                                        </p:attrNameLst>
                                      </p:cBhvr>
                                      <p:to>
                                        <p:strVal val="visible"/>
                                      </p:to>
                                    </p:set>
                                    <p:animEffect filter="dissolve" transition="in">
                                      <p:cBhvr>
                                        <p:cTn id="17" dur="300"/>
                                        <p:tgtEl>
                                          <p:spTgt spid="3898"/>
                                        </p:tgtEl>
                                      </p:cBhvr>
                                    </p:animEffect>
                                  </p:childTnLst>
                                </p:cTn>
                              </p:par>
                            </p:childTnLst>
                          </p:cTn>
                        </p:par>
                        <p:par>
                          <p:cTn id="18" fill="hold">
                            <p:stCondLst>
                              <p:cond delay="300"/>
                            </p:stCondLst>
                            <p:childTnLst>
                              <p:par>
                                <p:cTn id="19" presetClass="entr" nodeType="afterEffect" presetID="9" grpId="4" fill="hold">
                                  <p:stCondLst>
                                    <p:cond delay="0"/>
                                  </p:stCondLst>
                                  <p:iterate type="el" backwards="0">
                                    <p:tmAbs val="0"/>
                                  </p:iterate>
                                  <p:childTnLst>
                                    <p:set>
                                      <p:cBhvr>
                                        <p:cTn id="20" fill="hold"/>
                                        <p:tgtEl>
                                          <p:spTgt spid="3901"/>
                                        </p:tgtEl>
                                        <p:attrNameLst>
                                          <p:attrName>style.visibility</p:attrName>
                                        </p:attrNameLst>
                                      </p:cBhvr>
                                      <p:to>
                                        <p:strVal val="visible"/>
                                      </p:to>
                                    </p:set>
                                    <p:animEffect filter="dissolve" transition="in">
                                      <p:cBhvr>
                                        <p:cTn id="21" dur="499"/>
                                        <p:tgtEl>
                                          <p:spTgt spid="3901"/>
                                        </p:tgtEl>
                                      </p:cBhvr>
                                    </p:animEffect>
                                  </p:childTnLst>
                                </p:cTn>
                              </p:par>
                            </p:childTnLst>
                          </p:cTn>
                        </p:par>
                      </p:childTnLst>
                    </p:cTn>
                  </p:par>
                  <p:par>
                    <p:cTn id="22" fill="hold">
                      <p:stCondLst>
                        <p:cond delay="indefinite"/>
                      </p:stCondLst>
                      <p:childTnLst>
                        <p:par>
                          <p:cTn id="23" fill="hold">
                            <p:stCondLst>
                              <p:cond delay="0"/>
                            </p:stCondLst>
                            <p:childTnLst>
                              <p:par>
                                <p:cTn id="24" presetClass="entr" nodeType="clickEffect" presetID="9" grpId="5" fill="hold">
                                  <p:stCondLst>
                                    <p:cond delay="0"/>
                                  </p:stCondLst>
                                  <p:iterate type="el" backwards="0">
                                    <p:tmAbs val="0"/>
                                  </p:iterate>
                                  <p:childTnLst>
                                    <p:set>
                                      <p:cBhvr>
                                        <p:cTn id="25" fill="hold"/>
                                        <p:tgtEl>
                                          <p:spTgt spid="3902"/>
                                        </p:tgtEl>
                                        <p:attrNameLst>
                                          <p:attrName>style.visibility</p:attrName>
                                        </p:attrNameLst>
                                      </p:cBhvr>
                                      <p:to>
                                        <p:strVal val="visible"/>
                                      </p:to>
                                    </p:set>
                                    <p:animEffect filter="dissolve" transition="in">
                                      <p:cBhvr>
                                        <p:cTn id="26" dur="300"/>
                                        <p:tgtEl>
                                          <p:spTgt spid="39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86" grpId="2"/>
      <p:bldP build="whole" bldLvl="1" animBg="1" rev="0" advAuto="0" spid="3901" grpId="4"/>
      <p:bldP build="whole" bldLvl="1" animBg="1" rev="0" advAuto="0" spid="3898" grpId="3"/>
      <p:bldP build="whole" bldLvl="1" animBg="1" rev="0" advAuto="0" spid="3902" grpId="5"/>
      <p:bldP build="whole" bldLvl="1" animBg="1" rev="0" advAuto="0" spid="3875" grpId="1"/>
    </p:bldLst>
  </p:timing>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06" name="Conclusion"/>
          <p:cNvSpPr txBox="1"/>
          <p:nvPr>
            <p:ph type="title"/>
          </p:nvPr>
        </p:nvSpPr>
        <p:spPr>
          <a:prstGeom prst="rect">
            <a:avLst/>
          </a:prstGeom>
        </p:spPr>
        <p:txBody>
          <a:bodyPr/>
          <a:lstStyle/>
          <a:p>
            <a:pPr/>
            <a:r>
              <a:t>Conclusion</a:t>
            </a:r>
          </a:p>
        </p:txBody>
      </p:sp>
      <p:sp>
        <p:nvSpPr>
          <p:cNvPr id="3907" name="Considering OCSP Must-Staple can operate only if each of the principals in the PKI performs correctly.…"/>
          <p:cNvSpPr txBox="1"/>
          <p:nvPr>
            <p:ph type="body" idx="1"/>
          </p:nvPr>
        </p:nvSpPr>
        <p:spPr>
          <a:xfrm>
            <a:off x="361950" y="2197100"/>
            <a:ext cx="12280900" cy="6604000"/>
          </a:xfrm>
          <a:prstGeom prst="rect">
            <a:avLst/>
          </a:prstGeom>
        </p:spPr>
        <p:txBody>
          <a:bodyPr/>
          <a:lstStyle/>
          <a:p>
            <a:pPr/>
            <a:r>
              <a:t>Considering OCSP Must-Staple can operate only if each of the principals in the PKI performs correctly.</a:t>
            </a:r>
          </a:p>
          <a:p>
            <a:pPr lvl="1"/>
            <a:r>
              <a:t>OCSP servers: </a:t>
            </a:r>
            <a:r>
              <a:rPr>
                <a:solidFill>
                  <a:schemeClr val="accent5">
                    <a:hueOff val="89162"/>
                    <a:satOff val="9554"/>
                    <a:lumOff val="16296"/>
                  </a:schemeClr>
                </a:solidFill>
              </a:rPr>
              <a:t>not fully reliable </a:t>
            </a:r>
          </a:p>
          <a:p>
            <a:pPr lvl="1"/>
            <a:r>
              <a:t>Web server softwares: </a:t>
            </a:r>
            <a:r>
              <a:rPr>
                <a:solidFill>
                  <a:schemeClr val="accent5">
                    <a:hueOff val="89162"/>
                    <a:satOff val="9554"/>
                    <a:lumOff val="16296"/>
                  </a:schemeClr>
                </a:solidFill>
              </a:rPr>
              <a:t>not fully support</a:t>
            </a:r>
          </a:p>
          <a:p>
            <a:pPr lvl="1"/>
            <a:r>
              <a:t>Browsers: </a:t>
            </a:r>
            <a:r>
              <a:rPr>
                <a:solidFill>
                  <a:schemeClr val="accent5">
                    <a:hueOff val="89162"/>
                    <a:satOff val="9554"/>
                    <a:lumOff val="16296"/>
                  </a:schemeClr>
                </a:solidFill>
              </a:rPr>
              <a:t>not fully support</a:t>
            </a:r>
          </a:p>
          <a:p>
            <a:pPr/>
          </a:p>
          <a:p>
            <a:pPr/>
            <a:r>
              <a:t>But the bright side is</a:t>
            </a:r>
          </a:p>
          <a:p>
            <a:pPr lvl="1"/>
            <a:r>
              <a:rPr>
                <a:solidFill>
                  <a:schemeClr val="accent4">
                    <a:hueOff val="468000"/>
                    <a:satOff val="-4761"/>
                    <a:lumOff val="10196"/>
                  </a:schemeClr>
                </a:solidFill>
              </a:rPr>
              <a:t>Only a few players</a:t>
            </a:r>
            <a:r>
              <a:t> need to take action to make it possible for web server administrators to begin enabling OCSP Must-staple</a:t>
            </a:r>
          </a:p>
          <a:p>
            <a:pPr lvl="1"/>
            <a:r>
              <a:t>Much wider deployment of OCSP Must-Staple is an </a:t>
            </a:r>
            <a:r>
              <a:rPr>
                <a:solidFill>
                  <a:schemeClr val="accent4">
                    <a:hueOff val="468000"/>
                    <a:satOff val="-4761"/>
                    <a:lumOff val="10196"/>
                  </a:schemeClr>
                </a:solidFill>
              </a:rPr>
              <a:t>realistic</a:t>
            </a:r>
            <a:r>
              <a:t> and </a:t>
            </a:r>
            <a:r>
              <a:rPr>
                <a:solidFill>
                  <a:schemeClr val="accent4">
                    <a:hueOff val="468000"/>
                    <a:satOff val="-4761"/>
                    <a:lumOff val="10196"/>
                  </a:schemeClr>
                </a:solidFill>
              </a:rPr>
              <a:t>achievable</a:t>
            </a:r>
            <a:r>
              <a:t> goal</a:t>
            </a:r>
          </a:p>
        </p:txBody>
      </p:sp>
      <p:sp>
        <p:nvSpPr>
          <p:cNvPr id="390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12" name="Some protocols"/>
          <p:cNvSpPr txBox="1"/>
          <p:nvPr>
            <p:ph type="title"/>
          </p:nvPr>
        </p:nvSpPr>
        <p:spPr>
          <a:prstGeom prst="rect">
            <a:avLst/>
          </a:prstGeom>
        </p:spPr>
        <p:txBody>
          <a:bodyPr/>
          <a:lstStyle/>
          <a:p>
            <a:pPr/>
            <a:r>
              <a:t>Some protocols</a:t>
            </a:r>
          </a:p>
        </p:txBody>
      </p:sp>
      <p:sp>
        <p:nvSpPr>
          <p:cNvPr id="3913" name="HSTS (HTTP-STRICT-TRANSPORT-SECURITY)…"/>
          <p:cNvSpPr txBox="1"/>
          <p:nvPr>
            <p:ph type="body" idx="1"/>
          </p:nvPr>
        </p:nvSpPr>
        <p:spPr>
          <a:prstGeom prst="rect">
            <a:avLst/>
          </a:prstGeom>
        </p:spPr>
        <p:txBody>
          <a:bodyPr/>
          <a:lstStyle/>
          <a:p>
            <a:pPr/>
            <a:r>
              <a:t>HSTS (HTTP-STRICT-TRANSPORT-SECURITY)</a:t>
            </a:r>
          </a:p>
          <a:p>
            <a:pPr lvl="1"/>
            <a:r>
              <a:t>“Strict-Transport-Security</a:t>
            </a:r>
            <a:r>
              <a:rPr>
                <a:latin typeface="Helvetica"/>
                <a:ea typeface="Helvetica"/>
                <a:cs typeface="Helvetica"/>
                <a:sym typeface="Helvetica"/>
              </a:rPr>
              <a:t>” Header</a:t>
            </a:r>
            <a:endParaRPr>
              <a:latin typeface="Helvetica"/>
              <a:ea typeface="Helvetica"/>
              <a:cs typeface="Helvetica"/>
              <a:sym typeface="Helvetica"/>
            </a:endParaRPr>
          </a:p>
          <a:p>
            <a:pPr/>
            <a:r>
              <a:rPr>
                <a:latin typeface="Helvetica"/>
                <a:ea typeface="Helvetica"/>
                <a:cs typeface="Helvetica"/>
                <a:sym typeface="Helvetica"/>
              </a:rPr>
              <a:t>HSTS-preloaded list</a:t>
            </a:r>
            <a:endParaRPr>
              <a:latin typeface="Helvetica"/>
              <a:ea typeface="Helvetica"/>
              <a:cs typeface="Helvetica"/>
              <a:sym typeface="Helvetica"/>
            </a:endParaRPr>
          </a:p>
          <a:p>
            <a:pPr/>
            <a:r>
              <a:rPr>
                <a:latin typeface="Helvetica"/>
                <a:ea typeface="Helvetica"/>
                <a:cs typeface="Helvetica"/>
                <a:sym typeface="Helvetica"/>
              </a:rPr>
              <a:t>HPKP (HTTP Public Key Pinning)</a:t>
            </a:r>
            <a:endParaRPr>
              <a:latin typeface="Helvetica"/>
              <a:ea typeface="Helvetica"/>
              <a:cs typeface="Helvetica"/>
              <a:sym typeface="Helvetica"/>
            </a:endParaRPr>
          </a:p>
          <a:p>
            <a:pPr/>
            <a:r>
              <a:rPr>
                <a:latin typeface="Helvetica"/>
                <a:ea typeface="Helvetica"/>
                <a:cs typeface="Helvetica"/>
                <a:sym typeface="Helvetica"/>
              </a:rPr>
              <a:t>SNI (Server Name Indication)</a:t>
            </a:r>
            <a:endParaRPr>
              <a:latin typeface="Helvetica"/>
              <a:ea typeface="Helvetica"/>
              <a:cs typeface="Helvetica"/>
              <a:sym typeface="Helvetica"/>
            </a:endParaRPr>
          </a:p>
          <a:p>
            <a:pPr lvl="1"/>
            <a:endParaRPr>
              <a:latin typeface="Helvetica"/>
              <a:ea typeface="Helvetica"/>
              <a:cs typeface="Helvetica"/>
              <a:sym typeface="Helvetica"/>
            </a:endParaRPr>
          </a:p>
          <a:p>
            <a:pPr/>
            <a:r>
              <a:rPr>
                <a:latin typeface="Helvetica"/>
                <a:ea typeface="Helvetica"/>
                <a:cs typeface="Helvetica"/>
                <a:sym typeface="Helvetica"/>
              </a:rPr>
              <a:t>Certificate Transparency</a:t>
            </a:r>
            <a:endParaRPr>
              <a:latin typeface="Helvetica"/>
              <a:ea typeface="Helvetica"/>
              <a:cs typeface="Helvetica"/>
              <a:sym typeface="Helvetica"/>
            </a:endParaRPr>
          </a:p>
        </p:txBody>
      </p:sp>
      <p:sp>
        <p:nvSpPr>
          <p:cNvPr id="391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16" name="Today’s another problem of HTTPS"/>
          <p:cNvSpPr txBox="1"/>
          <p:nvPr>
            <p:ph type="title"/>
          </p:nvPr>
        </p:nvSpPr>
        <p:spPr>
          <a:prstGeom prst="rect">
            <a:avLst/>
          </a:prstGeom>
        </p:spPr>
        <p:txBody>
          <a:bodyPr/>
          <a:lstStyle/>
          <a:p>
            <a:pPr/>
            <a:r>
              <a:t>Today’s another problem of HTTPS </a:t>
            </a:r>
          </a:p>
        </p:txBody>
      </p:sp>
      <p:sp>
        <p:nvSpPr>
          <p:cNvPr id="3917" name="Body"/>
          <p:cNvSpPr txBox="1"/>
          <p:nvPr>
            <p:ph type="body" idx="1"/>
          </p:nvPr>
        </p:nvSpPr>
        <p:spPr>
          <a:prstGeom prst="rect">
            <a:avLst/>
          </a:prstGeom>
        </p:spPr>
        <p:txBody>
          <a:bodyPr/>
          <a:lstStyle/>
          <a:p>
            <a:pPr/>
          </a:p>
        </p:txBody>
      </p:sp>
      <p:sp>
        <p:nvSpPr>
          <p:cNvPr id="391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20" name="How HTTPS Works"/>
          <p:cNvSpPr txBox="1"/>
          <p:nvPr>
            <p:ph type="title"/>
          </p:nvPr>
        </p:nvSpPr>
        <p:spPr>
          <a:prstGeom prst="rect">
            <a:avLst/>
          </a:prstGeom>
        </p:spPr>
        <p:txBody>
          <a:bodyPr/>
          <a:lstStyle/>
          <a:p>
            <a:pPr/>
            <a:r>
              <a:t>How HTTPS Works</a:t>
            </a:r>
          </a:p>
        </p:txBody>
      </p:sp>
      <p:sp>
        <p:nvSpPr>
          <p:cNvPr id="392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22" name="Website"/>
          <p:cNvSpPr/>
          <p:nvPr/>
        </p:nvSpPr>
        <p:spPr>
          <a:xfrm>
            <a:off x="8327897"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sp>
        <p:nvSpPr>
          <p:cNvPr id="3923"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grpSp>
        <p:nvGrpSpPr>
          <p:cNvPr id="3931" name="Group"/>
          <p:cNvGrpSpPr/>
          <p:nvPr/>
        </p:nvGrpSpPr>
        <p:grpSpPr>
          <a:xfrm>
            <a:off x="8461774" y="3999792"/>
            <a:ext cx="620593" cy="577621"/>
            <a:chOff x="0" y="0"/>
            <a:chExt cx="620592" cy="577619"/>
          </a:xfrm>
        </p:grpSpPr>
        <p:sp>
          <p:nvSpPr>
            <p:cNvPr id="3924"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25"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26"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27"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28" name="Line"/>
            <p:cNvSpPr/>
            <p:nvPr/>
          </p:nvSpPr>
          <p:spPr>
            <a:xfrm flipV="1">
              <a:off x="214594" y="293887"/>
              <a:ext cx="134370"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29"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30"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939" name="Group"/>
          <p:cNvGrpSpPr/>
          <p:nvPr/>
        </p:nvGrpSpPr>
        <p:grpSpPr>
          <a:xfrm>
            <a:off x="8939527" y="3996502"/>
            <a:ext cx="627663" cy="584201"/>
            <a:chOff x="0" y="0"/>
            <a:chExt cx="627662" cy="584200"/>
          </a:xfrm>
        </p:grpSpPr>
        <p:sp>
          <p:nvSpPr>
            <p:cNvPr id="3932"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33"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34"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35"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36"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37"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38"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3940"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3941" name="Chrome-logo.png" descr="Chrome-logo.png"/>
          <p:cNvPicPr>
            <a:picLocks noChangeAspect="1"/>
          </p:cNvPicPr>
          <p:nvPr/>
        </p:nvPicPr>
        <p:blipFill>
          <a:blip r:embed="rId3">
            <a:extLst/>
          </a:blip>
          <a:stretch>
            <a:fillRect/>
          </a:stretch>
        </p:blipFill>
        <p:spPr>
          <a:xfrm>
            <a:off x="1841634" y="2992428"/>
            <a:ext cx="685801" cy="685801"/>
          </a:xfrm>
          <a:prstGeom prst="rect">
            <a:avLst/>
          </a:prstGeom>
          <a:ln w="12700">
            <a:miter lim="400000"/>
          </a:ln>
        </p:spPr>
      </p:pic>
      <p:pic>
        <p:nvPicPr>
          <p:cNvPr id="3942" name="strategic_bofa500_1.png" descr="strategic_bofa500_1.png"/>
          <p:cNvPicPr>
            <a:picLocks noChangeAspect="1"/>
          </p:cNvPicPr>
          <p:nvPr/>
        </p:nvPicPr>
        <p:blipFill>
          <a:blip r:embed="rId4">
            <a:extLst/>
          </a:blip>
          <a:srcRect l="28418" t="39675" r="28418" b="0"/>
          <a:stretch>
            <a:fillRect/>
          </a:stretch>
        </p:blipFill>
        <p:spPr>
          <a:xfrm>
            <a:off x="7501744" y="2989452"/>
            <a:ext cx="1466958" cy="691941"/>
          </a:xfrm>
          <a:prstGeom prst="rect">
            <a:avLst/>
          </a:prstGeom>
          <a:ln w="12700">
            <a:miter lim="400000"/>
          </a:ln>
        </p:spPr>
      </p:pic>
      <p:grpSp>
        <p:nvGrpSpPr>
          <p:cNvPr id="3955" name="Group"/>
          <p:cNvGrpSpPr/>
          <p:nvPr/>
        </p:nvGrpSpPr>
        <p:grpSpPr>
          <a:xfrm>
            <a:off x="9674781" y="3840488"/>
            <a:ext cx="1194275" cy="896229"/>
            <a:chOff x="0" y="0"/>
            <a:chExt cx="1194273" cy="896228"/>
          </a:xfrm>
        </p:grpSpPr>
        <p:sp>
          <p:nvSpPr>
            <p:cNvPr id="3943"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44"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3952" name="Group"/>
            <p:cNvGrpSpPr/>
            <p:nvPr/>
          </p:nvGrpSpPr>
          <p:grpSpPr>
            <a:xfrm>
              <a:off x="62930" y="528144"/>
              <a:ext cx="290761" cy="270627"/>
              <a:chOff x="0" y="0"/>
              <a:chExt cx="290759" cy="270626"/>
            </a:xfrm>
          </p:grpSpPr>
          <p:sp>
            <p:nvSpPr>
              <p:cNvPr id="3945"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46"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47"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48"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49"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50"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51"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953" name="250px-VRSNlogoAug2012.png" descr="250px-VRSNlogoAug2012.png"/>
            <p:cNvPicPr>
              <a:picLocks noChangeAspect="1"/>
            </p:cNvPicPr>
            <p:nvPr/>
          </p:nvPicPr>
          <p:blipFill>
            <a:blip r:embed="rId5">
              <a:extLst/>
            </a:blip>
            <a:srcRect l="0" t="0" r="12951" b="33387"/>
            <a:stretch>
              <a:fillRect/>
            </a:stretch>
          </p:blipFill>
          <p:spPr>
            <a:xfrm>
              <a:off x="695032" y="443170"/>
              <a:ext cx="464702" cy="355605"/>
            </a:xfrm>
            <a:prstGeom prst="rect">
              <a:avLst/>
            </a:prstGeom>
            <a:ln w="12700" cap="flat">
              <a:noFill/>
              <a:miter lim="400000"/>
            </a:ln>
            <a:effectLst/>
          </p:spPr>
        </p:pic>
        <p:pic>
          <p:nvPicPr>
            <p:cNvPr id="3954"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3968" name="Group"/>
          <p:cNvGrpSpPr/>
          <p:nvPr/>
        </p:nvGrpSpPr>
        <p:grpSpPr>
          <a:xfrm>
            <a:off x="8914956" y="7131912"/>
            <a:ext cx="3197030" cy="1869318"/>
            <a:chOff x="0" y="0"/>
            <a:chExt cx="3197028" cy="1869316"/>
          </a:xfrm>
        </p:grpSpPr>
        <p:sp>
          <p:nvSpPr>
            <p:cNvPr id="3956" name="Certificate"/>
            <p:cNvSpPr txBox="1"/>
            <p:nvPr/>
          </p:nvSpPr>
          <p:spPr>
            <a:xfrm>
              <a:off x="625803" y="1285116"/>
              <a:ext cx="1929855"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3300">
                  <a:solidFill>
                    <a:srgbClr val="F5D328"/>
                  </a:solidFill>
                  <a:latin typeface="Gill Sans"/>
                  <a:ea typeface="Gill Sans"/>
                  <a:cs typeface="Gill Sans"/>
                  <a:sym typeface="Gill Sans"/>
                </a:defRPr>
              </a:lvl1pPr>
            </a:lstStyle>
            <a:p>
              <a:pPr/>
              <a:r>
                <a:t>Certificate</a:t>
              </a:r>
            </a:p>
          </p:txBody>
        </p:sp>
        <p:sp>
          <p:nvSpPr>
            <p:cNvPr id="3957" name="is indeed BoA"/>
            <p:cNvSpPr/>
            <p:nvPr/>
          </p:nvSpPr>
          <p:spPr>
            <a:xfrm>
              <a:off x="0" y="0"/>
              <a:ext cx="3197029" cy="1188365"/>
            </a:xfrm>
            <a:prstGeom prst="roundRect">
              <a:avLst>
                <a:gd name="adj" fmla="val 38046"/>
              </a:avLst>
            </a:prstGeom>
            <a:noFill/>
            <a:ln w="76200" cap="flat">
              <a:solidFill>
                <a:srgbClr val="0365C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br/>
              <a:r>
                <a:t>is indeed BoA</a:t>
              </a:r>
            </a:p>
          </p:txBody>
        </p:sp>
        <p:sp>
          <p:nvSpPr>
            <p:cNvPr id="3958" name="The owner of"/>
            <p:cNvSpPr txBox="1"/>
            <p:nvPr/>
          </p:nvSpPr>
          <p:spPr>
            <a:xfrm>
              <a:off x="220136" y="95322"/>
              <a:ext cx="2224607" cy="5421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The owner of      </a:t>
              </a:r>
            </a:p>
          </p:txBody>
        </p:sp>
        <p:grpSp>
          <p:nvGrpSpPr>
            <p:cNvPr id="3966" name="Group"/>
            <p:cNvGrpSpPr/>
            <p:nvPr/>
          </p:nvGrpSpPr>
          <p:grpSpPr>
            <a:xfrm>
              <a:off x="2427437" y="150138"/>
              <a:ext cx="464741" cy="432560"/>
              <a:chOff x="0" y="0"/>
              <a:chExt cx="464740" cy="432559"/>
            </a:xfrm>
          </p:grpSpPr>
          <p:sp>
            <p:nvSpPr>
              <p:cNvPr id="3959" name="Line"/>
              <p:cNvSpPr/>
              <p:nvPr/>
            </p:nvSpPr>
            <p:spPr>
              <a:xfrm>
                <a:off x="0" y="152854"/>
                <a:ext cx="346129" cy="279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60" name="Line"/>
              <p:cNvSpPr/>
              <p:nvPr/>
            </p:nvSpPr>
            <p:spPr>
              <a:xfrm flipV="1">
                <a:off x="16653" y="196014"/>
                <a:ext cx="226624" cy="22662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61" name="Line"/>
              <p:cNvSpPr/>
              <p:nvPr/>
            </p:nvSpPr>
            <p:spPr>
              <a:xfrm flipV="1">
                <a:off x="170273" y="219158"/>
                <a:ext cx="103087" cy="10308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62" name="Line"/>
              <p:cNvSpPr/>
              <p:nvPr/>
            </p:nvSpPr>
            <p:spPr>
              <a:xfrm flipV="1">
                <a:off x="14980" y="189997"/>
                <a:ext cx="222280" cy="22228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63" name="Line"/>
              <p:cNvSpPr/>
              <p:nvPr/>
            </p:nvSpPr>
            <p:spPr>
              <a:xfrm flipV="1">
                <a:off x="160702" y="220082"/>
                <a:ext cx="100626" cy="10062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64" name="Circle"/>
              <p:cNvSpPr/>
              <p:nvPr/>
            </p:nvSpPr>
            <p:spPr>
              <a:xfrm>
                <a:off x="209642" y="0"/>
                <a:ext cx="255099" cy="255098"/>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65" name="Circle"/>
              <p:cNvSpPr/>
              <p:nvPr/>
            </p:nvSpPr>
            <p:spPr>
              <a:xfrm>
                <a:off x="341965" y="37551"/>
                <a:ext cx="82452" cy="8245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967" name="250px-VRSNlogoAug2012.png" descr="250px-VRSNlogoAug2012.png"/>
            <p:cNvPicPr>
              <a:picLocks noChangeAspect="1"/>
            </p:cNvPicPr>
            <p:nvPr/>
          </p:nvPicPr>
          <p:blipFill>
            <a:blip r:embed="rId5">
              <a:extLst/>
            </a:blip>
            <a:srcRect l="0" t="0" r="12951" b="33387"/>
            <a:stretch>
              <a:fillRect/>
            </a:stretch>
          </p:blipFill>
          <p:spPr>
            <a:xfrm>
              <a:off x="2541162" y="609193"/>
              <a:ext cx="565279" cy="432570"/>
            </a:xfrm>
            <a:prstGeom prst="rect">
              <a:avLst/>
            </a:prstGeom>
            <a:ln w="12700" cap="flat">
              <a:noFill/>
              <a:miter lim="400000"/>
            </a:ln>
            <a:effectLst/>
          </p:spPr>
        </p:pic>
      </p:grpSp>
      <p:grpSp>
        <p:nvGrpSpPr>
          <p:cNvPr id="3971" name="Group"/>
          <p:cNvGrpSpPr/>
          <p:nvPr/>
        </p:nvGrpSpPr>
        <p:grpSpPr>
          <a:xfrm>
            <a:off x="4505917" y="6524009"/>
            <a:ext cx="3959814" cy="1984873"/>
            <a:chOff x="0" y="0"/>
            <a:chExt cx="3959813" cy="1984872"/>
          </a:xfrm>
        </p:grpSpPr>
        <p:sp>
          <p:nvSpPr>
            <p:cNvPr id="3969"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3970" name="250px-VRSNlogoAug2012.png" descr="250px-VRSNlogoAug2012.png"/>
            <p:cNvPicPr>
              <a:picLocks noChangeAspect="1"/>
            </p:cNvPicPr>
            <p:nvPr/>
          </p:nvPicPr>
          <p:blipFill>
            <a:blip r:embed="rId5">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3974" name="Group"/>
          <p:cNvGrpSpPr/>
          <p:nvPr/>
        </p:nvGrpSpPr>
        <p:grpSpPr>
          <a:xfrm>
            <a:off x="8589722" y="5104992"/>
            <a:ext cx="3372454" cy="2679706"/>
            <a:chOff x="0" y="0"/>
            <a:chExt cx="3372452" cy="2679704"/>
          </a:xfrm>
        </p:grpSpPr>
        <p:sp>
          <p:nvSpPr>
            <p:cNvPr id="3972" name="Vetting"/>
            <p:cNvSpPr/>
            <p:nvPr/>
          </p:nvSpPr>
          <p:spPr>
            <a:xfrm>
              <a:off x="2102452" y="1409704"/>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latin typeface="Gill Sans"/>
                  <a:ea typeface="Gill Sans"/>
                  <a:cs typeface="Gill Sans"/>
                  <a:sym typeface="Gill Sans"/>
                </a:defRPr>
              </a:lvl1pPr>
            </a:lstStyle>
            <a:p>
              <a:pPr/>
              <a:r>
                <a:t>Vetting</a:t>
              </a:r>
            </a:p>
          </p:txBody>
        </p:sp>
        <p:sp>
          <p:nvSpPr>
            <p:cNvPr id="4077" name="Connection Line"/>
            <p:cNvSpPr/>
            <p:nvPr/>
          </p:nvSpPr>
          <p:spPr>
            <a:xfrm>
              <a:off x="0" y="0"/>
              <a:ext cx="1414583" cy="2191036"/>
            </a:xfrm>
            <a:custGeom>
              <a:avLst/>
              <a:gdLst/>
              <a:ahLst/>
              <a:cxnLst>
                <a:cxn ang="0">
                  <a:pos x="wd2" y="hd2"/>
                </a:cxn>
                <a:cxn ang="5400000">
                  <a:pos x="wd2" y="hd2"/>
                </a:cxn>
                <a:cxn ang="10800000">
                  <a:pos x="wd2" y="hd2"/>
                </a:cxn>
                <a:cxn ang="16200000">
                  <a:pos x="wd2" y="hd2"/>
                </a:cxn>
              </a:cxnLst>
              <a:rect l="0" t="0" r="r" b="b"/>
              <a:pathLst>
                <a:path w="21181" h="21600" fill="norm" stroke="1" extrusionOk="0">
                  <a:moveTo>
                    <a:pt x="0" y="21600"/>
                  </a:moveTo>
                  <a:cubicBezTo>
                    <a:pt x="14546" y="18502"/>
                    <a:pt x="21600" y="11302"/>
                    <a:pt x="21162" y="0"/>
                  </a:cubicBezTo>
                </a:path>
              </a:pathLst>
            </a:custGeom>
            <a:noFill/>
            <a:ln w="63500" cap="flat">
              <a:solidFill>
                <a:srgbClr val="FFFFFF"/>
              </a:solidFill>
              <a:prstDash val="sysDot"/>
              <a:miter lim="400000"/>
              <a:headEnd type="triangle" w="med" len="med"/>
              <a:tailEnd type="triangle" w="med" len="med"/>
            </a:ln>
            <a:effectLst/>
          </p:spPr>
          <p:txBody>
            <a:bodyPr/>
            <a:lstStyle/>
            <a:p>
              <a:pPr/>
            </a:p>
          </p:txBody>
        </p:sp>
      </p:grpSp>
      <p:grpSp>
        <p:nvGrpSpPr>
          <p:cNvPr id="3987" name="Group"/>
          <p:cNvGrpSpPr/>
          <p:nvPr/>
        </p:nvGrpSpPr>
        <p:grpSpPr>
          <a:xfrm>
            <a:off x="9916334" y="7192369"/>
            <a:ext cx="1194274" cy="896229"/>
            <a:chOff x="0" y="0"/>
            <a:chExt cx="1194273" cy="896228"/>
          </a:xfrm>
        </p:grpSpPr>
        <p:sp>
          <p:nvSpPr>
            <p:cNvPr id="3975"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76"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3984" name="Group"/>
            <p:cNvGrpSpPr/>
            <p:nvPr/>
          </p:nvGrpSpPr>
          <p:grpSpPr>
            <a:xfrm>
              <a:off x="62930" y="528144"/>
              <a:ext cx="290761" cy="270627"/>
              <a:chOff x="0" y="0"/>
              <a:chExt cx="290759" cy="270626"/>
            </a:xfrm>
          </p:grpSpPr>
          <p:sp>
            <p:nvSpPr>
              <p:cNvPr id="3977"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78"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79"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80"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81"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82"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83"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985" name="250px-VRSNlogoAug2012.png" descr="250px-VRSNlogoAug2012.png"/>
            <p:cNvPicPr>
              <a:picLocks noChangeAspect="1"/>
            </p:cNvPicPr>
            <p:nvPr/>
          </p:nvPicPr>
          <p:blipFill>
            <a:blip r:embed="rId5">
              <a:extLst/>
            </a:blip>
            <a:srcRect l="0" t="0" r="12951" b="33387"/>
            <a:stretch>
              <a:fillRect/>
            </a:stretch>
          </p:blipFill>
          <p:spPr>
            <a:xfrm>
              <a:off x="695032" y="443170"/>
              <a:ext cx="464702" cy="355605"/>
            </a:xfrm>
            <a:prstGeom prst="rect">
              <a:avLst/>
            </a:prstGeom>
            <a:ln w="12700" cap="flat">
              <a:noFill/>
              <a:miter lim="400000"/>
            </a:ln>
            <a:effectLst/>
          </p:spPr>
        </p:pic>
        <p:pic>
          <p:nvPicPr>
            <p:cNvPr id="3986"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3995" name="Group"/>
          <p:cNvGrpSpPr/>
          <p:nvPr/>
        </p:nvGrpSpPr>
        <p:grpSpPr>
          <a:xfrm>
            <a:off x="8461774" y="3999792"/>
            <a:ext cx="620593" cy="577621"/>
            <a:chOff x="0" y="0"/>
            <a:chExt cx="620592" cy="577619"/>
          </a:xfrm>
        </p:grpSpPr>
        <p:sp>
          <p:nvSpPr>
            <p:cNvPr id="3988"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89"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90"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91"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92" name="Line"/>
            <p:cNvSpPr/>
            <p:nvPr/>
          </p:nvSpPr>
          <p:spPr>
            <a:xfrm flipV="1">
              <a:off x="214594" y="293887"/>
              <a:ext cx="134370"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93"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94"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3996" name="How can users truly know with whom they are communicating?"/>
          <p:cNvSpPr txBox="1"/>
          <p:nvPr/>
        </p:nvSpPr>
        <p:spPr>
          <a:xfrm>
            <a:off x="703160" y="1350064"/>
            <a:ext cx="11611180"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500">
                <a:latin typeface="Gill Sans"/>
                <a:ea typeface="Gill Sans"/>
                <a:cs typeface="Gill Sans"/>
                <a:sym typeface="Gill Sans"/>
              </a:defRPr>
            </a:lvl1pPr>
          </a:lstStyle>
          <a:p>
            <a:pPr/>
            <a:r>
              <a:t>How can users truly know with whom they are communicating?</a:t>
            </a:r>
          </a:p>
        </p:txBody>
      </p:sp>
      <p:grpSp>
        <p:nvGrpSpPr>
          <p:cNvPr id="4013" name="Group"/>
          <p:cNvGrpSpPr/>
          <p:nvPr/>
        </p:nvGrpSpPr>
        <p:grpSpPr>
          <a:xfrm>
            <a:off x="7061379" y="7526142"/>
            <a:ext cx="1217021" cy="659924"/>
            <a:chOff x="0" y="0"/>
            <a:chExt cx="1217019" cy="659923"/>
          </a:xfrm>
        </p:grpSpPr>
        <p:grpSp>
          <p:nvGrpSpPr>
            <p:cNvPr id="4004" name="Group"/>
            <p:cNvGrpSpPr/>
            <p:nvPr/>
          </p:nvGrpSpPr>
          <p:grpSpPr>
            <a:xfrm>
              <a:off x="0" y="-1"/>
              <a:ext cx="709020" cy="659925"/>
              <a:chOff x="0" y="0"/>
              <a:chExt cx="709019" cy="659923"/>
            </a:xfrm>
          </p:grpSpPr>
          <p:sp>
            <p:nvSpPr>
              <p:cNvPr id="3997"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98"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99"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00"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01"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02"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03"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012" name="Group"/>
            <p:cNvGrpSpPr/>
            <p:nvPr/>
          </p:nvGrpSpPr>
          <p:grpSpPr>
            <a:xfrm>
              <a:off x="507999" y="0"/>
              <a:ext cx="709021" cy="659924"/>
              <a:chOff x="0" y="0"/>
              <a:chExt cx="709019" cy="659923"/>
            </a:xfrm>
          </p:grpSpPr>
          <p:sp>
            <p:nvSpPr>
              <p:cNvPr id="4005"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06"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07"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08"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09"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10"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11"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4061" name="Group"/>
          <p:cNvGrpSpPr/>
          <p:nvPr/>
        </p:nvGrpSpPr>
        <p:grpSpPr>
          <a:xfrm>
            <a:off x="211123" y="5084114"/>
            <a:ext cx="2661197" cy="3289382"/>
            <a:chOff x="0" y="0"/>
            <a:chExt cx="2661195" cy="3289381"/>
          </a:xfrm>
        </p:grpSpPr>
        <p:grpSp>
          <p:nvGrpSpPr>
            <p:cNvPr id="4026" name="Group"/>
            <p:cNvGrpSpPr/>
            <p:nvPr/>
          </p:nvGrpSpPr>
          <p:grpSpPr>
            <a:xfrm>
              <a:off x="1466921" y="2393153"/>
              <a:ext cx="1194275" cy="896229"/>
              <a:chOff x="0" y="0"/>
              <a:chExt cx="1194273" cy="896228"/>
            </a:xfrm>
          </p:grpSpPr>
          <p:sp>
            <p:nvSpPr>
              <p:cNvPr id="4014"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15"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4023" name="Group"/>
              <p:cNvGrpSpPr/>
              <p:nvPr/>
            </p:nvGrpSpPr>
            <p:grpSpPr>
              <a:xfrm>
                <a:off x="62930" y="528144"/>
                <a:ext cx="290761" cy="270627"/>
                <a:chOff x="0" y="0"/>
                <a:chExt cx="290759" cy="270626"/>
              </a:xfrm>
            </p:grpSpPr>
            <p:sp>
              <p:nvSpPr>
                <p:cNvPr id="4016"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17"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18"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19"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20"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21"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22"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4024" name="250px-VRSNlogoAug2012.png" descr="250px-VRSNlogoAug2012.png"/>
              <p:cNvPicPr>
                <a:picLocks noChangeAspect="1"/>
              </p:cNvPicPr>
              <p:nvPr/>
            </p:nvPicPr>
            <p:blipFill>
              <a:blip r:embed="rId5">
                <a:extLst/>
              </a:blip>
              <a:srcRect l="0" t="0" r="12951" b="33387"/>
              <a:stretch>
                <a:fillRect/>
              </a:stretch>
            </p:blipFill>
            <p:spPr>
              <a:xfrm>
                <a:off x="695032" y="443170"/>
                <a:ext cx="464702" cy="355605"/>
              </a:xfrm>
              <a:prstGeom prst="rect">
                <a:avLst/>
              </a:prstGeom>
              <a:ln w="12700" cap="flat">
                <a:noFill/>
                <a:miter lim="400000"/>
              </a:ln>
              <a:effectLst/>
            </p:spPr>
          </p:pic>
          <p:pic>
            <p:nvPicPr>
              <p:cNvPr id="4025"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4040" name="Group"/>
            <p:cNvGrpSpPr/>
            <p:nvPr/>
          </p:nvGrpSpPr>
          <p:grpSpPr>
            <a:xfrm>
              <a:off x="846779" y="1404515"/>
              <a:ext cx="1194275" cy="896229"/>
              <a:chOff x="0" y="0"/>
              <a:chExt cx="1194273" cy="896228"/>
            </a:xfrm>
          </p:grpSpPr>
          <p:grpSp>
            <p:nvGrpSpPr>
              <p:cNvPr id="4029" name="Group"/>
              <p:cNvGrpSpPr/>
              <p:nvPr/>
            </p:nvGrpSpPr>
            <p:grpSpPr>
              <a:xfrm>
                <a:off x="0" y="0"/>
                <a:ext cx="1194274" cy="896229"/>
                <a:chOff x="0" y="0"/>
                <a:chExt cx="1194273" cy="896228"/>
              </a:xfrm>
            </p:grpSpPr>
            <p:sp>
              <p:nvSpPr>
                <p:cNvPr id="4027"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28"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pic>
            <p:nvPicPr>
              <p:cNvPr id="4030" name="250px-VRSNlogoAug2012.png" descr="250px-VRSNlogoAug2012.png"/>
              <p:cNvPicPr>
                <a:picLocks noChangeAspect="1"/>
              </p:cNvPicPr>
              <p:nvPr/>
            </p:nvPicPr>
            <p:blipFill>
              <a:blip r:embed="rId5">
                <a:extLst/>
              </a:blip>
              <a:srcRect l="0" t="0" r="12951" b="33387"/>
              <a:stretch>
                <a:fillRect/>
              </a:stretch>
            </p:blipFill>
            <p:spPr>
              <a:xfrm>
                <a:off x="326666" y="384614"/>
                <a:ext cx="464702" cy="355605"/>
              </a:xfrm>
              <a:prstGeom prst="rect">
                <a:avLst/>
              </a:prstGeom>
              <a:ln w="12700" cap="flat">
                <a:noFill/>
                <a:miter lim="400000"/>
              </a:ln>
              <a:effectLst/>
            </p:spPr>
          </p:pic>
          <p:grpSp>
            <p:nvGrpSpPr>
              <p:cNvPr id="4038" name="Group"/>
              <p:cNvGrpSpPr/>
              <p:nvPr/>
            </p:nvGrpSpPr>
            <p:grpSpPr>
              <a:xfrm>
                <a:off x="57984" y="473977"/>
                <a:ext cx="327478" cy="304801"/>
                <a:chOff x="0" y="0"/>
                <a:chExt cx="327476" cy="304800"/>
              </a:xfrm>
            </p:grpSpPr>
            <p:sp>
              <p:nvSpPr>
                <p:cNvPr id="4031" name="Line"/>
                <p:cNvSpPr/>
                <p:nvPr/>
              </p:nvSpPr>
              <p:spPr>
                <a:xfrm>
                  <a:off x="0" y="107707"/>
                  <a:ext cx="243898" cy="1970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32" name="Line"/>
                <p:cNvSpPr/>
                <p:nvPr/>
              </p:nvSpPr>
              <p:spPr>
                <a:xfrm flipV="1">
                  <a:off x="11734" y="138120"/>
                  <a:ext cx="159689" cy="159689"/>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33" name="Line"/>
                <p:cNvSpPr/>
                <p:nvPr/>
              </p:nvSpPr>
              <p:spPr>
                <a:xfrm flipV="1">
                  <a:off x="119981" y="154428"/>
                  <a:ext cx="72641" cy="72640"/>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34" name="Line"/>
                <p:cNvSpPr/>
                <p:nvPr/>
              </p:nvSpPr>
              <p:spPr>
                <a:xfrm flipV="1">
                  <a:off x="10556" y="133880"/>
                  <a:ext cx="156628" cy="15662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35" name="Line"/>
                <p:cNvSpPr/>
                <p:nvPr/>
              </p:nvSpPr>
              <p:spPr>
                <a:xfrm flipV="1">
                  <a:off x="113237" y="155079"/>
                  <a:ext cx="70906" cy="7090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36" name="Circle"/>
                <p:cNvSpPr/>
                <p:nvPr/>
              </p:nvSpPr>
              <p:spPr>
                <a:xfrm>
                  <a:off x="147723" y="0"/>
                  <a:ext cx="179754" cy="179753"/>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37" name="Circle"/>
                <p:cNvSpPr/>
                <p:nvPr/>
              </p:nvSpPr>
              <p:spPr>
                <a:xfrm>
                  <a:off x="240963" y="26460"/>
                  <a:ext cx="58100" cy="580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4039" name="Image" descr="Image"/>
              <p:cNvPicPr>
                <a:picLocks noChangeAspect="1"/>
              </p:cNvPicPr>
              <p:nvPr/>
            </p:nvPicPr>
            <p:blipFill>
              <a:blip r:embed="rId6">
                <a:extLst/>
              </a:blip>
              <a:stretch>
                <a:fillRect/>
              </a:stretch>
            </p:blipFill>
            <p:spPr>
              <a:xfrm>
                <a:off x="739484" y="448114"/>
                <a:ext cx="355601" cy="355601"/>
              </a:xfrm>
              <a:prstGeom prst="rect">
                <a:avLst/>
              </a:prstGeom>
              <a:ln w="12700" cap="flat">
                <a:noFill/>
                <a:miter lim="400000"/>
              </a:ln>
              <a:effectLst/>
            </p:spPr>
          </p:pic>
        </p:grpSp>
        <p:grpSp>
          <p:nvGrpSpPr>
            <p:cNvPr id="4055" name="Group"/>
            <p:cNvGrpSpPr/>
            <p:nvPr/>
          </p:nvGrpSpPr>
          <p:grpSpPr>
            <a:xfrm>
              <a:off x="370764" y="415876"/>
              <a:ext cx="1194275" cy="896230"/>
              <a:chOff x="0" y="0"/>
              <a:chExt cx="1194273" cy="896228"/>
            </a:xfrm>
          </p:grpSpPr>
          <p:grpSp>
            <p:nvGrpSpPr>
              <p:cNvPr id="4045" name="Group"/>
              <p:cNvGrpSpPr/>
              <p:nvPr/>
            </p:nvGrpSpPr>
            <p:grpSpPr>
              <a:xfrm>
                <a:off x="0" y="0"/>
                <a:ext cx="1194274" cy="896229"/>
                <a:chOff x="0" y="0"/>
                <a:chExt cx="1194273" cy="896228"/>
              </a:xfrm>
            </p:grpSpPr>
            <p:grpSp>
              <p:nvGrpSpPr>
                <p:cNvPr id="4043" name="Group"/>
                <p:cNvGrpSpPr/>
                <p:nvPr/>
              </p:nvGrpSpPr>
              <p:grpSpPr>
                <a:xfrm>
                  <a:off x="0" y="0"/>
                  <a:ext cx="1194274" cy="896229"/>
                  <a:chOff x="0" y="0"/>
                  <a:chExt cx="1194273" cy="896228"/>
                </a:xfrm>
              </p:grpSpPr>
              <p:sp>
                <p:nvSpPr>
                  <p:cNvPr id="4041"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42"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pic>
              <p:nvPicPr>
                <p:cNvPr id="4044" name="Image" descr="Image"/>
                <p:cNvPicPr>
                  <a:picLocks noChangeAspect="1"/>
                </p:cNvPicPr>
                <p:nvPr/>
              </p:nvPicPr>
              <p:blipFill>
                <a:blip r:embed="rId6">
                  <a:extLst/>
                </a:blip>
                <a:stretch>
                  <a:fillRect/>
                </a:stretch>
              </p:blipFill>
              <p:spPr>
                <a:xfrm>
                  <a:off x="739484" y="448114"/>
                  <a:ext cx="355601" cy="355601"/>
                </a:xfrm>
                <a:prstGeom prst="rect">
                  <a:avLst/>
                </a:prstGeom>
                <a:ln w="12700" cap="flat">
                  <a:noFill/>
                  <a:miter lim="400000"/>
                </a:ln>
                <a:effectLst/>
              </p:spPr>
            </p:pic>
          </p:grpSp>
          <p:grpSp>
            <p:nvGrpSpPr>
              <p:cNvPr id="4053" name="Group"/>
              <p:cNvGrpSpPr/>
              <p:nvPr/>
            </p:nvGrpSpPr>
            <p:grpSpPr>
              <a:xfrm>
                <a:off x="29380" y="461710"/>
                <a:ext cx="368412" cy="342901"/>
                <a:chOff x="0" y="0"/>
                <a:chExt cx="368410" cy="342900"/>
              </a:xfrm>
            </p:grpSpPr>
            <p:sp>
              <p:nvSpPr>
                <p:cNvPr id="4046" name="Line"/>
                <p:cNvSpPr/>
                <p:nvPr/>
              </p:nvSpPr>
              <p:spPr>
                <a:xfrm>
                  <a:off x="0" y="121171"/>
                  <a:ext cx="274385" cy="2217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53585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47" name="Line"/>
                <p:cNvSpPr/>
                <p:nvPr/>
              </p:nvSpPr>
              <p:spPr>
                <a:xfrm flipV="1">
                  <a:off x="13201" y="155385"/>
                  <a:ext cx="179650" cy="179650"/>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48" name="Line"/>
                <p:cNvSpPr/>
                <p:nvPr/>
              </p:nvSpPr>
              <p:spPr>
                <a:xfrm flipV="1">
                  <a:off x="134979" y="173731"/>
                  <a:ext cx="81720" cy="81721"/>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49" name="Line"/>
                <p:cNvSpPr/>
                <p:nvPr/>
              </p:nvSpPr>
              <p:spPr>
                <a:xfrm flipV="1">
                  <a:off x="11875" y="150615"/>
                  <a:ext cx="176207" cy="17620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50" name="Line"/>
                <p:cNvSpPr/>
                <p:nvPr/>
              </p:nvSpPr>
              <p:spPr>
                <a:xfrm flipV="1">
                  <a:off x="127392" y="174464"/>
                  <a:ext cx="79769" cy="797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51" name="Circle"/>
                <p:cNvSpPr/>
                <p:nvPr/>
              </p:nvSpPr>
              <p:spPr>
                <a:xfrm>
                  <a:off x="166188" y="0"/>
                  <a:ext cx="202223" cy="202222"/>
                </a:xfrm>
                <a:prstGeom prst="ellipse">
                  <a:avLst/>
                </a:prstGeom>
                <a:solidFill>
                  <a:srgbClr val="53585F"/>
                </a:solidFill>
                <a:ln w="25400" cap="flat">
                  <a:solidFill>
                    <a:srgbClr val="030952"/>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052" name="Circle"/>
                <p:cNvSpPr/>
                <p:nvPr/>
              </p:nvSpPr>
              <p:spPr>
                <a:xfrm>
                  <a:off x="271084" y="29767"/>
                  <a:ext cx="65361" cy="6536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4054" name="Image" descr="Image"/>
              <p:cNvPicPr>
                <a:picLocks noChangeAspect="1"/>
              </p:cNvPicPr>
              <p:nvPr/>
            </p:nvPicPr>
            <p:blipFill>
              <a:blip r:embed="rId6">
                <a:extLst/>
              </a:blip>
              <a:stretch>
                <a:fillRect/>
              </a:stretch>
            </p:blipFill>
            <p:spPr>
              <a:xfrm>
                <a:off x="406636" y="455360"/>
                <a:ext cx="355601" cy="355601"/>
              </a:xfrm>
              <a:prstGeom prst="rect">
                <a:avLst/>
              </a:prstGeom>
              <a:ln w="12700" cap="flat">
                <a:noFill/>
                <a:miter lim="400000"/>
              </a:ln>
              <a:effectLst/>
            </p:spPr>
          </p:pic>
        </p:grpSp>
        <p:sp>
          <p:nvSpPr>
            <p:cNvPr id="4056" name="Line"/>
            <p:cNvSpPr/>
            <p:nvPr/>
          </p:nvSpPr>
          <p:spPr>
            <a:xfrm flipH="1">
              <a:off x="2012407" y="1852629"/>
              <a:ext cx="429809" cy="1"/>
            </a:xfrm>
            <a:prstGeom prst="line">
              <a:avLst/>
            </a:prstGeom>
            <a:noFill/>
            <a:ln w="38100" cap="flat">
              <a:solidFill>
                <a:srgbClr val="FFFFFF"/>
              </a:solidFill>
              <a:prstDash val="sysDot"/>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057" name="Line"/>
            <p:cNvSpPr/>
            <p:nvPr/>
          </p:nvSpPr>
          <p:spPr>
            <a:xfrm flipH="1">
              <a:off x="1585604" y="863991"/>
              <a:ext cx="327289" cy="1"/>
            </a:xfrm>
            <a:prstGeom prst="line">
              <a:avLst/>
            </a:prstGeom>
            <a:noFill/>
            <a:ln w="38100" cap="flat">
              <a:solidFill>
                <a:srgbClr val="FFFFFF"/>
              </a:solidFill>
              <a:prstDash val="sysDot"/>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058" name="Line"/>
            <p:cNvSpPr/>
            <p:nvPr/>
          </p:nvSpPr>
          <p:spPr>
            <a:xfrm flipV="1">
              <a:off x="1890936" y="851598"/>
              <a:ext cx="1" cy="577620"/>
            </a:xfrm>
            <a:prstGeom prst="line">
              <a:avLst/>
            </a:prstGeom>
            <a:noFill/>
            <a:ln w="38100" cap="flat">
              <a:solidFill>
                <a:srgbClr val="FFFFFF"/>
              </a:solidFill>
              <a:prstDash val="sysDot"/>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059" name="Line"/>
            <p:cNvSpPr/>
            <p:nvPr/>
          </p:nvSpPr>
          <p:spPr>
            <a:xfrm flipV="1">
              <a:off x="2437670" y="1831507"/>
              <a:ext cx="1" cy="577620"/>
            </a:xfrm>
            <a:prstGeom prst="line">
              <a:avLst/>
            </a:prstGeom>
            <a:noFill/>
            <a:ln w="38100" cap="flat">
              <a:solidFill>
                <a:srgbClr val="FFFFFF"/>
              </a:solidFill>
              <a:prstDash val="sysDot"/>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060" name="Root Certificate"/>
            <p:cNvSpPr txBox="1"/>
            <p:nvPr/>
          </p:nvSpPr>
          <p:spPr>
            <a:xfrm>
              <a:off x="0" y="-1"/>
              <a:ext cx="2479179" cy="508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Root Certificate</a:t>
              </a:r>
            </a:p>
          </p:txBody>
        </p:sp>
      </p:grpSp>
      <p:pic>
        <p:nvPicPr>
          <p:cNvPr id="4062" name="Image" descr="Image"/>
          <p:cNvPicPr>
            <a:picLocks noChangeAspect="1"/>
          </p:cNvPicPr>
          <p:nvPr/>
        </p:nvPicPr>
        <p:blipFill>
          <a:blip r:embed="rId7">
            <a:extLst/>
          </a:blip>
          <a:stretch>
            <a:fillRect/>
          </a:stretch>
        </p:blipFill>
        <p:spPr>
          <a:xfrm>
            <a:off x="2547338" y="6718830"/>
            <a:ext cx="928035" cy="1064356"/>
          </a:xfrm>
          <a:prstGeom prst="rect">
            <a:avLst/>
          </a:prstGeom>
          <a:ln w="12700">
            <a:miter lim="400000"/>
          </a:ln>
        </p:spPr>
      </p:pic>
      <p:sp>
        <p:nvSpPr>
          <p:cNvPr id="4063" name="Dingbat Check"/>
          <p:cNvSpPr/>
          <p:nvPr/>
        </p:nvSpPr>
        <p:spPr>
          <a:xfrm>
            <a:off x="6042175" y="2962680"/>
            <a:ext cx="1301543" cy="1236808"/>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grpSp>
        <p:nvGrpSpPr>
          <p:cNvPr id="4076" name="Group"/>
          <p:cNvGrpSpPr/>
          <p:nvPr/>
        </p:nvGrpSpPr>
        <p:grpSpPr>
          <a:xfrm>
            <a:off x="2889549" y="3891133"/>
            <a:ext cx="1194274" cy="896229"/>
            <a:chOff x="0" y="0"/>
            <a:chExt cx="1194273" cy="896228"/>
          </a:xfrm>
        </p:grpSpPr>
        <p:sp>
          <p:nvSpPr>
            <p:cNvPr id="4064"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65"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4073" name="Group"/>
            <p:cNvGrpSpPr/>
            <p:nvPr/>
          </p:nvGrpSpPr>
          <p:grpSpPr>
            <a:xfrm>
              <a:off x="62930" y="528144"/>
              <a:ext cx="290761" cy="270627"/>
              <a:chOff x="0" y="0"/>
              <a:chExt cx="290759" cy="270626"/>
            </a:xfrm>
          </p:grpSpPr>
          <p:sp>
            <p:nvSpPr>
              <p:cNvPr id="4066"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67"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68"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69"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70"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71"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72"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4074" name="250px-VRSNlogoAug2012.png" descr="250px-VRSNlogoAug2012.png"/>
            <p:cNvPicPr>
              <a:picLocks noChangeAspect="1"/>
            </p:cNvPicPr>
            <p:nvPr/>
          </p:nvPicPr>
          <p:blipFill>
            <a:blip r:embed="rId5">
              <a:extLst/>
            </a:blip>
            <a:srcRect l="0" t="0" r="12951" b="33387"/>
            <a:stretch>
              <a:fillRect/>
            </a:stretch>
          </p:blipFill>
          <p:spPr>
            <a:xfrm>
              <a:off x="695032" y="443170"/>
              <a:ext cx="464702" cy="355605"/>
            </a:xfrm>
            <a:prstGeom prst="rect">
              <a:avLst/>
            </a:prstGeom>
            <a:ln w="12700" cap="flat">
              <a:noFill/>
              <a:miter lim="400000"/>
            </a:ln>
            <a:effectLst/>
          </p:spPr>
        </p:pic>
        <p:pic>
          <p:nvPicPr>
            <p:cNvPr id="4075"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939"/>
                                        </p:tgtEl>
                                        <p:attrNameLst>
                                          <p:attrName>style.visibility</p:attrName>
                                        </p:attrNameLst>
                                      </p:cBhvr>
                                      <p:to>
                                        <p:strVal val="visible"/>
                                      </p:to>
                                    </p:set>
                                    <p:animEffect filter="dissolve" transition="in">
                                      <p:cBhvr>
                                        <p:cTn id="7" dur="400"/>
                                        <p:tgtEl>
                                          <p:spTgt spid="3939"/>
                                        </p:tgtEl>
                                      </p:cBhvr>
                                    </p:animEffect>
                                  </p:childTnLst>
                                </p:cTn>
                              </p:par>
                            </p:childTnLst>
                          </p:cTn>
                        </p:par>
                        <p:par>
                          <p:cTn id="8" fill="hold">
                            <p:stCondLst>
                              <p:cond delay="400"/>
                            </p:stCondLst>
                            <p:childTnLst>
                              <p:par>
                                <p:cTn id="9" presetClass="entr" nodeType="afterEffect" presetID="9" grpId="2" fill="hold">
                                  <p:stCondLst>
                                    <p:cond delay="0"/>
                                  </p:stCondLst>
                                  <p:iterate type="el" backwards="0">
                                    <p:tmAbs val="0"/>
                                  </p:iterate>
                                  <p:childTnLst>
                                    <p:set>
                                      <p:cBhvr>
                                        <p:cTn id="10" fill="hold"/>
                                        <p:tgtEl>
                                          <p:spTgt spid="3931"/>
                                        </p:tgtEl>
                                        <p:attrNameLst>
                                          <p:attrName>style.visibility</p:attrName>
                                        </p:attrNameLst>
                                      </p:cBhvr>
                                      <p:to>
                                        <p:strVal val="visible"/>
                                      </p:to>
                                    </p:set>
                                    <p:animEffect filter="dissolve" transition="in">
                                      <p:cBhvr>
                                        <p:cTn id="11" dur="400"/>
                                        <p:tgtEl>
                                          <p:spTgt spid="3931"/>
                                        </p:tgtEl>
                                      </p:cBhvr>
                                    </p:animEffect>
                                  </p:childTnLst>
                                </p:cTn>
                              </p:par>
                            </p:childTnLst>
                          </p:cTn>
                        </p:par>
                        <p:par>
                          <p:cTn id="12" fill="hold">
                            <p:stCondLst>
                              <p:cond delay="800"/>
                            </p:stCondLst>
                            <p:childTnLst>
                              <p:par>
                                <p:cTn id="13" presetClass="entr" nodeType="afterEffect" presetID="9" grpId="3" fill="hold">
                                  <p:stCondLst>
                                    <p:cond delay="0"/>
                                  </p:stCondLst>
                                  <p:iterate type="el" backwards="0">
                                    <p:tmAbs val="0"/>
                                  </p:iterate>
                                  <p:childTnLst>
                                    <p:set>
                                      <p:cBhvr>
                                        <p:cTn id="14" fill="hold"/>
                                        <p:tgtEl>
                                          <p:spTgt spid="3995"/>
                                        </p:tgtEl>
                                        <p:attrNameLst>
                                          <p:attrName>style.visibility</p:attrName>
                                        </p:attrNameLst>
                                      </p:cBhvr>
                                      <p:to>
                                        <p:strVal val="visible"/>
                                      </p:to>
                                    </p:set>
                                    <p:animEffect filter="dissolve" transition="in">
                                      <p:cBhvr>
                                        <p:cTn id="15" dur="400"/>
                                        <p:tgtEl>
                                          <p:spTgt spid="3995"/>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4" fill="hold">
                                  <p:stCondLst>
                                    <p:cond delay="0"/>
                                  </p:stCondLst>
                                  <p:iterate type="el" backwards="0">
                                    <p:tmAbs val="0"/>
                                  </p:iterate>
                                  <p:childTnLst>
                                    <p:set>
                                      <p:cBhvr>
                                        <p:cTn id="19" fill="hold"/>
                                        <p:tgtEl>
                                          <p:spTgt spid="3971"/>
                                        </p:tgtEl>
                                        <p:attrNameLst>
                                          <p:attrName>style.visibility</p:attrName>
                                        </p:attrNameLst>
                                      </p:cBhvr>
                                      <p:to>
                                        <p:strVal val="visible"/>
                                      </p:to>
                                    </p:set>
                                    <p:animEffect filter="dissolve" transition="in">
                                      <p:cBhvr>
                                        <p:cTn id="20" dur="400"/>
                                        <p:tgtEl>
                                          <p:spTgt spid="3971"/>
                                        </p:tgtEl>
                                      </p:cBhvr>
                                    </p:animEffect>
                                  </p:childTnLst>
                                </p:cTn>
                              </p:par>
                            </p:childTnLst>
                          </p:cTn>
                        </p:par>
                        <p:par>
                          <p:cTn id="21" fill="hold">
                            <p:stCondLst>
                              <p:cond delay="400"/>
                            </p:stCondLst>
                            <p:childTnLst>
                              <p:par>
                                <p:cTn id="22" presetClass="entr" nodeType="afterEffect" presetID="9" grpId="5" fill="hold">
                                  <p:stCondLst>
                                    <p:cond delay="0"/>
                                  </p:stCondLst>
                                  <p:iterate type="el" backwards="0">
                                    <p:tmAbs val="0"/>
                                  </p:iterate>
                                  <p:childTnLst>
                                    <p:set>
                                      <p:cBhvr>
                                        <p:cTn id="23" fill="hold"/>
                                        <p:tgtEl>
                                          <p:spTgt spid="4013"/>
                                        </p:tgtEl>
                                        <p:attrNameLst>
                                          <p:attrName>style.visibility</p:attrName>
                                        </p:attrNameLst>
                                      </p:cBhvr>
                                      <p:to>
                                        <p:strVal val="visible"/>
                                      </p:to>
                                    </p:set>
                                    <p:animEffect filter="dissolve" transition="in">
                                      <p:cBhvr>
                                        <p:cTn id="24" dur="400"/>
                                        <p:tgtEl>
                                          <p:spTgt spid="4013"/>
                                        </p:tgtEl>
                                      </p:cBhvr>
                                    </p:animEffect>
                                  </p:childTnLst>
                                </p:cTn>
                              </p:par>
                            </p:childTnLst>
                          </p:cTn>
                        </p:par>
                      </p:childTnLst>
                    </p:cTn>
                  </p:par>
                  <p:par>
                    <p:cTn id="25" fill="hold">
                      <p:stCondLst>
                        <p:cond delay="indefinite"/>
                      </p:stCondLst>
                      <p:childTnLst>
                        <p:par>
                          <p:cTn id="26" fill="hold">
                            <p:stCondLst>
                              <p:cond delay="0"/>
                            </p:stCondLst>
                            <p:childTnLst>
                              <p:par>
                                <p:cTn id="27" presetClass="entr" nodeType="clickEffect" presetID="9" grpId="6" fill="hold">
                                  <p:stCondLst>
                                    <p:cond delay="0"/>
                                  </p:stCondLst>
                                  <p:iterate type="el" backwards="0">
                                    <p:tmAbs val="0"/>
                                  </p:iterate>
                                  <p:childTnLst>
                                    <p:set>
                                      <p:cBhvr>
                                        <p:cTn id="28" fill="hold"/>
                                        <p:tgtEl>
                                          <p:spTgt spid="3974"/>
                                        </p:tgtEl>
                                        <p:attrNameLst>
                                          <p:attrName>style.visibility</p:attrName>
                                        </p:attrNameLst>
                                      </p:cBhvr>
                                      <p:to>
                                        <p:strVal val="visible"/>
                                      </p:to>
                                    </p:set>
                                    <p:animEffect filter="dissolve" transition="in">
                                      <p:cBhvr>
                                        <p:cTn id="29" dur="400"/>
                                        <p:tgtEl>
                                          <p:spTgt spid="3974"/>
                                        </p:tgtEl>
                                      </p:cBhvr>
                                    </p:animEffect>
                                  </p:childTnLst>
                                </p:cTn>
                              </p:par>
                            </p:childTnLst>
                          </p:cTn>
                        </p:par>
                      </p:childTnLst>
                    </p:cTn>
                  </p:par>
                  <p:par>
                    <p:cTn id="30" fill="hold">
                      <p:stCondLst>
                        <p:cond delay="indefinite"/>
                      </p:stCondLst>
                      <p:childTnLst>
                        <p:par>
                          <p:cTn id="31" fill="hold">
                            <p:stCondLst>
                              <p:cond delay="0"/>
                            </p:stCondLst>
                            <p:childTnLst>
                              <p:par>
                                <p:cTn id="32" presetClass="exit" nodeType="clickEffect" presetID="9" grpId="7" fill="hold">
                                  <p:stCondLst>
                                    <p:cond delay="0"/>
                                  </p:stCondLst>
                                  <p:iterate type="el" backwards="0">
                                    <p:tmAbs val="0"/>
                                  </p:iterate>
                                  <p:childTnLst>
                                    <p:animEffect filter="dissolve" transition="out">
                                      <p:cBhvr>
                                        <p:cTn id="33" dur="400" fill="hold"/>
                                        <p:tgtEl>
                                          <p:spTgt spid="3974"/>
                                        </p:tgtEl>
                                      </p:cBhvr>
                                    </p:animEffect>
                                    <p:set>
                                      <p:cBhvr>
                                        <p:cTn id="34" fill="hold">
                                          <p:stCondLst>
                                            <p:cond delay="399"/>
                                          </p:stCondLst>
                                        </p:cTn>
                                        <p:tgtEl>
                                          <p:spTgt spid="3974"/>
                                        </p:tgtEl>
                                        <p:attrNameLst>
                                          <p:attrName>style.visibility</p:attrName>
                                        </p:attrNameLst>
                                      </p:cBhvr>
                                      <p:to>
                                        <p:strVal val="hidden"/>
                                      </p:to>
                                    </p:set>
                                  </p:childTnLst>
                                </p:cTn>
                              </p:par>
                            </p:childTnLst>
                          </p:cTn>
                        </p:par>
                        <p:par>
                          <p:cTn id="35" fill="hold">
                            <p:stCondLst>
                              <p:cond delay="400"/>
                            </p:stCondLst>
                            <p:childTnLst>
                              <p:par>
                                <p:cTn id="36" presetClass="entr" nodeType="afterEffect" presetID="9" grpId="8" fill="hold">
                                  <p:stCondLst>
                                    <p:cond delay="0"/>
                                  </p:stCondLst>
                                  <p:iterate type="el" backwards="0">
                                    <p:tmAbs val="0"/>
                                  </p:iterate>
                                  <p:childTnLst>
                                    <p:set>
                                      <p:cBhvr>
                                        <p:cTn id="37" fill="hold"/>
                                        <p:tgtEl>
                                          <p:spTgt spid="3968"/>
                                        </p:tgtEl>
                                        <p:attrNameLst>
                                          <p:attrName>style.visibility</p:attrName>
                                        </p:attrNameLst>
                                      </p:cBhvr>
                                      <p:to>
                                        <p:strVal val="visible"/>
                                      </p:to>
                                    </p:set>
                                    <p:animEffect filter="dissolve" transition="in">
                                      <p:cBhvr>
                                        <p:cTn id="38" dur="400"/>
                                        <p:tgtEl>
                                          <p:spTgt spid="3968"/>
                                        </p:tgtEl>
                                      </p:cBhvr>
                                    </p:animEffect>
                                  </p:childTnLst>
                                </p:cTn>
                              </p:par>
                            </p:childTnLst>
                          </p:cTn>
                        </p:par>
                      </p:childTnLst>
                    </p:cTn>
                  </p:par>
                  <p:par>
                    <p:cTn id="39" fill="hold">
                      <p:stCondLst>
                        <p:cond delay="indefinite"/>
                      </p:stCondLst>
                      <p:childTnLst>
                        <p:par>
                          <p:cTn id="40" fill="hold">
                            <p:stCondLst>
                              <p:cond delay="0"/>
                            </p:stCondLst>
                            <p:childTnLst>
                              <p:par>
                                <p:cTn id="41" presetClass="exit" nodeType="clickEffect" presetID="9" grpId="9" fill="hold">
                                  <p:stCondLst>
                                    <p:cond delay="0"/>
                                  </p:stCondLst>
                                  <p:iterate type="el" backwards="0">
                                    <p:tmAbs val="0"/>
                                  </p:iterate>
                                  <p:childTnLst>
                                    <p:animEffect filter="dissolve" transition="out">
                                      <p:cBhvr>
                                        <p:cTn id="42" dur="400" fill="hold"/>
                                        <p:tgtEl>
                                          <p:spTgt spid="3968"/>
                                        </p:tgtEl>
                                      </p:cBhvr>
                                    </p:animEffect>
                                    <p:set>
                                      <p:cBhvr>
                                        <p:cTn id="43" fill="hold">
                                          <p:stCondLst>
                                            <p:cond delay="399"/>
                                          </p:stCondLst>
                                        </p:cTn>
                                        <p:tgtEl>
                                          <p:spTgt spid="3968"/>
                                        </p:tgtEl>
                                        <p:attrNameLst>
                                          <p:attrName>style.visibility</p:attrName>
                                        </p:attrNameLst>
                                      </p:cBhvr>
                                      <p:to>
                                        <p:strVal val="hidden"/>
                                      </p:to>
                                    </p:set>
                                  </p:childTnLst>
                                </p:cTn>
                              </p:par>
                            </p:childTnLst>
                          </p:cTn>
                        </p:par>
                        <p:par>
                          <p:cTn id="44" fill="hold">
                            <p:stCondLst>
                              <p:cond delay="400"/>
                            </p:stCondLst>
                            <p:childTnLst>
                              <p:par>
                                <p:cTn id="45" presetClass="entr" nodeType="afterEffect" presetID="9" grpId="10" fill="hold">
                                  <p:stCondLst>
                                    <p:cond delay="0"/>
                                  </p:stCondLst>
                                  <p:iterate type="el" backwards="0">
                                    <p:tmAbs val="0"/>
                                  </p:iterate>
                                  <p:childTnLst>
                                    <p:set>
                                      <p:cBhvr>
                                        <p:cTn id="46" fill="hold"/>
                                        <p:tgtEl>
                                          <p:spTgt spid="3987"/>
                                        </p:tgtEl>
                                        <p:attrNameLst>
                                          <p:attrName>style.visibility</p:attrName>
                                        </p:attrNameLst>
                                      </p:cBhvr>
                                      <p:to>
                                        <p:strVal val="visible"/>
                                      </p:to>
                                    </p:set>
                                    <p:animEffect filter="dissolve" transition="in">
                                      <p:cBhvr>
                                        <p:cTn id="47" dur="400"/>
                                        <p:tgtEl>
                                          <p:spTgt spid="3987"/>
                                        </p:tgtEl>
                                      </p:cBhvr>
                                    </p:animEffect>
                                  </p:childTnLst>
                                </p:cTn>
                              </p:par>
                            </p:childTnLst>
                          </p:cTn>
                        </p:par>
                      </p:childTnLst>
                    </p:cTn>
                  </p:par>
                  <p:par>
                    <p:cTn id="48" fill="hold">
                      <p:stCondLst>
                        <p:cond delay="indefinite"/>
                      </p:stCondLst>
                      <p:childTnLst>
                        <p:par>
                          <p:cTn id="49" fill="hold">
                            <p:stCondLst>
                              <p:cond delay="0"/>
                            </p:stCondLst>
                            <p:childTnLst>
                              <p:par>
                                <p:cTn id="50" presetClass="path" nodeType="clickEffect" presetSubtype="0" presetID="-1" grpId="11" accel="50000" decel="50000" fill="hold">
                                  <p:stCondLst>
                                    <p:cond delay="0"/>
                                  </p:stCondLst>
                                  <p:childTnLst>
                                    <p:animMotion path="M 0.000000 0.000000 L -0.019012 -0.344621" origin="layout" pathEditMode="relative">
                                      <p:cBhvr>
                                        <p:cTn id="51" dur="500" fill="hold"/>
                                        <p:tgtEl>
                                          <p:spTgt spid="3987"/>
                                        </p:tgtEl>
                                        <p:attrNameLst>
                                          <p:attrName>ppt_x</p:attrName>
                                          <p:attrName>ppt_y</p:attrName>
                                        </p:attrNameLst>
                                      </p:cBhvr>
                                    </p:animMotion>
                                  </p:childTnLst>
                                </p:cTn>
                              </p:par>
                            </p:childTnLst>
                          </p:cTn>
                        </p:par>
                      </p:childTnLst>
                    </p:cTn>
                  </p:par>
                  <p:par>
                    <p:cTn id="52" fill="hold">
                      <p:stCondLst>
                        <p:cond delay="indefinite"/>
                      </p:stCondLst>
                      <p:childTnLst>
                        <p:par>
                          <p:cTn id="53" fill="hold">
                            <p:stCondLst>
                              <p:cond delay="0"/>
                            </p:stCondLst>
                            <p:childTnLst>
                              <p:par>
                                <p:cTn id="54" presetClass="entr" nodeType="clickEffect" presetSubtype="0" presetID="1" grpId="12" fill="hold">
                                  <p:stCondLst>
                                    <p:cond delay="0"/>
                                  </p:stCondLst>
                                  <p:iterate type="el" backwards="0">
                                    <p:tmAbs val="0"/>
                                  </p:iterate>
                                  <p:childTnLst>
                                    <p:set>
                                      <p:cBhvr>
                                        <p:cTn id="55" fill="hold"/>
                                        <p:tgtEl>
                                          <p:spTgt spid="3955"/>
                                        </p:tgtEl>
                                        <p:attrNameLst>
                                          <p:attrName>style.visibility</p:attrName>
                                        </p:attrNameLst>
                                      </p:cBhvr>
                                      <p:to>
                                        <p:strVal val="visible"/>
                                      </p:to>
                                    </p:set>
                                  </p:childTnLst>
                                </p:cTn>
                              </p:par>
                            </p:childTnLst>
                          </p:cTn>
                        </p:par>
                        <p:par>
                          <p:cTn id="56" fill="hold">
                            <p:stCondLst>
                              <p:cond delay="0"/>
                            </p:stCondLst>
                            <p:childTnLst>
                              <p:par>
                                <p:cTn id="57" presetClass="path" nodeType="afterEffect" presetSubtype="0" presetID="-1" grpId="13" accel="50000" decel="50000" fill="hold">
                                  <p:stCondLst>
                                    <p:cond delay="0"/>
                                  </p:stCondLst>
                                  <p:childTnLst>
                                    <p:animMotion path="M 0.000000 0.000000 L -0.226573 -0.002336" origin="layout" pathEditMode="relative">
                                      <p:cBhvr>
                                        <p:cTn id="58" dur="500" fill="hold"/>
                                        <p:tgtEl>
                                          <p:spTgt spid="3995"/>
                                        </p:tgtEl>
                                        <p:attrNameLst>
                                          <p:attrName>ppt_x</p:attrName>
                                          <p:attrName>ppt_y</p:attrName>
                                        </p:attrNameLst>
                                      </p:cBhvr>
                                    </p:animMotion>
                                  </p:childTnLst>
                                </p:cTn>
                              </p:par>
                            </p:childTnLst>
                          </p:cTn>
                        </p:par>
                        <p:par>
                          <p:cTn id="59" fill="hold">
                            <p:stCondLst>
                              <p:cond delay="0"/>
                            </p:stCondLst>
                            <p:childTnLst>
                              <p:par>
                                <p:cTn id="60" presetClass="path" nodeType="withEffect" presetSubtype="0" presetID="-1" grpId="14" accel="50000" decel="50000" fill="hold">
                                  <p:stCondLst>
                                    <p:cond delay="0"/>
                                  </p:stCondLst>
                                  <p:childTnLst>
                                    <p:animMotion path="M 0.000000 0.000000 L -0.256167 0.000101" origin="layout" pathEditMode="relative">
                                      <p:cBhvr>
                                        <p:cTn id="61" dur="500" fill="hold"/>
                                        <p:tgtEl>
                                          <p:spTgt spid="3955"/>
                                        </p:tgtEl>
                                        <p:attrNameLst>
                                          <p:attrName>ppt_x</p:attrName>
                                          <p:attrName>ppt_y</p:attrName>
                                        </p:attrNameLst>
                                      </p:cBhvr>
                                    </p:animMotion>
                                  </p:childTnLst>
                                </p:cTn>
                              </p:par>
                            </p:childTnLst>
                          </p:cTn>
                        </p:par>
                      </p:childTnLst>
                    </p:cTn>
                  </p:par>
                  <p:par>
                    <p:cTn id="62" fill="hold">
                      <p:stCondLst>
                        <p:cond delay="indefinite"/>
                      </p:stCondLst>
                      <p:childTnLst>
                        <p:par>
                          <p:cTn id="63" fill="hold">
                            <p:stCondLst>
                              <p:cond delay="0"/>
                            </p:stCondLst>
                            <p:childTnLst>
                              <p:par>
                                <p:cTn id="64" presetClass="entr" nodeType="clickEffect" presetSubtype="4" presetID="22" grpId="15" fill="hold">
                                  <p:stCondLst>
                                    <p:cond delay="0"/>
                                  </p:stCondLst>
                                  <p:iterate type="el" backwards="0">
                                    <p:tmAbs val="0"/>
                                  </p:iterate>
                                  <p:childTnLst>
                                    <p:set>
                                      <p:cBhvr>
                                        <p:cTn id="65" fill="hold"/>
                                        <p:tgtEl>
                                          <p:spTgt spid="4061"/>
                                        </p:tgtEl>
                                        <p:attrNameLst>
                                          <p:attrName>style.visibility</p:attrName>
                                        </p:attrNameLst>
                                      </p:cBhvr>
                                      <p:to>
                                        <p:strVal val="visible"/>
                                      </p:to>
                                    </p:set>
                                    <p:animEffect filter="wipe(down)" transition="in">
                                      <p:cBhvr>
                                        <p:cTn id="66" dur="1000"/>
                                        <p:tgtEl>
                                          <p:spTgt spid="4061"/>
                                        </p:tgtEl>
                                      </p:cBhvr>
                                    </p:animEffect>
                                  </p:childTnLst>
                                </p:cTn>
                              </p:par>
                            </p:childTnLst>
                          </p:cTn>
                        </p:par>
                        <p:par>
                          <p:cTn id="67" fill="hold">
                            <p:stCondLst>
                              <p:cond delay="1000"/>
                            </p:stCondLst>
                            <p:childTnLst>
                              <p:par>
                                <p:cTn id="68" presetClass="entr" nodeType="afterEffect" presetSubtype="0" presetID="1" grpId="16" fill="hold">
                                  <p:stCondLst>
                                    <p:cond delay="0"/>
                                  </p:stCondLst>
                                  <p:iterate type="el" backwards="0">
                                    <p:tmAbs val="0"/>
                                  </p:iterate>
                                  <p:childTnLst>
                                    <p:set>
                                      <p:cBhvr>
                                        <p:cTn id="69" fill="hold"/>
                                        <p:tgtEl>
                                          <p:spTgt spid="406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Class="entr" nodeType="clickEffect" presetSubtype="0" presetID="1" grpId="17" fill="hold">
                                  <p:stCondLst>
                                    <p:cond delay="0"/>
                                  </p:stCondLst>
                                  <p:iterate type="el" backwards="0">
                                    <p:tmAbs val="0"/>
                                  </p:iterate>
                                  <p:childTnLst>
                                    <p:set>
                                      <p:cBhvr>
                                        <p:cTn id="73" fill="hold"/>
                                        <p:tgtEl>
                                          <p:spTgt spid="4076"/>
                                        </p:tgtEl>
                                        <p:attrNameLst>
                                          <p:attrName>style.visibility</p:attrName>
                                        </p:attrNameLst>
                                      </p:cBhvr>
                                      <p:to>
                                        <p:strVal val="visible"/>
                                      </p:to>
                                    </p:set>
                                  </p:childTnLst>
                                </p:cTn>
                              </p:par>
                            </p:childTnLst>
                          </p:cTn>
                        </p:par>
                        <p:par>
                          <p:cTn id="74" fill="hold">
                            <p:stCondLst>
                              <p:cond delay="0"/>
                            </p:stCondLst>
                            <p:childTnLst>
                              <p:par>
                                <p:cTn id="75" presetClass="entr" nodeType="afterEffect" presetSubtype="0" presetID="1" grpId="18" fill="hold">
                                  <p:stCondLst>
                                    <p:cond delay="0"/>
                                  </p:stCondLst>
                                  <p:iterate type="el" backwards="0">
                                    <p:tmAbs val="0"/>
                                  </p:iterate>
                                  <p:childTnLst>
                                    <p:set>
                                      <p:cBhvr>
                                        <p:cTn id="76" fill="hold"/>
                                        <p:tgtEl>
                                          <p:spTgt spid="40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68" grpId="8"/>
      <p:bldP build="whole" bldLvl="1" animBg="1" rev="0" advAuto="0" spid="3968" grpId="9"/>
      <p:bldP build="whole" bldLvl="1" animBg="1" rev="0" advAuto="0" spid="4062" grpId="16"/>
      <p:bldP build="whole" bldLvl="1" animBg="1" rev="0" advAuto="0" spid="3971" grpId="4"/>
      <p:bldP build="whole" bldLvl="1" animBg="1" rev="0" advAuto="0" spid="4076" grpId="17"/>
      <p:bldP build="whole" bldLvl="1" animBg="1" rev="0" advAuto="0" spid="3931" grpId="2"/>
      <p:bldP build="whole" bldLvl="1" animBg="1" rev="0" advAuto="0" spid="3987" grpId="10"/>
      <p:bldP build="whole" bldLvl="1" animBg="1" rev="0" advAuto="0" spid="4013" grpId="5"/>
      <p:bldP build="whole" bldLvl="1" animBg="1" rev="0" advAuto="0" spid="4063" grpId="18"/>
      <p:bldP build="whole" bldLvl="1" animBg="1" rev="0" advAuto="0" spid="3939" grpId="1"/>
      <p:bldP build="whole" bldLvl="1" animBg="1" rev="0" advAuto="0" spid="3995" grpId="3"/>
      <p:bldP build="whole" bldLvl="1" animBg="1" rev="0" advAuto="0" spid="3955" grpId="12"/>
      <p:bldP build="whole" bldLvl="1" animBg="1" rev="0" advAuto="0" spid="4061" grpId="15"/>
      <p:bldP build="whole" bldLvl="1" animBg="1" rev="0" advAuto="0" spid="3974" grpId="6"/>
      <p:bldP build="whole" bldLvl="1" animBg="1" rev="0" advAuto="0" spid="3974" grpId="7"/>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Title 1"/>
          <p:cNvSpPr txBox="1"/>
          <p:nvPr>
            <p:ph type="title"/>
          </p:nvPr>
        </p:nvSpPr>
        <p:spPr>
          <a:prstGeom prst="rect">
            <a:avLst/>
          </a:prstGeom>
        </p:spPr>
        <p:txBody>
          <a:bodyPr/>
          <a:lstStyle/>
          <a:p>
            <a:pPr/>
            <a:r>
              <a:t>Acquiring a Certificate</a:t>
            </a:r>
          </a:p>
        </p:txBody>
      </p:sp>
      <p:sp>
        <p:nvSpPr>
          <p:cNvPr id="224" name="Body"/>
          <p:cNvSpPr txBox="1"/>
          <p:nvPr>
            <p:ph type="body" idx="1"/>
          </p:nvPr>
        </p:nvSpPr>
        <p:spPr>
          <a:prstGeom prst="rect">
            <a:avLst/>
          </a:prstGeom>
        </p:spPr>
        <p:txBody>
          <a:bodyPr/>
          <a:lstStyle/>
          <a:p>
            <a:pPr/>
          </a:p>
        </p:txBody>
      </p:sp>
      <p:sp>
        <p:nvSpPr>
          <p:cNvPr id="225" name="Slide Number"/>
          <p:cNvSpPr txBox="1"/>
          <p:nvPr>
            <p:ph type="sldNum" sz="quarter" idx="2"/>
          </p:nvPr>
        </p:nvSpPr>
        <p:spPr>
          <a:xfrm>
            <a:off x="12017325" y="9296400"/>
            <a:ext cx="235050"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6" name="Picture 3" descr="Picture 3"/>
          <p:cNvPicPr>
            <a:picLocks noChangeAspect="1"/>
          </p:cNvPicPr>
          <p:nvPr/>
        </p:nvPicPr>
        <p:blipFill>
          <a:blip r:embed="rId2">
            <a:extLst/>
          </a:blip>
          <a:stretch>
            <a:fillRect/>
          </a:stretch>
        </p:blipFill>
        <p:spPr>
          <a:xfrm>
            <a:off x="4422464" y="3859381"/>
            <a:ext cx="1046288" cy="1046288"/>
          </a:xfrm>
          <a:prstGeom prst="rect">
            <a:avLst/>
          </a:prstGeom>
          <a:ln w="12700">
            <a:miter lim="400000"/>
          </a:ln>
        </p:spPr>
      </p:pic>
      <p:pic>
        <p:nvPicPr>
          <p:cNvPr id="227" name="Picture 4" descr="Picture 4"/>
          <p:cNvPicPr>
            <a:picLocks noChangeAspect="1"/>
          </p:cNvPicPr>
          <p:nvPr/>
        </p:nvPicPr>
        <p:blipFill>
          <a:blip r:embed="rId3">
            <a:extLst/>
          </a:blip>
          <a:stretch>
            <a:fillRect/>
          </a:stretch>
        </p:blipFill>
        <p:spPr>
          <a:xfrm>
            <a:off x="3970828" y="3467375"/>
            <a:ext cx="2115750" cy="262311"/>
          </a:xfrm>
          <a:prstGeom prst="rect">
            <a:avLst/>
          </a:prstGeom>
          <a:ln w="12700">
            <a:miter lim="400000"/>
          </a:ln>
        </p:spPr>
      </p:pic>
      <p:grpSp>
        <p:nvGrpSpPr>
          <p:cNvPr id="231" name="Group 8"/>
          <p:cNvGrpSpPr/>
          <p:nvPr/>
        </p:nvGrpSpPr>
        <p:grpSpPr>
          <a:xfrm>
            <a:off x="10808058" y="8073283"/>
            <a:ext cx="1884727" cy="1625900"/>
            <a:chOff x="0" y="0"/>
            <a:chExt cx="1884725" cy="1625898"/>
          </a:xfrm>
        </p:grpSpPr>
        <p:sp>
          <p:nvSpPr>
            <p:cNvPr id="228" name="Rounded Rectangle 9"/>
            <p:cNvSpPr/>
            <p:nvPr/>
          </p:nvSpPr>
          <p:spPr>
            <a:xfrm>
              <a:off x="31397" y="31338"/>
              <a:ext cx="634221" cy="513295"/>
            </a:xfrm>
            <a:prstGeom prst="roundRect">
              <a:avLst>
                <a:gd name="adj" fmla="val 16667"/>
              </a:avLst>
            </a:prstGeom>
            <a:solidFill>
              <a:srgbClr val="FFFFFF"/>
            </a:solidFill>
            <a:ln w="12700" cap="flat">
              <a:solidFill>
                <a:srgbClr val="FFFFFF"/>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pic>
          <p:nvPicPr>
            <p:cNvPr id="229" name="Picture 10" descr="Picture 10"/>
            <p:cNvPicPr>
              <a:picLocks noChangeAspect="1"/>
            </p:cNvPicPr>
            <p:nvPr/>
          </p:nvPicPr>
          <p:blipFill>
            <a:blip r:embed="rId4">
              <a:extLst/>
            </a:blip>
            <a:stretch>
              <a:fillRect/>
            </a:stretch>
          </p:blipFill>
          <p:spPr>
            <a:xfrm>
              <a:off x="0" y="0"/>
              <a:ext cx="665618" cy="665618"/>
            </a:xfrm>
            <a:prstGeom prst="rect">
              <a:avLst/>
            </a:prstGeom>
            <a:ln w="12700" cap="flat">
              <a:noFill/>
              <a:miter lim="400000"/>
            </a:ln>
            <a:effectLst/>
          </p:spPr>
        </p:pic>
        <p:sp>
          <p:nvSpPr>
            <p:cNvPr id="230" name="TextBox 11"/>
            <p:cNvSpPr/>
            <p:nvPr/>
          </p:nvSpPr>
          <p:spPr>
            <a:xfrm>
              <a:off x="614725" y="355898"/>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48767" tIns="48767" rIns="48767" bIns="48767" numCol="1" anchor="t">
              <a:spAutoFit/>
            </a:bodyPr>
            <a:lstStyle>
              <a:lvl1pPr algn="l" defTabSz="1300480">
                <a:defRPr sz="1800">
                  <a:latin typeface="Calibri"/>
                  <a:ea typeface="Calibri"/>
                  <a:cs typeface="Calibri"/>
                  <a:sym typeface="Calibri"/>
                </a:defRPr>
              </a:lvl1pPr>
            </a:lstStyle>
            <a:p>
              <a:pPr/>
              <a:r>
                <a:t>BofA</a:t>
              </a:r>
            </a:p>
          </p:txBody>
        </p:sp>
      </p:grpSp>
      <p:pic>
        <p:nvPicPr>
          <p:cNvPr id="232" name="Picture 12" descr="Picture 12"/>
          <p:cNvPicPr>
            <a:picLocks noChangeAspect="1"/>
          </p:cNvPicPr>
          <p:nvPr/>
        </p:nvPicPr>
        <p:blipFill>
          <a:blip r:embed="rId5">
            <a:extLst/>
          </a:blip>
          <a:stretch>
            <a:fillRect/>
          </a:stretch>
        </p:blipFill>
        <p:spPr>
          <a:xfrm>
            <a:off x="11103039" y="3952893"/>
            <a:ext cx="1125721" cy="985261"/>
          </a:xfrm>
          <a:prstGeom prst="rect">
            <a:avLst/>
          </a:prstGeom>
          <a:ln w="12700">
            <a:miter lim="400000"/>
          </a:ln>
        </p:spPr>
      </p:pic>
      <p:pic>
        <p:nvPicPr>
          <p:cNvPr id="233" name="Picture 16" descr="Picture 16"/>
          <p:cNvPicPr>
            <a:picLocks noChangeAspect="1"/>
          </p:cNvPicPr>
          <p:nvPr/>
        </p:nvPicPr>
        <p:blipFill>
          <a:blip r:embed="rId2">
            <a:extLst/>
          </a:blip>
          <a:stretch>
            <a:fillRect/>
          </a:stretch>
        </p:blipFill>
        <p:spPr>
          <a:xfrm>
            <a:off x="10047763" y="3972992"/>
            <a:ext cx="1046288" cy="1046288"/>
          </a:xfrm>
          <a:prstGeom prst="rect">
            <a:avLst/>
          </a:prstGeom>
          <a:ln w="12700">
            <a:miter lim="400000"/>
          </a:ln>
        </p:spPr>
      </p:pic>
      <p:grpSp>
        <p:nvGrpSpPr>
          <p:cNvPr id="237" name="Group 17"/>
          <p:cNvGrpSpPr/>
          <p:nvPr/>
        </p:nvGrpSpPr>
        <p:grpSpPr>
          <a:xfrm>
            <a:off x="10016366" y="5137920"/>
            <a:ext cx="1884726" cy="1625899"/>
            <a:chOff x="0" y="0"/>
            <a:chExt cx="1884725" cy="1625898"/>
          </a:xfrm>
        </p:grpSpPr>
        <p:sp>
          <p:nvSpPr>
            <p:cNvPr id="234" name="Rounded Rectangle 18"/>
            <p:cNvSpPr/>
            <p:nvPr/>
          </p:nvSpPr>
          <p:spPr>
            <a:xfrm>
              <a:off x="31397" y="31338"/>
              <a:ext cx="634221" cy="513295"/>
            </a:xfrm>
            <a:prstGeom prst="roundRect">
              <a:avLst>
                <a:gd name="adj" fmla="val 16667"/>
              </a:avLst>
            </a:prstGeom>
            <a:solidFill>
              <a:srgbClr val="FFFFFF"/>
            </a:solidFill>
            <a:ln w="12700" cap="flat">
              <a:solidFill>
                <a:srgbClr val="FFFFFF"/>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pic>
          <p:nvPicPr>
            <p:cNvPr id="235" name="Picture 19" descr="Picture 19"/>
            <p:cNvPicPr>
              <a:picLocks noChangeAspect="1"/>
            </p:cNvPicPr>
            <p:nvPr/>
          </p:nvPicPr>
          <p:blipFill>
            <a:blip r:embed="rId4">
              <a:extLst/>
            </a:blip>
            <a:stretch>
              <a:fillRect/>
            </a:stretch>
          </p:blipFill>
          <p:spPr>
            <a:xfrm>
              <a:off x="0" y="0"/>
              <a:ext cx="665618" cy="665618"/>
            </a:xfrm>
            <a:prstGeom prst="rect">
              <a:avLst/>
            </a:prstGeom>
            <a:ln w="12700" cap="flat">
              <a:noFill/>
              <a:miter lim="400000"/>
            </a:ln>
            <a:effectLst/>
          </p:spPr>
        </p:pic>
        <p:sp>
          <p:nvSpPr>
            <p:cNvPr id="236" name="TextBox 20"/>
            <p:cNvSpPr/>
            <p:nvPr/>
          </p:nvSpPr>
          <p:spPr>
            <a:xfrm>
              <a:off x="614725" y="355898"/>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48767" tIns="48767" rIns="48767" bIns="48767" numCol="1" anchor="t">
              <a:spAutoFit/>
            </a:bodyPr>
            <a:lstStyle>
              <a:lvl1pPr algn="l" defTabSz="1300480">
                <a:defRPr sz="1800">
                  <a:latin typeface="Calibri"/>
                  <a:ea typeface="Calibri"/>
                  <a:cs typeface="Calibri"/>
                  <a:sym typeface="Calibri"/>
                </a:defRPr>
              </a:lvl1pPr>
            </a:lstStyle>
            <a:p>
              <a:pPr/>
              <a:r>
                <a:t>Verisign</a:t>
              </a:r>
            </a:p>
          </p:txBody>
        </p:sp>
      </p:grpSp>
      <p:grpSp>
        <p:nvGrpSpPr>
          <p:cNvPr id="240" name="Group 21"/>
          <p:cNvGrpSpPr/>
          <p:nvPr/>
        </p:nvGrpSpPr>
        <p:grpSpPr>
          <a:xfrm>
            <a:off x="5168880" y="4987071"/>
            <a:ext cx="1467939" cy="1471227"/>
            <a:chOff x="0" y="0"/>
            <a:chExt cx="1467937" cy="1471226"/>
          </a:xfrm>
        </p:grpSpPr>
        <p:pic>
          <p:nvPicPr>
            <p:cNvPr id="238" name="Picture 4" descr="Picture 4"/>
            <p:cNvPicPr>
              <a:picLocks noChangeAspect="1"/>
            </p:cNvPicPr>
            <p:nvPr/>
          </p:nvPicPr>
          <p:blipFill>
            <a:blip r:embed="rId6">
              <a:extLst/>
            </a:blip>
            <a:stretch>
              <a:fillRect/>
            </a:stretch>
          </p:blipFill>
          <p:spPr>
            <a:xfrm>
              <a:off x="0" y="0"/>
              <a:ext cx="529810" cy="529810"/>
            </a:xfrm>
            <a:prstGeom prst="rect">
              <a:avLst/>
            </a:prstGeom>
            <a:ln w="12700" cap="flat">
              <a:noFill/>
              <a:miter lim="400000"/>
            </a:ln>
            <a:effectLst/>
          </p:spPr>
        </p:pic>
        <p:sp>
          <p:nvSpPr>
            <p:cNvPr id="239" name="TextBox 23"/>
            <p:cNvSpPr/>
            <p:nvPr/>
          </p:nvSpPr>
          <p:spPr>
            <a:xfrm>
              <a:off x="197937" y="201226"/>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48767" tIns="48767" rIns="48767" bIns="48767" numCol="1" anchor="t">
              <a:spAutoFit/>
            </a:bodyPr>
            <a:lstStyle/>
            <a:p>
              <a:pPr algn="l" defTabSz="1300480">
                <a:defRPr sz="2800">
                  <a:solidFill>
                    <a:srgbClr val="000000"/>
                  </a:solidFill>
                  <a:latin typeface="Calibri"/>
                  <a:ea typeface="Calibri"/>
                  <a:cs typeface="Calibri"/>
                  <a:sym typeface="Calibri"/>
                </a:defRPr>
              </a:pPr>
              <a:r>
                <a:t>P</a:t>
              </a:r>
              <a:r>
                <a:rPr baseline="-19571"/>
                <a:t>BofA</a:t>
              </a:r>
            </a:p>
          </p:txBody>
        </p:sp>
      </p:grpSp>
      <p:grpSp>
        <p:nvGrpSpPr>
          <p:cNvPr id="245" name="Folded Corner 25"/>
          <p:cNvGrpSpPr/>
          <p:nvPr/>
        </p:nvGrpSpPr>
        <p:grpSpPr>
          <a:xfrm>
            <a:off x="4501428" y="5975119"/>
            <a:ext cx="1177516" cy="1169141"/>
            <a:chOff x="0" y="0"/>
            <a:chExt cx="1177514" cy="1169140"/>
          </a:xfrm>
        </p:grpSpPr>
        <p:sp>
          <p:nvSpPr>
            <p:cNvPr id="241" name="Shape"/>
            <p:cNvSpPr/>
            <p:nvPr/>
          </p:nvSpPr>
          <p:spPr>
            <a:xfrm>
              <a:off x="0" y="0"/>
              <a:ext cx="1177515" cy="1169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7668"/>
                  </a:lnTo>
                  <a:lnTo>
                    <a:pt x="17696" y="21600"/>
                  </a:lnTo>
                  <a:lnTo>
                    <a:pt x="0" y="21600"/>
                  </a:lnTo>
                  <a:close/>
                </a:path>
              </a:pathLst>
            </a:custGeom>
            <a:solidFill>
              <a:srgbClr val="70AD47"/>
            </a:solidFill>
            <a:ln w="12700" cap="flat">
              <a:noFill/>
              <a:miter lim="400000"/>
            </a:ln>
            <a:effectLst/>
          </p:spPr>
          <p:txBody>
            <a:bodyPr wrap="square" lIns="48767" tIns="48767" rIns="48767" bIns="48767" numCol="1" anchor="ctr">
              <a:noAutofit/>
            </a:bodyPr>
            <a:lstStyle/>
            <a:p>
              <a:pPr defTabSz="1300480">
                <a:defRPr baseline="-20250">
                  <a:latin typeface="Calibri"/>
                  <a:ea typeface="Calibri"/>
                  <a:cs typeface="Calibri"/>
                  <a:sym typeface="Calibri"/>
                </a:defRPr>
              </a:pPr>
            </a:p>
          </p:txBody>
        </p:sp>
        <p:sp>
          <p:nvSpPr>
            <p:cNvPr id="242" name="Triangle"/>
            <p:cNvSpPr/>
            <p:nvPr/>
          </p:nvSpPr>
          <p:spPr>
            <a:xfrm>
              <a:off x="964696" y="956322"/>
              <a:ext cx="212819" cy="2128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8767" tIns="48767" rIns="48767" bIns="48767" numCol="1" anchor="ctr">
              <a:noAutofit/>
            </a:bodyPr>
            <a:lstStyle/>
            <a:p>
              <a:pPr defTabSz="1300480">
                <a:defRPr baseline="-20250">
                  <a:latin typeface="Calibri"/>
                  <a:ea typeface="Calibri"/>
                  <a:cs typeface="Calibri"/>
                  <a:sym typeface="Calibri"/>
                </a:defRPr>
              </a:pPr>
            </a:p>
          </p:txBody>
        </p:sp>
        <p:sp>
          <p:nvSpPr>
            <p:cNvPr id="243" name="Line"/>
            <p:cNvSpPr/>
            <p:nvPr/>
          </p:nvSpPr>
          <p:spPr>
            <a:xfrm>
              <a:off x="0" y="0"/>
              <a:ext cx="1177515" cy="1169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696" y="21600"/>
                  </a:moveTo>
                  <a:lnTo>
                    <a:pt x="18477" y="18455"/>
                  </a:lnTo>
                  <a:lnTo>
                    <a:pt x="21600" y="17668"/>
                  </a:lnTo>
                  <a:lnTo>
                    <a:pt x="17696" y="21600"/>
                  </a:lnTo>
                  <a:lnTo>
                    <a:pt x="0" y="21600"/>
                  </a:lnTo>
                  <a:lnTo>
                    <a:pt x="0" y="0"/>
                  </a:lnTo>
                  <a:lnTo>
                    <a:pt x="21600" y="0"/>
                  </a:lnTo>
                  <a:lnTo>
                    <a:pt x="21600" y="17668"/>
                  </a:lnTo>
                </a:path>
              </a:pathLst>
            </a:custGeom>
            <a:noFill/>
            <a:ln w="12700" cap="flat">
              <a:solidFill>
                <a:srgbClr val="385724"/>
              </a:solidFill>
              <a:prstDash val="solid"/>
              <a:miter lim="800000"/>
            </a:ln>
            <a:effectLst/>
          </p:spPr>
          <p:txBody>
            <a:bodyPr wrap="square" lIns="48767" tIns="48767" rIns="48767" bIns="48767" numCol="1" anchor="ctr">
              <a:noAutofit/>
            </a:bodyPr>
            <a:lstStyle/>
            <a:p>
              <a:pPr defTabSz="1300480">
                <a:defRPr baseline="-20250">
                  <a:latin typeface="Calibri"/>
                  <a:ea typeface="Calibri"/>
                  <a:cs typeface="Calibri"/>
                  <a:sym typeface="Calibri"/>
                </a:defRPr>
              </a:pPr>
            </a:p>
          </p:txBody>
        </p:sp>
        <p:sp>
          <p:nvSpPr>
            <p:cNvPr id="244" name="CSR…"/>
            <p:cNvSpPr/>
            <p:nvPr/>
          </p:nvSpPr>
          <p:spPr>
            <a:xfrm>
              <a:off x="0" y="478161"/>
              <a:ext cx="1177515"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p>
              <a:pPr defTabSz="1300480">
                <a:defRPr sz="1700" u="sng">
                  <a:latin typeface="Calibri"/>
                  <a:ea typeface="Calibri"/>
                  <a:cs typeface="Calibri"/>
                  <a:sym typeface="Calibri"/>
                </a:defRPr>
              </a:pPr>
              <a:r>
                <a:t>CSR</a:t>
              </a:r>
            </a:p>
            <a:p>
              <a:pPr defTabSz="1300480">
                <a:defRPr sz="1700">
                  <a:latin typeface="Calibri"/>
                  <a:ea typeface="Calibri"/>
                  <a:cs typeface="Calibri"/>
                  <a:sym typeface="Calibri"/>
                </a:defRPr>
              </a:pPr>
              <a:r>
                <a:t>bofa.com</a:t>
              </a:r>
            </a:p>
            <a:p>
              <a:pPr defTabSz="1300480">
                <a:defRPr sz="1700">
                  <a:latin typeface="Calibri"/>
                  <a:ea typeface="Calibri"/>
                  <a:cs typeface="Calibri"/>
                  <a:sym typeface="Calibri"/>
                </a:defRPr>
              </a:pPr>
              <a:r>
                <a:t>P</a:t>
              </a:r>
              <a:r>
                <a:rPr baseline="-26117"/>
                <a:t>BofA</a:t>
              </a:r>
            </a:p>
          </p:txBody>
        </p:sp>
      </p:grpSp>
      <p:pic>
        <p:nvPicPr>
          <p:cNvPr id="246" name="Picture 7" descr="Picture 7"/>
          <p:cNvPicPr>
            <a:picLocks noChangeAspect="1"/>
          </p:cNvPicPr>
          <p:nvPr/>
        </p:nvPicPr>
        <p:blipFill>
          <a:blip r:embed="rId7">
            <a:extLst/>
          </a:blip>
          <a:stretch>
            <a:fillRect/>
          </a:stretch>
        </p:blipFill>
        <p:spPr>
          <a:xfrm>
            <a:off x="3753120" y="6512652"/>
            <a:ext cx="1300481" cy="1300481"/>
          </a:xfrm>
          <a:prstGeom prst="rect">
            <a:avLst/>
          </a:prstGeom>
          <a:ln w="12700">
            <a:miter lim="400000"/>
          </a:ln>
        </p:spPr>
      </p:pic>
      <p:grpSp>
        <p:nvGrpSpPr>
          <p:cNvPr id="249" name="Rectangular Callout 26"/>
          <p:cNvGrpSpPr/>
          <p:nvPr/>
        </p:nvGrpSpPr>
        <p:grpSpPr>
          <a:xfrm>
            <a:off x="200555" y="4001032"/>
            <a:ext cx="4017189" cy="985253"/>
            <a:chOff x="0" y="0"/>
            <a:chExt cx="4017188" cy="985252"/>
          </a:xfrm>
        </p:grpSpPr>
        <p:sp>
          <p:nvSpPr>
            <p:cNvPr id="247" name="Shape"/>
            <p:cNvSpPr/>
            <p:nvPr/>
          </p:nvSpPr>
          <p:spPr>
            <a:xfrm>
              <a:off x="0" y="0"/>
              <a:ext cx="4017189" cy="985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28" y="0"/>
                  </a:lnTo>
                  <a:lnTo>
                    <a:pt x="19828" y="10854"/>
                  </a:lnTo>
                  <a:lnTo>
                    <a:pt x="16523" y="10854"/>
                  </a:lnTo>
                  <a:lnTo>
                    <a:pt x="21600" y="21600"/>
                  </a:lnTo>
                  <a:lnTo>
                    <a:pt x="11566" y="10854"/>
                  </a:lnTo>
                  <a:lnTo>
                    <a:pt x="0" y="10854"/>
                  </a:lnTo>
                  <a:lnTo>
                    <a:pt x="0" y="6332"/>
                  </a:lnTo>
                  <a:close/>
                </a:path>
              </a:pathLst>
            </a:cu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algn="l" defTabSz="1300480">
                <a:defRPr b="0" sz="2800">
                  <a:latin typeface="Calibri"/>
                  <a:ea typeface="Calibri"/>
                  <a:cs typeface="Calibri"/>
                  <a:sym typeface="Calibri"/>
                </a:defRPr>
              </a:pPr>
            </a:p>
          </p:txBody>
        </p:sp>
        <p:sp>
          <p:nvSpPr>
            <p:cNvPr id="248" name="Generate a new keypair"/>
            <p:cNvSpPr txBox="1"/>
            <p:nvPr/>
          </p:nvSpPr>
          <p:spPr>
            <a:xfrm>
              <a:off x="0" y="52734"/>
              <a:ext cx="3687592" cy="389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lvl1pPr marL="640080" indent="-640080" algn="l" defTabSz="1300480">
                <a:buSzPct val="100000"/>
                <a:buAutoNum type="arabicPeriod" startAt="1"/>
                <a:defRPr b="0" sz="2000">
                  <a:latin typeface="Calibri"/>
                  <a:ea typeface="Calibri"/>
                  <a:cs typeface="Calibri"/>
                  <a:sym typeface="Calibri"/>
                </a:defRPr>
              </a:lvl1pPr>
            </a:lstStyle>
            <a:p>
              <a:pPr/>
              <a:r>
                <a:t>Generate a new keypair</a:t>
              </a:r>
            </a:p>
          </p:txBody>
        </p:sp>
      </p:grpSp>
      <p:grpSp>
        <p:nvGrpSpPr>
          <p:cNvPr id="252" name="Rectangular Callout 27"/>
          <p:cNvGrpSpPr/>
          <p:nvPr/>
        </p:nvGrpSpPr>
        <p:grpSpPr>
          <a:xfrm>
            <a:off x="184270" y="5061039"/>
            <a:ext cx="4193926" cy="1927824"/>
            <a:chOff x="0" y="0"/>
            <a:chExt cx="4193924" cy="1927823"/>
          </a:xfrm>
        </p:grpSpPr>
        <p:sp>
          <p:nvSpPr>
            <p:cNvPr id="250" name="Shape"/>
            <p:cNvSpPr/>
            <p:nvPr/>
          </p:nvSpPr>
          <p:spPr>
            <a:xfrm>
              <a:off x="0" y="0"/>
              <a:ext cx="4193925" cy="19278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489" y="0"/>
                  </a:lnTo>
                  <a:lnTo>
                    <a:pt x="18489" y="12600"/>
                  </a:lnTo>
                  <a:lnTo>
                    <a:pt x="21600" y="15422"/>
                  </a:lnTo>
                  <a:lnTo>
                    <a:pt x="18489" y="18000"/>
                  </a:lnTo>
                  <a:lnTo>
                    <a:pt x="18489" y="21600"/>
                  </a:lnTo>
                  <a:lnTo>
                    <a:pt x="0" y="21600"/>
                  </a:lnTo>
                  <a:lnTo>
                    <a:pt x="0" y="12600"/>
                  </a:lnTo>
                  <a:close/>
                </a:path>
              </a:pathLst>
            </a:cu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algn="l" defTabSz="1300480">
                <a:defRPr b="0" baseline="-19571" sz="2800">
                  <a:latin typeface="Calibri"/>
                  <a:ea typeface="Calibri"/>
                  <a:cs typeface="Calibri"/>
                  <a:sym typeface="Calibri"/>
                </a:defRPr>
              </a:pPr>
            </a:p>
          </p:txBody>
        </p:sp>
        <p:sp>
          <p:nvSpPr>
            <p:cNvPr id="251" name="Generate a Certificate Signing Request (CSR).…"/>
            <p:cNvSpPr txBox="1"/>
            <p:nvPr/>
          </p:nvSpPr>
          <p:spPr>
            <a:xfrm>
              <a:off x="0" y="224263"/>
              <a:ext cx="3589798" cy="14792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p>
              <a:pPr marL="640079" indent="-640079" algn="l" defTabSz="1300480">
                <a:buSzPct val="100000"/>
                <a:buAutoNum type="arabicPeriod" startAt="2"/>
                <a:defRPr b="0" sz="1800">
                  <a:latin typeface="Calibri"/>
                  <a:ea typeface="Calibri"/>
                  <a:cs typeface="Calibri"/>
                  <a:sym typeface="Calibri"/>
                </a:defRPr>
              </a:pPr>
              <a:r>
                <a:t>Generate a Certificate Signing Request (CSR).</a:t>
              </a:r>
            </a:p>
            <a:p>
              <a:pPr lvl="1" indent="457200" algn="l" defTabSz="1300480">
                <a:defRPr b="0" sz="1800">
                  <a:latin typeface="Calibri"/>
                  <a:ea typeface="Calibri"/>
                  <a:cs typeface="Calibri"/>
                  <a:sym typeface="Calibri"/>
                </a:defRPr>
              </a:pPr>
              <a:r>
                <a:t>Contains BofA’s details, the DNS name for the cert, and P</a:t>
              </a:r>
              <a:r>
                <a:rPr baseline="-27111"/>
                <a:t>BofA</a:t>
              </a:r>
            </a:p>
          </p:txBody>
        </p:sp>
      </p:grpSp>
      <p:grpSp>
        <p:nvGrpSpPr>
          <p:cNvPr id="255" name="Group 33"/>
          <p:cNvGrpSpPr/>
          <p:nvPr/>
        </p:nvGrpSpPr>
        <p:grpSpPr>
          <a:xfrm>
            <a:off x="5772119" y="3729685"/>
            <a:ext cx="4014309" cy="1383198"/>
            <a:chOff x="0" y="0"/>
            <a:chExt cx="4014307" cy="1383196"/>
          </a:xfrm>
        </p:grpSpPr>
        <p:sp>
          <p:nvSpPr>
            <p:cNvPr id="253" name="Left Arrow 28"/>
            <p:cNvSpPr/>
            <p:nvPr/>
          </p:nvSpPr>
          <p:spPr>
            <a:xfrm>
              <a:off x="0" y="0"/>
              <a:ext cx="4014308" cy="1383197"/>
            </a:xfrm>
            <a:prstGeom prst="leftArrow">
              <a:avLst>
                <a:gd name="adj1" fmla="val 50000"/>
                <a:gd name="adj2" fmla="val 50000"/>
              </a:avLst>
            </a:prstGeom>
            <a:solidFill>
              <a:srgbClr val="ED7D31"/>
            </a:solidFill>
            <a:ln w="12700" cap="flat">
              <a:solidFill>
                <a:srgbClr val="843C0B"/>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254" name="TextBox 29"/>
            <p:cNvSpPr txBox="1"/>
            <p:nvPr/>
          </p:nvSpPr>
          <p:spPr>
            <a:xfrm>
              <a:off x="378101" y="371127"/>
              <a:ext cx="3572563" cy="6309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t">
              <a:spAutoFit/>
            </a:bodyPr>
            <a:lstStyle>
              <a:lvl1pPr marL="457200" indent="-457200" algn="l" defTabSz="1300480">
                <a:buSzPct val="100000"/>
                <a:buAutoNum type="arabicPeriod" startAt="3"/>
                <a:defRPr b="0" sz="1800">
                  <a:latin typeface="Calibri"/>
                  <a:ea typeface="Calibri"/>
                  <a:cs typeface="Calibri"/>
                  <a:sym typeface="Calibri"/>
                </a:defRPr>
              </a:lvl1pPr>
            </a:lstStyle>
            <a:p>
              <a:pPr/>
              <a:r>
                <a:t>Verify that the requestor owns the domain in the CSR</a:t>
              </a:r>
            </a:p>
          </p:txBody>
        </p:sp>
      </p:grpSp>
      <p:sp>
        <p:nvSpPr>
          <p:cNvPr id="266" name="Curved Connector 31"/>
          <p:cNvSpPr/>
          <p:nvPr/>
        </p:nvSpPr>
        <p:spPr>
          <a:xfrm>
            <a:off x="11479418" y="5843772"/>
            <a:ext cx="567509" cy="23362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50800">
            <a:solidFill>
              <a:srgbClr val="5B9BD5"/>
            </a:solidFill>
            <a:miter/>
            <a:tailEnd type="triangle"/>
          </a:ln>
        </p:spPr>
        <p:txBody>
          <a:bodyPr/>
          <a:lstStyle/>
          <a:p>
            <a:pPr/>
          </a:p>
        </p:txBody>
      </p:sp>
      <p:grpSp>
        <p:nvGrpSpPr>
          <p:cNvPr id="259" name="Rectangular Callout 32"/>
          <p:cNvGrpSpPr/>
          <p:nvPr/>
        </p:nvGrpSpPr>
        <p:grpSpPr>
          <a:xfrm>
            <a:off x="8622156" y="2244077"/>
            <a:ext cx="4017873" cy="2717356"/>
            <a:chOff x="0" y="0"/>
            <a:chExt cx="4017871" cy="2717354"/>
          </a:xfrm>
        </p:grpSpPr>
        <p:sp>
          <p:nvSpPr>
            <p:cNvPr id="257" name="Shape"/>
            <p:cNvSpPr/>
            <p:nvPr/>
          </p:nvSpPr>
          <p:spPr>
            <a:xfrm>
              <a:off x="0" y="0"/>
              <a:ext cx="4017872" cy="27173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1809"/>
                  </a:lnTo>
                  <a:lnTo>
                    <a:pt x="18000" y="11809"/>
                  </a:lnTo>
                  <a:lnTo>
                    <a:pt x="16273" y="21600"/>
                  </a:lnTo>
                  <a:lnTo>
                    <a:pt x="12600" y="11809"/>
                  </a:lnTo>
                  <a:lnTo>
                    <a:pt x="0" y="11809"/>
                  </a:lnTo>
                  <a:lnTo>
                    <a:pt x="0" y="6889"/>
                  </a:lnTo>
                  <a:close/>
                </a:path>
              </a:pathLst>
            </a:cu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algn="l" defTabSz="1300480">
                <a:defRPr b="0">
                  <a:latin typeface="Calibri"/>
                  <a:ea typeface="Calibri"/>
                  <a:cs typeface="Calibri"/>
                  <a:sym typeface="Calibri"/>
                </a:defRPr>
              </a:pPr>
            </a:p>
          </p:txBody>
        </p:sp>
        <p:sp>
          <p:nvSpPr>
            <p:cNvPr id="258" name="Generate a new certificate using the data in the CSR, sign it with the CA’s private key"/>
            <p:cNvSpPr txBox="1"/>
            <p:nvPr/>
          </p:nvSpPr>
          <p:spPr>
            <a:xfrm>
              <a:off x="0" y="33635"/>
              <a:ext cx="4017872" cy="14183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lvl1pPr marL="640080" indent="-640080" algn="l" defTabSz="1300480">
                <a:buSzPct val="100000"/>
                <a:buAutoNum type="arabicPeriod" startAt="4"/>
                <a:defRPr b="0" sz="2200">
                  <a:latin typeface="Calibri"/>
                  <a:ea typeface="Calibri"/>
                  <a:cs typeface="Calibri"/>
                  <a:sym typeface="Calibri"/>
                </a:defRPr>
              </a:lvl1pPr>
            </a:lstStyle>
            <a:p>
              <a:pPr/>
              <a:r>
                <a:t>Generate a new certificate using the data in the CSR, sign it with the CA’s private key</a:t>
              </a:r>
            </a:p>
          </p:txBody>
        </p:sp>
      </p:grpSp>
      <p:grpSp>
        <p:nvGrpSpPr>
          <p:cNvPr id="262" name="Group 37"/>
          <p:cNvGrpSpPr/>
          <p:nvPr/>
        </p:nvGrpSpPr>
        <p:grpSpPr>
          <a:xfrm>
            <a:off x="4358859" y="4984546"/>
            <a:ext cx="1467938" cy="1471227"/>
            <a:chOff x="0" y="0"/>
            <a:chExt cx="1467937" cy="1471226"/>
          </a:xfrm>
        </p:grpSpPr>
        <p:pic>
          <p:nvPicPr>
            <p:cNvPr id="260" name="Picture 4" descr="Picture 4"/>
            <p:cNvPicPr>
              <a:picLocks noChangeAspect="1"/>
            </p:cNvPicPr>
            <p:nvPr/>
          </p:nvPicPr>
          <p:blipFill>
            <a:blip r:embed="rId8">
              <a:extLst/>
            </a:blip>
            <a:stretch>
              <a:fillRect/>
            </a:stretch>
          </p:blipFill>
          <p:spPr>
            <a:xfrm>
              <a:off x="0" y="0"/>
              <a:ext cx="529810" cy="529810"/>
            </a:xfrm>
            <a:prstGeom prst="rect">
              <a:avLst/>
            </a:prstGeom>
            <a:ln w="12700" cap="flat">
              <a:noFill/>
              <a:miter lim="400000"/>
            </a:ln>
            <a:effectLst/>
          </p:spPr>
        </p:pic>
        <p:sp>
          <p:nvSpPr>
            <p:cNvPr id="261" name="TextBox 39"/>
            <p:cNvSpPr/>
            <p:nvPr/>
          </p:nvSpPr>
          <p:spPr>
            <a:xfrm>
              <a:off x="197937" y="201226"/>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48767" tIns="48767" rIns="48767" bIns="48767" numCol="1" anchor="t">
              <a:spAutoFit/>
            </a:bodyPr>
            <a:lstStyle/>
            <a:p>
              <a:pPr algn="l" defTabSz="1300480">
                <a:defRPr sz="2800">
                  <a:solidFill>
                    <a:srgbClr val="000000"/>
                  </a:solidFill>
                  <a:latin typeface="Calibri"/>
                  <a:ea typeface="Calibri"/>
                  <a:cs typeface="Calibri"/>
                  <a:sym typeface="Calibri"/>
                </a:defRPr>
              </a:pPr>
              <a:r>
                <a:t>S</a:t>
              </a:r>
              <a:r>
                <a:rPr baseline="-19571"/>
                <a:t>BofA</a:t>
              </a:r>
            </a:p>
          </p:txBody>
        </p:sp>
      </p:grpSp>
      <p:grpSp>
        <p:nvGrpSpPr>
          <p:cNvPr id="265" name="Group 40"/>
          <p:cNvGrpSpPr/>
          <p:nvPr/>
        </p:nvGrpSpPr>
        <p:grpSpPr>
          <a:xfrm>
            <a:off x="11456263" y="5090503"/>
            <a:ext cx="1467938" cy="1471228"/>
            <a:chOff x="0" y="0"/>
            <a:chExt cx="1467937" cy="1471226"/>
          </a:xfrm>
        </p:grpSpPr>
        <p:pic>
          <p:nvPicPr>
            <p:cNvPr id="263" name="Picture 4" descr="Picture 4"/>
            <p:cNvPicPr>
              <a:picLocks noChangeAspect="1"/>
            </p:cNvPicPr>
            <p:nvPr/>
          </p:nvPicPr>
          <p:blipFill>
            <a:blip r:embed="rId8">
              <a:extLst/>
            </a:blip>
            <a:stretch>
              <a:fillRect/>
            </a:stretch>
          </p:blipFill>
          <p:spPr>
            <a:xfrm>
              <a:off x="0" y="0"/>
              <a:ext cx="529810" cy="529810"/>
            </a:xfrm>
            <a:prstGeom prst="rect">
              <a:avLst/>
            </a:prstGeom>
            <a:ln w="12700" cap="flat">
              <a:noFill/>
              <a:miter lim="400000"/>
            </a:ln>
            <a:effectLst/>
          </p:spPr>
        </p:pic>
        <p:sp>
          <p:nvSpPr>
            <p:cNvPr id="264" name="TextBox 42"/>
            <p:cNvSpPr/>
            <p:nvPr/>
          </p:nvSpPr>
          <p:spPr>
            <a:xfrm>
              <a:off x="197937" y="201226"/>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48767" tIns="48767" rIns="48767" bIns="48767" numCol="1" anchor="t">
              <a:spAutoFit/>
            </a:bodyPr>
            <a:lstStyle/>
            <a:p>
              <a:pPr algn="l" defTabSz="1300480">
                <a:defRPr sz="2800">
                  <a:latin typeface="Calibri"/>
                  <a:ea typeface="Calibri"/>
                  <a:cs typeface="Calibri"/>
                  <a:sym typeface="Calibri"/>
                </a:defRPr>
              </a:pPr>
              <a:r>
                <a:t>S</a:t>
              </a:r>
              <a:r>
                <a:rPr baseline="-19571"/>
                <a:t>Verisign</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62"/>
                                        </p:tgtEl>
                                        <p:attrNameLst>
                                          <p:attrName>style.visibility</p:attrName>
                                        </p:attrNameLst>
                                      </p:cBhvr>
                                      <p:to>
                                        <p:strVal val="visible"/>
                                      </p:to>
                                    </p:set>
                                    <p:animEffect filter="dissolve" transition="in">
                                      <p:cBhvr>
                                        <p:cTn id="7" dur="500"/>
                                        <p:tgtEl>
                                          <p:spTgt spid="262"/>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240"/>
                                        </p:tgtEl>
                                        <p:attrNameLst>
                                          <p:attrName>style.visibility</p:attrName>
                                        </p:attrNameLst>
                                      </p:cBhvr>
                                      <p:to>
                                        <p:strVal val="visible"/>
                                      </p:to>
                                    </p:set>
                                    <p:animEffect filter="dissolve" transition="in">
                                      <p:cBhvr>
                                        <p:cTn id="11" dur="500"/>
                                        <p:tgtEl>
                                          <p:spTgt spid="240"/>
                                        </p:tgtEl>
                                      </p:cBhvr>
                                    </p:animEffect>
                                  </p:childTnLst>
                                </p:cTn>
                              </p:par>
                            </p:childTnLst>
                          </p:cTn>
                        </p:par>
                        <p:par>
                          <p:cTn id="12" fill="hold">
                            <p:stCondLst>
                              <p:cond delay="1000"/>
                            </p:stCondLst>
                            <p:childTnLst>
                              <p:par>
                                <p:cTn id="13" presetClass="entr" nodeType="afterEffect" presetSubtype="4" presetID="2" grpId="3" fill="hold">
                                  <p:stCondLst>
                                    <p:cond delay="0"/>
                                  </p:stCondLst>
                                  <p:iterate type="el" backwards="0">
                                    <p:tmAbs val="0"/>
                                  </p:iterate>
                                  <p:childTnLst>
                                    <p:set>
                                      <p:cBhvr>
                                        <p:cTn id="14" fill="hold"/>
                                        <p:tgtEl>
                                          <p:spTgt spid="249"/>
                                        </p:tgtEl>
                                        <p:attrNameLst>
                                          <p:attrName>style.visibility</p:attrName>
                                        </p:attrNameLst>
                                      </p:cBhvr>
                                      <p:to>
                                        <p:strVal val="visible"/>
                                      </p:to>
                                    </p:set>
                                    <p:anim calcmode="lin" valueType="num">
                                      <p:cBhvr>
                                        <p:cTn id="15" dur="500" fill="hold"/>
                                        <p:tgtEl>
                                          <p:spTgt spid="249"/>
                                        </p:tgtEl>
                                        <p:attrNameLst>
                                          <p:attrName>ppt_x</p:attrName>
                                        </p:attrNameLst>
                                      </p:cBhvr>
                                      <p:tavLst>
                                        <p:tav tm="0">
                                          <p:val>
                                            <p:strVal val="#ppt_x"/>
                                          </p:val>
                                        </p:tav>
                                        <p:tav tm="100000">
                                          <p:val>
                                            <p:strVal val="#ppt_x"/>
                                          </p:val>
                                        </p:tav>
                                      </p:tavLst>
                                    </p:anim>
                                    <p:anim calcmode="lin" valueType="num">
                                      <p:cBhvr>
                                        <p:cTn id="16" dur="500" fill="hold"/>
                                        <p:tgtEl>
                                          <p:spTgt spid="24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Class="entr" nodeType="clickEffect" presetID="9" grpId="4" fill="hold">
                                  <p:stCondLst>
                                    <p:cond delay="0"/>
                                  </p:stCondLst>
                                  <p:iterate type="el" backwards="0">
                                    <p:tmAbs val="0"/>
                                  </p:iterate>
                                  <p:childTnLst>
                                    <p:set>
                                      <p:cBhvr>
                                        <p:cTn id="20" fill="hold"/>
                                        <p:tgtEl>
                                          <p:spTgt spid="245"/>
                                        </p:tgtEl>
                                        <p:attrNameLst>
                                          <p:attrName>style.visibility</p:attrName>
                                        </p:attrNameLst>
                                      </p:cBhvr>
                                      <p:to>
                                        <p:strVal val="visible"/>
                                      </p:to>
                                    </p:set>
                                    <p:animEffect filter="dissolve" transition="in">
                                      <p:cBhvr>
                                        <p:cTn id="21" dur="500"/>
                                        <p:tgtEl>
                                          <p:spTgt spid="245"/>
                                        </p:tgtEl>
                                      </p:cBhvr>
                                    </p:animEffect>
                                  </p:childTnLst>
                                </p:cTn>
                              </p:par>
                            </p:childTnLst>
                          </p:cTn>
                        </p:par>
                        <p:par>
                          <p:cTn id="22" fill="hold">
                            <p:stCondLst>
                              <p:cond delay="500"/>
                            </p:stCondLst>
                            <p:childTnLst>
                              <p:par>
                                <p:cTn id="23" presetClass="entr" nodeType="afterEffect" presetSubtype="4" presetID="2" grpId="5" fill="hold">
                                  <p:stCondLst>
                                    <p:cond delay="0"/>
                                  </p:stCondLst>
                                  <p:iterate type="el" backwards="0">
                                    <p:tmAbs val="0"/>
                                  </p:iterate>
                                  <p:childTnLst>
                                    <p:set>
                                      <p:cBhvr>
                                        <p:cTn id="24" fill="hold"/>
                                        <p:tgtEl>
                                          <p:spTgt spid="252"/>
                                        </p:tgtEl>
                                        <p:attrNameLst>
                                          <p:attrName>style.visibility</p:attrName>
                                        </p:attrNameLst>
                                      </p:cBhvr>
                                      <p:to>
                                        <p:strVal val="visible"/>
                                      </p:to>
                                    </p:set>
                                    <p:anim calcmode="lin" valueType="num">
                                      <p:cBhvr>
                                        <p:cTn id="25" dur="500" fill="hold"/>
                                        <p:tgtEl>
                                          <p:spTgt spid="252"/>
                                        </p:tgtEl>
                                        <p:attrNameLst>
                                          <p:attrName>ppt_x</p:attrName>
                                        </p:attrNameLst>
                                      </p:cBhvr>
                                      <p:tavLst>
                                        <p:tav tm="0">
                                          <p:val>
                                            <p:strVal val="#ppt_x"/>
                                          </p:val>
                                        </p:tav>
                                        <p:tav tm="100000">
                                          <p:val>
                                            <p:strVal val="#ppt_x"/>
                                          </p:val>
                                        </p:tav>
                                      </p:tavLst>
                                    </p:anim>
                                    <p:anim calcmode="lin" valueType="num">
                                      <p:cBhvr>
                                        <p:cTn id="26" dur="500" fill="hold"/>
                                        <p:tgtEl>
                                          <p:spTgt spid="25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ID="9" grpId="6" fill="hold">
                                  <p:stCondLst>
                                    <p:cond delay="0"/>
                                  </p:stCondLst>
                                  <p:iterate type="el" backwards="0">
                                    <p:tmAbs val="0"/>
                                  </p:iterate>
                                  <p:childTnLst>
                                    <p:set>
                                      <p:cBhvr>
                                        <p:cTn id="30" fill="hold"/>
                                        <p:tgtEl>
                                          <p:spTgt spid="246"/>
                                        </p:tgtEl>
                                        <p:attrNameLst>
                                          <p:attrName>style.visibility</p:attrName>
                                        </p:attrNameLst>
                                      </p:cBhvr>
                                      <p:to>
                                        <p:strVal val="visible"/>
                                      </p:to>
                                    </p:set>
                                    <p:animEffect filter="dissolve" transition="in">
                                      <p:cBhvr>
                                        <p:cTn id="31" dur="500"/>
                                        <p:tgtEl>
                                          <p:spTgt spid="246"/>
                                        </p:tgtEl>
                                      </p:cBhvr>
                                    </p:animEffect>
                                  </p:childTnLst>
                                </p:cTn>
                              </p:par>
                            </p:childTnLst>
                          </p:cTn>
                        </p:par>
                        <p:par>
                          <p:cTn id="32" fill="hold">
                            <p:stCondLst>
                              <p:cond delay="0"/>
                            </p:stCondLst>
                            <p:childTnLst>
                              <p:par>
                                <p:cTn id="33" presetClass="path" nodeType="afterEffect" presetSubtype="0" presetID="-1" grpId="7" accel="50000" decel="50000" fill="hold">
                                  <p:stCondLst>
                                    <p:cond delay="0"/>
                                  </p:stCondLst>
                                  <p:childTnLst>
                                    <p:animMotion path="M 0.000000 0.000000 L 0.462498 0.011291" origin="layout" pathEditMode="relative">
                                      <p:cBhvr>
                                        <p:cTn id="34" dur="1250" fill="hold"/>
                                        <p:tgtEl>
                                          <p:spTgt spid="245"/>
                                        </p:tgtEl>
                                        <p:attrNameLst>
                                          <p:attrName>ppt_x</p:attrName>
                                          <p:attrName>ppt_y</p:attrName>
                                        </p:attrNameLst>
                                      </p:cBhvr>
                                    </p:animMotion>
                                  </p:childTnLst>
                                </p:cTn>
                              </p:par>
                            </p:childTnLst>
                          </p:cTn>
                        </p:par>
                        <p:par>
                          <p:cTn id="35" fill="hold">
                            <p:stCondLst>
                              <p:cond delay="0"/>
                            </p:stCondLst>
                            <p:childTnLst>
                              <p:par>
                                <p:cTn id="36" presetClass="path" nodeType="afterEffect" presetSubtype="0" presetID="-1" grpId="8" accel="50000" decel="50000" fill="hold">
                                  <p:stCondLst>
                                    <p:cond delay="0"/>
                                  </p:stCondLst>
                                  <p:childTnLst>
                                    <p:animMotion path="M 0.000000 0.000000 L 0.465374 0.010246" origin="layout" pathEditMode="relative">
                                      <p:cBhvr>
                                        <p:cTn id="37" dur="1250" fill="hold"/>
                                        <p:tgtEl>
                                          <p:spTgt spid="246"/>
                                        </p:tgtEl>
                                        <p:attrNameLst>
                                          <p:attrName>ppt_x</p:attrName>
                                          <p:attrName>ppt_y</p:attrName>
                                        </p:attrNameLst>
                                      </p:cBhvr>
                                    </p:animMotion>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2" presetID="22" grpId="9" fill="hold">
                                  <p:stCondLst>
                                    <p:cond delay="0"/>
                                  </p:stCondLst>
                                  <p:iterate type="el" backwards="0">
                                    <p:tmAbs val="0"/>
                                  </p:iterate>
                                  <p:childTnLst>
                                    <p:set>
                                      <p:cBhvr>
                                        <p:cTn id="41" fill="hold"/>
                                        <p:tgtEl>
                                          <p:spTgt spid="255"/>
                                        </p:tgtEl>
                                        <p:attrNameLst>
                                          <p:attrName>style.visibility</p:attrName>
                                        </p:attrNameLst>
                                      </p:cBhvr>
                                      <p:to>
                                        <p:strVal val="visible"/>
                                      </p:to>
                                    </p:set>
                                    <p:animEffect filter="wipe(right)" transition="in">
                                      <p:cBhvr>
                                        <p:cTn id="42" dur="500"/>
                                        <p:tgtEl>
                                          <p:spTgt spid="255"/>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9" grpId="10" fill="hold">
                                  <p:stCondLst>
                                    <p:cond delay="0"/>
                                  </p:stCondLst>
                                  <p:iterate type="el" backwards="0">
                                    <p:tmAbs val="0"/>
                                  </p:iterate>
                                  <p:childTnLst>
                                    <p:set>
                                      <p:cBhvr>
                                        <p:cTn id="46" fill="hold"/>
                                        <p:tgtEl>
                                          <p:spTgt spid="231"/>
                                        </p:tgtEl>
                                        <p:attrNameLst>
                                          <p:attrName>style.visibility</p:attrName>
                                        </p:attrNameLst>
                                      </p:cBhvr>
                                      <p:to>
                                        <p:strVal val="visible"/>
                                      </p:to>
                                    </p:set>
                                    <p:animEffect filter="dissolve" transition="in">
                                      <p:cBhvr>
                                        <p:cTn id="47" dur="500"/>
                                        <p:tgtEl>
                                          <p:spTgt spid="231"/>
                                        </p:tgtEl>
                                      </p:cBhvr>
                                    </p:animEffect>
                                  </p:childTnLst>
                                </p:cTn>
                              </p:par>
                            </p:childTnLst>
                          </p:cTn>
                        </p:par>
                        <p:par>
                          <p:cTn id="48" fill="hold">
                            <p:stCondLst>
                              <p:cond delay="500"/>
                            </p:stCondLst>
                            <p:childTnLst>
                              <p:par>
                                <p:cTn id="49" presetClass="entr" nodeType="afterEffect" presetSubtype="4" presetID="22" grpId="11" fill="hold">
                                  <p:stCondLst>
                                    <p:cond delay="0"/>
                                  </p:stCondLst>
                                  <p:iterate type="el" backwards="0">
                                    <p:tmAbs val="0"/>
                                  </p:iterate>
                                  <p:childTnLst>
                                    <p:set>
                                      <p:cBhvr>
                                        <p:cTn id="50" fill="hold"/>
                                        <p:tgtEl>
                                          <p:spTgt spid="266"/>
                                        </p:tgtEl>
                                        <p:attrNameLst>
                                          <p:attrName>style.visibility</p:attrName>
                                        </p:attrNameLst>
                                      </p:cBhvr>
                                      <p:to>
                                        <p:strVal val="visible"/>
                                      </p:to>
                                    </p:set>
                                    <p:animEffect filter="wipe(down)" transition="in">
                                      <p:cBhvr>
                                        <p:cTn id="51" dur="500"/>
                                        <p:tgtEl>
                                          <p:spTgt spid="266"/>
                                        </p:tgtEl>
                                      </p:cBhvr>
                                    </p:animEffect>
                                  </p:childTnLst>
                                </p:cTn>
                              </p:par>
                            </p:childTnLst>
                          </p:cTn>
                        </p:par>
                        <p:par>
                          <p:cTn id="52" fill="hold">
                            <p:stCondLst>
                              <p:cond delay="1000"/>
                            </p:stCondLst>
                            <p:childTnLst>
                              <p:par>
                                <p:cTn id="53" presetClass="entr" nodeType="afterEffect" presetSubtype="4" presetID="2" grpId="12" fill="hold">
                                  <p:stCondLst>
                                    <p:cond delay="0"/>
                                  </p:stCondLst>
                                  <p:iterate type="el" backwards="0">
                                    <p:tmAbs val="0"/>
                                  </p:iterate>
                                  <p:childTnLst>
                                    <p:set>
                                      <p:cBhvr>
                                        <p:cTn id="54" fill="hold"/>
                                        <p:tgtEl>
                                          <p:spTgt spid="259"/>
                                        </p:tgtEl>
                                        <p:attrNameLst>
                                          <p:attrName>style.visibility</p:attrName>
                                        </p:attrNameLst>
                                      </p:cBhvr>
                                      <p:to>
                                        <p:strVal val="visible"/>
                                      </p:to>
                                    </p:set>
                                    <p:anim calcmode="lin" valueType="num">
                                      <p:cBhvr>
                                        <p:cTn id="55" dur="500" fill="hold"/>
                                        <p:tgtEl>
                                          <p:spTgt spid="259"/>
                                        </p:tgtEl>
                                        <p:attrNameLst>
                                          <p:attrName>ppt_x</p:attrName>
                                        </p:attrNameLst>
                                      </p:cBhvr>
                                      <p:tavLst>
                                        <p:tav tm="0">
                                          <p:val>
                                            <p:strVal val="#ppt_x"/>
                                          </p:val>
                                        </p:tav>
                                        <p:tav tm="100000">
                                          <p:val>
                                            <p:strVal val="#ppt_x"/>
                                          </p:val>
                                        </p:tav>
                                      </p:tavLst>
                                    </p:anim>
                                    <p:anim calcmode="lin" valueType="num">
                                      <p:cBhvr>
                                        <p:cTn id="56"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Class="path" nodeType="clickEffect" presetSubtype="0" presetID="-1" grpId="13" accel="50000" decel="50000" fill="hold">
                                  <p:stCondLst>
                                    <p:cond delay="0"/>
                                  </p:stCondLst>
                                  <p:childTnLst>
                                    <p:animMotion path="M 0.000000 0.000000 L -0.470064 -0.052261" origin="layout" pathEditMode="relative">
                                      <p:cBhvr>
                                        <p:cTn id="60" dur="1250" fill="hold"/>
                                        <p:tgtEl>
                                          <p:spTgt spid="231"/>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2" grpId="1"/>
      <p:bldP build="whole" bldLvl="1" animBg="1" rev="0" advAuto="0" spid="255" grpId="9"/>
      <p:bldP build="whole" bldLvl="1" animBg="1" rev="0" advAuto="0" spid="231" grpId="10"/>
      <p:bldP build="whole" bldLvl="1" animBg="1" rev="0" advAuto="0" spid="249" grpId="3"/>
      <p:bldP build="whole" bldLvl="1" animBg="1" rev="0" advAuto="0" spid="246" grpId="6"/>
      <p:bldP build="whole" bldLvl="1" animBg="1" rev="0" advAuto="0" spid="245" grpId="4"/>
      <p:bldP build="whole" bldLvl="1" animBg="1" rev="0" advAuto="0" spid="266" grpId="11"/>
      <p:bldP build="whole" bldLvl="1" animBg="1" rev="0" advAuto="0" spid="259" grpId="12"/>
      <p:bldP build="whole" bldLvl="1" animBg="1" rev="0" advAuto="0" spid="252" grpId="5"/>
      <p:bldP build="whole" bldLvl="1" animBg="1" rev="0" advAuto="0" spid="240" grpId="2"/>
    </p:bldLst>
  </p:timing>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81" name="Fundamental Assumption in HTTPS"/>
          <p:cNvSpPr txBox="1"/>
          <p:nvPr>
            <p:ph type="title"/>
          </p:nvPr>
        </p:nvSpPr>
        <p:spPr>
          <a:prstGeom prst="rect">
            <a:avLst/>
          </a:prstGeom>
        </p:spPr>
        <p:txBody>
          <a:bodyPr/>
          <a:lstStyle/>
          <a:p>
            <a:pPr/>
            <a:r>
              <a:rPr>
                <a:solidFill>
                  <a:schemeClr val="accent3">
                    <a:hueOff val="-365725"/>
                    <a:satOff val="-32500"/>
                    <a:lumOff val="18235"/>
                  </a:schemeClr>
                </a:solidFill>
              </a:rPr>
              <a:t>Fundamental Assumption</a:t>
            </a:r>
            <a:r>
              <a:t> in HTTPS</a:t>
            </a:r>
          </a:p>
        </p:txBody>
      </p:sp>
      <p:sp>
        <p:nvSpPr>
          <p:cNvPr id="4082" name="Website"/>
          <p:cNvSpPr/>
          <p:nvPr/>
        </p:nvSpPr>
        <p:spPr>
          <a:xfrm>
            <a:off x="8245506" y="2365128"/>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sp>
        <p:nvSpPr>
          <p:cNvPr id="4083" name="Browser"/>
          <p:cNvSpPr/>
          <p:nvPr/>
        </p:nvSpPr>
        <p:spPr>
          <a:xfrm>
            <a:off x="2705698" y="2309104"/>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grpSp>
        <p:nvGrpSpPr>
          <p:cNvPr id="4091" name="Group"/>
          <p:cNvGrpSpPr/>
          <p:nvPr/>
        </p:nvGrpSpPr>
        <p:grpSpPr>
          <a:xfrm>
            <a:off x="8379383" y="3120414"/>
            <a:ext cx="620593" cy="577621"/>
            <a:chOff x="0" y="0"/>
            <a:chExt cx="620592" cy="577619"/>
          </a:xfrm>
        </p:grpSpPr>
        <p:sp>
          <p:nvSpPr>
            <p:cNvPr id="4084"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85"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86"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87"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88" name="Line"/>
            <p:cNvSpPr/>
            <p:nvPr/>
          </p:nvSpPr>
          <p:spPr>
            <a:xfrm flipV="1">
              <a:off x="214594" y="293887"/>
              <a:ext cx="134370"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89"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90"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099" name="Group"/>
          <p:cNvGrpSpPr/>
          <p:nvPr/>
        </p:nvGrpSpPr>
        <p:grpSpPr>
          <a:xfrm>
            <a:off x="8857136" y="3117124"/>
            <a:ext cx="627663" cy="584201"/>
            <a:chOff x="0" y="0"/>
            <a:chExt cx="627662" cy="584200"/>
          </a:xfrm>
        </p:grpSpPr>
        <p:sp>
          <p:nvSpPr>
            <p:cNvPr id="4092"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93"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94"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95"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96"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97"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98"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4100" name="Line"/>
          <p:cNvSpPr/>
          <p:nvPr/>
        </p:nvSpPr>
        <p:spPr>
          <a:xfrm>
            <a:off x="5493053" y="2844281"/>
            <a:ext cx="2367538" cy="1"/>
          </a:xfrm>
          <a:prstGeom prst="line">
            <a:avLst/>
          </a:prstGeom>
          <a:ln w="762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4101" name="Chrome-logo.png" descr="Chrome-logo.png"/>
          <p:cNvPicPr>
            <a:picLocks noChangeAspect="1"/>
          </p:cNvPicPr>
          <p:nvPr/>
        </p:nvPicPr>
        <p:blipFill>
          <a:blip r:embed="rId3">
            <a:extLst/>
          </a:blip>
          <a:stretch>
            <a:fillRect/>
          </a:stretch>
        </p:blipFill>
        <p:spPr>
          <a:xfrm>
            <a:off x="2397710" y="2057027"/>
            <a:ext cx="685801" cy="685801"/>
          </a:xfrm>
          <a:prstGeom prst="rect">
            <a:avLst/>
          </a:prstGeom>
          <a:ln w="12700">
            <a:miter lim="400000"/>
          </a:ln>
        </p:spPr>
      </p:pic>
      <p:pic>
        <p:nvPicPr>
          <p:cNvPr id="4102" name="strategic_bofa500_1.png" descr="strategic_bofa500_1.png"/>
          <p:cNvPicPr>
            <a:picLocks noChangeAspect="1"/>
          </p:cNvPicPr>
          <p:nvPr/>
        </p:nvPicPr>
        <p:blipFill>
          <a:blip r:embed="rId4">
            <a:extLst/>
          </a:blip>
          <a:srcRect l="28418" t="39675" r="28418" b="0"/>
          <a:stretch>
            <a:fillRect/>
          </a:stretch>
        </p:blipFill>
        <p:spPr>
          <a:xfrm>
            <a:off x="7419353" y="2110074"/>
            <a:ext cx="1466959" cy="691941"/>
          </a:xfrm>
          <a:prstGeom prst="rect">
            <a:avLst/>
          </a:prstGeom>
          <a:ln w="12700">
            <a:miter lim="400000"/>
          </a:ln>
        </p:spPr>
      </p:pic>
      <p:grpSp>
        <p:nvGrpSpPr>
          <p:cNvPr id="4115" name="Group"/>
          <p:cNvGrpSpPr/>
          <p:nvPr/>
        </p:nvGrpSpPr>
        <p:grpSpPr>
          <a:xfrm>
            <a:off x="9592390" y="2973810"/>
            <a:ext cx="1194275" cy="896229"/>
            <a:chOff x="0" y="0"/>
            <a:chExt cx="1194273" cy="896228"/>
          </a:xfrm>
        </p:grpSpPr>
        <p:sp>
          <p:nvSpPr>
            <p:cNvPr id="4103"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04"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4112" name="Group"/>
            <p:cNvGrpSpPr/>
            <p:nvPr/>
          </p:nvGrpSpPr>
          <p:grpSpPr>
            <a:xfrm>
              <a:off x="62930" y="528144"/>
              <a:ext cx="290761" cy="270627"/>
              <a:chOff x="0" y="0"/>
              <a:chExt cx="290759" cy="270626"/>
            </a:xfrm>
          </p:grpSpPr>
          <p:sp>
            <p:nvSpPr>
              <p:cNvPr id="4105"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06"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07"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08"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09"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10"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11"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4113" name="250px-VRSNlogoAug2012.png" descr="250px-VRSNlogoAug2012.png"/>
            <p:cNvPicPr>
              <a:picLocks noChangeAspect="1"/>
            </p:cNvPicPr>
            <p:nvPr/>
          </p:nvPicPr>
          <p:blipFill>
            <a:blip r:embed="rId5">
              <a:extLst/>
            </a:blip>
            <a:srcRect l="0" t="0" r="12951" b="33387"/>
            <a:stretch>
              <a:fillRect/>
            </a:stretch>
          </p:blipFill>
          <p:spPr>
            <a:xfrm>
              <a:off x="695032" y="443170"/>
              <a:ext cx="464702" cy="355605"/>
            </a:xfrm>
            <a:prstGeom prst="rect">
              <a:avLst/>
            </a:prstGeom>
            <a:ln w="12700" cap="flat">
              <a:noFill/>
              <a:miter lim="400000"/>
            </a:ln>
            <a:effectLst/>
          </p:spPr>
        </p:pic>
        <p:pic>
          <p:nvPicPr>
            <p:cNvPr id="4114"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4123" name="Group"/>
          <p:cNvGrpSpPr/>
          <p:nvPr/>
        </p:nvGrpSpPr>
        <p:grpSpPr>
          <a:xfrm>
            <a:off x="8379383" y="3120414"/>
            <a:ext cx="620593" cy="577621"/>
            <a:chOff x="0" y="0"/>
            <a:chExt cx="620592" cy="577619"/>
          </a:xfrm>
        </p:grpSpPr>
        <p:sp>
          <p:nvSpPr>
            <p:cNvPr id="4116"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17"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18"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19"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20" name="Line"/>
            <p:cNvSpPr/>
            <p:nvPr/>
          </p:nvSpPr>
          <p:spPr>
            <a:xfrm flipV="1">
              <a:off x="214594" y="293887"/>
              <a:ext cx="134370"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21"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22"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412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61C"/>
                </a:solidFill>
              </a:defRPr>
            </a:lvl1pPr>
          </a:lstStyle>
          <a:p>
            <a:pPr/>
            <a:fld id="{86CB4B4D-7CA3-9044-876B-883B54F8677D}" type="slidenum"/>
          </a:p>
        </p:txBody>
      </p:sp>
      <p:sp>
        <p:nvSpPr>
          <p:cNvPr id="4125" name="Rounded Rectangle"/>
          <p:cNvSpPr/>
          <p:nvPr/>
        </p:nvSpPr>
        <p:spPr>
          <a:xfrm>
            <a:off x="8870418" y="3018176"/>
            <a:ext cx="731157" cy="807497"/>
          </a:xfrm>
          <a:prstGeom prst="roundRect">
            <a:avLst>
              <a:gd name="adj" fmla="val 26055"/>
            </a:avLst>
          </a:prstGeom>
          <a:ln w="25400">
            <a:solidFill>
              <a:srgbClr val="FDE15B"/>
            </a:solidFill>
            <a:prstDash val="sysDot"/>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126" name="Authentication fundamentally assumes:"/>
          <p:cNvSpPr txBox="1"/>
          <p:nvPr/>
        </p:nvSpPr>
        <p:spPr>
          <a:xfrm>
            <a:off x="2721753" y="6721059"/>
            <a:ext cx="8347014"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600">
                <a:latin typeface="Helvetica Light"/>
                <a:ea typeface="Helvetica Light"/>
                <a:cs typeface="Helvetica Light"/>
                <a:sym typeface="Helvetica Light"/>
              </a:defRPr>
            </a:pPr>
            <a:r>
              <a:t>Authentication </a:t>
            </a:r>
            <a:r>
              <a:rPr b="1">
                <a:solidFill>
                  <a:srgbClr val="FFD12A"/>
                </a:solidFill>
                <a:latin typeface="Helvetica"/>
                <a:ea typeface="Helvetica"/>
                <a:cs typeface="Helvetica"/>
                <a:sym typeface="Helvetica"/>
              </a:rPr>
              <a:t>fundamentally</a:t>
            </a:r>
            <a:r>
              <a:t> assumes:</a:t>
            </a:r>
          </a:p>
        </p:txBody>
      </p:sp>
      <p:grpSp>
        <p:nvGrpSpPr>
          <p:cNvPr id="4138" name="Group"/>
          <p:cNvGrpSpPr/>
          <p:nvPr/>
        </p:nvGrpSpPr>
        <p:grpSpPr>
          <a:xfrm>
            <a:off x="4515539" y="7572583"/>
            <a:ext cx="4759442" cy="806462"/>
            <a:chOff x="0" y="0"/>
            <a:chExt cx="4759441" cy="806461"/>
          </a:xfrm>
        </p:grpSpPr>
        <p:pic>
          <p:nvPicPr>
            <p:cNvPr id="4127" name="strategic_bofa500_1.png" descr="strategic_bofa500_1.png"/>
            <p:cNvPicPr>
              <a:picLocks noChangeAspect="1"/>
            </p:cNvPicPr>
            <p:nvPr/>
          </p:nvPicPr>
          <p:blipFill>
            <a:blip r:embed="rId4">
              <a:extLst/>
            </a:blip>
            <a:srcRect l="37243" t="39675" r="30196" b="0"/>
            <a:stretch>
              <a:fillRect/>
            </a:stretch>
          </p:blipFill>
          <p:spPr>
            <a:xfrm>
              <a:off x="1230636" y="79380"/>
              <a:ext cx="984958" cy="615883"/>
            </a:xfrm>
            <a:prstGeom prst="rect">
              <a:avLst/>
            </a:prstGeom>
            <a:ln w="12700" cap="flat">
              <a:noFill/>
              <a:miter lim="400000"/>
            </a:ln>
            <a:effectLst/>
          </p:spPr>
        </p:pic>
        <p:grpSp>
          <p:nvGrpSpPr>
            <p:cNvPr id="4135" name="Group"/>
            <p:cNvGrpSpPr/>
            <p:nvPr/>
          </p:nvGrpSpPr>
          <p:grpSpPr>
            <a:xfrm rot="2700000">
              <a:off x="4060857" y="128329"/>
              <a:ext cx="590707" cy="549803"/>
              <a:chOff x="0" y="0"/>
              <a:chExt cx="590706" cy="549802"/>
            </a:xfrm>
          </p:grpSpPr>
          <p:sp>
            <p:nvSpPr>
              <p:cNvPr id="4128"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29"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30"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31"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32"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33"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34"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4136" name="Only"/>
            <p:cNvSpPr txBox="1"/>
            <p:nvPr/>
          </p:nvSpPr>
          <p:spPr>
            <a:xfrm>
              <a:off x="-1" y="72501"/>
              <a:ext cx="1130500"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solidFill>
                    <a:srgbClr val="FFD12A"/>
                  </a:solidFill>
                  <a:latin typeface="Helvetica"/>
                  <a:ea typeface="Helvetica"/>
                  <a:cs typeface="Helvetica"/>
                  <a:sym typeface="Helvetica"/>
                </a:defRPr>
              </a:lvl1pPr>
            </a:lstStyle>
            <a:p>
              <a:pPr/>
              <a:r>
                <a:t>Only</a:t>
              </a:r>
            </a:p>
          </p:txBody>
        </p:sp>
        <p:sp>
          <p:nvSpPr>
            <p:cNvPr id="4137" name="knows"/>
            <p:cNvSpPr txBox="1"/>
            <p:nvPr/>
          </p:nvSpPr>
          <p:spPr>
            <a:xfrm>
              <a:off x="2315819" y="79380"/>
              <a:ext cx="1537023"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solidFill>
                    <a:srgbClr val="FFD12A"/>
                  </a:solidFill>
                  <a:latin typeface="Helvetica"/>
                  <a:ea typeface="Helvetica"/>
                  <a:cs typeface="Helvetica"/>
                  <a:sym typeface="Helvetica"/>
                </a:defRPr>
              </a:lvl1pPr>
            </a:lstStyle>
            <a:p>
              <a:pPr/>
              <a:r>
                <a:t>knows</a:t>
              </a:r>
            </a:p>
          </p:txBody>
        </p:sp>
      </p:grpSp>
      <p:sp>
        <p:nvSpPr>
          <p:cNvPr id="4139" name="Rounded Rectangle"/>
          <p:cNvSpPr/>
          <p:nvPr/>
        </p:nvSpPr>
        <p:spPr>
          <a:xfrm>
            <a:off x="2473103" y="6584318"/>
            <a:ext cx="8844314" cy="1949181"/>
          </a:xfrm>
          <a:prstGeom prst="roundRect">
            <a:avLst>
              <a:gd name="adj" fmla="val 9773"/>
            </a:avLst>
          </a:prstGeom>
          <a:ln w="25400">
            <a:solidFill>
              <a:srgbClr val="FDE15B"/>
            </a:solidFill>
            <a:prstDash val="sysDot"/>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140" name="Line"/>
          <p:cNvSpPr/>
          <p:nvPr/>
        </p:nvSpPr>
        <p:spPr>
          <a:xfrm flipV="1">
            <a:off x="9235996" y="3838514"/>
            <a:ext cx="1" cy="2076572"/>
          </a:xfrm>
          <a:prstGeom prst="line">
            <a:avLst/>
          </a:prstGeom>
          <a:ln w="25400">
            <a:solidFill>
              <a:srgbClr val="FDE15B"/>
            </a:solidFill>
            <a:prstDash val="sysDot"/>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141" name="Line"/>
          <p:cNvSpPr/>
          <p:nvPr/>
        </p:nvSpPr>
        <p:spPr>
          <a:xfrm flipH="1">
            <a:off x="6786607" y="5933444"/>
            <a:ext cx="2482546" cy="1"/>
          </a:xfrm>
          <a:prstGeom prst="line">
            <a:avLst/>
          </a:prstGeom>
          <a:ln w="25400">
            <a:solidFill>
              <a:srgbClr val="FDE15B"/>
            </a:solidFill>
            <a:prstDash val="sysDot"/>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142" name="Line"/>
          <p:cNvSpPr/>
          <p:nvPr/>
        </p:nvSpPr>
        <p:spPr>
          <a:xfrm flipV="1">
            <a:off x="6786607" y="5933444"/>
            <a:ext cx="1" cy="647098"/>
          </a:xfrm>
          <a:prstGeom prst="line">
            <a:avLst/>
          </a:prstGeom>
          <a:ln w="25400">
            <a:solidFill>
              <a:srgbClr val="FDE15B"/>
            </a:solidFill>
            <a:prstDash val="sysDot"/>
            <a:miter lim="400000"/>
          </a:ln>
        </p:spPr>
        <p:txBody>
          <a:bodyPr lIns="50800" tIns="50800" rIns="50800" bIns="50800" anchor="ctr"/>
          <a:lstStyle/>
          <a:p>
            <a:pPr>
              <a:defRPr b="0" sz="2600">
                <a:latin typeface="Helvetica Light"/>
                <a:ea typeface="Helvetica Light"/>
                <a:cs typeface="Helvetica Light"/>
                <a:sym typeface="Helvetica Light"/>
              </a:defRPr>
            </a:pPr>
          </a:p>
        </p:txBody>
      </p:sp>
      <p:pic>
        <p:nvPicPr>
          <p:cNvPr id="4143" name="handshake-white.png" descr="handshake-white.png"/>
          <p:cNvPicPr>
            <a:picLocks noChangeAspect="1"/>
          </p:cNvPicPr>
          <p:nvPr/>
        </p:nvPicPr>
        <p:blipFill>
          <a:blip r:embed="rId6">
            <a:extLst/>
          </a:blip>
          <a:stretch>
            <a:fillRect/>
          </a:stretch>
        </p:blipFill>
        <p:spPr>
          <a:xfrm>
            <a:off x="5562888" y="3653847"/>
            <a:ext cx="2482546" cy="1237549"/>
          </a:xfrm>
          <a:prstGeom prst="rect">
            <a:avLst/>
          </a:prstGeom>
          <a:ln w="12700">
            <a:miter lim="400000"/>
          </a:ln>
        </p:spPr>
      </p:pic>
      <p:sp>
        <p:nvSpPr>
          <p:cNvPr id="4144" name="TLS Handshake"/>
          <p:cNvSpPr txBox="1"/>
          <p:nvPr/>
        </p:nvSpPr>
        <p:spPr>
          <a:xfrm>
            <a:off x="5227098" y="4925493"/>
            <a:ext cx="3163094"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atin typeface="Helvetica"/>
                <a:ea typeface="Helvetica"/>
                <a:cs typeface="Helvetica"/>
                <a:sym typeface="Helvetica"/>
              </a:defRPr>
            </a:lvl1pPr>
          </a:lstStyle>
          <a:p>
            <a:pPr/>
            <a:r>
              <a:t>TLS Handshake</a:t>
            </a:r>
          </a:p>
        </p:txBody>
      </p:sp>
      <p:pic>
        <p:nvPicPr>
          <p:cNvPr id="4145" name="clicktight-Icon-Green-lock.png" descr="clicktight-Icon-Green-lock.png"/>
          <p:cNvPicPr>
            <a:picLocks noChangeAspect="1"/>
          </p:cNvPicPr>
          <p:nvPr/>
        </p:nvPicPr>
        <p:blipFill>
          <a:blip r:embed="rId7">
            <a:extLst/>
          </a:blip>
          <a:stretch>
            <a:fillRect/>
          </a:stretch>
        </p:blipFill>
        <p:spPr>
          <a:xfrm>
            <a:off x="6572044" y="4891395"/>
            <a:ext cx="473203" cy="584201"/>
          </a:xfrm>
          <a:prstGeom prst="rect">
            <a:avLst/>
          </a:prstGeom>
          <a:ln w="12700">
            <a:miter lim="400000"/>
          </a:ln>
        </p:spPr>
      </p:pic>
      <p:sp>
        <p:nvSpPr>
          <p:cNvPr id="4146" name="Text"/>
          <p:cNvSpPr txBox="1"/>
          <p:nvPr/>
        </p:nvSpPr>
        <p:spPr>
          <a:xfrm>
            <a:off x="11956950" y="9296400"/>
            <a:ext cx="355800" cy="342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1600">
                <a:solidFill>
                  <a:srgbClr val="FFFB00"/>
                </a:solidFill>
                <a:latin typeface="Gill Sans"/>
                <a:ea typeface="Gill Sans"/>
                <a:cs typeface="Gill Sans"/>
                <a:sym typeface="Gill Sans"/>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4099"/>
                                        </p:tgtEl>
                                        <p:attrNameLst>
                                          <p:attrName>style.visibility</p:attrName>
                                        </p:attrNameLst>
                                      </p:cBhvr>
                                      <p:to>
                                        <p:strVal val="visible"/>
                                      </p:to>
                                    </p:set>
                                    <p:animEffect filter="dissolve" transition="in">
                                      <p:cBhvr>
                                        <p:cTn id="7" dur="400"/>
                                        <p:tgtEl>
                                          <p:spTgt spid="4099"/>
                                        </p:tgtEl>
                                      </p:cBhvr>
                                    </p:animEffect>
                                  </p:childTnLst>
                                </p:cTn>
                              </p:par>
                            </p:childTnLst>
                          </p:cTn>
                        </p:par>
                        <p:par>
                          <p:cTn id="8" fill="hold">
                            <p:stCondLst>
                              <p:cond delay="400"/>
                            </p:stCondLst>
                            <p:childTnLst>
                              <p:par>
                                <p:cTn id="9" presetClass="entr" nodeType="afterEffect" presetID="9" grpId="2" fill="hold">
                                  <p:stCondLst>
                                    <p:cond delay="0"/>
                                  </p:stCondLst>
                                  <p:iterate type="el" backwards="0">
                                    <p:tmAbs val="0"/>
                                  </p:iterate>
                                  <p:childTnLst>
                                    <p:set>
                                      <p:cBhvr>
                                        <p:cTn id="10" fill="hold"/>
                                        <p:tgtEl>
                                          <p:spTgt spid="4091"/>
                                        </p:tgtEl>
                                        <p:attrNameLst>
                                          <p:attrName>style.visibility</p:attrName>
                                        </p:attrNameLst>
                                      </p:cBhvr>
                                      <p:to>
                                        <p:strVal val="visible"/>
                                      </p:to>
                                    </p:set>
                                    <p:animEffect filter="dissolve" transition="in">
                                      <p:cBhvr>
                                        <p:cTn id="11" dur="400"/>
                                        <p:tgtEl>
                                          <p:spTgt spid="4091"/>
                                        </p:tgtEl>
                                      </p:cBhvr>
                                    </p:animEffect>
                                  </p:childTnLst>
                                </p:cTn>
                              </p:par>
                            </p:childTnLst>
                          </p:cTn>
                        </p:par>
                        <p:par>
                          <p:cTn id="12" fill="hold">
                            <p:stCondLst>
                              <p:cond delay="800"/>
                            </p:stCondLst>
                            <p:childTnLst>
                              <p:par>
                                <p:cTn id="13" presetClass="entr" nodeType="afterEffect" presetID="9" grpId="3" fill="hold">
                                  <p:stCondLst>
                                    <p:cond delay="0"/>
                                  </p:stCondLst>
                                  <p:iterate type="el" backwards="0">
                                    <p:tmAbs val="0"/>
                                  </p:iterate>
                                  <p:childTnLst>
                                    <p:set>
                                      <p:cBhvr>
                                        <p:cTn id="14" fill="hold"/>
                                        <p:tgtEl>
                                          <p:spTgt spid="4123"/>
                                        </p:tgtEl>
                                        <p:attrNameLst>
                                          <p:attrName>style.visibility</p:attrName>
                                        </p:attrNameLst>
                                      </p:cBhvr>
                                      <p:to>
                                        <p:strVal val="visible"/>
                                      </p:to>
                                    </p:set>
                                    <p:animEffect filter="dissolve" transition="in">
                                      <p:cBhvr>
                                        <p:cTn id="15" dur="400"/>
                                        <p:tgtEl>
                                          <p:spTgt spid="4123"/>
                                        </p:tgtEl>
                                      </p:cBhvr>
                                    </p:animEffect>
                                  </p:childTnLst>
                                </p:cTn>
                              </p:par>
                            </p:childTnLst>
                          </p:cTn>
                        </p:par>
                        <p:par>
                          <p:cTn id="16" fill="hold">
                            <p:stCondLst>
                              <p:cond delay="1200"/>
                            </p:stCondLst>
                            <p:childTnLst>
                              <p:par>
                                <p:cTn id="17" presetClass="entr" nodeType="afterEffect" presetSubtype="0" presetID="1" grpId="4" fill="hold">
                                  <p:stCondLst>
                                    <p:cond delay="0"/>
                                  </p:stCondLst>
                                  <p:iterate type="el" backwards="0">
                                    <p:tmAbs val="0"/>
                                  </p:iterate>
                                  <p:childTnLst>
                                    <p:set>
                                      <p:cBhvr>
                                        <p:cTn id="18" fill="hold"/>
                                        <p:tgtEl>
                                          <p:spTgt spid="4115"/>
                                        </p:tgtEl>
                                        <p:attrNameLst>
                                          <p:attrName>style.visibility</p:attrName>
                                        </p:attrNameLst>
                                      </p:cBhvr>
                                      <p:to>
                                        <p:strVal val="visible"/>
                                      </p:to>
                                    </p:set>
                                  </p:childTnLst>
                                </p:cTn>
                              </p:par>
                            </p:childTnLst>
                          </p:cTn>
                        </p:par>
                        <p:par>
                          <p:cTn id="19" fill="hold">
                            <p:stCondLst>
                              <p:cond delay="0"/>
                            </p:stCondLst>
                            <p:childTnLst>
                              <p:par>
                                <p:cTn id="20" presetClass="path" nodeType="afterEffect" presetSubtype="0" presetID="-1" grpId="5" accel="50000" decel="50000" fill="hold">
                                  <p:stCondLst>
                                    <p:cond delay="0"/>
                                  </p:stCondLst>
                                  <p:childTnLst>
                                    <p:animMotion path="M 0.000000 0.000000 L -0.226573 -0.002336" origin="layout" pathEditMode="relative">
                                      <p:cBhvr>
                                        <p:cTn id="21" dur="500" fill="hold"/>
                                        <p:tgtEl>
                                          <p:spTgt spid="4123"/>
                                        </p:tgtEl>
                                        <p:attrNameLst>
                                          <p:attrName>ppt_x</p:attrName>
                                          <p:attrName>ppt_y</p:attrName>
                                        </p:attrNameLst>
                                      </p:cBhvr>
                                    </p:animMotion>
                                  </p:childTnLst>
                                </p:cTn>
                              </p:par>
                            </p:childTnLst>
                          </p:cTn>
                        </p:par>
                        <p:par>
                          <p:cTn id="22" fill="hold">
                            <p:stCondLst>
                              <p:cond delay="0"/>
                            </p:stCondLst>
                            <p:childTnLst>
                              <p:par>
                                <p:cTn id="23" presetClass="path" nodeType="afterEffect" presetSubtype="0" presetID="-1" grpId="6" accel="50000" decel="50000" fill="hold">
                                  <p:stCondLst>
                                    <p:cond delay="0"/>
                                  </p:stCondLst>
                                  <p:childTnLst>
                                    <p:animMotion path="M 0.000000 0.000000 L -0.256167 0.000101" origin="layout" pathEditMode="relative">
                                      <p:cBhvr>
                                        <p:cTn id="24" dur="500" fill="hold"/>
                                        <p:tgtEl>
                                          <p:spTgt spid="4115"/>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Class="entr" nodeType="clickEffect" presetID="9" grpId="7" fill="hold">
                                  <p:stCondLst>
                                    <p:cond delay="0"/>
                                  </p:stCondLst>
                                  <p:iterate type="el" backwards="0">
                                    <p:tmAbs val="0"/>
                                  </p:iterate>
                                  <p:childTnLst>
                                    <p:set>
                                      <p:cBhvr>
                                        <p:cTn id="28" fill="hold"/>
                                        <p:tgtEl>
                                          <p:spTgt spid="4144"/>
                                        </p:tgtEl>
                                        <p:attrNameLst>
                                          <p:attrName>style.visibility</p:attrName>
                                        </p:attrNameLst>
                                      </p:cBhvr>
                                      <p:to>
                                        <p:strVal val="visible"/>
                                      </p:to>
                                    </p:set>
                                    <p:animEffect filter="dissolve" transition="in">
                                      <p:cBhvr>
                                        <p:cTn id="29" dur="500"/>
                                        <p:tgtEl>
                                          <p:spTgt spid="4144"/>
                                        </p:tgtEl>
                                      </p:cBhvr>
                                    </p:animEffect>
                                  </p:childTnLst>
                                </p:cTn>
                              </p:par>
                            </p:childTnLst>
                          </p:cTn>
                        </p:par>
                        <p:par>
                          <p:cTn id="30" fill="hold">
                            <p:stCondLst>
                              <p:cond delay="500"/>
                            </p:stCondLst>
                            <p:childTnLst>
                              <p:par>
                                <p:cTn id="31" presetClass="entr" nodeType="afterEffect" presetID="9" grpId="8" fill="hold">
                                  <p:stCondLst>
                                    <p:cond delay="0"/>
                                  </p:stCondLst>
                                  <p:iterate type="el" backwards="0">
                                    <p:tmAbs val="0"/>
                                  </p:iterate>
                                  <p:childTnLst>
                                    <p:set>
                                      <p:cBhvr>
                                        <p:cTn id="32" fill="hold"/>
                                        <p:tgtEl>
                                          <p:spTgt spid="4143"/>
                                        </p:tgtEl>
                                        <p:attrNameLst>
                                          <p:attrName>style.visibility</p:attrName>
                                        </p:attrNameLst>
                                      </p:cBhvr>
                                      <p:to>
                                        <p:strVal val="visible"/>
                                      </p:to>
                                    </p:set>
                                    <p:animEffect filter="dissolve" transition="in">
                                      <p:cBhvr>
                                        <p:cTn id="33" dur="500"/>
                                        <p:tgtEl>
                                          <p:spTgt spid="4143"/>
                                        </p:tgtEl>
                                      </p:cBhvr>
                                    </p:animEffect>
                                  </p:childTnLst>
                                </p:cTn>
                              </p:par>
                            </p:childTnLst>
                          </p:cTn>
                        </p:par>
                        <p:par>
                          <p:cTn id="34" fill="hold">
                            <p:stCondLst>
                              <p:cond delay="1000"/>
                            </p:stCondLst>
                            <p:childTnLst>
                              <p:par>
                                <p:cTn id="35" presetClass="exit" nodeType="afterEffect" presetID="9" grpId="9" fill="hold">
                                  <p:stCondLst>
                                    <p:cond delay="0"/>
                                  </p:stCondLst>
                                  <p:iterate type="el" backwards="0">
                                    <p:tmAbs val="0"/>
                                  </p:iterate>
                                  <p:childTnLst>
                                    <p:animEffect filter="dissolve" transition="out">
                                      <p:cBhvr>
                                        <p:cTn id="36" dur="500" fill="hold"/>
                                        <p:tgtEl>
                                          <p:spTgt spid="4144"/>
                                        </p:tgtEl>
                                      </p:cBhvr>
                                    </p:animEffect>
                                    <p:set>
                                      <p:cBhvr>
                                        <p:cTn id="37" fill="hold">
                                          <p:stCondLst>
                                            <p:cond delay="499"/>
                                          </p:stCondLst>
                                        </p:cTn>
                                        <p:tgtEl>
                                          <p:spTgt spid="4144"/>
                                        </p:tgtEl>
                                        <p:attrNameLst>
                                          <p:attrName>style.visibility</p:attrName>
                                        </p:attrNameLst>
                                      </p:cBhvr>
                                      <p:to>
                                        <p:strVal val="hidden"/>
                                      </p:to>
                                    </p:set>
                                  </p:childTnLst>
                                </p:cTn>
                              </p:par>
                            </p:childTnLst>
                          </p:cTn>
                        </p:par>
                        <p:par>
                          <p:cTn id="38" fill="hold">
                            <p:stCondLst>
                              <p:cond delay="1500"/>
                            </p:stCondLst>
                            <p:childTnLst>
                              <p:par>
                                <p:cTn id="39" presetClass="entr" nodeType="afterEffect" presetID="9" grpId="10" fill="hold">
                                  <p:stCondLst>
                                    <p:cond delay="0"/>
                                  </p:stCondLst>
                                  <p:iterate type="el" backwards="0">
                                    <p:tmAbs val="0"/>
                                  </p:iterate>
                                  <p:childTnLst>
                                    <p:set>
                                      <p:cBhvr>
                                        <p:cTn id="40" fill="hold"/>
                                        <p:tgtEl>
                                          <p:spTgt spid="4145"/>
                                        </p:tgtEl>
                                        <p:attrNameLst>
                                          <p:attrName>style.visibility</p:attrName>
                                        </p:attrNameLst>
                                      </p:cBhvr>
                                      <p:to>
                                        <p:strVal val="visible"/>
                                      </p:to>
                                    </p:set>
                                    <p:animEffect filter="dissolve" transition="in">
                                      <p:cBhvr>
                                        <p:cTn id="41" dur="500"/>
                                        <p:tgtEl>
                                          <p:spTgt spid="4145"/>
                                        </p:tgtEl>
                                      </p:cBhvr>
                                    </p:animEffect>
                                  </p:childTnLst>
                                </p:cTn>
                              </p:par>
                            </p:childTnLst>
                          </p:cTn>
                        </p:par>
                      </p:childTnLst>
                    </p:cTn>
                  </p:par>
                  <p:par>
                    <p:cTn id="42" fill="hold">
                      <p:stCondLst>
                        <p:cond delay="indefinite"/>
                      </p:stCondLst>
                      <p:childTnLst>
                        <p:par>
                          <p:cTn id="43" fill="hold">
                            <p:stCondLst>
                              <p:cond delay="0"/>
                            </p:stCondLst>
                            <p:childTnLst>
                              <p:par>
                                <p:cTn id="44" presetClass="entr" nodeType="clickEffect" presetID="9" grpId="11" fill="hold">
                                  <p:stCondLst>
                                    <p:cond delay="0"/>
                                  </p:stCondLst>
                                  <p:iterate type="el" backwards="0">
                                    <p:tmAbs val="0"/>
                                  </p:iterate>
                                  <p:childTnLst>
                                    <p:set>
                                      <p:cBhvr>
                                        <p:cTn id="45" fill="hold"/>
                                        <p:tgtEl>
                                          <p:spTgt spid="4125"/>
                                        </p:tgtEl>
                                        <p:attrNameLst>
                                          <p:attrName>style.visibility</p:attrName>
                                        </p:attrNameLst>
                                      </p:cBhvr>
                                      <p:to>
                                        <p:strVal val="visible"/>
                                      </p:to>
                                    </p:set>
                                    <p:animEffect filter="dissolve" transition="in">
                                      <p:cBhvr>
                                        <p:cTn id="46" dur="499"/>
                                        <p:tgtEl>
                                          <p:spTgt spid="4125"/>
                                        </p:tgtEl>
                                      </p:cBhvr>
                                    </p:animEffect>
                                  </p:childTnLst>
                                </p:cTn>
                              </p:par>
                            </p:childTnLst>
                          </p:cTn>
                        </p:par>
                        <p:par>
                          <p:cTn id="47" fill="hold">
                            <p:stCondLst>
                              <p:cond delay="499"/>
                            </p:stCondLst>
                            <p:childTnLst>
                              <p:par>
                                <p:cTn id="48" presetClass="entr" nodeType="afterEffect" presetSubtype="1" presetID="22" grpId="12" fill="hold">
                                  <p:stCondLst>
                                    <p:cond delay="0"/>
                                  </p:stCondLst>
                                  <p:iterate type="el" backwards="0">
                                    <p:tmAbs val="0"/>
                                  </p:iterate>
                                  <p:childTnLst>
                                    <p:set>
                                      <p:cBhvr>
                                        <p:cTn id="49" fill="hold"/>
                                        <p:tgtEl>
                                          <p:spTgt spid="4140"/>
                                        </p:tgtEl>
                                        <p:attrNameLst>
                                          <p:attrName>style.visibility</p:attrName>
                                        </p:attrNameLst>
                                      </p:cBhvr>
                                      <p:to>
                                        <p:strVal val="visible"/>
                                      </p:to>
                                    </p:set>
                                    <p:animEffect filter="wipe(up)" transition="in">
                                      <p:cBhvr>
                                        <p:cTn id="50" dur="200"/>
                                        <p:tgtEl>
                                          <p:spTgt spid="4140"/>
                                        </p:tgtEl>
                                      </p:cBhvr>
                                    </p:animEffect>
                                  </p:childTnLst>
                                </p:cTn>
                              </p:par>
                            </p:childTnLst>
                          </p:cTn>
                        </p:par>
                        <p:par>
                          <p:cTn id="51" fill="hold">
                            <p:stCondLst>
                              <p:cond delay="699"/>
                            </p:stCondLst>
                            <p:childTnLst>
                              <p:par>
                                <p:cTn id="52" presetClass="entr" nodeType="afterEffect" presetSubtype="2" presetID="22" grpId="13" fill="hold">
                                  <p:stCondLst>
                                    <p:cond delay="0"/>
                                  </p:stCondLst>
                                  <p:iterate type="el" backwards="0">
                                    <p:tmAbs val="0"/>
                                  </p:iterate>
                                  <p:childTnLst>
                                    <p:set>
                                      <p:cBhvr>
                                        <p:cTn id="53" fill="hold"/>
                                        <p:tgtEl>
                                          <p:spTgt spid="4141"/>
                                        </p:tgtEl>
                                        <p:attrNameLst>
                                          <p:attrName>style.visibility</p:attrName>
                                        </p:attrNameLst>
                                      </p:cBhvr>
                                      <p:to>
                                        <p:strVal val="visible"/>
                                      </p:to>
                                    </p:set>
                                    <p:animEffect filter="wipe(right)" transition="in">
                                      <p:cBhvr>
                                        <p:cTn id="54" dur="200"/>
                                        <p:tgtEl>
                                          <p:spTgt spid="4141"/>
                                        </p:tgtEl>
                                      </p:cBhvr>
                                    </p:animEffect>
                                  </p:childTnLst>
                                </p:cTn>
                              </p:par>
                            </p:childTnLst>
                          </p:cTn>
                        </p:par>
                        <p:par>
                          <p:cTn id="55" fill="hold">
                            <p:stCondLst>
                              <p:cond delay="899"/>
                            </p:stCondLst>
                            <p:childTnLst>
                              <p:par>
                                <p:cTn id="56" presetClass="entr" nodeType="afterEffect" presetSubtype="1" presetID="22" grpId="14" fill="hold">
                                  <p:stCondLst>
                                    <p:cond delay="0"/>
                                  </p:stCondLst>
                                  <p:iterate type="el" backwards="0">
                                    <p:tmAbs val="0"/>
                                  </p:iterate>
                                  <p:childTnLst>
                                    <p:set>
                                      <p:cBhvr>
                                        <p:cTn id="57" fill="hold"/>
                                        <p:tgtEl>
                                          <p:spTgt spid="4142"/>
                                        </p:tgtEl>
                                        <p:attrNameLst>
                                          <p:attrName>style.visibility</p:attrName>
                                        </p:attrNameLst>
                                      </p:cBhvr>
                                      <p:to>
                                        <p:strVal val="visible"/>
                                      </p:to>
                                    </p:set>
                                    <p:animEffect filter="wipe(up)" transition="in">
                                      <p:cBhvr>
                                        <p:cTn id="58" dur="200"/>
                                        <p:tgtEl>
                                          <p:spTgt spid="4142"/>
                                        </p:tgtEl>
                                      </p:cBhvr>
                                    </p:animEffect>
                                  </p:childTnLst>
                                </p:cTn>
                              </p:par>
                            </p:childTnLst>
                          </p:cTn>
                        </p:par>
                        <p:par>
                          <p:cTn id="59" fill="hold">
                            <p:stCondLst>
                              <p:cond delay="1099"/>
                            </p:stCondLst>
                            <p:childTnLst>
                              <p:par>
                                <p:cTn id="60" presetClass="entr" nodeType="afterEffect" presetSubtype="1" presetID="22" grpId="15" fill="hold">
                                  <p:stCondLst>
                                    <p:cond delay="0"/>
                                  </p:stCondLst>
                                  <p:iterate type="el" backwards="0">
                                    <p:tmAbs val="0"/>
                                  </p:iterate>
                                  <p:childTnLst>
                                    <p:set>
                                      <p:cBhvr>
                                        <p:cTn id="61" fill="hold"/>
                                        <p:tgtEl>
                                          <p:spTgt spid="4139"/>
                                        </p:tgtEl>
                                        <p:attrNameLst>
                                          <p:attrName>style.visibility</p:attrName>
                                        </p:attrNameLst>
                                      </p:cBhvr>
                                      <p:to>
                                        <p:strVal val="visible"/>
                                      </p:to>
                                    </p:set>
                                    <p:animEffect filter="wipe(up)" transition="in">
                                      <p:cBhvr>
                                        <p:cTn id="62" dur="200"/>
                                        <p:tgtEl>
                                          <p:spTgt spid="4139"/>
                                        </p:tgtEl>
                                      </p:cBhvr>
                                    </p:animEffect>
                                  </p:childTnLst>
                                </p:cTn>
                              </p:par>
                            </p:childTnLst>
                          </p:cTn>
                        </p:par>
                        <p:par>
                          <p:cTn id="63" fill="hold">
                            <p:stCondLst>
                              <p:cond delay="1299"/>
                            </p:stCondLst>
                            <p:childTnLst>
                              <p:par>
                                <p:cTn id="64" presetClass="entr" nodeType="afterEffect" presetID="9" grpId="16" fill="hold">
                                  <p:stCondLst>
                                    <p:cond delay="0"/>
                                  </p:stCondLst>
                                  <p:iterate type="el" backwards="0">
                                    <p:tmAbs val="0"/>
                                  </p:iterate>
                                  <p:childTnLst>
                                    <p:set>
                                      <p:cBhvr>
                                        <p:cTn id="65" fill="hold"/>
                                        <p:tgtEl>
                                          <p:spTgt spid="4126"/>
                                        </p:tgtEl>
                                        <p:attrNameLst>
                                          <p:attrName>style.visibility</p:attrName>
                                        </p:attrNameLst>
                                      </p:cBhvr>
                                      <p:to>
                                        <p:strVal val="visible"/>
                                      </p:to>
                                    </p:set>
                                    <p:animEffect filter="dissolve" transition="in">
                                      <p:cBhvr>
                                        <p:cTn id="66" dur="300"/>
                                        <p:tgtEl>
                                          <p:spTgt spid="4126"/>
                                        </p:tgtEl>
                                      </p:cBhvr>
                                    </p:animEffect>
                                  </p:childTnLst>
                                </p:cTn>
                              </p:par>
                            </p:childTnLst>
                          </p:cTn>
                        </p:par>
                        <p:par>
                          <p:cTn id="67" fill="hold">
                            <p:stCondLst>
                              <p:cond delay="1599"/>
                            </p:stCondLst>
                            <p:childTnLst>
                              <p:par>
                                <p:cTn id="68" presetClass="entr" nodeType="afterEffect" presetID="9" grpId="17" fill="hold">
                                  <p:stCondLst>
                                    <p:cond delay="0"/>
                                  </p:stCondLst>
                                  <p:iterate type="el" backwards="0">
                                    <p:tmAbs val="0"/>
                                  </p:iterate>
                                  <p:childTnLst>
                                    <p:set>
                                      <p:cBhvr>
                                        <p:cTn id="69" fill="hold"/>
                                        <p:tgtEl>
                                          <p:spTgt spid="4138"/>
                                        </p:tgtEl>
                                        <p:attrNameLst>
                                          <p:attrName>style.visibility</p:attrName>
                                        </p:attrNameLst>
                                      </p:cBhvr>
                                      <p:to>
                                        <p:strVal val="visible"/>
                                      </p:to>
                                    </p:set>
                                    <p:animEffect filter="dissolve" transition="in">
                                      <p:cBhvr>
                                        <p:cTn id="70" dur="300"/>
                                        <p:tgtEl>
                                          <p:spTgt spid="4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25" grpId="11"/>
      <p:bldP build="whole" bldLvl="1" animBg="1" rev="0" advAuto="0" spid="4145" grpId="10"/>
      <p:bldP build="whole" bldLvl="1" animBg="1" rev="0" advAuto="0" spid="4091" grpId="2"/>
      <p:bldP build="whole" bldLvl="1" animBg="1" rev="0" advAuto="0" spid="4144" grpId="7"/>
      <p:bldP build="whole" bldLvl="1" animBg="1" rev="0" advAuto="0" spid="4126" grpId="16"/>
      <p:bldP build="whole" bldLvl="1" animBg="1" rev="0" advAuto="0" spid="4144" grpId="9"/>
      <p:bldP build="whole" bldLvl="1" animBg="1" rev="0" advAuto="0" spid="4141" grpId="13"/>
      <p:bldP build="whole" bldLvl="1" animBg="1" rev="0" advAuto="0" spid="4140" grpId="12"/>
      <p:bldP build="whole" bldLvl="1" animBg="1" rev="0" advAuto="0" spid="4142" grpId="14"/>
      <p:bldP build="whole" bldLvl="1" animBg="1" rev="0" advAuto="0" spid="4139" grpId="15"/>
      <p:bldP build="whole" bldLvl="1" animBg="1" rev="0" advAuto="0" spid="4138" grpId="17"/>
      <p:bldP build="whole" bldLvl="1" animBg="1" rev="0" advAuto="0" spid="4115" grpId="4"/>
      <p:bldP build="whole" bldLvl="1" animBg="1" rev="0" advAuto="0" spid="4143" grpId="8"/>
      <p:bldP build="whole" bldLvl="1" animBg="1" rev="0" advAuto="0" spid="4123" grpId="3"/>
      <p:bldP build="whole" bldLvl="1" animBg="1" rev="0" advAuto="0" spid="4099" grpId="1"/>
    </p:bldLst>
  </p:timing>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0" name="Rare!"/>
          <p:cNvSpPr txBox="1"/>
          <p:nvPr/>
        </p:nvSpPr>
        <p:spPr>
          <a:xfrm>
            <a:off x="5803822" y="2143248"/>
            <a:ext cx="122392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solidFill>
                  <a:srgbClr val="FFD12A"/>
                </a:solidFill>
                <a:latin typeface="Helvetica Light"/>
                <a:ea typeface="Helvetica Light"/>
                <a:cs typeface="Helvetica Light"/>
                <a:sym typeface="Helvetica Light"/>
              </a:defRPr>
            </a:lvl1pPr>
          </a:lstStyle>
          <a:p>
            <a:pPr/>
            <a:r>
              <a:t>Rare!</a:t>
            </a:r>
          </a:p>
        </p:txBody>
      </p:sp>
      <p:sp>
        <p:nvSpPr>
          <p:cNvPr id="4151" name="Line"/>
          <p:cNvSpPr/>
          <p:nvPr/>
        </p:nvSpPr>
        <p:spPr>
          <a:xfrm>
            <a:off x="5468800" y="3129136"/>
            <a:ext cx="1893970" cy="1"/>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pic>
        <p:nvPicPr>
          <p:cNvPr id="4152" name="Chrome-logo.png" descr="Chrome-logo.png"/>
          <p:cNvPicPr>
            <a:picLocks noChangeAspect="1"/>
          </p:cNvPicPr>
          <p:nvPr/>
        </p:nvPicPr>
        <p:blipFill>
          <a:blip r:embed="rId3">
            <a:extLst/>
          </a:blip>
          <a:stretch>
            <a:fillRect/>
          </a:stretch>
        </p:blipFill>
        <p:spPr>
          <a:xfrm>
            <a:off x="4333949" y="2786236"/>
            <a:ext cx="685801" cy="685801"/>
          </a:xfrm>
          <a:prstGeom prst="rect">
            <a:avLst/>
          </a:prstGeom>
          <a:ln w="12700">
            <a:miter lim="400000"/>
          </a:ln>
        </p:spPr>
      </p:pic>
      <p:pic>
        <p:nvPicPr>
          <p:cNvPr id="4153" name="strategic_bofa500_1.png" descr="strategic_bofa500_1.png"/>
          <p:cNvPicPr>
            <a:picLocks noChangeAspect="1"/>
          </p:cNvPicPr>
          <p:nvPr/>
        </p:nvPicPr>
        <p:blipFill>
          <a:blip r:embed="rId4">
            <a:extLst/>
          </a:blip>
          <a:srcRect l="28418" t="39675" r="28418" b="0"/>
          <a:stretch>
            <a:fillRect/>
          </a:stretch>
        </p:blipFill>
        <p:spPr>
          <a:xfrm>
            <a:off x="7433384" y="2783259"/>
            <a:ext cx="1466958" cy="691941"/>
          </a:xfrm>
          <a:prstGeom prst="rect">
            <a:avLst/>
          </a:prstGeom>
          <a:ln w="12700">
            <a:miter lim="400000"/>
          </a:ln>
        </p:spPr>
      </p:pic>
      <p:sp>
        <p:nvSpPr>
          <p:cNvPr id="4154" name="The PKI in Today’s Web"/>
          <p:cNvSpPr txBox="1"/>
          <p:nvPr/>
        </p:nvSpPr>
        <p:spPr>
          <a:xfrm>
            <a:off x="707135" y="-225939"/>
            <a:ext cx="11417301" cy="1955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0" sz="5600">
                <a:solidFill>
                  <a:srgbClr val="FFE44F"/>
                </a:solidFill>
                <a:latin typeface="Gill Sans"/>
                <a:ea typeface="Gill Sans"/>
                <a:cs typeface="Gill Sans"/>
                <a:sym typeface="Gill Sans"/>
              </a:defRPr>
            </a:lvl1pPr>
          </a:lstStyle>
          <a:p>
            <a:pPr/>
            <a:r>
              <a:t>The PKI in Today’s Web</a:t>
            </a:r>
          </a:p>
        </p:txBody>
      </p:sp>
      <p:sp>
        <p:nvSpPr>
          <p:cNvPr id="4155" name="Text"/>
          <p:cNvSpPr txBox="1"/>
          <p:nvPr/>
        </p:nvSpPr>
        <p:spPr>
          <a:xfrm>
            <a:off x="11963814" y="9230318"/>
            <a:ext cx="368504" cy="34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1600">
                <a:solidFill>
                  <a:srgbClr val="FFFB00"/>
                </a:solidFill>
                <a:latin typeface="Gill Sans"/>
                <a:ea typeface="Gill Sans"/>
                <a:cs typeface="Gill Sans"/>
                <a:sym typeface="Gill Sans"/>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4150"/>
                                        </p:tgtEl>
                                        <p:attrNameLst>
                                          <p:attrName>style.visibility</p:attrName>
                                        </p:attrNameLst>
                                      </p:cBhvr>
                                      <p:to>
                                        <p:strVal val="visible"/>
                                      </p:to>
                                    </p:set>
                                    <p:anim calcmode="lin" valueType="num">
                                      <p:cBhvr>
                                        <p:cTn id="7" dur="750" fill="hold"/>
                                        <p:tgtEl>
                                          <p:spTgt spid="4150"/>
                                        </p:tgtEl>
                                        <p:attrNameLst>
                                          <p:attrName>ppt_w</p:attrName>
                                        </p:attrNameLst>
                                      </p:cBhvr>
                                      <p:tavLst>
                                        <p:tav tm="0">
                                          <p:val>
                                            <p:fltVal val="0"/>
                                          </p:val>
                                        </p:tav>
                                        <p:tav tm="100000">
                                          <p:val>
                                            <p:strVal val="#ppt_w"/>
                                          </p:val>
                                        </p:tav>
                                      </p:tavLst>
                                    </p:anim>
                                    <p:anim calcmode="lin" valueType="num">
                                      <p:cBhvr>
                                        <p:cTn id="8" dur="750" fill="hold"/>
                                        <p:tgtEl>
                                          <p:spTgt spid="41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50" grpId="1"/>
    </p:bldLst>
  </p:timing>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9" name="Line"/>
          <p:cNvSpPr/>
          <p:nvPr/>
        </p:nvSpPr>
        <p:spPr>
          <a:xfrm flipV="1">
            <a:off x="8807481" y="3861217"/>
            <a:ext cx="6466" cy="1822950"/>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160" name="Line"/>
          <p:cNvSpPr/>
          <p:nvPr/>
        </p:nvSpPr>
        <p:spPr>
          <a:xfrm flipV="1">
            <a:off x="7179430" y="3861217"/>
            <a:ext cx="737276" cy="1760240"/>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161" name="Line"/>
          <p:cNvSpPr/>
          <p:nvPr/>
        </p:nvSpPr>
        <p:spPr>
          <a:xfrm flipV="1">
            <a:off x="7924946" y="3853642"/>
            <a:ext cx="473287" cy="1778547"/>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162" name="Line"/>
          <p:cNvSpPr/>
          <p:nvPr/>
        </p:nvSpPr>
        <p:spPr>
          <a:xfrm flipH="1" flipV="1">
            <a:off x="9718023" y="3864023"/>
            <a:ext cx="773468" cy="1707496"/>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163" name="Line"/>
          <p:cNvSpPr/>
          <p:nvPr/>
        </p:nvSpPr>
        <p:spPr>
          <a:xfrm flipH="1" flipV="1">
            <a:off x="9222254" y="3864023"/>
            <a:ext cx="506247" cy="1774554"/>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pic>
        <p:nvPicPr>
          <p:cNvPr id="4164" name="Chrome-logo.png" descr="Chrome-logo.png"/>
          <p:cNvPicPr>
            <a:picLocks noChangeAspect="1"/>
          </p:cNvPicPr>
          <p:nvPr/>
        </p:nvPicPr>
        <p:blipFill>
          <a:blip r:embed="rId3">
            <a:extLst/>
          </a:blip>
          <a:stretch>
            <a:fillRect/>
          </a:stretch>
        </p:blipFill>
        <p:spPr>
          <a:xfrm>
            <a:off x="4258399" y="2790948"/>
            <a:ext cx="777977" cy="777977"/>
          </a:xfrm>
          <a:prstGeom prst="rect">
            <a:avLst/>
          </a:prstGeom>
          <a:ln w="12700">
            <a:miter lim="400000"/>
          </a:ln>
        </p:spPr>
      </p:pic>
      <p:pic>
        <p:nvPicPr>
          <p:cNvPr id="4165" name="Image" descr="Image"/>
          <p:cNvPicPr>
            <a:picLocks noChangeAspect="1"/>
          </p:cNvPicPr>
          <p:nvPr/>
        </p:nvPicPr>
        <p:blipFill>
          <a:blip r:embed="rId4">
            <a:extLst/>
          </a:blip>
          <a:srcRect l="16223" t="0" r="19114" b="25716"/>
          <a:stretch>
            <a:fillRect/>
          </a:stretch>
        </p:blipFill>
        <p:spPr>
          <a:xfrm>
            <a:off x="7483620" y="2517303"/>
            <a:ext cx="2680381" cy="1270184"/>
          </a:xfrm>
          <a:prstGeom prst="rect">
            <a:avLst/>
          </a:prstGeom>
          <a:ln w="12700">
            <a:miter lim="400000"/>
          </a:ln>
        </p:spPr>
      </p:pic>
      <p:pic>
        <p:nvPicPr>
          <p:cNvPr id="4166" name="strategic_bofa500_1.png" descr="strategic_bofa500_1.png"/>
          <p:cNvPicPr>
            <a:picLocks noChangeAspect="1"/>
          </p:cNvPicPr>
          <p:nvPr/>
        </p:nvPicPr>
        <p:blipFill>
          <a:blip r:embed="rId5">
            <a:extLst/>
          </a:blip>
          <a:srcRect l="37243" t="39675" r="30196" b="0"/>
          <a:stretch>
            <a:fillRect/>
          </a:stretch>
        </p:blipFill>
        <p:spPr>
          <a:xfrm>
            <a:off x="8321424" y="5591110"/>
            <a:ext cx="984958" cy="615883"/>
          </a:xfrm>
          <a:prstGeom prst="rect">
            <a:avLst/>
          </a:prstGeom>
          <a:ln w="12700">
            <a:miter lim="400000"/>
          </a:ln>
        </p:spPr>
      </p:pic>
      <p:grpSp>
        <p:nvGrpSpPr>
          <p:cNvPr id="4171" name="Group"/>
          <p:cNvGrpSpPr/>
          <p:nvPr/>
        </p:nvGrpSpPr>
        <p:grpSpPr>
          <a:xfrm>
            <a:off x="6825262" y="5556660"/>
            <a:ext cx="3997212" cy="684923"/>
            <a:chOff x="394" y="0"/>
            <a:chExt cx="3997211" cy="684922"/>
          </a:xfrm>
        </p:grpSpPr>
        <p:pic>
          <p:nvPicPr>
            <p:cNvPr id="4167" name="Image" descr="Image"/>
            <p:cNvPicPr>
              <a:picLocks noChangeAspect="1"/>
            </p:cNvPicPr>
            <p:nvPr/>
          </p:nvPicPr>
          <p:blipFill>
            <a:blip r:embed="rId6">
              <a:extLst/>
            </a:blip>
            <a:stretch>
              <a:fillRect/>
            </a:stretch>
          </p:blipFill>
          <p:spPr>
            <a:xfrm>
              <a:off x="742602" y="0"/>
              <a:ext cx="684851" cy="684850"/>
            </a:xfrm>
            <a:prstGeom prst="rect">
              <a:avLst/>
            </a:prstGeom>
            <a:ln w="12700" cap="flat">
              <a:noFill/>
              <a:miter lim="400000"/>
            </a:ln>
            <a:effectLst/>
          </p:spPr>
        </p:pic>
        <p:pic>
          <p:nvPicPr>
            <p:cNvPr id="4168" name="Image" descr="Image"/>
            <p:cNvPicPr>
              <a:picLocks noChangeAspect="1"/>
            </p:cNvPicPr>
            <p:nvPr/>
          </p:nvPicPr>
          <p:blipFill>
            <a:blip r:embed="rId7">
              <a:extLst/>
            </a:blip>
            <a:srcRect l="24179" t="23930" r="26759" b="27094"/>
            <a:stretch>
              <a:fillRect/>
            </a:stretch>
          </p:blipFill>
          <p:spPr>
            <a:xfrm>
              <a:off x="394" y="120"/>
              <a:ext cx="685803" cy="684610"/>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8174" y="0"/>
                  </a:moveTo>
                  <a:lnTo>
                    <a:pt x="7237" y="13"/>
                  </a:lnTo>
                  <a:lnTo>
                    <a:pt x="7187" y="2905"/>
                  </a:lnTo>
                  <a:lnTo>
                    <a:pt x="7137" y="5798"/>
                  </a:lnTo>
                  <a:lnTo>
                    <a:pt x="13974" y="5798"/>
                  </a:lnTo>
                  <a:lnTo>
                    <a:pt x="20811" y="5785"/>
                  </a:lnTo>
                  <a:lnTo>
                    <a:pt x="17786" y="2855"/>
                  </a:lnTo>
                  <a:lnTo>
                    <a:pt x="14836" y="0"/>
                  </a:lnTo>
                  <a:lnTo>
                    <a:pt x="8174" y="0"/>
                  </a:lnTo>
                  <a:close/>
                  <a:moveTo>
                    <a:pt x="5849" y="751"/>
                  </a:moveTo>
                  <a:lnTo>
                    <a:pt x="2925" y="3782"/>
                  </a:lnTo>
                  <a:lnTo>
                    <a:pt x="0" y="6812"/>
                  </a:lnTo>
                  <a:lnTo>
                    <a:pt x="0" y="10330"/>
                  </a:lnTo>
                  <a:cubicBezTo>
                    <a:pt x="-2" y="12268"/>
                    <a:pt x="39" y="13990"/>
                    <a:pt x="100" y="14150"/>
                  </a:cubicBezTo>
                  <a:cubicBezTo>
                    <a:pt x="195" y="14397"/>
                    <a:pt x="632" y="14438"/>
                    <a:pt x="3037" y="14438"/>
                  </a:cubicBezTo>
                  <a:lnTo>
                    <a:pt x="5862" y="14438"/>
                  </a:lnTo>
                  <a:lnTo>
                    <a:pt x="5849" y="7588"/>
                  </a:lnTo>
                  <a:lnTo>
                    <a:pt x="5849" y="751"/>
                  </a:lnTo>
                  <a:close/>
                  <a:moveTo>
                    <a:pt x="15774" y="7075"/>
                  </a:moveTo>
                  <a:lnTo>
                    <a:pt x="15774" y="13887"/>
                  </a:lnTo>
                  <a:cubicBezTo>
                    <a:pt x="15774" y="17629"/>
                    <a:pt x="15801" y="20686"/>
                    <a:pt x="15836" y="20686"/>
                  </a:cubicBezTo>
                  <a:cubicBezTo>
                    <a:pt x="15871" y="20686"/>
                    <a:pt x="17191" y="19323"/>
                    <a:pt x="18773" y="17656"/>
                  </a:cubicBezTo>
                  <a:lnTo>
                    <a:pt x="21598" y="14675"/>
                  </a:lnTo>
                  <a:lnTo>
                    <a:pt x="21598" y="10906"/>
                  </a:lnTo>
                  <a:lnTo>
                    <a:pt x="21548" y="7175"/>
                  </a:lnTo>
                  <a:lnTo>
                    <a:pt x="18661" y="7125"/>
                  </a:lnTo>
                  <a:lnTo>
                    <a:pt x="15774" y="7075"/>
                  </a:lnTo>
                  <a:close/>
                  <a:moveTo>
                    <a:pt x="7699" y="15727"/>
                  </a:moveTo>
                  <a:cubicBezTo>
                    <a:pt x="3966" y="15727"/>
                    <a:pt x="912" y="15751"/>
                    <a:pt x="912" y="15790"/>
                  </a:cubicBezTo>
                  <a:cubicBezTo>
                    <a:pt x="912" y="15829"/>
                    <a:pt x="2264" y="17154"/>
                    <a:pt x="3925" y="18733"/>
                  </a:cubicBezTo>
                  <a:lnTo>
                    <a:pt x="6949" y="21600"/>
                  </a:lnTo>
                  <a:lnTo>
                    <a:pt x="10424" y="21600"/>
                  </a:lnTo>
                  <a:cubicBezTo>
                    <a:pt x="12337" y="21600"/>
                    <a:pt x="14039" y="21549"/>
                    <a:pt x="14199" y="21487"/>
                  </a:cubicBezTo>
                  <a:cubicBezTo>
                    <a:pt x="14446" y="21392"/>
                    <a:pt x="14486" y="20967"/>
                    <a:pt x="14486" y="18557"/>
                  </a:cubicBezTo>
                  <a:lnTo>
                    <a:pt x="14486" y="15727"/>
                  </a:lnTo>
                  <a:lnTo>
                    <a:pt x="7699" y="15727"/>
                  </a:lnTo>
                  <a:close/>
                </a:path>
              </a:pathLst>
            </a:custGeom>
            <a:ln w="12700" cap="flat">
              <a:noFill/>
              <a:miter lim="400000"/>
            </a:ln>
            <a:effectLst/>
          </p:spPr>
        </p:pic>
        <p:pic>
          <p:nvPicPr>
            <p:cNvPr id="4169" name="Image" descr="Image"/>
            <p:cNvPicPr>
              <a:picLocks noChangeAspect="1"/>
            </p:cNvPicPr>
            <p:nvPr/>
          </p:nvPicPr>
          <p:blipFill>
            <a:blip r:embed="rId8">
              <a:extLst/>
            </a:blip>
            <a:stretch>
              <a:fillRect/>
            </a:stretch>
          </p:blipFill>
          <p:spPr>
            <a:xfrm>
              <a:off x="2540954" y="72"/>
              <a:ext cx="684851" cy="684851"/>
            </a:xfrm>
            <a:prstGeom prst="rect">
              <a:avLst/>
            </a:prstGeom>
            <a:ln w="12700" cap="flat">
              <a:noFill/>
              <a:miter lim="400000"/>
            </a:ln>
            <a:effectLst/>
          </p:spPr>
        </p:pic>
        <p:pic>
          <p:nvPicPr>
            <p:cNvPr id="4170" name="Image" descr="Image"/>
            <p:cNvPicPr>
              <a:picLocks noChangeAspect="1"/>
            </p:cNvPicPr>
            <p:nvPr/>
          </p:nvPicPr>
          <p:blipFill>
            <a:blip r:embed="rId9">
              <a:extLst/>
            </a:blip>
            <a:stretch>
              <a:fillRect/>
            </a:stretch>
          </p:blipFill>
          <p:spPr>
            <a:xfrm>
              <a:off x="3312757" y="72"/>
              <a:ext cx="684850" cy="684851"/>
            </a:xfrm>
            <a:prstGeom prst="rect">
              <a:avLst/>
            </a:prstGeom>
            <a:ln w="12700" cap="flat">
              <a:noFill/>
              <a:miter lim="400000"/>
            </a:ln>
            <a:effectLst/>
          </p:spPr>
        </p:pic>
      </p:grpSp>
      <p:sp>
        <p:nvSpPr>
          <p:cNvPr id="4172" name="Line"/>
          <p:cNvSpPr/>
          <p:nvPr/>
        </p:nvSpPr>
        <p:spPr>
          <a:xfrm>
            <a:off x="5468800" y="3129136"/>
            <a:ext cx="1893970" cy="1"/>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173" name="The PKI in Today’s Web"/>
          <p:cNvSpPr txBox="1"/>
          <p:nvPr/>
        </p:nvSpPr>
        <p:spPr>
          <a:xfrm>
            <a:off x="707135" y="-225939"/>
            <a:ext cx="11417301" cy="1955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0" sz="5600">
                <a:solidFill>
                  <a:srgbClr val="FFE44F"/>
                </a:solidFill>
                <a:latin typeface="Gill Sans"/>
                <a:ea typeface="Gill Sans"/>
                <a:cs typeface="Gill Sans"/>
                <a:sym typeface="Gill Sans"/>
              </a:defRPr>
            </a:lvl1pPr>
          </a:lstStyle>
          <a:p>
            <a:pPr/>
            <a:r>
              <a:t>The PKI in Today’s Web</a:t>
            </a:r>
          </a:p>
        </p:txBody>
      </p:sp>
      <p:sp>
        <p:nvSpPr>
          <p:cNvPr id="4174" name="Text"/>
          <p:cNvSpPr txBox="1"/>
          <p:nvPr/>
        </p:nvSpPr>
        <p:spPr>
          <a:xfrm>
            <a:off x="11963814" y="9230318"/>
            <a:ext cx="368504" cy="34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1600">
                <a:solidFill>
                  <a:srgbClr val="FFFB00"/>
                </a:solidFill>
                <a:latin typeface="Gill Sans"/>
                <a:ea typeface="Gill Sans"/>
                <a:cs typeface="Gill Sans"/>
                <a:sym typeface="Gill Sans"/>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2" grpId="1" fill="hold">
                                  <p:stCondLst>
                                    <p:cond delay="0"/>
                                  </p:stCondLst>
                                  <p:iterate type="el" backwards="0">
                                    <p:tmAbs val="0"/>
                                  </p:iterate>
                                  <p:childTnLst>
                                    <p:set>
                                      <p:cBhvr>
                                        <p:cTn id="6" fill="hold"/>
                                        <p:tgtEl>
                                          <p:spTgt spid="4159"/>
                                        </p:tgtEl>
                                        <p:attrNameLst>
                                          <p:attrName>style.visibility</p:attrName>
                                        </p:attrNameLst>
                                      </p:cBhvr>
                                      <p:to>
                                        <p:strVal val="visible"/>
                                      </p:to>
                                    </p:set>
                                    <p:animEffect filter="wipe(down)" transition="in">
                                      <p:cBhvr>
                                        <p:cTn id="7" dur="400"/>
                                        <p:tgtEl>
                                          <p:spTgt spid="415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4171"/>
                                        </p:tgtEl>
                                        <p:attrNameLst>
                                          <p:attrName>style.visibility</p:attrName>
                                        </p:attrNameLst>
                                      </p:cBhvr>
                                      <p:to>
                                        <p:strVal val="visible"/>
                                      </p:to>
                                    </p:set>
                                    <p:animEffect filter="dissolve" transition="in">
                                      <p:cBhvr>
                                        <p:cTn id="12" dur="499"/>
                                        <p:tgtEl>
                                          <p:spTgt spid="4171"/>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4" presetID="22" grpId="3" fill="hold">
                                  <p:stCondLst>
                                    <p:cond delay="0"/>
                                  </p:stCondLst>
                                  <p:iterate type="el" backwards="0">
                                    <p:tmAbs val="0"/>
                                  </p:iterate>
                                  <p:childTnLst>
                                    <p:set>
                                      <p:cBhvr>
                                        <p:cTn id="16" fill="hold"/>
                                        <p:tgtEl>
                                          <p:spTgt spid="4162"/>
                                        </p:tgtEl>
                                        <p:attrNameLst>
                                          <p:attrName>style.visibility</p:attrName>
                                        </p:attrNameLst>
                                      </p:cBhvr>
                                      <p:to>
                                        <p:strVal val="visible"/>
                                      </p:to>
                                    </p:set>
                                    <p:animEffect filter="wipe(down)" transition="in">
                                      <p:cBhvr>
                                        <p:cTn id="17" dur="400"/>
                                        <p:tgtEl>
                                          <p:spTgt spid="4162"/>
                                        </p:tgtEl>
                                      </p:cBhvr>
                                    </p:animEffect>
                                  </p:childTnLst>
                                </p:cTn>
                              </p:par>
                            </p:childTnLst>
                          </p:cTn>
                        </p:par>
                        <p:par>
                          <p:cTn id="18" fill="hold">
                            <p:stCondLst>
                              <p:cond delay="400"/>
                            </p:stCondLst>
                            <p:childTnLst>
                              <p:par>
                                <p:cTn id="19" presetClass="entr" nodeType="afterEffect" presetSubtype="4" presetID="22" grpId="4" fill="hold">
                                  <p:stCondLst>
                                    <p:cond delay="0"/>
                                  </p:stCondLst>
                                  <p:iterate type="el" backwards="0">
                                    <p:tmAbs val="0"/>
                                  </p:iterate>
                                  <p:childTnLst>
                                    <p:set>
                                      <p:cBhvr>
                                        <p:cTn id="20" fill="hold"/>
                                        <p:tgtEl>
                                          <p:spTgt spid="4160"/>
                                        </p:tgtEl>
                                        <p:attrNameLst>
                                          <p:attrName>style.visibility</p:attrName>
                                        </p:attrNameLst>
                                      </p:cBhvr>
                                      <p:to>
                                        <p:strVal val="visible"/>
                                      </p:to>
                                    </p:set>
                                    <p:animEffect filter="wipe(down)" transition="in">
                                      <p:cBhvr>
                                        <p:cTn id="21" dur="400"/>
                                        <p:tgtEl>
                                          <p:spTgt spid="4160"/>
                                        </p:tgtEl>
                                      </p:cBhvr>
                                    </p:animEffect>
                                  </p:childTnLst>
                                </p:cTn>
                              </p:par>
                            </p:childTnLst>
                          </p:cTn>
                        </p:par>
                        <p:par>
                          <p:cTn id="22" fill="hold">
                            <p:stCondLst>
                              <p:cond delay="800"/>
                            </p:stCondLst>
                            <p:childTnLst>
                              <p:par>
                                <p:cTn id="23" presetClass="entr" nodeType="afterEffect" presetSubtype="4" presetID="22" grpId="5" fill="hold">
                                  <p:stCondLst>
                                    <p:cond delay="0"/>
                                  </p:stCondLst>
                                  <p:iterate type="el" backwards="0">
                                    <p:tmAbs val="0"/>
                                  </p:iterate>
                                  <p:childTnLst>
                                    <p:set>
                                      <p:cBhvr>
                                        <p:cTn id="24" fill="hold"/>
                                        <p:tgtEl>
                                          <p:spTgt spid="4161"/>
                                        </p:tgtEl>
                                        <p:attrNameLst>
                                          <p:attrName>style.visibility</p:attrName>
                                        </p:attrNameLst>
                                      </p:cBhvr>
                                      <p:to>
                                        <p:strVal val="visible"/>
                                      </p:to>
                                    </p:set>
                                    <p:animEffect filter="wipe(down)" transition="in">
                                      <p:cBhvr>
                                        <p:cTn id="25" dur="400"/>
                                        <p:tgtEl>
                                          <p:spTgt spid="4161"/>
                                        </p:tgtEl>
                                      </p:cBhvr>
                                    </p:animEffect>
                                  </p:childTnLst>
                                </p:cTn>
                              </p:par>
                            </p:childTnLst>
                          </p:cTn>
                        </p:par>
                        <p:par>
                          <p:cTn id="26" fill="hold">
                            <p:stCondLst>
                              <p:cond delay="1200"/>
                            </p:stCondLst>
                            <p:childTnLst>
                              <p:par>
                                <p:cTn id="27" presetClass="entr" nodeType="afterEffect" presetSubtype="4" presetID="22" grpId="6" fill="hold">
                                  <p:stCondLst>
                                    <p:cond delay="0"/>
                                  </p:stCondLst>
                                  <p:iterate type="el" backwards="0">
                                    <p:tmAbs val="0"/>
                                  </p:iterate>
                                  <p:childTnLst>
                                    <p:set>
                                      <p:cBhvr>
                                        <p:cTn id="28" fill="hold"/>
                                        <p:tgtEl>
                                          <p:spTgt spid="4163"/>
                                        </p:tgtEl>
                                        <p:attrNameLst>
                                          <p:attrName>style.visibility</p:attrName>
                                        </p:attrNameLst>
                                      </p:cBhvr>
                                      <p:to>
                                        <p:strVal val="visible"/>
                                      </p:to>
                                    </p:set>
                                    <p:animEffect filter="wipe(down)" transition="in">
                                      <p:cBhvr>
                                        <p:cTn id="29" dur="400"/>
                                        <p:tgtEl>
                                          <p:spTgt spid="4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60" grpId="4"/>
      <p:bldP build="whole" bldLvl="1" animBg="1" rev="0" advAuto="0" spid="4161" grpId="5"/>
      <p:bldP build="whole" bldLvl="1" animBg="1" rev="0" advAuto="0" spid="4163" grpId="6"/>
      <p:bldP build="whole" bldLvl="1" animBg="1" rev="0" advAuto="0" spid="4171" grpId="2"/>
      <p:bldP build="whole" bldLvl="1" animBg="1" rev="0" advAuto="0" spid="4159" grpId="1"/>
      <p:bldP build="whole" bldLvl="1" animBg="1" rev="0" advAuto="0" spid="4162" grpId="3"/>
    </p:bldLst>
  </p:timing>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78" name="Line"/>
          <p:cNvSpPr/>
          <p:nvPr/>
        </p:nvSpPr>
        <p:spPr>
          <a:xfrm flipV="1">
            <a:off x="9951097" y="4295990"/>
            <a:ext cx="1" cy="1710194"/>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179" name="Line"/>
          <p:cNvSpPr/>
          <p:nvPr/>
        </p:nvSpPr>
        <p:spPr>
          <a:xfrm flipV="1">
            <a:off x="7692631" y="4295990"/>
            <a:ext cx="1361225" cy="1754802"/>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180" name="Line"/>
          <p:cNvSpPr/>
          <p:nvPr/>
        </p:nvSpPr>
        <p:spPr>
          <a:xfrm flipV="1">
            <a:off x="8725816" y="4288415"/>
            <a:ext cx="809568" cy="1774680"/>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181" name="Line"/>
          <p:cNvSpPr/>
          <p:nvPr/>
        </p:nvSpPr>
        <p:spPr>
          <a:xfrm flipH="1" flipV="1">
            <a:off x="10855173" y="4298796"/>
            <a:ext cx="1361521" cy="1748786"/>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182" name="Line"/>
          <p:cNvSpPr/>
          <p:nvPr/>
        </p:nvSpPr>
        <p:spPr>
          <a:xfrm flipH="1" flipV="1">
            <a:off x="10359404" y="4298796"/>
            <a:ext cx="869391" cy="1753167"/>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pic>
        <p:nvPicPr>
          <p:cNvPr id="4183" name="Image" descr="Image"/>
          <p:cNvPicPr>
            <a:picLocks noChangeAspect="1"/>
          </p:cNvPicPr>
          <p:nvPr/>
        </p:nvPicPr>
        <p:blipFill>
          <a:blip r:embed="rId3">
            <a:extLst/>
          </a:blip>
          <a:srcRect l="16223" t="0" r="19114" b="25716"/>
          <a:stretch>
            <a:fillRect/>
          </a:stretch>
        </p:blipFill>
        <p:spPr>
          <a:xfrm>
            <a:off x="7927871" y="2295370"/>
            <a:ext cx="4066180" cy="1926890"/>
          </a:xfrm>
          <a:prstGeom prst="rect">
            <a:avLst/>
          </a:prstGeom>
          <a:ln w="12700">
            <a:miter lim="400000"/>
          </a:ln>
        </p:spPr>
      </p:pic>
      <p:pic>
        <p:nvPicPr>
          <p:cNvPr id="4184" name="strategic_bofa500_1.png" descr="strategic_bofa500_1.png"/>
          <p:cNvPicPr>
            <a:picLocks noChangeAspect="1"/>
          </p:cNvPicPr>
          <p:nvPr/>
        </p:nvPicPr>
        <p:blipFill>
          <a:blip r:embed="rId4">
            <a:extLst/>
          </a:blip>
          <a:srcRect l="37243" t="39675" r="30196" b="0"/>
          <a:stretch>
            <a:fillRect/>
          </a:stretch>
        </p:blipFill>
        <p:spPr>
          <a:xfrm>
            <a:off x="9260306" y="5901908"/>
            <a:ext cx="1381494" cy="863833"/>
          </a:xfrm>
          <a:prstGeom prst="rect">
            <a:avLst/>
          </a:prstGeom>
          <a:ln w="12700">
            <a:miter lim="400000"/>
          </a:ln>
        </p:spPr>
      </p:pic>
      <p:grpSp>
        <p:nvGrpSpPr>
          <p:cNvPr id="4189" name="Group"/>
          <p:cNvGrpSpPr/>
          <p:nvPr/>
        </p:nvGrpSpPr>
        <p:grpSpPr>
          <a:xfrm>
            <a:off x="7244369" y="5868082"/>
            <a:ext cx="5433299" cy="930972"/>
            <a:chOff x="394" y="0"/>
            <a:chExt cx="5433297" cy="930971"/>
          </a:xfrm>
        </p:grpSpPr>
        <p:pic>
          <p:nvPicPr>
            <p:cNvPr id="4185" name="Image" descr="Image"/>
            <p:cNvPicPr>
              <a:picLocks noChangeAspect="1"/>
            </p:cNvPicPr>
            <p:nvPr/>
          </p:nvPicPr>
          <p:blipFill>
            <a:blip r:embed="rId5">
              <a:extLst/>
            </a:blip>
            <a:stretch>
              <a:fillRect/>
            </a:stretch>
          </p:blipFill>
          <p:spPr>
            <a:xfrm>
              <a:off x="1009372" y="0"/>
              <a:ext cx="930873" cy="930873"/>
            </a:xfrm>
            <a:prstGeom prst="rect">
              <a:avLst/>
            </a:prstGeom>
            <a:ln w="12700" cap="flat">
              <a:noFill/>
              <a:miter lim="400000"/>
            </a:ln>
            <a:effectLst/>
          </p:spPr>
        </p:pic>
        <p:pic>
          <p:nvPicPr>
            <p:cNvPr id="4186" name="Image" descr="Image"/>
            <p:cNvPicPr>
              <a:picLocks noChangeAspect="1"/>
            </p:cNvPicPr>
            <p:nvPr/>
          </p:nvPicPr>
          <p:blipFill>
            <a:blip r:embed="rId6">
              <a:extLst/>
            </a:blip>
            <a:srcRect l="24172" t="23930" r="26762" b="27087"/>
            <a:stretch>
              <a:fillRect/>
            </a:stretch>
          </p:blipFill>
          <p:spPr>
            <a:xfrm>
              <a:off x="394" y="163"/>
              <a:ext cx="932263" cy="930673"/>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7999" y="0"/>
                  </a:moveTo>
                  <a:lnTo>
                    <a:pt x="7245" y="9"/>
                  </a:lnTo>
                  <a:lnTo>
                    <a:pt x="7190" y="2911"/>
                  </a:lnTo>
                  <a:lnTo>
                    <a:pt x="7144" y="5803"/>
                  </a:lnTo>
                  <a:lnTo>
                    <a:pt x="13976" y="5794"/>
                  </a:lnTo>
                  <a:lnTo>
                    <a:pt x="20816" y="5785"/>
                  </a:lnTo>
                  <a:lnTo>
                    <a:pt x="17791" y="2855"/>
                  </a:lnTo>
                  <a:lnTo>
                    <a:pt x="14840" y="0"/>
                  </a:lnTo>
                  <a:lnTo>
                    <a:pt x="7999" y="0"/>
                  </a:lnTo>
                  <a:close/>
                  <a:moveTo>
                    <a:pt x="5848" y="746"/>
                  </a:moveTo>
                  <a:lnTo>
                    <a:pt x="2924" y="3777"/>
                  </a:lnTo>
                  <a:lnTo>
                    <a:pt x="0" y="6807"/>
                  </a:lnTo>
                  <a:lnTo>
                    <a:pt x="0" y="10335"/>
                  </a:lnTo>
                  <a:cubicBezTo>
                    <a:pt x="-2" y="12272"/>
                    <a:pt x="49" y="13988"/>
                    <a:pt x="110" y="14148"/>
                  </a:cubicBezTo>
                  <a:cubicBezTo>
                    <a:pt x="205" y="14396"/>
                    <a:pt x="638" y="14434"/>
                    <a:pt x="3043" y="14434"/>
                  </a:cubicBezTo>
                  <a:lnTo>
                    <a:pt x="5866" y="14434"/>
                  </a:lnTo>
                  <a:lnTo>
                    <a:pt x="5857" y="7590"/>
                  </a:lnTo>
                  <a:lnTo>
                    <a:pt x="5848" y="746"/>
                  </a:lnTo>
                  <a:close/>
                  <a:moveTo>
                    <a:pt x="15769" y="7074"/>
                  </a:moveTo>
                  <a:lnTo>
                    <a:pt x="15769" y="13881"/>
                  </a:lnTo>
                  <a:cubicBezTo>
                    <a:pt x="15769" y="17623"/>
                    <a:pt x="15798" y="20679"/>
                    <a:pt x="15833" y="20679"/>
                  </a:cubicBezTo>
                  <a:cubicBezTo>
                    <a:pt x="15867" y="20679"/>
                    <a:pt x="17194" y="19316"/>
                    <a:pt x="18775" y="17648"/>
                  </a:cubicBezTo>
                  <a:lnTo>
                    <a:pt x="21598" y="14664"/>
                  </a:lnTo>
                  <a:lnTo>
                    <a:pt x="21598" y="10897"/>
                  </a:lnTo>
                  <a:lnTo>
                    <a:pt x="21552" y="7175"/>
                  </a:lnTo>
                  <a:lnTo>
                    <a:pt x="18656" y="7129"/>
                  </a:lnTo>
                  <a:lnTo>
                    <a:pt x="15769" y="7074"/>
                  </a:lnTo>
                  <a:close/>
                  <a:moveTo>
                    <a:pt x="7705" y="15723"/>
                  </a:moveTo>
                  <a:cubicBezTo>
                    <a:pt x="3973" y="15723"/>
                    <a:pt x="910" y="15758"/>
                    <a:pt x="910" y="15797"/>
                  </a:cubicBezTo>
                  <a:cubicBezTo>
                    <a:pt x="910" y="15836"/>
                    <a:pt x="2275" y="17157"/>
                    <a:pt x="3935" y="18735"/>
                  </a:cubicBezTo>
                  <a:lnTo>
                    <a:pt x="6951" y="21600"/>
                  </a:lnTo>
                  <a:lnTo>
                    <a:pt x="10427" y="21600"/>
                  </a:lnTo>
                  <a:cubicBezTo>
                    <a:pt x="12339" y="21600"/>
                    <a:pt x="14037" y="21551"/>
                    <a:pt x="14196" y="21489"/>
                  </a:cubicBezTo>
                  <a:cubicBezTo>
                    <a:pt x="14444" y="21394"/>
                    <a:pt x="14491" y="20961"/>
                    <a:pt x="14491" y="18551"/>
                  </a:cubicBezTo>
                  <a:lnTo>
                    <a:pt x="14491" y="15723"/>
                  </a:lnTo>
                  <a:lnTo>
                    <a:pt x="7705" y="15723"/>
                  </a:lnTo>
                  <a:close/>
                </a:path>
              </a:pathLst>
            </a:custGeom>
            <a:ln w="12700" cap="flat">
              <a:noFill/>
              <a:miter lim="400000"/>
            </a:ln>
            <a:effectLst/>
          </p:spPr>
        </p:pic>
        <p:pic>
          <p:nvPicPr>
            <p:cNvPr id="4187" name="Image" descr="Image"/>
            <p:cNvPicPr>
              <a:picLocks noChangeAspect="1"/>
            </p:cNvPicPr>
            <p:nvPr/>
          </p:nvPicPr>
          <p:blipFill>
            <a:blip r:embed="rId7">
              <a:extLst/>
            </a:blip>
            <a:stretch>
              <a:fillRect/>
            </a:stretch>
          </p:blipFill>
          <p:spPr>
            <a:xfrm>
              <a:off x="3453758" y="99"/>
              <a:ext cx="930873" cy="930873"/>
            </a:xfrm>
            <a:prstGeom prst="rect">
              <a:avLst/>
            </a:prstGeom>
            <a:ln w="12700" cap="flat">
              <a:noFill/>
              <a:miter lim="400000"/>
            </a:ln>
            <a:effectLst/>
          </p:spPr>
        </p:pic>
        <p:pic>
          <p:nvPicPr>
            <p:cNvPr id="4188" name="Image" descr="Image"/>
            <p:cNvPicPr>
              <a:picLocks noChangeAspect="1"/>
            </p:cNvPicPr>
            <p:nvPr/>
          </p:nvPicPr>
          <p:blipFill>
            <a:blip r:embed="rId8">
              <a:extLst/>
            </a:blip>
            <a:stretch>
              <a:fillRect/>
            </a:stretch>
          </p:blipFill>
          <p:spPr>
            <a:xfrm>
              <a:off x="4502820" y="99"/>
              <a:ext cx="930873" cy="930873"/>
            </a:xfrm>
            <a:prstGeom prst="rect">
              <a:avLst/>
            </a:prstGeom>
            <a:ln w="12700" cap="flat">
              <a:noFill/>
              <a:miter lim="400000"/>
            </a:ln>
            <a:effectLst/>
          </p:spPr>
        </p:pic>
      </p:grpSp>
      <p:sp>
        <p:nvSpPr>
          <p:cNvPr id="4190" name="Third-party Hosting Providers"/>
          <p:cNvSpPr txBox="1"/>
          <p:nvPr/>
        </p:nvSpPr>
        <p:spPr>
          <a:xfrm>
            <a:off x="343114" y="2094027"/>
            <a:ext cx="5692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solidFill>
                  <a:srgbClr val="FFD12A"/>
                </a:solidFill>
                <a:latin typeface="Gill Sans"/>
                <a:ea typeface="Gill Sans"/>
                <a:cs typeface="Gill Sans"/>
                <a:sym typeface="Gill Sans"/>
              </a:defRPr>
            </a:lvl1pPr>
          </a:lstStyle>
          <a:p>
            <a:pPr/>
            <a:r>
              <a:t>Third-party Hosting Providers</a:t>
            </a:r>
          </a:p>
        </p:txBody>
      </p:sp>
      <p:sp>
        <p:nvSpPr>
          <p:cNvPr id="4191" name="Rectangle"/>
          <p:cNvSpPr/>
          <p:nvPr/>
        </p:nvSpPr>
        <p:spPr>
          <a:xfrm>
            <a:off x="6984845" y="4283293"/>
            <a:ext cx="5952346" cy="2685614"/>
          </a:xfrm>
          <a:prstGeom prst="rect">
            <a:avLst/>
          </a:prstGeom>
          <a:solidFill>
            <a:srgbClr val="000000">
              <a:alpha val="81626"/>
            </a:srgbClr>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192" name="• Content delivery networks"/>
          <p:cNvSpPr txBox="1"/>
          <p:nvPr/>
        </p:nvSpPr>
        <p:spPr>
          <a:xfrm>
            <a:off x="814899" y="3250526"/>
            <a:ext cx="54192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latin typeface="Gill Sans"/>
                <a:ea typeface="Gill Sans"/>
                <a:cs typeface="Gill Sans"/>
                <a:sym typeface="Gill Sans"/>
              </a:defRPr>
            </a:lvl1pPr>
          </a:lstStyle>
          <a:p>
            <a:pPr/>
            <a:r>
              <a:t>• Content delivery networks</a:t>
            </a:r>
          </a:p>
        </p:txBody>
      </p:sp>
      <p:sp>
        <p:nvSpPr>
          <p:cNvPr id="4193" name="• Web hosting services"/>
          <p:cNvSpPr txBox="1"/>
          <p:nvPr/>
        </p:nvSpPr>
        <p:spPr>
          <a:xfrm>
            <a:off x="841743" y="4257424"/>
            <a:ext cx="43012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latin typeface="Gill Sans"/>
                <a:ea typeface="Gill Sans"/>
                <a:cs typeface="Gill Sans"/>
                <a:sym typeface="Gill Sans"/>
              </a:defRPr>
            </a:lvl1pPr>
          </a:lstStyle>
          <a:p>
            <a:pPr/>
            <a:r>
              <a:t>• Web hosting services</a:t>
            </a:r>
          </a:p>
        </p:txBody>
      </p:sp>
      <p:sp>
        <p:nvSpPr>
          <p:cNvPr id="4194" name="• Cloud providers"/>
          <p:cNvSpPr txBox="1"/>
          <p:nvPr/>
        </p:nvSpPr>
        <p:spPr>
          <a:xfrm>
            <a:off x="800438" y="5264322"/>
            <a:ext cx="342364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latin typeface="Gill Sans"/>
                <a:ea typeface="Gill Sans"/>
                <a:cs typeface="Gill Sans"/>
                <a:sym typeface="Gill Sans"/>
              </a:defRPr>
            </a:lvl1pPr>
          </a:lstStyle>
          <a:p>
            <a:pPr/>
            <a:r>
              <a:t>• Cloud providers</a:t>
            </a:r>
          </a:p>
        </p:txBody>
      </p:sp>
      <p:sp>
        <p:nvSpPr>
          <p:cNvPr id="4195" name="Varying levels of involvement"/>
          <p:cNvSpPr txBox="1"/>
          <p:nvPr/>
        </p:nvSpPr>
        <p:spPr>
          <a:xfrm>
            <a:off x="243407" y="6471621"/>
            <a:ext cx="545112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b="0" sz="3600">
                <a:solidFill>
                  <a:srgbClr val="F6C410"/>
                </a:solidFill>
                <a:latin typeface="Gill Sans"/>
                <a:ea typeface="Gill Sans"/>
                <a:cs typeface="Gill Sans"/>
                <a:sym typeface="Gill Sans"/>
              </a:defRPr>
            </a:lvl1pPr>
          </a:lstStyle>
          <a:p>
            <a:pPr/>
            <a:r>
              <a:t>Varying levels of involvement</a:t>
            </a:r>
          </a:p>
        </p:txBody>
      </p:sp>
      <p:sp>
        <p:nvSpPr>
          <p:cNvPr id="4196" name="But all trusted to deliver content"/>
          <p:cNvSpPr txBox="1"/>
          <p:nvPr/>
        </p:nvSpPr>
        <p:spPr>
          <a:xfrm>
            <a:off x="239838" y="7678920"/>
            <a:ext cx="62068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600">
                <a:solidFill>
                  <a:srgbClr val="FFD12A"/>
                </a:solidFill>
                <a:latin typeface="Gill Sans"/>
                <a:ea typeface="Gill Sans"/>
                <a:cs typeface="Gill Sans"/>
                <a:sym typeface="Gill Sans"/>
              </a:defRPr>
            </a:lvl1pPr>
          </a:lstStyle>
          <a:p>
            <a:pPr/>
            <a:r>
              <a:t>But all trusted to deliver content</a:t>
            </a:r>
          </a:p>
        </p:txBody>
      </p:sp>
      <p:sp>
        <p:nvSpPr>
          <p:cNvPr id="4197" name="The PKI in Today’s Web"/>
          <p:cNvSpPr txBox="1"/>
          <p:nvPr/>
        </p:nvSpPr>
        <p:spPr>
          <a:xfrm>
            <a:off x="707135" y="-225939"/>
            <a:ext cx="11417301" cy="1955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0" sz="5600">
                <a:solidFill>
                  <a:srgbClr val="FFE44F"/>
                </a:solidFill>
                <a:latin typeface="Gill Sans"/>
                <a:ea typeface="Gill Sans"/>
                <a:cs typeface="Gill Sans"/>
                <a:sym typeface="Gill Sans"/>
              </a:defRPr>
            </a:lvl1pPr>
          </a:lstStyle>
          <a:p>
            <a:pPr/>
            <a:r>
              <a:t>The PKI in Today’s Web</a:t>
            </a:r>
          </a:p>
        </p:txBody>
      </p:sp>
      <p:sp>
        <p:nvSpPr>
          <p:cNvPr id="4198" name="Text"/>
          <p:cNvSpPr txBox="1"/>
          <p:nvPr/>
        </p:nvSpPr>
        <p:spPr>
          <a:xfrm>
            <a:off x="11963814" y="9230318"/>
            <a:ext cx="368504" cy="34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1600">
                <a:solidFill>
                  <a:srgbClr val="FFFB00"/>
                </a:solidFill>
                <a:latin typeface="Gill Sans"/>
                <a:ea typeface="Gill Sans"/>
                <a:cs typeface="Gill Sans"/>
                <a:sym typeface="Gill Sans"/>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222" name="Group"/>
          <p:cNvGrpSpPr/>
          <p:nvPr/>
        </p:nvGrpSpPr>
        <p:grpSpPr>
          <a:xfrm>
            <a:off x="8366035" y="2636869"/>
            <a:ext cx="1045282" cy="1279924"/>
            <a:chOff x="0" y="0"/>
            <a:chExt cx="1045281" cy="1279923"/>
          </a:xfrm>
        </p:grpSpPr>
        <p:grpSp>
          <p:nvGrpSpPr>
            <p:cNvPr id="4209" name="Group"/>
            <p:cNvGrpSpPr/>
            <p:nvPr/>
          </p:nvGrpSpPr>
          <p:grpSpPr>
            <a:xfrm rot="2700000">
              <a:off x="226724" y="600498"/>
              <a:ext cx="591834" cy="550852"/>
              <a:chOff x="0" y="0"/>
              <a:chExt cx="591832" cy="550851"/>
            </a:xfrm>
          </p:grpSpPr>
          <p:sp>
            <p:nvSpPr>
              <p:cNvPr id="4202" name="Line"/>
              <p:cNvSpPr/>
              <p:nvPr/>
            </p:nvSpPr>
            <p:spPr>
              <a:xfrm rot="21600000">
                <a:off x="0" y="194655"/>
                <a:ext cx="440784" cy="3561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03" name="Line"/>
              <p:cNvSpPr/>
              <p:nvPr/>
            </p:nvSpPr>
            <p:spPr>
              <a:xfrm flipV="1">
                <a:off x="21207" y="249618"/>
                <a:ext cx="288598" cy="288599"/>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04" name="Line"/>
              <p:cNvSpPr/>
              <p:nvPr/>
            </p:nvSpPr>
            <p:spPr>
              <a:xfrm flipV="1">
                <a:off x="216837" y="279091"/>
                <a:ext cx="131279" cy="13127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05" name="Line"/>
              <p:cNvSpPr/>
              <p:nvPr/>
            </p:nvSpPr>
            <p:spPr>
              <a:xfrm flipV="1">
                <a:off x="19077" y="241956"/>
                <a:ext cx="283066" cy="28306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06" name="Line"/>
              <p:cNvSpPr/>
              <p:nvPr/>
            </p:nvSpPr>
            <p:spPr>
              <a:xfrm flipV="1">
                <a:off x="204649" y="280268"/>
                <a:ext cx="128144" cy="12814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07" name="Circle"/>
              <p:cNvSpPr/>
              <p:nvPr/>
            </p:nvSpPr>
            <p:spPr>
              <a:xfrm rot="21600000">
                <a:off x="266973" y="0"/>
                <a:ext cx="324860" cy="32486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08" name="Circle"/>
              <p:cNvSpPr/>
              <p:nvPr/>
            </p:nvSpPr>
            <p:spPr>
              <a:xfrm rot="21600000">
                <a:off x="435482" y="47820"/>
                <a:ext cx="105000" cy="1049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221" name="Group"/>
            <p:cNvGrpSpPr/>
            <p:nvPr/>
          </p:nvGrpSpPr>
          <p:grpSpPr>
            <a:xfrm>
              <a:off x="0" y="-1"/>
              <a:ext cx="1045282" cy="647098"/>
              <a:chOff x="0" y="0"/>
              <a:chExt cx="1045281" cy="647096"/>
            </a:xfrm>
          </p:grpSpPr>
          <p:sp>
            <p:nvSpPr>
              <p:cNvPr id="4210" name="Certificate"/>
              <p:cNvSpPr/>
              <p:nvPr/>
            </p:nvSpPr>
            <p:spPr>
              <a:xfrm>
                <a:off x="0" y="0"/>
                <a:ext cx="1045282" cy="647097"/>
              </a:xfrm>
              <a:prstGeom prst="rect">
                <a:avLst/>
              </a:prstGeom>
              <a:solidFill>
                <a:srgbClr val="DAD8C6"/>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sz="2000">
                    <a:solidFill>
                      <a:srgbClr val="000000"/>
                    </a:solidFill>
                    <a:latin typeface="Helvetica"/>
                    <a:ea typeface="Helvetica"/>
                    <a:cs typeface="Helvetica"/>
                    <a:sym typeface="Helvetica"/>
                  </a:defRPr>
                </a:lvl1pPr>
              </a:lstStyle>
              <a:p>
                <a:pPr/>
                <a:r>
                  <a:t>Certificate</a:t>
                </a:r>
              </a:p>
            </p:txBody>
          </p:sp>
          <p:grpSp>
            <p:nvGrpSpPr>
              <p:cNvPr id="4220" name="Group"/>
              <p:cNvGrpSpPr/>
              <p:nvPr/>
            </p:nvGrpSpPr>
            <p:grpSpPr>
              <a:xfrm>
                <a:off x="128527" y="268225"/>
                <a:ext cx="788229" cy="378872"/>
                <a:chOff x="0" y="0"/>
                <a:chExt cx="788228" cy="378871"/>
              </a:xfrm>
            </p:grpSpPr>
            <p:pic>
              <p:nvPicPr>
                <p:cNvPr id="4211" name="strategic_bofa500_1.png" descr="strategic_bofa500_1.png"/>
                <p:cNvPicPr>
                  <a:picLocks noChangeAspect="1"/>
                </p:cNvPicPr>
                <p:nvPr/>
              </p:nvPicPr>
              <p:blipFill>
                <a:blip r:embed="rId3">
                  <a:extLst/>
                </a:blip>
                <a:srcRect l="37243" t="39675" r="29309" b="0"/>
                <a:stretch>
                  <a:fillRect/>
                </a:stretch>
              </p:blipFill>
              <p:spPr>
                <a:xfrm>
                  <a:off x="0" y="55322"/>
                  <a:ext cx="370822" cy="225729"/>
                </a:xfrm>
                <a:prstGeom prst="rect">
                  <a:avLst/>
                </a:prstGeom>
                <a:ln w="12700" cap="flat">
                  <a:noFill/>
                  <a:miter lim="400000"/>
                </a:ln>
                <a:effectLst/>
              </p:spPr>
            </p:pic>
            <p:grpSp>
              <p:nvGrpSpPr>
                <p:cNvPr id="4219" name="Group"/>
                <p:cNvGrpSpPr/>
                <p:nvPr/>
              </p:nvGrpSpPr>
              <p:grpSpPr>
                <a:xfrm rot="2700000">
                  <a:off x="460037" y="60288"/>
                  <a:ext cx="277512" cy="258295"/>
                  <a:chOff x="0" y="0"/>
                  <a:chExt cx="277510" cy="258294"/>
                </a:xfrm>
              </p:grpSpPr>
              <p:sp>
                <p:nvSpPr>
                  <p:cNvPr id="4212" name="Line"/>
                  <p:cNvSpPr/>
                  <p:nvPr/>
                </p:nvSpPr>
                <p:spPr>
                  <a:xfrm rot="21600000">
                    <a:off x="0" y="91273"/>
                    <a:ext cx="206684" cy="1670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13" name="Line"/>
                  <p:cNvSpPr/>
                  <p:nvPr/>
                </p:nvSpPr>
                <p:spPr>
                  <a:xfrm flipV="1">
                    <a:off x="9944" y="117046"/>
                    <a:ext cx="135324" cy="13532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14" name="Line"/>
                  <p:cNvSpPr/>
                  <p:nvPr/>
                </p:nvSpPr>
                <p:spPr>
                  <a:xfrm flipV="1">
                    <a:off x="101675" y="130866"/>
                    <a:ext cx="61557" cy="61557"/>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15" name="Line"/>
                  <p:cNvSpPr/>
                  <p:nvPr/>
                </p:nvSpPr>
                <p:spPr>
                  <a:xfrm flipV="1">
                    <a:off x="8945" y="113453"/>
                    <a:ext cx="132730" cy="13273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16" name="Line"/>
                  <p:cNvSpPr/>
                  <p:nvPr/>
                </p:nvSpPr>
                <p:spPr>
                  <a:xfrm flipV="1">
                    <a:off x="95960" y="131417"/>
                    <a:ext cx="60087" cy="6008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17" name="Circle"/>
                  <p:cNvSpPr/>
                  <p:nvPr/>
                </p:nvSpPr>
                <p:spPr>
                  <a:xfrm rot="21600000">
                    <a:off x="125183" y="0"/>
                    <a:ext cx="152328" cy="15232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18" name="Circle"/>
                  <p:cNvSpPr/>
                  <p:nvPr/>
                </p:nvSpPr>
                <p:spPr>
                  <a:xfrm rot="21600000">
                    <a:off x="204197" y="22422"/>
                    <a:ext cx="49235" cy="4923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grpSp>
      <p:pic>
        <p:nvPicPr>
          <p:cNvPr id="4223" name="Image" descr="Image"/>
          <p:cNvPicPr>
            <a:picLocks noChangeAspect="1"/>
          </p:cNvPicPr>
          <p:nvPr/>
        </p:nvPicPr>
        <p:blipFill>
          <a:blip r:embed="rId4">
            <a:extLst/>
          </a:blip>
          <a:srcRect l="16223" t="0" r="19114" b="25716"/>
          <a:stretch>
            <a:fillRect/>
          </a:stretch>
        </p:blipFill>
        <p:spPr>
          <a:xfrm>
            <a:off x="7298214" y="2341581"/>
            <a:ext cx="3051193" cy="1445906"/>
          </a:xfrm>
          <a:prstGeom prst="rect">
            <a:avLst/>
          </a:prstGeom>
          <a:ln w="12700">
            <a:miter lim="400000"/>
          </a:ln>
        </p:spPr>
      </p:pic>
      <p:sp>
        <p:nvSpPr>
          <p:cNvPr id="4224" name="Line"/>
          <p:cNvSpPr/>
          <p:nvPr/>
        </p:nvSpPr>
        <p:spPr>
          <a:xfrm flipV="1">
            <a:off x="8807481" y="3861217"/>
            <a:ext cx="6466" cy="1822950"/>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225" name="Line"/>
          <p:cNvSpPr/>
          <p:nvPr/>
        </p:nvSpPr>
        <p:spPr>
          <a:xfrm flipV="1">
            <a:off x="7179430" y="3861217"/>
            <a:ext cx="737276" cy="1760240"/>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226" name="Line"/>
          <p:cNvSpPr/>
          <p:nvPr/>
        </p:nvSpPr>
        <p:spPr>
          <a:xfrm flipV="1">
            <a:off x="7924946" y="3853642"/>
            <a:ext cx="473287" cy="1778547"/>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227" name="Line"/>
          <p:cNvSpPr/>
          <p:nvPr/>
        </p:nvSpPr>
        <p:spPr>
          <a:xfrm flipH="1" flipV="1">
            <a:off x="9718023" y="3864023"/>
            <a:ext cx="773468" cy="1707496"/>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228" name="Line"/>
          <p:cNvSpPr/>
          <p:nvPr/>
        </p:nvSpPr>
        <p:spPr>
          <a:xfrm flipH="1" flipV="1">
            <a:off x="9222254" y="3864023"/>
            <a:ext cx="506247" cy="1774554"/>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pic>
        <p:nvPicPr>
          <p:cNvPr id="4229" name="Chrome-logo.png" descr="Chrome-logo.png"/>
          <p:cNvPicPr>
            <a:picLocks noChangeAspect="1"/>
          </p:cNvPicPr>
          <p:nvPr/>
        </p:nvPicPr>
        <p:blipFill>
          <a:blip r:embed="rId5">
            <a:extLst/>
          </a:blip>
          <a:stretch>
            <a:fillRect/>
          </a:stretch>
        </p:blipFill>
        <p:spPr>
          <a:xfrm>
            <a:off x="4004399" y="2790948"/>
            <a:ext cx="777977" cy="777977"/>
          </a:xfrm>
          <a:prstGeom prst="rect">
            <a:avLst/>
          </a:prstGeom>
          <a:ln w="12700">
            <a:miter lim="400000"/>
          </a:ln>
        </p:spPr>
      </p:pic>
      <p:sp>
        <p:nvSpPr>
          <p:cNvPr id="4230" name="Line"/>
          <p:cNvSpPr/>
          <p:nvPr/>
        </p:nvSpPr>
        <p:spPr>
          <a:xfrm>
            <a:off x="5207701" y="3170151"/>
            <a:ext cx="1893970" cy="1"/>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pic>
        <p:nvPicPr>
          <p:cNvPr id="4231" name="strategic_bofa500_1.png" descr="strategic_bofa500_1.png"/>
          <p:cNvPicPr>
            <a:picLocks noChangeAspect="1"/>
          </p:cNvPicPr>
          <p:nvPr/>
        </p:nvPicPr>
        <p:blipFill>
          <a:blip r:embed="rId3">
            <a:extLst/>
          </a:blip>
          <a:srcRect l="37243" t="39675" r="30196" b="0"/>
          <a:stretch>
            <a:fillRect/>
          </a:stretch>
        </p:blipFill>
        <p:spPr>
          <a:xfrm>
            <a:off x="8321424" y="5591110"/>
            <a:ext cx="984958" cy="615883"/>
          </a:xfrm>
          <a:prstGeom prst="rect">
            <a:avLst/>
          </a:prstGeom>
          <a:ln w="12700">
            <a:miter lim="400000"/>
          </a:ln>
        </p:spPr>
      </p:pic>
      <p:grpSp>
        <p:nvGrpSpPr>
          <p:cNvPr id="4236" name="Group"/>
          <p:cNvGrpSpPr/>
          <p:nvPr/>
        </p:nvGrpSpPr>
        <p:grpSpPr>
          <a:xfrm>
            <a:off x="6825262" y="5556660"/>
            <a:ext cx="3997212" cy="684923"/>
            <a:chOff x="394" y="0"/>
            <a:chExt cx="3997211" cy="684922"/>
          </a:xfrm>
        </p:grpSpPr>
        <p:pic>
          <p:nvPicPr>
            <p:cNvPr id="4232" name="Image" descr="Image"/>
            <p:cNvPicPr>
              <a:picLocks noChangeAspect="1"/>
            </p:cNvPicPr>
            <p:nvPr/>
          </p:nvPicPr>
          <p:blipFill>
            <a:blip r:embed="rId6">
              <a:extLst/>
            </a:blip>
            <a:stretch>
              <a:fillRect/>
            </a:stretch>
          </p:blipFill>
          <p:spPr>
            <a:xfrm>
              <a:off x="742602" y="0"/>
              <a:ext cx="684851" cy="684850"/>
            </a:xfrm>
            <a:prstGeom prst="rect">
              <a:avLst/>
            </a:prstGeom>
            <a:ln w="12700" cap="flat">
              <a:noFill/>
              <a:miter lim="400000"/>
            </a:ln>
            <a:effectLst/>
          </p:spPr>
        </p:pic>
        <p:pic>
          <p:nvPicPr>
            <p:cNvPr id="4233" name="Image" descr="Image"/>
            <p:cNvPicPr>
              <a:picLocks noChangeAspect="1"/>
            </p:cNvPicPr>
            <p:nvPr/>
          </p:nvPicPr>
          <p:blipFill>
            <a:blip r:embed="rId7">
              <a:extLst/>
            </a:blip>
            <a:srcRect l="24179" t="23930" r="26759" b="27094"/>
            <a:stretch>
              <a:fillRect/>
            </a:stretch>
          </p:blipFill>
          <p:spPr>
            <a:xfrm>
              <a:off x="394" y="120"/>
              <a:ext cx="685803" cy="684610"/>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8174" y="0"/>
                  </a:moveTo>
                  <a:lnTo>
                    <a:pt x="7237" y="13"/>
                  </a:lnTo>
                  <a:lnTo>
                    <a:pt x="7187" y="2905"/>
                  </a:lnTo>
                  <a:lnTo>
                    <a:pt x="7137" y="5798"/>
                  </a:lnTo>
                  <a:lnTo>
                    <a:pt x="13974" y="5798"/>
                  </a:lnTo>
                  <a:lnTo>
                    <a:pt x="20811" y="5785"/>
                  </a:lnTo>
                  <a:lnTo>
                    <a:pt x="17786" y="2855"/>
                  </a:lnTo>
                  <a:lnTo>
                    <a:pt x="14836" y="0"/>
                  </a:lnTo>
                  <a:lnTo>
                    <a:pt x="8174" y="0"/>
                  </a:lnTo>
                  <a:close/>
                  <a:moveTo>
                    <a:pt x="5849" y="751"/>
                  </a:moveTo>
                  <a:lnTo>
                    <a:pt x="2925" y="3782"/>
                  </a:lnTo>
                  <a:lnTo>
                    <a:pt x="0" y="6812"/>
                  </a:lnTo>
                  <a:lnTo>
                    <a:pt x="0" y="10330"/>
                  </a:lnTo>
                  <a:cubicBezTo>
                    <a:pt x="-2" y="12268"/>
                    <a:pt x="39" y="13990"/>
                    <a:pt x="100" y="14150"/>
                  </a:cubicBezTo>
                  <a:cubicBezTo>
                    <a:pt x="195" y="14397"/>
                    <a:pt x="632" y="14438"/>
                    <a:pt x="3037" y="14438"/>
                  </a:cubicBezTo>
                  <a:lnTo>
                    <a:pt x="5862" y="14438"/>
                  </a:lnTo>
                  <a:lnTo>
                    <a:pt x="5849" y="7588"/>
                  </a:lnTo>
                  <a:lnTo>
                    <a:pt x="5849" y="751"/>
                  </a:lnTo>
                  <a:close/>
                  <a:moveTo>
                    <a:pt x="15774" y="7075"/>
                  </a:moveTo>
                  <a:lnTo>
                    <a:pt x="15774" y="13887"/>
                  </a:lnTo>
                  <a:cubicBezTo>
                    <a:pt x="15774" y="17629"/>
                    <a:pt x="15801" y="20686"/>
                    <a:pt x="15836" y="20686"/>
                  </a:cubicBezTo>
                  <a:cubicBezTo>
                    <a:pt x="15871" y="20686"/>
                    <a:pt x="17191" y="19323"/>
                    <a:pt x="18773" y="17656"/>
                  </a:cubicBezTo>
                  <a:lnTo>
                    <a:pt x="21598" y="14675"/>
                  </a:lnTo>
                  <a:lnTo>
                    <a:pt x="21598" y="10906"/>
                  </a:lnTo>
                  <a:lnTo>
                    <a:pt x="21548" y="7175"/>
                  </a:lnTo>
                  <a:lnTo>
                    <a:pt x="18661" y="7125"/>
                  </a:lnTo>
                  <a:lnTo>
                    <a:pt x="15774" y="7075"/>
                  </a:lnTo>
                  <a:close/>
                  <a:moveTo>
                    <a:pt x="7699" y="15727"/>
                  </a:moveTo>
                  <a:cubicBezTo>
                    <a:pt x="3966" y="15727"/>
                    <a:pt x="912" y="15751"/>
                    <a:pt x="912" y="15790"/>
                  </a:cubicBezTo>
                  <a:cubicBezTo>
                    <a:pt x="912" y="15829"/>
                    <a:pt x="2264" y="17154"/>
                    <a:pt x="3925" y="18733"/>
                  </a:cubicBezTo>
                  <a:lnTo>
                    <a:pt x="6949" y="21600"/>
                  </a:lnTo>
                  <a:lnTo>
                    <a:pt x="10424" y="21600"/>
                  </a:lnTo>
                  <a:cubicBezTo>
                    <a:pt x="12337" y="21600"/>
                    <a:pt x="14039" y="21549"/>
                    <a:pt x="14199" y="21487"/>
                  </a:cubicBezTo>
                  <a:cubicBezTo>
                    <a:pt x="14446" y="21392"/>
                    <a:pt x="14486" y="20967"/>
                    <a:pt x="14486" y="18557"/>
                  </a:cubicBezTo>
                  <a:lnTo>
                    <a:pt x="14486" y="15727"/>
                  </a:lnTo>
                  <a:lnTo>
                    <a:pt x="7699" y="15727"/>
                  </a:lnTo>
                  <a:close/>
                </a:path>
              </a:pathLst>
            </a:custGeom>
            <a:ln w="12700" cap="flat">
              <a:noFill/>
              <a:miter lim="400000"/>
            </a:ln>
            <a:effectLst/>
          </p:spPr>
        </p:pic>
        <p:pic>
          <p:nvPicPr>
            <p:cNvPr id="4234" name="Image" descr="Image"/>
            <p:cNvPicPr>
              <a:picLocks noChangeAspect="1"/>
            </p:cNvPicPr>
            <p:nvPr/>
          </p:nvPicPr>
          <p:blipFill>
            <a:blip r:embed="rId8">
              <a:extLst/>
            </a:blip>
            <a:stretch>
              <a:fillRect/>
            </a:stretch>
          </p:blipFill>
          <p:spPr>
            <a:xfrm>
              <a:off x="2540954" y="72"/>
              <a:ext cx="684851" cy="684851"/>
            </a:xfrm>
            <a:prstGeom prst="rect">
              <a:avLst/>
            </a:prstGeom>
            <a:ln w="12700" cap="flat">
              <a:noFill/>
              <a:miter lim="400000"/>
            </a:ln>
            <a:effectLst/>
          </p:spPr>
        </p:pic>
        <p:pic>
          <p:nvPicPr>
            <p:cNvPr id="4235" name="Image" descr="Image"/>
            <p:cNvPicPr>
              <a:picLocks noChangeAspect="1"/>
            </p:cNvPicPr>
            <p:nvPr/>
          </p:nvPicPr>
          <p:blipFill>
            <a:blip r:embed="rId9">
              <a:extLst/>
            </a:blip>
            <a:stretch>
              <a:fillRect/>
            </a:stretch>
          </p:blipFill>
          <p:spPr>
            <a:xfrm>
              <a:off x="3312757" y="72"/>
              <a:ext cx="684850" cy="684851"/>
            </a:xfrm>
            <a:prstGeom prst="rect">
              <a:avLst/>
            </a:prstGeom>
            <a:ln w="12700" cap="flat">
              <a:noFill/>
              <a:miter lim="400000"/>
            </a:ln>
            <a:effectLst/>
          </p:spPr>
        </p:pic>
      </p:grpSp>
      <p:grpSp>
        <p:nvGrpSpPr>
          <p:cNvPr id="4244" name="Group"/>
          <p:cNvGrpSpPr/>
          <p:nvPr/>
        </p:nvGrpSpPr>
        <p:grpSpPr>
          <a:xfrm rot="2700000">
            <a:off x="8528448" y="3067902"/>
            <a:ext cx="590707" cy="549803"/>
            <a:chOff x="0" y="0"/>
            <a:chExt cx="590706" cy="549802"/>
          </a:xfrm>
        </p:grpSpPr>
        <p:sp>
          <p:nvSpPr>
            <p:cNvPr id="4237"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38"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39"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40"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41"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42"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43"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252" name="Group"/>
          <p:cNvGrpSpPr/>
          <p:nvPr/>
        </p:nvGrpSpPr>
        <p:grpSpPr>
          <a:xfrm rot="2700000">
            <a:off x="8517836" y="6242171"/>
            <a:ext cx="590707" cy="549803"/>
            <a:chOff x="0" y="0"/>
            <a:chExt cx="590706" cy="549802"/>
          </a:xfrm>
        </p:grpSpPr>
        <p:sp>
          <p:nvSpPr>
            <p:cNvPr id="4245"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46"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47"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48"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49"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50"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51"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285" name="Group"/>
          <p:cNvGrpSpPr/>
          <p:nvPr/>
        </p:nvGrpSpPr>
        <p:grpSpPr>
          <a:xfrm>
            <a:off x="6600225" y="6113841"/>
            <a:ext cx="4229788" cy="806463"/>
            <a:chOff x="0" y="0"/>
            <a:chExt cx="4229788" cy="806461"/>
          </a:xfrm>
        </p:grpSpPr>
        <p:grpSp>
          <p:nvGrpSpPr>
            <p:cNvPr id="4260" name="Group"/>
            <p:cNvGrpSpPr/>
            <p:nvPr/>
          </p:nvGrpSpPr>
          <p:grpSpPr>
            <a:xfrm rot="2700000">
              <a:off x="2753964" y="128329"/>
              <a:ext cx="590707" cy="549803"/>
              <a:chOff x="0" y="0"/>
              <a:chExt cx="590706" cy="549802"/>
            </a:xfrm>
          </p:grpSpPr>
          <p:sp>
            <p:nvSpPr>
              <p:cNvPr id="4253"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54"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55"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56"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57"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58"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59"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268" name="Group"/>
            <p:cNvGrpSpPr/>
            <p:nvPr/>
          </p:nvGrpSpPr>
          <p:grpSpPr>
            <a:xfrm rot="2700000">
              <a:off x="3531204" y="128329"/>
              <a:ext cx="590707" cy="549803"/>
              <a:chOff x="0" y="0"/>
              <a:chExt cx="590706" cy="549802"/>
            </a:xfrm>
          </p:grpSpPr>
          <p:sp>
            <p:nvSpPr>
              <p:cNvPr id="4261"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62"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63"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64"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65"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66"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67"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276" name="Group"/>
            <p:cNvGrpSpPr/>
            <p:nvPr/>
          </p:nvGrpSpPr>
          <p:grpSpPr>
            <a:xfrm rot="2700000">
              <a:off x="968476" y="128329"/>
              <a:ext cx="590708" cy="549803"/>
              <a:chOff x="0" y="0"/>
              <a:chExt cx="590706" cy="549802"/>
            </a:xfrm>
          </p:grpSpPr>
          <p:sp>
            <p:nvSpPr>
              <p:cNvPr id="4269"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70"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71"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72"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73"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74"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75"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284" name="Group"/>
            <p:cNvGrpSpPr/>
            <p:nvPr/>
          </p:nvGrpSpPr>
          <p:grpSpPr>
            <a:xfrm rot="2700000">
              <a:off x="107877" y="128329"/>
              <a:ext cx="590707" cy="549803"/>
              <a:chOff x="0" y="0"/>
              <a:chExt cx="590706" cy="549802"/>
            </a:xfrm>
          </p:grpSpPr>
          <p:sp>
            <p:nvSpPr>
              <p:cNvPr id="4277"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78"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79"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80"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81"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82"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83"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4318" name="Group"/>
          <p:cNvGrpSpPr/>
          <p:nvPr/>
        </p:nvGrpSpPr>
        <p:grpSpPr>
          <a:xfrm>
            <a:off x="7526996" y="2640476"/>
            <a:ext cx="2593612" cy="1102027"/>
            <a:chOff x="0" y="0"/>
            <a:chExt cx="2593611" cy="1102025"/>
          </a:xfrm>
        </p:grpSpPr>
        <p:grpSp>
          <p:nvGrpSpPr>
            <p:cNvPr id="4293" name="Group"/>
            <p:cNvGrpSpPr/>
            <p:nvPr/>
          </p:nvGrpSpPr>
          <p:grpSpPr>
            <a:xfrm rot="2700000">
              <a:off x="1492893" y="128329"/>
              <a:ext cx="590707" cy="549803"/>
              <a:chOff x="0" y="0"/>
              <a:chExt cx="590706" cy="549802"/>
            </a:xfrm>
          </p:grpSpPr>
          <p:sp>
            <p:nvSpPr>
              <p:cNvPr id="4286"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87"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88"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89"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90"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91"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92"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301" name="Group"/>
            <p:cNvGrpSpPr/>
            <p:nvPr/>
          </p:nvGrpSpPr>
          <p:grpSpPr>
            <a:xfrm rot="2700000">
              <a:off x="1895027" y="423893"/>
              <a:ext cx="590707" cy="549804"/>
              <a:chOff x="0" y="0"/>
              <a:chExt cx="590706" cy="549802"/>
            </a:xfrm>
          </p:grpSpPr>
          <p:sp>
            <p:nvSpPr>
              <p:cNvPr id="4294"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95"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96"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97"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98"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99"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00"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309" name="Group"/>
            <p:cNvGrpSpPr/>
            <p:nvPr/>
          </p:nvGrpSpPr>
          <p:grpSpPr>
            <a:xfrm rot="2700000">
              <a:off x="550690" y="128329"/>
              <a:ext cx="590707" cy="549803"/>
              <a:chOff x="0" y="0"/>
              <a:chExt cx="590706" cy="549802"/>
            </a:xfrm>
          </p:grpSpPr>
          <p:sp>
            <p:nvSpPr>
              <p:cNvPr id="4302"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03"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04"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05"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06"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07"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08"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317" name="Group"/>
            <p:cNvGrpSpPr/>
            <p:nvPr/>
          </p:nvGrpSpPr>
          <p:grpSpPr>
            <a:xfrm rot="2700000">
              <a:off x="107877" y="423893"/>
              <a:ext cx="590707" cy="549804"/>
              <a:chOff x="0" y="0"/>
              <a:chExt cx="590706" cy="549802"/>
            </a:xfrm>
          </p:grpSpPr>
          <p:sp>
            <p:nvSpPr>
              <p:cNvPr id="4310"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11"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12"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13"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14"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15"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16"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pic>
        <p:nvPicPr>
          <p:cNvPr id="4319" name="handshake-white.png" descr="handshake-white.png"/>
          <p:cNvPicPr>
            <a:picLocks noChangeAspect="1"/>
          </p:cNvPicPr>
          <p:nvPr/>
        </p:nvPicPr>
        <p:blipFill>
          <a:blip r:embed="rId10">
            <a:extLst/>
          </a:blip>
          <a:stretch>
            <a:fillRect/>
          </a:stretch>
        </p:blipFill>
        <p:spPr>
          <a:xfrm>
            <a:off x="4686113" y="3639251"/>
            <a:ext cx="2482546" cy="1237550"/>
          </a:xfrm>
          <a:prstGeom prst="rect">
            <a:avLst/>
          </a:prstGeom>
          <a:ln w="12700">
            <a:miter lim="400000"/>
          </a:ln>
        </p:spPr>
      </p:pic>
      <p:sp>
        <p:nvSpPr>
          <p:cNvPr id="4320" name="The PKI in Today’s Web"/>
          <p:cNvSpPr txBox="1"/>
          <p:nvPr/>
        </p:nvSpPr>
        <p:spPr>
          <a:xfrm>
            <a:off x="707135" y="-225939"/>
            <a:ext cx="11417301" cy="1955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0" sz="5600">
                <a:solidFill>
                  <a:srgbClr val="FFE44F"/>
                </a:solidFill>
                <a:latin typeface="Gill Sans"/>
                <a:ea typeface="Gill Sans"/>
                <a:cs typeface="Gill Sans"/>
                <a:sym typeface="Gill Sans"/>
              </a:defRPr>
            </a:lvl1pPr>
          </a:lstStyle>
          <a:p>
            <a:pPr/>
            <a:r>
              <a:t>The PKI in Today’s Web</a:t>
            </a:r>
          </a:p>
        </p:txBody>
      </p:sp>
      <p:sp>
        <p:nvSpPr>
          <p:cNvPr id="4321" name="Third-party hosting providers know their customers’ private keys"/>
          <p:cNvSpPr txBox="1"/>
          <p:nvPr/>
        </p:nvSpPr>
        <p:spPr>
          <a:xfrm>
            <a:off x="2105171" y="7398494"/>
            <a:ext cx="8990888" cy="152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4900">
                <a:latin typeface="Gill Sans"/>
                <a:ea typeface="Gill Sans"/>
                <a:cs typeface="Gill Sans"/>
                <a:sym typeface="Gill Sans"/>
              </a:defRPr>
            </a:pPr>
            <a:r>
              <a:t>Third-party hosting providers</a:t>
            </a:r>
            <a:br/>
            <a:r>
              <a:rPr>
                <a:solidFill>
                  <a:srgbClr val="FFD12A"/>
                </a:solidFill>
              </a:rPr>
              <a:t>know their customers’ private keys</a:t>
            </a:r>
          </a:p>
        </p:txBody>
      </p:sp>
      <p:sp>
        <p:nvSpPr>
          <p:cNvPr id="4322" name="Text"/>
          <p:cNvSpPr txBox="1"/>
          <p:nvPr/>
        </p:nvSpPr>
        <p:spPr>
          <a:xfrm>
            <a:off x="11963814" y="9230318"/>
            <a:ext cx="368504" cy="34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1600">
                <a:solidFill>
                  <a:srgbClr val="FFFB00"/>
                </a:solidFill>
                <a:latin typeface="Gill Sans"/>
                <a:ea typeface="Gill Sans"/>
                <a:cs typeface="Gill Sans"/>
                <a:sym typeface="Gill Sans"/>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4230"/>
                                        </p:tgtEl>
                                        <p:attrNameLst>
                                          <p:attrName>style.visibility</p:attrName>
                                        </p:attrNameLst>
                                      </p:cBhvr>
                                      <p:to>
                                        <p:strVal val="visible"/>
                                      </p:to>
                                    </p:set>
                                    <p:animEffect filter="wipe(left)" transition="in">
                                      <p:cBhvr>
                                        <p:cTn id="7" dur="600"/>
                                        <p:tgtEl>
                                          <p:spTgt spid="4230"/>
                                        </p:tgtEl>
                                      </p:cBhvr>
                                    </p:animEffect>
                                  </p:childTnLst>
                                </p:cTn>
                              </p:par>
                            </p:childTnLst>
                          </p:cTn>
                        </p:par>
                        <p:par>
                          <p:cTn id="8" fill="hold">
                            <p:stCondLst>
                              <p:cond delay="600"/>
                            </p:stCondLst>
                            <p:childTnLst>
                              <p:par>
                                <p:cTn id="9" presetClass="entr" nodeType="afterEffect" presetID="9" grpId="2" fill="hold">
                                  <p:stCondLst>
                                    <p:cond delay="0"/>
                                  </p:stCondLst>
                                  <p:iterate type="el" backwards="0">
                                    <p:tmAbs val="0"/>
                                  </p:iterate>
                                  <p:childTnLst>
                                    <p:set>
                                      <p:cBhvr>
                                        <p:cTn id="10" fill="hold"/>
                                        <p:tgtEl>
                                          <p:spTgt spid="4222"/>
                                        </p:tgtEl>
                                        <p:attrNameLst>
                                          <p:attrName>style.visibility</p:attrName>
                                        </p:attrNameLst>
                                      </p:cBhvr>
                                      <p:to>
                                        <p:strVal val="visible"/>
                                      </p:to>
                                    </p:set>
                                    <p:animEffect filter="dissolve" transition="in">
                                      <p:cBhvr>
                                        <p:cTn id="11" dur="499"/>
                                        <p:tgtEl>
                                          <p:spTgt spid="4222"/>
                                        </p:tgtEl>
                                      </p:cBhvr>
                                    </p:animEffect>
                                  </p:childTnLst>
                                </p:cTn>
                              </p:par>
                            </p:childTnLst>
                          </p:cTn>
                        </p:par>
                      </p:childTnLst>
                    </p:cTn>
                  </p:par>
                  <p:par>
                    <p:cTn id="12" fill="hold">
                      <p:stCondLst>
                        <p:cond delay="indefinite"/>
                      </p:stCondLst>
                      <p:childTnLst>
                        <p:par>
                          <p:cTn id="13" fill="hold">
                            <p:stCondLst>
                              <p:cond delay="0"/>
                            </p:stCondLst>
                            <p:childTnLst>
                              <p:par>
                                <p:cTn id="14" presetClass="path" nodeType="clickEffect" presetSubtype="0" presetID="-1" grpId="3" accel="50000" decel="50000" fill="hold">
                                  <p:stCondLst>
                                    <p:cond delay="0"/>
                                  </p:stCondLst>
                                  <p:childTnLst>
                                    <p:animMotion path="M 0.000000 0.000000 C -0.056991 -0.031595 -0.116135 -0.055789 -0.176610 -0.072245 C -0.232259 -0.087389 -0.288807 -0.095916 -0.345587 -0.097727" origin="layout" pathEditMode="relative">
                                      <p:cBhvr>
                                        <p:cTn id="15" dur="1000" fill="hold"/>
                                        <p:tgtEl>
                                          <p:spTgt spid="4222"/>
                                        </p:tgtEl>
                                        <p:attrNameLst>
                                          <p:attrName>ppt_x</p:attrName>
                                          <p:attrName>ppt_y</p:attrName>
                                        </p:attrNameLst>
                                      </p:cBhvr>
                                    </p:animMotion>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4" fill="hold">
                                  <p:stCondLst>
                                    <p:cond delay="0"/>
                                  </p:stCondLst>
                                  <p:iterate type="el" backwards="0">
                                    <p:tmAbs val="0"/>
                                  </p:iterate>
                                  <p:childTnLst>
                                    <p:set>
                                      <p:cBhvr>
                                        <p:cTn id="19" fill="hold"/>
                                        <p:tgtEl>
                                          <p:spTgt spid="4319"/>
                                        </p:tgtEl>
                                        <p:attrNameLst>
                                          <p:attrName>style.visibility</p:attrName>
                                        </p:attrNameLst>
                                      </p:cBhvr>
                                      <p:to>
                                        <p:strVal val="visible"/>
                                      </p:to>
                                    </p:set>
                                    <p:animEffect filter="dissolve" transition="in">
                                      <p:cBhvr>
                                        <p:cTn id="20" dur="500"/>
                                        <p:tgtEl>
                                          <p:spTgt spid="4319"/>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5" fill="hold">
                                  <p:stCondLst>
                                    <p:cond delay="0"/>
                                  </p:stCondLst>
                                  <p:iterate type="el" backwards="0">
                                    <p:tmAbs val="0"/>
                                  </p:iterate>
                                  <p:childTnLst>
                                    <p:set>
                                      <p:cBhvr>
                                        <p:cTn id="24" fill="hold"/>
                                        <p:tgtEl>
                                          <p:spTgt spid="4244"/>
                                        </p:tgtEl>
                                        <p:attrNameLst>
                                          <p:attrName>style.visibility</p:attrName>
                                        </p:attrNameLst>
                                      </p:cBhvr>
                                      <p:to>
                                        <p:strVal val="visible"/>
                                      </p:to>
                                    </p:set>
                                    <p:animEffect filter="dissolve" transition="in">
                                      <p:cBhvr>
                                        <p:cTn id="25" dur="499"/>
                                        <p:tgtEl>
                                          <p:spTgt spid="4244"/>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9" grpId="6" fill="hold">
                                  <p:stCondLst>
                                    <p:cond delay="0"/>
                                  </p:stCondLst>
                                  <p:iterate type="el" backwards="0">
                                    <p:tmAbs val="0"/>
                                  </p:iterate>
                                  <p:childTnLst>
                                    <p:set>
                                      <p:cBhvr>
                                        <p:cTn id="29" fill="hold"/>
                                        <p:tgtEl>
                                          <p:spTgt spid="4285"/>
                                        </p:tgtEl>
                                        <p:attrNameLst>
                                          <p:attrName>style.visibility</p:attrName>
                                        </p:attrNameLst>
                                      </p:cBhvr>
                                      <p:to>
                                        <p:strVal val="visible"/>
                                      </p:to>
                                    </p:set>
                                    <p:animEffect filter="dissolve" transition="in">
                                      <p:cBhvr>
                                        <p:cTn id="30" dur="499"/>
                                        <p:tgtEl>
                                          <p:spTgt spid="4285"/>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9" grpId="7" fill="hold">
                                  <p:stCondLst>
                                    <p:cond delay="0"/>
                                  </p:stCondLst>
                                  <p:iterate type="el" backwards="0">
                                    <p:tmAbs val="0"/>
                                  </p:iterate>
                                  <p:childTnLst>
                                    <p:set>
                                      <p:cBhvr>
                                        <p:cTn id="34" fill="hold"/>
                                        <p:tgtEl>
                                          <p:spTgt spid="4318"/>
                                        </p:tgtEl>
                                        <p:attrNameLst>
                                          <p:attrName>style.visibility</p:attrName>
                                        </p:attrNameLst>
                                      </p:cBhvr>
                                      <p:to>
                                        <p:strVal val="visible"/>
                                      </p:to>
                                    </p:set>
                                    <p:animEffect filter="dissolve" transition="in">
                                      <p:cBhvr>
                                        <p:cTn id="35" dur="499"/>
                                        <p:tgtEl>
                                          <p:spTgt spid="4318"/>
                                        </p:tgtEl>
                                      </p:cBhvr>
                                    </p:animEffect>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0" presetID="1" grpId="8" fill="hold">
                                  <p:stCondLst>
                                    <p:cond delay="0"/>
                                  </p:stCondLst>
                                  <p:iterate type="el" backwards="0">
                                    <p:tmAbs val="0"/>
                                  </p:iterate>
                                  <p:childTnLst>
                                    <p:set>
                                      <p:cBhvr>
                                        <p:cTn id="39" fill="hold"/>
                                        <p:tgtEl>
                                          <p:spTgt spid="43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18" grpId="7"/>
      <p:bldP build="whole" bldLvl="1" animBg="1" rev="0" advAuto="0" spid="4285" grpId="6"/>
      <p:bldP build="whole" bldLvl="1" animBg="1" rev="0" advAuto="0" spid="4319" grpId="4"/>
      <p:bldP build="whole" bldLvl="1" animBg="1" rev="0" advAuto="0" spid="4222" grpId="2"/>
      <p:bldP build="whole" bldLvl="1" animBg="1" rev="0" advAuto="0" spid="4321" grpId="8"/>
      <p:bldP build="whole" bldLvl="1" animBg="1" rev="0" advAuto="0" spid="4230" grpId="1"/>
      <p:bldP build="whole" bldLvl="1" animBg="1" rev="0" advAuto="0" spid="4244" grpId="5"/>
    </p:bldLst>
  </p:timing>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326" name="Screen Shot 2016-10-25 at 4.44.51 PM.png" descr="Screen Shot 2016-10-25 at 4.44.51 PM.png"/>
          <p:cNvPicPr>
            <a:picLocks noChangeAspect="1"/>
          </p:cNvPicPr>
          <p:nvPr/>
        </p:nvPicPr>
        <p:blipFill>
          <a:blip r:embed="rId3">
            <a:extLst/>
          </a:blip>
          <a:stretch>
            <a:fillRect/>
          </a:stretch>
        </p:blipFill>
        <p:spPr>
          <a:xfrm>
            <a:off x="1493742" y="1888755"/>
            <a:ext cx="6019801" cy="6845301"/>
          </a:xfrm>
          <a:prstGeom prst="rect">
            <a:avLst/>
          </a:prstGeom>
          <a:ln w="12700">
            <a:miter lim="400000"/>
          </a:ln>
        </p:spPr>
      </p:pic>
      <p:sp>
        <p:nvSpPr>
          <p:cNvPr id="4327" name="Rectangle"/>
          <p:cNvSpPr/>
          <p:nvPr/>
        </p:nvSpPr>
        <p:spPr>
          <a:xfrm>
            <a:off x="2642529" y="7375155"/>
            <a:ext cx="2146292" cy="230854"/>
          </a:xfrm>
          <a:prstGeom prst="rect">
            <a:avLst/>
          </a:prstGeom>
          <a:ln w="50800">
            <a:solidFill>
              <a:srgbClr val="E84B3C"/>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328" name="Rectangle"/>
          <p:cNvSpPr/>
          <p:nvPr/>
        </p:nvSpPr>
        <p:spPr>
          <a:xfrm>
            <a:off x="2642529" y="7915895"/>
            <a:ext cx="2494739" cy="230855"/>
          </a:xfrm>
          <a:prstGeom prst="rect">
            <a:avLst/>
          </a:prstGeom>
          <a:ln w="50800">
            <a:solidFill>
              <a:srgbClr val="E84B3C"/>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329" name="Rectangle"/>
          <p:cNvSpPr/>
          <p:nvPr/>
        </p:nvSpPr>
        <p:spPr>
          <a:xfrm>
            <a:off x="2642529" y="7144301"/>
            <a:ext cx="2146292" cy="230855"/>
          </a:xfrm>
          <a:prstGeom prst="rect">
            <a:avLst/>
          </a:prstGeom>
          <a:ln w="50800">
            <a:solidFill>
              <a:srgbClr val="E84B3C"/>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330" name="Large Saudi Arabian ISP"/>
          <p:cNvSpPr txBox="1"/>
          <p:nvPr/>
        </p:nvSpPr>
        <p:spPr>
          <a:xfrm>
            <a:off x="8299524" y="5998242"/>
            <a:ext cx="402696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800">
                <a:latin typeface="Helvetica Light"/>
                <a:ea typeface="Helvetica Light"/>
                <a:cs typeface="Helvetica Light"/>
                <a:sym typeface="Helvetica Light"/>
              </a:defRPr>
            </a:lvl1pPr>
          </a:lstStyle>
          <a:p>
            <a:pPr/>
            <a:r>
              <a:t>Large Saudi Arabian ISP</a:t>
            </a:r>
          </a:p>
        </p:txBody>
      </p:sp>
      <p:sp>
        <p:nvSpPr>
          <p:cNvPr id="4331" name="Secretary of State…"/>
          <p:cNvSpPr txBox="1"/>
          <p:nvPr/>
        </p:nvSpPr>
        <p:spPr>
          <a:xfrm>
            <a:off x="8728403" y="6666208"/>
            <a:ext cx="2940610"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800">
                <a:latin typeface="Helvetica Light"/>
                <a:ea typeface="Helvetica Light"/>
                <a:cs typeface="Helvetica Light"/>
                <a:sym typeface="Helvetica Light"/>
              </a:defRPr>
            </a:pPr>
            <a:r>
              <a:t>Secretary of State</a:t>
            </a:r>
          </a:p>
          <a:p>
            <a:pPr>
              <a:defRPr b="0" sz="2800">
                <a:latin typeface="Helvetica Light"/>
                <a:ea typeface="Helvetica Light"/>
                <a:cs typeface="Helvetica Light"/>
                <a:sym typeface="Helvetica Light"/>
              </a:defRPr>
            </a:pPr>
            <a:r>
              <a:t>of Vermont</a:t>
            </a:r>
          </a:p>
        </p:txBody>
      </p:sp>
      <p:sp>
        <p:nvSpPr>
          <p:cNvPr id="4332" name="Israeli bank"/>
          <p:cNvSpPr txBox="1"/>
          <p:nvPr/>
        </p:nvSpPr>
        <p:spPr>
          <a:xfrm>
            <a:off x="8829473" y="7745662"/>
            <a:ext cx="1952042"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800">
                <a:latin typeface="Helvetica Light"/>
                <a:ea typeface="Helvetica Light"/>
                <a:cs typeface="Helvetica Light"/>
                <a:sym typeface="Helvetica Light"/>
              </a:defRPr>
            </a:lvl1pPr>
          </a:lstStyle>
          <a:p>
            <a:pPr/>
            <a:r>
              <a:t>Israeli bank</a:t>
            </a:r>
          </a:p>
        </p:txBody>
      </p:sp>
      <p:sp>
        <p:nvSpPr>
          <p:cNvPr id="4333" name="Line"/>
          <p:cNvSpPr/>
          <p:nvPr/>
        </p:nvSpPr>
        <p:spPr>
          <a:xfrm flipV="1">
            <a:off x="4823200" y="6257221"/>
            <a:ext cx="3364045" cy="981954"/>
          </a:xfrm>
          <a:prstGeom prst="line">
            <a:avLst/>
          </a:prstGeom>
          <a:ln w="38100">
            <a:solidFill>
              <a:srgbClr val="E84B3C"/>
            </a:solidFill>
            <a:prstDash val="sysDot"/>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334" name="Line"/>
          <p:cNvSpPr/>
          <p:nvPr/>
        </p:nvSpPr>
        <p:spPr>
          <a:xfrm flipV="1">
            <a:off x="4819557" y="7096969"/>
            <a:ext cx="3855753" cy="375327"/>
          </a:xfrm>
          <a:prstGeom prst="line">
            <a:avLst/>
          </a:prstGeom>
          <a:ln w="38100">
            <a:solidFill>
              <a:srgbClr val="E84B3C"/>
            </a:solidFill>
            <a:prstDash val="sysDot"/>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335" name="Line"/>
          <p:cNvSpPr/>
          <p:nvPr/>
        </p:nvSpPr>
        <p:spPr>
          <a:xfrm>
            <a:off x="5164513" y="8012362"/>
            <a:ext cx="3514463" cy="1"/>
          </a:xfrm>
          <a:prstGeom prst="line">
            <a:avLst/>
          </a:prstGeom>
          <a:ln w="38100">
            <a:solidFill>
              <a:srgbClr val="E84B3C"/>
            </a:solidFill>
            <a:prstDash val="sysDot"/>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336" name="Example of Key Sharing"/>
          <p:cNvSpPr txBox="1"/>
          <p:nvPr/>
        </p:nvSpPr>
        <p:spPr>
          <a:xfrm>
            <a:off x="707135" y="-225939"/>
            <a:ext cx="11417301" cy="1955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0" sz="5600">
                <a:solidFill>
                  <a:srgbClr val="FFE44F"/>
                </a:solidFill>
                <a:latin typeface="Gill Sans"/>
                <a:ea typeface="Gill Sans"/>
                <a:cs typeface="Gill Sans"/>
                <a:sym typeface="Gill Sans"/>
              </a:defRPr>
            </a:lvl1pPr>
          </a:lstStyle>
          <a:p>
            <a:pPr/>
            <a:r>
              <a:t>Example of Key Sharing</a:t>
            </a:r>
          </a:p>
        </p:txBody>
      </p:sp>
      <p:pic>
        <p:nvPicPr>
          <p:cNvPr id="4337" name="Screen Shot 2016-11-18 at 10.32.45 AM.png" descr="Screen Shot 2016-11-18 at 10.32.45 AM.png"/>
          <p:cNvPicPr>
            <a:picLocks noChangeAspect="1"/>
          </p:cNvPicPr>
          <p:nvPr/>
        </p:nvPicPr>
        <p:blipFill>
          <a:blip r:embed="rId4">
            <a:extLst/>
          </a:blip>
          <a:stretch>
            <a:fillRect/>
          </a:stretch>
        </p:blipFill>
        <p:spPr>
          <a:xfrm>
            <a:off x="1453472" y="1389622"/>
            <a:ext cx="4305301" cy="482601"/>
          </a:xfrm>
          <a:prstGeom prst="rect">
            <a:avLst/>
          </a:prstGeom>
          <a:ln w="12700">
            <a:miter lim="400000"/>
          </a:ln>
        </p:spPr>
      </p:pic>
      <p:sp>
        <p:nvSpPr>
          <p:cNvPr id="4338" name="Text"/>
          <p:cNvSpPr txBox="1"/>
          <p:nvPr/>
        </p:nvSpPr>
        <p:spPr>
          <a:xfrm>
            <a:off x="11963814" y="9230318"/>
            <a:ext cx="368504" cy="34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1600">
                <a:solidFill>
                  <a:srgbClr val="FFFB00"/>
                </a:solidFill>
                <a:latin typeface="Gill Sans"/>
                <a:ea typeface="Gill Sans"/>
                <a:cs typeface="Gill Sans"/>
                <a:sym typeface="Gill Sans"/>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4342" name="Example of (Non-) Key Sharing"/>
          <p:cNvSpPr txBox="1"/>
          <p:nvPr>
            <p:ph type="title"/>
          </p:nvPr>
        </p:nvSpPr>
        <p:spPr>
          <a:prstGeom prst="rect">
            <a:avLst/>
          </a:prstGeom>
        </p:spPr>
        <p:txBody>
          <a:bodyPr/>
          <a:lstStyle>
            <a:lvl1pPr>
              <a:defRPr b="0" sz="5600">
                <a:solidFill>
                  <a:srgbClr val="FFE44F"/>
                </a:solidFill>
                <a:latin typeface="Gill Sans"/>
                <a:ea typeface="Gill Sans"/>
                <a:cs typeface="Gill Sans"/>
                <a:sym typeface="Gill Sans"/>
              </a:defRPr>
            </a:lvl1pPr>
          </a:lstStyle>
          <a:p>
            <a:pPr/>
            <a:r>
              <a:t>Example of (Non-) Key Sharing</a:t>
            </a:r>
          </a:p>
        </p:txBody>
      </p:sp>
      <p:pic>
        <p:nvPicPr>
          <p:cNvPr id="4343" name="Image" descr="Image"/>
          <p:cNvPicPr>
            <a:picLocks noChangeAspect="1"/>
          </p:cNvPicPr>
          <p:nvPr/>
        </p:nvPicPr>
        <p:blipFill>
          <a:blip r:embed="rId2">
            <a:extLst/>
          </a:blip>
          <a:stretch>
            <a:fillRect/>
          </a:stretch>
        </p:blipFill>
        <p:spPr>
          <a:xfrm>
            <a:off x="1431795" y="2222345"/>
            <a:ext cx="6348874" cy="5883998"/>
          </a:xfrm>
          <a:prstGeom prst="rect">
            <a:avLst/>
          </a:prstGeom>
          <a:ln w="12700">
            <a:miter lim="400000"/>
          </a:ln>
        </p:spPr>
      </p:pic>
      <p:pic>
        <p:nvPicPr>
          <p:cNvPr id="4344" name="Image" descr="Image"/>
          <p:cNvPicPr>
            <a:picLocks noChangeAspect="1"/>
          </p:cNvPicPr>
          <p:nvPr/>
        </p:nvPicPr>
        <p:blipFill>
          <a:blip r:embed="rId3">
            <a:extLst/>
          </a:blip>
          <a:stretch>
            <a:fillRect/>
          </a:stretch>
        </p:blipFill>
        <p:spPr>
          <a:xfrm>
            <a:off x="1460142" y="1704264"/>
            <a:ext cx="4775201" cy="381001"/>
          </a:xfrm>
          <a:prstGeom prst="rect">
            <a:avLst/>
          </a:prstGeom>
          <a:ln w="12700">
            <a:miter lim="400000"/>
          </a:ln>
        </p:spPr>
      </p:pic>
      <p:sp>
        <p:nvSpPr>
          <p:cNvPr id="4345" name="All of them share the key,…"/>
          <p:cNvSpPr txBox="1"/>
          <p:nvPr/>
        </p:nvSpPr>
        <p:spPr>
          <a:xfrm>
            <a:off x="7607224" y="5051008"/>
            <a:ext cx="5445177" cy="139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0" sz="2800">
                <a:solidFill>
                  <a:schemeClr val="accent5">
                    <a:hueOff val="89162"/>
                    <a:satOff val="9554"/>
                    <a:lumOff val="16296"/>
                  </a:schemeClr>
                </a:solidFill>
                <a:latin typeface="Helvetica Light"/>
                <a:ea typeface="Helvetica Light"/>
                <a:cs typeface="Helvetica Light"/>
                <a:sym typeface="Helvetica Light"/>
              </a:defRPr>
            </a:pPr>
            <a:r>
              <a:t>All of them share the key,</a:t>
            </a:r>
          </a:p>
          <a:p>
            <a:pPr>
              <a:defRPr b="0" sz="2800">
                <a:solidFill>
                  <a:schemeClr val="accent5">
                    <a:hueOff val="89162"/>
                    <a:satOff val="9554"/>
                    <a:lumOff val="16296"/>
                  </a:schemeClr>
                </a:solidFill>
                <a:latin typeface="Helvetica Light"/>
                <a:ea typeface="Helvetica Light"/>
                <a:cs typeface="Helvetica Light"/>
                <a:sym typeface="Helvetica Light"/>
              </a:defRPr>
            </a:pPr>
            <a:r>
              <a:t> but managed by the same entity (Google)</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47" name="Line"/>
          <p:cNvSpPr/>
          <p:nvPr/>
        </p:nvSpPr>
        <p:spPr>
          <a:xfrm flipH="1" flipV="1">
            <a:off x="10519933" y="3824615"/>
            <a:ext cx="773469" cy="1707495"/>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348" name="Line"/>
          <p:cNvSpPr/>
          <p:nvPr/>
        </p:nvSpPr>
        <p:spPr>
          <a:xfrm flipH="1" flipV="1">
            <a:off x="10024164" y="3824615"/>
            <a:ext cx="506248" cy="1774554"/>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349" name="Line"/>
          <p:cNvSpPr/>
          <p:nvPr/>
        </p:nvSpPr>
        <p:spPr>
          <a:xfrm flipV="1">
            <a:off x="8726857" y="3814234"/>
            <a:ext cx="473287" cy="1778546"/>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350" name="Line"/>
          <p:cNvSpPr/>
          <p:nvPr/>
        </p:nvSpPr>
        <p:spPr>
          <a:xfrm flipV="1">
            <a:off x="7981341" y="3821809"/>
            <a:ext cx="737275" cy="1760239"/>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grpSp>
        <p:nvGrpSpPr>
          <p:cNvPr id="4355" name="Group"/>
          <p:cNvGrpSpPr/>
          <p:nvPr/>
        </p:nvGrpSpPr>
        <p:grpSpPr>
          <a:xfrm>
            <a:off x="7627172" y="5517251"/>
            <a:ext cx="3997213" cy="684924"/>
            <a:chOff x="394" y="0"/>
            <a:chExt cx="3997211" cy="684922"/>
          </a:xfrm>
        </p:grpSpPr>
        <p:pic>
          <p:nvPicPr>
            <p:cNvPr id="4351" name="Image" descr="Image"/>
            <p:cNvPicPr>
              <a:picLocks noChangeAspect="1"/>
            </p:cNvPicPr>
            <p:nvPr/>
          </p:nvPicPr>
          <p:blipFill>
            <a:blip r:embed="rId3">
              <a:extLst/>
            </a:blip>
            <a:stretch>
              <a:fillRect/>
            </a:stretch>
          </p:blipFill>
          <p:spPr>
            <a:xfrm>
              <a:off x="742602" y="0"/>
              <a:ext cx="684851" cy="684850"/>
            </a:xfrm>
            <a:prstGeom prst="rect">
              <a:avLst/>
            </a:prstGeom>
            <a:ln w="12700" cap="flat">
              <a:noFill/>
              <a:miter lim="400000"/>
            </a:ln>
            <a:effectLst/>
          </p:spPr>
        </p:pic>
        <p:pic>
          <p:nvPicPr>
            <p:cNvPr id="4352" name="Image" descr="Image"/>
            <p:cNvPicPr>
              <a:picLocks noChangeAspect="1"/>
            </p:cNvPicPr>
            <p:nvPr/>
          </p:nvPicPr>
          <p:blipFill>
            <a:blip r:embed="rId4">
              <a:extLst/>
            </a:blip>
            <a:srcRect l="24179" t="23930" r="26759" b="27094"/>
            <a:stretch>
              <a:fillRect/>
            </a:stretch>
          </p:blipFill>
          <p:spPr>
            <a:xfrm>
              <a:off x="394" y="120"/>
              <a:ext cx="685803" cy="684610"/>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8174" y="0"/>
                  </a:moveTo>
                  <a:lnTo>
                    <a:pt x="7237" y="13"/>
                  </a:lnTo>
                  <a:lnTo>
                    <a:pt x="7187" y="2905"/>
                  </a:lnTo>
                  <a:lnTo>
                    <a:pt x="7137" y="5798"/>
                  </a:lnTo>
                  <a:lnTo>
                    <a:pt x="13974" y="5798"/>
                  </a:lnTo>
                  <a:lnTo>
                    <a:pt x="20811" y="5785"/>
                  </a:lnTo>
                  <a:lnTo>
                    <a:pt x="17786" y="2855"/>
                  </a:lnTo>
                  <a:lnTo>
                    <a:pt x="14836" y="0"/>
                  </a:lnTo>
                  <a:lnTo>
                    <a:pt x="8174" y="0"/>
                  </a:lnTo>
                  <a:close/>
                  <a:moveTo>
                    <a:pt x="5849" y="751"/>
                  </a:moveTo>
                  <a:lnTo>
                    <a:pt x="2925" y="3782"/>
                  </a:lnTo>
                  <a:lnTo>
                    <a:pt x="0" y="6812"/>
                  </a:lnTo>
                  <a:lnTo>
                    <a:pt x="0" y="10330"/>
                  </a:lnTo>
                  <a:cubicBezTo>
                    <a:pt x="-2" y="12268"/>
                    <a:pt x="39" y="13990"/>
                    <a:pt x="100" y="14150"/>
                  </a:cubicBezTo>
                  <a:cubicBezTo>
                    <a:pt x="195" y="14397"/>
                    <a:pt x="632" y="14438"/>
                    <a:pt x="3037" y="14438"/>
                  </a:cubicBezTo>
                  <a:lnTo>
                    <a:pt x="5862" y="14438"/>
                  </a:lnTo>
                  <a:lnTo>
                    <a:pt x="5849" y="7588"/>
                  </a:lnTo>
                  <a:lnTo>
                    <a:pt x="5849" y="751"/>
                  </a:lnTo>
                  <a:close/>
                  <a:moveTo>
                    <a:pt x="15774" y="7075"/>
                  </a:moveTo>
                  <a:lnTo>
                    <a:pt x="15774" y="13887"/>
                  </a:lnTo>
                  <a:cubicBezTo>
                    <a:pt x="15774" y="17629"/>
                    <a:pt x="15801" y="20686"/>
                    <a:pt x="15836" y="20686"/>
                  </a:cubicBezTo>
                  <a:cubicBezTo>
                    <a:pt x="15871" y="20686"/>
                    <a:pt x="17191" y="19323"/>
                    <a:pt x="18773" y="17656"/>
                  </a:cubicBezTo>
                  <a:lnTo>
                    <a:pt x="21598" y="14675"/>
                  </a:lnTo>
                  <a:lnTo>
                    <a:pt x="21598" y="10906"/>
                  </a:lnTo>
                  <a:lnTo>
                    <a:pt x="21548" y="7175"/>
                  </a:lnTo>
                  <a:lnTo>
                    <a:pt x="18661" y="7125"/>
                  </a:lnTo>
                  <a:lnTo>
                    <a:pt x="15774" y="7075"/>
                  </a:lnTo>
                  <a:close/>
                  <a:moveTo>
                    <a:pt x="7699" y="15727"/>
                  </a:moveTo>
                  <a:cubicBezTo>
                    <a:pt x="3966" y="15727"/>
                    <a:pt x="912" y="15751"/>
                    <a:pt x="912" y="15790"/>
                  </a:cubicBezTo>
                  <a:cubicBezTo>
                    <a:pt x="912" y="15829"/>
                    <a:pt x="2264" y="17154"/>
                    <a:pt x="3925" y="18733"/>
                  </a:cubicBezTo>
                  <a:lnTo>
                    <a:pt x="6949" y="21600"/>
                  </a:lnTo>
                  <a:lnTo>
                    <a:pt x="10424" y="21600"/>
                  </a:lnTo>
                  <a:cubicBezTo>
                    <a:pt x="12337" y="21600"/>
                    <a:pt x="14039" y="21549"/>
                    <a:pt x="14199" y="21487"/>
                  </a:cubicBezTo>
                  <a:cubicBezTo>
                    <a:pt x="14446" y="21392"/>
                    <a:pt x="14486" y="20967"/>
                    <a:pt x="14486" y="18557"/>
                  </a:cubicBezTo>
                  <a:lnTo>
                    <a:pt x="14486" y="15727"/>
                  </a:lnTo>
                  <a:lnTo>
                    <a:pt x="7699" y="15727"/>
                  </a:lnTo>
                  <a:close/>
                </a:path>
              </a:pathLst>
            </a:custGeom>
            <a:ln w="12700" cap="flat">
              <a:noFill/>
              <a:miter lim="400000"/>
            </a:ln>
            <a:effectLst/>
          </p:spPr>
        </p:pic>
        <p:pic>
          <p:nvPicPr>
            <p:cNvPr id="4353" name="Image" descr="Image"/>
            <p:cNvPicPr>
              <a:picLocks noChangeAspect="1"/>
            </p:cNvPicPr>
            <p:nvPr/>
          </p:nvPicPr>
          <p:blipFill>
            <a:blip r:embed="rId5">
              <a:extLst/>
            </a:blip>
            <a:stretch>
              <a:fillRect/>
            </a:stretch>
          </p:blipFill>
          <p:spPr>
            <a:xfrm>
              <a:off x="2540954" y="72"/>
              <a:ext cx="684851" cy="684851"/>
            </a:xfrm>
            <a:prstGeom prst="rect">
              <a:avLst/>
            </a:prstGeom>
            <a:ln w="12700" cap="flat">
              <a:noFill/>
              <a:miter lim="400000"/>
            </a:ln>
            <a:effectLst/>
          </p:spPr>
        </p:pic>
        <p:pic>
          <p:nvPicPr>
            <p:cNvPr id="4354" name="Image" descr="Image"/>
            <p:cNvPicPr>
              <a:picLocks noChangeAspect="1"/>
            </p:cNvPicPr>
            <p:nvPr/>
          </p:nvPicPr>
          <p:blipFill>
            <a:blip r:embed="rId6">
              <a:extLst/>
            </a:blip>
            <a:stretch>
              <a:fillRect/>
            </a:stretch>
          </p:blipFill>
          <p:spPr>
            <a:xfrm>
              <a:off x="3312757" y="72"/>
              <a:ext cx="684850" cy="684851"/>
            </a:xfrm>
            <a:prstGeom prst="rect">
              <a:avLst/>
            </a:prstGeom>
            <a:ln w="12700" cap="flat">
              <a:noFill/>
              <a:miter lim="400000"/>
            </a:ln>
            <a:effectLst/>
          </p:spPr>
        </p:pic>
      </p:grpSp>
      <p:grpSp>
        <p:nvGrpSpPr>
          <p:cNvPr id="4388" name="Group"/>
          <p:cNvGrpSpPr/>
          <p:nvPr/>
        </p:nvGrpSpPr>
        <p:grpSpPr>
          <a:xfrm>
            <a:off x="7402135" y="6074433"/>
            <a:ext cx="4229789" cy="806462"/>
            <a:chOff x="0" y="0"/>
            <a:chExt cx="4229788" cy="806461"/>
          </a:xfrm>
        </p:grpSpPr>
        <p:grpSp>
          <p:nvGrpSpPr>
            <p:cNvPr id="4363" name="Group"/>
            <p:cNvGrpSpPr/>
            <p:nvPr/>
          </p:nvGrpSpPr>
          <p:grpSpPr>
            <a:xfrm rot="2700000">
              <a:off x="2753964" y="128329"/>
              <a:ext cx="590707" cy="549803"/>
              <a:chOff x="0" y="0"/>
              <a:chExt cx="590706" cy="549802"/>
            </a:xfrm>
          </p:grpSpPr>
          <p:sp>
            <p:nvSpPr>
              <p:cNvPr id="4356"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57"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58"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59"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60"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61"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62"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371" name="Group"/>
            <p:cNvGrpSpPr/>
            <p:nvPr/>
          </p:nvGrpSpPr>
          <p:grpSpPr>
            <a:xfrm rot="2700000">
              <a:off x="3531204" y="128329"/>
              <a:ext cx="590707" cy="549803"/>
              <a:chOff x="0" y="0"/>
              <a:chExt cx="590706" cy="549802"/>
            </a:xfrm>
          </p:grpSpPr>
          <p:sp>
            <p:nvSpPr>
              <p:cNvPr id="4364"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65"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66"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67"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68"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69"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70"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379" name="Group"/>
            <p:cNvGrpSpPr/>
            <p:nvPr/>
          </p:nvGrpSpPr>
          <p:grpSpPr>
            <a:xfrm rot="2700000">
              <a:off x="968476" y="128329"/>
              <a:ext cx="590708" cy="549803"/>
              <a:chOff x="0" y="0"/>
              <a:chExt cx="590706" cy="549802"/>
            </a:xfrm>
          </p:grpSpPr>
          <p:sp>
            <p:nvSpPr>
              <p:cNvPr id="4372"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73"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74"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75"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76"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77"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78"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387" name="Group"/>
            <p:cNvGrpSpPr/>
            <p:nvPr/>
          </p:nvGrpSpPr>
          <p:grpSpPr>
            <a:xfrm rot="2700000">
              <a:off x="107877" y="128329"/>
              <a:ext cx="590707" cy="549803"/>
              <a:chOff x="0" y="0"/>
              <a:chExt cx="590706" cy="549802"/>
            </a:xfrm>
          </p:grpSpPr>
          <p:sp>
            <p:nvSpPr>
              <p:cNvPr id="4380"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81"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82"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83"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84"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85"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86"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pic>
        <p:nvPicPr>
          <p:cNvPr id="4389" name="Image" descr="Image"/>
          <p:cNvPicPr>
            <a:picLocks noChangeAspect="1"/>
          </p:cNvPicPr>
          <p:nvPr/>
        </p:nvPicPr>
        <p:blipFill>
          <a:blip r:embed="rId7">
            <a:extLst/>
          </a:blip>
          <a:srcRect l="16223" t="0" r="19114" b="25716"/>
          <a:stretch>
            <a:fillRect/>
          </a:stretch>
        </p:blipFill>
        <p:spPr>
          <a:xfrm>
            <a:off x="8100124" y="2302173"/>
            <a:ext cx="3051194" cy="1445906"/>
          </a:xfrm>
          <a:prstGeom prst="rect">
            <a:avLst/>
          </a:prstGeom>
          <a:ln w="12700">
            <a:miter lim="400000"/>
          </a:ln>
        </p:spPr>
      </p:pic>
      <p:sp>
        <p:nvSpPr>
          <p:cNvPr id="4390" name="Line"/>
          <p:cNvSpPr/>
          <p:nvPr/>
        </p:nvSpPr>
        <p:spPr>
          <a:xfrm flipV="1">
            <a:off x="9609392" y="3821809"/>
            <a:ext cx="6466" cy="1822949"/>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pic>
        <p:nvPicPr>
          <p:cNvPr id="4391" name="strategic_bofa500_1.png" descr="strategic_bofa500_1.png"/>
          <p:cNvPicPr>
            <a:picLocks noChangeAspect="1"/>
          </p:cNvPicPr>
          <p:nvPr/>
        </p:nvPicPr>
        <p:blipFill>
          <a:blip r:embed="rId8">
            <a:extLst/>
          </a:blip>
          <a:srcRect l="37243" t="39675" r="30196" b="0"/>
          <a:stretch>
            <a:fillRect/>
          </a:stretch>
        </p:blipFill>
        <p:spPr>
          <a:xfrm>
            <a:off x="9123335" y="5551701"/>
            <a:ext cx="984958" cy="615883"/>
          </a:xfrm>
          <a:prstGeom prst="rect">
            <a:avLst/>
          </a:prstGeom>
          <a:ln w="12700">
            <a:miter lim="400000"/>
          </a:ln>
        </p:spPr>
      </p:pic>
      <p:grpSp>
        <p:nvGrpSpPr>
          <p:cNvPr id="4399" name="Group"/>
          <p:cNvGrpSpPr/>
          <p:nvPr/>
        </p:nvGrpSpPr>
        <p:grpSpPr>
          <a:xfrm rot="2700000">
            <a:off x="9330359" y="3028493"/>
            <a:ext cx="590707" cy="549804"/>
            <a:chOff x="0" y="0"/>
            <a:chExt cx="590706" cy="549802"/>
          </a:xfrm>
        </p:grpSpPr>
        <p:sp>
          <p:nvSpPr>
            <p:cNvPr id="4392"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93"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94"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95"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96"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97"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98"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432" name="Group"/>
          <p:cNvGrpSpPr/>
          <p:nvPr/>
        </p:nvGrpSpPr>
        <p:grpSpPr>
          <a:xfrm>
            <a:off x="8328907" y="2601068"/>
            <a:ext cx="2593612" cy="1102026"/>
            <a:chOff x="0" y="0"/>
            <a:chExt cx="2593611" cy="1102025"/>
          </a:xfrm>
        </p:grpSpPr>
        <p:grpSp>
          <p:nvGrpSpPr>
            <p:cNvPr id="4407" name="Group"/>
            <p:cNvGrpSpPr/>
            <p:nvPr/>
          </p:nvGrpSpPr>
          <p:grpSpPr>
            <a:xfrm rot="2700000">
              <a:off x="1492893" y="128329"/>
              <a:ext cx="590707" cy="549803"/>
              <a:chOff x="0" y="0"/>
              <a:chExt cx="590706" cy="549802"/>
            </a:xfrm>
          </p:grpSpPr>
          <p:sp>
            <p:nvSpPr>
              <p:cNvPr id="4400"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01"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02"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03"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04"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05"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06"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415" name="Group"/>
            <p:cNvGrpSpPr/>
            <p:nvPr/>
          </p:nvGrpSpPr>
          <p:grpSpPr>
            <a:xfrm rot="2700000">
              <a:off x="1895027" y="423893"/>
              <a:ext cx="590707" cy="549804"/>
              <a:chOff x="0" y="0"/>
              <a:chExt cx="590706" cy="549802"/>
            </a:xfrm>
          </p:grpSpPr>
          <p:sp>
            <p:nvSpPr>
              <p:cNvPr id="4408"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09"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10"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11"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12"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13"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14"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423" name="Group"/>
            <p:cNvGrpSpPr/>
            <p:nvPr/>
          </p:nvGrpSpPr>
          <p:grpSpPr>
            <a:xfrm rot="2700000">
              <a:off x="550690" y="128329"/>
              <a:ext cx="590707" cy="549803"/>
              <a:chOff x="0" y="0"/>
              <a:chExt cx="590706" cy="549802"/>
            </a:xfrm>
          </p:grpSpPr>
          <p:sp>
            <p:nvSpPr>
              <p:cNvPr id="4416"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17"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18"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19"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20"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21"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22"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431" name="Group"/>
            <p:cNvGrpSpPr/>
            <p:nvPr/>
          </p:nvGrpSpPr>
          <p:grpSpPr>
            <a:xfrm rot="2700000">
              <a:off x="107877" y="423893"/>
              <a:ext cx="590707" cy="549804"/>
              <a:chOff x="0" y="0"/>
              <a:chExt cx="590706" cy="549802"/>
            </a:xfrm>
          </p:grpSpPr>
          <p:sp>
            <p:nvSpPr>
              <p:cNvPr id="4424"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25"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26"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27"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28"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29"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30"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4440" name="Group"/>
          <p:cNvGrpSpPr/>
          <p:nvPr/>
        </p:nvGrpSpPr>
        <p:grpSpPr>
          <a:xfrm rot="2700000">
            <a:off x="9319747" y="6202762"/>
            <a:ext cx="590707" cy="549804"/>
            <a:chOff x="0" y="0"/>
            <a:chExt cx="590706" cy="549802"/>
          </a:xfrm>
        </p:grpSpPr>
        <p:sp>
          <p:nvSpPr>
            <p:cNvPr id="4433"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34"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35"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36"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37"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38"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39"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4441" name="Complicates the trust model, users don’t know who they’re really trusting…"/>
          <p:cNvSpPr txBox="1"/>
          <p:nvPr/>
        </p:nvSpPr>
        <p:spPr>
          <a:xfrm>
            <a:off x="958337" y="2540000"/>
            <a:ext cx="5645119" cy="4673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625642" indent="-625642" algn="l">
              <a:buSzPct val="100000"/>
              <a:buAutoNum type="arabicPeriod" startAt="1"/>
              <a:defRPr b="0" sz="3200">
                <a:latin typeface="Gill Sans"/>
                <a:ea typeface="Gill Sans"/>
                <a:cs typeface="Gill Sans"/>
                <a:sym typeface="Gill Sans"/>
              </a:defRPr>
            </a:pPr>
            <a:r>
              <a:t>Complicates the trust model,</a:t>
            </a:r>
            <a:br/>
            <a:r>
              <a:t>users don’t know who they’re</a:t>
            </a:r>
            <a:br/>
            <a:r>
              <a:t>really trusting</a:t>
            </a:r>
            <a:br/>
          </a:p>
          <a:p>
            <a:pPr marL="625642" indent="-625642" algn="l">
              <a:buSzPct val="100000"/>
              <a:buAutoNum type="arabicPeriod" startAt="1"/>
              <a:defRPr b="0" sz="3200">
                <a:latin typeface="Gill Sans"/>
                <a:ea typeface="Gill Sans"/>
                <a:cs typeface="Gill Sans"/>
                <a:sym typeface="Gill Sans"/>
              </a:defRPr>
            </a:pPr>
            <a:r>
              <a:t>Potential to create</a:t>
            </a:r>
            <a:br/>
            <a:r>
              <a:t>centralization of trust</a:t>
            </a:r>
            <a:br/>
          </a:p>
          <a:p>
            <a:pPr marL="625642" indent="-625642" algn="l">
              <a:buSzPct val="100000"/>
              <a:buAutoNum type="arabicPeriod" startAt="1"/>
              <a:defRPr b="0" sz="3200">
                <a:latin typeface="Gill Sans"/>
                <a:ea typeface="Gill Sans"/>
                <a:cs typeface="Gill Sans"/>
                <a:sym typeface="Gill Sans"/>
              </a:defRPr>
            </a:pPr>
            <a:r>
              <a:t>Potential to create</a:t>
            </a:r>
            <a:br/>
            <a:r>
              <a:t>single point of failure </a:t>
            </a:r>
            <a:br/>
            <a:r>
              <a:t>(in terms of management)</a:t>
            </a:r>
          </a:p>
        </p:txBody>
      </p:sp>
      <p:sp>
        <p:nvSpPr>
          <p:cNvPr id="4442" name="Problems of Key Sharing"/>
          <p:cNvSpPr txBox="1"/>
          <p:nvPr/>
        </p:nvSpPr>
        <p:spPr>
          <a:xfrm>
            <a:off x="707135" y="-225939"/>
            <a:ext cx="11417301" cy="1955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0" sz="5600">
                <a:solidFill>
                  <a:srgbClr val="FFE44F"/>
                </a:solidFill>
                <a:latin typeface="Gill Sans"/>
                <a:ea typeface="Gill Sans"/>
                <a:cs typeface="Gill Sans"/>
                <a:sym typeface="Gill Sans"/>
              </a:defRPr>
            </a:lvl1pPr>
          </a:lstStyle>
          <a:p>
            <a:pPr/>
            <a:r>
              <a:t>Problems of Key Sharing</a:t>
            </a:r>
          </a:p>
        </p:txBody>
      </p:sp>
      <p:sp>
        <p:nvSpPr>
          <p:cNvPr id="4443" name="Text"/>
          <p:cNvSpPr txBox="1"/>
          <p:nvPr/>
        </p:nvSpPr>
        <p:spPr>
          <a:xfrm>
            <a:off x="11963814" y="9230318"/>
            <a:ext cx="368504" cy="34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1600">
                <a:solidFill>
                  <a:srgbClr val="FFFB00"/>
                </a:solidFill>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47" name="Research Questions"/>
          <p:cNvSpPr txBox="1"/>
          <p:nvPr>
            <p:ph type="title"/>
          </p:nvPr>
        </p:nvSpPr>
        <p:spPr>
          <a:prstGeom prst="rect">
            <a:avLst/>
          </a:prstGeom>
        </p:spPr>
        <p:txBody>
          <a:bodyPr/>
          <a:lstStyle/>
          <a:p>
            <a:pPr/>
            <a:r>
              <a:t>Research Questions</a:t>
            </a:r>
          </a:p>
        </p:txBody>
      </p:sp>
      <p:sp>
        <p:nvSpPr>
          <p:cNvPr id="444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4468" name="Group"/>
          <p:cNvGrpSpPr/>
          <p:nvPr/>
        </p:nvGrpSpPr>
        <p:grpSpPr>
          <a:xfrm>
            <a:off x="1416781" y="3039985"/>
            <a:ext cx="9080247" cy="1417265"/>
            <a:chOff x="0" y="0"/>
            <a:chExt cx="9080245" cy="1417264"/>
          </a:xfrm>
        </p:grpSpPr>
        <p:sp>
          <p:nvSpPr>
            <p:cNvPr id="4449" name="How prevalent is the key sharing?"/>
            <p:cNvSpPr txBox="1"/>
            <p:nvPr/>
          </p:nvSpPr>
          <p:spPr>
            <a:xfrm>
              <a:off x="2433065" y="416076"/>
              <a:ext cx="6647181" cy="5851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3200"/>
              </a:pPr>
              <a:r>
                <a:t>How prevalent is the </a:t>
              </a:r>
              <a:r>
                <a:rPr>
                  <a:solidFill>
                    <a:schemeClr val="accent5">
                      <a:hueOff val="89162"/>
                      <a:satOff val="9554"/>
                      <a:lumOff val="16296"/>
                    </a:schemeClr>
                  </a:solidFill>
                </a:rPr>
                <a:t>key sharing</a:t>
              </a:r>
              <a:r>
                <a:t>?</a:t>
              </a:r>
            </a:p>
          </p:txBody>
        </p:sp>
        <p:grpSp>
          <p:nvGrpSpPr>
            <p:cNvPr id="4467" name="Group"/>
            <p:cNvGrpSpPr/>
            <p:nvPr/>
          </p:nvGrpSpPr>
          <p:grpSpPr>
            <a:xfrm>
              <a:off x="0" y="-1"/>
              <a:ext cx="2091532" cy="1417266"/>
              <a:chOff x="0" y="0"/>
              <a:chExt cx="2091531" cy="1417264"/>
            </a:xfrm>
          </p:grpSpPr>
          <p:sp>
            <p:nvSpPr>
              <p:cNvPr id="4450" name="Oval"/>
              <p:cNvSpPr/>
              <p:nvPr/>
            </p:nvSpPr>
            <p:spPr>
              <a:xfrm>
                <a:off x="420579" y="226994"/>
                <a:ext cx="1670953" cy="1085399"/>
              </a:xfrm>
              <a:prstGeom prst="ellipse">
                <a:avLst/>
              </a:prstGeom>
              <a:noFill/>
              <a:ln w="63500" cap="flat">
                <a:solidFill>
                  <a:srgbClr val="FFFFFF"/>
                </a:solidFill>
                <a:prstDash val="sysDot"/>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451" name="Rounded Rectangle"/>
              <p:cNvSpPr/>
              <p:nvPr/>
            </p:nvSpPr>
            <p:spPr>
              <a:xfrm>
                <a:off x="0" y="122122"/>
                <a:ext cx="842791" cy="1295143"/>
              </a:xfrm>
              <a:prstGeom prst="roundRect">
                <a:avLst>
                  <a:gd name="adj" fmla="val 15001"/>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nvGrpSpPr>
              <p:cNvPr id="4459" name="Group"/>
              <p:cNvGrpSpPr/>
              <p:nvPr/>
            </p:nvGrpSpPr>
            <p:grpSpPr>
              <a:xfrm rot="2700000">
                <a:off x="890190" y="364321"/>
                <a:ext cx="796803" cy="759946"/>
                <a:chOff x="0" y="0"/>
                <a:chExt cx="796802" cy="759945"/>
              </a:xfrm>
            </p:grpSpPr>
            <p:sp>
              <p:nvSpPr>
                <p:cNvPr id="4452" name="Line"/>
                <p:cNvSpPr/>
                <p:nvPr/>
              </p:nvSpPr>
              <p:spPr>
                <a:xfrm>
                  <a:off x="0" y="268543"/>
                  <a:ext cx="593442" cy="4914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chemeClr val="accent5"/>
                </a:solidFill>
                <a:ln w="25400" cap="flat">
                  <a:solidFill>
                    <a:schemeClr val="accent5">
                      <a:hueOff val="106375"/>
                      <a:satOff val="9554"/>
                      <a:lumOff val="-13516"/>
                    </a:schemeClr>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53" name="Line"/>
                <p:cNvSpPr/>
                <p:nvPr/>
              </p:nvSpPr>
              <p:spPr>
                <a:xfrm flipV="1">
                  <a:off x="28551" y="344369"/>
                  <a:ext cx="388549" cy="398146"/>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54" name="Line"/>
                <p:cNvSpPr/>
                <p:nvPr/>
              </p:nvSpPr>
              <p:spPr>
                <a:xfrm flipV="1">
                  <a:off x="291934" y="385029"/>
                  <a:ext cx="176745" cy="181110"/>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55" name="Line"/>
                <p:cNvSpPr/>
                <p:nvPr/>
              </p:nvSpPr>
              <p:spPr>
                <a:xfrm flipV="1">
                  <a:off x="25684" y="333798"/>
                  <a:ext cx="381100" cy="39051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56" name="Line"/>
                <p:cNvSpPr/>
                <p:nvPr/>
              </p:nvSpPr>
              <p:spPr>
                <a:xfrm flipV="1">
                  <a:off x="275526" y="386653"/>
                  <a:ext cx="172523" cy="17678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57" name="Oval"/>
                <p:cNvSpPr/>
                <p:nvPr/>
              </p:nvSpPr>
              <p:spPr>
                <a:xfrm>
                  <a:off x="359434" y="0"/>
                  <a:ext cx="437369" cy="448171"/>
                </a:xfrm>
                <a:prstGeom prst="ellipse">
                  <a:avLst/>
                </a:prstGeom>
                <a:solidFill>
                  <a:schemeClr val="accent5"/>
                </a:solidFill>
                <a:ln w="38100" cap="flat">
                  <a:solidFill>
                    <a:schemeClr val="accent5">
                      <a:hueOff val="106375"/>
                      <a:satOff val="9554"/>
                      <a:lumOff val="-13516"/>
                    </a:schemeClr>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58" name="Circle"/>
                <p:cNvSpPr/>
                <p:nvPr/>
              </p:nvSpPr>
              <p:spPr>
                <a:xfrm>
                  <a:off x="586303" y="65972"/>
                  <a:ext cx="141364" cy="14485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4460" name="Man"/>
              <p:cNvSpPr/>
              <p:nvPr/>
            </p:nvSpPr>
            <p:spPr>
              <a:xfrm>
                <a:off x="664338" y="859099"/>
                <a:ext cx="192588" cy="497196"/>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461" name="Man"/>
              <p:cNvSpPr/>
              <p:nvPr/>
            </p:nvSpPr>
            <p:spPr>
              <a:xfrm>
                <a:off x="664338" y="-1"/>
                <a:ext cx="192588" cy="497196"/>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6"/>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462" name="Man"/>
              <p:cNvSpPr/>
              <p:nvPr/>
            </p:nvSpPr>
            <p:spPr>
              <a:xfrm>
                <a:off x="408382" y="146657"/>
                <a:ext cx="192588" cy="497196"/>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463" name="Man"/>
              <p:cNvSpPr/>
              <p:nvPr/>
            </p:nvSpPr>
            <p:spPr>
              <a:xfrm>
                <a:off x="408382" y="687575"/>
                <a:ext cx="192588" cy="49719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464" name="Man"/>
              <p:cNvSpPr/>
              <p:nvPr/>
            </p:nvSpPr>
            <p:spPr>
              <a:xfrm>
                <a:off x="531650" y="859099"/>
                <a:ext cx="192588" cy="497196"/>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465" name="Man"/>
              <p:cNvSpPr/>
              <p:nvPr/>
            </p:nvSpPr>
            <p:spPr>
              <a:xfrm>
                <a:off x="325102" y="397625"/>
                <a:ext cx="192588" cy="49719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466" name="Man"/>
              <p:cNvSpPr/>
              <p:nvPr/>
            </p:nvSpPr>
            <p:spPr>
              <a:xfrm>
                <a:off x="531650" y="-1"/>
                <a:ext cx="192588" cy="497196"/>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grpSp>
        <p:nvGrpSpPr>
          <p:cNvPr id="4471" name="Group"/>
          <p:cNvGrpSpPr/>
          <p:nvPr/>
        </p:nvGrpSpPr>
        <p:grpSpPr>
          <a:xfrm>
            <a:off x="2115397" y="4896571"/>
            <a:ext cx="8701848" cy="1122680"/>
            <a:chOff x="0" y="0"/>
            <a:chExt cx="8701847" cy="1122678"/>
          </a:xfrm>
        </p:grpSpPr>
        <p:sp>
          <p:nvSpPr>
            <p:cNvPr id="4469" name="What’s the potential vulnerabilities?"/>
            <p:cNvSpPr txBox="1"/>
            <p:nvPr/>
          </p:nvSpPr>
          <p:spPr>
            <a:xfrm>
              <a:off x="1718167" y="268823"/>
              <a:ext cx="6983681" cy="5851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3200"/>
              </a:pPr>
              <a:r>
                <a:t>What’s the </a:t>
              </a:r>
              <a:r>
                <a:rPr>
                  <a:solidFill>
                    <a:schemeClr val="accent5">
                      <a:hueOff val="89162"/>
                      <a:satOff val="9554"/>
                      <a:lumOff val="16296"/>
                    </a:schemeClr>
                  </a:solidFill>
                </a:rPr>
                <a:t>potential vulnerabilities</a:t>
              </a:r>
              <a:r>
                <a:t>?</a:t>
              </a:r>
            </a:p>
          </p:txBody>
        </p:sp>
        <p:pic>
          <p:nvPicPr>
            <p:cNvPr id="4470" name="Image" descr="Image"/>
            <p:cNvPicPr>
              <a:picLocks noChangeAspect="1"/>
            </p:cNvPicPr>
            <p:nvPr/>
          </p:nvPicPr>
          <p:blipFill>
            <a:blip r:embed="rId3">
              <a:extLst/>
            </a:blip>
            <a:srcRect l="0" t="0" r="0" b="0"/>
            <a:stretch>
              <a:fillRect/>
            </a:stretch>
          </p:blipFill>
          <p:spPr>
            <a:xfrm>
              <a:off x="0" y="0"/>
              <a:ext cx="1122679" cy="1122679"/>
            </a:xfrm>
            <a:prstGeom prst="rect">
              <a:avLst/>
            </a:prstGeom>
            <a:ln w="12700" cap="flat">
              <a:noFill/>
              <a:miter lim="400000"/>
            </a:ln>
            <a:effectLst/>
          </p:spPr>
        </p:pic>
      </p:grpSp>
      <p:grpSp>
        <p:nvGrpSpPr>
          <p:cNvPr id="4476" name="Group"/>
          <p:cNvGrpSpPr/>
          <p:nvPr/>
        </p:nvGrpSpPr>
        <p:grpSpPr>
          <a:xfrm>
            <a:off x="2001616" y="6450190"/>
            <a:ext cx="6604512" cy="1394605"/>
            <a:chOff x="0" y="0"/>
            <a:chExt cx="6604510" cy="1394603"/>
          </a:xfrm>
        </p:grpSpPr>
        <p:sp>
          <p:nvSpPr>
            <p:cNvPr id="4472" name="How can we improve it?"/>
            <p:cNvSpPr txBox="1"/>
            <p:nvPr/>
          </p:nvSpPr>
          <p:spPr>
            <a:xfrm>
              <a:off x="1847497" y="424538"/>
              <a:ext cx="4757014" cy="5851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3200"/>
              </a:pPr>
              <a:r>
                <a:t>How can we </a:t>
              </a:r>
              <a:r>
                <a:rPr>
                  <a:solidFill>
                    <a:schemeClr val="accent3">
                      <a:hueOff val="-365725"/>
                      <a:satOff val="-32500"/>
                      <a:lumOff val="18235"/>
                    </a:schemeClr>
                  </a:solidFill>
                </a:rPr>
                <a:t>improve</a:t>
              </a:r>
              <a:r>
                <a:t> it?</a:t>
              </a:r>
            </a:p>
          </p:txBody>
        </p:sp>
        <p:grpSp>
          <p:nvGrpSpPr>
            <p:cNvPr id="4475" name="Group"/>
            <p:cNvGrpSpPr/>
            <p:nvPr/>
          </p:nvGrpSpPr>
          <p:grpSpPr>
            <a:xfrm>
              <a:off x="0" y="0"/>
              <a:ext cx="1350321" cy="1394604"/>
              <a:chOff x="0" y="0"/>
              <a:chExt cx="1350320" cy="1394603"/>
            </a:xfrm>
          </p:grpSpPr>
          <p:sp>
            <p:nvSpPr>
              <p:cNvPr id="4473" name="Gear"/>
              <p:cNvSpPr/>
              <p:nvPr/>
            </p:nvSpPr>
            <p:spPr>
              <a:xfrm>
                <a:off x="29714" y="56129"/>
                <a:ext cx="1272757" cy="1267233"/>
              </a:xfrm>
              <a:custGeom>
                <a:avLst/>
                <a:gdLst/>
                <a:ahLst/>
                <a:cxnLst>
                  <a:cxn ang="0">
                    <a:pos x="wd2" y="hd2"/>
                  </a:cxn>
                  <a:cxn ang="5400000">
                    <a:pos x="wd2" y="hd2"/>
                  </a:cxn>
                  <a:cxn ang="10800000">
                    <a:pos x="wd2" y="hd2"/>
                  </a:cxn>
                  <a:cxn ang="16200000">
                    <a:pos x="wd2" y="hd2"/>
                  </a:cxn>
                </a:cxnLst>
                <a:rect l="0" t="0" r="r" b="b"/>
                <a:pathLst>
                  <a:path w="21600" h="21599" fill="norm" stroke="1" extrusionOk="0">
                    <a:moveTo>
                      <a:pt x="9384" y="0"/>
                    </a:moveTo>
                    <a:cubicBezTo>
                      <a:pt x="9373" y="0"/>
                      <a:pt x="9237" y="27"/>
                      <a:pt x="9075" y="54"/>
                    </a:cubicBezTo>
                    <a:lnTo>
                      <a:pt x="7468" y="445"/>
                    </a:lnTo>
                    <a:cubicBezTo>
                      <a:pt x="7312" y="494"/>
                      <a:pt x="7177" y="531"/>
                      <a:pt x="7166" y="537"/>
                    </a:cubicBezTo>
                    <a:cubicBezTo>
                      <a:pt x="7161" y="542"/>
                      <a:pt x="7154" y="677"/>
                      <a:pt x="7154" y="840"/>
                    </a:cubicBezTo>
                    <a:lnTo>
                      <a:pt x="7166" y="1761"/>
                    </a:lnTo>
                    <a:cubicBezTo>
                      <a:pt x="7166" y="1924"/>
                      <a:pt x="7047" y="2119"/>
                      <a:pt x="6902" y="2190"/>
                    </a:cubicBezTo>
                    <a:lnTo>
                      <a:pt x="6151" y="2574"/>
                    </a:lnTo>
                    <a:cubicBezTo>
                      <a:pt x="6006" y="2655"/>
                      <a:pt x="5778" y="2644"/>
                      <a:pt x="5649" y="2547"/>
                    </a:cubicBezTo>
                    <a:lnTo>
                      <a:pt x="4900" y="2010"/>
                    </a:lnTo>
                    <a:cubicBezTo>
                      <a:pt x="4765" y="1913"/>
                      <a:pt x="4651" y="1842"/>
                      <a:pt x="4645" y="1848"/>
                    </a:cubicBezTo>
                    <a:cubicBezTo>
                      <a:pt x="4640" y="1853"/>
                      <a:pt x="4527" y="1941"/>
                      <a:pt x="4398" y="2044"/>
                    </a:cubicBezTo>
                    <a:lnTo>
                      <a:pt x="3162" y="3116"/>
                    </a:lnTo>
                    <a:cubicBezTo>
                      <a:pt x="3043" y="3230"/>
                      <a:pt x="2941" y="3327"/>
                      <a:pt x="2936" y="3333"/>
                    </a:cubicBezTo>
                    <a:cubicBezTo>
                      <a:pt x="2930" y="3338"/>
                      <a:pt x="2990" y="3462"/>
                      <a:pt x="3065" y="3609"/>
                    </a:cubicBezTo>
                    <a:lnTo>
                      <a:pt x="3490" y="4401"/>
                    </a:lnTo>
                    <a:cubicBezTo>
                      <a:pt x="3566" y="4548"/>
                      <a:pt x="3551" y="4769"/>
                      <a:pt x="3448" y="4899"/>
                    </a:cubicBezTo>
                    <a:lnTo>
                      <a:pt x="2909" y="5648"/>
                    </a:lnTo>
                    <a:cubicBezTo>
                      <a:pt x="2817" y="5783"/>
                      <a:pt x="2612" y="5879"/>
                      <a:pt x="2450" y="5858"/>
                    </a:cubicBezTo>
                    <a:lnTo>
                      <a:pt x="1548" y="5739"/>
                    </a:lnTo>
                    <a:cubicBezTo>
                      <a:pt x="1386" y="5717"/>
                      <a:pt x="1251" y="5707"/>
                      <a:pt x="1246" y="5712"/>
                    </a:cubicBezTo>
                    <a:cubicBezTo>
                      <a:pt x="1241" y="5717"/>
                      <a:pt x="1181" y="5848"/>
                      <a:pt x="1111" y="6000"/>
                    </a:cubicBezTo>
                    <a:lnTo>
                      <a:pt x="518" y="7483"/>
                    </a:lnTo>
                    <a:cubicBezTo>
                      <a:pt x="464" y="7640"/>
                      <a:pt x="420" y="7776"/>
                      <a:pt x="415" y="7781"/>
                    </a:cubicBezTo>
                    <a:cubicBezTo>
                      <a:pt x="415" y="7792"/>
                      <a:pt x="523" y="7874"/>
                      <a:pt x="658" y="7966"/>
                    </a:cubicBezTo>
                    <a:lnTo>
                      <a:pt x="1381" y="8454"/>
                    </a:lnTo>
                    <a:cubicBezTo>
                      <a:pt x="1516" y="8546"/>
                      <a:pt x="1602" y="8752"/>
                      <a:pt x="1570" y="8914"/>
                    </a:cubicBezTo>
                    <a:lnTo>
                      <a:pt x="1420" y="9944"/>
                    </a:lnTo>
                    <a:cubicBezTo>
                      <a:pt x="1404" y="10106"/>
                      <a:pt x="1263" y="10291"/>
                      <a:pt x="1106" y="10345"/>
                    </a:cubicBezTo>
                    <a:lnTo>
                      <a:pt x="280" y="10648"/>
                    </a:lnTo>
                    <a:cubicBezTo>
                      <a:pt x="123" y="10702"/>
                      <a:pt x="0" y="10758"/>
                      <a:pt x="0" y="10769"/>
                    </a:cubicBezTo>
                    <a:cubicBezTo>
                      <a:pt x="0" y="10779"/>
                      <a:pt x="6" y="10919"/>
                      <a:pt x="17" y="11082"/>
                    </a:cubicBezTo>
                    <a:lnTo>
                      <a:pt x="167" y="12626"/>
                    </a:lnTo>
                    <a:cubicBezTo>
                      <a:pt x="194" y="12789"/>
                      <a:pt x="210" y="12930"/>
                      <a:pt x="216" y="12941"/>
                    </a:cubicBezTo>
                    <a:cubicBezTo>
                      <a:pt x="216" y="12952"/>
                      <a:pt x="350" y="12974"/>
                      <a:pt x="518" y="12990"/>
                    </a:cubicBezTo>
                    <a:lnTo>
                      <a:pt x="1354" y="13082"/>
                    </a:lnTo>
                    <a:cubicBezTo>
                      <a:pt x="1516" y="13098"/>
                      <a:pt x="1688" y="13245"/>
                      <a:pt x="1737" y="13402"/>
                    </a:cubicBezTo>
                    <a:lnTo>
                      <a:pt x="2121" y="14501"/>
                    </a:lnTo>
                    <a:cubicBezTo>
                      <a:pt x="2181" y="14653"/>
                      <a:pt x="2142" y="14881"/>
                      <a:pt x="2028" y="15000"/>
                    </a:cubicBezTo>
                    <a:lnTo>
                      <a:pt x="1457" y="15624"/>
                    </a:lnTo>
                    <a:cubicBezTo>
                      <a:pt x="1349" y="15743"/>
                      <a:pt x="1258" y="15850"/>
                      <a:pt x="1263" y="15856"/>
                    </a:cubicBezTo>
                    <a:cubicBezTo>
                      <a:pt x="1268" y="15861"/>
                      <a:pt x="1338" y="15986"/>
                      <a:pt x="1425" y="16127"/>
                    </a:cubicBezTo>
                    <a:lnTo>
                      <a:pt x="2256" y="17380"/>
                    </a:lnTo>
                    <a:cubicBezTo>
                      <a:pt x="2353" y="17510"/>
                      <a:pt x="2440" y="17623"/>
                      <a:pt x="2445" y="17634"/>
                    </a:cubicBezTo>
                    <a:cubicBezTo>
                      <a:pt x="2450" y="17639"/>
                      <a:pt x="2579" y="17595"/>
                      <a:pt x="2730" y="17535"/>
                    </a:cubicBezTo>
                    <a:lnTo>
                      <a:pt x="3490" y="17232"/>
                    </a:lnTo>
                    <a:cubicBezTo>
                      <a:pt x="3641" y="17173"/>
                      <a:pt x="3863" y="17216"/>
                      <a:pt x="3976" y="17336"/>
                    </a:cubicBezTo>
                    <a:lnTo>
                      <a:pt x="4905" y="18192"/>
                    </a:lnTo>
                    <a:cubicBezTo>
                      <a:pt x="5029" y="18295"/>
                      <a:pt x="5100" y="18511"/>
                      <a:pt x="5062" y="18673"/>
                    </a:cubicBezTo>
                    <a:lnTo>
                      <a:pt x="4851" y="19476"/>
                    </a:lnTo>
                    <a:cubicBezTo>
                      <a:pt x="4808" y="19633"/>
                      <a:pt x="4780" y="19769"/>
                      <a:pt x="4785" y="19774"/>
                    </a:cubicBezTo>
                    <a:cubicBezTo>
                      <a:pt x="4791" y="19780"/>
                      <a:pt x="4915" y="19850"/>
                      <a:pt x="5055" y="19937"/>
                    </a:cubicBezTo>
                    <a:lnTo>
                      <a:pt x="6345" y="20631"/>
                    </a:lnTo>
                    <a:cubicBezTo>
                      <a:pt x="6491" y="20701"/>
                      <a:pt x="6621" y="20761"/>
                      <a:pt x="6632" y="20766"/>
                    </a:cubicBezTo>
                    <a:cubicBezTo>
                      <a:pt x="6637" y="20772"/>
                      <a:pt x="6735" y="20668"/>
                      <a:pt x="6843" y="20543"/>
                    </a:cubicBezTo>
                    <a:lnTo>
                      <a:pt x="7370" y="19932"/>
                    </a:lnTo>
                    <a:cubicBezTo>
                      <a:pt x="7478" y="19807"/>
                      <a:pt x="7694" y="19742"/>
                      <a:pt x="7851" y="19791"/>
                    </a:cubicBezTo>
                    <a:lnTo>
                      <a:pt x="9136" y="20116"/>
                    </a:lnTo>
                    <a:cubicBezTo>
                      <a:pt x="9298" y="20149"/>
                      <a:pt x="9459" y="20306"/>
                      <a:pt x="9497" y="20468"/>
                    </a:cubicBezTo>
                    <a:lnTo>
                      <a:pt x="9680" y="21259"/>
                    </a:lnTo>
                    <a:cubicBezTo>
                      <a:pt x="9718" y="21422"/>
                      <a:pt x="9756" y="21552"/>
                      <a:pt x="9761" y="21552"/>
                    </a:cubicBezTo>
                    <a:cubicBezTo>
                      <a:pt x="9767" y="21552"/>
                      <a:pt x="9911" y="21562"/>
                      <a:pt x="10073" y="21573"/>
                    </a:cubicBezTo>
                    <a:lnTo>
                      <a:pt x="10500" y="21595"/>
                    </a:lnTo>
                    <a:cubicBezTo>
                      <a:pt x="10662" y="21600"/>
                      <a:pt x="10931" y="21600"/>
                      <a:pt x="11098" y="21595"/>
                    </a:cubicBezTo>
                    <a:lnTo>
                      <a:pt x="11525" y="21573"/>
                    </a:lnTo>
                    <a:cubicBezTo>
                      <a:pt x="11687" y="21562"/>
                      <a:pt x="11828" y="21552"/>
                      <a:pt x="11839" y="21552"/>
                    </a:cubicBezTo>
                    <a:cubicBezTo>
                      <a:pt x="11849" y="21552"/>
                      <a:pt x="11882" y="21416"/>
                      <a:pt x="11920" y="21259"/>
                    </a:cubicBezTo>
                    <a:lnTo>
                      <a:pt x="12103" y="20468"/>
                    </a:lnTo>
                    <a:cubicBezTo>
                      <a:pt x="12141" y="20306"/>
                      <a:pt x="12302" y="20149"/>
                      <a:pt x="12464" y="20116"/>
                    </a:cubicBezTo>
                    <a:lnTo>
                      <a:pt x="13749" y="19791"/>
                    </a:lnTo>
                    <a:cubicBezTo>
                      <a:pt x="13906" y="19742"/>
                      <a:pt x="14120" y="19807"/>
                      <a:pt x="14228" y="19932"/>
                    </a:cubicBezTo>
                    <a:lnTo>
                      <a:pt x="14757" y="20543"/>
                    </a:lnTo>
                    <a:cubicBezTo>
                      <a:pt x="14865" y="20668"/>
                      <a:pt x="14957" y="20767"/>
                      <a:pt x="14968" y="20766"/>
                    </a:cubicBezTo>
                    <a:cubicBezTo>
                      <a:pt x="14974" y="20761"/>
                      <a:pt x="15102" y="20701"/>
                      <a:pt x="15253" y="20631"/>
                    </a:cubicBezTo>
                    <a:lnTo>
                      <a:pt x="16543" y="19937"/>
                    </a:lnTo>
                    <a:cubicBezTo>
                      <a:pt x="16683" y="19850"/>
                      <a:pt x="16802" y="19780"/>
                      <a:pt x="16813" y="19774"/>
                    </a:cubicBezTo>
                    <a:cubicBezTo>
                      <a:pt x="16818" y="19769"/>
                      <a:pt x="16792" y="19633"/>
                      <a:pt x="16749" y="19476"/>
                    </a:cubicBezTo>
                    <a:lnTo>
                      <a:pt x="16538" y="18673"/>
                    </a:lnTo>
                    <a:cubicBezTo>
                      <a:pt x="16495" y="18516"/>
                      <a:pt x="16565" y="18301"/>
                      <a:pt x="16695" y="18192"/>
                    </a:cubicBezTo>
                    <a:lnTo>
                      <a:pt x="17622" y="17336"/>
                    </a:lnTo>
                    <a:cubicBezTo>
                      <a:pt x="17736" y="17216"/>
                      <a:pt x="17957" y="17173"/>
                      <a:pt x="18108" y="17232"/>
                    </a:cubicBezTo>
                    <a:lnTo>
                      <a:pt x="18868" y="17535"/>
                    </a:lnTo>
                    <a:cubicBezTo>
                      <a:pt x="19019" y="17595"/>
                      <a:pt x="19150" y="17639"/>
                      <a:pt x="19155" y="17634"/>
                    </a:cubicBezTo>
                    <a:cubicBezTo>
                      <a:pt x="19160" y="17628"/>
                      <a:pt x="19247" y="17515"/>
                      <a:pt x="19344" y="17380"/>
                    </a:cubicBezTo>
                    <a:lnTo>
                      <a:pt x="20175" y="16127"/>
                    </a:lnTo>
                    <a:cubicBezTo>
                      <a:pt x="20262" y="15986"/>
                      <a:pt x="20332" y="15861"/>
                      <a:pt x="20337" y="15856"/>
                    </a:cubicBezTo>
                    <a:cubicBezTo>
                      <a:pt x="20342" y="15850"/>
                      <a:pt x="20256" y="15743"/>
                      <a:pt x="20143" y="15624"/>
                    </a:cubicBezTo>
                    <a:lnTo>
                      <a:pt x="19570" y="14989"/>
                    </a:lnTo>
                    <a:cubicBezTo>
                      <a:pt x="19462" y="14869"/>
                      <a:pt x="19419" y="14642"/>
                      <a:pt x="19479" y="14491"/>
                    </a:cubicBezTo>
                    <a:lnTo>
                      <a:pt x="19862" y="13390"/>
                    </a:lnTo>
                    <a:cubicBezTo>
                      <a:pt x="19910" y="13233"/>
                      <a:pt x="20082" y="13088"/>
                      <a:pt x="20244" y="13072"/>
                    </a:cubicBezTo>
                    <a:lnTo>
                      <a:pt x="21081" y="12978"/>
                    </a:lnTo>
                    <a:cubicBezTo>
                      <a:pt x="21243" y="12962"/>
                      <a:pt x="21379" y="12940"/>
                      <a:pt x="21384" y="12929"/>
                    </a:cubicBezTo>
                    <a:cubicBezTo>
                      <a:pt x="21384" y="12918"/>
                      <a:pt x="21404" y="12784"/>
                      <a:pt x="21431" y="12616"/>
                    </a:cubicBezTo>
                    <a:lnTo>
                      <a:pt x="21583" y="11072"/>
                    </a:lnTo>
                    <a:cubicBezTo>
                      <a:pt x="21594" y="10909"/>
                      <a:pt x="21600" y="10767"/>
                      <a:pt x="21600" y="10757"/>
                    </a:cubicBezTo>
                    <a:cubicBezTo>
                      <a:pt x="21584" y="10757"/>
                      <a:pt x="21460" y="10702"/>
                      <a:pt x="21303" y="10648"/>
                    </a:cubicBezTo>
                    <a:lnTo>
                      <a:pt x="20477" y="10345"/>
                    </a:lnTo>
                    <a:cubicBezTo>
                      <a:pt x="20321" y="10291"/>
                      <a:pt x="20180" y="10106"/>
                      <a:pt x="20163" y="9944"/>
                    </a:cubicBezTo>
                    <a:lnTo>
                      <a:pt x="20013" y="8914"/>
                    </a:lnTo>
                    <a:cubicBezTo>
                      <a:pt x="19981" y="8752"/>
                      <a:pt x="20067" y="8546"/>
                      <a:pt x="20202" y="8454"/>
                    </a:cubicBezTo>
                    <a:lnTo>
                      <a:pt x="20926" y="7966"/>
                    </a:lnTo>
                    <a:cubicBezTo>
                      <a:pt x="21060" y="7874"/>
                      <a:pt x="21174" y="7792"/>
                      <a:pt x="21168" y="7781"/>
                    </a:cubicBezTo>
                    <a:cubicBezTo>
                      <a:pt x="21168" y="7770"/>
                      <a:pt x="21119" y="7640"/>
                      <a:pt x="21065" y="7483"/>
                    </a:cubicBezTo>
                    <a:lnTo>
                      <a:pt x="20472" y="6000"/>
                    </a:lnTo>
                    <a:cubicBezTo>
                      <a:pt x="20402" y="5848"/>
                      <a:pt x="20342" y="5723"/>
                      <a:pt x="20337" y="5712"/>
                    </a:cubicBezTo>
                    <a:cubicBezTo>
                      <a:pt x="20332" y="5701"/>
                      <a:pt x="20197" y="5717"/>
                      <a:pt x="20035" y="5739"/>
                    </a:cubicBezTo>
                    <a:lnTo>
                      <a:pt x="19133" y="5858"/>
                    </a:lnTo>
                    <a:cubicBezTo>
                      <a:pt x="18971" y="5879"/>
                      <a:pt x="18761" y="5788"/>
                      <a:pt x="18674" y="5648"/>
                    </a:cubicBezTo>
                    <a:lnTo>
                      <a:pt x="18135" y="4899"/>
                    </a:lnTo>
                    <a:cubicBezTo>
                      <a:pt x="18032" y="4769"/>
                      <a:pt x="18017" y="4548"/>
                      <a:pt x="18093" y="4401"/>
                    </a:cubicBezTo>
                    <a:lnTo>
                      <a:pt x="18518" y="3609"/>
                    </a:lnTo>
                    <a:cubicBezTo>
                      <a:pt x="18593" y="3462"/>
                      <a:pt x="18653" y="3338"/>
                      <a:pt x="18647" y="3333"/>
                    </a:cubicBezTo>
                    <a:cubicBezTo>
                      <a:pt x="18642" y="3327"/>
                      <a:pt x="18540" y="3230"/>
                      <a:pt x="18422" y="3116"/>
                    </a:cubicBezTo>
                    <a:lnTo>
                      <a:pt x="17186" y="2044"/>
                    </a:lnTo>
                    <a:cubicBezTo>
                      <a:pt x="17056" y="1941"/>
                      <a:pt x="16943" y="1853"/>
                      <a:pt x="16938" y="1848"/>
                    </a:cubicBezTo>
                    <a:cubicBezTo>
                      <a:pt x="16932" y="1842"/>
                      <a:pt x="16813" y="1918"/>
                      <a:pt x="16683" y="2010"/>
                    </a:cubicBezTo>
                    <a:lnTo>
                      <a:pt x="15934" y="2547"/>
                    </a:lnTo>
                    <a:cubicBezTo>
                      <a:pt x="15800" y="2644"/>
                      <a:pt x="15572" y="2655"/>
                      <a:pt x="15432" y="2574"/>
                    </a:cubicBezTo>
                    <a:lnTo>
                      <a:pt x="14682" y="2190"/>
                    </a:lnTo>
                    <a:cubicBezTo>
                      <a:pt x="14531" y="2119"/>
                      <a:pt x="14411" y="1929"/>
                      <a:pt x="14417" y="1761"/>
                    </a:cubicBezTo>
                    <a:lnTo>
                      <a:pt x="14429" y="840"/>
                    </a:lnTo>
                    <a:cubicBezTo>
                      <a:pt x="14429" y="677"/>
                      <a:pt x="14428" y="537"/>
                      <a:pt x="14417" y="537"/>
                    </a:cubicBezTo>
                    <a:cubicBezTo>
                      <a:pt x="14411" y="531"/>
                      <a:pt x="14272" y="494"/>
                      <a:pt x="14115" y="445"/>
                    </a:cubicBezTo>
                    <a:lnTo>
                      <a:pt x="12508" y="54"/>
                    </a:lnTo>
                    <a:cubicBezTo>
                      <a:pt x="12346" y="22"/>
                      <a:pt x="12205" y="0"/>
                      <a:pt x="12200" y="0"/>
                    </a:cubicBezTo>
                    <a:cubicBezTo>
                      <a:pt x="12189" y="0"/>
                      <a:pt x="12125" y="120"/>
                      <a:pt x="12049" y="266"/>
                    </a:cubicBezTo>
                    <a:lnTo>
                      <a:pt x="11628" y="1096"/>
                    </a:lnTo>
                    <a:cubicBezTo>
                      <a:pt x="11552" y="1242"/>
                      <a:pt x="11358" y="1355"/>
                      <a:pt x="11196" y="1350"/>
                    </a:cubicBezTo>
                    <a:lnTo>
                      <a:pt x="10387" y="1350"/>
                    </a:lnTo>
                    <a:cubicBezTo>
                      <a:pt x="10225" y="1355"/>
                      <a:pt x="10025" y="1242"/>
                      <a:pt x="9955" y="1096"/>
                    </a:cubicBezTo>
                    <a:lnTo>
                      <a:pt x="9534" y="266"/>
                    </a:lnTo>
                    <a:cubicBezTo>
                      <a:pt x="9458" y="120"/>
                      <a:pt x="9394" y="0"/>
                      <a:pt x="9384" y="0"/>
                    </a:cubicBezTo>
                    <a:close/>
                    <a:moveTo>
                      <a:pt x="10792" y="5820"/>
                    </a:moveTo>
                    <a:cubicBezTo>
                      <a:pt x="13533" y="5820"/>
                      <a:pt x="15761" y="8053"/>
                      <a:pt x="15761" y="10811"/>
                    </a:cubicBezTo>
                    <a:cubicBezTo>
                      <a:pt x="15761" y="13569"/>
                      <a:pt x="13533" y="15801"/>
                      <a:pt x="10792" y="15801"/>
                    </a:cubicBezTo>
                    <a:cubicBezTo>
                      <a:pt x="8051" y="15801"/>
                      <a:pt x="5822" y="13569"/>
                      <a:pt x="5822" y="10811"/>
                    </a:cubicBezTo>
                    <a:cubicBezTo>
                      <a:pt x="5822" y="8053"/>
                      <a:pt x="8045" y="5820"/>
                      <a:pt x="10792" y="5820"/>
                    </a:cubicBezTo>
                    <a:close/>
                    <a:moveTo>
                      <a:pt x="10792" y="7592"/>
                    </a:moveTo>
                    <a:cubicBezTo>
                      <a:pt x="9016" y="7592"/>
                      <a:pt x="7581" y="9033"/>
                      <a:pt x="7581" y="10816"/>
                    </a:cubicBezTo>
                    <a:cubicBezTo>
                      <a:pt x="7581" y="12593"/>
                      <a:pt x="9016" y="14040"/>
                      <a:pt x="10792" y="14040"/>
                    </a:cubicBezTo>
                    <a:cubicBezTo>
                      <a:pt x="12567" y="14040"/>
                      <a:pt x="14002" y="12599"/>
                      <a:pt x="14002" y="10816"/>
                    </a:cubicBezTo>
                    <a:cubicBezTo>
                      <a:pt x="14002" y="9033"/>
                      <a:pt x="12567" y="7592"/>
                      <a:pt x="10792" y="7592"/>
                    </a:cubicBezTo>
                    <a:close/>
                  </a:path>
                </a:pathLst>
              </a:cu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474" name="Wrench"/>
              <p:cNvSpPr/>
              <p:nvPr/>
            </p:nvSpPr>
            <p:spPr>
              <a:xfrm rot="18999891">
                <a:off x="459162" y="-57589"/>
                <a:ext cx="431996" cy="1509781"/>
              </a:xfrm>
              <a:custGeom>
                <a:avLst/>
                <a:gdLst/>
                <a:ahLst/>
                <a:cxnLst>
                  <a:cxn ang="0">
                    <a:pos x="wd2" y="hd2"/>
                  </a:cxn>
                  <a:cxn ang="5400000">
                    <a:pos x="wd2" y="hd2"/>
                  </a:cxn>
                  <a:cxn ang="10800000">
                    <a:pos x="wd2" y="hd2"/>
                  </a:cxn>
                  <a:cxn ang="16200000">
                    <a:pos x="wd2" y="hd2"/>
                  </a:cxn>
                </a:cxnLst>
                <a:rect l="0" t="0" r="r" b="b"/>
                <a:pathLst>
                  <a:path w="21351" h="21089" fill="norm" stroke="1" extrusionOk="0">
                    <a:moveTo>
                      <a:pt x="10495" y="1"/>
                    </a:moveTo>
                    <a:cubicBezTo>
                      <a:pt x="5537" y="237"/>
                      <a:pt x="2663" y="1178"/>
                      <a:pt x="1749" y="2267"/>
                    </a:cubicBezTo>
                    <a:cubicBezTo>
                      <a:pt x="1263" y="2301"/>
                      <a:pt x="679" y="2339"/>
                      <a:pt x="433" y="2354"/>
                    </a:cubicBezTo>
                    <a:cubicBezTo>
                      <a:pt x="-23" y="2381"/>
                      <a:pt x="-170" y="2869"/>
                      <a:pt x="241" y="2922"/>
                    </a:cubicBezTo>
                    <a:cubicBezTo>
                      <a:pt x="457" y="2950"/>
                      <a:pt x="979" y="3018"/>
                      <a:pt x="1429" y="3077"/>
                    </a:cubicBezTo>
                    <a:cubicBezTo>
                      <a:pt x="1447" y="3792"/>
                      <a:pt x="2245" y="4513"/>
                      <a:pt x="3787" y="5096"/>
                    </a:cubicBezTo>
                    <a:cubicBezTo>
                      <a:pt x="6520" y="6130"/>
                      <a:pt x="7537" y="7410"/>
                      <a:pt x="7537" y="8611"/>
                    </a:cubicBezTo>
                    <a:cubicBezTo>
                      <a:pt x="7537" y="9390"/>
                      <a:pt x="5738" y="18573"/>
                      <a:pt x="5738" y="19703"/>
                    </a:cubicBezTo>
                    <a:cubicBezTo>
                      <a:pt x="5738" y="21590"/>
                      <a:pt x="15503" y="21512"/>
                      <a:pt x="15503" y="19703"/>
                    </a:cubicBezTo>
                    <a:cubicBezTo>
                      <a:pt x="15503" y="18645"/>
                      <a:pt x="14559" y="11348"/>
                      <a:pt x="14559" y="8655"/>
                    </a:cubicBezTo>
                    <a:cubicBezTo>
                      <a:pt x="14559" y="6354"/>
                      <a:pt x="19684" y="4736"/>
                      <a:pt x="21238" y="4314"/>
                    </a:cubicBezTo>
                    <a:cubicBezTo>
                      <a:pt x="21430" y="4262"/>
                      <a:pt x="21367" y="4172"/>
                      <a:pt x="21122" y="4143"/>
                    </a:cubicBezTo>
                    <a:lnTo>
                      <a:pt x="8981" y="2738"/>
                    </a:lnTo>
                    <a:lnTo>
                      <a:pt x="7956" y="2069"/>
                    </a:lnTo>
                    <a:cubicBezTo>
                      <a:pt x="7956" y="2069"/>
                      <a:pt x="9739" y="792"/>
                      <a:pt x="10809" y="114"/>
                    </a:cubicBezTo>
                    <a:cubicBezTo>
                      <a:pt x="10903" y="55"/>
                      <a:pt x="10723" y="-10"/>
                      <a:pt x="10495" y="1"/>
                    </a:cubicBezTo>
                    <a:close/>
                    <a:moveTo>
                      <a:pt x="15555" y="549"/>
                    </a:moveTo>
                    <a:cubicBezTo>
                      <a:pt x="15455" y="559"/>
                      <a:pt x="15369" y="582"/>
                      <a:pt x="15322" y="611"/>
                    </a:cubicBezTo>
                    <a:cubicBezTo>
                      <a:pt x="14260" y="1278"/>
                      <a:pt x="12673" y="2415"/>
                      <a:pt x="12673" y="2415"/>
                    </a:cubicBezTo>
                    <a:lnTo>
                      <a:pt x="13511" y="3001"/>
                    </a:lnTo>
                    <a:lnTo>
                      <a:pt x="17977" y="3519"/>
                    </a:lnTo>
                    <a:cubicBezTo>
                      <a:pt x="18982" y="1431"/>
                      <a:pt x="16932" y="699"/>
                      <a:pt x="15869" y="554"/>
                    </a:cubicBezTo>
                    <a:cubicBezTo>
                      <a:pt x="15765" y="540"/>
                      <a:pt x="15655" y="539"/>
                      <a:pt x="15555" y="549"/>
                    </a:cubicBezTo>
                    <a:close/>
                    <a:moveTo>
                      <a:pt x="8899" y="4831"/>
                    </a:moveTo>
                    <a:cubicBezTo>
                      <a:pt x="8932" y="4832"/>
                      <a:pt x="8962" y="4838"/>
                      <a:pt x="8969" y="4849"/>
                    </a:cubicBezTo>
                    <a:lnTo>
                      <a:pt x="9190" y="5208"/>
                    </a:lnTo>
                    <a:cubicBezTo>
                      <a:pt x="9224" y="5263"/>
                      <a:pt x="9450" y="5291"/>
                      <a:pt x="9610" y="5257"/>
                    </a:cubicBezTo>
                    <a:lnTo>
                      <a:pt x="10553" y="5058"/>
                    </a:lnTo>
                    <a:cubicBezTo>
                      <a:pt x="10713" y="5025"/>
                      <a:pt x="10944" y="5050"/>
                      <a:pt x="10978" y="5106"/>
                    </a:cubicBezTo>
                    <a:lnTo>
                      <a:pt x="11176" y="5433"/>
                    </a:lnTo>
                    <a:cubicBezTo>
                      <a:pt x="11210" y="5489"/>
                      <a:pt x="11442" y="5514"/>
                      <a:pt x="11601" y="5481"/>
                    </a:cubicBezTo>
                    <a:lnTo>
                      <a:pt x="12544" y="5283"/>
                    </a:lnTo>
                    <a:cubicBezTo>
                      <a:pt x="12704" y="5250"/>
                      <a:pt x="12930" y="5276"/>
                      <a:pt x="12964" y="5331"/>
                    </a:cubicBezTo>
                    <a:lnTo>
                      <a:pt x="13168" y="5659"/>
                    </a:lnTo>
                    <a:cubicBezTo>
                      <a:pt x="13201" y="5714"/>
                      <a:pt x="13427" y="5740"/>
                      <a:pt x="13587" y="5706"/>
                    </a:cubicBezTo>
                    <a:lnTo>
                      <a:pt x="14623" y="5489"/>
                    </a:lnTo>
                    <a:cubicBezTo>
                      <a:pt x="14688" y="5476"/>
                      <a:pt x="14776" y="5494"/>
                      <a:pt x="14746" y="5516"/>
                    </a:cubicBezTo>
                    <a:lnTo>
                      <a:pt x="14134" y="5948"/>
                    </a:lnTo>
                    <a:cubicBezTo>
                      <a:pt x="14053" y="6006"/>
                      <a:pt x="13820" y="6034"/>
                      <a:pt x="13616" y="6011"/>
                    </a:cubicBezTo>
                    <a:lnTo>
                      <a:pt x="8422" y="5423"/>
                    </a:lnTo>
                    <a:cubicBezTo>
                      <a:pt x="8218" y="5400"/>
                      <a:pt x="8119" y="5335"/>
                      <a:pt x="8201" y="5277"/>
                    </a:cubicBezTo>
                    <a:lnTo>
                      <a:pt x="8818" y="4844"/>
                    </a:lnTo>
                    <a:cubicBezTo>
                      <a:pt x="8833" y="4833"/>
                      <a:pt x="8866" y="4830"/>
                      <a:pt x="8899" y="4831"/>
                    </a:cubicBezTo>
                    <a:close/>
                    <a:moveTo>
                      <a:pt x="10576" y="18867"/>
                    </a:moveTo>
                    <a:cubicBezTo>
                      <a:pt x="12209" y="18867"/>
                      <a:pt x="13529" y="19241"/>
                      <a:pt x="13529" y="19703"/>
                    </a:cubicBezTo>
                    <a:cubicBezTo>
                      <a:pt x="13529" y="20164"/>
                      <a:pt x="12209" y="20539"/>
                      <a:pt x="10576" y="20539"/>
                    </a:cubicBezTo>
                    <a:cubicBezTo>
                      <a:pt x="8944" y="20539"/>
                      <a:pt x="7618" y="20164"/>
                      <a:pt x="7618" y="19703"/>
                    </a:cubicBezTo>
                    <a:cubicBezTo>
                      <a:pt x="7618" y="19241"/>
                      <a:pt x="8944" y="18867"/>
                      <a:pt x="10576" y="18867"/>
                    </a:cubicBezTo>
                    <a:close/>
                  </a:path>
                </a:pathLst>
              </a:custGeom>
              <a:solidFill>
                <a:schemeClr val="accent4">
                  <a:hueOff val="468000"/>
                  <a:satOff val="-4761"/>
                  <a:lumOff val="10196"/>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468"/>
                                        </p:tgtEl>
                                        <p:attrNameLst>
                                          <p:attrName>style.visibility</p:attrName>
                                        </p:attrNameLst>
                                      </p:cBhvr>
                                      <p:to>
                                        <p:strVal val="visible"/>
                                      </p:to>
                                    </p:set>
                                    <p:animEffect filter="dissolve" transition="in">
                                      <p:cBhvr>
                                        <p:cTn id="7" dur="500"/>
                                        <p:tgtEl>
                                          <p:spTgt spid="446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4471"/>
                                        </p:tgtEl>
                                        <p:attrNameLst>
                                          <p:attrName>style.visibility</p:attrName>
                                        </p:attrNameLst>
                                      </p:cBhvr>
                                      <p:to>
                                        <p:strVal val="visible"/>
                                      </p:to>
                                    </p:set>
                                    <p:animEffect filter="dissolve" transition="in">
                                      <p:cBhvr>
                                        <p:cTn id="12" dur="500"/>
                                        <p:tgtEl>
                                          <p:spTgt spid="4471"/>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4476"/>
                                        </p:tgtEl>
                                        <p:attrNameLst>
                                          <p:attrName>style.visibility</p:attrName>
                                        </p:attrNameLst>
                                      </p:cBhvr>
                                      <p:to>
                                        <p:strVal val="visible"/>
                                      </p:to>
                                    </p:set>
                                    <p:animEffect filter="dissolve" transition="in">
                                      <p:cBhvr>
                                        <p:cTn id="17" dur="500"/>
                                        <p:tgtEl>
                                          <p:spTgt spid="44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471" grpId="2"/>
      <p:bldP build="whole" bldLvl="1" animBg="1" rev="0" advAuto="0" spid="4476" grpId="3"/>
      <p:bldP build="whole" bldLvl="1" animBg="1" rev="0" advAuto="0" spid="4468" grpId="1"/>
    </p:bldLst>
  </p:timing>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80" name="Scanning All IPv4 Certificates"/>
          <p:cNvSpPr txBox="1"/>
          <p:nvPr>
            <p:ph type="title"/>
          </p:nvPr>
        </p:nvSpPr>
        <p:spPr>
          <a:prstGeom prst="rect">
            <a:avLst/>
          </a:prstGeom>
        </p:spPr>
        <p:txBody>
          <a:bodyPr/>
          <a:lstStyle/>
          <a:p>
            <a:pPr/>
            <a:r>
              <a:t>Scanning </a:t>
            </a:r>
            <a:r>
              <a:rPr>
                <a:solidFill>
                  <a:schemeClr val="accent3">
                    <a:hueOff val="-365725"/>
                    <a:satOff val="-32500"/>
                    <a:lumOff val="18235"/>
                  </a:schemeClr>
                </a:solidFill>
              </a:rPr>
              <a:t>All</a:t>
            </a:r>
            <a:r>
              <a:t> IPv4 Certificates</a:t>
            </a:r>
          </a:p>
        </p:txBody>
      </p:sp>
      <p:sp>
        <p:nvSpPr>
          <p:cNvPr id="448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4482" name="Table"/>
          <p:cNvGraphicFramePr/>
          <p:nvPr/>
        </p:nvGraphicFramePr>
        <p:xfrm>
          <a:off x="2098614" y="2901988"/>
          <a:ext cx="8832972" cy="4194657"/>
        </p:xfrm>
        <a:graphic xmlns:a="http://schemas.openxmlformats.org/drawingml/2006/main">
          <a:graphicData uri="http://schemas.openxmlformats.org/drawingml/2006/table">
            <a:tbl>
              <a:tblPr firstCol="1" firstRow="0" lastCol="0" lastRow="0" bandCol="0" bandRow="0" rtl="0">
                <a:tableStyleId>{4C3C2611-4C71-4FC5-86AE-919BDF0F9419}</a:tableStyleId>
              </a:tblPr>
              <a:tblGrid>
                <a:gridCol w="2841096"/>
                <a:gridCol w="5979175"/>
              </a:tblGrid>
              <a:tr h="696992">
                <a:tc rowSpan="2">
                  <a:txBody>
                    <a:bodyPr/>
                    <a:lstStyle/>
                    <a:p>
                      <a:pPr defTabSz="914400">
                        <a:defRPr b="0" sz="2800">
                          <a:latin typeface="Gill Sans"/>
                          <a:ea typeface="Gill Sans"/>
                          <a:cs typeface="Gill Sans"/>
                          <a:sym typeface="Gill Sans"/>
                        </a:defRPr>
                      </a:pPr>
                    </a:p>
                  </a:txBody>
                  <a:tcPr marL="50800" marR="50800" marT="50800" marB="50800" anchor="ctr" anchorCtr="0" horzOverflow="overflow">
                    <a:lnR w="12700">
                      <a:solidFill>
                        <a:srgbClr val="D6D7D6"/>
                      </a:solidFill>
                      <a:miter lim="400000"/>
                    </a:lnR>
                    <a:lnT w="12700">
                      <a:solidFill>
                        <a:srgbClr val="D6D6D6"/>
                      </a:solidFill>
                      <a:miter lim="400000"/>
                    </a:lnT>
                    <a:lnB w="25400">
                      <a:solidFill>
                        <a:srgbClr val="D6D7D6"/>
                      </a:solidFill>
                      <a:miter lim="400000"/>
                    </a:lnB>
                    <a:solidFill>
                      <a:srgbClr val="0065C1"/>
                    </a:solidFill>
                  </a:tcPr>
                </a:tc>
                <a:tc rowSpan="2">
                  <a:txBody>
                    <a:bodyPr/>
                    <a:lstStyle/>
                    <a:p>
                      <a:pPr defTabSz="914400">
                        <a:defRPr sz="1800">
                          <a:solidFill>
                            <a:srgbClr val="000000"/>
                          </a:solidFill>
                        </a:defRPr>
                      </a:pPr>
                      <a:r>
                        <a:rPr sz="2800">
                          <a:solidFill>
                            <a:srgbClr val="FFFFFF"/>
                          </a:solidFill>
                          <a:latin typeface="Gill Sans"/>
                          <a:ea typeface="Gill Sans"/>
                          <a:cs typeface="Gill Sans"/>
                          <a:sym typeface="Gill Sans"/>
                        </a:rPr>
                        <a:t>Dataset</a:t>
                      </a:r>
                    </a:p>
                  </a:txBody>
                  <a:tcPr marL="50800" marR="50800" marT="50800" marB="50800" anchor="ctr" anchorCtr="0" horzOverflow="overflow">
                    <a:lnL w="12700">
                      <a:solidFill>
                        <a:srgbClr val="D6D7D6"/>
                      </a:solidFill>
                      <a:miter lim="400000"/>
                    </a:lnL>
                    <a:lnR w="12700">
                      <a:solidFill>
                        <a:srgbClr val="D6D6D6"/>
                      </a:solidFill>
                      <a:miter lim="400000"/>
                    </a:lnR>
                    <a:lnT w="12700">
                      <a:solidFill>
                        <a:srgbClr val="D6D6D6"/>
                      </a:solidFill>
                      <a:miter lim="400000"/>
                    </a:lnT>
                    <a:lnB w="25400">
                      <a:solidFill>
                        <a:srgbClr val="D6D7D6"/>
                      </a:solidFill>
                      <a:miter lim="400000"/>
                    </a:lnB>
                    <a:solidFill>
                      <a:srgbClr val="0065C1"/>
                    </a:solidFill>
                  </a:tcPr>
                </a:tc>
              </a:tr>
              <a:tr h="696992">
                <a:tc vMerge="1">
                  <a:tcPr/>
                </a:tc>
                <a:tc vMerge="1">
                  <a:tcPr/>
                </a:tc>
              </a:tr>
              <a:tr h="696992">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Period</a:t>
                      </a:r>
                    </a:p>
                  </a:txBody>
                  <a:tcPr marL="50800" marR="50800" marT="50800" marB="50800" anchor="ctr" anchorCtr="0" horzOverflow="overflow">
                    <a:lnT w="25400">
                      <a:solidFill>
                        <a:srgbClr val="D6D7D6"/>
                      </a:solidFill>
                      <a:miter lim="400000"/>
                    </a:lnT>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2013/10/30 ~ 2016/04/30</a:t>
                      </a:r>
                    </a:p>
                  </a:txBody>
                  <a:tcPr marL="50800" marR="50800" marT="50800" marB="50800" anchor="ctr" anchorCtr="0" horzOverflow="overflow">
                    <a:lnR w="12700">
                      <a:solidFill>
                        <a:srgbClr val="D6D6D6"/>
                      </a:solidFill>
                      <a:miter lim="400000"/>
                    </a:lnR>
                    <a:lnT w="25400">
                      <a:solidFill>
                        <a:srgbClr val="D6D7D6"/>
                      </a:solidFill>
                      <a:miter lim="400000"/>
                    </a:lnT>
                  </a:tcPr>
                </a:tc>
              </a:tr>
              <a:tr h="696992">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 of IPs</a:t>
                      </a:r>
                    </a:p>
                  </a:txBody>
                  <a:tcPr marL="50800" marR="50800" marT="50800" marB="50800" anchor="ctr" anchorCtr="0" horzOverflow="overflow">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101,306,358 (Full IPv4 scan)</a:t>
                      </a:r>
                    </a:p>
                  </a:txBody>
                  <a:tcPr marL="50800" marR="50800" marT="50800" marB="50800" anchor="ctr" anchorCtr="0" horzOverflow="overflow">
                    <a:lnR w="12700">
                      <a:solidFill>
                        <a:srgbClr val="D6D6D6"/>
                      </a:solidFill>
                      <a:miter lim="400000"/>
                    </a:lnR>
                  </a:tcPr>
                </a:tc>
              </a:tr>
              <a:tr h="696992">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Certificates</a:t>
                      </a:r>
                    </a:p>
                  </a:txBody>
                  <a:tcPr marL="50800" marR="50800" marT="50800" marB="50800" anchor="ctr" anchorCtr="0" horzOverflow="overflow">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38,514,130</a:t>
                      </a:r>
                    </a:p>
                  </a:txBody>
                  <a:tcPr marL="50800" marR="50800" marT="50800" marB="50800" anchor="ctr" anchorCtr="0" horzOverflow="overflow">
                    <a:lnR w="12700">
                      <a:solidFill>
                        <a:srgbClr val="D6D6D6"/>
                      </a:solidFill>
                      <a:miter lim="400000"/>
                    </a:lnR>
                  </a:tcPr>
                </a:tc>
              </a:tr>
              <a:tr h="696992">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 of Domains</a:t>
                      </a:r>
                    </a:p>
                  </a:txBody>
                  <a:tcPr marL="50800" marR="50800" marT="50800" marB="50800" anchor="ctr" anchorCtr="0" horzOverflow="overflow">
                    <a:lnB w="12700">
                      <a:solidFill>
                        <a:srgbClr val="D6D6D6"/>
                      </a:solidFill>
                      <a:miter lim="400000"/>
                    </a:lnB>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2,552,936</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Title 1"/>
          <p:cNvSpPr txBox="1"/>
          <p:nvPr>
            <p:ph type="title"/>
          </p:nvPr>
        </p:nvSpPr>
        <p:spPr>
          <a:prstGeom prst="rect">
            <a:avLst/>
          </a:prstGeom>
        </p:spPr>
        <p:txBody>
          <a:bodyPr/>
          <a:lstStyle/>
          <a:p>
            <a:pPr/>
            <a:r>
              <a:t>X.509 Certificate (Part 1)</a:t>
            </a:r>
          </a:p>
        </p:txBody>
      </p:sp>
      <p:sp>
        <p:nvSpPr>
          <p:cNvPr id="269" name="Content Placeholder 2"/>
          <p:cNvSpPr txBox="1"/>
          <p:nvPr>
            <p:ph type="body" idx="1"/>
          </p:nvPr>
        </p:nvSpPr>
        <p:spPr>
          <a:prstGeom prst="rect">
            <a:avLst/>
          </a:prstGeom>
        </p:spPr>
        <p:txBody>
          <a:bodyPr/>
          <a:lstStyle/>
          <a:p>
            <a:pPr marL="0" indent="330200">
              <a:lnSpc>
                <a:spcPct val="72000"/>
              </a:lnSpc>
              <a:buSzTx/>
              <a:buNone/>
              <a:defRPr sz="2400"/>
            </a:pPr>
            <a:r>
              <a:t>Certificate:</a:t>
            </a:r>
          </a:p>
          <a:p>
            <a:pPr marL="0" indent="330200">
              <a:lnSpc>
                <a:spcPct val="72000"/>
              </a:lnSpc>
              <a:buSzTx/>
              <a:buNone/>
              <a:defRPr sz="2400"/>
            </a:pPr>
            <a:r>
              <a:t>    Data:</a:t>
            </a:r>
          </a:p>
          <a:p>
            <a:pPr marL="0" indent="330200">
              <a:lnSpc>
                <a:spcPct val="72000"/>
              </a:lnSpc>
              <a:buSzTx/>
              <a:buNone/>
              <a:defRPr sz="2400"/>
            </a:pPr>
            <a:r>
              <a:t>        Version: 3 (0x2)</a:t>
            </a:r>
          </a:p>
          <a:p>
            <a:pPr marL="0" indent="330200">
              <a:lnSpc>
                <a:spcPct val="72000"/>
              </a:lnSpc>
              <a:buSzTx/>
              <a:buNone/>
              <a:defRPr sz="2400"/>
            </a:pPr>
            <a:r>
              <a:t>        Serial Number:</a:t>
            </a:r>
          </a:p>
          <a:p>
            <a:pPr marL="0" indent="330200">
              <a:lnSpc>
                <a:spcPct val="72000"/>
              </a:lnSpc>
              <a:buSzTx/>
              <a:buNone/>
              <a:defRPr sz="2400"/>
            </a:pPr>
            <a:r>
              <a:t>            0c:00:93:10:d2:06:db:e3:37:55:35:80:11:8d:dc:87</a:t>
            </a:r>
          </a:p>
          <a:p>
            <a:pPr marL="0" indent="330200">
              <a:lnSpc>
                <a:spcPct val="72000"/>
              </a:lnSpc>
              <a:buSzTx/>
              <a:buNone/>
              <a:defRPr sz="2400"/>
            </a:pPr>
            <a:r>
              <a:t>    Signature Algorithm: sha256WithRSAEncryption</a:t>
            </a:r>
          </a:p>
          <a:p>
            <a:pPr marL="0" indent="330200">
              <a:lnSpc>
                <a:spcPct val="72000"/>
              </a:lnSpc>
              <a:buSzTx/>
              <a:buNone/>
              <a:defRPr sz="2400"/>
            </a:pPr>
            <a:r>
              <a:t>        Issuer: C=US, O=DigiCert Inc, OU=www.digicert.com, CN=DigiCert SHA2 Extended Validation Server CA</a:t>
            </a:r>
          </a:p>
          <a:p>
            <a:pPr marL="0" indent="330200">
              <a:lnSpc>
                <a:spcPct val="72000"/>
              </a:lnSpc>
              <a:buSzTx/>
              <a:buNone/>
              <a:defRPr sz="2400"/>
            </a:pPr>
            <a:r>
              <a:t>        Validity</a:t>
            </a:r>
          </a:p>
          <a:p>
            <a:pPr marL="0" indent="330200">
              <a:lnSpc>
                <a:spcPct val="72000"/>
              </a:lnSpc>
              <a:buSzTx/>
              <a:buNone/>
              <a:defRPr sz="2400"/>
            </a:pPr>
            <a:r>
              <a:t>            Not Before: Apr  8 00:00:00 2014 GMT</a:t>
            </a:r>
          </a:p>
          <a:p>
            <a:pPr marL="0" indent="330200">
              <a:lnSpc>
                <a:spcPct val="72000"/>
              </a:lnSpc>
              <a:buSzTx/>
              <a:buNone/>
              <a:defRPr sz="2400"/>
            </a:pPr>
            <a:r>
              <a:t>            Not After : Apr 12 12:00:00 2016 GMT</a:t>
            </a:r>
          </a:p>
          <a:p>
            <a:pPr marL="0" indent="330200">
              <a:lnSpc>
                <a:spcPct val="72000"/>
              </a:lnSpc>
              <a:buSzTx/>
              <a:buNone/>
              <a:defRPr sz="2400"/>
            </a:pPr>
            <a:r>
              <a:t>        Subject: businessCategory=Private Organization/1.3.6.1.4.1.311.60.2.1.3=US/1.3.6.1.4.1.311.60.2.1.2=Delaware/serialNumber=5157550/street=548 4th Street/postalCode=94107, C=US, ST=California, L=San Francisco, O=GitHub, Inc., CN=github.com</a:t>
            </a:r>
          </a:p>
          <a:p>
            <a:pPr marL="0" indent="330200">
              <a:lnSpc>
                <a:spcPct val="72000"/>
              </a:lnSpc>
              <a:buSzTx/>
              <a:buNone/>
              <a:defRPr sz="2400"/>
            </a:pPr>
            <a:r>
              <a:t>        Subject Public Key Info:</a:t>
            </a:r>
          </a:p>
          <a:p>
            <a:pPr marL="0" indent="330200">
              <a:lnSpc>
                <a:spcPct val="72000"/>
              </a:lnSpc>
              <a:buSzTx/>
              <a:buNone/>
              <a:defRPr sz="2400"/>
            </a:pPr>
            <a:r>
              <a:t>            Public Key Algorithm: rsaEncryption</a:t>
            </a:r>
          </a:p>
          <a:p>
            <a:pPr marL="0" indent="330200">
              <a:lnSpc>
                <a:spcPct val="72000"/>
              </a:lnSpc>
              <a:buSzTx/>
              <a:buNone/>
              <a:defRPr sz="2400"/>
            </a:pPr>
            <a:r>
              <a:t>                Public-Key: (2048 bit)</a:t>
            </a:r>
          </a:p>
          <a:p>
            <a:pPr marL="0" indent="330200">
              <a:lnSpc>
                <a:spcPct val="72000"/>
              </a:lnSpc>
              <a:buSzTx/>
              <a:buNone/>
              <a:defRPr sz="2400"/>
            </a:pPr>
            <a:r>
              <a:t>                Modulus:</a:t>
            </a:r>
          </a:p>
          <a:p>
            <a:pPr marL="0" indent="330200">
              <a:lnSpc>
                <a:spcPct val="72000"/>
              </a:lnSpc>
              <a:buSzTx/>
              <a:buNone/>
              <a:defRPr sz="2400"/>
            </a:pPr>
            <a:r>
              <a:t>                    00:b1:d4:dc:3c:af:fd:f3:4e:ed:c1:67:ad:e6:cb:</a:t>
            </a:r>
          </a:p>
        </p:txBody>
      </p:sp>
      <p:sp>
        <p:nvSpPr>
          <p:cNvPr id="270" name="Slide Number"/>
          <p:cNvSpPr txBox="1"/>
          <p:nvPr>
            <p:ph type="sldNum" sz="quarter" idx="2"/>
          </p:nvPr>
        </p:nvSpPr>
        <p:spPr>
          <a:xfrm>
            <a:off x="12017325" y="9296400"/>
            <a:ext cx="235050"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1" name="Rectangle 3"/>
          <p:cNvSpPr/>
          <p:nvPr/>
        </p:nvSpPr>
        <p:spPr>
          <a:xfrm>
            <a:off x="1321744" y="4079873"/>
            <a:ext cx="10718142" cy="492408"/>
          </a:xfrm>
          <a:prstGeom prst="rect">
            <a:avLst/>
          </a:prstGeom>
          <a:ln w="50800">
            <a:solidFill>
              <a:srgbClr val="5B9BD5"/>
            </a:solidFill>
            <a:miter/>
          </a:ln>
        </p:spPr>
        <p:txBody>
          <a:bodyPr lIns="48767" tIns="48767" rIns="48767" bIns="48767" anchor="ctr"/>
          <a:lstStyle/>
          <a:p>
            <a:pPr defTabSz="1300480">
              <a:defRPr b="0">
                <a:latin typeface="Calibri"/>
                <a:ea typeface="Calibri"/>
                <a:cs typeface="Calibri"/>
                <a:sym typeface="Calibri"/>
              </a:defRPr>
            </a:pPr>
          </a:p>
        </p:txBody>
      </p:sp>
      <p:sp>
        <p:nvSpPr>
          <p:cNvPr id="272" name="Rectangle 4"/>
          <p:cNvSpPr/>
          <p:nvPr/>
        </p:nvSpPr>
        <p:spPr>
          <a:xfrm>
            <a:off x="1324820" y="4694764"/>
            <a:ext cx="5418072" cy="1037263"/>
          </a:xfrm>
          <a:prstGeom prst="rect">
            <a:avLst/>
          </a:prstGeom>
          <a:ln w="50800">
            <a:solidFill>
              <a:srgbClr val="5B9BD5"/>
            </a:solidFill>
            <a:miter/>
          </a:ln>
        </p:spPr>
        <p:txBody>
          <a:bodyPr lIns="48767" tIns="48767" rIns="48767" bIns="48767" anchor="ctr"/>
          <a:lstStyle/>
          <a:p>
            <a:pPr defTabSz="1300480">
              <a:defRPr b="0">
                <a:latin typeface="Calibri"/>
                <a:ea typeface="Calibri"/>
                <a:cs typeface="Calibri"/>
                <a:sym typeface="Calibri"/>
              </a:defRPr>
            </a:pPr>
          </a:p>
        </p:txBody>
      </p:sp>
      <p:sp>
        <p:nvSpPr>
          <p:cNvPr id="273" name="Rectangle 6"/>
          <p:cNvSpPr/>
          <p:nvPr/>
        </p:nvSpPr>
        <p:spPr>
          <a:xfrm>
            <a:off x="1317704" y="6570617"/>
            <a:ext cx="5432304" cy="1744022"/>
          </a:xfrm>
          <a:prstGeom prst="rect">
            <a:avLst/>
          </a:prstGeom>
          <a:ln w="50800">
            <a:solidFill>
              <a:srgbClr val="5B9BD5"/>
            </a:solidFill>
            <a:miter/>
          </a:ln>
        </p:spPr>
        <p:txBody>
          <a:bodyPr lIns="48767" tIns="48767" rIns="48767" bIns="48767" anchor="ctr"/>
          <a:lstStyle/>
          <a:p>
            <a:pPr defTabSz="1300480">
              <a:defRPr b="0">
                <a:latin typeface="Calibri"/>
                <a:ea typeface="Calibri"/>
                <a:cs typeface="Calibri"/>
                <a:sym typeface="Calibri"/>
              </a:defRPr>
            </a:pPr>
          </a:p>
        </p:txBody>
      </p:sp>
      <p:sp>
        <p:nvSpPr>
          <p:cNvPr id="274" name="Rectangle 7"/>
          <p:cNvSpPr/>
          <p:nvPr/>
        </p:nvSpPr>
        <p:spPr>
          <a:xfrm>
            <a:off x="716279" y="5760476"/>
            <a:ext cx="11570496" cy="812805"/>
          </a:xfrm>
          <a:prstGeom prst="rect">
            <a:avLst/>
          </a:prstGeom>
          <a:ln w="50800">
            <a:solidFill>
              <a:srgbClr val="5B9BD5"/>
            </a:solidFill>
            <a:miter/>
          </a:ln>
        </p:spPr>
        <p:txBody>
          <a:bodyPr lIns="48767" tIns="48767" rIns="48767" bIns="48767" anchor="ctr"/>
          <a:lstStyle/>
          <a:p>
            <a:pPr defTabSz="1300480">
              <a:defRPr b="0">
                <a:latin typeface="Calibri"/>
                <a:ea typeface="Calibri"/>
                <a:cs typeface="Calibri"/>
                <a:sym typeface="Calibri"/>
              </a:defRPr>
            </a:pPr>
          </a:p>
        </p:txBody>
      </p:sp>
      <p:grpSp>
        <p:nvGrpSpPr>
          <p:cNvPr id="277" name="Rectangular Callout 8"/>
          <p:cNvGrpSpPr/>
          <p:nvPr/>
        </p:nvGrpSpPr>
        <p:grpSpPr>
          <a:xfrm>
            <a:off x="9488444" y="2276824"/>
            <a:ext cx="3298268" cy="1720250"/>
            <a:chOff x="0" y="0"/>
            <a:chExt cx="3298266" cy="1720248"/>
          </a:xfrm>
        </p:grpSpPr>
        <p:sp>
          <p:nvSpPr>
            <p:cNvPr id="275" name="Shape"/>
            <p:cNvSpPr/>
            <p:nvPr/>
          </p:nvSpPr>
          <p:spPr>
            <a:xfrm>
              <a:off x="0" y="0"/>
              <a:ext cx="3298267" cy="17202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2245"/>
                  </a:lnTo>
                  <a:lnTo>
                    <a:pt x="18000" y="12245"/>
                  </a:lnTo>
                  <a:lnTo>
                    <a:pt x="10837" y="21600"/>
                  </a:lnTo>
                  <a:lnTo>
                    <a:pt x="12600" y="12245"/>
                  </a:lnTo>
                  <a:lnTo>
                    <a:pt x="0" y="12245"/>
                  </a:lnTo>
                  <a:lnTo>
                    <a:pt x="0" y="7143"/>
                  </a:lnTo>
                  <a:close/>
                </a:path>
              </a:pathLst>
            </a:cu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276" name="Issuer: who generated this cert? (usually a CA)"/>
            <p:cNvSpPr txBox="1"/>
            <p:nvPr/>
          </p:nvSpPr>
          <p:spPr>
            <a:xfrm>
              <a:off x="0" y="146722"/>
              <a:ext cx="3298267" cy="681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lvl1pPr defTabSz="1300480">
                <a:defRPr b="0" sz="2000">
                  <a:latin typeface="Calibri"/>
                  <a:ea typeface="Calibri"/>
                  <a:cs typeface="Calibri"/>
                  <a:sym typeface="Calibri"/>
                </a:defRPr>
              </a:lvl1pPr>
            </a:lstStyle>
            <a:p>
              <a:pPr/>
              <a:r>
                <a:t>Issuer: who generated this cert? (usually a CA)</a:t>
              </a:r>
            </a:p>
          </p:txBody>
        </p:sp>
      </p:grpSp>
      <p:grpSp>
        <p:nvGrpSpPr>
          <p:cNvPr id="280" name="Rectangular Callout 9"/>
          <p:cNvGrpSpPr/>
          <p:nvPr/>
        </p:nvGrpSpPr>
        <p:grpSpPr>
          <a:xfrm>
            <a:off x="6615664" y="4669364"/>
            <a:ext cx="2950242" cy="591505"/>
            <a:chOff x="0" y="0"/>
            <a:chExt cx="2950241" cy="591504"/>
          </a:xfrm>
        </p:grpSpPr>
        <p:sp>
          <p:nvSpPr>
            <p:cNvPr id="278" name="Shape"/>
            <p:cNvSpPr/>
            <p:nvPr/>
          </p:nvSpPr>
          <p:spPr>
            <a:xfrm>
              <a:off x="0" y="0"/>
              <a:ext cx="2950242" cy="5915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497" y="0"/>
                  </a:moveTo>
                  <a:lnTo>
                    <a:pt x="21600" y="0"/>
                  </a:lnTo>
                  <a:lnTo>
                    <a:pt x="21600" y="19465"/>
                  </a:lnTo>
                  <a:lnTo>
                    <a:pt x="3497" y="19465"/>
                  </a:lnTo>
                  <a:lnTo>
                    <a:pt x="3497" y="16221"/>
                  </a:lnTo>
                  <a:lnTo>
                    <a:pt x="0" y="21600"/>
                  </a:lnTo>
                  <a:lnTo>
                    <a:pt x="3497" y="11355"/>
                  </a:lnTo>
                  <a:close/>
                </a:path>
              </a:pathLst>
            </a:cu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279" name="Certificates expire"/>
            <p:cNvSpPr txBox="1"/>
            <p:nvPr/>
          </p:nvSpPr>
          <p:spPr>
            <a:xfrm>
              <a:off x="477696" y="71704"/>
              <a:ext cx="2472546" cy="389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lvl1pPr defTabSz="1300480">
                <a:defRPr b="0" sz="2000">
                  <a:latin typeface="Calibri"/>
                  <a:ea typeface="Calibri"/>
                  <a:cs typeface="Calibri"/>
                  <a:sym typeface="Calibri"/>
                </a:defRPr>
              </a:lvl1pPr>
            </a:lstStyle>
            <a:p>
              <a:pPr/>
              <a:r>
                <a:t>Certificates expire</a:t>
              </a:r>
            </a:p>
          </p:txBody>
        </p:sp>
      </p:grpSp>
      <p:grpSp>
        <p:nvGrpSpPr>
          <p:cNvPr id="283" name="Rectangular Callout 10"/>
          <p:cNvGrpSpPr/>
          <p:nvPr/>
        </p:nvGrpSpPr>
        <p:grpSpPr>
          <a:xfrm>
            <a:off x="9627794" y="4720634"/>
            <a:ext cx="2472546" cy="985522"/>
            <a:chOff x="0" y="0"/>
            <a:chExt cx="2472545" cy="985521"/>
          </a:xfrm>
        </p:grpSpPr>
        <p:sp>
          <p:nvSpPr>
            <p:cNvPr id="281" name="Shape"/>
            <p:cNvSpPr/>
            <p:nvPr/>
          </p:nvSpPr>
          <p:spPr>
            <a:xfrm>
              <a:off x="0" y="0"/>
              <a:ext cx="2472546" cy="9855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1683"/>
                  </a:lnTo>
                  <a:lnTo>
                    <a:pt x="9000" y="11683"/>
                  </a:lnTo>
                  <a:lnTo>
                    <a:pt x="5363" y="21600"/>
                  </a:lnTo>
                  <a:lnTo>
                    <a:pt x="3600" y="11683"/>
                  </a:lnTo>
                  <a:lnTo>
                    <a:pt x="0" y="11683"/>
                  </a:lnTo>
                  <a:lnTo>
                    <a:pt x="0" y="6815"/>
                  </a:lnTo>
                  <a:close/>
                </a:path>
              </a:pathLst>
            </a:cu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282" name="Used for revocation"/>
            <p:cNvSpPr/>
            <p:nvPr/>
          </p:nvSpPr>
          <p:spPr>
            <a:xfrm>
              <a:off x="0" y="266522"/>
              <a:ext cx="2472546"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lvl1pPr defTabSz="1300480">
                <a:defRPr b="0" sz="2000">
                  <a:latin typeface="Calibri"/>
                  <a:ea typeface="Calibri"/>
                  <a:cs typeface="Calibri"/>
                  <a:sym typeface="Calibri"/>
                </a:defRPr>
              </a:lvl1pPr>
            </a:lstStyle>
            <a:p>
              <a:pPr/>
              <a:r>
                <a:t>Used for revocation</a:t>
              </a:r>
            </a:p>
          </p:txBody>
        </p:sp>
      </p:grpSp>
      <p:grpSp>
        <p:nvGrpSpPr>
          <p:cNvPr id="286" name="Rectangular Callout 11"/>
          <p:cNvGrpSpPr/>
          <p:nvPr/>
        </p:nvGrpSpPr>
        <p:grpSpPr>
          <a:xfrm>
            <a:off x="8525787" y="6627601"/>
            <a:ext cx="4676561" cy="1807633"/>
            <a:chOff x="0" y="0"/>
            <a:chExt cx="4676560" cy="1807632"/>
          </a:xfrm>
        </p:grpSpPr>
        <p:sp>
          <p:nvSpPr>
            <p:cNvPr id="284" name="Shape"/>
            <p:cNvSpPr/>
            <p:nvPr/>
          </p:nvSpPr>
          <p:spPr>
            <a:xfrm>
              <a:off x="0" y="0"/>
              <a:ext cx="4676561" cy="1807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582"/>
                  </a:moveTo>
                  <a:lnTo>
                    <a:pt x="3600" y="4582"/>
                  </a:lnTo>
                  <a:lnTo>
                    <a:pt x="3513" y="0"/>
                  </a:lnTo>
                  <a:lnTo>
                    <a:pt x="9000" y="4582"/>
                  </a:lnTo>
                  <a:lnTo>
                    <a:pt x="21600" y="4582"/>
                  </a:lnTo>
                  <a:lnTo>
                    <a:pt x="21600" y="21600"/>
                  </a:lnTo>
                  <a:lnTo>
                    <a:pt x="0" y="21600"/>
                  </a:lnTo>
                  <a:lnTo>
                    <a:pt x="0" y="7419"/>
                  </a:lnTo>
                  <a:close/>
                </a:path>
              </a:pathLst>
            </a:cu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algn="l" defTabSz="1300480">
                <a:defRPr b="0">
                  <a:latin typeface="Calibri"/>
                  <a:ea typeface="Calibri"/>
                  <a:cs typeface="Calibri"/>
                  <a:sym typeface="Calibri"/>
                </a:defRPr>
              </a:pPr>
            </a:p>
          </p:txBody>
        </p:sp>
        <p:sp>
          <p:nvSpPr>
            <p:cNvPr id="285" name="Subject: who owns this cert?…"/>
            <p:cNvSpPr txBox="1"/>
            <p:nvPr/>
          </p:nvSpPr>
          <p:spPr>
            <a:xfrm>
              <a:off x="0" y="608644"/>
              <a:ext cx="4676561" cy="973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p>
              <a:pPr marL="480059" indent="-480059" algn="l" defTabSz="1300480">
                <a:buSzPct val="100000"/>
                <a:buFont typeface="Arial"/>
                <a:buChar char="•"/>
                <a:defRPr b="0" sz="2000">
                  <a:latin typeface="Calibri"/>
                  <a:ea typeface="Calibri"/>
                  <a:cs typeface="Calibri"/>
                  <a:sym typeface="Calibri"/>
                </a:defRPr>
              </a:pPr>
              <a:r>
                <a:t>Subject: who owns this cert?</a:t>
              </a:r>
            </a:p>
            <a:p>
              <a:pPr marL="480059" indent="-480059" algn="l" defTabSz="1300480">
                <a:buSzPct val="100000"/>
                <a:buFont typeface="Arial"/>
                <a:buChar char="•"/>
                <a:defRPr b="0" sz="2000">
                  <a:latin typeface="Calibri"/>
                  <a:ea typeface="Calibri"/>
                  <a:cs typeface="Calibri"/>
                  <a:sym typeface="Calibri"/>
                </a:defRPr>
              </a:pPr>
              <a:r>
                <a:t>This is Github’s certificate</a:t>
              </a:r>
            </a:p>
            <a:p>
              <a:pPr marL="480059" indent="-480059" algn="l" defTabSz="1300480">
                <a:buSzPct val="100000"/>
                <a:buFont typeface="Arial"/>
                <a:buChar char="•"/>
                <a:defRPr sz="2000">
                  <a:latin typeface="Calibri"/>
                  <a:ea typeface="Calibri"/>
                  <a:cs typeface="Calibri"/>
                  <a:sym typeface="Calibri"/>
                </a:defRPr>
              </a:pPr>
              <a:r>
                <a:t>Must be served from github.com</a:t>
              </a:r>
            </a:p>
          </p:txBody>
        </p:sp>
      </p:grpSp>
      <p:grpSp>
        <p:nvGrpSpPr>
          <p:cNvPr id="289" name="Rectangular Callout 13"/>
          <p:cNvGrpSpPr/>
          <p:nvPr/>
        </p:nvGrpSpPr>
        <p:grpSpPr>
          <a:xfrm>
            <a:off x="5086307" y="7213186"/>
            <a:ext cx="3189016" cy="636464"/>
            <a:chOff x="0" y="0"/>
            <a:chExt cx="3189015" cy="636463"/>
          </a:xfrm>
        </p:grpSpPr>
        <p:sp>
          <p:nvSpPr>
            <p:cNvPr id="287" name="Shape"/>
            <p:cNvSpPr/>
            <p:nvPr/>
          </p:nvSpPr>
          <p:spPr>
            <a:xfrm>
              <a:off x="0" y="0"/>
              <a:ext cx="3189016" cy="636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195" y="0"/>
                  </a:moveTo>
                  <a:lnTo>
                    <a:pt x="21600" y="0"/>
                  </a:lnTo>
                  <a:lnTo>
                    <a:pt x="21600" y="19881"/>
                  </a:lnTo>
                  <a:lnTo>
                    <a:pt x="3195" y="19881"/>
                  </a:lnTo>
                  <a:lnTo>
                    <a:pt x="3195" y="16568"/>
                  </a:lnTo>
                  <a:lnTo>
                    <a:pt x="0" y="21600"/>
                  </a:lnTo>
                  <a:lnTo>
                    <a:pt x="3195" y="11597"/>
                  </a:lnTo>
                  <a:close/>
                </a:path>
              </a:pathLst>
            </a:cu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288" name="Github’s public key"/>
            <p:cNvSpPr txBox="1"/>
            <p:nvPr/>
          </p:nvSpPr>
          <p:spPr>
            <a:xfrm>
              <a:off x="471652" y="78804"/>
              <a:ext cx="2717364" cy="4282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noAutofit/>
            </a:bodyPr>
            <a:lstStyle>
              <a:lvl1pPr defTabSz="1300480">
                <a:defRPr b="0" sz="2000">
                  <a:latin typeface="Calibri"/>
                  <a:ea typeface="Calibri"/>
                  <a:cs typeface="Calibri"/>
                  <a:sym typeface="Calibri"/>
                </a:defRPr>
              </a:lvl1pPr>
            </a:lstStyle>
            <a:p>
              <a:pPr/>
              <a:r>
                <a:t>Github’s public key</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274"/>
                                        </p:tgtEl>
                                        <p:attrNameLst>
                                          <p:attrName>style.visibility</p:attrName>
                                        </p:attrNameLst>
                                      </p:cBhvr>
                                      <p:to>
                                        <p:strVal val="visible"/>
                                      </p:to>
                                    </p:set>
                                    <p:animEffect filter="wipe(left)" transition="in">
                                      <p:cBhvr>
                                        <p:cTn id="7" dur="500"/>
                                        <p:tgtEl>
                                          <p:spTgt spid="274"/>
                                        </p:tgtEl>
                                      </p:cBhvr>
                                    </p:animEffect>
                                  </p:childTnLst>
                                </p:cTn>
                              </p:par>
                            </p:childTnLst>
                          </p:cTn>
                        </p:par>
                        <p:par>
                          <p:cTn id="8" fill="hold">
                            <p:stCondLst>
                              <p:cond delay="500"/>
                            </p:stCondLst>
                            <p:childTnLst>
                              <p:par>
                                <p:cTn id="9" presetClass="entr" nodeType="afterEffect" presetSubtype="4" presetID="2" grpId="2" fill="hold">
                                  <p:stCondLst>
                                    <p:cond delay="0"/>
                                  </p:stCondLst>
                                  <p:iterate type="el" backwards="0">
                                    <p:tmAbs val="0"/>
                                  </p:iterate>
                                  <p:childTnLst>
                                    <p:set>
                                      <p:cBhvr>
                                        <p:cTn id="10" fill="hold"/>
                                        <p:tgtEl>
                                          <p:spTgt spid="286"/>
                                        </p:tgtEl>
                                        <p:attrNameLst>
                                          <p:attrName>style.visibility</p:attrName>
                                        </p:attrNameLst>
                                      </p:cBhvr>
                                      <p:to>
                                        <p:strVal val="visible"/>
                                      </p:to>
                                    </p:set>
                                    <p:anim calcmode="lin" valueType="num">
                                      <p:cBhvr>
                                        <p:cTn id="11" dur="500" fill="hold"/>
                                        <p:tgtEl>
                                          <p:spTgt spid="286"/>
                                        </p:tgtEl>
                                        <p:attrNameLst>
                                          <p:attrName>ppt_x</p:attrName>
                                        </p:attrNameLst>
                                      </p:cBhvr>
                                      <p:tavLst>
                                        <p:tav tm="0">
                                          <p:val>
                                            <p:strVal val="#ppt_x"/>
                                          </p:val>
                                        </p:tav>
                                        <p:tav tm="100000">
                                          <p:val>
                                            <p:strVal val="#ppt_x"/>
                                          </p:val>
                                        </p:tav>
                                      </p:tavLst>
                                    </p:anim>
                                    <p:anim calcmode="lin" valueType="num">
                                      <p:cBhvr>
                                        <p:cTn id="12" dur="500" fill="hold"/>
                                        <p:tgtEl>
                                          <p:spTgt spid="28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271"/>
                                        </p:tgtEl>
                                        <p:attrNameLst>
                                          <p:attrName>style.visibility</p:attrName>
                                        </p:attrNameLst>
                                      </p:cBhvr>
                                      <p:to>
                                        <p:strVal val="visible"/>
                                      </p:to>
                                    </p:set>
                                    <p:animEffect filter="wipe(left)" transition="in">
                                      <p:cBhvr>
                                        <p:cTn id="17" dur="500"/>
                                        <p:tgtEl>
                                          <p:spTgt spid="271"/>
                                        </p:tgtEl>
                                      </p:cBhvr>
                                    </p:animEffect>
                                  </p:childTnLst>
                                </p:cTn>
                              </p:par>
                            </p:childTnLst>
                          </p:cTn>
                        </p:par>
                        <p:par>
                          <p:cTn id="18" fill="hold">
                            <p:stCondLst>
                              <p:cond delay="500"/>
                            </p:stCondLst>
                            <p:childTnLst>
                              <p:par>
                                <p:cTn id="19" presetClass="entr" nodeType="afterEffect" presetSubtype="4" presetID="2" grpId="4" fill="hold">
                                  <p:stCondLst>
                                    <p:cond delay="0"/>
                                  </p:stCondLst>
                                  <p:iterate type="el" backwards="0">
                                    <p:tmAbs val="0"/>
                                  </p:iterate>
                                  <p:childTnLst>
                                    <p:set>
                                      <p:cBhvr>
                                        <p:cTn id="20" fill="hold"/>
                                        <p:tgtEl>
                                          <p:spTgt spid="277"/>
                                        </p:tgtEl>
                                        <p:attrNameLst>
                                          <p:attrName>style.visibility</p:attrName>
                                        </p:attrNameLst>
                                      </p:cBhvr>
                                      <p:to>
                                        <p:strVal val="visible"/>
                                      </p:to>
                                    </p:set>
                                    <p:anim calcmode="lin" valueType="num">
                                      <p:cBhvr>
                                        <p:cTn id="21" dur="500" fill="hold"/>
                                        <p:tgtEl>
                                          <p:spTgt spid="277"/>
                                        </p:tgtEl>
                                        <p:attrNameLst>
                                          <p:attrName>ppt_x</p:attrName>
                                        </p:attrNameLst>
                                      </p:cBhvr>
                                      <p:tavLst>
                                        <p:tav tm="0">
                                          <p:val>
                                            <p:strVal val="#ppt_x"/>
                                          </p:val>
                                        </p:tav>
                                        <p:tav tm="100000">
                                          <p:val>
                                            <p:strVal val="#ppt_x"/>
                                          </p:val>
                                        </p:tav>
                                      </p:tavLst>
                                    </p:anim>
                                    <p:anim calcmode="lin" valueType="num">
                                      <p:cBhvr>
                                        <p:cTn id="22" dur="500" fill="hold"/>
                                        <p:tgtEl>
                                          <p:spTgt spid="27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8" presetID="22" grpId="5" fill="hold">
                                  <p:stCondLst>
                                    <p:cond delay="0"/>
                                  </p:stCondLst>
                                  <p:iterate type="el" backwards="0">
                                    <p:tmAbs val="0"/>
                                  </p:iterate>
                                  <p:childTnLst>
                                    <p:set>
                                      <p:cBhvr>
                                        <p:cTn id="26" fill="hold"/>
                                        <p:tgtEl>
                                          <p:spTgt spid="272"/>
                                        </p:tgtEl>
                                        <p:attrNameLst>
                                          <p:attrName>style.visibility</p:attrName>
                                        </p:attrNameLst>
                                      </p:cBhvr>
                                      <p:to>
                                        <p:strVal val="visible"/>
                                      </p:to>
                                    </p:set>
                                    <p:animEffect filter="wipe(left)" transition="in">
                                      <p:cBhvr>
                                        <p:cTn id="27" dur="500"/>
                                        <p:tgtEl>
                                          <p:spTgt spid="272"/>
                                        </p:tgtEl>
                                      </p:cBhvr>
                                    </p:animEffect>
                                  </p:childTnLst>
                                </p:cTn>
                              </p:par>
                            </p:childTnLst>
                          </p:cTn>
                        </p:par>
                        <p:par>
                          <p:cTn id="28" fill="hold">
                            <p:stCondLst>
                              <p:cond delay="500"/>
                            </p:stCondLst>
                            <p:childTnLst>
                              <p:par>
                                <p:cTn id="29" presetClass="entr" nodeType="afterEffect" presetSubtype="4" presetID="2" grpId="6" fill="hold">
                                  <p:stCondLst>
                                    <p:cond delay="0"/>
                                  </p:stCondLst>
                                  <p:iterate type="el" backwards="0">
                                    <p:tmAbs val="0"/>
                                  </p:iterate>
                                  <p:childTnLst>
                                    <p:set>
                                      <p:cBhvr>
                                        <p:cTn id="30" fill="hold"/>
                                        <p:tgtEl>
                                          <p:spTgt spid="280"/>
                                        </p:tgtEl>
                                        <p:attrNameLst>
                                          <p:attrName>style.visibility</p:attrName>
                                        </p:attrNameLst>
                                      </p:cBhvr>
                                      <p:to>
                                        <p:strVal val="visible"/>
                                      </p:to>
                                    </p:set>
                                    <p:anim calcmode="lin" valueType="num">
                                      <p:cBhvr>
                                        <p:cTn id="31" dur="500" fill="hold"/>
                                        <p:tgtEl>
                                          <p:spTgt spid="280"/>
                                        </p:tgtEl>
                                        <p:attrNameLst>
                                          <p:attrName>ppt_x</p:attrName>
                                        </p:attrNameLst>
                                      </p:cBhvr>
                                      <p:tavLst>
                                        <p:tav tm="0">
                                          <p:val>
                                            <p:strVal val="#ppt_x"/>
                                          </p:val>
                                        </p:tav>
                                        <p:tav tm="100000">
                                          <p:val>
                                            <p:strVal val="#ppt_x"/>
                                          </p:val>
                                        </p:tav>
                                      </p:tavLst>
                                    </p:anim>
                                    <p:anim calcmode="lin" valueType="num">
                                      <p:cBhvr>
                                        <p:cTn id="32" dur="500" fill="hold"/>
                                        <p:tgtEl>
                                          <p:spTgt spid="28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8" presetID="22" grpId="7" fill="hold">
                                  <p:stCondLst>
                                    <p:cond delay="0"/>
                                  </p:stCondLst>
                                  <p:iterate type="el" backwards="0">
                                    <p:tmAbs val="0"/>
                                  </p:iterate>
                                  <p:childTnLst>
                                    <p:set>
                                      <p:cBhvr>
                                        <p:cTn id="36" fill="hold"/>
                                        <p:tgtEl>
                                          <p:spTgt spid="273"/>
                                        </p:tgtEl>
                                        <p:attrNameLst>
                                          <p:attrName>style.visibility</p:attrName>
                                        </p:attrNameLst>
                                      </p:cBhvr>
                                      <p:to>
                                        <p:strVal val="visible"/>
                                      </p:to>
                                    </p:set>
                                    <p:animEffect filter="wipe(left)" transition="in">
                                      <p:cBhvr>
                                        <p:cTn id="37" dur="500"/>
                                        <p:tgtEl>
                                          <p:spTgt spid="273"/>
                                        </p:tgtEl>
                                      </p:cBhvr>
                                    </p:animEffect>
                                  </p:childTnLst>
                                </p:cTn>
                              </p:par>
                            </p:childTnLst>
                          </p:cTn>
                        </p:par>
                        <p:par>
                          <p:cTn id="38" fill="hold">
                            <p:stCondLst>
                              <p:cond delay="500"/>
                            </p:stCondLst>
                            <p:childTnLst>
                              <p:par>
                                <p:cTn id="39" presetClass="entr" nodeType="afterEffect" presetSubtype="4" presetID="2" grpId="8" fill="hold">
                                  <p:stCondLst>
                                    <p:cond delay="0"/>
                                  </p:stCondLst>
                                  <p:iterate type="el" backwards="0">
                                    <p:tmAbs val="0"/>
                                  </p:iterate>
                                  <p:childTnLst>
                                    <p:set>
                                      <p:cBhvr>
                                        <p:cTn id="40" fill="hold"/>
                                        <p:tgtEl>
                                          <p:spTgt spid="289"/>
                                        </p:tgtEl>
                                        <p:attrNameLst>
                                          <p:attrName>style.visibility</p:attrName>
                                        </p:attrNameLst>
                                      </p:cBhvr>
                                      <p:to>
                                        <p:strVal val="visible"/>
                                      </p:to>
                                    </p:set>
                                    <p:anim calcmode="lin" valueType="num">
                                      <p:cBhvr>
                                        <p:cTn id="41" dur="500" fill="hold"/>
                                        <p:tgtEl>
                                          <p:spTgt spid="289"/>
                                        </p:tgtEl>
                                        <p:attrNameLst>
                                          <p:attrName>ppt_x</p:attrName>
                                        </p:attrNameLst>
                                      </p:cBhvr>
                                      <p:tavLst>
                                        <p:tav tm="0">
                                          <p:val>
                                            <p:strVal val="#ppt_x"/>
                                          </p:val>
                                        </p:tav>
                                        <p:tav tm="100000">
                                          <p:val>
                                            <p:strVal val="#ppt_x"/>
                                          </p:val>
                                        </p:tav>
                                      </p:tavLst>
                                    </p:anim>
                                    <p:anim calcmode="lin" valueType="num">
                                      <p:cBhvr>
                                        <p:cTn id="42" dur="500" fill="hold"/>
                                        <p:tgtEl>
                                          <p:spTgt spid="28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4" presetID="2" grpId="9" fill="hold">
                                  <p:stCondLst>
                                    <p:cond delay="0"/>
                                  </p:stCondLst>
                                  <p:iterate type="el" backwards="0">
                                    <p:tmAbs val="0"/>
                                  </p:iterate>
                                  <p:childTnLst>
                                    <p:set>
                                      <p:cBhvr>
                                        <p:cTn id="46" fill="hold"/>
                                        <p:tgtEl>
                                          <p:spTgt spid="283"/>
                                        </p:tgtEl>
                                        <p:attrNameLst>
                                          <p:attrName>style.visibility</p:attrName>
                                        </p:attrNameLst>
                                      </p:cBhvr>
                                      <p:to>
                                        <p:strVal val="visible"/>
                                      </p:to>
                                    </p:set>
                                    <p:anim calcmode="lin" valueType="num">
                                      <p:cBhvr>
                                        <p:cTn id="47" dur="500" fill="hold"/>
                                        <p:tgtEl>
                                          <p:spTgt spid="283"/>
                                        </p:tgtEl>
                                        <p:attrNameLst>
                                          <p:attrName>ppt_x</p:attrName>
                                        </p:attrNameLst>
                                      </p:cBhvr>
                                      <p:tavLst>
                                        <p:tav tm="0">
                                          <p:val>
                                            <p:strVal val="#ppt_x"/>
                                          </p:val>
                                        </p:tav>
                                        <p:tav tm="100000">
                                          <p:val>
                                            <p:strVal val="#ppt_x"/>
                                          </p:val>
                                        </p:tav>
                                      </p:tavLst>
                                    </p:anim>
                                    <p:anim calcmode="lin" valueType="num">
                                      <p:cBhvr>
                                        <p:cTn id="48" dur="500" fill="hold"/>
                                        <p:tgtEl>
                                          <p:spTgt spid="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2" grpId="5"/>
      <p:bldP build="whole" bldLvl="1" animBg="1" rev="0" advAuto="0" spid="289" grpId="8"/>
      <p:bldP build="whole" bldLvl="1" animBg="1" rev="0" advAuto="0" spid="286" grpId="2"/>
      <p:bldP build="whole" bldLvl="1" animBg="1" rev="0" advAuto="0" spid="280" grpId="6"/>
      <p:bldP build="whole" bldLvl="1" animBg="1" rev="0" advAuto="0" spid="277" grpId="4"/>
      <p:bldP build="whole" bldLvl="1" animBg="1" rev="0" advAuto="0" spid="283" grpId="9"/>
      <p:bldP build="whole" bldLvl="1" animBg="1" rev="0" advAuto="0" spid="274" grpId="1"/>
      <p:bldP build="whole" bldLvl="1" animBg="1" rev="0" advAuto="0" spid="273" grpId="7"/>
      <p:bldP build="whole" bldLvl="1" animBg="1" rev="0" advAuto="0" spid="271" grpId="3"/>
    </p:bldLst>
  </p:timing>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486" name="2-white.pdf" descr="2-white.pdf"/>
          <p:cNvPicPr>
            <a:picLocks noChangeAspect="1"/>
          </p:cNvPicPr>
          <p:nvPr/>
        </p:nvPicPr>
        <p:blipFill>
          <a:blip r:embed="rId3">
            <a:extLst/>
          </a:blip>
          <a:stretch>
            <a:fillRect/>
          </a:stretch>
        </p:blipFill>
        <p:spPr>
          <a:xfrm>
            <a:off x="-83671" y="1731646"/>
            <a:ext cx="12855170" cy="5951467"/>
          </a:xfrm>
          <a:prstGeom prst="rect">
            <a:avLst/>
          </a:prstGeom>
          <a:ln w="12700">
            <a:miter lim="400000"/>
          </a:ln>
        </p:spPr>
      </p:pic>
      <p:sp>
        <p:nvSpPr>
          <p:cNvPr id="4487" name="Circle"/>
          <p:cNvSpPr/>
          <p:nvPr/>
        </p:nvSpPr>
        <p:spPr>
          <a:xfrm>
            <a:off x="1528012" y="5313005"/>
            <a:ext cx="352675" cy="352675"/>
          </a:xfrm>
          <a:prstGeom prst="ellipse">
            <a:avLst/>
          </a:prstGeom>
          <a:ln w="76200">
            <a:solidFill>
              <a:srgbClr val="FFD12A"/>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grpSp>
        <p:nvGrpSpPr>
          <p:cNvPr id="4490" name="Group"/>
          <p:cNvGrpSpPr/>
          <p:nvPr/>
        </p:nvGrpSpPr>
        <p:grpSpPr>
          <a:xfrm>
            <a:off x="1918786" y="5626100"/>
            <a:ext cx="4231969" cy="661880"/>
            <a:chOff x="0" y="0"/>
            <a:chExt cx="4231968" cy="661879"/>
          </a:xfrm>
        </p:grpSpPr>
        <p:sp>
          <p:nvSpPr>
            <p:cNvPr id="4488" name="Line"/>
            <p:cNvSpPr/>
            <p:nvPr/>
          </p:nvSpPr>
          <p:spPr>
            <a:xfrm flipH="1" flipV="1">
              <a:off x="-1" y="0"/>
              <a:ext cx="625821" cy="406435"/>
            </a:xfrm>
            <a:prstGeom prst="line">
              <a:avLst/>
            </a:prstGeom>
            <a:noFill/>
            <a:ln w="50800" cap="flat">
              <a:solidFill>
                <a:srgbClr val="FFD12A"/>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489" name="23.5% Self-hosted"/>
            <p:cNvSpPr txBox="1"/>
            <p:nvPr/>
          </p:nvSpPr>
          <p:spPr>
            <a:xfrm>
              <a:off x="639653" y="77679"/>
              <a:ext cx="3592316"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3200">
                  <a:solidFill>
                    <a:srgbClr val="FFD12A"/>
                  </a:solidFill>
                  <a:latin typeface="Helvetica"/>
                  <a:ea typeface="Helvetica"/>
                  <a:cs typeface="Helvetica"/>
                  <a:sym typeface="Helvetica"/>
                </a:defRPr>
              </a:pPr>
              <a:r>
                <a:t>23.5% </a:t>
              </a:r>
              <a:r>
                <a:rPr>
                  <a:solidFill>
                    <a:srgbClr val="FFFFFF"/>
                  </a:solidFill>
                </a:rPr>
                <a:t>Self-hosted</a:t>
              </a:r>
            </a:p>
          </p:txBody>
        </p:sp>
      </p:grpSp>
      <p:grpSp>
        <p:nvGrpSpPr>
          <p:cNvPr id="4494" name="Group"/>
          <p:cNvGrpSpPr/>
          <p:nvPr/>
        </p:nvGrpSpPr>
        <p:grpSpPr>
          <a:xfrm>
            <a:off x="10786890" y="2109143"/>
            <a:ext cx="413591" cy="3428058"/>
            <a:chOff x="0" y="0"/>
            <a:chExt cx="413590" cy="3428056"/>
          </a:xfrm>
        </p:grpSpPr>
        <p:sp>
          <p:nvSpPr>
            <p:cNvPr id="4491" name="Line"/>
            <p:cNvSpPr/>
            <p:nvPr/>
          </p:nvSpPr>
          <p:spPr>
            <a:xfrm flipH="1">
              <a:off x="0" y="3428056"/>
              <a:ext cx="413591" cy="1"/>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492" name="Line"/>
            <p:cNvSpPr/>
            <p:nvPr/>
          </p:nvSpPr>
          <p:spPr>
            <a:xfrm flipV="1">
              <a:off x="206794" y="25399"/>
              <a:ext cx="1" cy="340265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493" name="Line"/>
            <p:cNvSpPr/>
            <p:nvPr/>
          </p:nvSpPr>
          <p:spPr>
            <a:xfrm flipH="1" flipV="1">
              <a:off x="0" y="-1"/>
              <a:ext cx="413591" cy="2"/>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4495" name="76.5%…"/>
          <p:cNvSpPr txBox="1"/>
          <p:nvPr/>
        </p:nvSpPr>
        <p:spPr>
          <a:xfrm>
            <a:off x="11094219" y="2654771"/>
            <a:ext cx="1689945" cy="228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600">
                <a:solidFill>
                  <a:srgbClr val="FFD12A"/>
                </a:solidFill>
                <a:latin typeface="Helvetica"/>
                <a:ea typeface="Helvetica"/>
                <a:cs typeface="Helvetica"/>
                <a:sym typeface="Helvetica"/>
              </a:defRPr>
            </a:pPr>
            <a:r>
              <a:t>76.5%</a:t>
            </a:r>
          </a:p>
          <a:p>
            <a:pPr>
              <a:defRPr sz="3600">
                <a:latin typeface="Helvetica"/>
                <a:ea typeface="Helvetica"/>
                <a:cs typeface="Helvetica"/>
                <a:sym typeface="Helvetica"/>
              </a:defRPr>
            </a:pPr>
            <a:r>
              <a:t>share </a:t>
            </a:r>
          </a:p>
          <a:p>
            <a:pPr>
              <a:defRPr sz="3600">
                <a:latin typeface="Helvetica"/>
                <a:ea typeface="Helvetica"/>
                <a:cs typeface="Helvetica"/>
                <a:sym typeface="Helvetica"/>
              </a:defRPr>
            </a:pPr>
            <a:r>
              <a:t>at least</a:t>
            </a:r>
          </a:p>
          <a:p>
            <a:pPr>
              <a:defRPr sz="3600">
                <a:latin typeface="Helvetica"/>
                <a:ea typeface="Helvetica"/>
                <a:cs typeface="Helvetica"/>
                <a:sym typeface="Helvetica"/>
              </a:defRPr>
            </a:pPr>
            <a:r>
              <a:t>1 key</a:t>
            </a:r>
          </a:p>
        </p:txBody>
      </p:sp>
      <p:sp>
        <p:nvSpPr>
          <p:cNvPr id="4496" name="Rectangle"/>
          <p:cNvSpPr/>
          <p:nvPr/>
        </p:nvSpPr>
        <p:spPr>
          <a:xfrm>
            <a:off x="13870950" y="5005541"/>
            <a:ext cx="10591602" cy="4030653"/>
          </a:xfrm>
          <a:prstGeom prst="rect">
            <a:avLst/>
          </a:prstGeom>
          <a:solidFill>
            <a:srgbClr val="000000"/>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497" name="How Prevalent of Key Sharing?"/>
          <p:cNvSpPr txBox="1"/>
          <p:nvPr/>
        </p:nvSpPr>
        <p:spPr>
          <a:xfrm>
            <a:off x="707135" y="-225939"/>
            <a:ext cx="11417301" cy="1955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0" sz="5600">
                <a:solidFill>
                  <a:srgbClr val="FFE44F"/>
                </a:solidFill>
                <a:latin typeface="Gill Sans"/>
                <a:ea typeface="Gill Sans"/>
                <a:cs typeface="Gill Sans"/>
                <a:sym typeface="Gill Sans"/>
              </a:defRPr>
            </a:lvl1pPr>
          </a:lstStyle>
          <a:p>
            <a:pPr/>
            <a:r>
              <a:t>How Prevalent of Key Sharing?</a:t>
            </a:r>
          </a:p>
        </p:txBody>
      </p:sp>
      <p:sp>
        <p:nvSpPr>
          <p:cNvPr id="4498" name="Rectangle"/>
          <p:cNvSpPr/>
          <p:nvPr/>
        </p:nvSpPr>
        <p:spPr>
          <a:xfrm>
            <a:off x="1700248" y="2074333"/>
            <a:ext cx="8928857" cy="3497678"/>
          </a:xfrm>
          <a:prstGeom prst="rect">
            <a:avLst/>
          </a:prstGeom>
          <a:solidFill>
            <a:srgbClr val="000000"/>
          </a:solidFill>
          <a:ln w="12700">
            <a:miter lim="400000"/>
          </a:ln>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499" name="Text"/>
          <p:cNvSpPr txBox="1"/>
          <p:nvPr/>
        </p:nvSpPr>
        <p:spPr>
          <a:xfrm>
            <a:off x="11963814" y="9230318"/>
            <a:ext cx="368504" cy="34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1600">
                <a:solidFill>
                  <a:srgbClr val="FFFB00"/>
                </a:solidFill>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8" presetID="22" grpId="1" fill="hold">
                                  <p:stCondLst>
                                    <p:cond delay="0"/>
                                  </p:stCondLst>
                                  <p:iterate type="el" backwards="0">
                                    <p:tmAbs val="0"/>
                                  </p:iterate>
                                  <p:childTnLst>
                                    <p:animEffect filter="wipe(left)" transition="out">
                                      <p:cBhvr>
                                        <p:cTn id="6" dur="499" fill="hold"/>
                                        <p:tgtEl>
                                          <p:spTgt spid="4498"/>
                                        </p:tgtEl>
                                      </p:cBhvr>
                                    </p:animEffect>
                                    <p:set>
                                      <p:cBhvr>
                                        <p:cTn id="7" fill="hold">
                                          <p:stCondLst>
                                            <p:cond delay="498"/>
                                          </p:stCondLst>
                                        </p:cTn>
                                        <p:tgtEl>
                                          <p:spTgt spid="4498"/>
                                        </p:tgtEl>
                                        <p:attrNameLst>
                                          <p:attrName>style.visibility</p:attrName>
                                        </p:attrNameLst>
                                      </p:cBhvr>
                                      <p:to>
                                        <p:strVal val="hidden"/>
                                      </p:to>
                                    </p:set>
                                  </p:childTnLst>
                                </p:cTn>
                              </p:par>
                            </p:childTnLst>
                          </p:cTn>
                        </p:par>
                        <p:par>
                          <p:cTn id="8" fill="hold">
                            <p:stCondLst>
                              <p:cond delay="499"/>
                            </p:stCondLst>
                            <p:childTnLst>
                              <p:par>
                                <p:cTn id="9" presetClass="entr" nodeType="afterEffect" presetSubtype="16" presetID="23" grpId="2" fill="hold">
                                  <p:stCondLst>
                                    <p:cond delay="0"/>
                                  </p:stCondLst>
                                  <p:iterate type="el" backwards="0">
                                    <p:tmAbs val="0"/>
                                  </p:iterate>
                                  <p:childTnLst>
                                    <p:set>
                                      <p:cBhvr>
                                        <p:cTn id="10" fill="hold"/>
                                        <p:tgtEl>
                                          <p:spTgt spid="4487"/>
                                        </p:tgtEl>
                                        <p:attrNameLst>
                                          <p:attrName>style.visibility</p:attrName>
                                        </p:attrNameLst>
                                      </p:cBhvr>
                                      <p:to>
                                        <p:strVal val="visible"/>
                                      </p:to>
                                    </p:set>
                                    <p:anim calcmode="lin" valueType="num">
                                      <p:cBhvr>
                                        <p:cTn id="11" dur="500" fill="hold"/>
                                        <p:tgtEl>
                                          <p:spTgt spid="4487"/>
                                        </p:tgtEl>
                                        <p:attrNameLst>
                                          <p:attrName>ppt_w</p:attrName>
                                        </p:attrNameLst>
                                      </p:cBhvr>
                                      <p:tavLst>
                                        <p:tav tm="0">
                                          <p:val>
                                            <p:fltVal val="0"/>
                                          </p:val>
                                        </p:tav>
                                        <p:tav tm="100000">
                                          <p:val>
                                            <p:strVal val="#ppt_w"/>
                                          </p:val>
                                        </p:tav>
                                      </p:tavLst>
                                    </p:anim>
                                    <p:anim calcmode="lin" valueType="num">
                                      <p:cBhvr>
                                        <p:cTn id="12" dur="500" fill="hold"/>
                                        <p:tgtEl>
                                          <p:spTgt spid="4487"/>
                                        </p:tgtEl>
                                        <p:attrNameLst>
                                          <p:attrName>ppt_h</p:attrName>
                                        </p:attrNameLst>
                                      </p:cBhvr>
                                      <p:tavLst>
                                        <p:tav tm="0">
                                          <p:val>
                                            <p:fltVal val="0"/>
                                          </p:val>
                                        </p:tav>
                                        <p:tav tm="100000">
                                          <p:val>
                                            <p:strVal val="#ppt_h"/>
                                          </p:val>
                                        </p:tav>
                                      </p:tavLst>
                                    </p:anim>
                                  </p:childTnLst>
                                </p:cTn>
                              </p:par>
                            </p:childTnLst>
                          </p:cTn>
                        </p:par>
                        <p:par>
                          <p:cTn id="13" fill="hold">
                            <p:stCondLst>
                              <p:cond delay="999"/>
                            </p:stCondLst>
                            <p:childTnLst>
                              <p:par>
                                <p:cTn id="14" presetClass="entr" nodeType="afterEffect" presetID="9" grpId="3" fill="hold">
                                  <p:stCondLst>
                                    <p:cond delay="0"/>
                                  </p:stCondLst>
                                  <p:iterate type="el" backwards="0">
                                    <p:tmAbs val="0"/>
                                  </p:iterate>
                                  <p:childTnLst>
                                    <p:set>
                                      <p:cBhvr>
                                        <p:cTn id="15" fill="hold"/>
                                        <p:tgtEl>
                                          <p:spTgt spid="4490"/>
                                        </p:tgtEl>
                                        <p:attrNameLst>
                                          <p:attrName>style.visibility</p:attrName>
                                        </p:attrNameLst>
                                      </p:cBhvr>
                                      <p:to>
                                        <p:strVal val="visible"/>
                                      </p:to>
                                    </p:set>
                                    <p:animEffect filter="dissolve" transition="in">
                                      <p:cBhvr>
                                        <p:cTn id="16" dur="500"/>
                                        <p:tgtEl>
                                          <p:spTgt spid="4490"/>
                                        </p:tgtEl>
                                      </p:cBhvr>
                                    </p:animEffect>
                                  </p:childTnLst>
                                </p:cTn>
                              </p:par>
                            </p:childTnLst>
                          </p:cTn>
                        </p:par>
                        <p:par>
                          <p:cTn id="17" fill="hold">
                            <p:stCondLst>
                              <p:cond delay="1499"/>
                            </p:stCondLst>
                            <p:childTnLst>
                              <p:par>
                                <p:cTn id="18" presetClass="entr" nodeType="afterEffect" presetSubtype="4" presetID="22" grpId="4" fill="hold">
                                  <p:stCondLst>
                                    <p:cond delay="0"/>
                                  </p:stCondLst>
                                  <p:iterate type="el" backwards="0">
                                    <p:tmAbs val="0"/>
                                  </p:iterate>
                                  <p:childTnLst>
                                    <p:set>
                                      <p:cBhvr>
                                        <p:cTn id="19" fill="hold"/>
                                        <p:tgtEl>
                                          <p:spTgt spid="4494"/>
                                        </p:tgtEl>
                                        <p:attrNameLst>
                                          <p:attrName>style.visibility</p:attrName>
                                        </p:attrNameLst>
                                      </p:cBhvr>
                                      <p:to>
                                        <p:strVal val="visible"/>
                                      </p:to>
                                    </p:set>
                                    <p:animEffect filter="wipe(down)" transition="in">
                                      <p:cBhvr>
                                        <p:cTn id="20" dur="500"/>
                                        <p:tgtEl>
                                          <p:spTgt spid="4494"/>
                                        </p:tgtEl>
                                      </p:cBhvr>
                                    </p:animEffect>
                                  </p:childTnLst>
                                </p:cTn>
                              </p:par>
                            </p:childTnLst>
                          </p:cTn>
                        </p:par>
                        <p:par>
                          <p:cTn id="21" fill="hold">
                            <p:stCondLst>
                              <p:cond delay="1999"/>
                            </p:stCondLst>
                            <p:childTnLst>
                              <p:par>
                                <p:cTn id="22" presetClass="entr" nodeType="afterEffect" presetID="9" grpId="5" fill="hold">
                                  <p:stCondLst>
                                    <p:cond delay="0"/>
                                  </p:stCondLst>
                                  <p:iterate type="el" backwards="0">
                                    <p:tmAbs val="0"/>
                                  </p:iterate>
                                  <p:childTnLst>
                                    <p:set>
                                      <p:cBhvr>
                                        <p:cTn id="23" fill="hold"/>
                                        <p:tgtEl>
                                          <p:spTgt spid="4495"/>
                                        </p:tgtEl>
                                        <p:attrNameLst>
                                          <p:attrName>style.visibility</p:attrName>
                                        </p:attrNameLst>
                                      </p:cBhvr>
                                      <p:to>
                                        <p:strVal val="visible"/>
                                      </p:to>
                                    </p:set>
                                    <p:animEffect filter="dissolve" transition="in">
                                      <p:cBhvr>
                                        <p:cTn id="24" dur="500"/>
                                        <p:tgtEl>
                                          <p:spTgt spid="44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490" grpId="3"/>
      <p:bldP build="whole" bldLvl="1" animBg="1" rev="0" advAuto="0" spid="4487" grpId="2"/>
      <p:bldP build="whole" bldLvl="1" animBg="1" rev="0" advAuto="0" spid="4495" grpId="5"/>
      <p:bldP build="whole" bldLvl="1" animBg="1" rev="0" advAuto="0" spid="4494" grpId="4"/>
      <p:bldP build="whole" bldLvl="1" animBg="1" rev="0" advAuto="0" spid="4498" grpId="1"/>
    </p:bldLst>
  </p:timing>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03" name="Key sharing is common across the Internet…"/>
          <p:cNvSpPr txBox="1"/>
          <p:nvPr/>
        </p:nvSpPr>
        <p:spPr>
          <a:xfrm>
            <a:off x="1757610" y="8074624"/>
            <a:ext cx="9489580"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600">
                <a:solidFill>
                  <a:srgbClr val="FFD12A"/>
                </a:solidFill>
                <a:latin typeface="Helvetica"/>
                <a:ea typeface="Helvetica"/>
                <a:cs typeface="Helvetica"/>
                <a:sym typeface="Helvetica"/>
              </a:defRPr>
            </a:pPr>
            <a:r>
              <a:t>Key sharing is </a:t>
            </a:r>
            <a:r>
              <a:rPr>
                <a:solidFill>
                  <a:schemeClr val="accent5">
                    <a:hueOff val="89162"/>
                    <a:satOff val="9554"/>
                    <a:lumOff val="16296"/>
                  </a:schemeClr>
                </a:solidFill>
              </a:rPr>
              <a:t>common</a:t>
            </a:r>
            <a:r>
              <a:t> across the Internet</a:t>
            </a:r>
          </a:p>
          <a:p>
            <a:pPr>
              <a:defRPr sz="3600">
                <a:solidFill>
                  <a:srgbClr val="FFD12A"/>
                </a:solidFill>
                <a:latin typeface="Helvetica"/>
                <a:ea typeface="Helvetica"/>
                <a:cs typeface="Helvetica"/>
                <a:sym typeface="Helvetica"/>
              </a:defRPr>
            </a:pPr>
            <a:r>
              <a:rPr>
                <a:solidFill>
                  <a:schemeClr val="accent5">
                    <a:hueOff val="89162"/>
                    <a:satOff val="9554"/>
                    <a:lumOff val="16296"/>
                  </a:schemeClr>
                </a:solidFill>
              </a:rPr>
              <a:t>Economic incentives</a:t>
            </a:r>
            <a:r>
              <a:t> drives key sharing</a:t>
            </a:r>
          </a:p>
        </p:txBody>
      </p:sp>
      <p:pic>
        <p:nvPicPr>
          <p:cNvPr id="4504" name="alexa-num-3phs-white.pdf" descr="alexa-num-3phs-white.pdf"/>
          <p:cNvPicPr>
            <a:picLocks noChangeAspect="1"/>
          </p:cNvPicPr>
          <p:nvPr/>
        </p:nvPicPr>
        <p:blipFill>
          <a:blip r:embed="rId3">
            <a:extLst/>
          </a:blip>
          <a:stretch>
            <a:fillRect/>
          </a:stretch>
        </p:blipFill>
        <p:spPr>
          <a:xfrm>
            <a:off x="228600" y="1749121"/>
            <a:ext cx="12852400" cy="5950186"/>
          </a:xfrm>
          <a:prstGeom prst="rect">
            <a:avLst/>
          </a:prstGeom>
          <a:ln w="12700">
            <a:miter lim="400000"/>
          </a:ln>
        </p:spPr>
      </p:pic>
      <p:sp>
        <p:nvSpPr>
          <p:cNvPr id="4505" name="43.2% (of Top 10k)…"/>
          <p:cNvSpPr txBox="1"/>
          <p:nvPr/>
        </p:nvSpPr>
        <p:spPr>
          <a:xfrm>
            <a:off x="3101861" y="2569242"/>
            <a:ext cx="3738593" cy="11430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400">
                <a:latin typeface="Helvetica"/>
                <a:ea typeface="Helvetica"/>
                <a:cs typeface="Helvetica"/>
                <a:sym typeface="Helvetica"/>
              </a:defRPr>
            </a:pPr>
            <a:r>
              <a:rPr>
                <a:solidFill>
                  <a:srgbClr val="FFD12A"/>
                </a:solidFill>
              </a:rPr>
              <a:t>43.2%</a:t>
            </a:r>
            <a:r>
              <a:rPr b="0">
                <a:latin typeface="Helvetica Light"/>
                <a:ea typeface="Helvetica Light"/>
                <a:cs typeface="Helvetica Light"/>
                <a:sym typeface="Helvetica Light"/>
              </a:rPr>
              <a:t> (of Top 10k)</a:t>
            </a:r>
            <a:endParaRPr b="0">
              <a:latin typeface="Helvetica Light"/>
              <a:ea typeface="Helvetica Light"/>
              <a:cs typeface="Helvetica Light"/>
              <a:sym typeface="Helvetica Light"/>
            </a:endParaRPr>
          </a:p>
          <a:p>
            <a:pPr algn="l">
              <a:defRPr sz="3400">
                <a:latin typeface="Helvetica"/>
                <a:ea typeface="Helvetica"/>
                <a:cs typeface="Helvetica"/>
                <a:sym typeface="Helvetica"/>
              </a:defRPr>
            </a:pPr>
            <a:r>
              <a:rPr b="0">
                <a:latin typeface="Helvetica Light"/>
                <a:ea typeface="Helvetica Light"/>
                <a:cs typeface="Helvetica Light"/>
                <a:sym typeface="Helvetica Light"/>
              </a:rPr>
              <a:t>share at least one</a:t>
            </a:r>
          </a:p>
        </p:txBody>
      </p:sp>
      <p:sp>
        <p:nvSpPr>
          <p:cNvPr id="4506" name="Circle"/>
          <p:cNvSpPr/>
          <p:nvPr/>
        </p:nvSpPr>
        <p:spPr>
          <a:xfrm>
            <a:off x="2220162" y="4446276"/>
            <a:ext cx="352675" cy="352675"/>
          </a:xfrm>
          <a:prstGeom prst="ellipse">
            <a:avLst/>
          </a:prstGeom>
          <a:ln w="76200">
            <a:solidFill>
              <a:srgbClr val="FFD12A"/>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507" name="Rectangle"/>
          <p:cNvSpPr/>
          <p:nvPr/>
        </p:nvSpPr>
        <p:spPr>
          <a:xfrm>
            <a:off x="13718550" y="5963184"/>
            <a:ext cx="10591602" cy="4509985"/>
          </a:xfrm>
          <a:prstGeom prst="rect">
            <a:avLst/>
          </a:prstGeom>
          <a:solidFill>
            <a:srgbClr val="000000"/>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508" name="Line"/>
          <p:cNvSpPr/>
          <p:nvPr/>
        </p:nvSpPr>
        <p:spPr>
          <a:xfrm flipH="1">
            <a:off x="2636336" y="3700774"/>
            <a:ext cx="469683" cy="682003"/>
          </a:xfrm>
          <a:prstGeom prst="line">
            <a:avLst/>
          </a:prstGeom>
          <a:ln w="50800">
            <a:solidFill>
              <a:srgbClr val="FFD12A"/>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509" name="Rectangle"/>
          <p:cNvSpPr/>
          <p:nvPr/>
        </p:nvSpPr>
        <p:spPr>
          <a:xfrm>
            <a:off x="2401814" y="5499628"/>
            <a:ext cx="10015463" cy="1024554"/>
          </a:xfrm>
          <a:prstGeom prst="rect">
            <a:avLst/>
          </a:prstGeom>
          <a:solidFill>
            <a:srgbClr val="000000"/>
          </a:solidFill>
          <a:ln w="12700">
            <a:miter lim="400000"/>
          </a:ln>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510" name="Rectangle"/>
          <p:cNvSpPr/>
          <p:nvPr/>
        </p:nvSpPr>
        <p:spPr>
          <a:xfrm>
            <a:off x="6864304" y="2076858"/>
            <a:ext cx="5437396" cy="1024554"/>
          </a:xfrm>
          <a:prstGeom prst="rect">
            <a:avLst/>
          </a:prstGeom>
          <a:solidFill>
            <a:srgbClr val="000000"/>
          </a:solidFill>
          <a:ln w="12700">
            <a:miter lim="400000"/>
          </a:ln>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511" name="Who Shares the Keys?"/>
          <p:cNvSpPr txBox="1"/>
          <p:nvPr/>
        </p:nvSpPr>
        <p:spPr>
          <a:xfrm>
            <a:off x="707135" y="-225939"/>
            <a:ext cx="11417301" cy="1955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0" sz="5600">
                <a:solidFill>
                  <a:srgbClr val="FFE44F"/>
                </a:solidFill>
                <a:latin typeface="Gill Sans"/>
                <a:ea typeface="Gill Sans"/>
                <a:cs typeface="Gill Sans"/>
                <a:sym typeface="Gill Sans"/>
              </a:defRPr>
            </a:lvl1pPr>
          </a:lstStyle>
          <a:p>
            <a:pPr/>
            <a:r>
              <a:t>Who Shares the Keys?</a:t>
            </a:r>
          </a:p>
        </p:txBody>
      </p:sp>
      <p:sp>
        <p:nvSpPr>
          <p:cNvPr id="4512" name="Rectangle"/>
          <p:cNvSpPr/>
          <p:nvPr/>
        </p:nvSpPr>
        <p:spPr>
          <a:xfrm>
            <a:off x="2364619" y="1997371"/>
            <a:ext cx="10089854" cy="3497679"/>
          </a:xfrm>
          <a:prstGeom prst="rect">
            <a:avLst/>
          </a:prstGeom>
          <a:solidFill>
            <a:srgbClr val="000000"/>
          </a:solidFill>
          <a:ln w="12700">
            <a:miter lim="400000"/>
          </a:ln>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513" name="Text"/>
          <p:cNvSpPr txBox="1"/>
          <p:nvPr/>
        </p:nvSpPr>
        <p:spPr>
          <a:xfrm>
            <a:off x="11963814" y="9230318"/>
            <a:ext cx="368504" cy="34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1600">
                <a:solidFill>
                  <a:srgbClr val="FFFB00"/>
                </a:solidFill>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8" presetID="22" grpId="1" fill="hold">
                                  <p:stCondLst>
                                    <p:cond delay="0"/>
                                  </p:stCondLst>
                                  <p:iterate type="el" backwards="0">
                                    <p:tmAbs val="0"/>
                                  </p:iterate>
                                  <p:childTnLst>
                                    <p:animEffect filter="wipe(left)" transition="out">
                                      <p:cBhvr>
                                        <p:cTn id="6" dur="499" fill="hold"/>
                                        <p:tgtEl>
                                          <p:spTgt spid="4512"/>
                                        </p:tgtEl>
                                      </p:cBhvr>
                                    </p:animEffect>
                                    <p:set>
                                      <p:cBhvr>
                                        <p:cTn id="7" fill="hold">
                                          <p:stCondLst>
                                            <p:cond delay="498"/>
                                          </p:stCondLst>
                                        </p:cTn>
                                        <p:tgtEl>
                                          <p:spTgt spid="4512"/>
                                        </p:tgtEl>
                                        <p:attrNameLst>
                                          <p:attrName>style.visibility</p:attrName>
                                        </p:attrNameLst>
                                      </p:cBhvr>
                                      <p:to>
                                        <p:strVal val="hidden"/>
                                      </p:to>
                                    </p:set>
                                  </p:childTnLst>
                                </p:cTn>
                              </p:par>
                            </p:childTnLst>
                          </p:cTn>
                        </p:par>
                        <p:par>
                          <p:cTn id="8" fill="hold">
                            <p:stCondLst>
                              <p:cond delay="499"/>
                            </p:stCondLst>
                            <p:childTnLst>
                              <p:par>
                                <p:cTn id="9" presetClass="entr" nodeType="afterEffect" presetSubtype="16" presetID="23" grpId="2" fill="hold">
                                  <p:stCondLst>
                                    <p:cond delay="0"/>
                                  </p:stCondLst>
                                  <p:iterate type="el" backwards="0">
                                    <p:tmAbs val="0"/>
                                  </p:iterate>
                                  <p:childTnLst>
                                    <p:set>
                                      <p:cBhvr>
                                        <p:cTn id="10" fill="hold"/>
                                        <p:tgtEl>
                                          <p:spTgt spid="4506"/>
                                        </p:tgtEl>
                                        <p:attrNameLst>
                                          <p:attrName>style.visibility</p:attrName>
                                        </p:attrNameLst>
                                      </p:cBhvr>
                                      <p:to>
                                        <p:strVal val="visible"/>
                                      </p:to>
                                    </p:set>
                                    <p:anim calcmode="lin" valueType="num">
                                      <p:cBhvr>
                                        <p:cTn id="11" dur="500" fill="hold"/>
                                        <p:tgtEl>
                                          <p:spTgt spid="4506"/>
                                        </p:tgtEl>
                                        <p:attrNameLst>
                                          <p:attrName>ppt_w</p:attrName>
                                        </p:attrNameLst>
                                      </p:cBhvr>
                                      <p:tavLst>
                                        <p:tav tm="0">
                                          <p:val>
                                            <p:fltVal val="0"/>
                                          </p:val>
                                        </p:tav>
                                        <p:tav tm="100000">
                                          <p:val>
                                            <p:strVal val="#ppt_w"/>
                                          </p:val>
                                        </p:tav>
                                      </p:tavLst>
                                    </p:anim>
                                    <p:anim calcmode="lin" valueType="num">
                                      <p:cBhvr>
                                        <p:cTn id="12" dur="500" fill="hold"/>
                                        <p:tgtEl>
                                          <p:spTgt spid="4506"/>
                                        </p:tgtEl>
                                        <p:attrNameLst>
                                          <p:attrName>ppt_h</p:attrName>
                                        </p:attrNameLst>
                                      </p:cBhvr>
                                      <p:tavLst>
                                        <p:tav tm="0">
                                          <p:val>
                                            <p:fltVal val="0"/>
                                          </p:val>
                                        </p:tav>
                                        <p:tav tm="100000">
                                          <p:val>
                                            <p:strVal val="#ppt_h"/>
                                          </p:val>
                                        </p:tav>
                                      </p:tavLst>
                                    </p:anim>
                                  </p:childTnLst>
                                </p:cTn>
                              </p:par>
                            </p:childTnLst>
                          </p:cTn>
                        </p:par>
                        <p:par>
                          <p:cTn id="13" fill="hold">
                            <p:stCondLst>
                              <p:cond delay="999"/>
                            </p:stCondLst>
                            <p:childTnLst>
                              <p:par>
                                <p:cTn id="14" presetClass="entr" nodeType="afterEffect" presetID="9" grpId="3" fill="hold">
                                  <p:stCondLst>
                                    <p:cond delay="0"/>
                                  </p:stCondLst>
                                  <p:iterate type="el" backwards="0">
                                    <p:tmAbs val="0"/>
                                  </p:iterate>
                                  <p:childTnLst>
                                    <p:set>
                                      <p:cBhvr>
                                        <p:cTn id="15" fill="hold"/>
                                        <p:tgtEl>
                                          <p:spTgt spid="4505"/>
                                        </p:tgtEl>
                                        <p:attrNameLst>
                                          <p:attrName>style.visibility</p:attrName>
                                        </p:attrNameLst>
                                      </p:cBhvr>
                                      <p:to>
                                        <p:strVal val="visible"/>
                                      </p:to>
                                    </p:set>
                                    <p:animEffect filter="dissolve" transition="in">
                                      <p:cBhvr>
                                        <p:cTn id="16" dur="500"/>
                                        <p:tgtEl>
                                          <p:spTgt spid="4505"/>
                                        </p:tgtEl>
                                      </p:cBhvr>
                                    </p:animEffect>
                                  </p:childTnLst>
                                </p:cTn>
                              </p:par>
                            </p:childTnLst>
                          </p:cTn>
                        </p:par>
                        <p:par>
                          <p:cTn id="17" fill="hold">
                            <p:stCondLst>
                              <p:cond delay="1499"/>
                            </p:stCondLst>
                            <p:childTnLst>
                              <p:par>
                                <p:cTn id="18" presetClass="entr" nodeType="afterEffect" presetID="9" grpId="4" fill="hold">
                                  <p:stCondLst>
                                    <p:cond delay="0"/>
                                  </p:stCondLst>
                                  <p:iterate type="el" backwards="0">
                                    <p:tmAbs val="0"/>
                                  </p:iterate>
                                  <p:childTnLst>
                                    <p:set>
                                      <p:cBhvr>
                                        <p:cTn id="19" fill="hold"/>
                                        <p:tgtEl>
                                          <p:spTgt spid="4508"/>
                                        </p:tgtEl>
                                        <p:attrNameLst>
                                          <p:attrName>style.visibility</p:attrName>
                                        </p:attrNameLst>
                                      </p:cBhvr>
                                      <p:to>
                                        <p:strVal val="visible"/>
                                      </p:to>
                                    </p:set>
                                    <p:animEffect filter="dissolve" transition="in">
                                      <p:cBhvr>
                                        <p:cTn id="20" dur="500"/>
                                        <p:tgtEl>
                                          <p:spTgt spid="4508"/>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5" fill="hold">
                                  <p:stCondLst>
                                    <p:cond delay="0"/>
                                  </p:stCondLst>
                                  <p:iterate type="el" backwards="0">
                                    <p:tmAbs val="0"/>
                                  </p:iterate>
                                  <p:childTnLst>
                                    <p:set>
                                      <p:cBhvr>
                                        <p:cTn id="24" fill="hold"/>
                                        <p:tgtEl>
                                          <p:spTgt spid="4503"/>
                                        </p:tgtEl>
                                        <p:attrNameLst>
                                          <p:attrName>style.visibility</p:attrName>
                                        </p:attrNameLst>
                                      </p:cBhvr>
                                      <p:to>
                                        <p:strVal val="visible"/>
                                      </p:to>
                                    </p:set>
                                    <p:animEffect filter="dissolve" transition="in">
                                      <p:cBhvr>
                                        <p:cTn id="25" dur="500"/>
                                        <p:tgtEl>
                                          <p:spTgt spid="45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06" grpId="2"/>
      <p:bldP build="whole" bldLvl="1" animBg="1" rev="0" advAuto="0" spid="4508" grpId="4"/>
      <p:bldP build="whole" bldLvl="1" animBg="1" rev="0" advAuto="0" spid="4503" grpId="5"/>
      <p:bldP build="whole" bldLvl="1" animBg="1" rev="0" advAuto="0" spid="4512" grpId="1"/>
      <p:bldP build="whole" bldLvl="1" animBg="1" rev="0" advAuto="0" spid="4505" grpId="3"/>
    </p:bldLst>
  </p:timing>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517" name="3-white.pdf" descr="3-white.pdf"/>
          <p:cNvPicPr>
            <a:picLocks noChangeAspect="1"/>
          </p:cNvPicPr>
          <p:nvPr/>
        </p:nvPicPr>
        <p:blipFill>
          <a:blip r:embed="rId3">
            <a:extLst/>
          </a:blip>
          <a:stretch>
            <a:fillRect/>
          </a:stretch>
        </p:blipFill>
        <p:spPr>
          <a:xfrm>
            <a:off x="339675" y="1510927"/>
            <a:ext cx="12665125" cy="5863485"/>
          </a:xfrm>
          <a:prstGeom prst="rect">
            <a:avLst/>
          </a:prstGeom>
          <a:ln w="12700">
            <a:miter lim="400000"/>
          </a:ln>
        </p:spPr>
      </p:pic>
      <p:sp>
        <p:nvSpPr>
          <p:cNvPr id="4518" name="Popular hosting services are prime targets for attack"/>
          <p:cNvSpPr txBox="1"/>
          <p:nvPr/>
        </p:nvSpPr>
        <p:spPr>
          <a:xfrm>
            <a:off x="1590178" y="7865074"/>
            <a:ext cx="982444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600">
                <a:solidFill>
                  <a:srgbClr val="FFD12A"/>
                </a:solidFill>
                <a:latin typeface="Gill Sans"/>
                <a:ea typeface="Gill Sans"/>
                <a:cs typeface="Gill Sans"/>
                <a:sym typeface="Gill Sans"/>
              </a:defRPr>
            </a:pPr>
            <a:r>
              <a:t>Popular hosting services are prime targets </a:t>
            </a:r>
            <a:r>
              <a:rPr>
                <a:solidFill>
                  <a:schemeClr val="accent5">
                    <a:hueOff val="89162"/>
                    <a:satOff val="9554"/>
                    <a:lumOff val="16296"/>
                  </a:schemeClr>
                </a:solidFill>
              </a:rPr>
              <a:t>for attack</a:t>
            </a:r>
          </a:p>
        </p:txBody>
      </p:sp>
      <p:sp>
        <p:nvSpPr>
          <p:cNvPr id="4519" name="&gt;40% of all sites, 10 providers"/>
          <p:cNvSpPr txBox="1"/>
          <p:nvPr/>
        </p:nvSpPr>
        <p:spPr>
          <a:xfrm>
            <a:off x="5188356" y="4023471"/>
            <a:ext cx="5184032"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solidFill>
                  <a:srgbClr val="FFD12A"/>
                </a:solidFill>
                <a:latin typeface="Helvetica"/>
                <a:ea typeface="Helvetica"/>
                <a:cs typeface="Helvetica"/>
                <a:sym typeface="Helvetica"/>
              </a:defRPr>
            </a:lvl1pPr>
          </a:lstStyle>
          <a:p>
            <a:pPr/>
            <a:r>
              <a:t>&gt;40% of all sites, 10 providers</a:t>
            </a:r>
          </a:p>
        </p:txBody>
      </p:sp>
      <p:sp>
        <p:nvSpPr>
          <p:cNvPr id="4520" name="Line"/>
          <p:cNvSpPr/>
          <p:nvPr/>
        </p:nvSpPr>
        <p:spPr>
          <a:xfrm flipV="1">
            <a:off x="4050234" y="4264771"/>
            <a:ext cx="1" cy="1993380"/>
          </a:xfrm>
          <a:prstGeom prst="line">
            <a:avLst/>
          </a:prstGeom>
          <a:ln w="63500">
            <a:solidFill>
              <a:srgbClr val="FFD12A"/>
            </a:solidFill>
            <a:prstDash val="sysDot"/>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521" name="Line"/>
          <p:cNvSpPr/>
          <p:nvPr/>
        </p:nvSpPr>
        <p:spPr>
          <a:xfrm>
            <a:off x="2384196" y="4321921"/>
            <a:ext cx="2664461" cy="1"/>
          </a:xfrm>
          <a:prstGeom prst="line">
            <a:avLst/>
          </a:prstGeom>
          <a:ln w="63500">
            <a:solidFill>
              <a:srgbClr val="FFD12A"/>
            </a:solidFill>
            <a:prstDash val="sysDot"/>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522" name="Shape"/>
          <p:cNvSpPr/>
          <p:nvPr/>
        </p:nvSpPr>
        <p:spPr>
          <a:xfrm>
            <a:off x="2436545" y="1416260"/>
            <a:ext cx="9275366" cy="4406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782" y="0"/>
                </a:moveTo>
                <a:lnTo>
                  <a:pt x="9782" y="5311"/>
                </a:lnTo>
                <a:lnTo>
                  <a:pt x="5253" y="5311"/>
                </a:lnTo>
                <a:lnTo>
                  <a:pt x="5253" y="11162"/>
                </a:lnTo>
                <a:lnTo>
                  <a:pt x="0" y="11162"/>
                </a:lnTo>
                <a:lnTo>
                  <a:pt x="0" y="21600"/>
                </a:lnTo>
                <a:lnTo>
                  <a:pt x="11818" y="21600"/>
                </a:lnTo>
                <a:lnTo>
                  <a:pt x="11818" y="15750"/>
                </a:lnTo>
                <a:lnTo>
                  <a:pt x="17070" y="15750"/>
                </a:lnTo>
                <a:lnTo>
                  <a:pt x="17070" y="10438"/>
                </a:lnTo>
                <a:lnTo>
                  <a:pt x="21600" y="10438"/>
                </a:lnTo>
                <a:lnTo>
                  <a:pt x="21600" y="0"/>
                </a:lnTo>
                <a:lnTo>
                  <a:pt x="9782" y="0"/>
                </a:lnTo>
                <a:close/>
              </a:path>
            </a:pathLst>
          </a:custGeom>
          <a:solidFill>
            <a:srgbClr val="000000"/>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523" name="Line"/>
          <p:cNvSpPr/>
          <p:nvPr/>
        </p:nvSpPr>
        <p:spPr>
          <a:xfrm>
            <a:off x="2972200" y="3619313"/>
            <a:ext cx="4432313" cy="1"/>
          </a:xfrm>
          <a:prstGeom prst="line">
            <a:avLst/>
          </a:prstGeom>
          <a:ln w="63500">
            <a:solidFill>
              <a:srgbClr val="FFFFFF"/>
            </a:solidFill>
            <a:prstDash val="sysDot"/>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524" name="60% of Top 1K, same provider"/>
          <p:cNvSpPr txBox="1"/>
          <p:nvPr/>
        </p:nvSpPr>
        <p:spPr>
          <a:xfrm>
            <a:off x="7391811" y="3358963"/>
            <a:ext cx="526546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Helvetica"/>
                <a:ea typeface="Helvetica"/>
                <a:cs typeface="Helvetica"/>
                <a:sym typeface="Helvetica"/>
              </a:defRPr>
            </a:lvl1pPr>
          </a:lstStyle>
          <a:p>
            <a:pPr/>
            <a:r>
              <a:t>60% of Top 1K, same provider </a:t>
            </a:r>
          </a:p>
        </p:txBody>
      </p:sp>
      <p:sp>
        <p:nvSpPr>
          <p:cNvPr id="4525" name="Shape"/>
          <p:cNvSpPr/>
          <p:nvPr/>
        </p:nvSpPr>
        <p:spPr>
          <a:xfrm>
            <a:off x="15471545" y="3175000"/>
            <a:ext cx="10234981" cy="4902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715" y="0"/>
                </a:moveTo>
                <a:lnTo>
                  <a:pt x="8715" y="1173"/>
                </a:lnTo>
                <a:lnTo>
                  <a:pt x="0" y="1173"/>
                </a:lnTo>
                <a:lnTo>
                  <a:pt x="0" y="21600"/>
                </a:lnTo>
                <a:lnTo>
                  <a:pt x="12885" y="21600"/>
                </a:lnTo>
                <a:lnTo>
                  <a:pt x="12885" y="15612"/>
                </a:lnTo>
                <a:lnTo>
                  <a:pt x="21600" y="15612"/>
                </a:lnTo>
                <a:lnTo>
                  <a:pt x="21600" y="0"/>
                </a:lnTo>
                <a:lnTo>
                  <a:pt x="8715" y="0"/>
                </a:lnTo>
                <a:close/>
              </a:path>
            </a:pathLst>
          </a:custGeom>
          <a:solidFill>
            <a:srgbClr val="000000"/>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526" name="New Attack Targets"/>
          <p:cNvSpPr txBox="1"/>
          <p:nvPr/>
        </p:nvSpPr>
        <p:spPr>
          <a:xfrm>
            <a:off x="707135" y="-225939"/>
            <a:ext cx="11417301" cy="1955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0" sz="5600">
                <a:solidFill>
                  <a:srgbClr val="FFE44F"/>
                </a:solidFill>
                <a:latin typeface="Gill Sans"/>
                <a:ea typeface="Gill Sans"/>
                <a:cs typeface="Gill Sans"/>
                <a:sym typeface="Gill Sans"/>
              </a:defRPr>
            </a:lvl1pPr>
          </a:lstStyle>
          <a:p>
            <a:pPr/>
            <a:r>
              <a:t>New Attack Targets</a:t>
            </a:r>
          </a:p>
        </p:txBody>
      </p:sp>
      <p:sp>
        <p:nvSpPr>
          <p:cNvPr id="4527" name="Rectangle"/>
          <p:cNvSpPr/>
          <p:nvPr/>
        </p:nvSpPr>
        <p:spPr>
          <a:xfrm>
            <a:off x="2437046" y="1858467"/>
            <a:ext cx="3802245" cy="1840182"/>
          </a:xfrm>
          <a:prstGeom prst="rect">
            <a:avLst/>
          </a:prstGeom>
          <a:solidFill>
            <a:srgbClr val="000000"/>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528" name="Text"/>
          <p:cNvSpPr txBox="1"/>
          <p:nvPr/>
        </p:nvSpPr>
        <p:spPr>
          <a:xfrm>
            <a:off x="11963814" y="9230318"/>
            <a:ext cx="368504" cy="34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defRPr sz="1600">
                <a:solidFill>
                  <a:srgbClr val="FFFB00"/>
                </a:solidFill>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8" presetID="22" grpId="1" fill="hold">
                                  <p:stCondLst>
                                    <p:cond delay="0"/>
                                  </p:stCondLst>
                                  <p:iterate type="el" backwards="0">
                                    <p:tmAbs val="0"/>
                                  </p:iterate>
                                  <p:childTnLst>
                                    <p:animEffect filter="wipe(left)" transition="out">
                                      <p:cBhvr>
                                        <p:cTn id="6" dur="400" fill="hold"/>
                                        <p:tgtEl>
                                          <p:spTgt spid="4527"/>
                                        </p:tgtEl>
                                      </p:cBhvr>
                                    </p:animEffect>
                                    <p:set>
                                      <p:cBhvr>
                                        <p:cTn id="7" fill="hold">
                                          <p:stCondLst>
                                            <p:cond delay="399"/>
                                          </p:stCondLst>
                                        </p:cTn>
                                        <p:tgtEl>
                                          <p:spTgt spid="4527"/>
                                        </p:tgtEl>
                                        <p:attrNameLst>
                                          <p:attrName>style.visibility</p:attrName>
                                        </p:attrNameLst>
                                      </p:cBhvr>
                                      <p:to>
                                        <p:strVal val="hidden"/>
                                      </p:to>
                                    </p:set>
                                  </p:childTnLst>
                                </p:cTn>
                              </p:par>
                            </p:childTnLst>
                          </p:cTn>
                        </p:par>
                        <p:par>
                          <p:cTn id="8" fill="hold">
                            <p:stCondLst>
                              <p:cond delay="400"/>
                            </p:stCondLst>
                            <p:childTnLst>
                              <p:par>
                                <p:cTn id="9" presetClass="entr" nodeType="afterEffect" presetSubtype="8" presetID="22" grpId="2" fill="hold">
                                  <p:stCondLst>
                                    <p:cond delay="0"/>
                                  </p:stCondLst>
                                  <p:iterate type="el" backwards="0">
                                    <p:tmAbs val="0"/>
                                  </p:iterate>
                                  <p:childTnLst>
                                    <p:set>
                                      <p:cBhvr>
                                        <p:cTn id="10" fill="hold"/>
                                        <p:tgtEl>
                                          <p:spTgt spid="4523"/>
                                        </p:tgtEl>
                                        <p:attrNameLst>
                                          <p:attrName>style.visibility</p:attrName>
                                        </p:attrNameLst>
                                      </p:cBhvr>
                                      <p:to>
                                        <p:strVal val="visible"/>
                                      </p:to>
                                    </p:set>
                                    <p:animEffect filter="wipe(left)" transition="in">
                                      <p:cBhvr>
                                        <p:cTn id="11" dur="500"/>
                                        <p:tgtEl>
                                          <p:spTgt spid="4523"/>
                                        </p:tgtEl>
                                      </p:cBhvr>
                                    </p:animEffect>
                                  </p:childTnLst>
                                </p:cTn>
                              </p:par>
                            </p:childTnLst>
                          </p:cTn>
                        </p:par>
                        <p:par>
                          <p:cTn id="12" fill="hold">
                            <p:stCondLst>
                              <p:cond delay="900"/>
                            </p:stCondLst>
                            <p:childTnLst>
                              <p:par>
                                <p:cTn id="13" presetClass="entr" nodeType="afterEffect" presetID="9" grpId="3" fill="hold">
                                  <p:stCondLst>
                                    <p:cond delay="0"/>
                                  </p:stCondLst>
                                  <p:iterate type="el" backwards="0">
                                    <p:tmAbs val="0"/>
                                  </p:iterate>
                                  <p:childTnLst>
                                    <p:set>
                                      <p:cBhvr>
                                        <p:cTn id="14" fill="hold"/>
                                        <p:tgtEl>
                                          <p:spTgt spid="4524"/>
                                        </p:tgtEl>
                                        <p:attrNameLst>
                                          <p:attrName>style.visibility</p:attrName>
                                        </p:attrNameLst>
                                      </p:cBhvr>
                                      <p:to>
                                        <p:strVal val="visible"/>
                                      </p:to>
                                    </p:set>
                                    <p:animEffect filter="dissolve" transition="in">
                                      <p:cBhvr>
                                        <p:cTn id="15" dur="500"/>
                                        <p:tgtEl>
                                          <p:spTgt spid="4524"/>
                                        </p:tgtEl>
                                      </p:cBhvr>
                                    </p:animEffect>
                                  </p:childTnLst>
                                </p:cTn>
                              </p:par>
                            </p:childTnLst>
                          </p:cTn>
                        </p:par>
                      </p:childTnLst>
                    </p:cTn>
                  </p:par>
                  <p:par>
                    <p:cTn id="16" fill="hold">
                      <p:stCondLst>
                        <p:cond delay="indefinite"/>
                      </p:stCondLst>
                      <p:childTnLst>
                        <p:par>
                          <p:cTn id="17" fill="hold">
                            <p:stCondLst>
                              <p:cond delay="0"/>
                            </p:stCondLst>
                            <p:childTnLst>
                              <p:par>
                                <p:cTn id="18" presetClass="exit" nodeType="clickEffect" presetID="9" grpId="4" fill="hold">
                                  <p:stCondLst>
                                    <p:cond delay="0"/>
                                  </p:stCondLst>
                                  <p:iterate type="el" backwards="0">
                                    <p:tmAbs val="0"/>
                                  </p:iterate>
                                  <p:childTnLst>
                                    <p:animEffect filter="dissolve" transition="out">
                                      <p:cBhvr>
                                        <p:cTn id="19" dur="500" fill="hold"/>
                                        <p:tgtEl>
                                          <p:spTgt spid="4522"/>
                                        </p:tgtEl>
                                      </p:cBhvr>
                                    </p:animEffect>
                                    <p:set>
                                      <p:cBhvr>
                                        <p:cTn id="20" fill="hold">
                                          <p:stCondLst>
                                            <p:cond delay="499"/>
                                          </p:stCondLst>
                                        </p:cTn>
                                        <p:tgtEl>
                                          <p:spTgt spid="452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4" presetID="22" grpId="5" fill="hold">
                                  <p:stCondLst>
                                    <p:cond delay="0"/>
                                  </p:stCondLst>
                                  <p:iterate type="el" backwards="0">
                                    <p:tmAbs val="0"/>
                                  </p:iterate>
                                  <p:childTnLst>
                                    <p:set>
                                      <p:cBhvr>
                                        <p:cTn id="24" fill="hold"/>
                                        <p:tgtEl>
                                          <p:spTgt spid="4520"/>
                                        </p:tgtEl>
                                        <p:attrNameLst>
                                          <p:attrName>style.visibility</p:attrName>
                                        </p:attrNameLst>
                                      </p:cBhvr>
                                      <p:to>
                                        <p:strVal val="visible"/>
                                      </p:to>
                                    </p:set>
                                    <p:animEffect filter="wipe(down)" transition="in">
                                      <p:cBhvr>
                                        <p:cTn id="25" dur="500"/>
                                        <p:tgtEl>
                                          <p:spTgt spid="4520"/>
                                        </p:tgtEl>
                                      </p:cBhvr>
                                    </p:animEffect>
                                  </p:childTnLst>
                                </p:cTn>
                              </p:par>
                            </p:childTnLst>
                          </p:cTn>
                        </p:par>
                        <p:par>
                          <p:cTn id="26" fill="hold">
                            <p:stCondLst>
                              <p:cond delay="500"/>
                            </p:stCondLst>
                            <p:childTnLst>
                              <p:par>
                                <p:cTn id="27" presetClass="entr" nodeType="afterEffect" presetSubtype="8" presetID="22" grpId="6" fill="hold">
                                  <p:stCondLst>
                                    <p:cond delay="0"/>
                                  </p:stCondLst>
                                  <p:iterate type="el" backwards="0">
                                    <p:tmAbs val="0"/>
                                  </p:iterate>
                                  <p:childTnLst>
                                    <p:set>
                                      <p:cBhvr>
                                        <p:cTn id="28" fill="hold"/>
                                        <p:tgtEl>
                                          <p:spTgt spid="4521"/>
                                        </p:tgtEl>
                                        <p:attrNameLst>
                                          <p:attrName>style.visibility</p:attrName>
                                        </p:attrNameLst>
                                      </p:cBhvr>
                                      <p:to>
                                        <p:strVal val="visible"/>
                                      </p:to>
                                    </p:set>
                                    <p:animEffect filter="wipe(left)" transition="in">
                                      <p:cBhvr>
                                        <p:cTn id="29" dur="500"/>
                                        <p:tgtEl>
                                          <p:spTgt spid="4521"/>
                                        </p:tgtEl>
                                      </p:cBhvr>
                                    </p:animEffect>
                                  </p:childTnLst>
                                </p:cTn>
                              </p:par>
                            </p:childTnLst>
                          </p:cTn>
                        </p:par>
                        <p:par>
                          <p:cTn id="30" fill="hold">
                            <p:stCondLst>
                              <p:cond delay="1000"/>
                            </p:stCondLst>
                            <p:childTnLst>
                              <p:par>
                                <p:cTn id="31" presetClass="entr" nodeType="afterEffect" presetID="9" grpId="7" fill="hold">
                                  <p:stCondLst>
                                    <p:cond delay="0"/>
                                  </p:stCondLst>
                                  <p:iterate type="el" backwards="0">
                                    <p:tmAbs val="0"/>
                                  </p:iterate>
                                  <p:childTnLst>
                                    <p:set>
                                      <p:cBhvr>
                                        <p:cTn id="32" fill="hold"/>
                                        <p:tgtEl>
                                          <p:spTgt spid="4519"/>
                                        </p:tgtEl>
                                        <p:attrNameLst>
                                          <p:attrName>style.visibility</p:attrName>
                                        </p:attrNameLst>
                                      </p:cBhvr>
                                      <p:to>
                                        <p:strVal val="visible"/>
                                      </p:to>
                                    </p:set>
                                    <p:animEffect filter="dissolve" transition="in">
                                      <p:cBhvr>
                                        <p:cTn id="33" dur="500"/>
                                        <p:tgtEl>
                                          <p:spTgt spid="4519"/>
                                        </p:tgtEl>
                                      </p:cBhvr>
                                    </p:animEffect>
                                  </p:childTnLst>
                                </p:cTn>
                              </p:par>
                            </p:childTnLst>
                          </p:cTn>
                        </p:par>
                      </p:childTnLst>
                    </p:cTn>
                  </p:par>
                  <p:par>
                    <p:cTn id="34" fill="hold">
                      <p:stCondLst>
                        <p:cond delay="indefinite"/>
                      </p:stCondLst>
                      <p:childTnLst>
                        <p:par>
                          <p:cTn id="35" fill="hold">
                            <p:stCondLst>
                              <p:cond delay="0"/>
                            </p:stCondLst>
                            <p:childTnLst>
                              <p:par>
                                <p:cTn id="36" presetClass="entr" nodeType="clickEffect" presetID="9" grpId="8" fill="hold">
                                  <p:stCondLst>
                                    <p:cond delay="0"/>
                                  </p:stCondLst>
                                  <p:iterate type="el" backwards="0">
                                    <p:tmAbs val="0"/>
                                  </p:iterate>
                                  <p:childTnLst>
                                    <p:set>
                                      <p:cBhvr>
                                        <p:cTn id="37" fill="hold"/>
                                        <p:tgtEl>
                                          <p:spTgt spid="4518"/>
                                        </p:tgtEl>
                                        <p:attrNameLst>
                                          <p:attrName>style.visibility</p:attrName>
                                        </p:attrNameLst>
                                      </p:cBhvr>
                                      <p:to>
                                        <p:strVal val="visible"/>
                                      </p:to>
                                    </p:set>
                                    <p:animEffect filter="dissolve" transition="in">
                                      <p:cBhvr>
                                        <p:cTn id="38" dur="500"/>
                                        <p:tgtEl>
                                          <p:spTgt spid="45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21" grpId="6"/>
      <p:bldP build="whole" bldLvl="1" animBg="1" rev="0" advAuto="0" spid="4527" grpId="1"/>
      <p:bldP build="whole" bldLvl="1" animBg="1" rev="0" advAuto="0" spid="4522" grpId="4"/>
      <p:bldP build="whole" bldLvl="1" animBg="1" rev="0" advAuto="0" spid="4523" grpId="2"/>
      <p:bldP build="whole" bldLvl="1" animBg="1" rev="0" advAuto="0" spid="4519" grpId="7"/>
      <p:bldP build="whole" bldLvl="1" animBg="1" rev="0" advAuto="0" spid="4520" grpId="5"/>
      <p:bldP build="whole" bldLvl="1" animBg="1" rev="0" advAuto="0" spid="4518" grpId="8"/>
      <p:bldP build="whole" bldLvl="1" animBg="1" rev="0" advAuto="0" spid="4524" grpId="3"/>
    </p:bldLst>
  </p:timing>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32" name="Oval"/>
          <p:cNvSpPr/>
          <p:nvPr/>
        </p:nvSpPr>
        <p:spPr>
          <a:xfrm>
            <a:off x="3059023" y="2326910"/>
            <a:ext cx="2517772" cy="1635467"/>
          </a:xfrm>
          <a:prstGeom prst="ellipse">
            <a:avLst/>
          </a:prstGeom>
          <a:ln w="635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4533" name="Rounded Rectangle"/>
          <p:cNvSpPr/>
          <p:nvPr/>
        </p:nvSpPr>
        <p:spPr>
          <a:xfrm>
            <a:off x="2425298" y="2168891"/>
            <a:ext cx="1269909" cy="1951506"/>
          </a:xfrm>
          <a:prstGeom prst="roundRect">
            <a:avLst>
              <a:gd name="adj" fmla="val 15001"/>
            </a:avLst>
          </a:prstGeom>
          <a:solidFill>
            <a:srgbClr val="000000"/>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534" name="Summary"/>
          <p:cNvSpPr txBox="1"/>
          <p:nvPr>
            <p:ph type="title"/>
          </p:nvPr>
        </p:nvSpPr>
        <p:spPr>
          <a:prstGeom prst="rect">
            <a:avLst/>
          </a:prstGeom>
        </p:spPr>
        <p:txBody>
          <a:bodyPr/>
          <a:lstStyle/>
          <a:p>
            <a:pPr/>
            <a:r>
              <a:t>Summary</a:t>
            </a:r>
          </a:p>
        </p:txBody>
      </p:sp>
      <p:sp>
        <p:nvSpPr>
          <p:cNvPr id="453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36" name="Due to economic incentives, key sharing is prevalent in today’s web…"/>
          <p:cNvSpPr txBox="1"/>
          <p:nvPr/>
        </p:nvSpPr>
        <p:spPr>
          <a:xfrm>
            <a:off x="691848" y="4901287"/>
            <a:ext cx="11386149" cy="326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731666" indent="-401466" algn="l">
              <a:spcBef>
                <a:spcPts val="500"/>
              </a:spcBef>
              <a:buSzPct val="100000"/>
              <a:buChar char="•"/>
              <a:defRPr b="0" sz="3400">
                <a:latin typeface="Gill Sans"/>
                <a:ea typeface="Gill Sans"/>
                <a:cs typeface="Gill Sans"/>
                <a:sym typeface="Gill Sans"/>
              </a:defRPr>
            </a:pPr>
            <a:r>
              <a:t>Due to economic incentives, </a:t>
            </a:r>
            <a:r>
              <a:rPr>
                <a:solidFill>
                  <a:schemeClr val="accent5">
                    <a:hueOff val="89162"/>
                    <a:satOff val="9554"/>
                    <a:lumOff val="16296"/>
                  </a:schemeClr>
                </a:solidFill>
              </a:rPr>
              <a:t>key sharing</a:t>
            </a:r>
            <a:r>
              <a:t> is prevalent in today’s web</a:t>
            </a:r>
          </a:p>
          <a:p>
            <a:pPr lvl="1" marL="1179004" indent="-417004" algn="l">
              <a:spcBef>
                <a:spcPts val="500"/>
              </a:spcBef>
              <a:buSzPct val="100000"/>
              <a:buChar char="•"/>
              <a:defRPr b="0" sz="3400">
                <a:latin typeface="Gill Sans"/>
                <a:ea typeface="Gill Sans"/>
                <a:cs typeface="Gill Sans"/>
                <a:sym typeface="Gill Sans"/>
              </a:defRPr>
            </a:pPr>
            <a:r>
              <a:rPr>
                <a:solidFill>
                  <a:schemeClr val="accent5">
                    <a:hueOff val="89162"/>
                    <a:satOff val="9554"/>
                    <a:lumOff val="16296"/>
                  </a:schemeClr>
                </a:solidFill>
              </a:rPr>
              <a:t>76.5%</a:t>
            </a:r>
            <a:r>
              <a:t> of keys are shared</a:t>
            </a:r>
          </a:p>
          <a:p>
            <a:pPr lvl="1" marL="1179004" indent="-417004" algn="l">
              <a:spcBef>
                <a:spcPts val="500"/>
              </a:spcBef>
              <a:buSzPct val="100000"/>
              <a:buChar char="•"/>
              <a:defRPr b="0" sz="3400">
                <a:latin typeface="Gill Sans"/>
                <a:ea typeface="Gill Sans"/>
                <a:cs typeface="Gill Sans"/>
                <a:sym typeface="Gill Sans"/>
              </a:defRPr>
            </a:pPr>
            <a:r>
              <a:rPr>
                <a:solidFill>
                  <a:schemeClr val="accent5">
                    <a:hueOff val="89162"/>
                    <a:satOff val="9554"/>
                    <a:lumOff val="16296"/>
                  </a:schemeClr>
                </a:solidFill>
              </a:rPr>
              <a:t>43.2%</a:t>
            </a:r>
            <a:r>
              <a:t> (of top 10K webpages) share the private keys</a:t>
            </a:r>
          </a:p>
          <a:p>
            <a:pPr lvl="1" marL="1179004" indent="-417004" algn="l">
              <a:spcBef>
                <a:spcPts val="500"/>
              </a:spcBef>
              <a:buSzPct val="100000"/>
              <a:buChar char="•"/>
              <a:defRPr b="0" sz="3400">
                <a:latin typeface="Gill Sans"/>
                <a:ea typeface="Gill Sans"/>
                <a:cs typeface="Gill Sans"/>
                <a:sym typeface="Gill Sans"/>
              </a:defRPr>
            </a:pPr>
            <a:r>
              <a:t>Compromising a single hosting provider could put </a:t>
            </a:r>
            <a:r>
              <a:rPr>
                <a:solidFill>
                  <a:schemeClr val="accent5">
                    <a:hueOff val="89162"/>
                    <a:satOff val="9554"/>
                    <a:lumOff val="16296"/>
                  </a:schemeClr>
                </a:solidFill>
              </a:rPr>
              <a:t>60%</a:t>
            </a:r>
            <a:r>
              <a:t> of top 1K webpages in danger</a:t>
            </a:r>
          </a:p>
        </p:txBody>
      </p:sp>
      <p:sp>
        <p:nvSpPr>
          <p:cNvPr id="4537" name="Man"/>
          <p:cNvSpPr/>
          <p:nvPr/>
        </p:nvSpPr>
        <p:spPr>
          <a:xfrm>
            <a:off x="8532216" y="1976286"/>
            <a:ext cx="858303" cy="2215848"/>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538" name="Line"/>
          <p:cNvSpPr/>
          <p:nvPr/>
        </p:nvSpPr>
        <p:spPr>
          <a:xfrm>
            <a:off x="5762649" y="3243924"/>
            <a:ext cx="2403369" cy="1"/>
          </a:xfrm>
          <a:prstGeom prst="line">
            <a:avLst/>
          </a:prstGeom>
          <a:ln w="889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grpSp>
        <p:nvGrpSpPr>
          <p:cNvPr id="4546" name="Group"/>
          <p:cNvGrpSpPr/>
          <p:nvPr/>
        </p:nvGrpSpPr>
        <p:grpSpPr>
          <a:xfrm rot="2700000">
            <a:off x="3721639" y="2349122"/>
            <a:ext cx="1532726" cy="1470175"/>
            <a:chOff x="0" y="0"/>
            <a:chExt cx="1532725" cy="1470174"/>
          </a:xfrm>
        </p:grpSpPr>
        <p:sp>
          <p:nvSpPr>
            <p:cNvPr id="4539" name="Line"/>
            <p:cNvSpPr/>
            <p:nvPr/>
          </p:nvSpPr>
          <p:spPr>
            <a:xfrm>
              <a:off x="0" y="519518"/>
              <a:ext cx="1141541" cy="950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40" name="Line"/>
            <p:cNvSpPr/>
            <p:nvPr/>
          </p:nvSpPr>
          <p:spPr>
            <a:xfrm flipV="1">
              <a:off x="54922" y="666210"/>
              <a:ext cx="747410" cy="77024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41" name="Line"/>
            <p:cNvSpPr/>
            <p:nvPr/>
          </p:nvSpPr>
          <p:spPr>
            <a:xfrm flipV="1">
              <a:off x="561564" y="744871"/>
              <a:ext cx="339984" cy="35036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42" name="Line"/>
            <p:cNvSpPr/>
            <p:nvPr/>
          </p:nvSpPr>
          <p:spPr>
            <a:xfrm flipV="1">
              <a:off x="49406" y="645759"/>
              <a:ext cx="733082" cy="75547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43" name="Line"/>
            <p:cNvSpPr/>
            <p:nvPr/>
          </p:nvSpPr>
          <p:spPr>
            <a:xfrm flipV="1">
              <a:off x="530001" y="748011"/>
              <a:ext cx="331863" cy="34200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44" name="Oval"/>
            <p:cNvSpPr/>
            <p:nvPr/>
          </p:nvSpPr>
          <p:spPr>
            <a:xfrm>
              <a:off x="691406" y="0"/>
              <a:ext cx="841320" cy="867022"/>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45" name="Oval"/>
            <p:cNvSpPr/>
            <p:nvPr/>
          </p:nvSpPr>
          <p:spPr>
            <a:xfrm>
              <a:off x="1127811" y="127628"/>
              <a:ext cx="271926" cy="280233"/>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4547" name="Man"/>
          <p:cNvSpPr/>
          <p:nvPr/>
        </p:nvSpPr>
        <p:spPr>
          <a:xfrm>
            <a:off x="3426316" y="3279360"/>
            <a:ext cx="290189" cy="749168"/>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548" name="Man"/>
          <p:cNvSpPr/>
          <p:nvPr/>
        </p:nvSpPr>
        <p:spPr>
          <a:xfrm>
            <a:off x="3426316" y="1984878"/>
            <a:ext cx="290189" cy="749167"/>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6"/>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549" name="Man"/>
          <p:cNvSpPr/>
          <p:nvPr/>
        </p:nvSpPr>
        <p:spPr>
          <a:xfrm>
            <a:off x="3040644" y="2205860"/>
            <a:ext cx="290189" cy="749168"/>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5"/>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550" name="Man"/>
          <p:cNvSpPr/>
          <p:nvPr/>
        </p:nvSpPr>
        <p:spPr>
          <a:xfrm>
            <a:off x="3040644" y="3020909"/>
            <a:ext cx="290189" cy="749167"/>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551" name="Man"/>
          <p:cNvSpPr/>
          <p:nvPr/>
        </p:nvSpPr>
        <p:spPr>
          <a:xfrm>
            <a:off x="3226383" y="3279360"/>
            <a:ext cx="290188" cy="749168"/>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552" name="Man"/>
          <p:cNvSpPr/>
          <p:nvPr/>
        </p:nvSpPr>
        <p:spPr>
          <a:xfrm>
            <a:off x="2915158" y="2584015"/>
            <a:ext cx="290189" cy="749168"/>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553" name="Man"/>
          <p:cNvSpPr/>
          <p:nvPr/>
        </p:nvSpPr>
        <p:spPr>
          <a:xfrm>
            <a:off x="3226383" y="1984878"/>
            <a:ext cx="290188" cy="749167"/>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624705"/>
              <a:lumOff val="1372"/>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554" name="Whom am I talking with?"/>
          <p:cNvSpPr txBox="1"/>
          <p:nvPr/>
        </p:nvSpPr>
        <p:spPr>
          <a:xfrm>
            <a:off x="7115956" y="1368638"/>
            <a:ext cx="3690824"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Whom am I talking with?</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5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36" grpId="1"/>
    </p:bldLst>
  </p:timing>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56" name="Preparing the Final"/>
          <p:cNvSpPr txBox="1"/>
          <p:nvPr>
            <p:ph type="title"/>
          </p:nvPr>
        </p:nvSpPr>
        <p:spPr>
          <a:prstGeom prst="rect">
            <a:avLst/>
          </a:prstGeom>
        </p:spPr>
        <p:txBody>
          <a:bodyPr/>
          <a:lstStyle/>
          <a:p>
            <a:pPr/>
            <a:r>
              <a:t>Preparing the Final</a:t>
            </a:r>
          </a:p>
        </p:txBody>
      </p:sp>
      <p:sp>
        <p:nvSpPr>
          <p:cNvPr id="4557" name="Okay to bring your cheat sheet…"/>
          <p:cNvSpPr txBox="1"/>
          <p:nvPr>
            <p:ph type="body" idx="1"/>
          </p:nvPr>
        </p:nvSpPr>
        <p:spPr>
          <a:xfrm>
            <a:off x="361950" y="2197100"/>
            <a:ext cx="12280900" cy="6604000"/>
          </a:xfrm>
          <a:prstGeom prst="rect">
            <a:avLst/>
          </a:prstGeom>
        </p:spPr>
        <p:txBody>
          <a:bodyPr/>
          <a:lstStyle/>
          <a:p>
            <a:pPr>
              <a:defRPr>
                <a:solidFill>
                  <a:schemeClr val="accent4">
                    <a:hueOff val="468000"/>
                    <a:satOff val="-4761"/>
                    <a:lumOff val="10196"/>
                  </a:schemeClr>
                </a:solidFill>
              </a:defRPr>
            </a:pPr>
            <a:r>
              <a:t>Okay to bring your cheat sheet </a:t>
            </a:r>
          </a:p>
          <a:p>
            <a:pPr lvl="1" marL="1179004" indent="-417004">
              <a:defRPr sz="3400">
                <a:solidFill>
                  <a:schemeClr val="accent4">
                    <a:hueOff val="468000"/>
                    <a:satOff val="-4761"/>
                    <a:lumOff val="10196"/>
                  </a:schemeClr>
                </a:solidFill>
              </a:defRPr>
            </a:pPr>
            <a:r>
              <a:t>1 page letter-size both sides</a:t>
            </a:r>
            <a:br/>
            <a:br/>
            <a:br/>
          </a:p>
          <a:p>
            <a:pPr/>
            <a:r>
              <a:t>Understanding concept is the most important thing.</a:t>
            </a:r>
          </a:p>
          <a:p>
            <a:pPr/>
            <a:r>
              <a:t>Please feel free to post a question on the discussion board; I’ve created another discussion board category “Questions for Final”</a:t>
            </a:r>
          </a:p>
        </p:txBody>
      </p:sp>
      <p:sp>
        <p:nvSpPr>
          <p:cNvPr id="455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559" name="Image" descr="Image"/>
          <p:cNvPicPr>
            <a:picLocks noChangeAspect="1"/>
          </p:cNvPicPr>
          <p:nvPr/>
        </p:nvPicPr>
        <p:blipFill>
          <a:blip r:embed="rId2">
            <a:extLst/>
          </a:blip>
          <a:stretch>
            <a:fillRect/>
          </a:stretch>
        </p:blipFill>
        <p:spPr>
          <a:xfrm>
            <a:off x="6820341" y="1889091"/>
            <a:ext cx="2404674" cy="1955801"/>
          </a:xfrm>
          <a:prstGeom prst="rect">
            <a:avLst/>
          </a:prstGeom>
          <a:ln w="12700">
            <a:miter lim="400000"/>
          </a:ln>
        </p:spPr>
      </p:pic>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61" name="Thanks again for taking my class"/>
          <p:cNvSpPr txBox="1"/>
          <p:nvPr>
            <p:ph type="title"/>
          </p:nvPr>
        </p:nvSpPr>
        <p:spPr>
          <a:prstGeom prst="rect">
            <a:avLst/>
          </a:prstGeom>
        </p:spPr>
        <p:txBody>
          <a:bodyPr/>
          <a:lstStyle/>
          <a:p>
            <a:pPr/>
            <a:r>
              <a:t>Thanks again for taking my class</a:t>
            </a:r>
          </a:p>
        </p:txBody>
      </p:sp>
      <p:sp>
        <p:nvSpPr>
          <p:cNvPr id="4562" name="Best wishes for the final"/>
          <p:cNvSpPr txBox="1"/>
          <p:nvPr>
            <p:ph type="body" idx="1"/>
          </p:nvPr>
        </p:nvSpPr>
        <p:spPr>
          <a:prstGeom prst="rect">
            <a:avLst/>
          </a:prstGeom>
        </p:spPr>
        <p:txBody>
          <a:bodyPr/>
          <a:lstStyle/>
          <a:p>
            <a:pPr/>
            <a:r>
              <a:t>Best wishes for the final</a:t>
            </a:r>
          </a:p>
        </p:txBody>
      </p:sp>
      <p:sp>
        <p:nvSpPr>
          <p:cNvPr id="456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Title 1"/>
          <p:cNvSpPr txBox="1"/>
          <p:nvPr>
            <p:ph type="title"/>
          </p:nvPr>
        </p:nvSpPr>
        <p:spPr>
          <a:prstGeom prst="rect">
            <a:avLst/>
          </a:prstGeom>
        </p:spPr>
        <p:txBody>
          <a:bodyPr/>
          <a:lstStyle/>
          <a:p>
            <a:pPr/>
            <a:r>
              <a:t>X.509 Certificate (Part 2)</a:t>
            </a:r>
          </a:p>
        </p:txBody>
      </p:sp>
      <p:sp>
        <p:nvSpPr>
          <p:cNvPr id="292" name="Content Placeholder 2"/>
          <p:cNvSpPr txBox="1"/>
          <p:nvPr>
            <p:ph type="body" idx="1"/>
          </p:nvPr>
        </p:nvSpPr>
        <p:spPr>
          <a:xfrm>
            <a:off x="368300" y="2197100"/>
            <a:ext cx="12280900" cy="6604000"/>
          </a:xfrm>
          <a:prstGeom prst="rect">
            <a:avLst/>
          </a:prstGeom>
        </p:spPr>
        <p:txBody>
          <a:bodyPr/>
          <a:lstStyle/>
          <a:p>
            <a:pPr marL="0" indent="330200">
              <a:lnSpc>
                <a:spcPct val="72000"/>
              </a:lnSpc>
              <a:buSzTx/>
              <a:buNone/>
            </a:pPr>
            <a:r>
              <a:t> X509v3 extensions:</a:t>
            </a:r>
            <a:endParaRPr sz="3200"/>
          </a:p>
          <a:p>
            <a:pPr marL="0" indent="330200">
              <a:lnSpc>
                <a:spcPct val="72000"/>
              </a:lnSpc>
              <a:buSzTx/>
              <a:buNone/>
            </a:pPr>
            <a:r>
              <a:t>            X509v3 Subject Alternative Name:</a:t>
            </a:r>
            <a:endParaRPr sz="3200"/>
          </a:p>
          <a:p>
            <a:pPr marL="0" indent="330200">
              <a:lnSpc>
                <a:spcPct val="72000"/>
              </a:lnSpc>
              <a:buSzTx/>
              <a:buNone/>
            </a:pPr>
            <a:r>
              <a:t>                DNS:github.com, DNS:www.github.com</a:t>
            </a:r>
            <a:endParaRPr sz="3200"/>
          </a:p>
          <a:p>
            <a:pPr marL="0" indent="330200">
              <a:lnSpc>
                <a:spcPct val="72000"/>
              </a:lnSpc>
              <a:buSzTx/>
              <a:buNone/>
            </a:pPr>
            <a:r>
              <a:t>            X509v3 CRL Distribution Points:</a:t>
            </a:r>
            <a:endParaRPr sz="3200"/>
          </a:p>
          <a:p>
            <a:pPr marL="0" indent="330200">
              <a:lnSpc>
                <a:spcPct val="72000"/>
              </a:lnSpc>
              <a:buSzTx/>
              <a:buNone/>
            </a:pPr>
            <a:r>
              <a:t>                Full Name:</a:t>
            </a:r>
            <a:endParaRPr sz="3200"/>
          </a:p>
          <a:p>
            <a:pPr marL="0" indent="330200">
              <a:lnSpc>
                <a:spcPct val="72000"/>
              </a:lnSpc>
              <a:buSzTx/>
              <a:buNone/>
            </a:pPr>
            <a:r>
              <a:t>                  URI:http://crl3.digicert.com/sha2-ev-server-g1.crl</a:t>
            </a:r>
            <a:endParaRPr sz="3200"/>
          </a:p>
          <a:p>
            <a:pPr marL="0" indent="330200">
              <a:lnSpc>
                <a:spcPct val="72000"/>
              </a:lnSpc>
              <a:buSzTx/>
              <a:buNone/>
            </a:pPr>
            <a:r>
              <a:t>                Full Name:</a:t>
            </a:r>
            <a:endParaRPr sz="3200"/>
          </a:p>
          <a:p>
            <a:pPr marL="0" indent="330200">
              <a:lnSpc>
                <a:spcPct val="72000"/>
              </a:lnSpc>
              <a:buSzTx/>
              <a:buNone/>
            </a:pPr>
            <a:r>
              <a:t>                  URI:http://crl4.digicert.com/sha2-ev-server-g1.crl</a:t>
            </a:r>
            <a:endParaRPr sz="3200"/>
          </a:p>
          <a:p>
            <a:pPr marL="0" indent="330200">
              <a:lnSpc>
                <a:spcPct val="72000"/>
              </a:lnSpc>
              <a:buSzTx/>
              <a:buNone/>
            </a:pPr>
            <a:r>
              <a:t>            X509v3 Certificate Policies:</a:t>
            </a:r>
            <a:endParaRPr sz="3200"/>
          </a:p>
          <a:p>
            <a:pPr marL="0" indent="330200">
              <a:lnSpc>
                <a:spcPct val="72000"/>
              </a:lnSpc>
              <a:buSzTx/>
              <a:buNone/>
            </a:pPr>
            <a:r>
              <a:t>                Policy: 2.16.840.1.114412.2.1</a:t>
            </a:r>
            <a:endParaRPr sz="3200"/>
          </a:p>
          <a:p>
            <a:pPr marL="0" indent="330200">
              <a:lnSpc>
                <a:spcPct val="72000"/>
              </a:lnSpc>
              <a:buSzTx/>
              <a:buNone/>
            </a:pPr>
            <a:r>
              <a:t>                  CPS: https://www.digicert.com/CPS</a:t>
            </a:r>
            <a:endParaRPr sz="3200"/>
          </a:p>
          <a:p>
            <a:pPr marL="0" indent="330200">
              <a:lnSpc>
                <a:spcPct val="72000"/>
              </a:lnSpc>
              <a:buSzTx/>
              <a:buNone/>
            </a:pPr>
            <a:r>
              <a:t>            Authority Information Access:</a:t>
            </a:r>
            <a:endParaRPr sz="3200"/>
          </a:p>
          <a:p>
            <a:pPr marL="0" indent="330200">
              <a:lnSpc>
                <a:spcPct val="72000"/>
              </a:lnSpc>
              <a:buSzTx/>
              <a:buNone/>
            </a:pPr>
            <a:r>
              <a:t>                OCSP - URI:http://ocsp.digicert.com</a:t>
            </a:r>
          </a:p>
        </p:txBody>
      </p:sp>
      <p:sp>
        <p:nvSpPr>
          <p:cNvPr id="293" name="Slide Number"/>
          <p:cNvSpPr txBox="1"/>
          <p:nvPr>
            <p:ph type="sldNum" sz="quarter" idx="2"/>
          </p:nvPr>
        </p:nvSpPr>
        <p:spPr>
          <a:xfrm>
            <a:off x="12017325" y="9296400"/>
            <a:ext cx="235050"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4" name="Rectangle 3"/>
          <p:cNvSpPr/>
          <p:nvPr/>
        </p:nvSpPr>
        <p:spPr>
          <a:xfrm>
            <a:off x="1701428" y="3124790"/>
            <a:ext cx="7995451" cy="448576"/>
          </a:xfrm>
          <a:prstGeom prst="rect">
            <a:avLst/>
          </a:prstGeom>
          <a:ln w="50800">
            <a:solidFill>
              <a:srgbClr val="5B9BD5"/>
            </a:solidFill>
            <a:miter/>
          </a:ln>
        </p:spPr>
        <p:txBody>
          <a:bodyPr lIns="48767" tIns="48767" rIns="48767" bIns="48767" anchor="ctr"/>
          <a:lstStyle/>
          <a:p>
            <a:pPr defTabSz="1300480">
              <a:defRPr b="0">
                <a:latin typeface="Calibri"/>
                <a:ea typeface="Calibri"/>
                <a:cs typeface="Calibri"/>
                <a:sym typeface="Calibri"/>
              </a:defRPr>
            </a:pPr>
          </a:p>
        </p:txBody>
      </p:sp>
      <p:sp>
        <p:nvSpPr>
          <p:cNvPr id="295" name="Rectangle 4"/>
          <p:cNvSpPr/>
          <p:nvPr/>
        </p:nvSpPr>
        <p:spPr>
          <a:xfrm>
            <a:off x="1699890" y="3603757"/>
            <a:ext cx="9999517" cy="2039792"/>
          </a:xfrm>
          <a:prstGeom prst="rect">
            <a:avLst/>
          </a:prstGeom>
          <a:ln w="50800">
            <a:solidFill>
              <a:srgbClr val="5B9BD5"/>
            </a:solidFill>
            <a:miter/>
          </a:ln>
        </p:spPr>
        <p:txBody>
          <a:bodyPr lIns="48767" tIns="48767" rIns="48767" bIns="48767" anchor="ctr"/>
          <a:lstStyle/>
          <a:p>
            <a:pPr defTabSz="1300480">
              <a:defRPr b="0">
                <a:latin typeface="Calibri"/>
                <a:ea typeface="Calibri"/>
                <a:cs typeface="Calibri"/>
                <a:sym typeface="Calibri"/>
              </a:defRPr>
            </a:pPr>
          </a:p>
        </p:txBody>
      </p:sp>
      <p:sp>
        <p:nvSpPr>
          <p:cNvPr id="296" name="Rectangle 6"/>
          <p:cNvSpPr/>
          <p:nvPr/>
        </p:nvSpPr>
        <p:spPr>
          <a:xfrm>
            <a:off x="2493741" y="7372120"/>
            <a:ext cx="7055197" cy="448576"/>
          </a:xfrm>
          <a:prstGeom prst="rect">
            <a:avLst/>
          </a:prstGeom>
          <a:ln w="50800">
            <a:solidFill>
              <a:srgbClr val="5B9BD5"/>
            </a:solidFill>
            <a:miter/>
          </a:ln>
        </p:spPr>
        <p:txBody>
          <a:bodyPr lIns="48767" tIns="48767" rIns="48767" bIns="48767" anchor="ctr"/>
          <a:lstStyle/>
          <a:p>
            <a:pPr defTabSz="1300480">
              <a:defRPr b="0">
                <a:latin typeface="Calibri"/>
                <a:ea typeface="Calibri"/>
                <a:cs typeface="Calibri"/>
                <a:sym typeface="Calibri"/>
              </a:defRPr>
            </a:pPr>
          </a:p>
        </p:txBody>
      </p:sp>
      <p:grpSp>
        <p:nvGrpSpPr>
          <p:cNvPr id="299" name="Rectangular Callout 7"/>
          <p:cNvGrpSpPr/>
          <p:nvPr/>
        </p:nvGrpSpPr>
        <p:grpSpPr>
          <a:xfrm>
            <a:off x="7177461" y="1745851"/>
            <a:ext cx="3355262" cy="1791301"/>
            <a:chOff x="0" y="0"/>
            <a:chExt cx="3355261" cy="1791300"/>
          </a:xfrm>
        </p:grpSpPr>
        <p:sp>
          <p:nvSpPr>
            <p:cNvPr id="297" name="Shape"/>
            <p:cNvSpPr/>
            <p:nvPr/>
          </p:nvSpPr>
          <p:spPr>
            <a:xfrm>
              <a:off x="0" y="0"/>
              <a:ext cx="3355262" cy="1791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7" y="0"/>
                  </a:moveTo>
                  <a:lnTo>
                    <a:pt x="21600" y="0"/>
                  </a:lnTo>
                  <a:lnTo>
                    <a:pt x="21600" y="11759"/>
                  </a:lnTo>
                  <a:lnTo>
                    <a:pt x="9214" y="11759"/>
                  </a:lnTo>
                  <a:lnTo>
                    <a:pt x="0" y="21600"/>
                  </a:lnTo>
                  <a:lnTo>
                    <a:pt x="3906" y="11759"/>
                  </a:lnTo>
                  <a:lnTo>
                    <a:pt x="367" y="11759"/>
                  </a:lnTo>
                  <a:lnTo>
                    <a:pt x="367" y="6859"/>
                  </a:lnTo>
                  <a:close/>
                </a:path>
              </a:pathLst>
            </a:cu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298" name="Additional DNS names that may serve this cert"/>
            <p:cNvSpPr txBox="1"/>
            <p:nvPr/>
          </p:nvSpPr>
          <p:spPr>
            <a:xfrm>
              <a:off x="56994" y="146722"/>
              <a:ext cx="3298268" cy="681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lvl1pPr defTabSz="1300480">
                <a:defRPr b="0" sz="2000">
                  <a:latin typeface="Calibri"/>
                  <a:ea typeface="Calibri"/>
                  <a:cs typeface="Calibri"/>
                  <a:sym typeface="Calibri"/>
                </a:defRPr>
              </a:lvl1pPr>
            </a:lstStyle>
            <a:p>
              <a:pPr/>
              <a:r>
                <a:t>Additional DNS names that may serve this cert</a:t>
              </a:r>
            </a:p>
          </p:txBody>
        </p:sp>
      </p:grpSp>
      <p:grpSp>
        <p:nvGrpSpPr>
          <p:cNvPr id="302" name="Rectangular Callout 8"/>
          <p:cNvGrpSpPr/>
          <p:nvPr/>
        </p:nvGrpSpPr>
        <p:grpSpPr>
          <a:xfrm>
            <a:off x="8910491" y="4016857"/>
            <a:ext cx="3910756" cy="1213591"/>
            <a:chOff x="0" y="0"/>
            <a:chExt cx="3910755" cy="1213590"/>
          </a:xfrm>
        </p:grpSpPr>
        <p:sp>
          <p:nvSpPr>
            <p:cNvPr id="300" name="Shape"/>
            <p:cNvSpPr/>
            <p:nvPr/>
          </p:nvSpPr>
          <p:spPr>
            <a:xfrm>
              <a:off x="0" y="0"/>
              <a:ext cx="3910756" cy="12135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83" y="0"/>
                  </a:moveTo>
                  <a:lnTo>
                    <a:pt x="21600" y="0"/>
                  </a:lnTo>
                  <a:lnTo>
                    <a:pt x="21600" y="21600"/>
                  </a:lnTo>
                  <a:lnTo>
                    <a:pt x="3383" y="21600"/>
                  </a:lnTo>
                  <a:lnTo>
                    <a:pt x="3383" y="18000"/>
                  </a:lnTo>
                  <a:lnTo>
                    <a:pt x="0" y="19903"/>
                  </a:lnTo>
                  <a:lnTo>
                    <a:pt x="3383" y="12600"/>
                  </a:lnTo>
                  <a:close/>
                </a:path>
              </a:pathLst>
            </a:cu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301" name="If this cert is revoked, it’s serial will be in the lists at these URLS"/>
            <p:cNvSpPr txBox="1"/>
            <p:nvPr/>
          </p:nvSpPr>
          <p:spPr>
            <a:xfrm>
              <a:off x="612488" y="119877"/>
              <a:ext cx="3298268" cy="973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lvl1pPr defTabSz="1300480">
                <a:defRPr b="0" sz="2000">
                  <a:latin typeface="Calibri"/>
                  <a:ea typeface="Calibri"/>
                  <a:cs typeface="Calibri"/>
                  <a:sym typeface="Calibri"/>
                </a:defRPr>
              </a:lvl1pPr>
            </a:lstStyle>
            <a:p>
              <a:pPr/>
              <a:r>
                <a:t>If this cert is revoked, it’s serial will be in the lists at these URLS</a:t>
              </a:r>
            </a:p>
          </p:txBody>
        </p:sp>
      </p:grpSp>
      <p:grpSp>
        <p:nvGrpSpPr>
          <p:cNvPr id="305" name="Rectangular Callout 10"/>
          <p:cNvGrpSpPr/>
          <p:nvPr/>
        </p:nvGrpSpPr>
        <p:grpSpPr>
          <a:xfrm>
            <a:off x="7707013" y="7884969"/>
            <a:ext cx="4957513" cy="916132"/>
            <a:chOff x="0" y="0"/>
            <a:chExt cx="4957511" cy="916130"/>
          </a:xfrm>
        </p:grpSpPr>
        <p:sp>
          <p:nvSpPr>
            <p:cNvPr id="303" name="Shape"/>
            <p:cNvSpPr/>
            <p:nvPr/>
          </p:nvSpPr>
          <p:spPr>
            <a:xfrm>
              <a:off x="0" y="0"/>
              <a:ext cx="4957512" cy="9161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934" y="0"/>
                  </a:moveTo>
                  <a:lnTo>
                    <a:pt x="21600" y="0"/>
                  </a:lnTo>
                  <a:lnTo>
                    <a:pt x="21600" y="21600"/>
                  </a:lnTo>
                  <a:lnTo>
                    <a:pt x="4934" y="21600"/>
                  </a:lnTo>
                  <a:lnTo>
                    <a:pt x="4934" y="18000"/>
                  </a:lnTo>
                  <a:lnTo>
                    <a:pt x="0" y="14271"/>
                  </a:lnTo>
                  <a:lnTo>
                    <a:pt x="4934" y="12600"/>
                  </a:lnTo>
                  <a:close/>
                </a:path>
              </a:pathLst>
            </a:cu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304" name="This cert’s revocation status may also be checked via OSCP"/>
            <p:cNvSpPr txBox="1"/>
            <p:nvPr/>
          </p:nvSpPr>
          <p:spPr>
            <a:xfrm>
              <a:off x="1132389" y="117197"/>
              <a:ext cx="3825123" cy="681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lvl1pPr defTabSz="1300480">
                <a:defRPr b="0" sz="2000">
                  <a:latin typeface="Calibri"/>
                  <a:ea typeface="Calibri"/>
                  <a:cs typeface="Calibri"/>
                  <a:sym typeface="Calibri"/>
                </a:defRPr>
              </a:lvl1pPr>
            </a:lstStyle>
            <a:p>
              <a:pPr/>
              <a:r>
                <a:t>This cert’s revocation status may also be checked via OSCP</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294"/>
                                        </p:tgtEl>
                                        <p:attrNameLst>
                                          <p:attrName>style.visibility</p:attrName>
                                        </p:attrNameLst>
                                      </p:cBhvr>
                                      <p:to>
                                        <p:strVal val="visible"/>
                                      </p:to>
                                    </p:set>
                                    <p:animEffect filter="wipe(left)" transition="in">
                                      <p:cBhvr>
                                        <p:cTn id="7" dur="500"/>
                                        <p:tgtEl>
                                          <p:spTgt spid="294"/>
                                        </p:tgtEl>
                                      </p:cBhvr>
                                    </p:animEffect>
                                  </p:childTnLst>
                                </p:cTn>
                              </p:par>
                            </p:childTnLst>
                          </p:cTn>
                        </p:par>
                        <p:par>
                          <p:cTn id="8" fill="hold">
                            <p:stCondLst>
                              <p:cond delay="500"/>
                            </p:stCondLst>
                            <p:childTnLst>
                              <p:par>
                                <p:cTn id="9" presetClass="entr" nodeType="afterEffect" presetSubtype="4" presetID="2" grpId="2" fill="hold">
                                  <p:stCondLst>
                                    <p:cond delay="0"/>
                                  </p:stCondLst>
                                  <p:iterate type="el" backwards="0">
                                    <p:tmAbs val="0"/>
                                  </p:iterate>
                                  <p:childTnLst>
                                    <p:set>
                                      <p:cBhvr>
                                        <p:cTn id="10" fill="hold"/>
                                        <p:tgtEl>
                                          <p:spTgt spid="299"/>
                                        </p:tgtEl>
                                        <p:attrNameLst>
                                          <p:attrName>style.visibility</p:attrName>
                                        </p:attrNameLst>
                                      </p:cBhvr>
                                      <p:to>
                                        <p:strVal val="visible"/>
                                      </p:to>
                                    </p:set>
                                    <p:anim calcmode="lin" valueType="num">
                                      <p:cBhvr>
                                        <p:cTn id="11" dur="500" fill="hold"/>
                                        <p:tgtEl>
                                          <p:spTgt spid="299"/>
                                        </p:tgtEl>
                                        <p:attrNameLst>
                                          <p:attrName>ppt_x</p:attrName>
                                        </p:attrNameLst>
                                      </p:cBhvr>
                                      <p:tavLst>
                                        <p:tav tm="0">
                                          <p:val>
                                            <p:strVal val="#ppt_x"/>
                                          </p:val>
                                        </p:tav>
                                        <p:tav tm="100000">
                                          <p:val>
                                            <p:strVal val="#ppt_x"/>
                                          </p:val>
                                        </p:tav>
                                      </p:tavLst>
                                    </p:anim>
                                    <p:anim calcmode="lin" valueType="num">
                                      <p:cBhvr>
                                        <p:cTn id="12" dur="500" fill="hold"/>
                                        <p:tgtEl>
                                          <p:spTgt spid="29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295"/>
                                        </p:tgtEl>
                                        <p:attrNameLst>
                                          <p:attrName>style.visibility</p:attrName>
                                        </p:attrNameLst>
                                      </p:cBhvr>
                                      <p:to>
                                        <p:strVal val="visible"/>
                                      </p:to>
                                    </p:set>
                                    <p:animEffect filter="wipe(left)" transition="in">
                                      <p:cBhvr>
                                        <p:cTn id="17" dur="500"/>
                                        <p:tgtEl>
                                          <p:spTgt spid="295"/>
                                        </p:tgtEl>
                                      </p:cBhvr>
                                    </p:animEffect>
                                  </p:childTnLst>
                                </p:cTn>
                              </p:par>
                            </p:childTnLst>
                          </p:cTn>
                        </p:par>
                        <p:par>
                          <p:cTn id="18" fill="hold">
                            <p:stCondLst>
                              <p:cond delay="500"/>
                            </p:stCondLst>
                            <p:childTnLst>
                              <p:par>
                                <p:cTn id="19" presetClass="entr" nodeType="afterEffect" presetSubtype="4" presetID="2" grpId="4" fill="hold">
                                  <p:stCondLst>
                                    <p:cond delay="0"/>
                                  </p:stCondLst>
                                  <p:iterate type="el" backwards="0">
                                    <p:tmAbs val="0"/>
                                  </p:iterate>
                                  <p:childTnLst>
                                    <p:set>
                                      <p:cBhvr>
                                        <p:cTn id="20" fill="hold"/>
                                        <p:tgtEl>
                                          <p:spTgt spid="302"/>
                                        </p:tgtEl>
                                        <p:attrNameLst>
                                          <p:attrName>style.visibility</p:attrName>
                                        </p:attrNameLst>
                                      </p:cBhvr>
                                      <p:to>
                                        <p:strVal val="visible"/>
                                      </p:to>
                                    </p:set>
                                    <p:anim calcmode="lin" valueType="num">
                                      <p:cBhvr>
                                        <p:cTn id="21" dur="500" fill="hold"/>
                                        <p:tgtEl>
                                          <p:spTgt spid="302"/>
                                        </p:tgtEl>
                                        <p:attrNameLst>
                                          <p:attrName>ppt_x</p:attrName>
                                        </p:attrNameLst>
                                      </p:cBhvr>
                                      <p:tavLst>
                                        <p:tav tm="0">
                                          <p:val>
                                            <p:strVal val="#ppt_x"/>
                                          </p:val>
                                        </p:tav>
                                        <p:tav tm="100000">
                                          <p:val>
                                            <p:strVal val="#ppt_x"/>
                                          </p:val>
                                        </p:tav>
                                      </p:tavLst>
                                    </p:anim>
                                    <p:anim calcmode="lin" valueType="num">
                                      <p:cBhvr>
                                        <p:cTn id="22" dur="500" fill="hold"/>
                                        <p:tgtEl>
                                          <p:spTgt spid="30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8" presetID="22" grpId="5" fill="hold">
                                  <p:stCondLst>
                                    <p:cond delay="0"/>
                                  </p:stCondLst>
                                  <p:iterate type="el" backwards="0">
                                    <p:tmAbs val="0"/>
                                  </p:iterate>
                                  <p:childTnLst>
                                    <p:set>
                                      <p:cBhvr>
                                        <p:cTn id="26" fill="hold"/>
                                        <p:tgtEl>
                                          <p:spTgt spid="296"/>
                                        </p:tgtEl>
                                        <p:attrNameLst>
                                          <p:attrName>style.visibility</p:attrName>
                                        </p:attrNameLst>
                                      </p:cBhvr>
                                      <p:to>
                                        <p:strVal val="visible"/>
                                      </p:to>
                                    </p:set>
                                    <p:animEffect filter="wipe(left)" transition="in">
                                      <p:cBhvr>
                                        <p:cTn id="27" dur="500"/>
                                        <p:tgtEl>
                                          <p:spTgt spid="296"/>
                                        </p:tgtEl>
                                      </p:cBhvr>
                                    </p:animEffect>
                                  </p:childTnLst>
                                </p:cTn>
                              </p:par>
                            </p:childTnLst>
                          </p:cTn>
                        </p:par>
                        <p:par>
                          <p:cTn id="28" fill="hold">
                            <p:stCondLst>
                              <p:cond delay="500"/>
                            </p:stCondLst>
                            <p:childTnLst>
                              <p:par>
                                <p:cTn id="29" presetClass="entr" nodeType="afterEffect" presetSubtype="4" presetID="2" grpId="6" fill="hold">
                                  <p:stCondLst>
                                    <p:cond delay="0"/>
                                  </p:stCondLst>
                                  <p:iterate type="el" backwards="0">
                                    <p:tmAbs val="0"/>
                                  </p:iterate>
                                  <p:childTnLst>
                                    <p:set>
                                      <p:cBhvr>
                                        <p:cTn id="30" fill="hold"/>
                                        <p:tgtEl>
                                          <p:spTgt spid="305"/>
                                        </p:tgtEl>
                                        <p:attrNameLst>
                                          <p:attrName>style.visibility</p:attrName>
                                        </p:attrNameLst>
                                      </p:cBhvr>
                                      <p:to>
                                        <p:strVal val="visible"/>
                                      </p:to>
                                    </p:set>
                                    <p:anim calcmode="lin" valueType="num">
                                      <p:cBhvr>
                                        <p:cTn id="31" dur="500" fill="hold"/>
                                        <p:tgtEl>
                                          <p:spTgt spid="305"/>
                                        </p:tgtEl>
                                        <p:attrNameLst>
                                          <p:attrName>ppt_x</p:attrName>
                                        </p:attrNameLst>
                                      </p:cBhvr>
                                      <p:tavLst>
                                        <p:tav tm="0">
                                          <p:val>
                                            <p:strVal val="#ppt_x"/>
                                          </p:val>
                                        </p:tav>
                                        <p:tav tm="100000">
                                          <p:val>
                                            <p:strVal val="#ppt_x"/>
                                          </p:val>
                                        </p:tav>
                                      </p:tavLst>
                                    </p:anim>
                                    <p:anim calcmode="lin" valueType="num">
                                      <p:cBhvr>
                                        <p:cTn id="32" dur="500" fill="hold"/>
                                        <p:tgtEl>
                                          <p:spTgt spid="3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5" grpId="6"/>
      <p:bldP build="whole" bldLvl="1" animBg="1" rev="0" advAuto="0" spid="294" grpId="1"/>
      <p:bldP build="whole" bldLvl="1" animBg="1" rev="0" advAuto="0" spid="299" grpId="2"/>
      <p:bldP build="whole" bldLvl="1" animBg="1" rev="0" advAuto="0" spid="295" grpId="3"/>
      <p:bldP build="whole" bldLvl="1" animBg="1" rev="0" advAuto="0" spid="302" grpId="4"/>
      <p:bldP build="whole" bldLvl="1" animBg="1" rev="0" advAuto="0" spid="296" grpId="5"/>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Title 1"/>
          <p:cNvSpPr txBox="1"/>
          <p:nvPr>
            <p:ph type="title"/>
          </p:nvPr>
        </p:nvSpPr>
        <p:spPr>
          <a:prstGeom prst="rect">
            <a:avLst/>
          </a:prstGeom>
        </p:spPr>
        <p:txBody>
          <a:bodyPr/>
          <a:lstStyle/>
          <a:p>
            <a:pPr/>
            <a:r>
              <a:t>TLS Connection Establishment</a:t>
            </a:r>
          </a:p>
        </p:txBody>
      </p:sp>
      <p:sp>
        <p:nvSpPr>
          <p:cNvPr id="308" name="Body"/>
          <p:cNvSpPr txBox="1"/>
          <p:nvPr>
            <p:ph type="body" idx="1"/>
          </p:nvPr>
        </p:nvSpPr>
        <p:spPr>
          <a:prstGeom prst="rect">
            <a:avLst/>
          </a:prstGeom>
        </p:spPr>
        <p:txBody>
          <a:bodyPr/>
          <a:lstStyle/>
          <a:p>
            <a:pPr/>
          </a:p>
        </p:txBody>
      </p:sp>
      <p:sp>
        <p:nvSpPr>
          <p:cNvPr id="309" name="Slide Number"/>
          <p:cNvSpPr txBox="1"/>
          <p:nvPr>
            <p:ph type="sldNum" sz="quarter" idx="2"/>
          </p:nvPr>
        </p:nvSpPr>
        <p:spPr>
          <a:xfrm>
            <a:off x="12017325" y="9296400"/>
            <a:ext cx="235050"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10" name="Picture 3" descr="Picture 3"/>
          <p:cNvPicPr>
            <a:picLocks noChangeAspect="1"/>
          </p:cNvPicPr>
          <p:nvPr/>
        </p:nvPicPr>
        <p:blipFill>
          <a:blip r:embed="rId2">
            <a:extLst/>
          </a:blip>
          <a:stretch>
            <a:fillRect/>
          </a:stretch>
        </p:blipFill>
        <p:spPr>
          <a:xfrm>
            <a:off x="1776388" y="2817392"/>
            <a:ext cx="1073290" cy="1073291"/>
          </a:xfrm>
          <a:prstGeom prst="rect">
            <a:avLst/>
          </a:prstGeom>
          <a:ln w="12700">
            <a:miter lim="400000"/>
          </a:ln>
        </p:spPr>
      </p:pic>
      <p:pic>
        <p:nvPicPr>
          <p:cNvPr id="311" name="Picture 8" descr="Picture 8"/>
          <p:cNvPicPr>
            <a:picLocks noChangeAspect="1"/>
          </p:cNvPicPr>
          <p:nvPr/>
        </p:nvPicPr>
        <p:blipFill>
          <a:blip r:embed="rId3">
            <a:extLst/>
          </a:blip>
          <a:stretch>
            <a:fillRect/>
          </a:stretch>
        </p:blipFill>
        <p:spPr>
          <a:xfrm>
            <a:off x="2548794" y="3488282"/>
            <a:ext cx="684768" cy="684768"/>
          </a:xfrm>
          <a:prstGeom prst="rect">
            <a:avLst/>
          </a:prstGeom>
          <a:ln w="12700">
            <a:miter lim="400000"/>
          </a:ln>
        </p:spPr>
      </p:pic>
      <p:pic>
        <p:nvPicPr>
          <p:cNvPr id="312" name="Picture 13" descr="Picture 13"/>
          <p:cNvPicPr>
            <a:picLocks noChangeAspect="1"/>
          </p:cNvPicPr>
          <p:nvPr/>
        </p:nvPicPr>
        <p:blipFill>
          <a:blip r:embed="rId4">
            <a:extLst/>
          </a:blip>
          <a:stretch>
            <a:fillRect/>
          </a:stretch>
        </p:blipFill>
        <p:spPr>
          <a:xfrm>
            <a:off x="8883677" y="2850280"/>
            <a:ext cx="1046288" cy="1046288"/>
          </a:xfrm>
          <a:prstGeom prst="rect">
            <a:avLst/>
          </a:prstGeom>
          <a:ln w="12700">
            <a:miter lim="400000"/>
          </a:ln>
        </p:spPr>
      </p:pic>
      <p:pic>
        <p:nvPicPr>
          <p:cNvPr id="313" name="Picture 14" descr="Picture 14"/>
          <p:cNvPicPr>
            <a:picLocks noChangeAspect="1"/>
          </p:cNvPicPr>
          <p:nvPr/>
        </p:nvPicPr>
        <p:blipFill>
          <a:blip r:embed="rId5">
            <a:extLst/>
          </a:blip>
          <a:stretch>
            <a:fillRect/>
          </a:stretch>
        </p:blipFill>
        <p:spPr>
          <a:xfrm>
            <a:off x="8432041" y="2458274"/>
            <a:ext cx="2115750" cy="262311"/>
          </a:xfrm>
          <a:prstGeom prst="rect">
            <a:avLst/>
          </a:prstGeom>
          <a:ln w="12700">
            <a:miter lim="400000"/>
          </a:ln>
        </p:spPr>
      </p:pic>
      <p:grpSp>
        <p:nvGrpSpPr>
          <p:cNvPr id="317" name="Group 18"/>
          <p:cNvGrpSpPr/>
          <p:nvPr/>
        </p:nvGrpSpPr>
        <p:grpSpPr>
          <a:xfrm>
            <a:off x="10223112" y="3488855"/>
            <a:ext cx="1884726" cy="1625899"/>
            <a:chOff x="0" y="0"/>
            <a:chExt cx="1884725" cy="1625898"/>
          </a:xfrm>
        </p:grpSpPr>
        <p:sp>
          <p:nvSpPr>
            <p:cNvPr id="314" name="Rounded Rectangle 19"/>
            <p:cNvSpPr/>
            <p:nvPr/>
          </p:nvSpPr>
          <p:spPr>
            <a:xfrm>
              <a:off x="31397" y="31338"/>
              <a:ext cx="634221" cy="513295"/>
            </a:xfrm>
            <a:prstGeom prst="roundRect">
              <a:avLst>
                <a:gd name="adj" fmla="val 16667"/>
              </a:avLst>
            </a:prstGeom>
            <a:solidFill>
              <a:srgbClr val="FFFFFF"/>
            </a:solidFill>
            <a:ln w="12700" cap="flat">
              <a:solidFill>
                <a:srgbClr val="FFFFFF"/>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pic>
          <p:nvPicPr>
            <p:cNvPr id="315" name="Picture 20" descr="Picture 20"/>
            <p:cNvPicPr>
              <a:picLocks noChangeAspect="1"/>
            </p:cNvPicPr>
            <p:nvPr/>
          </p:nvPicPr>
          <p:blipFill>
            <a:blip r:embed="rId6">
              <a:extLst/>
            </a:blip>
            <a:stretch>
              <a:fillRect/>
            </a:stretch>
          </p:blipFill>
          <p:spPr>
            <a:xfrm>
              <a:off x="0" y="0"/>
              <a:ext cx="665618" cy="665618"/>
            </a:xfrm>
            <a:prstGeom prst="rect">
              <a:avLst/>
            </a:prstGeom>
            <a:ln w="12700" cap="flat">
              <a:noFill/>
              <a:miter lim="400000"/>
            </a:ln>
            <a:effectLst/>
          </p:spPr>
        </p:pic>
        <p:sp>
          <p:nvSpPr>
            <p:cNvPr id="316" name="TextBox 21"/>
            <p:cNvSpPr/>
            <p:nvPr/>
          </p:nvSpPr>
          <p:spPr>
            <a:xfrm>
              <a:off x="614725" y="355898"/>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48767" tIns="48767" rIns="48767" bIns="48767" numCol="1" anchor="t">
              <a:spAutoFit/>
            </a:bodyPr>
            <a:lstStyle>
              <a:lvl1pPr algn="l" defTabSz="1300480">
                <a:defRPr sz="1800">
                  <a:solidFill>
                    <a:srgbClr val="000000"/>
                  </a:solidFill>
                  <a:latin typeface="Calibri"/>
                  <a:ea typeface="Calibri"/>
                  <a:cs typeface="Calibri"/>
                  <a:sym typeface="Calibri"/>
                </a:defRPr>
              </a:lvl1pPr>
            </a:lstStyle>
            <a:p>
              <a:pPr/>
              <a:r>
                <a:t>BofA</a:t>
              </a:r>
            </a:p>
          </p:txBody>
        </p:sp>
      </p:grpSp>
      <p:grpSp>
        <p:nvGrpSpPr>
          <p:cNvPr id="320" name="Chevron 28"/>
          <p:cNvGrpSpPr/>
          <p:nvPr/>
        </p:nvGrpSpPr>
        <p:grpSpPr>
          <a:xfrm>
            <a:off x="2313032" y="4191814"/>
            <a:ext cx="7350137" cy="392660"/>
            <a:chOff x="0" y="79768"/>
            <a:chExt cx="7350136" cy="392659"/>
          </a:xfrm>
        </p:grpSpPr>
        <p:sp>
          <p:nvSpPr>
            <p:cNvPr id="318" name="Chevron"/>
            <p:cNvSpPr/>
            <p:nvPr/>
          </p:nvSpPr>
          <p:spPr>
            <a:xfrm>
              <a:off x="0" y="79768"/>
              <a:ext cx="7350137" cy="392660"/>
            </a:xfrm>
            <a:prstGeom prst="chevron">
              <a:avLst>
                <a:gd name="adj" fmla="val 50000"/>
              </a:avLst>
            </a:pr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319" name="ClientHello(Version, Prefs, Noncec)"/>
            <p:cNvSpPr/>
            <p:nvPr/>
          </p:nvSpPr>
          <p:spPr>
            <a:xfrm>
              <a:off x="196329" y="276098"/>
              <a:ext cx="695747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p>
              <a:pPr defTabSz="1300480">
                <a:defRPr b="0" sz="2800">
                  <a:latin typeface="Calibri"/>
                  <a:ea typeface="Calibri"/>
                  <a:cs typeface="Calibri"/>
                  <a:sym typeface="Calibri"/>
                </a:defRPr>
              </a:pPr>
              <a:r>
                <a:t>ClientHello(Version, Prefs, Nonce</a:t>
              </a:r>
              <a:r>
                <a:rPr baseline="-19571"/>
                <a:t>c</a:t>
              </a:r>
              <a:r>
                <a:t>)</a:t>
              </a:r>
            </a:p>
          </p:txBody>
        </p:sp>
      </p:grpSp>
      <p:grpSp>
        <p:nvGrpSpPr>
          <p:cNvPr id="323" name="Group 31"/>
          <p:cNvGrpSpPr/>
          <p:nvPr/>
        </p:nvGrpSpPr>
        <p:grpSpPr>
          <a:xfrm>
            <a:off x="2313025" y="4666882"/>
            <a:ext cx="7353588" cy="405171"/>
            <a:chOff x="0" y="0"/>
            <a:chExt cx="7353586" cy="405169"/>
          </a:xfrm>
        </p:grpSpPr>
        <p:sp>
          <p:nvSpPr>
            <p:cNvPr id="321" name="Chevron 29"/>
            <p:cNvSpPr/>
            <p:nvPr/>
          </p:nvSpPr>
          <p:spPr>
            <a:xfrm rot="10800000">
              <a:off x="3450" y="12509"/>
              <a:ext cx="7350137" cy="392661"/>
            </a:xfrm>
            <a:prstGeom prst="chevron">
              <a:avLst>
                <a:gd name="adj" fmla="val 50000"/>
              </a:avLst>
            </a:prstGeom>
            <a:solidFill>
              <a:srgbClr val="4472C4"/>
            </a:solidFill>
            <a:ln w="12700" cap="flat">
              <a:solidFill>
                <a:srgbClr val="203864"/>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322" name="TextBox 30"/>
            <p:cNvSpPr/>
            <p:nvPr/>
          </p:nvSpPr>
          <p:spPr>
            <a:xfrm>
              <a:off x="0" y="0"/>
              <a:ext cx="7344957"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t">
              <a:spAutoFit/>
            </a:bodyPr>
            <a:lstStyle/>
            <a:p>
              <a:pPr defTabSz="1300480">
                <a:defRPr b="0" sz="2800">
                  <a:latin typeface="Calibri"/>
                  <a:ea typeface="Calibri"/>
                  <a:cs typeface="Calibri"/>
                  <a:sym typeface="Calibri"/>
                </a:defRPr>
              </a:pPr>
              <a:r>
                <a:t>ServerHello(Version, Prefs, Nonce</a:t>
              </a:r>
              <a:r>
                <a:rPr baseline="-19571"/>
                <a:t>s</a:t>
              </a:r>
              <a:r>
                <a:t>)</a:t>
              </a:r>
            </a:p>
          </p:txBody>
        </p:sp>
      </p:grpSp>
      <p:grpSp>
        <p:nvGrpSpPr>
          <p:cNvPr id="326" name="Group 32"/>
          <p:cNvGrpSpPr/>
          <p:nvPr/>
        </p:nvGrpSpPr>
        <p:grpSpPr>
          <a:xfrm>
            <a:off x="2313031" y="5161836"/>
            <a:ext cx="7353582" cy="405197"/>
            <a:chOff x="0" y="0"/>
            <a:chExt cx="7353581" cy="405196"/>
          </a:xfrm>
        </p:grpSpPr>
        <p:sp>
          <p:nvSpPr>
            <p:cNvPr id="324" name="Chevron 33"/>
            <p:cNvSpPr/>
            <p:nvPr/>
          </p:nvSpPr>
          <p:spPr>
            <a:xfrm rot="10800000">
              <a:off x="0" y="12536"/>
              <a:ext cx="7350137" cy="392660"/>
            </a:xfrm>
            <a:prstGeom prst="chevron">
              <a:avLst>
                <a:gd name="adj" fmla="val 50000"/>
              </a:avLst>
            </a:prstGeom>
            <a:solidFill>
              <a:srgbClr val="4472C4"/>
            </a:solidFill>
            <a:ln w="12700" cap="flat">
              <a:solidFill>
                <a:srgbClr val="203864"/>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325" name="TextBox 34"/>
            <p:cNvSpPr/>
            <p:nvPr/>
          </p:nvSpPr>
          <p:spPr>
            <a:xfrm>
              <a:off x="8625" y="0"/>
              <a:ext cx="7344957"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t">
              <a:spAutoFit/>
            </a:bodyPr>
            <a:lstStyle/>
            <a:p>
              <a:pPr defTabSz="1300480">
                <a:defRPr b="0" sz="2800">
                  <a:latin typeface="Calibri"/>
                  <a:ea typeface="Calibri"/>
                  <a:cs typeface="Calibri"/>
                  <a:sym typeface="Calibri"/>
                </a:defRPr>
              </a:pPr>
              <a:r>
                <a:t>Certificates({C</a:t>
              </a:r>
              <a:r>
                <a:rPr baseline="-19571"/>
                <a:t>BofA</a:t>
              </a:r>
              <a:r>
                <a:t>, C</a:t>
              </a:r>
              <a:r>
                <a:rPr baseline="-19571"/>
                <a:t>Verisign</a:t>
              </a:r>
              <a:r>
                <a:t>})</a:t>
              </a:r>
            </a:p>
          </p:txBody>
        </p:sp>
      </p:grpSp>
      <p:grpSp>
        <p:nvGrpSpPr>
          <p:cNvPr id="329" name="Group 35"/>
          <p:cNvGrpSpPr/>
          <p:nvPr/>
        </p:nvGrpSpPr>
        <p:grpSpPr>
          <a:xfrm>
            <a:off x="2313030" y="5655992"/>
            <a:ext cx="7353584" cy="406022"/>
            <a:chOff x="0" y="0"/>
            <a:chExt cx="7353582" cy="406020"/>
          </a:xfrm>
        </p:grpSpPr>
        <p:sp>
          <p:nvSpPr>
            <p:cNvPr id="327" name="Chevron 36"/>
            <p:cNvSpPr/>
            <p:nvPr/>
          </p:nvSpPr>
          <p:spPr>
            <a:xfrm rot="10800000">
              <a:off x="0" y="13361"/>
              <a:ext cx="7350137" cy="392660"/>
            </a:xfrm>
            <a:prstGeom prst="chevron">
              <a:avLst>
                <a:gd name="adj" fmla="val 50000"/>
              </a:avLst>
            </a:prstGeom>
            <a:solidFill>
              <a:srgbClr val="4472C4"/>
            </a:solidFill>
            <a:ln w="12700" cap="flat">
              <a:solidFill>
                <a:srgbClr val="203864"/>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328" name="TextBox 37"/>
            <p:cNvSpPr/>
            <p:nvPr/>
          </p:nvSpPr>
          <p:spPr>
            <a:xfrm>
              <a:off x="8626" y="0"/>
              <a:ext cx="7344957"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t">
              <a:spAutoFit/>
            </a:bodyPr>
            <a:lstStyle>
              <a:lvl1pPr defTabSz="1300480">
                <a:defRPr b="0" sz="2800">
                  <a:latin typeface="Calibri"/>
                  <a:ea typeface="Calibri"/>
                  <a:cs typeface="Calibri"/>
                  <a:sym typeface="Calibri"/>
                </a:defRPr>
              </a:lvl1pPr>
            </a:lstStyle>
            <a:p>
              <a:pPr/>
              <a:r>
                <a:t>ServerHelloDone</a:t>
              </a:r>
            </a:p>
          </p:txBody>
        </p:sp>
      </p:grpSp>
      <p:grpSp>
        <p:nvGrpSpPr>
          <p:cNvPr id="332" name="Chevron 38"/>
          <p:cNvGrpSpPr/>
          <p:nvPr/>
        </p:nvGrpSpPr>
        <p:grpSpPr>
          <a:xfrm>
            <a:off x="2313028" y="6137610"/>
            <a:ext cx="7350138" cy="392660"/>
            <a:chOff x="0" y="98818"/>
            <a:chExt cx="7350136" cy="392659"/>
          </a:xfrm>
        </p:grpSpPr>
        <p:sp>
          <p:nvSpPr>
            <p:cNvPr id="330" name="Chevron"/>
            <p:cNvSpPr/>
            <p:nvPr/>
          </p:nvSpPr>
          <p:spPr>
            <a:xfrm>
              <a:off x="0" y="98818"/>
              <a:ext cx="7350137" cy="392660"/>
            </a:xfrm>
            <a:prstGeom prst="chevron">
              <a:avLst>
                <a:gd name="adj" fmla="val 50000"/>
              </a:avLst>
            </a:pr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331" name="ClientKeyExchange({PreMasterKey K}PBofA)"/>
            <p:cNvSpPr/>
            <p:nvPr/>
          </p:nvSpPr>
          <p:spPr>
            <a:xfrm>
              <a:off x="196329" y="295148"/>
              <a:ext cx="695747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p>
              <a:pPr defTabSz="1300480">
                <a:defRPr b="0" sz="2800">
                  <a:latin typeface="Calibri"/>
                  <a:ea typeface="Calibri"/>
                  <a:cs typeface="Calibri"/>
                  <a:sym typeface="Calibri"/>
                </a:defRPr>
              </a:pPr>
              <a:r>
                <a:t>ClientKeyExchange({PreMasterKey </a:t>
              </a:r>
              <a:r>
                <a:rPr i="1"/>
                <a:t>K</a:t>
              </a:r>
              <a:r>
                <a:t>}</a:t>
              </a:r>
              <a:r>
                <a:rPr baseline="-19571"/>
                <a:t>P</a:t>
              </a:r>
              <a:r>
                <a:rPr baseline="-30285"/>
                <a:t>BofA</a:t>
              </a:r>
              <a:r>
                <a:t>)</a:t>
              </a:r>
            </a:p>
          </p:txBody>
        </p:sp>
      </p:grpSp>
      <p:grpSp>
        <p:nvGrpSpPr>
          <p:cNvPr id="335" name="Chevron 39"/>
          <p:cNvGrpSpPr/>
          <p:nvPr/>
        </p:nvGrpSpPr>
        <p:grpSpPr>
          <a:xfrm>
            <a:off x="2313028" y="6598466"/>
            <a:ext cx="7350137" cy="392660"/>
            <a:chOff x="0" y="55638"/>
            <a:chExt cx="7350136" cy="392659"/>
          </a:xfrm>
        </p:grpSpPr>
        <p:sp>
          <p:nvSpPr>
            <p:cNvPr id="333" name="Chevron"/>
            <p:cNvSpPr/>
            <p:nvPr/>
          </p:nvSpPr>
          <p:spPr>
            <a:xfrm>
              <a:off x="0" y="55638"/>
              <a:ext cx="7350137" cy="392660"/>
            </a:xfrm>
            <a:prstGeom prst="chevron">
              <a:avLst>
                <a:gd name="adj" fmla="val 50000"/>
              </a:avLst>
            </a:pr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defTabSz="1300480">
                <a:defRPr b="0" sz="2800">
                  <a:latin typeface="Calibri"/>
                  <a:ea typeface="Calibri"/>
                  <a:cs typeface="Calibri"/>
                  <a:sym typeface="Calibri"/>
                </a:defRPr>
              </a:pPr>
            </a:p>
          </p:txBody>
        </p:sp>
        <p:sp>
          <p:nvSpPr>
            <p:cNvPr id="334" name="ChangeCipherSpec"/>
            <p:cNvSpPr/>
            <p:nvPr/>
          </p:nvSpPr>
          <p:spPr>
            <a:xfrm>
              <a:off x="196329" y="251967"/>
              <a:ext cx="695747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lvl1pPr defTabSz="1300480">
                <a:defRPr b="0" sz="2800">
                  <a:latin typeface="Calibri"/>
                  <a:ea typeface="Calibri"/>
                  <a:cs typeface="Calibri"/>
                  <a:sym typeface="Calibri"/>
                </a:defRPr>
              </a:lvl1pPr>
            </a:lstStyle>
            <a:p>
              <a:pPr/>
              <a:r>
                <a:t>ChangeCipherSpec</a:t>
              </a:r>
            </a:p>
          </p:txBody>
        </p:sp>
      </p:grpSp>
      <p:grpSp>
        <p:nvGrpSpPr>
          <p:cNvPr id="338" name="Chevron 40"/>
          <p:cNvGrpSpPr/>
          <p:nvPr/>
        </p:nvGrpSpPr>
        <p:grpSpPr>
          <a:xfrm>
            <a:off x="2313027" y="7059321"/>
            <a:ext cx="7350137" cy="392660"/>
            <a:chOff x="0" y="79768"/>
            <a:chExt cx="7350136" cy="392659"/>
          </a:xfrm>
        </p:grpSpPr>
        <p:sp>
          <p:nvSpPr>
            <p:cNvPr id="336" name="Chevron"/>
            <p:cNvSpPr/>
            <p:nvPr/>
          </p:nvSpPr>
          <p:spPr>
            <a:xfrm>
              <a:off x="0" y="79768"/>
              <a:ext cx="7350137" cy="392660"/>
            </a:xfrm>
            <a:prstGeom prst="chevron">
              <a:avLst>
                <a:gd name="adj" fmla="val 50000"/>
              </a:avLst>
            </a:pr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337" name="{Finished}K"/>
            <p:cNvSpPr/>
            <p:nvPr/>
          </p:nvSpPr>
          <p:spPr>
            <a:xfrm>
              <a:off x="196329" y="276098"/>
              <a:ext cx="6957479"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p>
              <a:pPr defTabSz="1300480">
                <a:defRPr b="0" sz="2800">
                  <a:latin typeface="Calibri"/>
                  <a:ea typeface="Calibri"/>
                  <a:cs typeface="Calibri"/>
                  <a:sym typeface="Calibri"/>
                </a:defRPr>
              </a:pPr>
              <a:r>
                <a:t>{Finished}</a:t>
              </a:r>
              <a:r>
                <a:rPr baseline="-19571"/>
                <a:t>K</a:t>
              </a:r>
            </a:p>
          </p:txBody>
        </p:sp>
      </p:grpSp>
      <p:grpSp>
        <p:nvGrpSpPr>
          <p:cNvPr id="341" name="Group 41"/>
          <p:cNvGrpSpPr/>
          <p:nvPr/>
        </p:nvGrpSpPr>
        <p:grpSpPr>
          <a:xfrm>
            <a:off x="2313025" y="7533692"/>
            <a:ext cx="7350140" cy="405868"/>
            <a:chOff x="0" y="0"/>
            <a:chExt cx="7350138" cy="405867"/>
          </a:xfrm>
        </p:grpSpPr>
        <p:sp>
          <p:nvSpPr>
            <p:cNvPr id="339" name="Chevron 42"/>
            <p:cNvSpPr/>
            <p:nvPr/>
          </p:nvSpPr>
          <p:spPr>
            <a:xfrm rot="10800000">
              <a:off x="1" y="13207"/>
              <a:ext cx="7350138" cy="392660"/>
            </a:xfrm>
            <a:prstGeom prst="chevron">
              <a:avLst>
                <a:gd name="adj" fmla="val 50000"/>
              </a:avLst>
            </a:prstGeom>
            <a:solidFill>
              <a:srgbClr val="4472C4"/>
            </a:solidFill>
            <a:ln w="12700" cap="flat">
              <a:solidFill>
                <a:srgbClr val="203864"/>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340" name="TextBox 43"/>
            <p:cNvSpPr/>
            <p:nvPr/>
          </p:nvSpPr>
          <p:spPr>
            <a:xfrm>
              <a:off x="0" y="0"/>
              <a:ext cx="7344957"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t">
              <a:spAutoFit/>
            </a:bodyPr>
            <a:lstStyle>
              <a:lvl1pPr defTabSz="1300480">
                <a:defRPr b="0" sz="2800">
                  <a:latin typeface="Calibri"/>
                  <a:ea typeface="Calibri"/>
                  <a:cs typeface="Calibri"/>
                  <a:sym typeface="Calibri"/>
                </a:defRPr>
              </a:lvl1pPr>
            </a:lstStyle>
            <a:p>
              <a:pPr/>
              <a:r>
                <a:t>ChangeCipherSpec</a:t>
              </a:r>
            </a:p>
          </p:txBody>
        </p:sp>
      </p:grpSp>
      <p:grpSp>
        <p:nvGrpSpPr>
          <p:cNvPr id="344" name="Group 44"/>
          <p:cNvGrpSpPr/>
          <p:nvPr/>
        </p:nvGrpSpPr>
        <p:grpSpPr>
          <a:xfrm>
            <a:off x="2313025" y="8024819"/>
            <a:ext cx="7350274" cy="409723"/>
            <a:chOff x="0" y="0"/>
            <a:chExt cx="7350272" cy="409721"/>
          </a:xfrm>
        </p:grpSpPr>
        <p:sp>
          <p:nvSpPr>
            <p:cNvPr id="342" name="Chevron 45"/>
            <p:cNvSpPr/>
            <p:nvPr/>
          </p:nvSpPr>
          <p:spPr>
            <a:xfrm rot="10800000">
              <a:off x="0" y="17062"/>
              <a:ext cx="7350137" cy="392660"/>
            </a:xfrm>
            <a:prstGeom prst="chevron">
              <a:avLst>
                <a:gd name="adj" fmla="val 50000"/>
              </a:avLst>
            </a:prstGeom>
            <a:solidFill>
              <a:srgbClr val="4472C4"/>
            </a:solidFill>
            <a:ln w="12700" cap="flat">
              <a:solidFill>
                <a:srgbClr val="203864"/>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343" name="TextBox 46"/>
            <p:cNvSpPr/>
            <p:nvPr/>
          </p:nvSpPr>
          <p:spPr>
            <a:xfrm>
              <a:off x="5316" y="0"/>
              <a:ext cx="7344957"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t">
              <a:spAutoFit/>
            </a:bodyPr>
            <a:lstStyle/>
            <a:p>
              <a:pPr defTabSz="1300480">
                <a:defRPr b="0" sz="2800">
                  <a:latin typeface="Calibri"/>
                  <a:ea typeface="Calibri"/>
                  <a:cs typeface="Calibri"/>
                  <a:sym typeface="Calibri"/>
                </a:defRPr>
              </a:pPr>
              <a:r>
                <a:t>{Finished}</a:t>
              </a:r>
              <a:r>
                <a:rPr baseline="-19571"/>
                <a:t>K</a:t>
              </a:r>
            </a:p>
          </p:txBody>
        </p:sp>
      </p:grpSp>
      <p:grpSp>
        <p:nvGrpSpPr>
          <p:cNvPr id="347" name="Rectangular Callout 47"/>
          <p:cNvGrpSpPr/>
          <p:nvPr/>
        </p:nvGrpSpPr>
        <p:grpSpPr>
          <a:xfrm>
            <a:off x="9237414" y="5141117"/>
            <a:ext cx="3366968" cy="495106"/>
            <a:chOff x="0" y="0"/>
            <a:chExt cx="3366966" cy="495104"/>
          </a:xfrm>
        </p:grpSpPr>
        <p:sp>
          <p:nvSpPr>
            <p:cNvPr id="345" name="Shape"/>
            <p:cNvSpPr/>
            <p:nvPr/>
          </p:nvSpPr>
          <p:spPr>
            <a:xfrm>
              <a:off x="0" y="0"/>
              <a:ext cx="3366967" cy="4951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20" y="0"/>
                  </a:moveTo>
                  <a:lnTo>
                    <a:pt x="21600" y="0"/>
                  </a:lnTo>
                  <a:lnTo>
                    <a:pt x="21600" y="21600"/>
                  </a:lnTo>
                  <a:lnTo>
                    <a:pt x="6420" y="21600"/>
                  </a:lnTo>
                  <a:lnTo>
                    <a:pt x="6420" y="9000"/>
                  </a:lnTo>
                  <a:lnTo>
                    <a:pt x="0" y="10576"/>
                  </a:lnTo>
                  <a:lnTo>
                    <a:pt x="6420" y="3600"/>
                  </a:lnTo>
                  <a:close/>
                </a:path>
              </a:pathLst>
            </a:custGeom>
            <a:solidFill>
              <a:srgbClr val="ED7D31"/>
            </a:solidFill>
            <a:ln w="12700" cap="flat">
              <a:solidFill>
                <a:srgbClr val="843C0B"/>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346" name="Certificate chain"/>
            <p:cNvSpPr txBox="1"/>
            <p:nvPr/>
          </p:nvSpPr>
          <p:spPr>
            <a:xfrm>
              <a:off x="1000695" y="52734"/>
              <a:ext cx="2366272" cy="389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lvl1pPr defTabSz="1300480">
                <a:defRPr b="0" sz="2000">
                  <a:latin typeface="Calibri"/>
                  <a:ea typeface="Calibri"/>
                  <a:cs typeface="Calibri"/>
                  <a:sym typeface="Calibri"/>
                </a:defRPr>
              </a:lvl1pPr>
            </a:lstStyle>
            <a:p>
              <a:pPr/>
              <a:r>
                <a:t>Certificate chain</a:t>
              </a:r>
            </a:p>
          </p:txBody>
        </p:sp>
      </p:grpSp>
      <p:grpSp>
        <p:nvGrpSpPr>
          <p:cNvPr id="350" name="Rectangular Callout 48"/>
          <p:cNvGrpSpPr/>
          <p:nvPr/>
        </p:nvGrpSpPr>
        <p:grpSpPr>
          <a:xfrm>
            <a:off x="9222416" y="5991932"/>
            <a:ext cx="3366968" cy="760221"/>
            <a:chOff x="0" y="0"/>
            <a:chExt cx="3366966" cy="760219"/>
          </a:xfrm>
        </p:grpSpPr>
        <p:sp>
          <p:nvSpPr>
            <p:cNvPr id="348" name="Shape"/>
            <p:cNvSpPr/>
            <p:nvPr/>
          </p:nvSpPr>
          <p:spPr>
            <a:xfrm>
              <a:off x="0" y="0"/>
              <a:ext cx="3366967" cy="7602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20" y="0"/>
                  </a:moveTo>
                  <a:lnTo>
                    <a:pt x="21600" y="0"/>
                  </a:lnTo>
                  <a:lnTo>
                    <a:pt x="21600" y="21600"/>
                  </a:lnTo>
                  <a:lnTo>
                    <a:pt x="6420" y="21600"/>
                  </a:lnTo>
                  <a:lnTo>
                    <a:pt x="6420" y="9000"/>
                  </a:lnTo>
                  <a:lnTo>
                    <a:pt x="0" y="10576"/>
                  </a:lnTo>
                  <a:lnTo>
                    <a:pt x="6420" y="3600"/>
                  </a:lnTo>
                  <a:close/>
                </a:path>
              </a:pathLst>
            </a:custGeom>
            <a:solidFill>
              <a:srgbClr val="ED7D31"/>
            </a:solidFill>
            <a:ln w="12700" cap="flat">
              <a:solidFill>
                <a:srgbClr val="843C0B"/>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349" name="Encrypted using server’s public key"/>
            <p:cNvSpPr txBox="1"/>
            <p:nvPr/>
          </p:nvSpPr>
          <p:spPr>
            <a:xfrm>
              <a:off x="1000695" y="39241"/>
              <a:ext cx="2366272" cy="681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lvl1pPr defTabSz="1300480">
                <a:defRPr b="0" sz="2000">
                  <a:latin typeface="Calibri"/>
                  <a:ea typeface="Calibri"/>
                  <a:cs typeface="Calibri"/>
                  <a:sym typeface="Calibri"/>
                </a:defRPr>
              </a:lvl1pPr>
            </a:lstStyle>
            <a:p>
              <a:pPr/>
              <a:r>
                <a:t>Encrypted using server’s public key</a:t>
              </a:r>
            </a:p>
          </p:txBody>
        </p:sp>
      </p:grpSp>
      <p:grpSp>
        <p:nvGrpSpPr>
          <p:cNvPr id="353" name="Rectangular Callout 49"/>
          <p:cNvGrpSpPr/>
          <p:nvPr/>
        </p:nvGrpSpPr>
        <p:grpSpPr>
          <a:xfrm>
            <a:off x="9207644" y="6983010"/>
            <a:ext cx="3583048" cy="760221"/>
            <a:chOff x="0" y="0"/>
            <a:chExt cx="3583047" cy="760219"/>
          </a:xfrm>
        </p:grpSpPr>
        <p:sp>
          <p:nvSpPr>
            <p:cNvPr id="351" name="Shape"/>
            <p:cNvSpPr/>
            <p:nvPr/>
          </p:nvSpPr>
          <p:spPr>
            <a:xfrm>
              <a:off x="0" y="0"/>
              <a:ext cx="3583048" cy="7602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9" y="0"/>
                  </a:moveTo>
                  <a:lnTo>
                    <a:pt x="21600" y="0"/>
                  </a:lnTo>
                  <a:lnTo>
                    <a:pt x="21600" y="21600"/>
                  </a:lnTo>
                  <a:lnTo>
                    <a:pt x="5089" y="21600"/>
                  </a:lnTo>
                  <a:lnTo>
                    <a:pt x="5089" y="9000"/>
                  </a:lnTo>
                  <a:lnTo>
                    <a:pt x="0" y="8925"/>
                  </a:lnTo>
                  <a:lnTo>
                    <a:pt x="5089" y="3600"/>
                  </a:lnTo>
                  <a:close/>
                </a:path>
              </a:pathLst>
            </a:custGeom>
            <a:solidFill>
              <a:srgbClr val="ED7D31"/>
            </a:solidFill>
            <a:ln w="12700" cap="flat">
              <a:solidFill>
                <a:srgbClr val="843C0B"/>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352" name="Encrypted using symmetric session key"/>
            <p:cNvSpPr/>
            <p:nvPr/>
          </p:nvSpPr>
          <p:spPr>
            <a:xfrm>
              <a:off x="844154" y="380109"/>
              <a:ext cx="2738894"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lvl1pPr defTabSz="1300480">
                <a:defRPr b="0" sz="2000">
                  <a:latin typeface="Calibri"/>
                  <a:ea typeface="Calibri"/>
                  <a:cs typeface="Calibri"/>
                  <a:sym typeface="Calibri"/>
                </a:defRPr>
              </a:lvl1pPr>
            </a:lstStyle>
            <a:p>
              <a:pPr/>
              <a:r>
                <a:t>Encrypted using symmetric session key</a:t>
              </a:r>
            </a:p>
          </p:txBody>
        </p:sp>
      </p:grpSp>
      <p:grpSp>
        <p:nvGrpSpPr>
          <p:cNvPr id="356" name="Rectangular Callout 50"/>
          <p:cNvGrpSpPr/>
          <p:nvPr/>
        </p:nvGrpSpPr>
        <p:grpSpPr>
          <a:xfrm>
            <a:off x="83970" y="5429411"/>
            <a:ext cx="3210197" cy="1885264"/>
            <a:chOff x="0" y="0"/>
            <a:chExt cx="3210195" cy="1885263"/>
          </a:xfrm>
        </p:grpSpPr>
        <p:sp>
          <p:nvSpPr>
            <p:cNvPr id="354" name="Shape"/>
            <p:cNvSpPr/>
            <p:nvPr/>
          </p:nvSpPr>
          <p:spPr>
            <a:xfrm>
              <a:off x="0" y="0"/>
              <a:ext cx="3210196" cy="18852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4238" y="0"/>
                  </a:lnTo>
                  <a:lnTo>
                    <a:pt x="14238" y="12600"/>
                  </a:lnTo>
                  <a:lnTo>
                    <a:pt x="21600" y="11158"/>
                  </a:lnTo>
                  <a:lnTo>
                    <a:pt x="14238" y="18000"/>
                  </a:lnTo>
                  <a:lnTo>
                    <a:pt x="14238" y="21600"/>
                  </a:lnTo>
                  <a:lnTo>
                    <a:pt x="0" y="21600"/>
                  </a:lnTo>
                  <a:lnTo>
                    <a:pt x="0" y="12600"/>
                  </a:lnTo>
                  <a:close/>
                </a:path>
              </a:pathLst>
            </a:custGeom>
            <a:solidFill>
              <a:srgbClr val="ED7D31"/>
            </a:solidFill>
            <a:ln w="12700" cap="flat">
              <a:solidFill>
                <a:srgbClr val="843C0B"/>
              </a:solidFill>
              <a:prstDash val="solid"/>
              <a:miter lim="800000"/>
            </a:ln>
            <a:effectLst/>
          </p:spPr>
          <p:txBody>
            <a:bodyPr wrap="square" lIns="48767" tIns="48767" rIns="48767" bIns="48767" numCol="1" anchor="ctr">
              <a:noAutofit/>
            </a:bodyPr>
            <a:lstStyle/>
            <a:p>
              <a:pPr defTabSz="1300480">
                <a:defRPr b="0" i="1" sz="2800">
                  <a:latin typeface="Calibri"/>
                  <a:ea typeface="Calibri"/>
                  <a:cs typeface="Calibri"/>
                  <a:sym typeface="Calibri"/>
                </a:defRPr>
              </a:pPr>
            </a:p>
          </p:txBody>
        </p:sp>
        <p:sp>
          <p:nvSpPr>
            <p:cNvPr id="355" name="Both sides derive symmetric session key K from the PreMasterKey"/>
            <p:cNvSpPr/>
            <p:nvPr/>
          </p:nvSpPr>
          <p:spPr>
            <a:xfrm>
              <a:off x="0" y="942631"/>
              <a:ext cx="211612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p>
              <a:pPr defTabSz="1300480">
                <a:defRPr b="0" sz="2000">
                  <a:latin typeface="Calibri"/>
                  <a:ea typeface="Calibri"/>
                  <a:cs typeface="Calibri"/>
                  <a:sym typeface="Calibri"/>
                </a:defRPr>
              </a:pPr>
              <a:r>
                <a:t>Both sides derive symmetric session key </a:t>
              </a:r>
              <a:r>
                <a:rPr i="1"/>
                <a:t>K </a:t>
              </a:r>
              <a:r>
                <a:t>from the PreMasterKey</a:t>
              </a:r>
            </a:p>
          </p:txBody>
        </p:sp>
      </p:grpSp>
      <p:grpSp>
        <p:nvGrpSpPr>
          <p:cNvPr id="359" name="Group 58"/>
          <p:cNvGrpSpPr/>
          <p:nvPr/>
        </p:nvGrpSpPr>
        <p:grpSpPr>
          <a:xfrm>
            <a:off x="10214897" y="2850280"/>
            <a:ext cx="1467938" cy="1471228"/>
            <a:chOff x="0" y="0"/>
            <a:chExt cx="1467937" cy="1471226"/>
          </a:xfrm>
        </p:grpSpPr>
        <p:pic>
          <p:nvPicPr>
            <p:cNvPr id="357" name="Picture 4" descr="Picture 4"/>
            <p:cNvPicPr>
              <a:picLocks noChangeAspect="1"/>
            </p:cNvPicPr>
            <p:nvPr/>
          </p:nvPicPr>
          <p:blipFill>
            <a:blip r:embed="rId7">
              <a:extLst/>
            </a:blip>
            <a:stretch>
              <a:fillRect/>
            </a:stretch>
          </p:blipFill>
          <p:spPr>
            <a:xfrm>
              <a:off x="0" y="0"/>
              <a:ext cx="529810" cy="529810"/>
            </a:xfrm>
            <a:prstGeom prst="rect">
              <a:avLst/>
            </a:prstGeom>
            <a:ln w="12700" cap="flat">
              <a:noFill/>
              <a:miter lim="400000"/>
            </a:ln>
            <a:effectLst/>
          </p:spPr>
        </p:pic>
        <p:sp>
          <p:nvSpPr>
            <p:cNvPr id="358" name="TextBox 60"/>
            <p:cNvSpPr/>
            <p:nvPr/>
          </p:nvSpPr>
          <p:spPr>
            <a:xfrm>
              <a:off x="197937" y="201226"/>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48767" tIns="48767" rIns="48767" bIns="48767" numCol="1" anchor="t">
              <a:spAutoFit/>
            </a:bodyPr>
            <a:lstStyle/>
            <a:p>
              <a:pPr algn="l" defTabSz="1300480">
                <a:defRPr sz="2800">
                  <a:solidFill>
                    <a:srgbClr val="000000"/>
                  </a:solidFill>
                  <a:latin typeface="Calibri"/>
                  <a:ea typeface="Calibri"/>
                  <a:cs typeface="Calibri"/>
                  <a:sym typeface="Calibri"/>
                </a:defRPr>
              </a:pPr>
              <a:r>
                <a:t>S</a:t>
              </a:r>
              <a:r>
                <a:rPr baseline="-19571"/>
                <a:t>BofA</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320"/>
                                        </p:tgtEl>
                                        <p:attrNameLst>
                                          <p:attrName>style.visibility</p:attrName>
                                        </p:attrNameLst>
                                      </p:cBhvr>
                                      <p:to>
                                        <p:strVal val="visible"/>
                                      </p:to>
                                    </p:set>
                                    <p:animEffect filter="wipe(left)" transition="in">
                                      <p:cBhvr>
                                        <p:cTn id="7" dur="500"/>
                                        <p:tgtEl>
                                          <p:spTgt spid="32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2" presetID="22" grpId="2" fill="hold">
                                  <p:stCondLst>
                                    <p:cond delay="0"/>
                                  </p:stCondLst>
                                  <p:iterate type="el" backwards="0">
                                    <p:tmAbs val="0"/>
                                  </p:iterate>
                                  <p:childTnLst>
                                    <p:set>
                                      <p:cBhvr>
                                        <p:cTn id="11" fill="hold"/>
                                        <p:tgtEl>
                                          <p:spTgt spid="323"/>
                                        </p:tgtEl>
                                        <p:attrNameLst>
                                          <p:attrName>style.visibility</p:attrName>
                                        </p:attrNameLst>
                                      </p:cBhvr>
                                      <p:to>
                                        <p:strVal val="visible"/>
                                      </p:to>
                                    </p:set>
                                    <p:animEffect filter="wipe(right)" transition="in">
                                      <p:cBhvr>
                                        <p:cTn id="12" dur="500"/>
                                        <p:tgtEl>
                                          <p:spTgt spid="323"/>
                                        </p:tgtEl>
                                      </p:cBhvr>
                                    </p:animEffect>
                                  </p:childTnLst>
                                </p:cTn>
                              </p:par>
                            </p:childTnLst>
                          </p:cTn>
                        </p:par>
                        <p:par>
                          <p:cTn id="13" fill="hold">
                            <p:stCondLst>
                              <p:cond delay="500"/>
                            </p:stCondLst>
                            <p:childTnLst>
                              <p:par>
                                <p:cTn id="14" presetClass="entr" nodeType="afterEffect" presetSubtype="2" presetID="22" grpId="3" fill="hold">
                                  <p:stCondLst>
                                    <p:cond delay="0"/>
                                  </p:stCondLst>
                                  <p:iterate type="el" backwards="0">
                                    <p:tmAbs val="0"/>
                                  </p:iterate>
                                  <p:childTnLst>
                                    <p:set>
                                      <p:cBhvr>
                                        <p:cTn id="15" fill="hold"/>
                                        <p:tgtEl>
                                          <p:spTgt spid="326"/>
                                        </p:tgtEl>
                                        <p:attrNameLst>
                                          <p:attrName>style.visibility</p:attrName>
                                        </p:attrNameLst>
                                      </p:cBhvr>
                                      <p:to>
                                        <p:strVal val="visible"/>
                                      </p:to>
                                    </p:set>
                                    <p:animEffect filter="wipe(right)" transition="in">
                                      <p:cBhvr>
                                        <p:cTn id="16" dur="500"/>
                                        <p:tgtEl>
                                          <p:spTgt spid="326"/>
                                        </p:tgtEl>
                                      </p:cBhvr>
                                    </p:animEffect>
                                  </p:childTnLst>
                                </p:cTn>
                              </p:par>
                            </p:childTnLst>
                          </p:cTn>
                        </p:par>
                        <p:par>
                          <p:cTn id="17" fill="hold">
                            <p:stCondLst>
                              <p:cond delay="1000"/>
                            </p:stCondLst>
                            <p:childTnLst>
                              <p:par>
                                <p:cTn id="18" presetClass="entr" nodeType="afterEffect" presetSubtype="2" presetID="22" grpId="4" fill="hold">
                                  <p:stCondLst>
                                    <p:cond delay="0"/>
                                  </p:stCondLst>
                                  <p:iterate type="el" backwards="0">
                                    <p:tmAbs val="0"/>
                                  </p:iterate>
                                  <p:childTnLst>
                                    <p:set>
                                      <p:cBhvr>
                                        <p:cTn id="19" fill="hold"/>
                                        <p:tgtEl>
                                          <p:spTgt spid="329"/>
                                        </p:tgtEl>
                                        <p:attrNameLst>
                                          <p:attrName>style.visibility</p:attrName>
                                        </p:attrNameLst>
                                      </p:cBhvr>
                                      <p:to>
                                        <p:strVal val="visible"/>
                                      </p:to>
                                    </p:set>
                                    <p:animEffect filter="wipe(right)" transition="in">
                                      <p:cBhvr>
                                        <p:cTn id="20" dur="500"/>
                                        <p:tgtEl>
                                          <p:spTgt spid="329"/>
                                        </p:tgtEl>
                                      </p:cBhvr>
                                    </p:animEffect>
                                  </p:childTnLst>
                                </p:cTn>
                              </p:par>
                            </p:childTnLst>
                          </p:cTn>
                        </p:par>
                        <p:par>
                          <p:cTn id="21" fill="hold">
                            <p:stCondLst>
                              <p:cond delay="1500"/>
                            </p:stCondLst>
                            <p:childTnLst>
                              <p:par>
                                <p:cTn id="22" presetClass="entr" nodeType="afterEffect" presetSubtype="4" presetID="2" grpId="5" fill="hold">
                                  <p:stCondLst>
                                    <p:cond delay="0"/>
                                  </p:stCondLst>
                                  <p:iterate type="el" backwards="0">
                                    <p:tmAbs val="0"/>
                                  </p:iterate>
                                  <p:childTnLst>
                                    <p:set>
                                      <p:cBhvr>
                                        <p:cTn id="23" fill="hold"/>
                                        <p:tgtEl>
                                          <p:spTgt spid="347"/>
                                        </p:tgtEl>
                                        <p:attrNameLst>
                                          <p:attrName>style.visibility</p:attrName>
                                        </p:attrNameLst>
                                      </p:cBhvr>
                                      <p:to>
                                        <p:strVal val="visible"/>
                                      </p:to>
                                    </p:set>
                                    <p:anim calcmode="lin" valueType="num">
                                      <p:cBhvr>
                                        <p:cTn id="24" dur="500" fill="hold"/>
                                        <p:tgtEl>
                                          <p:spTgt spid="347"/>
                                        </p:tgtEl>
                                        <p:attrNameLst>
                                          <p:attrName>ppt_x</p:attrName>
                                        </p:attrNameLst>
                                      </p:cBhvr>
                                      <p:tavLst>
                                        <p:tav tm="0">
                                          <p:val>
                                            <p:strVal val="#ppt_x"/>
                                          </p:val>
                                        </p:tav>
                                        <p:tav tm="100000">
                                          <p:val>
                                            <p:strVal val="#ppt_x"/>
                                          </p:val>
                                        </p:tav>
                                      </p:tavLst>
                                    </p:anim>
                                    <p:anim calcmode="lin" valueType="num">
                                      <p:cBhvr>
                                        <p:cTn id="25" dur="500" fill="hold"/>
                                        <p:tgtEl>
                                          <p:spTgt spid="34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8" presetID="22" grpId="6" fill="hold">
                                  <p:stCondLst>
                                    <p:cond delay="0"/>
                                  </p:stCondLst>
                                  <p:iterate type="el" backwards="0">
                                    <p:tmAbs val="0"/>
                                  </p:iterate>
                                  <p:childTnLst>
                                    <p:set>
                                      <p:cBhvr>
                                        <p:cTn id="29" fill="hold"/>
                                        <p:tgtEl>
                                          <p:spTgt spid="332"/>
                                        </p:tgtEl>
                                        <p:attrNameLst>
                                          <p:attrName>style.visibility</p:attrName>
                                        </p:attrNameLst>
                                      </p:cBhvr>
                                      <p:to>
                                        <p:strVal val="visible"/>
                                      </p:to>
                                    </p:set>
                                    <p:animEffect filter="wipe(left)" transition="in">
                                      <p:cBhvr>
                                        <p:cTn id="30" dur="500"/>
                                        <p:tgtEl>
                                          <p:spTgt spid="332"/>
                                        </p:tgtEl>
                                      </p:cBhvr>
                                    </p:animEffect>
                                  </p:childTnLst>
                                </p:cTn>
                              </p:par>
                            </p:childTnLst>
                          </p:cTn>
                        </p:par>
                        <p:par>
                          <p:cTn id="31" fill="hold">
                            <p:stCondLst>
                              <p:cond delay="500"/>
                            </p:stCondLst>
                            <p:childTnLst>
                              <p:par>
                                <p:cTn id="32" presetClass="entr" nodeType="afterEffect" presetSubtype="8" presetID="22" grpId="7" fill="hold">
                                  <p:stCondLst>
                                    <p:cond delay="0"/>
                                  </p:stCondLst>
                                  <p:iterate type="el" backwards="0">
                                    <p:tmAbs val="0"/>
                                  </p:iterate>
                                  <p:childTnLst>
                                    <p:set>
                                      <p:cBhvr>
                                        <p:cTn id="33" fill="hold"/>
                                        <p:tgtEl>
                                          <p:spTgt spid="335"/>
                                        </p:tgtEl>
                                        <p:attrNameLst>
                                          <p:attrName>style.visibility</p:attrName>
                                        </p:attrNameLst>
                                      </p:cBhvr>
                                      <p:to>
                                        <p:strVal val="visible"/>
                                      </p:to>
                                    </p:set>
                                    <p:animEffect filter="wipe(left)" transition="in">
                                      <p:cBhvr>
                                        <p:cTn id="34" dur="500"/>
                                        <p:tgtEl>
                                          <p:spTgt spid="335"/>
                                        </p:tgtEl>
                                      </p:cBhvr>
                                    </p:animEffect>
                                  </p:childTnLst>
                                </p:cTn>
                              </p:par>
                            </p:childTnLst>
                          </p:cTn>
                        </p:par>
                        <p:par>
                          <p:cTn id="35" fill="hold">
                            <p:stCondLst>
                              <p:cond delay="1000"/>
                            </p:stCondLst>
                            <p:childTnLst>
                              <p:par>
                                <p:cTn id="36" presetClass="entr" nodeType="afterEffect" presetSubtype="8" presetID="22" grpId="8" fill="hold">
                                  <p:stCondLst>
                                    <p:cond delay="0"/>
                                  </p:stCondLst>
                                  <p:iterate type="el" backwards="0">
                                    <p:tmAbs val="0"/>
                                  </p:iterate>
                                  <p:childTnLst>
                                    <p:set>
                                      <p:cBhvr>
                                        <p:cTn id="37" fill="hold"/>
                                        <p:tgtEl>
                                          <p:spTgt spid="338"/>
                                        </p:tgtEl>
                                        <p:attrNameLst>
                                          <p:attrName>style.visibility</p:attrName>
                                        </p:attrNameLst>
                                      </p:cBhvr>
                                      <p:to>
                                        <p:strVal val="visible"/>
                                      </p:to>
                                    </p:set>
                                    <p:animEffect filter="wipe(left)" transition="in">
                                      <p:cBhvr>
                                        <p:cTn id="38" dur="500"/>
                                        <p:tgtEl>
                                          <p:spTgt spid="338"/>
                                        </p:tgtEl>
                                      </p:cBhvr>
                                    </p:animEffect>
                                  </p:childTnLst>
                                </p:cTn>
                              </p:par>
                            </p:childTnLst>
                          </p:cTn>
                        </p:par>
                        <p:par>
                          <p:cTn id="39" fill="hold">
                            <p:stCondLst>
                              <p:cond delay="1500"/>
                            </p:stCondLst>
                            <p:childTnLst>
                              <p:par>
                                <p:cTn id="40" presetClass="entr" nodeType="afterEffect" presetSubtype="4" presetID="2" grpId="9" fill="hold">
                                  <p:stCondLst>
                                    <p:cond delay="0"/>
                                  </p:stCondLst>
                                  <p:iterate type="el" backwards="0">
                                    <p:tmAbs val="0"/>
                                  </p:iterate>
                                  <p:childTnLst>
                                    <p:set>
                                      <p:cBhvr>
                                        <p:cTn id="41" fill="hold"/>
                                        <p:tgtEl>
                                          <p:spTgt spid="350"/>
                                        </p:tgtEl>
                                        <p:attrNameLst>
                                          <p:attrName>style.visibility</p:attrName>
                                        </p:attrNameLst>
                                      </p:cBhvr>
                                      <p:to>
                                        <p:strVal val="visible"/>
                                      </p:to>
                                    </p:set>
                                    <p:anim calcmode="lin" valueType="num">
                                      <p:cBhvr>
                                        <p:cTn id="42" dur="500" fill="hold"/>
                                        <p:tgtEl>
                                          <p:spTgt spid="350"/>
                                        </p:tgtEl>
                                        <p:attrNameLst>
                                          <p:attrName>ppt_x</p:attrName>
                                        </p:attrNameLst>
                                      </p:cBhvr>
                                      <p:tavLst>
                                        <p:tav tm="0">
                                          <p:val>
                                            <p:strVal val="#ppt_x"/>
                                          </p:val>
                                        </p:tav>
                                        <p:tav tm="100000">
                                          <p:val>
                                            <p:strVal val="#ppt_x"/>
                                          </p:val>
                                        </p:tav>
                                      </p:tavLst>
                                    </p:anim>
                                    <p:anim calcmode="lin" valueType="num">
                                      <p:cBhvr>
                                        <p:cTn id="43" dur="500" fill="hold"/>
                                        <p:tgtEl>
                                          <p:spTgt spid="350"/>
                                        </p:tgtEl>
                                        <p:attrNameLst>
                                          <p:attrName>ppt_y</p:attrName>
                                        </p:attrNameLst>
                                      </p:cBhvr>
                                      <p:tavLst>
                                        <p:tav tm="0">
                                          <p:val>
                                            <p:strVal val="1+#ppt_h/2"/>
                                          </p:val>
                                        </p:tav>
                                        <p:tav tm="100000">
                                          <p:val>
                                            <p:strVal val="#ppt_y"/>
                                          </p:val>
                                        </p:tav>
                                      </p:tavLst>
                                    </p:anim>
                                  </p:childTnLst>
                                </p:cTn>
                              </p:par>
                            </p:childTnLst>
                          </p:cTn>
                        </p:par>
                        <p:par>
                          <p:cTn id="44" fill="hold">
                            <p:stCondLst>
                              <p:cond delay="2000"/>
                            </p:stCondLst>
                            <p:childTnLst>
                              <p:par>
                                <p:cTn id="45" presetClass="entr" nodeType="afterEffect" presetSubtype="4" presetID="2" grpId="10" fill="hold">
                                  <p:stCondLst>
                                    <p:cond delay="0"/>
                                  </p:stCondLst>
                                  <p:iterate type="el" backwards="0">
                                    <p:tmAbs val="0"/>
                                  </p:iterate>
                                  <p:childTnLst>
                                    <p:set>
                                      <p:cBhvr>
                                        <p:cTn id="46" fill="hold"/>
                                        <p:tgtEl>
                                          <p:spTgt spid="353"/>
                                        </p:tgtEl>
                                        <p:attrNameLst>
                                          <p:attrName>style.visibility</p:attrName>
                                        </p:attrNameLst>
                                      </p:cBhvr>
                                      <p:to>
                                        <p:strVal val="visible"/>
                                      </p:to>
                                    </p:set>
                                    <p:anim calcmode="lin" valueType="num">
                                      <p:cBhvr>
                                        <p:cTn id="47" dur="500" fill="hold"/>
                                        <p:tgtEl>
                                          <p:spTgt spid="353"/>
                                        </p:tgtEl>
                                        <p:attrNameLst>
                                          <p:attrName>ppt_x</p:attrName>
                                        </p:attrNameLst>
                                      </p:cBhvr>
                                      <p:tavLst>
                                        <p:tav tm="0">
                                          <p:val>
                                            <p:strVal val="#ppt_x"/>
                                          </p:val>
                                        </p:tav>
                                        <p:tav tm="100000">
                                          <p:val>
                                            <p:strVal val="#ppt_x"/>
                                          </p:val>
                                        </p:tav>
                                      </p:tavLst>
                                    </p:anim>
                                    <p:anim calcmode="lin" valueType="num">
                                      <p:cBhvr>
                                        <p:cTn id="48" dur="500" fill="hold"/>
                                        <p:tgtEl>
                                          <p:spTgt spid="353"/>
                                        </p:tgtEl>
                                        <p:attrNameLst>
                                          <p:attrName>ppt_y</p:attrName>
                                        </p:attrNameLst>
                                      </p:cBhvr>
                                      <p:tavLst>
                                        <p:tav tm="0">
                                          <p:val>
                                            <p:strVal val="1+#ppt_h/2"/>
                                          </p:val>
                                        </p:tav>
                                        <p:tav tm="100000">
                                          <p:val>
                                            <p:strVal val="#ppt_y"/>
                                          </p:val>
                                        </p:tav>
                                      </p:tavLst>
                                    </p:anim>
                                  </p:childTnLst>
                                </p:cTn>
                              </p:par>
                            </p:childTnLst>
                          </p:cTn>
                        </p:par>
                        <p:par>
                          <p:cTn id="49" fill="hold">
                            <p:stCondLst>
                              <p:cond delay="2500"/>
                            </p:stCondLst>
                            <p:childTnLst>
                              <p:par>
                                <p:cTn id="50" presetClass="entr" nodeType="afterEffect" presetSubtype="4" presetID="2" grpId="11" fill="hold">
                                  <p:stCondLst>
                                    <p:cond delay="0"/>
                                  </p:stCondLst>
                                  <p:iterate type="el" backwards="0">
                                    <p:tmAbs val="0"/>
                                  </p:iterate>
                                  <p:childTnLst>
                                    <p:set>
                                      <p:cBhvr>
                                        <p:cTn id="51" fill="hold"/>
                                        <p:tgtEl>
                                          <p:spTgt spid="356"/>
                                        </p:tgtEl>
                                        <p:attrNameLst>
                                          <p:attrName>style.visibility</p:attrName>
                                        </p:attrNameLst>
                                      </p:cBhvr>
                                      <p:to>
                                        <p:strVal val="visible"/>
                                      </p:to>
                                    </p:set>
                                    <p:anim calcmode="lin" valueType="num">
                                      <p:cBhvr>
                                        <p:cTn id="52" dur="500" fill="hold"/>
                                        <p:tgtEl>
                                          <p:spTgt spid="356"/>
                                        </p:tgtEl>
                                        <p:attrNameLst>
                                          <p:attrName>ppt_x</p:attrName>
                                        </p:attrNameLst>
                                      </p:cBhvr>
                                      <p:tavLst>
                                        <p:tav tm="0">
                                          <p:val>
                                            <p:strVal val="#ppt_x"/>
                                          </p:val>
                                        </p:tav>
                                        <p:tav tm="100000">
                                          <p:val>
                                            <p:strVal val="#ppt_x"/>
                                          </p:val>
                                        </p:tav>
                                      </p:tavLst>
                                    </p:anim>
                                    <p:anim calcmode="lin" valueType="num">
                                      <p:cBhvr>
                                        <p:cTn id="53" dur="500" fill="hold"/>
                                        <p:tgtEl>
                                          <p:spTgt spid="356"/>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Class="entr" nodeType="clickEffect" presetSubtype="2" presetID="22" grpId="12" fill="hold">
                                  <p:stCondLst>
                                    <p:cond delay="0"/>
                                  </p:stCondLst>
                                  <p:iterate type="el" backwards="0">
                                    <p:tmAbs val="0"/>
                                  </p:iterate>
                                  <p:childTnLst>
                                    <p:set>
                                      <p:cBhvr>
                                        <p:cTn id="57" fill="hold"/>
                                        <p:tgtEl>
                                          <p:spTgt spid="341"/>
                                        </p:tgtEl>
                                        <p:attrNameLst>
                                          <p:attrName>style.visibility</p:attrName>
                                        </p:attrNameLst>
                                      </p:cBhvr>
                                      <p:to>
                                        <p:strVal val="visible"/>
                                      </p:to>
                                    </p:set>
                                    <p:animEffect filter="wipe(right)" transition="in">
                                      <p:cBhvr>
                                        <p:cTn id="58" dur="500"/>
                                        <p:tgtEl>
                                          <p:spTgt spid="341"/>
                                        </p:tgtEl>
                                      </p:cBhvr>
                                    </p:animEffect>
                                  </p:childTnLst>
                                </p:cTn>
                              </p:par>
                            </p:childTnLst>
                          </p:cTn>
                        </p:par>
                        <p:par>
                          <p:cTn id="59" fill="hold">
                            <p:stCondLst>
                              <p:cond delay="500"/>
                            </p:stCondLst>
                            <p:childTnLst>
                              <p:par>
                                <p:cTn id="60" presetClass="entr" nodeType="afterEffect" presetSubtype="2" presetID="22" grpId="13" fill="hold">
                                  <p:stCondLst>
                                    <p:cond delay="0"/>
                                  </p:stCondLst>
                                  <p:iterate type="el" backwards="0">
                                    <p:tmAbs val="0"/>
                                  </p:iterate>
                                  <p:childTnLst>
                                    <p:set>
                                      <p:cBhvr>
                                        <p:cTn id="61" fill="hold"/>
                                        <p:tgtEl>
                                          <p:spTgt spid="344"/>
                                        </p:tgtEl>
                                        <p:attrNameLst>
                                          <p:attrName>style.visibility</p:attrName>
                                        </p:attrNameLst>
                                      </p:cBhvr>
                                      <p:to>
                                        <p:strVal val="visible"/>
                                      </p:to>
                                    </p:set>
                                    <p:animEffect filter="wipe(right)" transition="in">
                                      <p:cBhvr>
                                        <p:cTn id="62" dur="500"/>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9" grpId="4"/>
      <p:bldP build="whole" bldLvl="1" animBg="1" rev="0" advAuto="0" spid="347" grpId="5"/>
      <p:bldP build="whole" bldLvl="1" animBg="1" rev="0" advAuto="0" spid="341" grpId="12"/>
      <p:bldP build="whole" bldLvl="1" animBg="1" rev="0" advAuto="0" spid="335" grpId="7"/>
      <p:bldP build="whole" bldLvl="1" animBg="1" rev="0" advAuto="0" spid="344" grpId="13"/>
      <p:bldP build="whole" bldLvl="1" animBg="1" rev="0" advAuto="0" spid="320" grpId="1"/>
      <p:bldP build="whole" bldLvl="1" animBg="1" rev="0" advAuto="0" spid="326" grpId="3"/>
      <p:bldP build="whole" bldLvl="1" animBg="1" rev="0" advAuto="0" spid="338" grpId="8"/>
      <p:bldP build="whole" bldLvl="1" animBg="1" rev="0" advAuto="0" spid="323" grpId="2"/>
      <p:bldP build="whole" bldLvl="1" animBg="1" rev="0" advAuto="0" spid="353" grpId="10"/>
      <p:bldP build="whole" bldLvl="1" animBg="1" rev="0" advAuto="0" spid="356" grpId="11"/>
      <p:bldP build="whole" bldLvl="1" animBg="1" rev="0" advAuto="0" spid="350" grpId="9"/>
      <p:bldP build="whole" bldLvl="1" animBg="1" rev="0" advAuto="0" spid="332" grpId="6"/>
    </p:bldLst>
  </p:timing>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