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 Id="rId3" Type="http://schemas.openxmlformats.org/officeDocument/2006/relationships/hyperlink" Target="http://paananenmusic.com" TargetMode="External"/></Relationships>

</file>

<file path=ppt/notesSlides/_rels/notesSlide22.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 Id="rId3" Type="http://schemas.openxmlformats.org/officeDocument/2006/relationships/hyperlink" Target="http://example.com" TargetMode="External"/></Relationships>

</file>

<file path=ppt/notesSlides/_rels/notesSlide26.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google.com" TargetMode="External"/><Relationship Id="rId4" Type="http://schemas.openxmlformats.org/officeDocument/2006/relationships/hyperlink" Target="http://example.com" TargetMode="Externa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 Id="rId3" Type="http://schemas.openxmlformats.org/officeDocument/2006/relationships/hyperlink" Target="http://example.com"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 Id="rId3" Type="http://schemas.openxmlformats.org/officeDocument/2006/relationships/hyperlink" Target="http://example.com" TargetMode="Externa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PKI uses public key cryptography.</a:t>
            </a:r>
          </a:p>
          <a:p>
            <a:pPr/>
          </a:p>
          <a:p>
            <a:pPr/>
            <a:r>
              <a:t>There are two basic things that public key cryptography provides: authentication and encryption.</a:t>
            </a:r>
          </a:p>
          <a:p>
            <a:pPr/>
            <a:r>
              <a:t>Let’s say you have a pair of keys called private and public key;</a:t>
            </a:r>
          </a:p>
          <a:p>
            <a:pPr/>
            <a:r>
              <a:t>As it name stands, you are the only one knows about private key, and public key is disseminated widely.</a:t>
            </a:r>
          </a:p>
          <a:p>
            <a:pPr/>
          </a:p>
          <a:p>
            <a:pPr/>
            <a:r>
              <a:t>Depending on a type of documents, you may not care about the confidentiality of the document, but you want to provide something that can say that the sender is you; then you can generate a digital signature using your private key so that I can verify the signature using your public key;</a:t>
            </a:r>
          </a:p>
          <a:p>
            <a:pPr/>
          </a:p>
          <a:p>
            <a:pPr/>
            <a:r>
              <a:t>Or I have a document and would like to send it to you in a secure manner; so I can encrypt the  document using your public key, so that only you can decrypt it </a:t>
            </a:r>
          </a:p>
          <a:p>
            <a:pPr/>
          </a:p>
          <a:p>
            <a:pPr/>
          </a:p>
          <a:p>
            <a:pPr/>
            <a:r>
              <a:t>–––––––––– –––––––––– ––––––––––</a:t>
            </a:r>
          </a:p>
          <a:p>
            <a:pPr/>
            <a:r>
              <a:t>An analogy for digital signatures is the sealing of an envelope with a personal wax seal. The message can be opened by anyone, but the presence of the unique seal authenticates the sender.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8" name="Shape 778"/>
          <p:cNvSpPr/>
          <p:nvPr>
            <p:ph type="sldImg"/>
          </p:nvPr>
        </p:nvSpPr>
        <p:spPr>
          <a:prstGeom prst="rect">
            <a:avLst/>
          </a:prstGeom>
        </p:spPr>
        <p:txBody>
          <a:bodyPr/>
          <a:lstStyle/>
          <a:p>
            <a:pPr/>
          </a:p>
        </p:txBody>
      </p:sp>
      <p:sp>
        <p:nvSpPr>
          <p:cNvPr id="779" name="Shape 779"/>
          <p:cNvSpPr/>
          <p:nvPr>
            <p:ph type="body" sz="quarter" idx="1"/>
          </p:nvPr>
        </p:nvSpPr>
        <p:spPr>
          <a:prstGeom prst="rect">
            <a:avLst/>
          </a:prstGeom>
        </p:spPr>
        <p:txBody>
          <a:bodyPr/>
          <a:lstStyle/>
          <a:p>
            <a:pPr/>
          </a:p>
          <a:p>
            <a:pPr/>
            <a:r>
              <a:t>Now you’re ready to understand what’s the problem of DNSSEC is.</a:t>
            </a:r>
          </a:p>
          <a:p>
            <a:pPr/>
          </a:p>
          <a:p>
            <a:pPr/>
            <a:r>
              <a:t>If you want to deploy DNSSEC on your nameserver, you first need to have a DNSKEY.</a:t>
            </a:r>
          </a:p>
          <a:p>
            <a:pPr/>
          </a:p>
          <a:p>
            <a:pPr/>
            <a:r>
              <a:t>Question and answer for this section is how many domains are do these things.</a:t>
            </a:r>
          </a:p>
          <a:p>
            <a:pPr/>
            <a:r>
              <a:t>Now to know that, we need a data.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5" name="Shape 785"/>
          <p:cNvSpPr/>
          <p:nvPr>
            <p:ph type="sldImg"/>
          </p:nvPr>
        </p:nvSpPr>
        <p:spPr>
          <a:prstGeom prst="rect">
            <a:avLst/>
          </a:prstGeom>
        </p:spPr>
        <p:txBody>
          <a:bodyPr/>
          <a:lstStyle/>
          <a:p>
            <a:pPr/>
          </a:p>
        </p:txBody>
      </p:sp>
      <p:sp>
        <p:nvSpPr>
          <p:cNvPr id="786" name="Shape 786"/>
          <p:cNvSpPr/>
          <p:nvPr>
            <p:ph type="body" sz="quarter" idx="1"/>
          </p:nvPr>
        </p:nvSpPr>
        <p:spPr>
          <a:prstGeom prst="rect">
            <a:avLst/>
          </a:prstGeom>
        </p:spPr>
        <p:txBody>
          <a:bodyPr/>
          <a:lstStyle/>
          <a:p>
            <a:pPr/>
            <a:r>
              <a:t>We need large scales and historical data to see the trends.</a:t>
            </a:r>
          </a:p>
          <a:p>
            <a:pPr/>
          </a:p>
          <a:p>
            <a:pPr/>
            <a:r>
              <a:t>We measured for all .com/.org/.net’s all second level domains every day.</a:t>
            </a:r>
          </a:p>
          <a:p>
            <a:pPr/>
            <a:r>
              <a:t>The number of total domains are 140 millions, and we regularly fetch relevant DNS records for two years.</a:t>
            </a:r>
          </a:p>
          <a:p>
            <a:pPr/>
          </a:p>
          <a:p>
            <a:pPr/>
            <a:r>
              <a:t>This is huge datasets, 147M and every single day which is about over 750 billion DNS records</a:t>
            </a:r>
          </a:p>
          <a:p>
            <a:pPr/>
            <a:r>
              <a:t>This is a pervasive view of DNS ecosystem.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7" name="Shape 807"/>
          <p:cNvSpPr/>
          <p:nvPr>
            <p:ph type="sldImg"/>
          </p:nvPr>
        </p:nvSpPr>
        <p:spPr>
          <a:prstGeom prst="rect">
            <a:avLst/>
          </a:prstGeom>
        </p:spPr>
        <p:txBody>
          <a:bodyPr/>
          <a:lstStyle/>
          <a:p>
            <a:pPr/>
          </a:p>
        </p:txBody>
      </p:sp>
      <p:sp>
        <p:nvSpPr>
          <p:cNvPr id="808" name="Shape 808"/>
          <p:cNvSpPr/>
          <p:nvPr>
            <p:ph type="body" sz="quarter" idx="1"/>
          </p:nvPr>
        </p:nvSpPr>
        <p:spPr>
          <a:prstGeom prst="rect">
            <a:avLst/>
          </a:prstGeom>
        </p:spPr>
        <p:txBody>
          <a:bodyPr/>
          <a:lstStyle/>
          <a:p>
            <a:pPr/>
            <a:r>
              <a:t>Then the first question is how many domains support DNSSEC? </a:t>
            </a:r>
          </a:p>
          <a:p>
            <a:pPr/>
            <a:r>
              <a:t>Please note that, DNSSEC was introduced about twenty years ago.</a:t>
            </a:r>
          </a:p>
          <a:p>
            <a:pPr/>
          </a:p>
          <a:p>
            <a:pPr/>
            <a:r>
              <a:t>Y axis shows the percent of domains with DNSKEY record, which means that they at least tried to deploy DNSSEC. </a:t>
            </a:r>
          </a:p>
          <a:p>
            <a:pPr/>
            <a:r>
              <a:t>So, in ideal cases, you would see about more than 90% of domains with DNSKEY.</a:t>
            </a:r>
          </a:p>
          <a:p>
            <a:pPr/>
          </a:p>
          <a:p>
            <a:pPr/>
            <a:r>
              <a:t>However, we observed that deployment is very rare, showing that only 1% of domains have deployed DNSSEC.</a:t>
            </a:r>
          </a:p>
          <a:p>
            <a:pPr/>
          </a:p>
          <a:p>
            <a:pPr/>
            <a:r>
              <a:t>But, the bright side is it is increasing. There are two ways to look at this: the glass is either 99% empty or 1% is full, but the problem is it takes about twenty years to fill the 1% of the glass, which means there must be something wrong.</a:t>
            </a:r>
          </a:p>
          <a:p>
            <a:pPr/>
          </a:p>
          <a:p>
            <a:pPr/>
            <a:r>
              <a:t>Then, let’s see if they generate a signature using a DNSKEY.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5" name="Shape 835"/>
          <p:cNvSpPr/>
          <p:nvPr>
            <p:ph type="sldImg"/>
          </p:nvPr>
        </p:nvSpPr>
        <p:spPr>
          <a:prstGeom prst="rect">
            <a:avLst/>
          </a:prstGeom>
        </p:spPr>
        <p:txBody>
          <a:bodyPr/>
          <a:lstStyle/>
          <a:p>
            <a:pPr/>
          </a:p>
        </p:txBody>
      </p:sp>
      <p:sp>
        <p:nvSpPr>
          <p:cNvPr id="836" name="Shape 836"/>
          <p:cNvSpPr/>
          <p:nvPr>
            <p:ph type="body" sz="quarter" idx="1"/>
          </p:nvPr>
        </p:nvSpPr>
        <p:spPr>
          <a:prstGeom prst="rect">
            <a:avLst/>
          </a:prstGeom>
        </p:spPr>
        <p:txBody>
          <a:bodyPr/>
          <a:lstStyle/>
          <a:p>
            <a:pPr/>
            <a:r>
              <a:t>Now, we see whether the domains with DNSKEY (among 1%) actually provide signatures.</a:t>
            </a:r>
          </a:p>
          <a:p>
            <a:pPr/>
            <a:r>
              <a:t>Now y axis shows the precent of domains missing signatures.</a:t>
            </a:r>
          </a:p>
          <a:p>
            <a:pPr/>
          </a:p>
          <a:p>
            <a:pPr/>
            <a:r>
              <a:t>Here’s the result;</a:t>
            </a:r>
          </a:p>
          <a:p>
            <a:pPr/>
            <a:r>
              <a:t>There’s two observations here;</a:t>
            </a:r>
          </a:p>
          <a:p>
            <a:pPr/>
          </a:p>
          <a:p>
            <a:pPr/>
            <a:r>
              <a:t>First, in our recent snapshot, signature is rarely missing by showing 0.3%.</a:t>
            </a:r>
          </a:p>
          <a:p>
            <a:pPr/>
            <a:r>
              <a:t>But, Up until very recently, upto two percent of signatures are all missing.</a:t>
            </a:r>
          </a:p>
          <a:p>
            <a:pPr/>
          </a:p>
          <a:p>
            <a:pPr/>
            <a:r>
              <a:t>This huge drop is due to Domain Monster, one hosting provider. They provide authoritative DNS server for their users, but they did not sign the records even though they have DNSKEYs.</a:t>
            </a:r>
          </a:p>
          <a:p>
            <a:pPr/>
          </a:p>
          <a:p>
            <a:pPr/>
            <a:r>
              <a:t>This shows that a single entity plays a huge role in DNSSEC, which we will look more details in a few moment.</a:t>
            </a:r>
          </a:p>
          <a:p>
            <a:pPr/>
          </a:p>
          <a:p>
            <a:pPr/>
            <a:r>
              <a:t>[click]</a:t>
            </a:r>
          </a:p>
          <a:p>
            <a:pPr/>
            <a:r>
              <a:t>So signatures is rarely missing (and we also verified all signatures using their public key, and we found that only 0.5% of them are invalid), which means that it seems domains with DNSKEY manage DNSSEC very well.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9" name="Shape 859"/>
          <p:cNvSpPr/>
          <p:nvPr>
            <p:ph type="sldImg"/>
          </p:nvPr>
        </p:nvSpPr>
        <p:spPr>
          <a:prstGeom prst="rect">
            <a:avLst/>
          </a:prstGeom>
        </p:spPr>
        <p:txBody>
          <a:bodyPr/>
          <a:lstStyle/>
          <a:p>
            <a:pPr/>
          </a:p>
        </p:txBody>
      </p:sp>
      <p:sp>
        <p:nvSpPr>
          <p:cNvPr id="860" name="Shape 860"/>
          <p:cNvSpPr/>
          <p:nvPr>
            <p:ph type="body" sz="quarter" idx="1"/>
          </p:nvPr>
        </p:nvSpPr>
        <p:spPr>
          <a:prstGeom prst="rect">
            <a:avLst/>
          </a:prstGeom>
        </p:spPr>
        <p:txBody>
          <a:bodyPr/>
          <a:lstStyle/>
          <a:p>
            <a:pPr/>
            <a:r>
              <a:t>Now, let’s see how many domains w/ DNSKEY generate and upload a DS record to the parent zone.</a:t>
            </a:r>
          </a:p>
          <a:p>
            <a:pPr/>
          </a:p>
          <a:p>
            <a:pPr/>
            <a:r>
              <a:t>Y axis shows the percent of domains without DS record.</a:t>
            </a:r>
          </a:p>
          <a:p>
            <a:pPr/>
          </a:p>
          <a:p>
            <a:pPr/>
            <a:r>
              <a:t>[click]</a:t>
            </a:r>
          </a:p>
          <a:p>
            <a:pPr/>
          </a:p>
          <a:p>
            <a:pPr/>
            <a:r>
              <a:t>Surprisingly, we found that 30% of domains w/ DNSKEY, do not upload a DS record. What it means that client can not validate the chain of trust. There is no chain leading back to the root.</a:t>
            </a:r>
          </a:p>
          <a:p>
            <a:pPr/>
            <a:r>
              <a:t>For some reason, they only deployed DNSKEY and generate the signature, but they didn’t do the last step.</a:t>
            </a:r>
          </a:p>
          <a:p>
            <a:pPr/>
          </a:p>
          <a:p>
            <a:pPr/>
            <a:r>
              <a:t>Now, we found that there are two problems here;</a:t>
            </a:r>
          </a:p>
          <a:p>
            <a:pPr/>
            <a:r>
              <a:t>DNSSEC is not deployed very well, and also 30% of them are mismanaged.</a:t>
            </a:r>
          </a:p>
          <a:p>
            <a:pPr/>
            <a:r>
              <a:t>Then, why is that?</a:t>
            </a:r>
          </a:p>
          <a:p>
            <a:pPr/>
          </a:p>
          <a:p>
            <a:pPr>
              <a:defRPr>
                <a:solidFill>
                  <a:schemeClr val="accent5">
                    <a:hueOff val="89162"/>
                    <a:satOff val="9554"/>
                    <a:lumOff val="16296"/>
                  </a:schemeClr>
                </a:solidFill>
              </a:defRPr>
            </a:pPr>
            <a:r>
              <a:t>So I’m gonna spend few more slides showing you that explains why this is happening</a:t>
            </a:r>
          </a:p>
          <a:p>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2" name="Shape 882"/>
          <p:cNvSpPr/>
          <p:nvPr>
            <p:ph type="sldImg"/>
          </p:nvPr>
        </p:nvSpPr>
        <p:spPr>
          <a:prstGeom prst="rect">
            <a:avLst/>
          </a:prstGeom>
        </p:spPr>
        <p:txBody>
          <a:bodyPr/>
          <a:lstStyle/>
          <a:p>
            <a:pPr/>
          </a:p>
        </p:txBody>
      </p:sp>
      <p:sp>
        <p:nvSpPr>
          <p:cNvPr id="883" name="Shape 883"/>
          <p:cNvSpPr/>
          <p:nvPr>
            <p:ph type="body" sz="quarter" idx="1"/>
          </p:nvPr>
        </p:nvSpPr>
        <p:spPr>
          <a:prstGeom prst="rect">
            <a:avLst/>
          </a:prstGeom>
        </p:spPr>
        <p:txBody>
          <a:bodyPr/>
          <a:lstStyle/>
          <a:p>
            <a:pPr/>
            <a:r>
              <a:t>Then, You first understand the process of buying a domain.</a:t>
            </a:r>
          </a:p>
          <a:p>
            <a:pPr/>
          </a:p>
          <a:p>
            <a:pPr/>
            <a:r>
              <a:t> You can buy a domain from GoDaddy,</a:t>
            </a:r>
          </a:p>
          <a:p>
            <a:pPr/>
            <a:r>
              <a:t>Godaddy is a registrar, which is an organization that has an authority to register a domain to the database managed by registry.</a:t>
            </a:r>
          </a:p>
          <a:p>
            <a:pPr/>
          </a:p>
          <a:p>
            <a:pPr/>
            <a:r>
              <a:t>Registries are organization that manage top level domain, so for example, Verisign</a:t>
            </a:r>
          </a:p>
          <a:p>
            <a:pPr/>
            <a:r>
              <a:t> manages .com, and it manages the list of registered domains in a database.</a:t>
            </a:r>
          </a:p>
          <a:p>
            <a:pPr/>
            <a:r>
              <a:t>So let’s say you bought a domain from GoDaddy and you want to deploy DNSSEC.</a:t>
            </a:r>
          </a:p>
          <a:p>
            <a:pPr/>
          </a:p>
          <a:p>
            <a:pPr/>
          </a:p>
          <a:p>
            <a:pPr/>
            <a:r>
              <a:t>Now &lt; Pause &gt;</a:t>
            </a:r>
          </a:p>
          <a:p>
            <a:pPr/>
          </a:p>
          <a:p>
            <a:pPr/>
            <a:r>
              <a:t>you need have a nameserver to deploy DNSSEC.</a:t>
            </a:r>
          </a:p>
          <a:p>
            <a:pPr/>
          </a:p>
          <a:p>
            <a:pPr/>
            <a:r>
              <a:t>As I mentioned before, you can use a DNS server provided by the registrar. Then it will generate DNSKEY/SIGNATURE and DS record on behalf of you. It will upload the DS record to the registry. If the registrar you’re using turns on the DNSSEC by default, then you’re lucky, there’s nothing you need to do.</a:t>
            </a:r>
          </a:p>
          <a:p>
            <a:pPr/>
          </a:p>
          <a:p>
            <a:pPr/>
            <a:r>
              <a:t>Or if you want to run your own DNS server, then you generate a DS record and pass it to the registrar and ask them to upload it to the registry because you don’t have an authority to access the registry.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6" name="Shape 906"/>
          <p:cNvSpPr/>
          <p:nvPr>
            <p:ph type="sldImg"/>
          </p:nvPr>
        </p:nvSpPr>
        <p:spPr>
          <a:prstGeom prst="rect">
            <a:avLst/>
          </a:prstGeom>
        </p:spPr>
        <p:txBody>
          <a:bodyPr/>
          <a:lstStyle/>
          <a:p>
            <a:pPr/>
          </a:p>
        </p:txBody>
      </p:sp>
      <p:sp>
        <p:nvSpPr>
          <p:cNvPr id="907" name="Shape 907"/>
          <p:cNvSpPr/>
          <p:nvPr>
            <p:ph type="body" sz="quarter" idx="1"/>
          </p:nvPr>
        </p:nvSpPr>
        <p:spPr>
          <a:prstGeom prst="rect">
            <a:avLst/>
          </a:prstGeom>
        </p:spPr>
        <p:txBody>
          <a:bodyPr/>
          <a:lstStyle/>
          <a:p>
            <a:pPr/>
            <a:r>
              <a:t>If you’re using third-party DNS operator, then it’s not you that generate the DS record, but third-party DNS operator will generate the DS record for you</a:t>
            </a:r>
          </a:p>
          <a:p>
            <a:pPr/>
          </a:p>
          <a:p>
            <a:pPr/>
            <a:r>
              <a:t>&lt;click&gt;</a:t>
            </a:r>
          </a:p>
          <a:p>
            <a:pPr/>
            <a:r>
              <a:t>And what you need to do is copy the DS record (which is basically a string) and pass it to the registrar and ask them to upload to the registry.</a:t>
            </a:r>
          </a:p>
          <a:p>
            <a:pPr/>
          </a:p>
          <a:p>
            <a:pPr/>
            <a:r>
              <a:t>If you think this is complex, it’s not enough we can make it even worse.</a:t>
            </a:r>
          </a:p>
          <a:p>
            <a:pPr/>
          </a:p>
          <a:p>
            <a:pPr/>
          </a:p>
          <a:p>
            <a:pPr/>
            <a: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6" name="Shape 956"/>
          <p:cNvSpPr/>
          <p:nvPr>
            <p:ph type="sldImg"/>
          </p:nvPr>
        </p:nvSpPr>
        <p:spPr>
          <a:prstGeom prst="rect">
            <a:avLst/>
          </a:prstGeom>
        </p:spPr>
        <p:txBody>
          <a:bodyPr/>
          <a:lstStyle/>
          <a:p>
            <a:pPr/>
          </a:p>
        </p:txBody>
      </p:sp>
      <p:sp>
        <p:nvSpPr>
          <p:cNvPr id="957" name="Shape 957"/>
          <p:cNvSpPr/>
          <p:nvPr>
            <p:ph type="body" sz="quarter" idx="1"/>
          </p:nvPr>
        </p:nvSpPr>
        <p:spPr>
          <a:prstGeom prst="rect">
            <a:avLst/>
          </a:prstGeom>
        </p:spPr>
        <p:txBody>
          <a:bodyPr/>
          <a:lstStyle/>
          <a:p>
            <a:pPr/>
            <a:r>
              <a:t>Now you bought a domain from a reseller.</a:t>
            </a:r>
          </a:p>
          <a:p>
            <a:pPr/>
            <a:r>
              <a:t>Reseller is a company sells a domain but doesn’t have an authority to write into a database,</a:t>
            </a:r>
          </a:p>
          <a:p>
            <a:pPr/>
            <a:r>
              <a:t>So what they do is to partner with a registrar that does.</a:t>
            </a:r>
          </a:p>
          <a:p>
            <a:pPr/>
          </a:p>
          <a:p>
            <a:pPr/>
            <a:r>
              <a:t>So, when you’re using third party DNS Operator, Cloudflare generate the DS record, you copy it, hand it to reseller, and it contacts to registrar to pass it to the registry.</a:t>
            </a:r>
          </a:p>
          <a:p>
            <a:pPr/>
          </a:p>
          <a:p>
            <a:pPr/>
            <a:r>
              <a:t>Okay. Such a simple process, what could possibly go wrong?</a:t>
            </a:r>
          </a:p>
          <a:p>
            <a:pPr/>
          </a:p>
          <a:p>
            <a:pPr/>
            <a:r>
              <a:t>As you can tell, you saw that registrar plays a critical role for deploying DNSSEC. So let’s see how many registrars support DNSSEC; To do that we purchased a domain name from top 20 registrars covers about 54.3% of .com/.net/.org domains.</a:t>
            </a:r>
          </a:p>
          <a:p>
            <a:pPr/>
          </a:p>
          <a:p>
            <a:pPr/>
          </a:p>
          <a:p>
            <a:pPr/>
          </a:p>
          <a:p>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0" name="Shape 970"/>
          <p:cNvSpPr/>
          <p:nvPr>
            <p:ph type="sldImg"/>
          </p:nvPr>
        </p:nvSpPr>
        <p:spPr>
          <a:prstGeom prst="rect">
            <a:avLst/>
          </a:prstGeom>
        </p:spPr>
        <p:txBody>
          <a:bodyPr/>
          <a:lstStyle/>
          <a:p>
            <a:pPr/>
          </a:p>
        </p:txBody>
      </p:sp>
      <p:sp>
        <p:nvSpPr>
          <p:cNvPr id="971" name="Shape 971"/>
          <p:cNvSpPr/>
          <p:nvPr>
            <p:ph type="body" sz="quarter" idx="1"/>
          </p:nvPr>
        </p:nvSpPr>
        <p:spPr>
          <a:prstGeom prst="rect">
            <a:avLst/>
          </a:prstGeom>
        </p:spPr>
        <p:txBody>
          <a:bodyPr/>
          <a:lstStyle/>
          <a:p>
            <a:pPr/>
            <a:r>
              <a:t>Now, let me give you the experiment process.</a:t>
            </a:r>
          </a:p>
          <a:p>
            <a:pPr/>
          </a:p>
          <a:p>
            <a:pPr/>
            <a:r>
              <a:t>After registering a domain name from a popular registrar,</a:t>
            </a:r>
          </a:p>
          <a:p>
            <a:pPr/>
            <a:r>
              <a:t>[1] We first check the registrar DNS operator if they support DNSSEC, </a:t>
            </a:r>
          </a:p>
          <a:p>
            <a:pPr/>
            <a:r>
              <a:t>[2] and we run our own DNS server, and see if they support DNSSEC by allowing us to upload a DS record</a:t>
            </a:r>
          </a:p>
          <a:p>
            <a:pPr/>
            <a:r>
              <a:t>[3] and we see if they check the validity of uploaded DS record.</a:t>
            </a:r>
          </a:p>
          <a:p>
            <a:pPr/>
            <a:r>
              <a:t>If I happen to give them an incorrect DS record such as having a typo, and they do not check if it is matched with DNSKEY and simply forward it to the registry, then my domain will have a broken chain of trust.</a:t>
            </a:r>
          </a:p>
          <a:p>
            <a:pPr/>
          </a:p>
          <a:p>
            <a:pPr>
              <a:defRPr>
                <a:solidFill>
                  <a:schemeClr val="accent5">
                    <a:hueOff val="89162"/>
                    <a:satOff val="9554"/>
                    <a:lumOff val="16296"/>
                  </a:schemeClr>
                </a:solidFill>
              </a:defRPr>
            </a:pPr>
            <a:r>
              <a:t>If the registrar where you buy a domain doesn’t support these two steps, you can not deploy DNSSEC.</a:t>
            </a:r>
          </a:p>
          <a:p>
            <a:pPr/>
          </a:p>
          <a:p>
            <a:pPr>
              <a:defRPr>
                <a:solidFill>
                  <a:schemeClr val="accent5"/>
                </a:solidFill>
              </a:defRPr>
            </a:pPr>
            <a:r>
              <a:t>So your domain will be inaccessible</a:t>
            </a:r>
          </a:p>
          <a:p>
            <a:pPr/>
          </a:p>
          <a:p>
            <a:pPr/>
            <a:r>
              <a:t>Let’s see the result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2" name="Shape 1002"/>
          <p:cNvSpPr/>
          <p:nvPr>
            <p:ph type="sldImg"/>
          </p:nvPr>
        </p:nvSpPr>
        <p:spPr>
          <a:prstGeom prst="rect">
            <a:avLst/>
          </a:prstGeom>
        </p:spPr>
        <p:txBody>
          <a:bodyPr/>
          <a:lstStyle/>
          <a:p>
            <a:pPr/>
          </a:p>
        </p:txBody>
      </p:sp>
      <p:sp>
        <p:nvSpPr>
          <p:cNvPr id="1003" name="Shape 1003"/>
          <p:cNvSpPr/>
          <p:nvPr>
            <p:ph type="body" sz="quarter" idx="1"/>
          </p:nvPr>
        </p:nvSpPr>
        <p:spPr>
          <a:prstGeom prst="rect">
            <a:avLst/>
          </a:prstGeom>
        </p:spPr>
        <p:txBody>
          <a:bodyPr/>
          <a:lstStyle/>
          <a:p>
            <a:pPr/>
            <a:r>
              <a:t>&lt;click&gt;</a:t>
            </a:r>
          </a:p>
          <a:p>
            <a:pPr/>
            <a:r>
              <a:t>Due to the time limitation let me quickly overview the result.</a:t>
            </a:r>
          </a:p>
          <a:p>
            <a:pPr/>
            <a:r>
              <a:t>&lt;click&gt;</a:t>
            </a:r>
          </a:p>
          <a:p>
            <a:pPr/>
            <a:r>
              <a:t>First, we found that only 3 registrars out of 20 support DNSSEC on their name servers, which is not good; even Google doesn’t support DNSSEC on their name server</a:t>
            </a:r>
          </a:p>
          <a:p>
            <a:pPr/>
          </a:p>
          <a:p>
            <a:pPr/>
            <a:r>
              <a:t>Then how about DS record upload?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p>
            <a:pPr/>
            <a:r>
              <a:t>Then here’s a problem; we assume that the public key is widely deployed.</a:t>
            </a:r>
          </a:p>
          <a:p>
            <a:pPr/>
            <a:r>
              <a:t>But If I get your public key from somewhere, and how can I believe that the key is actually yours?</a:t>
            </a:r>
          </a:p>
          <a:p>
            <a:pPr/>
          </a:p>
          <a:p>
            <a:pPr/>
            <a:r>
              <a:t>That’s what PKI provides; PKI basically provides the distribution, and identification of public key.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7" name="Shape 1017"/>
          <p:cNvSpPr/>
          <p:nvPr>
            <p:ph type="sldImg"/>
          </p:nvPr>
        </p:nvSpPr>
        <p:spPr>
          <a:prstGeom prst="rect">
            <a:avLst/>
          </a:prstGeom>
        </p:spPr>
        <p:txBody>
          <a:bodyPr/>
          <a:lstStyle/>
          <a:p>
            <a:pPr/>
          </a:p>
        </p:txBody>
      </p:sp>
      <p:sp>
        <p:nvSpPr>
          <p:cNvPr id="1018" name="Shape 1018"/>
          <p:cNvSpPr/>
          <p:nvPr>
            <p:ph type="body" sz="quarter" idx="1"/>
          </p:nvPr>
        </p:nvSpPr>
        <p:spPr>
          <a:prstGeom prst="rect">
            <a:avLst/>
          </a:prstGeom>
        </p:spPr>
        <p:txBody>
          <a:bodyPr/>
          <a:lstStyle/>
          <a:p>
            <a:pPr/>
            <a:r>
              <a:t>Let me give you some anecdotal examples we experienced during our experiment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7" name="Shape 1027"/>
          <p:cNvSpPr/>
          <p:nvPr>
            <p:ph type="sldImg"/>
          </p:nvPr>
        </p:nvSpPr>
        <p:spPr>
          <a:prstGeom prst="rect">
            <a:avLst/>
          </a:prstGeom>
        </p:spPr>
        <p:txBody>
          <a:bodyPr/>
          <a:lstStyle/>
          <a:p>
            <a:pPr/>
          </a:p>
        </p:txBody>
      </p:sp>
      <p:sp>
        <p:nvSpPr>
          <p:cNvPr id="1028" name="Shape 1028"/>
          <p:cNvSpPr/>
          <p:nvPr>
            <p:ph type="body" sz="quarter" idx="1"/>
          </p:nvPr>
        </p:nvSpPr>
        <p:spPr>
          <a:prstGeom prst="rect">
            <a:avLst/>
          </a:prstGeom>
        </p:spPr>
        <p:txBody>
          <a:bodyPr/>
          <a:lstStyle/>
          <a:p>
            <a:pPr/>
            <a:r>
              <a:t>This is a real chat log of the last example</a:t>
            </a:r>
          </a:p>
          <a:p>
            <a:pPr/>
            <a:r>
              <a:t>[click]</a:t>
            </a:r>
          </a:p>
          <a:p>
            <a:pPr/>
            <a:r>
              <a:t>So basically the agent put the DS record to someone else’s domain.</a:t>
            </a:r>
          </a:p>
          <a:p>
            <a:pPr/>
          </a:p>
          <a:p>
            <a:pPr/>
            <a:r>
              <a:t>As soon as I received this message, I went to </a:t>
            </a:r>
            <a:r>
              <a:rPr u="sng">
                <a:hlinkClick r:id="rId3" invalidUrl="" action="" tgtFrame="" tooltip="" history="1" highlightClick="0" endSnd="0"/>
              </a:rPr>
              <a:t>paananenmusic.com</a:t>
            </a:r>
            <a:r>
              <a:t> and found that it was totally screwed. When tried DNS lookup using DNSSEC resolver, the DNS response was SERVFAIL</a:t>
            </a:r>
          </a:p>
          <a:p>
            <a:pPr/>
          </a:p>
          <a:p>
            <a:pPr/>
            <a:r>
              <a:t>So this example shows that manually sending a ds record is error-prone.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0" name="Shape 1070"/>
          <p:cNvSpPr/>
          <p:nvPr>
            <p:ph type="sldImg"/>
          </p:nvPr>
        </p:nvSpPr>
        <p:spPr>
          <a:prstGeom prst="rect">
            <a:avLst/>
          </a:prstGeom>
        </p:spPr>
        <p:txBody>
          <a:bodyPr/>
          <a:lstStyle/>
          <a:p>
            <a:pPr/>
          </a:p>
        </p:txBody>
      </p:sp>
      <p:sp>
        <p:nvSpPr>
          <p:cNvPr id="1071" name="Shape 1071"/>
          <p:cNvSpPr/>
          <p:nvPr>
            <p:ph type="body" sz="quarter" idx="1"/>
          </p:nvPr>
        </p:nvSpPr>
        <p:spPr>
          <a:prstGeom prst="rect">
            <a:avLst/>
          </a:prstGeom>
        </p:spPr>
        <p:txBody>
          <a:bodyPr/>
          <a:lstStyle/>
          <a:p>
            <a:pPr/>
            <a:r>
              <a:t>But when we used our own DNSserver, interestingly we found that 11 registrars allowed us to upload a DS record using webform or asked us to send an email with DS record.</a:t>
            </a:r>
          </a:p>
          <a:p>
            <a:pPr/>
          </a:p>
          <a:p>
            <a:pPr/>
            <a:r>
              <a:t>There are two things you might want to remember;</a:t>
            </a:r>
          </a:p>
          <a:p>
            <a:pPr/>
            <a:r>
              <a:t>Majority of them only support DNSSEC when you manage all DNS record by yourself. </a:t>
            </a:r>
          </a:p>
          <a:p>
            <a:pPr/>
            <a:r>
              <a:t>And it is a manual process to upload a DS record, which is very error prone.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9" name="Shape 1129"/>
          <p:cNvSpPr/>
          <p:nvPr>
            <p:ph type="sldImg"/>
          </p:nvPr>
        </p:nvSpPr>
        <p:spPr>
          <a:prstGeom prst="rect">
            <a:avLst/>
          </a:prstGeom>
        </p:spPr>
        <p:txBody>
          <a:bodyPr/>
          <a:lstStyle/>
          <a:p>
            <a:pPr/>
          </a:p>
        </p:txBody>
      </p:sp>
      <p:sp>
        <p:nvSpPr>
          <p:cNvPr id="1130" name="Shape 1130"/>
          <p:cNvSpPr/>
          <p:nvPr>
            <p:ph type="body" sz="quarter" idx="1"/>
          </p:nvPr>
        </p:nvSpPr>
        <p:spPr>
          <a:prstGeom prst="rect">
            <a:avLst/>
          </a:prstGeom>
        </p:spPr>
        <p:txBody>
          <a:bodyPr/>
          <a:lstStyle/>
          <a:p>
            <a:pPr/>
            <a:r>
              <a:t>We also found that only 2 of them actually check whether the uploaded DS record is correct or not.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9" name="Shape 1139"/>
          <p:cNvSpPr/>
          <p:nvPr>
            <p:ph type="sldImg"/>
          </p:nvPr>
        </p:nvSpPr>
        <p:spPr>
          <a:prstGeom prst="rect">
            <a:avLst/>
          </a:prstGeom>
        </p:spPr>
        <p:txBody>
          <a:bodyPr/>
          <a:lstStyle/>
          <a:p>
            <a:pPr/>
          </a:p>
        </p:txBody>
      </p:sp>
      <p:sp>
        <p:nvSpPr>
          <p:cNvPr id="1140" name="Shape 1140"/>
          <p:cNvSpPr/>
          <p:nvPr>
            <p:ph type="body" sz="quarter" idx="1"/>
          </p:nvPr>
        </p:nvSpPr>
        <p:spPr>
          <a:prstGeom prst="rect">
            <a:avLst/>
          </a:prstGeom>
        </p:spPr>
        <p:txBody>
          <a:bodyPr/>
          <a:lstStyle/>
          <a:p>
            <a:pPr/>
            <a:r>
              <a:t>So here’s the summary. If you buy a domain from the 9 registrars, you CAN’T deploy DNSSEC</a:t>
            </a:r>
          </a:p>
          <a:p>
            <a:pPr/>
          </a:p>
          <a:p>
            <a:pPr>
              <a:defRPr>
                <a:solidFill>
                  <a:schemeClr val="accent5">
                    <a:hueOff val="89162"/>
                    <a:satOff val="9554"/>
                    <a:lumOff val="16296"/>
                  </a:schemeClr>
                </a:solidFill>
              </a:defRPr>
            </a:pPr>
            <a:r>
              <a:t>Which most people don’t, most of the time you can’t deploy DNSSEC</a:t>
            </a:r>
          </a:p>
          <a:p>
            <a:pPr>
              <a:defRPr>
                <a:solidFill>
                  <a:schemeClr val="accent5">
                    <a:hueOff val="89162"/>
                    <a:satOff val="9554"/>
                    <a:lumOff val="16296"/>
                  </a:schemeClr>
                </a:solidFill>
              </a:defRPr>
            </a:pPr>
            <a:r>
              <a:t>11/20 allow you to do it;</a:t>
            </a:r>
          </a:p>
          <a:p>
            <a:pPr/>
            <a:r>
              <a:t>Only few registrar support DNSSEC.</a:t>
            </a:r>
          </a:p>
          <a:p>
            <a:pPr/>
            <a:r>
              <a:t>For example, only 2.5 registrars support DNSSEC on their name servers and 11 registrar allow us to upload a ds record.</a:t>
            </a:r>
          </a:p>
          <a:p>
            <a:pPr/>
          </a:p>
          <a:p>
            <a:pPr/>
            <a:r>
              <a:t>Then, what does this mean to you?</a:t>
            </a:r>
          </a:p>
          <a:p>
            <a:pPr/>
            <a:r>
              <a:t>[click]</a:t>
            </a:r>
          </a:p>
          <a:p>
            <a:pPr/>
          </a:p>
          <a:p>
            <a:pPr/>
            <a:r>
              <a:t>From the experiment, we found that registrar has the key role to deploy DNSSEC but somehow they didn’t support it very well. </a:t>
            </a:r>
          </a:p>
          <a:p>
            <a:pPr/>
            <a:r>
              <a:t>Then you may have another question; why are DNSSEC support of registrars so rare?</a:t>
            </a:r>
          </a:p>
          <a:p>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6" name="Shape 1156"/>
          <p:cNvSpPr/>
          <p:nvPr>
            <p:ph type="sldImg"/>
          </p:nvPr>
        </p:nvSpPr>
        <p:spPr>
          <a:prstGeom prst="rect">
            <a:avLst/>
          </a:prstGeom>
        </p:spPr>
        <p:txBody>
          <a:bodyPr/>
          <a:lstStyle/>
          <a:p>
            <a:pPr/>
          </a:p>
        </p:txBody>
      </p:sp>
      <p:sp>
        <p:nvSpPr>
          <p:cNvPr id="1157" name="Shape 1157"/>
          <p:cNvSpPr/>
          <p:nvPr>
            <p:ph type="body" sz="quarter" idx="1"/>
          </p:nvPr>
        </p:nvSpPr>
        <p:spPr>
          <a:prstGeom prst="rect">
            <a:avLst/>
          </a:prstGeom>
        </p:spPr>
        <p:txBody>
          <a:bodyPr/>
          <a:lstStyle/>
          <a:p>
            <a:pPr/>
            <a:r>
              <a:t>To understand that, let’s go back to see how DNS server often to be deployed.</a:t>
            </a:r>
          </a:p>
          <a:p>
            <a:pPr/>
          </a:p>
          <a:p>
            <a:pPr/>
            <a:r>
              <a:t>Let’s say you’re the owner of </a:t>
            </a:r>
            <a:r>
              <a:rPr u="sng">
                <a:hlinkClick r:id="rId3" invalidUrl="" action="" tgtFrame="" tooltip="" history="1" highlightClick="0" endSnd="0"/>
              </a:rPr>
              <a:t>example.com</a:t>
            </a:r>
          </a:p>
          <a:p>
            <a:pPr/>
            <a:r>
              <a:t>you want to provide the DNS record in a secure manner using DNSSEC to protect your customers and I also want to get the address from your server in a secure manner.</a:t>
            </a:r>
          </a:p>
          <a:p>
            <a:pPr/>
            <a:r>
              <a:t>If you manage your server and what you need to do is to deploy DNSSEC on your server and ask your registrar to upload a DS record to the registry.</a:t>
            </a:r>
          </a:p>
          <a:p>
            <a:pPr/>
          </a:p>
          <a:p>
            <a:pPr/>
            <a:r>
              <a:t>But if your domain name is managed by a registrar, &lt;click&gt; then your registrar needs to manage all the DNSSEC relevant records, which they feel reluctant to do.</a:t>
            </a:r>
          </a:p>
          <a:p>
            <a:pPr/>
          </a:p>
          <a:p>
            <a:pPr/>
            <a:r>
              <a:t>You might say that registrars already provide a nameserver for free for their customers; so what’s the big difference between DNS and DNSSEC in terms of operation?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6" name="Shape 1166"/>
          <p:cNvSpPr/>
          <p:nvPr>
            <p:ph type="sldImg"/>
          </p:nvPr>
        </p:nvSpPr>
        <p:spPr>
          <a:prstGeom prst="rect">
            <a:avLst/>
          </a:prstGeom>
        </p:spPr>
        <p:txBody>
          <a:bodyPr/>
          <a:lstStyle/>
          <a:p>
            <a:pPr/>
          </a:p>
        </p:txBody>
      </p:sp>
      <p:sp>
        <p:nvSpPr>
          <p:cNvPr id="1167" name="Shape 1167"/>
          <p:cNvSpPr/>
          <p:nvPr>
            <p:ph type="body" sz="quarter" idx="1"/>
          </p:nvPr>
        </p:nvSpPr>
        <p:spPr>
          <a:prstGeom prst="rect">
            <a:avLst/>
          </a:prstGeom>
        </p:spPr>
        <p:txBody>
          <a:bodyPr/>
          <a:lstStyle/>
          <a:p>
            <a:pPr/>
          </a:p>
          <a:p>
            <a:pPr/>
            <a:r>
              <a:t>operational cost for DNSSEC is higher than plain DNS.</a:t>
            </a:r>
          </a:p>
          <a:p>
            <a:pPr/>
          </a:p>
          <a:p>
            <a:pPr/>
          </a:p>
          <a:p>
            <a:pPr/>
          </a:p>
          <a:p>
            <a:pPr/>
            <a:r>
              <a:t>Okay, now we know registrars feel reluctant to deploy DNSSEC. </a:t>
            </a:r>
          </a:p>
          <a:p>
            <a:pPr/>
            <a:r>
              <a:t>Then how can we encourage registrars to deploy DNSSEC?</a:t>
            </a:r>
          </a:p>
          <a:p>
            <a:pPr/>
          </a:p>
          <a:p>
            <a:pPr/>
          </a:p>
          <a:p>
            <a:pPr/>
          </a:p>
          <a:p>
            <a:pPr marL="305593" indent="-305593">
              <a:buSzPct val="145000"/>
              <a:buChar char="+"/>
            </a:pPr>
            <a:r>
              <a:t>NSEC (Non existence Record)</a:t>
            </a:r>
          </a:p>
          <a:p>
            <a:pPr marL="305593" indent="-305593">
              <a:buSzPct val="145000"/>
              <a:buChar char="+"/>
            </a:pPr>
            <a:r>
              <a:t>NXDOMAIN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8" name="Shape 1178"/>
          <p:cNvSpPr/>
          <p:nvPr>
            <p:ph type="sldImg"/>
          </p:nvPr>
        </p:nvSpPr>
        <p:spPr>
          <a:prstGeom prst="rect">
            <a:avLst/>
          </a:prstGeom>
        </p:spPr>
        <p:txBody>
          <a:bodyPr/>
          <a:lstStyle/>
          <a:p>
            <a:pPr/>
          </a:p>
        </p:txBody>
      </p:sp>
      <p:sp>
        <p:nvSpPr>
          <p:cNvPr id="1179" name="Shape 1179"/>
          <p:cNvSpPr/>
          <p:nvPr>
            <p:ph type="body" sz="quarter" idx="1"/>
          </p:nvPr>
        </p:nvSpPr>
        <p:spPr>
          <a:prstGeom prst="rect">
            <a:avLst/>
          </a:prstGeom>
        </p:spPr>
        <p:txBody>
          <a:bodyPr/>
          <a:lstStyle/>
          <a:p>
            <a:pPr/>
            <a:r>
              <a:t>Actually we already saw that how operational cost impacts on their policy.</a:t>
            </a:r>
          </a:p>
          <a:p>
            <a:pPr/>
          </a:p>
          <a:p>
            <a:pPr/>
            <a:r>
              <a:t>We saw that there are only 2.5 registrars support DNSSEC on their name server, but only 1.5 of them support it for free.</a:t>
            </a:r>
          </a:p>
          <a:p>
            <a:pPr/>
            <a:r>
              <a:t>But we also found that 11 of them allow the owners to upload a DS record if owners use their own nameserver.</a:t>
            </a:r>
          </a:p>
          <a:p>
            <a:pPr/>
          </a:p>
          <a:p>
            <a:pPr/>
            <a:r>
              <a:t>We believe that this is the reason why they have two different policies</a:t>
            </a:r>
          </a:p>
          <a:p>
            <a:pPr/>
          </a:p>
          <a:p>
            <a:pPr/>
            <a:r>
              <a:t>Okay, then how can we encourage registrars to deploy DNSSEC?</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5" name="Shape 1185"/>
          <p:cNvSpPr/>
          <p:nvPr>
            <p:ph type="sldImg"/>
          </p:nvPr>
        </p:nvSpPr>
        <p:spPr>
          <a:prstGeom prst="rect">
            <a:avLst/>
          </a:prstGeom>
        </p:spPr>
        <p:txBody>
          <a:bodyPr/>
          <a:lstStyle/>
          <a:p>
            <a:pPr/>
          </a:p>
        </p:txBody>
      </p:sp>
      <p:sp>
        <p:nvSpPr>
          <p:cNvPr id="1186" name="Shape 1186"/>
          <p:cNvSpPr/>
          <p:nvPr>
            <p:ph type="body" sz="quarter" idx="1"/>
          </p:nvPr>
        </p:nvSpPr>
        <p:spPr>
          <a:prstGeom prst="rect">
            <a:avLst/>
          </a:prstGeom>
        </p:spPr>
        <p:txBody>
          <a:bodyPr/>
          <a:lstStyle/>
          <a:p>
            <a:pPr/>
            <a:r>
              <a:t>To see that, we analyzed the DNSSEC deployment ratio for each registrars using the same dataset we used.</a:t>
            </a:r>
          </a:p>
          <a:p>
            <a:pPr/>
            <a:r>
              <a:t>But as you already saw, most of them has very low deployment rate;</a:t>
            </a:r>
          </a:p>
          <a:p>
            <a:pPr/>
          </a:p>
          <a:p>
            <a:pPr/>
            <a:r>
              <a:t>However, we happened to notice that these two country-level TLDs have the highest fraction of DNSSEC domains, which can give us some clues for the answer.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4" name="Shape 1214"/>
          <p:cNvSpPr/>
          <p:nvPr>
            <p:ph type="sldImg"/>
          </p:nvPr>
        </p:nvSpPr>
        <p:spPr>
          <a:prstGeom prst="rect">
            <a:avLst/>
          </a:prstGeom>
        </p:spPr>
        <p:txBody>
          <a:bodyPr/>
          <a:lstStyle/>
          <a:p>
            <a:pPr/>
          </a:p>
        </p:txBody>
      </p:sp>
      <p:sp>
        <p:nvSpPr>
          <p:cNvPr id="1215" name="Shape 1215"/>
          <p:cNvSpPr/>
          <p:nvPr>
            <p:ph type="body" sz="quarter" idx="1"/>
          </p:nvPr>
        </p:nvSpPr>
        <p:spPr>
          <a:prstGeom prst="rect">
            <a:avLst/>
          </a:prstGeom>
        </p:spPr>
        <p:txBody>
          <a:bodyPr/>
          <a:lstStyle/>
          <a:p>
            <a:pPr/>
            <a:r>
              <a:t>We found that Dutch and Swedish registry gives a financial incentive to their registrar when they enable DNSSEC for the domains that they manage.</a:t>
            </a:r>
          </a:p>
          <a:p>
            <a:pPr/>
            <a:r>
              <a:t>For example, a registrar in Netherland receives 30 cents discount every year for each .nl domain if it is correctly DNSSEC signed. So the percentage of domains with DNSKEY for these two domains is nearly 50%.</a:t>
            </a:r>
          </a:p>
          <a:p>
            <a:pPr/>
          </a:p>
          <a:p>
            <a:pPr/>
            <a:r>
              <a:t>This graph shows the percent of domains with DNSKEY and DS record managed by each registrar.</a:t>
            </a:r>
          </a:p>
          <a:p>
            <a:pPr/>
            <a:r>
              <a:t>&lt;click&gt;</a:t>
            </a:r>
          </a:p>
          <a:p>
            <a:pPr/>
            <a:r>
              <a:t>First, KPN which is a dutch registrar, so customers can buy .com, .net, .org, .se, nl domains from KPN, but </a:t>
            </a:r>
          </a:p>
          <a:p>
            <a:pPr/>
          </a:p>
          <a:p>
            <a:pPr/>
            <a:r>
              <a:t>we can see that they deployed DNSSEC very well for the .nl domain they manage. </a:t>
            </a:r>
          </a:p>
          <a:p>
            <a:pPr/>
            <a:r>
              <a:t>Also Loopia, Swedish Registrar, they also deployed DNSSEC for .se domains very well that they manage. </a:t>
            </a:r>
          </a:p>
          <a:p>
            <a:pPr/>
          </a:p>
          <a:p>
            <a:pPr/>
            <a:r>
              <a:t>So, you might think that Financial gain is a huge incentive for deploying DNSSEC;</a:t>
            </a:r>
          </a:p>
          <a:p>
            <a:pPr/>
          </a:p>
          <a:p>
            <a:pPr/>
            <a:r>
              <a:t>Then how about other second level domains that they manage?</a:t>
            </a:r>
          </a:p>
          <a:p>
            <a:pPr/>
            <a:r>
              <a:t>I think you can guess;</a:t>
            </a:r>
          </a:p>
          <a:p>
            <a:pPr/>
          </a:p>
          <a:p>
            <a:pPr/>
            <a:r>
              <a:t>We found that they do not upload a DS record at all for other domains even  though they generate DNSKEY and signatures for all domains that they manage.</a:t>
            </a:r>
          </a:p>
          <a:p>
            <a:pPr/>
          </a:p>
          <a:p>
            <a:pPr/>
            <a:r>
              <a:t>Clearly, they have the infrastructure to be able to support DNSSEC, and they do it really well for one domain, but they just decided not to support DNSSEC for other domains.</a:t>
            </a:r>
          </a:p>
          <a:p>
            <a:pPr/>
          </a:p>
          <a:p>
            <a:pPr/>
            <a:r>
              <a:t>So, financial gain is a huge incentive for deploying DNSSEC, but they do not deploy DNSSEC if there is no incentives.</a:t>
            </a:r>
          </a:p>
          <a:p>
            <a:pPr/>
          </a:p>
          <a:p>
            <a:pPr/>
            <a:r>
              <a:t>Hence, financial incentive couldn’t be a fundamental solution for greater adoption of DNSSEC</a:t>
            </a:r>
          </a:p>
          <a:p>
            <a:pPr/>
            <a:r>
              <a:t> unless all registries give some financial incentive to the registrar.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Shape 316"/>
          <p:cNvSpPr/>
          <p:nvPr>
            <p:ph type="sldImg"/>
          </p:nvPr>
        </p:nvSpPr>
        <p:spPr>
          <a:prstGeom prst="rect">
            <a:avLst/>
          </a:prstGeom>
        </p:spPr>
        <p:txBody>
          <a:bodyPr/>
          <a:lstStyle/>
          <a:p>
            <a:pPr/>
          </a:p>
        </p:txBody>
      </p:sp>
      <p:sp>
        <p:nvSpPr>
          <p:cNvPr id="317" name="Shape 317"/>
          <p:cNvSpPr/>
          <p:nvPr>
            <p:ph type="body" sz="quarter" idx="1"/>
          </p:nvPr>
        </p:nvSpPr>
        <p:spPr>
          <a:prstGeom prst="rect">
            <a:avLst/>
          </a:prstGeom>
        </p:spPr>
        <p:txBody>
          <a:bodyPr/>
          <a:lstStyle/>
          <a:p>
            <a:pPr/>
            <a:r>
              <a:t>Each secure protocols in the Internet uses different mechanism of PKI, but the majority uses a hierarchy to provide those functions. </a:t>
            </a:r>
          </a:p>
          <a:p>
            <a:pPr/>
          </a:p>
          <a:p>
            <a:pPr/>
            <a:r>
              <a:t>Here’s the concept; </a:t>
            </a:r>
          </a:p>
          <a:p>
            <a:pPr/>
            <a:r>
              <a:t>I have only small number of keys that I trust, which is called trust anchor.</a:t>
            </a:r>
          </a:p>
          <a:p>
            <a:pPr/>
            <a:r>
              <a:t>Because your key is not in my list; what you can do is to make your key signed by multiple intermediate keys, but ultimately these keys must be signed by the key that I trust. </a:t>
            </a:r>
          </a:p>
          <a:p>
            <a:pPr/>
            <a:r>
              <a:t>So what you can see here is the chain-of-trust which leads until the trust anchors;</a:t>
            </a:r>
          </a:p>
          <a:p>
            <a:pPr>
              <a:defRPr>
                <a:solidFill>
                  <a:schemeClr val="accent5"/>
                </a:solidFill>
              </a:defRPr>
            </a:pPr>
          </a:p>
          <a:p>
            <a:pPr>
              <a:defRPr>
                <a:solidFill>
                  <a:schemeClr val="accent5"/>
                </a:solidFill>
              </a:defRPr>
            </a:pPr>
            <a:r>
              <a:t>Okay now you understand hierarchical PKI, this is how general PKI works; DNSSEC and HTTPS also follow this general structure;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Shape 345"/>
          <p:cNvSpPr/>
          <p:nvPr>
            <p:ph type="sldImg"/>
          </p:nvPr>
        </p:nvSpPr>
        <p:spPr>
          <a:prstGeom prst="rect">
            <a:avLst/>
          </a:prstGeom>
        </p:spPr>
        <p:txBody>
          <a:bodyPr/>
          <a:lstStyle/>
          <a:p>
            <a:pPr/>
          </a:p>
        </p:txBody>
      </p:sp>
      <p:sp>
        <p:nvSpPr>
          <p:cNvPr id="346" name="Shape 346"/>
          <p:cNvSpPr/>
          <p:nvPr>
            <p:ph type="body" sz="quarter" idx="1"/>
          </p:nvPr>
        </p:nvSpPr>
        <p:spPr>
          <a:prstGeom prst="rect">
            <a:avLst/>
          </a:prstGeom>
        </p:spPr>
        <p:txBody>
          <a:bodyPr/>
          <a:lstStyle/>
          <a:p>
            <a:pPr>
              <a:defRPr sz="1900"/>
            </a:pPr>
            <a:r>
              <a:t>DNSSEC is an security extension to DNS.</a:t>
            </a:r>
          </a:p>
          <a:p>
            <a:pPr>
              <a:defRPr sz="1900"/>
            </a:pPr>
            <a:r>
              <a:t>Many of you probably are familiar with DNS, but in case you’re not, I'm gonna give you a little back ground.</a:t>
            </a:r>
          </a:p>
          <a:p>
            <a:pPr>
              <a:defRPr sz="1900"/>
            </a:pPr>
            <a:r>
              <a:t>DNS is like a </a:t>
            </a:r>
            <a:r>
              <a:rPr b="1"/>
              <a:t>Yellow Pages</a:t>
            </a:r>
            <a:r>
              <a:t> in Internet, It translates human readable name to machine readable IP addresses.</a:t>
            </a:r>
          </a:p>
          <a:p>
            <a:pPr>
              <a:defRPr sz="1900"/>
            </a:pPr>
            <a:r>
              <a:t>So if you type </a:t>
            </a:r>
            <a:r>
              <a:rPr u="sng">
                <a:hlinkClick r:id="rId3" invalidUrl="" action="" tgtFrame="" tooltip="" history="1" highlightClick="0" endSnd="0"/>
              </a:rPr>
              <a:t>google.com</a:t>
            </a:r>
            <a:r>
              <a:t> in your browser, then DNS will get an IP address.</a:t>
            </a:r>
          </a:p>
          <a:p>
            <a:pPr>
              <a:defRPr sz="1900"/>
            </a:pPr>
            <a:r>
              <a:t>In practice, in a browser, when you type a domain name, your machine is configured to use your </a:t>
            </a:r>
            <a:r>
              <a:rPr b="1"/>
              <a:t>local DNS resolver</a:t>
            </a:r>
            <a:r>
              <a:t>, it’s a typically machine near you that looks up DNS request on your behalf.</a:t>
            </a:r>
          </a:p>
          <a:p>
            <a:pPr>
              <a:defRPr sz="1900"/>
            </a:pPr>
          </a:p>
          <a:p>
            <a:pPr>
              <a:defRPr sz="1900"/>
            </a:pPr>
            <a:r>
              <a:t>So you type example.com, your browser sends a request to your local resolver (probably a Washu resolver) says who is example.com and your resolver figures that out. The way figures that out is using </a:t>
            </a:r>
            <a:r>
              <a:rPr u="sng">
                <a:hlinkClick r:id="rId4" invalidUrl="" action="" tgtFrame="" tooltip="" history="1" highlightClick="0" endSnd="0"/>
              </a:rPr>
              <a:t>example.com</a:t>
            </a:r>
            <a:r>
              <a:t>'s authoritative DNS server, and it sends the response back to resolver.</a:t>
            </a:r>
          </a:p>
          <a:p>
            <a:pPr>
              <a:defRPr sz="1900"/>
            </a:pPr>
          </a:p>
          <a:p>
            <a:pPr>
              <a:defRPr sz="1900"/>
            </a:pPr>
            <a:r>
              <a:t>But there is a security problem in DNS.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Shape 377"/>
          <p:cNvSpPr/>
          <p:nvPr>
            <p:ph type="sldImg"/>
          </p:nvPr>
        </p:nvSpPr>
        <p:spPr>
          <a:prstGeom prst="rect">
            <a:avLst/>
          </a:prstGeom>
        </p:spPr>
        <p:txBody>
          <a:bodyPr/>
          <a:lstStyle/>
          <a:p>
            <a:pPr/>
          </a:p>
        </p:txBody>
      </p:sp>
      <p:sp>
        <p:nvSpPr>
          <p:cNvPr id="378" name="Shape 378"/>
          <p:cNvSpPr/>
          <p:nvPr>
            <p:ph type="body" sz="quarter" idx="1"/>
          </p:nvPr>
        </p:nvSpPr>
        <p:spPr>
          <a:prstGeom prst="rect">
            <a:avLst/>
          </a:prstGeom>
        </p:spPr>
        <p:txBody>
          <a:bodyPr/>
          <a:lstStyle/>
          <a:p>
            <a:pPr/>
          </a:p>
          <a:p>
            <a:pPr/>
            <a:r>
              <a:t>But as DNS has no security feature, the record could be spoofed.</a:t>
            </a:r>
          </a:p>
          <a:p>
            <a:pPr/>
            <a:r>
              <a:t>So the bad guy can hijack the response and modify the IP address in the response, then a browser will see the different webpage.</a:t>
            </a:r>
          </a:p>
          <a:p>
            <a:pPr/>
          </a:p>
          <a:p>
            <a:pPr/>
            <a:r>
              <a:t>As you can see, DNS resolver looks up the name on behalf of user, and the answer is coming from authoritative DNSSERVer, let’s focus on this two entity.</a:t>
            </a:r>
          </a:p>
          <a:p>
            <a:pPr/>
          </a:p>
          <a:p>
            <a:pPr/>
            <a:r>
              <a:t>And let’s see how DNSSEC solve this security issue.</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DNSSEC solves this problem by deploying public key infrastructure to provide integrity of DNS record.</a:t>
            </a:r>
          </a:p>
          <a:p>
            <a:pPr/>
            <a:r>
              <a:t>Now, DNSServer maintains a private/public key pair.</a:t>
            </a:r>
          </a:p>
          <a:p>
            <a:pPr/>
            <a:r>
              <a:t>Then the server returns a record with its signature signed by its private key.</a:t>
            </a:r>
          </a:p>
          <a:p>
            <a:pPr/>
            <a:r>
              <a:t>Now of course the problem is how do you validate the signature. You need a key.</a:t>
            </a:r>
          </a:p>
          <a:p>
            <a:pPr/>
            <a:r>
              <a:t>Authoritative DNS server now provides another record called DNSKEY.</a:t>
            </a:r>
          </a:p>
          <a:p>
            <a:pPr/>
            <a:r>
              <a:t>here’s the problem; how can a resolver believe that the DNSKEY actually belongs to example.com?</a:t>
            </a:r>
          </a:p>
          <a:p>
            <a:pPr/>
          </a:p>
          <a:p>
            <a:pPr/>
            <a:r>
              <a:t>DNSSEC mirrors existing DNS hierarchy, so now .com zone also has a DNSKEY and </a:t>
            </a:r>
          </a:p>
          <a:p>
            <a:pPr/>
            <a:r>
              <a:t>.com zone signs the </a:t>
            </a:r>
            <a:r>
              <a:rPr u="sng">
                <a:hlinkClick r:id="rId3" invalidUrl="" action="" tgtFrame="" tooltip="" history="1" highlightClick="0" endSnd="0"/>
              </a:rPr>
              <a:t>example.com</a:t>
            </a:r>
            <a:r>
              <a:t> DNSKEY, and this .com key is also signed by root DNSKEY.</a:t>
            </a:r>
          </a:p>
          <a:p>
            <a:pPr/>
            <a:r>
              <a:t>Then how do you validate the root’s DNSKEY? This is pre-fetched in the resolver.</a:t>
            </a:r>
          </a:p>
          <a:p>
            <a:pPr/>
          </a:p>
          <a:p>
            <a:pPr/>
            <a:r>
              <a:t>So what you can see here is the chain of trust.</a:t>
            </a:r>
          </a:p>
          <a:p>
            <a:pPr/>
            <a:r>
              <a:t>Now, let’s see how this actually works in practice</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6" name="Shape 646"/>
          <p:cNvSpPr/>
          <p:nvPr>
            <p:ph type="sldImg"/>
          </p:nvPr>
        </p:nvSpPr>
        <p:spPr>
          <a:prstGeom prst="rect">
            <a:avLst/>
          </a:prstGeom>
        </p:spPr>
        <p:txBody>
          <a:bodyPr/>
          <a:lstStyle/>
          <a:p>
            <a:pPr/>
          </a:p>
        </p:txBody>
      </p:sp>
      <p:sp>
        <p:nvSpPr>
          <p:cNvPr id="647" name="Shape 647"/>
          <p:cNvSpPr/>
          <p:nvPr>
            <p:ph type="body" sz="quarter" idx="1"/>
          </p:nvPr>
        </p:nvSpPr>
        <p:spPr>
          <a:prstGeom prst="rect">
            <a:avLst/>
          </a:prstGeom>
        </p:spPr>
        <p:txBody>
          <a:bodyPr/>
          <a:lstStyle/>
          <a:p>
            <a:pPr/>
            <a:r>
              <a:t>If a resolver wants to verify the authenticity of DNSKEY, it can simply compare the DNSKEY </a:t>
            </a:r>
          </a:p>
          <a:p>
            <a:pPr/>
            <a:r>
              <a:t>With the DS record fetched from the parent zone, which is .com zone.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0" name="Shape 700"/>
          <p:cNvSpPr/>
          <p:nvPr>
            <p:ph type="sldImg"/>
          </p:nvPr>
        </p:nvSpPr>
        <p:spPr>
          <a:prstGeom prst="rect">
            <a:avLst/>
          </a:prstGeom>
        </p:spPr>
        <p:txBody>
          <a:bodyPr/>
          <a:lstStyle/>
          <a:p>
            <a:pPr/>
          </a:p>
        </p:txBody>
      </p:sp>
      <p:sp>
        <p:nvSpPr>
          <p:cNvPr id="701" name="Shape 701"/>
          <p:cNvSpPr/>
          <p:nvPr>
            <p:ph type="body" sz="quarter" idx="1"/>
          </p:nvPr>
        </p:nvSpPr>
        <p:spPr>
          <a:prstGeom prst="rect">
            <a:avLst/>
          </a:prstGeom>
        </p:spPr>
        <p:txBody>
          <a:bodyPr/>
          <a:lstStyle/>
          <a:p>
            <a:pPr/>
            <a:r>
              <a:t>In summary, DNSSEC uses Hierarchical PKI.</a:t>
            </a:r>
          </a:p>
          <a:p>
            <a:pPr/>
            <a:r>
              <a:t>As the root zone is only one, resolvers maintain only one trust anchor, which is a root DNSKEY.</a:t>
            </a:r>
          </a:p>
          <a:p>
            <a:pPr/>
          </a:p>
          <a:p>
            <a:pPr/>
            <a:r>
              <a:t>And even though </a:t>
            </a:r>
            <a:r>
              <a:rPr u="sng">
                <a:hlinkClick r:id="rId3" invalidUrl="" action="" tgtFrame="" tooltip="" history="1" highlightClick="0" endSnd="0"/>
              </a:rPr>
              <a:t>example.com</a:t>
            </a:r>
            <a:r>
              <a:t> DNSKEY is not signed by root zone directly, it is signed by .com key, which is signed by root DNSKEY that a resolver already has, a resolver can validate the </a:t>
            </a:r>
            <a:r>
              <a:rPr u="sng">
                <a:hlinkClick r:id="rId3" invalidUrl="" action="" tgtFrame="" tooltip="" history="1" highlightClick="0" endSnd="0"/>
              </a:rPr>
              <a:t>example.com</a:t>
            </a:r>
            <a:r>
              <a:t>'s DNSKEY. And In practice, DS records is used to provide the authenticity of DNSKEY.</a:t>
            </a:r>
          </a:p>
          <a:p>
            <a:pPr/>
          </a:p>
          <a:p>
            <a:pPr/>
          </a:p>
          <a:p>
            <a:pPr>
              <a:defRPr b="1">
                <a:solidFill>
                  <a:schemeClr val="accent5"/>
                </a:solidFill>
              </a:defRPr>
            </a:pPr>
            <a:r>
              <a:t>ARE THERE ANY QUESTION?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2" name="Shape 762"/>
          <p:cNvSpPr/>
          <p:nvPr>
            <p:ph type="sldImg"/>
          </p:nvPr>
        </p:nvSpPr>
        <p:spPr>
          <a:prstGeom prst="rect">
            <a:avLst/>
          </a:prstGeom>
        </p:spPr>
        <p:txBody>
          <a:bodyPr/>
          <a:lstStyle/>
          <a:p>
            <a:pPr/>
          </a:p>
        </p:txBody>
      </p:sp>
      <p:sp>
        <p:nvSpPr>
          <p:cNvPr id="763" name="Shape 763"/>
          <p:cNvSpPr/>
          <p:nvPr>
            <p:ph type="body" sz="quarter" idx="1"/>
          </p:nvPr>
        </p:nvSpPr>
        <p:spPr>
          <a:prstGeom prst="rect">
            <a:avLst/>
          </a:prstGeom>
        </p:spPr>
        <p:txBody>
          <a:bodyPr/>
          <a:lstStyle/>
          <a:p>
            <a:pPr/>
            <a:r>
              <a:t>Each zone in DNSSEC typically has two public/private key pairs: one called a Key Signing Key (KSK) and another called a Zone Signing Key (ZSK). </a:t>
            </a:r>
          </a:p>
          <a:p>
            <a:pPr/>
            <a:r>
              <a:t>Typically, the KSK is used only to produce RRSIGs for DNSKEY records (hence the name). In contrast, the ZSK is used to produce the RRSIGs for all other record types. </a:t>
            </a:r>
          </a:p>
          <a:p>
            <a:pPr/>
            <a:r>
              <a:t>Common practice is that KSK is stronger and longer lived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xfrm>
            <a:off x="800100" y="-254000"/>
            <a:ext cx="11417300" cy="1955800"/>
          </a:xfrm>
          <a:prstGeom prst="rect">
            <a:avLst/>
          </a:prstGeom>
        </p:spPr>
        <p:txBody>
          <a:bodyPr lIns="0" tIns="0" rIns="0" bIns="0">
            <a:noAutofit/>
          </a:bodyPr>
          <a:lstStyle>
            <a:lvl1pPr>
              <a:defRPr sz="5600">
                <a:solidFill>
                  <a:srgbClr val="FFE44F"/>
                </a:solidFill>
                <a:latin typeface="Gill Sans"/>
                <a:ea typeface="Gill Sans"/>
                <a:cs typeface="Gill Sans"/>
                <a:sym typeface="Gill Sans"/>
              </a:defRPr>
            </a:lvl1pPr>
          </a:lstStyle>
          <a:p>
            <a:pPr/>
            <a:r>
              <a:t>Title Text</a:t>
            </a:r>
          </a:p>
        </p:txBody>
      </p:sp>
      <p:sp>
        <p:nvSpPr>
          <p:cNvPr id="118" name="Body Level One…"/>
          <p:cNvSpPr txBox="1"/>
          <p:nvPr>
            <p:ph type="body" idx="1"/>
          </p:nvPr>
        </p:nvSpPr>
        <p:spPr>
          <a:xfrm>
            <a:off x="355600" y="2197100"/>
            <a:ext cx="12280900" cy="6604000"/>
          </a:xfrm>
          <a:prstGeom prst="rect">
            <a:avLst/>
          </a:prstGeom>
        </p:spPr>
        <p:txBody>
          <a:bodyPr anchor="t">
            <a:noAutofit/>
          </a:bodyPr>
          <a:lstStyle>
            <a:lvl1pPr marL="731666" indent="-401466">
              <a:spcBef>
                <a:spcPts val="500"/>
              </a:spcBef>
              <a:buClrTx/>
              <a:buSzPct val="100000"/>
              <a:defRPr sz="3400">
                <a:latin typeface="Gill Sans"/>
                <a:ea typeface="Gill Sans"/>
                <a:cs typeface="Gill Sans"/>
                <a:sym typeface="Gill Sans"/>
              </a:defRPr>
            </a:lvl1pPr>
            <a:lvl2pPr marL="1154475" indent="-392475">
              <a:spcBef>
                <a:spcPts val="500"/>
              </a:spcBef>
              <a:buClrTx/>
              <a:buSzPct val="100000"/>
              <a:defRPr>
                <a:latin typeface="Gill Sans"/>
                <a:ea typeface="Gill Sans"/>
                <a:cs typeface="Gill Sans"/>
                <a:sym typeface="Gill Sans"/>
              </a:defRPr>
            </a:lvl2pPr>
            <a:lvl3pPr marL="1907483" indent="-383483">
              <a:spcBef>
                <a:spcPts val="500"/>
              </a:spcBef>
              <a:buClrTx/>
              <a:buSzPct val="100000"/>
              <a:defRPr sz="3000">
                <a:latin typeface="Gill Sans"/>
                <a:ea typeface="Gill Sans"/>
                <a:cs typeface="Gill Sans"/>
                <a:sym typeface="Gill Sans"/>
              </a:defRPr>
            </a:lvl3pPr>
            <a:lvl4pPr marL="2669483" indent="-383483">
              <a:spcBef>
                <a:spcPts val="500"/>
              </a:spcBef>
              <a:buClrTx/>
              <a:buSzPct val="100000"/>
              <a:defRPr sz="3000">
                <a:latin typeface="Gill Sans"/>
                <a:ea typeface="Gill Sans"/>
                <a:cs typeface="Gill Sans"/>
                <a:sym typeface="Gill Sans"/>
              </a:defRPr>
            </a:lvl4pPr>
            <a:lvl5pPr marL="3431483" indent="-383483">
              <a:spcBef>
                <a:spcPts val="500"/>
              </a:spcBef>
              <a:buClrTx/>
              <a:buSzPct val="100000"/>
              <a:defRPr sz="30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11956950" y="9296400"/>
            <a:ext cx="355800" cy="342900"/>
          </a:xfrm>
          <a:prstGeom prst="rect">
            <a:avLst/>
          </a:prstGeom>
        </p:spPr>
        <p:txBody>
          <a:bodyPr/>
          <a:lstStyle>
            <a:lvl1pPr>
              <a:defRPr b="1">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CSCI-351 Data communication and Networks"/>
          <p:cNvSpPr txBox="1"/>
          <p:nvPr>
            <p:ph type="ctrTitle"/>
          </p:nvPr>
        </p:nvSpPr>
        <p:spPr>
          <a:xfrm>
            <a:off x="975358" y="1625599"/>
            <a:ext cx="10518589" cy="2600961"/>
          </a:xfrm>
          <a:prstGeom prst="rect">
            <a:avLst/>
          </a:prstGeom>
        </p:spPr>
        <p:txBody>
          <a:bodyPr lIns="65023" tIns="65023" rIns="65023" bIns="65023"/>
          <a:lstStyle/>
          <a:p>
            <a:pPr algn="l" defTabSz="432308">
              <a:defRPr sz="5920">
                <a:solidFill>
                  <a:schemeClr val="accent4">
                    <a:hueOff val="468000"/>
                    <a:satOff val="-4761"/>
                    <a:lumOff val="10196"/>
                  </a:schemeClr>
                </a:solidFill>
              </a:defRPr>
            </a:pPr>
            <a:r>
              <a:t>CSCI-351</a:t>
            </a:r>
            <a:br/>
            <a:r>
              <a:rPr sz="5032"/>
              <a:t>Data communication and Networks</a:t>
            </a:r>
          </a:p>
        </p:txBody>
      </p:sp>
      <p:sp>
        <p:nvSpPr>
          <p:cNvPr id="129" name="Subtitle 2"/>
          <p:cNvSpPr txBox="1"/>
          <p:nvPr/>
        </p:nvSpPr>
        <p:spPr>
          <a:xfrm>
            <a:off x="975357" y="4972423"/>
            <a:ext cx="10727824" cy="303445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algn="l" defTabSz="962355">
              <a:spcBef>
                <a:spcPts val="700"/>
              </a:spcBef>
              <a:defRPr sz="3700">
                <a:solidFill>
                  <a:schemeClr val="accent3">
                    <a:hueOff val="-365725"/>
                    <a:satOff val="-32500"/>
                    <a:lumOff val="18235"/>
                  </a:schemeClr>
                </a:solidFill>
                <a:latin typeface="Tw Cen MT"/>
                <a:ea typeface="Tw Cen MT"/>
                <a:cs typeface="Tw Cen MT"/>
                <a:sym typeface="Tw Cen MT"/>
              </a:defRPr>
            </a:pPr>
            <a:r>
              <a:t>Lecture 16: PKI + DNSSEC </a:t>
            </a:r>
          </a:p>
          <a:p>
            <a:pPr algn="l" defTabSz="962355">
              <a:spcBef>
                <a:spcPts val="700"/>
              </a:spcBef>
              <a:defRPr sz="3700">
                <a:solidFill>
                  <a:schemeClr val="accent5">
                    <a:hueOff val="89162"/>
                    <a:satOff val="9554"/>
                    <a:lumOff val="16296"/>
                  </a:schemeClr>
                </a:solidFill>
                <a:latin typeface="Tw Cen MT"/>
                <a:ea typeface="Tw Cen MT"/>
                <a:cs typeface="Tw Cen MT"/>
                <a:sym typeface="Tw Cen MT"/>
              </a:defRPr>
            </a:pPr>
            <a:r>
              <a:t>Warning: This may be hard to understand. Do not </a:t>
            </a:r>
            <a:r>
              <a:rPr>
                <a:solidFill>
                  <a:srgbClr val="FFFFFF"/>
                </a:solidFill>
              </a:rPr>
              <a:t>lose yourself</a:t>
            </a:r>
            <a:r>
              <a:t> during the class and keep asking questions</a:t>
            </a:r>
          </a:p>
          <a:p>
            <a:pPr algn="l" defTabSz="962355">
              <a:spcBef>
                <a:spcPts val="700"/>
              </a:spcBef>
              <a:defRPr sz="3700">
                <a:latin typeface="Tw Cen MT"/>
                <a:ea typeface="Tw Cen MT"/>
                <a:cs typeface="Tw Cen MT"/>
                <a:sym typeface="Tw Cen MT"/>
              </a:defRPr>
            </a:pPr>
          </a:p>
        </p:txBody>
      </p:sp>
      <p:pic>
        <p:nvPicPr>
          <p:cNvPr id="130" name="Image" descr="Image"/>
          <p:cNvPicPr>
            <a:picLocks noChangeAspect="1"/>
          </p:cNvPicPr>
          <p:nvPr/>
        </p:nvPicPr>
        <p:blipFill>
          <a:blip r:embed="rId2">
            <a:extLst/>
          </a:blip>
          <a:stretch>
            <a:fillRect/>
          </a:stretch>
        </p:blipFill>
        <p:spPr>
          <a:xfrm>
            <a:off x="730250" y="6635750"/>
            <a:ext cx="1871365" cy="187136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35" name="Group"/>
          <p:cNvGrpSpPr/>
          <p:nvPr/>
        </p:nvGrpSpPr>
        <p:grpSpPr>
          <a:xfrm>
            <a:off x="9396548" y="7062434"/>
            <a:ext cx="2414623" cy="1004752"/>
            <a:chOff x="-86995" y="0"/>
            <a:chExt cx="2414622" cy="1004751"/>
          </a:xfrm>
        </p:grpSpPr>
        <p:grpSp>
          <p:nvGrpSpPr>
            <p:cNvPr id="533" name="Group"/>
            <p:cNvGrpSpPr/>
            <p:nvPr/>
          </p:nvGrpSpPr>
          <p:grpSpPr>
            <a:xfrm>
              <a:off x="-86996" y="0"/>
              <a:ext cx="2166641" cy="577620"/>
              <a:chOff x="-63500" y="0"/>
              <a:chExt cx="2166639" cy="577619"/>
            </a:xfrm>
          </p:grpSpPr>
          <p:grpSp>
            <p:nvGrpSpPr>
              <p:cNvPr id="531" name="Group"/>
              <p:cNvGrpSpPr/>
              <p:nvPr/>
            </p:nvGrpSpPr>
            <p:grpSpPr>
              <a:xfrm>
                <a:off x="1138459" y="0"/>
                <a:ext cx="620594" cy="577620"/>
                <a:chOff x="0" y="0"/>
                <a:chExt cx="620592" cy="577619"/>
              </a:xfrm>
            </p:grpSpPr>
            <p:sp>
              <p:nvSpPr>
                <p:cNvPr id="52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8"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532" name="= Hash(        )"/>
              <p:cNvSpPr txBox="1"/>
              <p:nvPr/>
            </p:nvSpPr>
            <p:spPr>
              <a:xfrm>
                <a:off x="-63500" y="34809"/>
                <a:ext cx="2166640"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 Hash(        )</a:t>
                </a:r>
              </a:p>
            </p:txBody>
          </p:sp>
        </p:grpSp>
        <p:sp>
          <p:nvSpPr>
            <p:cNvPr id="534" name="4c04a5 … ff0cdd"/>
            <p:cNvSpPr txBox="1"/>
            <p:nvPr/>
          </p:nvSpPr>
          <p:spPr>
            <a:xfrm>
              <a:off x="41273" y="611051"/>
              <a:ext cx="2286354"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1900">
                  <a:latin typeface="Courier"/>
                  <a:ea typeface="Courier"/>
                  <a:cs typeface="Courier"/>
                  <a:sym typeface="Courier"/>
                </a:defRPr>
              </a:lvl1pPr>
            </a:lstStyle>
            <a:p>
              <a:pPr/>
              <a:r>
                <a:t>4c04a5 … ff0cdd</a:t>
              </a:r>
            </a:p>
          </p:txBody>
        </p:sp>
      </p:grpSp>
      <p:sp>
        <p:nvSpPr>
          <p:cNvPr id="536" name="DNSSEC 101: Hierarchy Builds Trust"/>
          <p:cNvSpPr txBox="1"/>
          <p:nvPr>
            <p:ph type="title"/>
          </p:nvPr>
        </p:nvSpPr>
        <p:spPr>
          <a:prstGeom prst="rect">
            <a:avLst/>
          </a:prstGeom>
        </p:spPr>
        <p:txBody>
          <a:bodyPr/>
          <a:lstStyle/>
          <a:p>
            <a:pPr/>
            <a:r>
              <a:t>DNSSEC 101: Hierarchy Builds Trust</a:t>
            </a:r>
          </a:p>
        </p:txBody>
      </p:sp>
      <p:sp>
        <p:nvSpPr>
          <p:cNvPr id="53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8" name="Line"/>
          <p:cNvSpPr/>
          <p:nvPr/>
        </p:nvSpPr>
        <p:spPr>
          <a:xfrm flipV="1">
            <a:off x="6336250" y="4309480"/>
            <a:ext cx="1" cy="1857771"/>
          </a:xfrm>
          <a:prstGeom prst="line">
            <a:avLst/>
          </a:prstGeom>
          <a:ln w="508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39" name="DS Record"/>
          <p:cNvSpPr/>
          <p:nvPr/>
        </p:nvSpPr>
        <p:spPr>
          <a:xfrm>
            <a:off x="7742553" y="7093066"/>
            <a:ext cx="1551892" cy="539520"/>
          </a:xfrm>
          <a:prstGeom prst="roundRect">
            <a:avLst>
              <a:gd name="adj" fmla="val 15962"/>
            </a:avLst>
          </a:prstGeom>
          <a:solidFill>
            <a:srgbClr val="000000"/>
          </a:solidFill>
          <a:ln w="50800">
            <a:solidFill>
              <a:schemeClr val="accent4">
                <a:hueOff val="468000"/>
                <a:satOff val="-4761"/>
                <a:lumOff val="10196"/>
              </a:schemeClr>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grpSp>
        <p:nvGrpSpPr>
          <p:cNvPr id="549" name="Group"/>
          <p:cNvGrpSpPr/>
          <p:nvPr/>
        </p:nvGrpSpPr>
        <p:grpSpPr>
          <a:xfrm>
            <a:off x="8069217" y="2951099"/>
            <a:ext cx="1318744" cy="725092"/>
            <a:chOff x="0" y="0"/>
            <a:chExt cx="1318742" cy="725091"/>
          </a:xfrm>
        </p:grpSpPr>
        <p:sp>
          <p:nvSpPr>
            <p:cNvPr id="540" name="RRSIG"/>
            <p:cNvSpPr/>
            <p:nvPr/>
          </p:nvSpPr>
          <p:spPr>
            <a:xfrm>
              <a:off x="0" y="0"/>
              <a:ext cx="1179428" cy="403108"/>
            </a:xfrm>
            <a:prstGeom prst="roundRect">
              <a:avLst>
                <a:gd name="adj" fmla="val 16236"/>
              </a:avLst>
            </a:prstGeom>
            <a:noFill/>
            <a:ln w="381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a:t>
              </a:r>
            </a:p>
          </p:txBody>
        </p:sp>
        <p:grpSp>
          <p:nvGrpSpPr>
            <p:cNvPr id="548" name="Group"/>
            <p:cNvGrpSpPr/>
            <p:nvPr/>
          </p:nvGrpSpPr>
          <p:grpSpPr>
            <a:xfrm>
              <a:off x="823684" y="222683"/>
              <a:ext cx="495059" cy="502409"/>
              <a:chOff x="0" y="0"/>
              <a:chExt cx="495058" cy="502407"/>
            </a:xfrm>
          </p:grpSpPr>
          <p:sp>
            <p:nvSpPr>
              <p:cNvPr id="541"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2"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3"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4"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5"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6" name="Oval"/>
              <p:cNvSpPr/>
              <p:nvPr/>
            </p:nvSpPr>
            <p:spPr>
              <a:xfrm>
                <a:off x="223318" y="0"/>
                <a:ext cx="271741" cy="296290"/>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47"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550" name="example.com's…"/>
          <p:cNvSpPr/>
          <p:nvPr/>
        </p:nvSpPr>
        <p:spPr>
          <a:xfrm>
            <a:off x="5147835" y="6164470"/>
            <a:ext cx="2376831" cy="1884187"/>
          </a:xfrm>
          <a:prstGeom prst="roundRect">
            <a:avLst>
              <a:gd name="adj" fmla="val 10110"/>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sp>
        <p:nvSpPr>
          <p:cNvPr id="551" name=".com"/>
          <p:cNvSpPr/>
          <p:nvPr/>
        </p:nvSpPr>
        <p:spPr>
          <a:xfrm>
            <a:off x="5147835" y="2334070"/>
            <a:ext cx="2376831" cy="1884188"/>
          </a:xfrm>
          <a:prstGeom prst="roundRect">
            <a:avLst>
              <a:gd name="adj" fmla="val 10110"/>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.com</a:t>
            </a:r>
          </a:p>
        </p:txBody>
      </p:sp>
      <p:grpSp>
        <p:nvGrpSpPr>
          <p:cNvPr id="566" name="Group"/>
          <p:cNvGrpSpPr/>
          <p:nvPr/>
        </p:nvGrpSpPr>
        <p:grpSpPr>
          <a:xfrm>
            <a:off x="7053354" y="7614361"/>
            <a:ext cx="841711" cy="756617"/>
            <a:chOff x="0" y="0"/>
            <a:chExt cx="841710" cy="756615"/>
          </a:xfrm>
        </p:grpSpPr>
        <p:grpSp>
          <p:nvGrpSpPr>
            <p:cNvPr id="559" name="Group"/>
            <p:cNvGrpSpPr/>
            <p:nvPr/>
          </p:nvGrpSpPr>
          <p:grpSpPr>
            <a:xfrm>
              <a:off x="0" y="0"/>
              <a:ext cx="620593" cy="577620"/>
              <a:chOff x="0" y="0"/>
              <a:chExt cx="620592" cy="577619"/>
            </a:xfrm>
          </p:grpSpPr>
          <p:sp>
            <p:nvSpPr>
              <p:cNvPr id="552"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3"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4"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5"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6"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7"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8"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565" name="Group"/>
            <p:cNvGrpSpPr/>
            <p:nvPr/>
          </p:nvGrpSpPr>
          <p:grpSpPr>
            <a:xfrm>
              <a:off x="214047" y="178996"/>
              <a:ext cx="627664" cy="577620"/>
              <a:chOff x="0" y="0"/>
              <a:chExt cx="627662" cy="577619"/>
            </a:xfrm>
          </p:grpSpPr>
          <p:sp>
            <p:nvSpPr>
              <p:cNvPr id="560" name="Line"/>
              <p:cNvSpPr/>
              <p:nvPr/>
            </p:nvSpPr>
            <p:spPr>
              <a:xfrm>
                <a:off x="-1" y="204114"/>
                <a:ext cx="467471"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1" name="Line"/>
              <p:cNvSpPr/>
              <p:nvPr/>
            </p:nvSpPr>
            <p:spPr>
              <a:xfrm flipV="1">
                <a:off x="5698" y="254314"/>
                <a:ext cx="306071"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2" name="Line"/>
              <p:cNvSpPr/>
              <p:nvPr/>
            </p:nvSpPr>
            <p:spPr>
              <a:xfrm flipV="1">
                <a:off x="213954" y="285219"/>
                <a:ext cx="138445"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3"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64"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567" name="DS Record"/>
          <p:cNvSpPr/>
          <p:nvPr/>
        </p:nvSpPr>
        <p:spPr>
          <a:xfrm>
            <a:off x="7742553" y="7093066"/>
            <a:ext cx="1551892" cy="539520"/>
          </a:xfrm>
          <a:prstGeom prst="roundRect">
            <a:avLst>
              <a:gd name="adj" fmla="val 15962"/>
            </a:avLst>
          </a:prstGeom>
          <a:solidFill>
            <a:srgbClr val="000000"/>
          </a:solidFill>
          <a:ln w="50800">
            <a:solidFill>
              <a:schemeClr val="accent4">
                <a:hueOff val="468000"/>
                <a:satOff val="-4761"/>
                <a:lumOff val="10196"/>
              </a:schemeClr>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grpSp>
        <p:nvGrpSpPr>
          <p:cNvPr id="584" name="Group"/>
          <p:cNvGrpSpPr/>
          <p:nvPr/>
        </p:nvGrpSpPr>
        <p:grpSpPr>
          <a:xfrm>
            <a:off x="7133565" y="3885796"/>
            <a:ext cx="681291" cy="640617"/>
            <a:chOff x="0" y="0"/>
            <a:chExt cx="681290" cy="640616"/>
          </a:xfrm>
        </p:grpSpPr>
        <p:grpSp>
          <p:nvGrpSpPr>
            <p:cNvPr id="575" name="Group"/>
            <p:cNvGrpSpPr/>
            <p:nvPr/>
          </p:nvGrpSpPr>
          <p:grpSpPr>
            <a:xfrm>
              <a:off x="0" y="0"/>
              <a:ext cx="495059" cy="502408"/>
              <a:chOff x="0" y="0"/>
              <a:chExt cx="495058" cy="502407"/>
            </a:xfrm>
          </p:grpSpPr>
          <p:sp>
            <p:nvSpPr>
              <p:cNvPr id="568"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497FC"/>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9"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0"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1"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2"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3" name="Oval"/>
              <p:cNvSpPr/>
              <p:nvPr/>
            </p:nvSpPr>
            <p:spPr>
              <a:xfrm>
                <a:off x="223318" y="0"/>
                <a:ext cx="271741" cy="296290"/>
              </a:xfrm>
              <a:prstGeom prst="ellipse">
                <a:avLst/>
              </a:prstGeom>
              <a:solidFill>
                <a:srgbClr val="1497FC"/>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74"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583" name="Group"/>
            <p:cNvGrpSpPr/>
            <p:nvPr/>
          </p:nvGrpSpPr>
          <p:grpSpPr>
            <a:xfrm>
              <a:off x="186232" y="138209"/>
              <a:ext cx="495059" cy="502408"/>
              <a:chOff x="0" y="0"/>
              <a:chExt cx="495058" cy="502407"/>
            </a:xfrm>
          </p:grpSpPr>
          <p:sp>
            <p:nvSpPr>
              <p:cNvPr id="576"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7"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8"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9"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0"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1" name="Oval"/>
              <p:cNvSpPr/>
              <p:nvPr/>
            </p:nvSpPr>
            <p:spPr>
              <a:xfrm>
                <a:off x="223318" y="0"/>
                <a:ext cx="271741" cy="296290"/>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82"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path" nodeType="clickEffect" presetSubtype="0" presetID="-1" grpId="3" accel="50000" decel="50000" fill="hold">
                                  <p:stCondLst>
                                    <p:cond delay="0"/>
                                  </p:stCondLst>
                                  <p:childTnLst>
                                    <p:animMotion path="M 0.000000 0.000000 L -0.001690 -0.483747" origin="layout" pathEditMode="relative">
                                      <p:cBhvr>
                                        <p:cTn id="14" dur="1000" fill="hold"/>
                                        <p:tgtEl>
                                          <p:spTgt spid="539"/>
                                        </p:tgtEl>
                                        <p:attrNameLst>
                                          <p:attrName>ppt_x</p:attrName>
                                          <p:attrName>ppt_y</p:attrName>
                                        </p:attrNameLst>
                                      </p:cBhvr>
                                    </p:animMotion>
                                  </p:childTnLst>
                                </p:cTn>
                              </p:par>
                            </p:childTnLst>
                          </p:cTn>
                        </p:par>
                        <p:par>
                          <p:cTn id="15" fill="hold">
                            <p:stCondLst>
                              <p:cond delay="1000"/>
                            </p:stCondLst>
                            <p:childTnLst>
                              <p:par>
                                <p:cTn id="16" presetClass="entr" nodeType="afterEffect" presetSubtype="0" presetID="1" grpId="4" fill="hold">
                                  <p:stCondLst>
                                    <p:cond delay="0"/>
                                  </p:stCondLst>
                                  <p:iterate type="el" backwards="0">
                                    <p:tmAbs val="0"/>
                                  </p:iterate>
                                  <p:childTnLst>
                                    <p:set>
                                      <p:cBhvr>
                                        <p:cTn id="17" fill="hold"/>
                                        <p:tgtEl>
                                          <p:spTgt spid="56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5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7" grpId="4"/>
      <p:bldP build="whole" bldLvl="1" animBg="1" rev="0" advAuto="0" spid="535" grpId="2"/>
      <p:bldP build="whole" bldLvl="1" animBg="1" rev="0" advAuto="0" spid="539" grpId="1"/>
      <p:bldP build="whole" bldLvl="1" animBg="1" rev="0" advAuto="0" spid="549" grpId="5"/>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7" name="Line"/>
          <p:cNvSpPr/>
          <p:nvPr/>
        </p:nvSpPr>
        <p:spPr>
          <a:xfrm flipV="1">
            <a:off x="8956006" y="4168506"/>
            <a:ext cx="1" cy="2889788"/>
          </a:xfrm>
          <a:prstGeom prst="line">
            <a:avLst/>
          </a:prstGeom>
          <a:ln w="508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88" name="DS Record"/>
          <p:cNvSpPr/>
          <p:nvPr/>
        </p:nvSpPr>
        <p:spPr>
          <a:xfrm>
            <a:off x="10291823" y="2370455"/>
            <a:ext cx="1551892" cy="539521"/>
          </a:xfrm>
          <a:prstGeom prst="roundRect">
            <a:avLst>
              <a:gd name="adj" fmla="val 15962"/>
            </a:avLst>
          </a:prstGeom>
          <a:solidFill>
            <a:srgbClr val="000000"/>
          </a:solidFill>
          <a:ln w="50800">
            <a:solidFill>
              <a:schemeClr val="accent4">
                <a:hueOff val="468000"/>
                <a:satOff val="-4761"/>
                <a:lumOff val="10196"/>
              </a:schemeClr>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sp>
        <p:nvSpPr>
          <p:cNvPr id="589" name="example.com's…"/>
          <p:cNvSpPr/>
          <p:nvPr/>
        </p:nvSpPr>
        <p:spPr>
          <a:xfrm>
            <a:off x="7767591" y="6164470"/>
            <a:ext cx="2376832" cy="1884187"/>
          </a:xfrm>
          <a:prstGeom prst="roundRect">
            <a:avLst>
              <a:gd name="adj" fmla="val 10110"/>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sp>
        <p:nvSpPr>
          <p:cNvPr id="590" name=".com"/>
          <p:cNvSpPr/>
          <p:nvPr/>
        </p:nvSpPr>
        <p:spPr>
          <a:xfrm>
            <a:off x="7767591" y="2334070"/>
            <a:ext cx="2376832" cy="1884188"/>
          </a:xfrm>
          <a:prstGeom prst="roundRect">
            <a:avLst>
              <a:gd name="adj" fmla="val 10110"/>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.com</a:t>
            </a:r>
          </a:p>
        </p:txBody>
      </p:sp>
      <p:grpSp>
        <p:nvGrpSpPr>
          <p:cNvPr id="605" name="Group"/>
          <p:cNvGrpSpPr/>
          <p:nvPr/>
        </p:nvGrpSpPr>
        <p:grpSpPr>
          <a:xfrm>
            <a:off x="9673111" y="7614361"/>
            <a:ext cx="841711" cy="756617"/>
            <a:chOff x="0" y="0"/>
            <a:chExt cx="841710" cy="756615"/>
          </a:xfrm>
        </p:grpSpPr>
        <p:grpSp>
          <p:nvGrpSpPr>
            <p:cNvPr id="598" name="Group"/>
            <p:cNvGrpSpPr/>
            <p:nvPr/>
          </p:nvGrpSpPr>
          <p:grpSpPr>
            <a:xfrm>
              <a:off x="0" y="0"/>
              <a:ext cx="620593" cy="577620"/>
              <a:chOff x="0" y="0"/>
              <a:chExt cx="620592" cy="577619"/>
            </a:xfrm>
          </p:grpSpPr>
          <p:sp>
            <p:nvSpPr>
              <p:cNvPr id="59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5"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604" name="Group"/>
            <p:cNvGrpSpPr/>
            <p:nvPr/>
          </p:nvGrpSpPr>
          <p:grpSpPr>
            <a:xfrm>
              <a:off x="214047" y="178996"/>
              <a:ext cx="627664" cy="577620"/>
              <a:chOff x="0" y="0"/>
              <a:chExt cx="627662" cy="577619"/>
            </a:xfrm>
          </p:grpSpPr>
          <p:sp>
            <p:nvSpPr>
              <p:cNvPr id="599" name="Line"/>
              <p:cNvSpPr/>
              <p:nvPr/>
            </p:nvSpPr>
            <p:spPr>
              <a:xfrm>
                <a:off x="-1" y="204114"/>
                <a:ext cx="467471"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0" name="Line"/>
              <p:cNvSpPr/>
              <p:nvPr/>
            </p:nvSpPr>
            <p:spPr>
              <a:xfrm flipV="1">
                <a:off x="5698" y="254314"/>
                <a:ext cx="306071"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1" name="Line"/>
              <p:cNvSpPr/>
              <p:nvPr/>
            </p:nvSpPr>
            <p:spPr>
              <a:xfrm flipV="1">
                <a:off x="213954" y="285219"/>
                <a:ext cx="138445"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2"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03"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615" name="Group"/>
          <p:cNvGrpSpPr/>
          <p:nvPr/>
        </p:nvGrpSpPr>
        <p:grpSpPr>
          <a:xfrm>
            <a:off x="10641982" y="2913618"/>
            <a:ext cx="1318744" cy="725092"/>
            <a:chOff x="0" y="0"/>
            <a:chExt cx="1318742" cy="725091"/>
          </a:xfrm>
        </p:grpSpPr>
        <p:sp>
          <p:nvSpPr>
            <p:cNvPr id="606" name="RRSIG"/>
            <p:cNvSpPr/>
            <p:nvPr/>
          </p:nvSpPr>
          <p:spPr>
            <a:xfrm>
              <a:off x="0" y="0"/>
              <a:ext cx="1179428" cy="403108"/>
            </a:xfrm>
            <a:prstGeom prst="roundRect">
              <a:avLst>
                <a:gd name="adj" fmla="val 16236"/>
              </a:avLst>
            </a:prstGeom>
            <a:noFill/>
            <a:ln w="381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a:t>
              </a:r>
            </a:p>
          </p:txBody>
        </p:sp>
        <p:grpSp>
          <p:nvGrpSpPr>
            <p:cNvPr id="614" name="Group"/>
            <p:cNvGrpSpPr/>
            <p:nvPr/>
          </p:nvGrpSpPr>
          <p:grpSpPr>
            <a:xfrm>
              <a:off x="823684" y="222683"/>
              <a:ext cx="495059" cy="502409"/>
              <a:chOff x="0" y="0"/>
              <a:chExt cx="495058" cy="502407"/>
            </a:xfrm>
          </p:grpSpPr>
          <p:sp>
            <p:nvSpPr>
              <p:cNvPr id="607"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8"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9"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0"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1"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2" name="Oval"/>
              <p:cNvSpPr/>
              <p:nvPr/>
            </p:nvSpPr>
            <p:spPr>
              <a:xfrm>
                <a:off x="223318" y="0"/>
                <a:ext cx="271741" cy="296290"/>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13"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616" name="Group"/>
          <p:cNvSpPr/>
          <p:nvPr/>
        </p:nvSpPr>
        <p:spPr>
          <a:xfrm>
            <a:off x="2374244" y="6205627"/>
            <a:ext cx="2453031" cy="2026357"/>
          </a:xfrm>
          <a:prstGeom prst="roundRect">
            <a:avLst>
              <a:gd name="adj" fmla="val 9401"/>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 Resolver</a:t>
            </a:r>
          </a:p>
        </p:txBody>
      </p:sp>
      <p:grpSp>
        <p:nvGrpSpPr>
          <p:cNvPr id="619" name="Group"/>
          <p:cNvGrpSpPr/>
          <p:nvPr/>
        </p:nvGrpSpPr>
        <p:grpSpPr>
          <a:xfrm>
            <a:off x="4877024" y="7256470"/>
            <a:ext cx="2802718" cy="727318"/>
            <a:chOff x="0" y="705033"/>
            <a:chExt cx="2802716" cy="727317"/>
          </a:xfrm>
        </p:grpSpPr>
        <p:sp>
          <p:nvSpPr>
            <p:cNvPr id="617" name="Line"/>
            <p:cNvSpPr/>
            <p:nvPr/>
          </p:nvSpPr>
          <p:spPr>
            <a:xfrm flipH="1" flipV="1">
              <a:off x="-1" y="705033"/>
              <a:ext cx="2802718"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8" name="DNSKEY"/>
            <p:cNvSpPr/>
            <p:nvPr/>
          </p:nvSpPr>
          <p:spPr>
            <a:xfrm>
              <a:off x="625412" y="892831"/>
              <a:ext cx="1551892" cy="539521"/>
            </a:xfrm>
            <a:prstGeom prst="roundRect">
              <a:avLst>
                <a:gd name="adj" fmla="val 15962"/>
              </a:avLst>
            </a:prstGeom>
            <a:solidFill>
              <a:srgbClr val="000000"/>
            </a:solidFill>
            <a:ln w="50800" cap="flat">
              <a:solidFill>
                <a:schemeClr val="accent3">
                  <a:hueOff val="-365725"/>
                  <a:satOff val="-32500"/>
                  <a:lumOff val="18235"/>
                </a:schemeClr>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grpSp>
      <p:grpSp>
        <p:nvGrpSpPr>
          <p:cNvPr id="622" name="Group"/>
          <p:cNvGrpSpPr/>
          <p:nvPr/>
        </p:nvGrpSpPr>
        <p:grpSpPr>
          <a:xfrm>
            <a:off x="4842873" y="3158686"/>
            <a:ext cx="2802718" cy="714608"/>
            <a:chOff x="0" y="788230"/>
            <a:chExt cx="2802716" cy="714607"/>
          </a:xfrm>
        </p:grpSpPr>
        <p:sp>
          <p:nvSpPr>
            <p:cNvPr id="620" name="Line"/>
            <p:cNvSpPr/>
            <p:nvPr/>
          </p:nvSpPr>
          <p:spPr>
            <a:xfrm flipH="1" flipV="1">
              <a:off x="-1" y="788230"/>
              <a:ext cx="2802718"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1" name="DS Record"/>
            <p:cNvSpPr/>
            <p:nvPr/>
          </p:nvSpPr>
          <p:spPr>
            <a:xfrm>
              <a:off x="778133" y="963318"/>
              <a:ext cx="1551893" cy="539520"/>
            </a:xfrm>
            <a:prstGeom prst="roundRect">
              <a:avLst>
                <a:gd name="adj" fmla="val 15962"/>
              </a:avLst>
            </a:prstGeom>
            <a:solidFill>
              <a:srgbClr val="000000"/>
            </a:solidFill>
            <a:ln w="50800" cap="flat">
              <a:solidFill>
                <a:schemeClr val="accent4">
                  <a:hueOff val="468000"/>
                  <a:satOff val="-4761"/>
                  <a:lumOff val="10196"/>
                </a:schemeClr>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grpSp>
      <p:sp>
        <p:nvSpPr>
          <p:cNvPr id="623" name="DNSKEY"/>
          <p:cNvSpPr/>
          <p:nvPr/>
        </p:nvSpPr>
        <p:spPr>
          <a:xfrm>
            <a:off x="3279880" y="8299631"/>
            <a:ext cx="1551892" cy="539520"/>
          </a:xfrm>
          <a:prstGeom prst="roundRect">
            <a:avLst>
              <a:gd name="adj" fmla="val 15962"/>
            </a:avLst>
          </a:prstGeom>
          <a:solidFill>
            <a:srgbClr val="000000"/>
          </a:solidFill>
          <a:ln w="50800">
            <a:solidFill>
              <a:schemeClr val="accent3">
                <a:hueOff val="-365725"/>
                <a:satOff val="-32500"/>
                <a:lumOff val="18235"/>
              </a:schemeClr>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grpSp>
        <p:nvGrpSpPr>
          <p:cNvPr id="627" name="Group"/>
          <p:cNvGrpSpPr/>
          <p:nvPr/>
        </p:nvGrpSpPr>
        <p:grpSpPr>
          <a:xfrm>
            <a:off x="4956424" y="4019234"/>
            <a:ext cx="1396478" cy="1073466"/>
            <a:chOff x="0" y="0"/>
            <a:chExt cx="1396477" cy="1073465"/>
          </a:xfrm>
        </p:grpSpPr>
        <p:sp>
          <p:nvSpPr>
            <p:cNvPr id="624" name="Line"/>
            <p:cNvSpPr/>
            <p:nvPr/>
          </p:nvSpPr>
          <p:spPr>
            <a:xfrm flipV="1">
              <a:off x="1321958" y="0"/>
              <a:ext cx="1" cy="502408"/>
            </a:xfrm>
            <a:prstGeom prst="line">
              <a:avLst/>
            </a:prstGeom>
            <a:noFill/>
            <a:ln w="38100" cap="flat">
              <a:solidFill>
                <a:srgbClr val="FFFFFF"/>
              </a:solidFill>
              <a:prstDash val="sysDot"/>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5" name="compare!"/>
            <p:cNvSpPr txBox="1"/>
            <p:nvPr/>
          </p:nvSpPr>
          <p:spPr>
            <a:xfrm>
              <a:off x="168261" y="641665"/>
              <a:ext cx="1228217"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compare!</a:t>
              </a:r>
            </a:p>
          </p:txBody>
        </p:sp>
        <p:sp>
          <p:nvSpPr>
            <p:cNvPr id="626" name="Line"/>
            <p:cNvSpPr/>
            <p:nvPr/>
          </p:nvSpPr>
          <p:spPr>
            <a:xfrm flipH="1" flipV="1">
              <a:off x="-1" y="472600"/>
              <a:ext cx="1318744" cy="1"/>
            </a:xfrm>
            <a:prstGeom prst="line">
              <a:avLst/>
            </a:prstGeom>
            <a:noFill/>
            <a:ln w="38100" cap="flat">
              <a:solidFill>
                <a:srgbClr val="FFFFFF"/>
              </a:solidFill>
              <a:prstDash val="sysDot"/>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644" name="Group"/>
          <p:cNvGrpSpPr/>
          <p:nvPr/>
        </p:nvGrpSpPr>
        <p:grpSpPr>
          <a:xfrm>
            <a:off x="9753320" y="3827057"/>
            <a:ext cx="681292" cy="640617"/>
            <a:chOff x="0" y="0"/>
            <a:chExt cx="681290" cy="640616"/>
          </a:xfrm>
        </p:grpSpPr>
        <p:grpSp>
          <p:nvGrpSpPr>
            <p:cNvPr id="635" name="Group"/>
            <p:cNvGrpSpPr/>
            <p:nvPr/>
          </p:nvGrpSpPr>
          <p:grpSpPr>
            <a:xfrm>
              <a:off x="0" y="0"/>
              <a:ext cx="495059" cy="502408"/>
              <a:chOff x="0" y="0"/>
              <a:chExt cx="495058" cy="502407"/>
            </a:xfrm>
          </p:grpSpPr>
          <p:sp>
            <p:nvSpPr>
              <p:cNvPr id="628"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497FC"/>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9"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0"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1"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2"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3" name="Oval"/>
              <p:cNvSpPr/>
              <p:nvPr/>
            </p:nvSpPr>
            <p:spPr>
              <a:xfrm>
                <a:off x="223318" y="0"/>
                <a:ext cx="271741" cy="296290"/>
              </a:xfrm>
              <a:prstGeom prst="ellipse">
                <a:avLst/>
              </a:prstGeom>
              <a:solidFill>
                <a:srgbClr val="1497FC"/>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34"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643" name="Group"/>
            <p:cNvGrpSpPr/>
            <p:nvPr/>
          </p:nvGrpSpPr>
          <p:grpSpPr>
            <a:xfrm>
              <a:off x="186232" y="138209"/>
              <a:ext cx="495059" cy="502408"/>
              <a:chOff x="0" y="0"/>
              <a:chExt cx="495058" cy="502407"/>
            </a:xfrm>
          </p:grpSpPr>
          <p:sp>
            <p:nvSpPr>
              <p:cNvPr id="636"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7"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8"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9"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0"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1" name="Oval"/>
              <p:cNvSpPr/>
              <p:nvPr/>
            </p:nvSpPr>
            <p:spPr>
              <a:xfrm>
                <a:off x="223318" y="0"/>
                <a:ext cx="271741" cy="296290"/>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42"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645" name="DNSSEC 101: Hierarchy Builds Trust"/>
          <p:cNvSpPr txBox="1"/>
          <p:nvPr>
            <p:ph type="title"/>
          </p:nvPr>
        </p:nvSpPr>
        <p:spPr>
          <a:prstGeom prst="rect">
            <a:avLst/>
          </a:prstGeom>
        </p:spPr>
        <p:txBody>
          <a:bodyPr/>
          <a:lstStyle/>
          <a:p>
            <a:pPr/>
            <a:r>
              <a:t>DNSSEC 101: Hierarchy Builds Trust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619"/>
                                        </p:tgtEl>
                                        <p:attrNameLst>
                                          <p:attrName>style.visibility</p:attrName>
                                        </p:attrNameLst>
                                      </p:cBhvr>
                                      <p:to>
                                        <p:strVal val="visible"/>
                                      </p:to>
                                    </p:set>
                                    <p:animEffect filter="wipe(right)" transition="in">
                                      <p:cBhvr>
                                        <p:cTn id="7" dur="500"/>
                                        <p:tgtEl>
                                          <p:spTgt spid="619"/>
                                        </p:tgtEl>
                                      </p:cBhvr>
                                    </p:animEffect>
                                  </p:childTnLst>
                                </p:cTn>
                              </p:par>
                            </p:childTnLst>
                          </p:cTn>
                        </p:par>
                        <p:par>
                          <p:cTn id="8" fill="hold">
                            <p:stCondLst>
                              <p:cond delay="500"/>
                            </p:stCondLst>
                            <p:childTnLst>
                              <p:par>
                                <p:cTn id="9" presetClass="entr" nodeType="afterEffect" presetSubtype="0" presetID="1" grpId="2" fill="hold">
                                  <p:stCondLst>
                                    <p:cond delay="0"/>
                                  </p:stCondLst>
                                  <p:iterate type="el" backwards="0">
                                    <p:tmAbs val="0"/>
                                  </p:iterate>
                                  <p:childTnLst>
                                    <p:set>
                                      <p:cBhvr>
                                        <p:cTn id="10" fill="hold"/>
                                        <p:tgtEl>
                                          <p:spTgt spid="6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path" nodeType="clickEffect" presetSubtype="0" presetID="-1" grpId="3" accel="50000" decel="50000" fill="hold">
                                  <p:stCondLst>
                                    <p:cond delay="0"/>
                                  </p:stCondLst>
                                  <p:childTnLst>
                                    <p:animMotion path="M 0.000000 0.000000 L -0.000000 -0.404224" origin="layout" pathEditMode="relative">
                                      <p:cBhvr>
                                        <p:cTn id="14" dur="1000" fill="hold"/>
                                        <p:tgtEl>
                                          <p:spTgt spid="616"/>
                                        </p:tgtEl>
                                        <p:attrNameLst>
                                          <p:attrName>ppt_x</p:attrName>
                                          <p:attrName>ppt_y</p:attrName>
                                        </p:attrNameLst>
                                      </p:cBhvr>
                                    </p:animMotion>
                                  </p:childTnLst>
                                </p:cTn>
                              </p:par>
                            </p:childTnLst>
                          </p:cTn>
                        </p:par>
                        <p:par>
                          <p:cTn id="15" fill="hold">
                            <p:stCondLst>
                              <p:cond delay="0"/>
                            </p:stCondLst>
                            <p:childTnLst>
                              <p:par>
                                <p:cTn id="16" presetClass="path" nodeType="withEffect" presetSubtype="0" presetID="-1" grpId="4" accel="50000" decel="50000" fill="hold">
                                  <p:stCondLst>
                                    <p:cond delay="0"/>
                                  </p:stCondLst>
                                  <p:childTnLst>
                                    <p:animMotion path="M 0.000000 0.000000 L 0.000000 -0.411546" origin="layout" pathEditMode="relative">
                                      <p:cBhvr>
                                        <p:cTn id="17" dur="1000" fill="hold"/>
                                        <p:tgtEl>
                                          <p:spTgt spid="623"/>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2" presetID="22" grpId="5" fill="hold">
                                  <p:stCondLst>
                                    <p:cond delay="0"/>
                                  </p:stCondLst>
                                  <p:iterate type="el" backwards="0">
                                    <p:tmAbs val="0"/>
                                  </p:iterate>
                                  <p:childTnLst>
                                    <p:set>
                                      <p:cBhvr>
                                        <p:cTn id="21" fill="hold"/>
                                        <p:tgtEl>
                                          <p:spTgt spid="622"/>
                                        </p:tgtEl>
                                        <p:attrNameLst>
                                          <p:attrName>style.visibility</p:attrName>
                                        </p:attrNameLst>
                                      </p:cBhvr>
                                      <p:to>
                                        <p:strVal val="visible"/>
                                      </p:to>
                                    </p:set>
                                    <p:animEffect filter="wipe(right)" transition="in">
                                      <p:cBhvr>
                                        <p:cTn id="22" dur="300"/>
                                        <p:tgtEl>
                                          <p:spTgt spid="622"/>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6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3" grpId="2"/>
      <p:bldP build="whole" bldLvl="1" animBg="1" rev="0" advAuto="0" spid="627" grpId="6"/>
      <p:bldP build="whole" bldLvl="1" animBg="1" rev="0" advAuto="0" spid="622" grpId="5"/>
      <p:bldP build="whole" bldLvl="1" animBg="1" rev="0" advAuto="0" spid="619"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9" name="DNSSEC: Hierarchical PKI"/>
          <p:cNvSpPr txBox="1"/>
          <p:nvPr>
            <p:ph type="title"/>
          </p:nvPr>
        </p:nvSpPr>
        <p:spPr>
          <a:prstGeom prst="rect">
            <a:avLst/>
          </a:prstGeom>
        </p:spPr>
        <p:txBody>
          <a:bodyPr/>
          <a:lstStyle/>
          <a:p>
            <a:pPr/>
            <a:r>
              <a:t>DNSSEC: </a:t>
            </a:r>
            <a:r>
              <a:rPr>
                <a:solidFill>
                  <a:schemeClr val="accent3">
                    <a:hueOff val="-365725"/>
                    <a:satOff val="-32500"/>
                    <a:lumOff val="18235"/>
                  </a:schemeClr>
                </a:solidFill>
              </a:rPr>
              <a:t>Hierarchical</a:t>
            </a:r>
            <a:r>
              <a:t> PKI</a:t>
            </a:r>
          </a:p>
        </p:txBody>
      </p:sp>
      <p:sp>
        <p:nvSpPr>
          <p:cNvPr id="650" name="Man"/>
          <p:cNvSpPr/>
          <p:nvPr/>
        </p:nvSpPr>
        <p:spPr>
          <a:xfrm>
            <a:off x="8476127" y="4890613"/>
            <a:ext cx="858304" cy="221584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651" name="Line"/>
          <p:cNvSpPr/>
          <p:nvPr/>
        </p:nvSpPr>
        <p:spPr>
          <a:xfrm>
            <a:off x="5706560" y="6158251"/>
            <a:ext cx="2403369" cy="1"/>
          </a:xfrm>
          <a:prstGeom prst="line">
            <a:avLst/>
          </a:prstGeom>
          <a:ln w="889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grpSp>
        <p:nvGrpSpPr>
          <p:cNvPr id="659" name="Group"/>
          <p:cNvGrpSpPr/>
          <p:nvPr/>
        </p:nvGrpSpPr>
        <p:grpSpPr>
          <a:xfrm rot="2700000">
            <a:off x="3665550" y="5263449"/>
            <a:ext cx="1532726" cy="1470176"/>
            <a:chOff x="0" y="0"/>
            <a:chExt cx="1532725" cy="1470174"/>
          </a:xfrm>
        </p:grpSpPr>
        <p:sp>
          <p:nvSpPr>
            <p:cNvPr id="652"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3"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4"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5"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6"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7" name="Oval"/>
            <p:cNvSpPr/>
            <p:nvPr/>
          </p:nvSpPr>
          <p:spPr>
            <a:xfrm>
              <a:off x="691406" y="0"/>
              <a:ext cx="841320" cy="86702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8"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667" name="Group"/>
          <p:cNvGrpSpPr/>
          <p:nvPr/>
        </p:nvGrpSpPr>
        <p:grpSpPr>
          <a:xfrm rot="2700000">
            <a:off x="10340385" y="5751949"/>
            <a:ext cx="1532727" cy="1470175"/>
            <a:chOff x="0" y="0"/>
            <a:chExt cx="1532725" cy="1470174"/>
          </a:xfrm>
        </p:grpSpPr>
        <p:sp>
          <p:nvSpPr>
            <p:cNvPr id="660"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1"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2"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3"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4"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5" name="Oval"/>
            <p:cNvSpPr/>
            <p:nvPr/>
          </p:nvSpPr>
          <p:spPr>
            <a:xfrm>
              <a:off x="691406" y="0"/>
              <a:ext cx="841320" cy="867022"/>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6"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668" name="I only trust this key"/>
          <p:cNvSpPr/>
          <p:nvPr/>
        </p:nvSpPr>
        <p:spPr>
          <a:xfrm>
            <a:off x="7742263" y="2543948"/>
            <a:ext cx="4842670" cy="21439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9" y="0"/>
                </a:moveTo>
                <a:cubicBezTo>
                  <a:pt x="143" y="0"/>
                  <a:pt x="0" y="322"/>
                  <a:pt x="0" y="720"/>
                </a:cubicBezTo>
                <a:lnTo>
                  <a:pt x="0" y="10740"/>
                </a:lnTo>
                <a:cubicBezTo>
                  <a:pt x="0" y="11138"/>
                  <a:pt x="143" y="11460"/>
                  <a:pt x="319" y="11460"/>
                </a:cubicBezTo>
                <a:lnTo>
                  <a:pt x="9329" y="11460"/>
                </a:lnTo>
                <a:lnTo>
                  <a:pt x="9964" y="21600"/>
                </a:lnTo>
                <a:lnTo>
                  <a:pt x="10602" y="11460"/>
                </a:lnTo>
                <a:lnTo>
                  <a:pt x="21281" y="11460"/>
                </a:lnTo>
                <a:cubicBezTo>
                  <a:pt x="21457" y="11460"/>
                  <a:pt x="21600" y="11138"/>
                  <a:pt x="21600" y="10740"/>
                </a:cubicBezTo>
                <a:lnTo>
                  <a:pt x="21600" y="720"/>
                </a:lnTo>
                <a:cubicBezTo>
                  <a:pt x="21600" y="322"/>
                  <a:pt x="21457" y="0"/>
                  <a:pt x="21281" y="0"/>
                </a:cubicBezTo>
                <a:lnTo>
                  <a:pt x="319"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vl1pPr>
          </a:lstStyle>
          <a:p>
            <a:pPr/>
            <a:r>
              <a:t>I only trust this key</a:t>
            </a:r>
          </a:p>
        </p:txBody>
      </p:sp>
      <p:grpSp>
        <p:nvGrpSpPr>
          <p:cNvPr id="671" name="Group"/>
          <p:cNvGrpSpPr/>
          <p:nvPr/>
        </p:nvGrpSpPr>
        <p:grpSpPr>
          <a:xfrm>
            <a:off x="9722436" y="4745299"/>
            <a:ext cx="2768626" cy="2459135"/>
            <a:chOff x="0" y="0"/>
            <a:chExt cx="2768625" cy="2459134"/>
          </a:xfrm>
        </p:grpSpPr>
        <p:sp>
          <p:nvSpPr>
            <p:cNvPr id="669" name="Rectangle"/>
            <p:cNvSpPr/>
            <p:nvPr/>
          </p:nvSpPr>
          <p:spPr>
            <a:xfrm>
              <a:off x="3593" y="768128"/>
              <a:ext cx="2761439" cy="1691007"/>
            </a:xfrm>
            <a:prstGeom prst="rect">
              <a:avLst/>
            </a:prstGeom>
            <a:noFill/>
            <a:ln w="50800" cap="flat">
              <a:solidFill>
                <a:srgbClr val="FFFFFF"/>
              </a:solidFill>
              <a:prstDash val="sysDot"/>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70" name="Root DNSKEY"/>
            <p:cNvSpPr txBox="1"/>
            <p:nvPr/>
          </p:nvSpPr>
          <p:spPr>
            <a:xfrm>
              <a:off x="0" y="0"/>
              <a:ext cx="2768626" cy="5727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100"/>
              </a:lvl1pPr>
            </a:lstStyle>
            <a:p>
              <a:pPr/>
              <a:r>
                <a:t>Root DNSKEY</a:t>
              </a:r>
            </a:p>
          </p:txBody>
        </p:sp>
      </p:grpSp>
      <p:sp>
        <p:nvSpPr>
          <p:cNvPr id="672" name="example.com"/>
          <p:cNvSpPr txBox="1"/>
          <p:nvPr/>
        </p:nvSpPr>
        <p:spPr>
          <a:xfrm>
            <a:off x="3114332" y="6610832"/>
            <a:ext cx="2635162" cy="5727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example.com</a:t>
            </a:r>
          </a:p>
        </p:txBody>
      </p:sp>
      <p:sp>
        <p:nvSpPr>
          <p:cNvPr id="6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699" name="Group"/>
          <p:cNvGrpSpPr/>
          <p:nvPr/>
        </p:nvGrpSpPr>
        <p:grpSpPr>
          <a:xfrm>
            <a:off x="64228" y="2590340"/>
            <a:ext cx="5456638" cy="3310390"/>
            <a:chOff x="0" y="0"/>
            <a:chExt cx="5456637" cy="3310389"/>
          </a:xfrm>
        </p:grpSpPr>
        <p:grpSp>
          <p:nvGrpSpPr>
            <p:cNvPr id="696" name="Group"/>
            <p:cNvGrpSpPr/>
            <p:nvPr/>
          </p:nvGrpSpPr>
          <p:grpSpPr>
            <a:xfrm>
              <a:off x="-1" y="0"/>
              <a:ext cx="4407765" cy="3310390"/>
              <a:chOff x="0" y="0"/>
              <a:chExt cx="4407763" cy="3310389"/>
            </a:xfrm>
          </p:grpSpPr>
          <p:sp>
            <p:nvSpPr>
              <p:cNvPr id="674" name="Line"/>
              <p:cNvSpPr/>
              <p:nvPr/>
            </p:nvSpPr>
            <p:spPr>
              <a:xfrm flipV="1">
                <a:off x="4381475" y="2273393"/>
                <a:ext cx="1" cy="964181"/>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75" name="Line"/>
              <p:cNvSpPr/>
              <p:nvPr/>
            </p:nvSpPr>
            <p:spPr>
              <a:xfrm flipH="1">
                <a:off x="3726187" y="2312578"/>
                <a:ext cx="681577"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683" name="Group"/>
              <p:cNvGrpSpPr/>
              <p:nvPr/>
            </p:nvGrpSpPr>
            <p:grpSpPr>
              <a:xfrm rot="2700000">
                <a:off x="619211" y="326598"/>
                <a:ext cx="1532727" cy="1470175"/>
                <a:chOff x="0" y="0"/>
                <a:chExt cx="1532725" cy="1470174"/>
              </a:xfrm>
            </p:grpSpPr>
            <p:sp>
              <p:nvSpPr>
                <p:cNvPr id="676"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7"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8"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9"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0"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1" name="Oval"/>
                <p:cNvSpPr/>
                <p:nvPr/>
              </p:nvSpPr>
              <p:spPr>
                <a:xfrm>
                  <a:off x="691406" y="0"/>
                  <a:ext cx="841320" cy="867022"/>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2"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684" name="Line"/>
              <p:cNvSpPr/>
              <p:nvPr/>
            </p:nvSpPr>
            <p:spPr>
              <a:xfrm flipV="1">
                <a:off x="2844044" y="1468454"/>
                <a:ext cx="1" cy="61171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85" name="Line"/>
              <p:cNvSpPr/>
              <p:nvPr/>
            </p:nvSpPr>
            <p:spPr>
              <a:xfrm flipH="1">
                <a:off x="2182291" y="1443176"/>
                <a:ext cx="681576"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693" name="Group"/>
              <p:cNvGrpSpPr/>
              <p:nvPr/>
            </p:nvGrpSpPr>
            <p:grpSpPr>
              <a:xfrm rot="2700000">
                <a:off x="2077682" y="1513616"/>
                <a:ext cx="1532726" cy="1470176"/>
                <a:chOff x="0" y="0"/>
                <a:chExt cx="1532725" cy="1470174"/>
              </a:xfrm>
            </p:grpSpPr>
            <p:sp>
              <p:nvSpPr>
                <p:cNvPr id="686"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1">
                    <a:lumOff val="13529"/>
                  </a:schemeClr>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7"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8"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9"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0"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1" name="Oval"/>
                <p:cNvSpPr/>
                <p:nvPr/>
              </p:nvSpPr>
              <p:spPr>
                <a:xfrm>
                  <a:off x="691406" y="0"/>
                  <a:ext cx="841320" cy="867022"/>
                </a:xfrm>
                <a:prstGeom prst="ellipse">
                  <a:avLst/>
                </a:prstGeom>
                <a:solidFill>
                  <a:schemeClr val="accent1">
                    <a:lumOff val="13529"/>
                  </a:schemeClr>
                </a:solidFill>
                <a:ln w="38100" cap="flat">
                  <a:solidFill>
                    <a:schemeClr val="accent1">
                      <a:hueOff val="118245"/>
                      <a:lumOff val="-11372"/>
                    </a:schemeClr>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2"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694" name=".com"/>
              <p:cNvSpPr txBox="1"/>
              <p:nvPr/>
            </p:nvSpPr>
            <p:spPr>
              <a:xfrm>
                <a:off x="1509041" y="2736669"/>
                <a:ext cx="1046976" cy="5727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100"/>
                </a:lvl1pPr>
              </a:lstStyle>
              <a:p>
                <a:pPr/>
                <a:r>
                  <a:t>.com</a:t>
                </a:r>
              </a:p>
            </p:txBody>
          </p:sp>
          <p:sp>
            <p:nvSpPr>
              <p:cNvPr id="695" name=". (root)"/>
              <p:cNvSpPr txBox="1"/>
              <p:nvPr/>
            </p:nvSpPr>
            <p:spPr>
              <a:xfrm>
                <a:off x="0" y="1381277"/>
                <a:ext cx="1332015" cy="5727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100"/>
                </a:lvl1pPr>
              </a:lstStyle>
              <a:p>
                <a:pPr/>
                <a:r>
                  <a:t>. (root)</a:t>
                </a:r>
              </a:p>
            </p:txBody>
          </p:sp>
        </p:grpSp>
        <p:sp>
          <p:nvSpPr>
            <p:cNvPr id="697" name="DS Record"/>
            <p:cNvSpPr/>
            <p:nvPr/>
          </p:nvSpPr>
          <p:spPr>
            <a:xfrm>
              <a:off x="3904746" y="1550620"/>
              <a:ext cx="1551892" cy="539521"/>
            </a:xfrm>
            <a:prstGeom prst="roundRect">
              <a:avLst>
                <a:gd name="adj" fmla="val 15962"/>
              </a:avLst>
            </a:prstGeom>
            <a:solidFill>
              <a:srgbClr val="000000"/>
            </a:solidFill>
            <a:ln w="50800" cap="flat">
              <a:solidFill>
                <a:schemeClr val="accent4">
                  <a:hueOff val="468000"/>
                  <a:satOff val="-4761"/>
                  <a:lumOff val="10196"/>
                </a:schemeClr>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sp>
          <p:nvSpPr>
            <p:cNvPr id="698" name="DS Record"/>
            <p:cNvSpPr/>
            <p:nvPr/>
          </p:nvSpPr>
          <p:spPr>
            <a:xfrm>
              <a:off x="2472227" y="620319"/>
              <a:ext cx="1551892" cy="539521"/>
            </a:xfrm>
            <a:prstGeom prst="roundRect">
              <a:avLst>
                <a:gd name="adj" fmla="val 15962"/>
              </a:avLst>
            </a:prstGeom>
            <a:solidFill>
              <a:srgbClr val="000000"/>
            </a:solidFill>
            <a:ln w="50800" cap="flat">
              <a:solidFill>
                <a:schemeClr val="accent4">
                  <a:hueOff val="468000"/>
                  <a:satOff val="-4761"/>
                  <a:lumOff val="10196"/>
                </a:schemeClr>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7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667"/>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6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2" grpId="4" fill="hold">
                                  <p:stCondLst>
                                    <p:cond delay="0"/>
                                  </p:stCondLst>
                                  <p:iterate type="el" backwards="0">
                                    <p:tmAbs val="0"/>
                                  </p:iterate>
                                  <p:childTnLst>
                                    <p:set>
                                      <p:cBhvr>
                                        <p:cTn id="16" fill="hold"/>
                                        <p:tgtEl>
                                          <p:spTgt spid="699"/>
                                        </p:tgtEl>
                                        <p:attrNameLst>
                                          <p:attrName>style.visibility</p:attrName>
                                        </p:attrNameLst>
                                      </p:cBhvr>
                                      <p:to>
                                        <p:strVal val="visible"/>
                                      </p:to>
                                    </p:set>
                                    <p:animEffect filter="wipe(down)" transition="in">
                                      <p:cBhvr>
                                        <p:cTn id="17" dur="600"/>
                                        <p:tgtEl>
                                          <p:spTgt spid="699"/>
                                        </p:tgtEl>
                                      </p:cBhvr>
                                    </p:animEffect>
                                  </p:childTnLst>
                                </p:cTn>
                              </p:par>
                            </p:childTnLst>
                          </p:cTn>
                        </p:par>
                      </p:childTnLst>
                    </p:cTn>
                  </p:par>
                  <p:par>
                    <p:cTn id="18" fill="hold">
                      <p:stCondLst>
                        <p:cond delay="indefinite"/>
                      </p:stCondLst>
                      <p:childTnLst>
                        <p:par>
                          <p:cTn id="19" fill="hold">
                            <p:stCondLst>
                              <p:cond delay="0"/>
                            </p:stCondLst>
                            <p:childTnLst>
                              <p:par>
                                <p:cTn id="20" presetClass="emph" nodeType="clickEffect" presetSubtype="0" presetID="35" grpId="5" repeatCount="3000" fill="hold">
                                  <p:stCondLst>
                                    <p:cond delay="0"/>
                                  </p:stCondLst>
                                  <p:childTnLst>
                                    <p:anim calcmode="discrete" valueType="str">
                                      <p:cBhvr>
                                        <p:cTn id="21" dur="700" fill="hold"/>
                                        <p:tgtEl>
                                          <p:spTgt spid="6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99" grpId="4"/>
      <p:bldP build="whole" bldLvl="1" animBg="1" rev="0" advAuto="0" spid="671" grpId="1"/>
      <p:bldP build="whole" bldLvl="1" animBg="1" rev="0" advAuto="0" spid="668" grpId="3"/>
      <p:bldP build="whole" bldLvl="1" animBg="1" rev="0" advAuto="0" spid="667" grpId="5"/>
      <p:bldP build="whole" bldLvl="1" animBg="1" rev="0" advAuto="0" spid="667" grpId="2"/>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3" name="DNSKEYs"/>
          <p:cNvSpPr/>
          <p:nvPr/>
        </p:nvSpPr>
        <p:spPr>
          <a:xfrm>
            <a:off x="5902727" y="4954777"/>
            <a:ext cx="1983576" cy="677952"/>
          </a:xfrm>
          <a:prstGeom prst="roundRect">
            <a:avLst>
              <a:gd name="adj" fmla="val 16236"/>
            </a:avLst>
          </a:prstGeom>
          <a:ln w="76200">
            <a:solidFill>
              <a:srgbClr val="FFFFFF"/>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DNSKEYs</a:t>
            </a:r>
          </a:p>
        </p:txBody>
      </p:sp>
      <p:sp>
        <p:nvSpPr>
          <p:cNvPr id="704" name="DNSSEC 101…"/>
          <p:cNvSpPr txBox="1"/>
          <p:nvPr>
            <p:ph type="title"/>
          </p:nvPr>
        </p:nvSpPr>
        <p:spPr>
          <a:prstGeom prst="rect">
            <a:avLst/>
          </a:prstGeom>
        </p:spPr>
        <p:txBody>
          <a:bodyPr/>
          <a:lstStyle/>
          <a:p>
            <a:pPr/>
            <a:r>
              <a:t>DNSSEC 101</a:t>
            </a:r>
          </a:p>
          <a:p>
            <a:pPr/>
            <a:r>
              <a:t>Two DNSKEYs</a:t>
            </a:r>
          </a:p>
        </p:txBody>
      </p:sp>
      <p:sp>
        <p:nvSpPr>
          <p:cNvPr id="7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713" name="Group"/>
          <p:cNvGrpSpPr/>
          <p:nvPr/>
        </p:nvGrpSpPr>
        <p:grpSpPr>
          <a:xfrm>
            <a:off x="949206" y="7474002"/>
            <a:ext cx="627664" cy="584201"/>
            <a:chOff x="0" y="0"/>
            <a:chExt cx="627662" cy="584200"/>
          </a:xfrm>
        </p:grpSpPr>
        <p:sp>
          <p:nvSpPr>
            <p:cNvPr id="706"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E8A433"/>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7"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8"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9"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0"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1" name="Circle"/>
            <p:cNvSpPr/>
            <p:nvPr/>
          </p:nvSpPr>
          <p:spPr>
            <a:xfrm>
              <a:off x="283136" y="0"/>
              <a:ext cx="344527" cy="344527"/>
            </a:xfrm>
            <a:prstGeom prst="ellipse">
              <a:avLst/>
            </a:prstGeom>
            <a:solidFill>
              <a:srgbClr val="E8A433"/>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2"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714" name=".com"/>
          <p:cNvSpPr/>
          <p:nvPr/>
        </p:nvSpPr>
        <p:spPr>
          <a:xfrm>
            <a:off x="1199764" y="2350123"/>
            <a:ext cx="3431510" cy="1075073"/>
          </a:xfrm>
          <a:prstGeom prst="roundRect">
            <a:avLst>
              <a:gd name="adj" fmla="val 17712"/>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.com</a:t>
            </a:r>
          </a:p>
        </p:txBody>
      </p:sp>
      <p:sp>
        <p:nvSpPr>
          <p:cNvPr id="715" name="zone signing key (ZSK)"/>
          <p:cNvSpPr txBox="1"/>
          <p:nvPr/>
        </p:nvSpPr>
        <p:spPr>
          <a:xfrm>
            <a:off x="1578145" y="8120763"/>
            <a:ext cx="3391273"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zone signing key (ZSK)</a:t>
            </a:r>
          </a:p>
        </p:txBody>
      </p:sp>
      <p:sp>
        <p:nvSpPr>
          <p:cNvPr id="716" name="key signing key (KSK)"/>
          <p:cNvSpPr txBox="1"/>
          <p:nvPr/>
        </p:nvSpPr>
        <p:spPr>
          <a:xfrm>
            <a:off x="1759740" y="7474002"/>
            <a:ext cx="3182567"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key signing key (KSK)</a:t>
            </a:r>
          </a:p>
        </p:txBody>
      </p:sp>
      <p:grpSp>
        <p:nvGrpSpPr>
          <p:cNvPr id="724" name="Group"/>
          <p:cNvGrpSpPr/>
          <p:nvPr/>
        </p:nvGrpSpPr>
        <p:grpSpPr>
          <a:xfrm>
            <a:off x="861621" y="8193903"/>
            <a:ext cx="627663" cy="577621"/>
            <a:chOff x="0" y="0"/>
            <a:chExt cx="627662" cy="577619"/>
          </a:xfrm>
        </p:grpSpPr>
        <p:sp>
          <p:nvSpPr>
            <p:cNvPr id="717" name="Line"/>
            <p:cNvSpPr/>
            <p:nvPr/>
          </p:nvSpPr>
          <p:spPr>
            <a:xfrm>
              <a:off x="0" y="204114"/>
              <a:ext cx="467470"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8" name="Line"/>
            <p:cNvSpPr/>
            <p:nvPr/>
          </p:nvSpPr>
          <p:spPr>
            <a:xfrm flipV="1">
              <a:off x="22491" y="261748"/>
              <a:ext cx="306070"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9" name="Line"/>
            <p:cNvSpPr/>
            <p:nvPr/>
          </p:nvSpPr>
          <p:spPr>
            <a:xfrm flipV="1">
              <a:off x="229964" y="292653"/>
              <a:ext cx="139227"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0" name="Line"/>
            <p:cNvSpPr/>
            <p:nvPr/>
          </p:nvSpPr>
          <p:spPr>
            <a:xfrm flipV="1">
              <a:off x="20232" y="253713"/>
              <a:ext cx="300203"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1" name="Line"/>
            <p:cNvSpPr/>
            <p:nvPr/>
          </p:nvSpPr>
          <p:spPr>
            <a:xfrm flipV="1">
              <a:off x="217039" y="293887"/>
              <a:ext cx="13590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2" name="Circle"/>
            <p:cNvSpPr/>
            <p:nvPr/>
          </p:nvSpPr>
          <p:spPr>
            <a:xfrm>
              <a:off x="283136" y="0"/>
              <a:ext cx="34452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3"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725" name="A records"/>
          <p:cNvSpPr/>
          <p:nvPr/>
        </p:nvSpPr>
        <p:spPr>
          <a:xfrm>
            <a:off x="5915427" y="6210951"/>
            <a:ext cx="1983576" cy="677953"/>
          </a:xfrm>
          <a:prstGeom prst="roundRect">
            <a:avLst>
              <a:gd name="adj" fmla="val 16236"/>
            </a:avLst>
          </a:prstGeom>
          <a:ln w="76200">
            <a:solidFill>
              <a:srgbClr val="FFFFFF"/>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records</a:t>
            </a:r>
          </a:p>
        </p:txBody>
      </p:sp>
      <p:grpSp>
        <p:nvGrpSpPr>
          <p:cNvPr id="733" name="Group"/>
          <p:cNvGrpSpPr/>
          <p:nvPr/>
        </p:nvGrpSpPr>
        <p:grpSpPr>
          <a:xfrm>
            <a:off x="5444982" y="5993254"/>
            <a:ext cx="620593" cy="577620"/>
            <a:chOff x="0" y="0"/>
            <a:chExt cx="620592" cy="577619"/>
          </a:xfrm>
        </p:grpSpPr>
        <p:sp>
          <p:nvSpPr>
            <p:cNvPr id="726"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7"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8"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9"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0"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1"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2"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736" name="Group"/>
          <p:cNvGrpSpPr/>
          <p:nvPr/>
        </p:nvGrpSpPr>
        <p:grpSpPr>
          <a:xfrm>
            <a:off x="7941646" y="6201057"/>
            <a:ext cx="3148157" cy="677952"/>
            <a:chOff x="0" y="0"/>
            <a:chExt cx="3148156" cy="677951"/>
          </a:xfrm>
        </p:grpSpPr>
        <p:sp>
          <p:nvSpPr>
            <p:cNvPr id="734" name="Line"/>
            <p:cNvSpPr/>
            <p:nvPr/>
          </p:nvSpPr>
          <p:spPr>
            <a:xfrm>
              <a:off x="0" y="338975"/>
              <a:ext cx="1157654" cy="1"/>
            </a:xfrm>
            <a:prstGeom prst="line">
              <a:avLst/>
            </a:prstGeom>
            <a:noFill/>
            <a:ln w="50800" cap="flat">
              <a:solidFill>
                <a:srgbClr val="FFFFFF"/>
              </a:solidFill>
              <a:prstDash val="sysDot"/>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5" name="RRSIG of A"/>
            <p:cNvSpPr/>
            <p:nvPr/>
          </p:nvSpPr>
          <p:spPr>
            <a:xfrm>
              <a:off x="1164581" y="0"/>
              <a:ext cx="1983576" cy="677952"/>
            </a:xfrm>
            <a:prstGeom prst="roundRect">
              <a:avLst>
                <a:gd name="adj" fmla="val 16236"/>
              </a:avLst>
            </a:prstGeom>
            <a:noFill/>
            <a:ln w="762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 of A</a:t>
              </a:r>
            </a:p>
          </p:txBody>
        </p:sp>
      </p:grpSp>
      <p:grpSp>
        <p:nvGrpSpPr>
          <p:cNvPr id="744" name="Group"/>
          <p:cNvGrpSpPr/>
          <p:nvPr/>
        </p:nvGrpSpPr>
        <p:grpSpPr>
          <a:xfrm>
            <a:off x="5441447" y="4757188"/>
            <a:ext cx="627663" cy="584201"/>
            <a:chOff x="0" y="0"/>
            <a:chExt cx="627662" cy="584200"/>
          </a:xfrm>
        </p:grpSpPr>
        <p:sp>
          <p:nvSpPr>
            <p:cNvPr id="737"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E8A433"/>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8"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9"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0"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1"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2" name="Circle"/>
            <p:cNvSpPr/>
            <p:nvPr/>
          </p:nvSpPr>
          <p:spPr>
            <a:xfrm>
              <a:off x="283136" y="0"/>
              <a:ext cx="344527" cy="344527"/>
            </a:xfrm>
            <a:prstGeom prst="ellipse">
              <a:avLst/>
            </a:prstGeom>
            <a:solidFill>
              <a:srgbClr val="E8A433"/>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3"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757" name="Group"/>
          <p:cNvGrpSpPr/>
          <p:nvPr/>
        </p:nvGrpSpPr>
        <p:grpSpPr>
          <a:xfrm>
            <a:off x="2915519" y="3497528"/>
            <a:ext cx="2318668" cy="1330142"/>
            <a:chOff x="0" y="0"/>
            <a:chExt cx="2318667" cy="1330141"/>
          </a:xfrm>
        </p:grpSpPr>
        <p:grpSp>
          <p:nvGrpSpPr>
            <p:cNvPr id="755" name="Group"/>
            <p:cNvGrpSpPr/>
            <p:nvPr/>
          </p:nvGrpSpPr>
          <p:grpSpPr>
            <a:xfrm>
              <a:off x="149668" y="189314"/>
              <a:ext cx="2169000" cy="970877"/>
              <a:chOff x="0" y="0"/>
              <a:chExt cx="2168999" cy="970876"/>
            </a:xfrm>
          </p:grpSpPr>
          <p:grpSp>
            <p:nvGrpSpPr>
              <p:cNvPr id="752" name="Group"/>
              <p:cNvGrpSpPr/>
              <p:nvPr/>
            </p:nvGrpSpPr>
            <p:grpSpPr>
              <a:xfrm>
                <a:off x="1541336" y="386676"/>
                <a:ext cx="627664" cy="584201"/>
                <a:chOff x="0" y="0"/>
                <a:chExt cx="627662" cy="584200"/>
              </a:xfrm>
            </p:grpSpPr>
            <p:sp>
              <p:nvSpPr>
                <p:cNvPr id="745"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E8A433"/>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6"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7"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8"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9"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0" name="Circle"/>
                <p:cNvSpPr/>
                <p:nvPr/>
              </p:nvSpPr>
              <p:spPr>
                <a:xfrm>
                  <a:off x="283136" y="0"/>
                  <a:ext cx="344527" cy="344527"/>
                </a:xfrm>
                <a:prstGeom prst="ellipse">
                  <a:avLst/>
                </a:prstGeom>
                <a:solidFill>
                  <a:srgbClr val="E8A433"/>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1"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753" name="= Hash of"/>
              <p:cNvSpPr txBox="1"/>
              <p:nvPr/>
            </p:nvSpPr>
            <p:spPr>
              <a:xfrm>
                <a:off x="-1" y="424776"/>
                <a:ext cx="1629074"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 Hash of </a:t>
                </a:r>
              </a:p>
            </p:txBody>
          </p:sp>
          <p:sp>
            <p:nvSpPr>
              <p:cNvPr id="754" name="DS Record"/>
              <p:cNvSpPr txBox="1"/>
              <p:nvPr/>
            </p:nvSpPr>
            <p:spPr>
              <a:xfrm>
                <a:off x="79006" y="-1"/>
                <a:ext cx="1696443"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grpSp>
        <p:sp>
          <p:nvSpPr>
            <p:cNvPr id="756" name="Line"/>
            <p:cNvSpPr/>
            <p:nvPr/>
          </p:nvSpPr>
          <p:spPr>
            <a:xfrm flipV="1">
              <a:off x="-1" y="0"/>
              <a:ext cx="2" cy="1330142"/>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760" name="Group"/>
          <p:cNvGrpSpPr/>
          <p:nvPr/>
        </p:nvGrpSpPr>
        <p:grpSpPr>
          <a:xfrm>
            <a:off x="7941646" y="4932183"/>
            <a:ext cx="4338866" cy="677952"/>
            <a:chOff x="0" y="0"/>
            <a:chExt cx="4338865" cy="677951"/>
          </a:xfrm>
        </p:grpSpPr>
        <p:sp>
          <p:nvSpPr>
            <p:cNvPr id="758" name="RRSIG of DNSKEY"/>
            <p:cNvSpPr/>
            <p:nvPr/>
          </p:nvSpPr>
          <p:spPr>
            <a:xfrm>
              <a:off x="1180410" y="0"/>
              <a:ext cx="3158456" cy="677952"/>
            </a:xfrm>
            <a:prstGeom prst="roundRect">
              <a:avLst>
                <a:gd name="adj" fmla="val 16236"/>
              </a:avLst>
            </a:prstGeom>
            <a:noFill/>
            <a:ln w="762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 of DNSKEY</a:t>
              </a:r>
            </a:p>
          </p:txBody>
        </p:sp>
        <p:sp>
          <p:nvSpPr>
            <p:cNvPr id="759" name="Line"/>
            <p:cNvSpPr/>
            <p:nvPr/>
          </p:nvSpPr>
          <p:spPr>
            <a:xfrm>
              <a:off x="0" y="361570"/>
              <a:ext cx="1157654" cy="1"/>
            </a:xfrm>
            <a:prstGeom prst="line">
              <a:avLst/>
            </a:prstGeom>
            <a:noFill/>
            <a:ln w="50800" cap="flat">
              <a:solidFill>
                <a:srgbClr val="FFFFFF"/>
              </a:solidFill>
              <a:prstDash val="sysDot"/>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761" name="example.com's…"/>
          <p:cNvSpPr/>
          <p:nvPr/>
        </p:nvSpPr>
        <p:spPr>
          <a:xfrm>
            <a:off x="1188319" y="4912702"/>
            <a:ext cx="3429001" cy="1879601"/>
          </a:xfrm>
          <a:prstGeom prst="roundRect">
            <a:avLst>
              <a:gd name="adj" fmla="val 9458"/>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7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22" grpId="3" fill="hold">
                                  <p:stCondLst>
                                    <p:cond delay="0"/>
                                  </p:stCondLst>
                                  <p:iterate type="el" backwards="0">
                                    <p:tmAbs val="0"/>
                                  </p:iterate>
                                  <p:childTnLst>
                                    <p:set>
                                      <p:cBhvr>
                                        <p:cTn id="14" fill="hold"/>
                                        <p:tgtEl>
                                          <p:spTgt spid="760"/>
                                        </p:tgtEl>
                                        <p:attrNameLst>
                                          <p:attrName>style.visibility</p:attrName>
                                        </p:attrNameLst>
                                      </p:cBhvr>
                                      <p:to>
                                        <p:strVal val="visible"/>
                                      </p:to>
                                    </p:set>
                                    <p:animEffect filter="wipe(left)" transition="in">
                                      <p:cBhvr>
                                        <p:cTn id="15" dur="300"/>
                                        <p:tgtEl>
                                          <p:spTgt spid="760"/>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el" backwards="0">
                                    <p:tmAbs val="0"/>
                                  </p:iterate>
                                  <p:childTnLst>
                                    <p:set>
                                      <p:cBhvr>
                                        <p:cTn id="19" fill="hold"/>
                                        <p:tgtEl>
                                          <p:spTgt spid="7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5" fill="hold">
                                  <p:stCondLst>
                                    <p:cond delay="0"/>
                                  </p:stCondLst>
                                  <p:iterate type="el" backwards="0">
                                    <p:tmAbs val="0"/>
                                  </p:iterate>
                                  <p:childTnLst>
                                    <p:set>
                                      <p:cBhvr>
                                        <p:cTn id="23" fill="hold"/>
                                        <p:tgtEl>
                                          <p:spTgt spid="73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6" fill="hold">
                                  <p:stCondLst>
                                    <p:cond delay="0"/>
                                  </p:stCondLst>
                                  <p:iterate type="el" backwards="0">
                                    <p:tmAbs val="0"/>
                                  </p:iterate>
                                  <p:childTnLst>
                                    <p:set>
                                      <p:cBhvr>
                                        <p:cTn id="27" fill="hold"/>
                                        <p:tgtEl>
                                          <p:spTgt spid="736"/>
                                        </p:tgtEl>
                                        <p:attrNameLst>
                                          <p:attrName>style.visibility</p:attrName>
                                        </p:attrNameLst>
                                      </p:cBhvr>
                                      <p:to>
                                        <p:strVal val="visible"/>
                                      </p:to>
                                    </p:set>
                                    <p:animEffect filter="wipe(left)" transition="in">
                                      <p:cBhvr>
                                        <p:cTn id="28" dur="300"/>
                                        <p:tgtEl>
                                          <p:spTgt spid="736"/>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7" fill="hold">
                                  <p:stCondLst>
                                    <p:cond delay="0"/>
                                  </p:stCondLst>
                                  <p:iterate type="el" backwards="0">
                                    <p:tmAbs val="0"/>
                                  </p:iterate>
                                  <p:childTnLst>
                                    <p:set>
                                      <p:cBhvr>
                                        <p:cTn id="32" fill="hold"/>
                                        <p:tgtEl>
                                          <p:spTgt spid="7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4" presetID="22" grpId="8" fill="hold">
                                  <p:stCondLst>
                                    <p:cond delay="0"/>
                                  </p:stCondLst>
                                  <p:iterate type="el" backwards="0">
                                    <p:tmAbs val="0"/>
                                  </p:iterate>
                                  <p:childTnLst>
                                    <p:set>
                                      <p:cBhvr>
                                        <p:cTn id="36" fill="hold"/>
                                        <p:tgtEl>
                                          <p:spTgt spid="757"/>
                                        </p:tgtEl>
                                        <p:attrNameLst>
                                          <p:attrName>style.visibility</p:attrName>
                                        </p:attrNameLst>
                                      </p:cBhvr>
                                      <p:to>
                                        <p:strVal val="visible"/>
                                      </p:to>
                                    </p:set>
                                    <p:animEffect filter="wipe(down)" transition="in">
                                      <p:cBhvr>
                                        <p:cTn id="37" dur="300"/>
                                        <p:tgtEl>
                                          <p:spTgt spid="7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3" grpId="1"/>
      <p:bldP build="whole" bldLvl="1" animBg="1" rev="0" advAuto="0" spid="744" grpId="2"/>
      <p:bldP build="whole" bldLvl="1" animBg="1" rev="0" advAuto="0" spid="760" grpId="3"/>
      <p:bldP build="whole" bldLvl="1" animBg="1" rev="0" advAuto="0" spid="714" grpId="7"/>
      <p:bldP build="whole" bldLvl="1" animBg="1" rev="0" advAuto="0" spid="757" grpId="8"/>
      <p:bldP build="whole" bldLvl="1" animBg="1" rev="0" advAuto="0" spid="725" grpId="4"/>
      <p:bldP build="whole" bldLvl="1" animBg="1" rev="0" advAuto="0" spid="736" grpId="6"/>
      <p:bldP build="whole" bldLvl="1" animBg="1" rev="0" advAuto="0" spid="733" grpId="5"/>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5" name="How to Deploy DNSSEC (Correctly)"/>
          <p:cNvSpPr txBox="1"/>
          <p:nvPr>
            <p:ph type="title"/>
          </p:nvPr>
        </p:nvSpPr>
        <p:spPr>
          <a:prstGeom prst="rect">
            <a:avLst/>
          </a:prstGeom>
        </p:spPr>
        <p:txBody>
          <a:bodyPr/>
          <a:lstStyle/>
          <a:p>
            <a:pPr/>
            <a:r>
              <a:t>How to Deploy DNSSEC (Correctly)</a:t>
            </a:r>
          </a:p>
        </p:txBody>
      </p:sp>
      <p:sp>
        <p:nvSpPr>
          <p:cNvPr id="76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769" name="Group"/>
          <p:cNvGrpSpPr/>
          <p:nvPr/>
        </p:nvGrpSpPr>
        <p:grpSpPr>
          <a:xfrm>
            <a:off x="3686962" y="2377196"/>
            <a:ext cx="5190132" cy="723726"/>
            <a:chOff x="0" y="0"/>
            <a:chExt cx="5190131" cy="723725"/>
          </a:xfrm>
        </p:grpSpPr>
        <p:sp>
          <p:nvSpPr>
            <p:cNvPr id="767" name="DNSKEY"/>
            <p:cNvSpPr/>
            <p:nvPr/>
          </p:nvSpPr>
          <p:spPr>
            <a:xfrm>
              <a:off x="0" y="0"/>
              <a:ext cx="1920075" cy="723726"/>
            </a:xfrm>
            <a:prstGeom prst="roundRect">
              <a:avLst>
                <a:gd name="adj" fmla="val 28509"/>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sp>
          <p:nvSpPr>
            <p:cNvPr id="768" name="(1) Have DNSKEYs"/>
            <p:cNvSpPr txBox="1"/>
            <p:nvPr/>
          </p:nvSpPr>
          <p:spPr>
            <a:xfrm>
              <a:off x="2083827" y="88812"/>
              <a:ext cx="3106305"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0" sz="3000">
                  <a:latin typeface="Gill Sans"/>
                  <a:ea typeface="Gill Sans"/>
                  <a:cs typeface="Gill Sans"/>
                  <a:sym typeface="Gill Sans"/>
                </a:defRPr>
              </a:pPr>
              <a:r>
                <a:t>(1) Have </a:t>
              </a:r>
              <a:r>
                <a:rPr>
                  <a:solidFill>
                    <a:srgbClr val="7BDB45"/>
                  </a:solidFill>
                </a:rPr>
                <a:t>DNSKEYs</a:t>
              </a:r>
            </a:p>
          </p:txBody>
        </p:sp>
      </p:grpSp>
      <p:grpSp>
        <p:nvGrpSpPr>
          <p:cNvPr id="773" name="Group"/>
          <p:cNvGrpSpPr/>
          <p:nvPr/>
        </p:nvGrpSpPr>
        <p:grpSpPr>
          <a:xfrm>
            <a:off x="3686962" y="3448857"/>
            <a:ext cx="5870423" cy="2207156"/>
            <a:chOff x="0" y="-811719"/>
            <a:chExt cx="5870422" cy="2207154"/>
          </a:xfrm>
        </p:grpSpPr>
        <p:sp>
          <p:nvSpPr>
            <p:cNvPr id="770" name="Arrow"/>
            <p:cNvSpPr/>
            <p:nvPr/>
          </p:nvSpPr>
          <p:spPr>
            <a:xfrm rot="5400000">
              <a:off x="307384" y="-341150"/>
              <a:ext cx="1305306" cy="364166"/>
            </a:xfrm>
            <a:prstGeom prst="rightArrow">
              <a:avLst>
                <a:gd name="adj1" fmla="val 61989"/>
                <a:gd name="adj2" fmla="val 70404"/>
              </a:avLst>
            </a:prstGeom>
            <a:solidFill>
              <a:srgbClr val="000000"/>
            </a:solidFill>
            <a:ln w="63500" cap="flat">
              <a:solidFill>
                <a:srgbClr val="0365C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1" name="RRSIGs"/>
            <p:cNvSpPr/>
            <p:nvPr/>
          </p:nvSpPr>
          <p:spPr>
            <a:xfrm>
              <a:off x="0" y="671710"/>
              <a:ext cx="1920075" cy="723726"/>
            </a:xfrm>
            <a:prstGeom prst="roundRect">
              <a:avLst>
                <a:gd name="adj" fmla="val 28509"/>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sp>
          <p:nvSpPr>
            <p:cNvPr id="772" name="(2) Generate Signatures"/>
            <p:cNvSpPr txBox="1"/>
            <p:nvPr/>
          </p:nvSpPr>
          <p:spPr>
            <a:xfrm>
              <a:off x="2083788" y="760522"/>
              <a:ext cx="3786635"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0" sz="3000">
                  <a:latin typeface="Gill Sans"/>
                  <a:ea typeface="Gill Sans"/>
                  <a:cs typeface="Gill Sans"/>
                  <a:sym typeface="Gill Sans"/>
                </a:defRPr>
              </a:pPr>
              <a:r>
                <a:t>(2) Generate </a:t>
              </a:r>
              <a:r>
                <a:rPr>
                  <a:solidFill>
                    <a:srgbClr val="7BDB45"/>
                  </a:solidFill>
                </a:rPr>
                <a:t>Signatures</a:t>
              </a:r>
            </a:p>
          </p:txBody>
        </p:sp>
      </p:grpSp>
      <p:grpSp>
        <p:nvGrpSpPr>
          <p:cNvPr id="777" name="Group"/>
          <p:cNvGrpSpPr/>
          <p:nvPr/>
        </p:nvGrpSpPr>
        <p:grpSpPr>
          <a:xfrm>
            <a:off x="3686962" y="5996412"/>
            <a:ext cx="7701613" cy="2479032"/>
            <a:chOff x="0" y="-819255"/>
            <a:chExt cx="7701612" cy="2479030"/>
          </a:xfrm>
        </p:grpSpPr>
        <p:sp>
          <p:nvSpPr>
            <p:cNvPr id="774" name="DS record Uploads"/>
            <p:cNvSpPr/>
            <p:nvPr/>
          </p:nvSpPr>
          <p:spPr>
            <a:xfrm>
              <a:off x="0" y="661555"/>
              <a:ext cx="1920075" cy="998221"/>
            </a:xfrm>
            <a:prstGeom prst="roundRect">
              <a:avLst>
                <a:gd name="adj" fmla="val 20670"/>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 Uploads</a:t>
              </a:r>
            </a:p>
          </p:txBody>
        </p:sp>
        <p:sp>
          <p:nvSpPr>
            <p:cNvPr id="775" name="Arrow"/>
            <p:cNvSpPr/>
            <p:nvPr/>
          </p:nvSpPr>
          <p:spPr>
            <a:xfrm rot="5400000">
              <a:off x="303616" y="-344918"/>
              <a:ext cx="1312842" cy="364166"/>
            </a:xfrm>
            <a:prstGeom prst="rightArrow">
              <a:avLst>
                <a:gd name="adj1" fmla="val 61989"/>
                <a:gd name="adj2" fmla="val 70404"/>
              </a:avLst>
            </a:prstGeom>
            <a:solidFill>
              <a:srgbClr val="000000"/>
            </a:solidFill>
            <a:ln w="63500" cap="flat">
              <a:solidFill>
                <a:srgbClr val="0365C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6" name="(3) Generate and upload DS record      to the parent zone"/>
            <p:cNvSpPr txBox="1"/>
            <p:nvPr/>
          </p:nvSpPr>
          <p:spPr>
            <a:xfrm>
              <a:off x="2079555" y="665365"/>
              <a:ext cx="5622058"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0" sz="3000">
                  <a:latin typeface="Gill Sans"/>
                  <a:ea typeface="Gill Sans"/>
                  <a:cs typeface="Gill Sans"/>
                  <a:sym typeface="Gill Sans"/>
                </a:defRPr>
              </a:pPr>
              <a:r>
                <a:t>(3) Generate and </a:t>
              </a:r>
              <a:r>
                <a:rPr>
                  <a:solidFill>
                    <a:srgbClr val="7BDB45"/>
                  </a:solidFill>
                </a:rPr>
                <a:t>upload DS record</a:t>
              </a:r>
              <a:br>
                <a:rPr>
                  <a:solidFill>
                    <a:srgbClr val="7BDB45"/>
                  </a:solidFill>
                </a:rPr>
              </a:br>
              <a:r>
                <a:rPr>
                  <a:solidFill>
                    <a:srgbClr val="7BDB45"/>
                  </a:solidFill>
                </a:rPr>
                <a:t>    </a:t>
              </a:r>
              <a:r>
                <a:t> to the parent zone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2" grpId="1" fill="hold">
                                  <p:stCondLst>
                                    <p:cond delay="0"/>
                                  </p:stCondLst>
                                  <p:iterate type="el" backwards="0">
                                    <p:tmAbs val="0"/>
                                  </p:iterate>
                                  <p:childTnLst>
                                    <p:set>
                                      <p:cBhvr>
                                        <p:cTn id="6" fill="hold"/>
                                        <p:tgtEl>
                                          <p:spTgt spid="769"/>
                                        </p:tgtEl>
                                        <p:attrNameLst>
                                          <p:attrName>style.visibility</p:attrName>
                                        </p:attrNameLst>
                                      </p:cBhvr>
                                      <p:to>
                                        <p:strVal val="visible"/>
                                      </p:to>
                                    </p:set>
                                    <p:animEffect filter="wipe(up)" transition="in">
                                      <p:cBhvr>
                                        <p:cTn id="7" dur="300"/>
                                        <p:tgtEl>
                                          <p:spTgt spid="76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2" grpId="2" fill="hold">
                                  <p:stCondLst>
                                    <p:cond delay="0"/>
                                  </p:stCondLst>
                                  <p:iterate type="el" backwards="0">
                                    <p:tmAbs val="0"/>
                                  </p:iterate>
                                  <p:childTnLst>
                                    <p:set>
                                      <p:cBhvr>
                                        <p:cTn id="11" fill="hold"/>
                                        <p:tgtEl>
                                          <p:spTgt spid="773"/>
                                        </p:tgtEl>
                                        <p:attrNameLst>
                                          <p:attrName>style.visibility</p:attrName>
                                        </p:attrNameLst>
                                      </p:cBhvr>
                                      <p:to>
                                        <p:strVal val="visible"/>
                                      </p:to>
                                    </p:set>
                                    <p:animEffect filter="wipe(up)" transition="in">
                                      <p:cBhvr>
                                        <p:cTn id="12" dur="300"/>
                                        <p:tgtEl>
                                          <p:spTgt spid="77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 presetID="22" grpId="3" fill="hold">
                                  <p:stCondLst>
                                    <p:cond delay="0"/>
                                  </p:stCondLst>
                                  <p:iterate type="el" backwards="0">
                                    <p:tmAbs val="0"/>
                                  </p:iterate>
                                  <p:childTnLst>
                                    <p:set>
                                      <p:cBhvr>
                                        <p:cTn id="16" fill="hold"/>
                                        <p:tgtEl>
                                          <p:spTgt spid="777"/>
                                        </p:tgtEl>
                                        <p:attrNameLst>
                                          <p:attrName>style.visibility</p:attrName>
                                        </p:attrNameLst>
                                      </p:cBhvr>
                                      <p:to>
                                        <p:strVal val="visible"/>
                                      </p:to>
                                    </p:set>
                                    <p:animEffect filter="wipe(up)" transition="in">
                                      <p:cBhvr>
                                        <p:cTn id="17" dur="300"/>
                                        <p:tgtEl>
                                          <p:spTgt spid="7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7" grpId="3"/>
      <p:bldP build="whole" bldLvl="1" animBg="1" rev="0" advAuto="0" spid="769" grpId="1"/>
      <p:bldP build="whole" bldLvl="1" animBg="1" rev="0" advAuto="0" spid="773" grpId="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1" name="Scanning All Domains"/>
          <p:cNvSpPr txBox="1"/>
          <p:nvPr>
            <p:ph type="title"/>
          </p:nvPr>
        </p:nvSpPr>
        <p:spPr>
          <a:prstGeom prst="rect">
            <a:avLst/>
          </a:prstGeom>
        </p:spPr>
        <p:txBody>
          <a:bodyPr/>
          <a:lstStyle/>
          <a:p>
            <a:pPr/>
            <a:r>
              <a:t>Scanning </a:t>
            </a:r>
            <a:r>
              <a:rPr>
                <a:solidFill>
                  <a:schemeClr val="accent3">
                    <a:hueOff val="-365725"/>
                    <a:satOff val="-32500"/>
                    <a:lumOff val="18235"/>
                  </a:schemeClr>
                </a:solidFill>
              </a:rPr>
              <a:t>All</a:t>
            </a:r>
            <a:r>
              <a:t> Domains</a:t>
            </a:r>
          </a:p>
        </p:txBody>
      </p:sp>
      <p:sp>
        <p:nvSpPr>
          <p:cNvPr id="7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783" name="Table"/>
          <p:cNvGraphicFramePr/>
          <p:nvPr/>
        </p:nvGraphicFramePr>
        <p:xfrm>
          <a:off x="1900813" y="2937824"/>
          <a:ext cx="9215875" cy="4635658"/>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308682"/>
                <a:gridCol w="5894491"/>
              </a:tblGrid>
              <a:tr h="924591">
                <a:tc>
                  <a:txBody>
                    <a:bodyPr/>
                    <a:lstStyle/>
                    <a:p>
                      <a:pPr defTabSz="914400">
                        <a:defRPr b="0" sz="28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solidFill>
                      <a:srgbClr val="0065C1"/>
                    </a:solidFill>
                  </a:tcPr>
                </a:tc>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Daily Scans</a:t>
                      </a:r>
                    </a:p>
                  </a:txBody>
                  <a:tcPr marL="50800" marR="50800" marT="50800" marB="50800" anchor="ctr" anchorCtr="0" horzOverflow="overflow">
                    <a:lnR w="12700">
                      <a:solidFill>
                        <a:srgbClr val="D6D6D6"/>
                      </a:solidFill>
                      <a:miter lim="400000"/>
                    </a:lnR>
                    <a:solidFill>
                      <a:srgbClr val="0065C1"/>
                    </a:solidFill>
                  </a:tcPr>
                </a:tc>
              </a:tr>
              <a:tr h="924591">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TLDs</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.com, .org., .net</a:t>
                      </a:r>
                    </a:p>
                  </a:txBody>
                  <a:tcPr marL="50800" marR="50800" marT="50800" marB="50800" anchor="ctr" anchorCtr="0" horzOverflow="overflow">
                    <a:lnR w="12700">
                      <a:solidFill>
                        <a:srgbClr val="D6D6D6"/>
                      </a:solidFill>
                      <a:miter lim="400000"/>
                    </a:lnR>
                  </a:tcPr>
                </a:tc>
              </a:tr>
              <a:tr h="924591">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 of domains</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147M domains</a:t>
                      </a:r>
                    </a:p>
                  </a:txBody>
                  <a:tcPr marL="50800" marR="50800" marT="50800" marB="50800" anchor="ctr" anchorCtr="0" horzOverflow="overflow">
                    <a:lnR w="12700">
                      <a:solidFill>
                        <a:srgbClr val="D6D6D6"/>
                      </a:solidFill>
                      <a:miter lim="400000"/>
                    </a:lnR>
                  </a:tcPr>
                </a:tc>
              </a:tr>
              <a:tr h="924591">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Interval</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every day</a:t>
                      </a:r>
                    </a:p>
                  </a:txBody>
                  <a:tcPr marL="50800" marR="50800" marT="50800" marB="50800" anchor="ctr" anchorCtr="0" horzOverflow="overflow">
                    <a:lnR w="12700">
                      <a:solidFill>
                        <a:srgbClr val="D6D6D6"/>
                      </a:solidFill>
                      <a:miter lim="400000"/>
                    </a:lnR>
                  </a:tcPr>
                </a:tc>
              </a:tr>
              <a:tr h="924591">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Period</a:t>
                      </a:r>
                    </a:p>
                  </a:txBody>
                  <a:tcPr marL="50800" marR="50800" marT="50800" marB="50800" anchor="ctr" anchorCtr="0" horzOverflow="overflow">
                    <a:lnB w="12700">
                      <a:solidFill>
                        <a:srgbClr val="D6D6D6"/>
                      </a:solidFill>
                      <a:miter lim="400000"/>
                    </a:lnB>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2015/03/01 ~ 2016/12/31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784" name="Over 750 billion DNS Records"/>
          <p:cNvSpPr txBox="1"/>
          <p:nvPr/>
        </p:nvSpPr>
        <p:spPr>
          <a:xfrm>
            <a:off x="3802797" y="7714088"/>
            <a:ext cx="582617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914400">
              <a:defRPr b="0" sz="3600">
                <a:latin typeface="Gill Sans"/>
                <a:ea typeface="Gill Sans"/>
                <a:cs typeface="Gill Sans"/>
                <a:sym typeface="Gill Sans"/>
              </a:defRPr>
            </a:pPr>
            <a:r>
              <a:t>Over </a:t>
            </a:r>
            <a:r>
              <a:rPr>
                <a:solidFill>
                  <a:schemeClr val="accent3">
                    <a:hueOff val="-365725"/>
                    <a:satOff val="-32500"/>
                    <a:lumOff val="18235"/>
                  </a:schemeClr>
                </a:solidFill>
              </a:rPr>
              <a:t>750 billion</a:t>
            </a:r>
            <a:r>
              <a:t> DNS Records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84"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88" name="2years-all-domain-touched-dnskey-portion.pdf" descr="2years-all-domain-touched-dnskey-portion.pdf"/>
          <p:cNvPicPr>
            <a:picLocks noChangeAspect="1"/>
          </p:cNvPicPr>
          <p:nvPr/>
        </p:nvPicPr>
        <p:blipFill>
          <a:blip r:embed="rId3">
            <a:extLst/>
          </a:blip>
          <a:stretch>
            <a:fillRect/>
          </a:stretch>
        </p:blipFill>
        <p:spPr>
          <a:xfrm>
            <a:off x="3555167" y="2422356"/>
            <a:ext cx="9140300" cy="4231621"/>
          </a:xfrm>
          <a:prstGeom prst="rect">
            <a:avLst/>
          </a:prstGeom>
          <a:ln w="12700">
            <a:miter lim="400000"/>
          </a:ln>
        </p:spPr>
      </p:pic>
      <p:sp>
        <p:nvSpPr>
          <p:cNvPr id="789" name="How DNSSEC is deployed"/>
          <p:cNvSpPr txBox="1"/>
          <p:nvPr>
            <p:ph type="title"/>
          </p:nvPr>
        </p:nvSpPr>
        <p:spPr>
          <a:prstGeom prst="rect">
            <a:avLst/>
          </a:prstGeom>
        </p:spPr>
        <p:txBody>
          <a:bodyPr/>
          <a:lstStyle/>
          <a:p>
            <a:pPr/>
            <a:r>
              <a:t>How DNSSEC is deployed</a:t>
            </a:r>
          </a:p>
        </p:txBody>
      </p:sp>
      <p:sp>
        <p:nvSpPr>
          <p:cNvPr id="7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793" name="Group"/>
          <p:cNvGrpSpPr/>
          <p:nvPr/>
        </p:nvGrpSpPr>
        <p:grpSpPr>
          <a:xfrm>
            <a:off x="3448532" y="7123940"/>
            <a:ext cx="9353570" cy="1116622"/>
            <a:chOff x="197096" y="-459301"/>
            <a:chExt cx="9353568" cy="1116620"/>
          </a:xfrm>
        </p:grpSpPr>
        <p:sp>
          <p:nvSpPr>
            <p:cNvPr id="791" name="Deployment"/>
            <p:cNvSpPr/>
            <p:nvPr/>
          </p:nvSpPr>
          <p:spPr>
            <a:xfrm>
              <a:off x="197096" y="-337880"/>
              <a:ext cx="2000123" cy="873776"/>
            </a:xfrm>
            <a:prstGeom prst="roundRect">
              <a:avLst>
                <a:gd name="adj" fmla="val 18639"/>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700">
                  <a:latin typeface="Gill Sans"/>
                  <a:ea typeface="Gill Sans"/>
                  <a:cs typeface="Gill Sans"/>
                  <a:sym typeface="Gill Sans"/>
                </a:defRPr>
              </a:lvl1pPr>
            </a:lstStyle>
            <a:p>
              <a:pPr/>
              <a:r>
                <a:t>Deployment</a:t>
              </a:r>
            </a:p>
          </p:txBody>
        </p:sp>
        <p:sp>
          <p:nvSpPr>
            <p:cNvPr id="792" name="DNSSEC deployment is rare, but growing"/>
            <p:cNvSpPr txBox="1"/>
            <p:nvPr/>
          </p:nvSpPr>
          <p:spPr>
            <a:xfrm>
              <a:off x="2391896" y="-459302"/>
              <a:ext cx="7158769" cy="11166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b="0" sz="3200">
                  <a:solidFill>
                    <a:srgbClr val="FFFB00"/>
                  </a:solidFill>
                  <a:latin typeface="Gill Sans"/>
                  <a:ea typeface="Gill Sans"/>
                  <a:cs typeface="Gill Sans"/>
                  <a:sym typeface="Gill Sans"/>
                </a:defRPr>
              </a:lvl1pPr>
            </a:lstStyle>
            <a:p>
              <a:pPr/>
              <a:r>
                <a:t>DNSSEC deployment is rare, but growing</a:t>
              </a:r>
            </a:p>
          </p:txBody>
        </p:sp>
      </p:grpSp>
      <p:grpSp>
        <p:nvGrpSpPr>
          <p:cNvPr id="800" name="Group"/>
          <p:cNvGrpSpPr/>
          <p:nvPr/>
        </p:nvGrpSpPr>
        <p:grpSpPr>
          <a:xfrm>
            <a:off x="101600" y="2202008"/>
            <a:ext cx="1920075" cy="5637867"/>
            <a:chOff x="0" y="0"/>
            <a:chExt cx="1920074" cy="5637865"/>
          </a:xfrm>
        </p:grpSpPr>
        <p:sp>
          <p:nvSpPr>
            <p:cNvPr id="794" name="DNSKEY"/>
            <p:cNvSpPr/>
            <p:nvPr/>
          </p:nvSpPr>
          <p:spPr>
            <a:xfrm>
              <a:off x="0" y="0"/>
              <a:ext cx="1920075" cy="723726"/>
            </a:xfrm>
            <a:prstGeom prst="roundRect">
              <a:avLst>
                <a:gd name="adj" fmla="val 28509"/>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sp>
          <p:nvSpPr>
            <p:cNvPr id="795" name="Arrow"/>
            <p:cNvSpPr/>
            <p:nvPr/>
          </p:nvSpPr>
          <p:spPr>
            <a:xfrm rot="5400000">
              <a:off x="554276" y="1328149"/>
              <a:ext cx="811522" cy="364166"/>
            </a:xfrm>
            <a:prstGeom prst="rightArrow">
              <a:avLst>
                <a:gd name="adj1" fmla="val 61989"/>
                <a:gd name="adj2" fmla="val 70404"/>
              </a:avLst>
            </a:prstGeom>
            <a:solidFill>
              <a:srgbClr val="000000"/>
            </a:solidFill>
            <a:ln w="63500" cap="flat">
              <a:solidFill>
                <a:srgbClr val="0365C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6" name="RRSIGs"/>
            <p:cNvSpPr/>
            <p:nvPr/>
          </p:nvSpPr>
          <p:spPr>
            <a:xfrm>
              <a:off x="0" y="2319822"/>
              <a:ext cx="1920075" cy="723726"/>
            </a:xfrm>
            <a:prstGeom prst="roundRect">
              <a:avLst>
                <a:gd name="adj" fmla="val 28509"/>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sp>
          <p:nvSpPr>
            <p:cNvPr id="797" name="Arrow"/>
            <p:cNvSpPr/>
            <p:nvPr/>
          </p:nvSpPr>
          <p:spPr>
            <a:xfrm rot="5400000">
              <a:off x="515566" y="3686682"/>
              <a:ext cx="888942" cy="364166"/>
            </a:xfrm>
            <a:prstGeom prst="rightArrow">
              <a:avLst>
                <a:gd name="adj1" fmla="val 61989"/>
                <a:gd name="adj2" fmla="val 70404"/>
              </a:avLst>
            </a:prstGeom>
            <a:solidFill>
              <a:srgbClr val="000000"/>
            </a:solidFill>
            <a:ln w="63500" cap="flat">
              <a:solidFill>
                <a:srgbClr val="0365C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8" name="DS record Uploads"/>
            <p:cNvSpPr/>
            <p:nvPr/>
          </p:nvSpPr>
          <p:spPr>
            <a:xfrm>
              <a:off x="0" y="4639645"/>
              <a:ext cx="1920075" cy="998221"/>
            </a:xfrm>
            <a:prstGeom prst="roundRect">
              <a:avLst>
                <a:gd name="adj" fmla="val 20670"/>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 Uploads</a:t>
              </a:r>
            </a:p>
          </p:txBody>
        </p:sp>
        <p:sp>
          <p:nvSpPr>
            <p:cNvPr id="799" name="RRSIGs"/>
            <p:cNvSpPr/>
            <p:nvPr/>
          </p:nvSpPr>
          <p:spPr>
            <a:xfrm>
              <a:off x="0" y="2319822"/>
              <a:ext cx="1920075" cy="723727"/>
            </a:xfrm>
            <a:prstGeom prst="roundRect">
              <a:avLst>
                <a:gd name="adj" fmla="val 28509"/>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grpSp>
      <p:grpSp>
        <p:nvGrpSpPr>
          <p:cNvPr id="804" name="Group"/>
          <p:cNvGrpSpPr/>
          <p:nvPr/>
        </p:nvGrpSpPr>
        <p:grpSpPr>
          <a:xfrm>
            <a:off x="4399207" y="2444752"/>
            <a:ext cx="7738093" cy="3375193"/>
            <a:chOff x="-572059" y="-283690"/>
            <a:chExt cx="7738091" cy="3375191"/>
          </a:xfrm>
        </p:grpSpPr>
        <p:sp>
          <p:nvSpPr>
            <p:cNvPr id="801" name="Rectangle"/>
            <p:cNvSpPr/>
            <p:nvPr/>
          </p:nvSpPr>
          <p:spPr>
            <a:xfrm>
              <a:off x="392374" y="28026"/>
              <a:ext cx="6773659" cy="1833884"/>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02" name="Rectangle"/>
            <p:cNvSpPr/>
            <p:nvPr/>
          </p:nvSpPr>
          <p:spPr>
            <a:xfrm>
              <a:off x="360377" y="1197168"/>
              <a:ext cx="4801671" cy="1755913"/>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03" name="Rectangle"/>
            <p:cNvSpPr/>
            <p:nvPr/>
          </p:nvSpPr>
          <p:spPr>
            <a:xfrm>
              <a:off x="-572060" y="-283691"/>
              <a:ext cx="727464" cy="3375193"/>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805" name="Rounded Rectangle"/>
          <p:cNvSpPr/>
          <p:nvPr/>
        </p:nvSpPr>
        <p:spPr>
          <a:xfrm>
            <a:off x="101600" y="2202008"/>
            <a:ext cx="1920075" cy="723727"/>
          </a:xfrm>
          <a:prstGeom prst="roundRect">
            <a:avLst>
              <a:gd name="adj" fmla="val 28509"/>
            </a:avLst>
          </a:prstGeom>
          <a:ln w="63500">
            <a:solidFill>
              <a:srgbClr val="7BDB45"/>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6" name="~1.0%"/>
          <p:cNvSpPr txBox="1"/>
          <p:nvPr/>
        </p:nvSpPr>
        <p:spPr>
          <a:xfrm>
            <a:off x="2249589" y="2335271"/>
            <a:ext cx="8696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a:solidFill>
                  <a:srgbClr val="D45954"/>
                </a:solidFill>
                <a:latin typeface="Gill Sans"/>
                <a:ea typeface="Gill Sans"/>
                <a:cs typeface="Gill Sans"/>
                <a:sym typeface="Gill Sans"/>
              </a:defRPr>
            </a:lvl1pPr>
          </a:lstStyle>
          <a:p>
            <a:pPr/>
            <a:r>
              <a:t>~1.0%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805"/>
                                        </p:tgtEl>
                                        <p:attrNameLst>
                                          <p:attrName>style.visibility</p:attrName>
                                        </p:attrNameLst>
                                      </p:cBhvr>
                                      <p:to>
                                        <p:strVal val="visible"/>
                                      </p:to>
                                    </p:set>
                                    <p:animEffect filter="dissolve" transition="in">
                                      <p:cBhvr>
                                        <p:cTn id="7" dur="300"/>
                                        <p:tgtEl>
                                          <p:spTgt spid="80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788"/>
                                        </p:tgtEl>
                                        <p:attrNameLst>
                                          <p:attrName>style.visibility</p:attrName>
                                        </p:attrNameLst>
                                      </p:cBhvr>
                                      <p:to>
                                        <p:strVal val="visible"/>
                                      </p:to>
                                    </p:set>
                                    <p:animEffect filter="wipe(left)" transition="in">
                                      <p:cBhvr>
                                        <p:cTn id="12" dur="300"/>
                                        <p:tgtEl>
                                          <p:spTgt spid="788"/>
                                        </p:tgtEl>
                                      </p:cBhvr>
                                    </p:animEffect>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8" presetID="22" grpId="3" fill="hold">
                                  <p:stCondLst>
                                    <p:cond delay="0"/>
                                  </p:stCondLst>
                                  <p:iterate type="el" backwards="0">
                                    <p:tmAbs val="0"/>
                                  </p:iterate>
                                  <p:childTnLst>
                                    <p:animEffect filter="wipe(left)" transition="out">
                                      <p:cBhvr>
                                        <p:cTn id="16" dur="300" fill="hold"/>
                                        <p:tgtEl>
                                          <p:spTgt spid="804"/>
                                        </p:tgtEl>
                                      </p:cBhvr>
                                    </p:animEffect>
                                    <p:set>
                                      <p:cBhvr>
                                        <p:cTn id="17" fill="hold">
                                          <p:stCondLst>
                                            <p:cond delay="299"/>
                                          </p:stCondLst>
                                        </p:cTn>
                                        <p:tgtEl>
                                          <p:spTgt spid="80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793"/>
                                        </p:tgtEl>
                                        <p:attrNameLst>
                                          <p:attrName>style.visibility</p:attrName>
                                        </p:attrNameLst>
                                      </p:cBhvr>
                                      <p:to>
                                        <p:strVal val="visible"/>
                                      </p:to>
                                    </p:set>
                                    <p:animEffect filter="dissolve" transition="in">
                                      <p:cBhvr>
                                        <p:cTn id="22" dur="499"/>
                                        <p:tgtEl>
                                          <p:spTgt spid="793"/>
                                        </p:tgtEl>
                                      </p:cBhvr>
                                    </p:animEffect>
                                  </p:childTnLst>
                                </p:cTn>
                              </p:par>
                            </p:childTnLst>
                          </p:cTn>
                        </p:par>
                        <p:par>
                          <p:cTn id="23" fill="hold">
                            <p:stCondLst>
                              <p:cond delay="499"/>
                            </p:stCondLst>
                            <p:childTnLst>
                              <p:par>
                                <p:cTn id="24" presetClass="entr" nodeType="afterEffect" presetSubtype="0" presetID="1" grpId="5" fill="hold">
                                  <p:stCondLst>
                                    <p:cond delay="0"/>
                                  </p:stCondLst>
                                  <p:iterate type="el" backwards="0">
                                    <p:tmAbs val="0"/>
                                  </p:iterate>
                                  <p:childTnLst>
                                    <p:set>
                                      <p:cBhvr>
                                        <p:cTn id="25" fill="hold"/>
                                        <p:tgtEl>
                                          <p:spTgt spid="8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05" grpId="1"/>
      <p:bldP build="whole" bldLvl="1" animBg="1" rev="0" advAuto="0" spid="806" grpId="5"/>
      <p:bldP build="whole" bldLvl="1" animBg="1" rev="0" advAuto="0" spid="788" grpId="2"/>
      <p:bldP build="whole" bldLvl="1" animBg="1" rev="0" advAuto="0" spid="793" grpId="4"/>
      <p:bldP build="whole" bldLvl="1" animBg="1" rev="0" advAuto="0" spid="804" grpId="3"/>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0" name="Generating Signatures"/>
          <p:cNvSpPr txBox="1"/>
          <p:nvPr>
            <p:ph type="title"/>
          </p:nvPr>
        </p:nvSpPr>
        <p:spPr>
          <a:prstGeom prst="rect">
            <a:avLst/>
          </a:prstGeom>
        </p:spPr>
        <p:txBody>
          <a:bodyPr/>
          <a:lstStyle/>
          <a:p>
            <a:pPr/>
            <a:r>
              <a:t>Generating Signatures</a:t>
            </a:r>
          </a:p>
        </p:txBody>
      </p:sp>
      <p:sp>
        <p:nvSpPr>
          <p:cNvPr id="8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2" name="~0.3%"/>
          <p:cNvSpPr txBox="1"/>
          <p:nvPr/>
        </p:nvSpPr>
        <p:spPr>
          <a:xfrm>
            <a:off x="2160262" y="4648199"/>
            <a:ext cx="86960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a:solidFill>
                  <a:srgbClr val="FFFB00"/>
                </a:solidFill>
                <a:latin typeface="Gill Sans"/>
                <a:ea typeface="Gill Sans"/>
                <a:cs typeface="Gill Sans"/>
                <a:sym typeface="Gill Sans"/>
              </a:defRPr>
            </a:lvl1pPr>
          </a:lstStyle>
          <a:p>
            <a:pPr/>
            <a:r>
              <a:t>~0.3%</a:t>
            </a:r>
          </a:p>
        </p:txBody>
      </p:sp>
      <p:grpSp>
        <p:nvGrpSpPr>
          <p:cNvPr id="815" name="Group"/>
          <p:cNvGrpSpPr/>
          <p:nvPr/>
        </p:nvGrpSpPr>
        <p:grpSpPr>
          <a:xfrm>
            <a:off x="3414344" y="7523323"/>
            <a:ext cx="8184333" cy="1022054"/>
            <a:chOff x="0" y="0"/>
            <a:chExt cx="8184331" cy="1022052"/>
          </a:xfrm>
        </p:grpSpPr>
        <p:sp>
          <p:nvSpPr>
            <p:cNvPr id="813" name="Missing RRSIGs"/>
            <p:cNvSpPr/>
            <p:nvPr/>
          </p:nvSpPr>
          <p:spPr>
            <a:xfrm>
              <a:off x="0" y="0"/>
              <a:ext cx="1640384" cy="1022053"/>
            </a:xfrm>
            <a:prstGeom prst="roundRect">
              <a:avLst>
                <a:gd name="adj" fmla="val 18639"/>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900">
                  <a:latin typeface="Gill Sans"/>
                  <a:ea typeface="Gill Sans"/>
                  <a:cs typeface="Gill Sans"/>
                  <a:sym typeface="Gill Sans"/>
                </a:defRPr>
              </a:lvl1pPr>
            </a:lstStyle>
            <a:p>
              <a:pPr/>
              <a:r>
                <a:t>Missing RRSIGs</a:t>
              </a:r>
            </a:p>
          </p:txBody>
        </p:sp>
        <p:sp>
          <p:nvSpPr>
            <p:cNvPr id="814" name="RRSIGs are rarely missing (0.3%)"/>
            <p:cNvSpPr txBox="1"/>
            <p:nvPr/>
          </p:nvSpPr>
          <p:spPr>
            <a:xfrm>
              <a:off x="2032000" y="199876"/>
              <a:ext cx="615233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RRSIGs are rarely missing (0.3%)</a:t>
              </a:r>
            </a:p>
          </p:txBody>
        </p:sp>
      </p:grpSp>
      <p:pic>
        <p:nvPicPr>
          <p:cNvPr id="816" name="2years-missing-rrsig-all.pdf" descr="2years-missing-rrsig-all.pdf"/>
          <p:cNvPicPr>
            <a:picLocks noChangeAspect="1"/>
          </p:cNvPicPr>
          <p:nvPr/>
        </p:nvPicPr>
        <p:blipFill>
          <a:blip r:embed="rId3">
            <a:extLst/>
          </a:blip>
          <a:stretch>
            <a:fillRect/>
          </a:stretch>
        </p:blipFill>
        <p:spPr>
          <a:xfrm>
            <a:off x="3136702" y="2068536"/>
            <a:ext cx="10160001" cy="4703705"/>
          </a:xfrm>
          <a:prstGeom prst="rect">
            <a:avLst/>
          </a:prstGeom>
          <a:ln w="12700">
            <a:miter lim="400000"/>
          </a:ln>
        </p:spPr>
      </p:pic>
      <p:sp>
        <p:nvSpPr>
          <p:cNvPr id="817" name="~1.0%"/>
          <p:cNvSpPr txBox="1"/>
          <p:nvPr/>
        </p:nvSpPr>
        <p:spPr>
          <a:xfrm>
            <a:off x="2202302" y="2407081"/>
            <a:ext cx="86960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a:solidFill>
                  <a:srgbClr val="D45954"/>
                </a:solidFill>
                <a:latin typeface="Gill Sans"/>
                <a:ea typeface="Gill Sans"/>
                <a:cs typeface="Gill Sans"/>
                <a:sym typeface="Gill Sans"/>
              </a:defRPr>
            </a:lvl1pPr>
          </a:lstStyle>
          <a:p>
            <a:pPr/>
            <a:r>
              <a:t>~1.0%</a:t>
            </a:r>
          </a:p>
        </p:txBody>
      </p:sp>
      <p:grpSp>
        <p:nvGrpSpPr>
          <p:cNvPr id="826" name="Group"/>
          <p:cNvGrpSpPr/>
          <p:nvPr/>
        </p:nvGrpSpPr>
        <p:grpSpPr>
          <a:xfrm>
            <a:off x="4397840" y="2245042"/>
            <a:ext cx="8275866" cy="3973426"/>
            <a:chOff x="-713310" y="-218984"/>
            <a:chExt cx="8275865" cy="3973425"/>
          </a:xfrm>
        </p:grpSpPr>
        <p:grpSp>
          <p:nvGrpSpPr>
            <p:cNvPr id="822" name="Group"/>
            <p:cNvGrpSpPr/>
            <p:nvPr/>
          </p:nvGrpSpPr>
          <p:grpSpPr>
            <a:xfrm>
              <a:off x="-713311" y="-218985"/>
              <a:ext cx="8275866" cy="3973426"/>
              <a:chOff x="-713310" y="-218984"/>
              <a:chExt cx="8275865" cy="3973425"/>
            </a:xfrm>
          </p:grpSpPr>
          <p:sp>
            <p:nvSpPr>
              <p:cNvPr id="818" name="Rectangle"/>
              <p:cNvSpPr/>
              <p:nvPr/>
            </p:nvSpPr>
            <p:spPr>
              <a:xfrm>
                <a:off x="0" y="0"/>
                <a:ext cx="7546002" cy="182260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19" name="Rectangle"/>
              <p:cNvSpPr/>
              <p:nvPr/>
            </p:nvSpPr>
            <p:spPr>
              <a:xfrm>
                <a:off x="2129682" y="1241522"/>
                <a:ext cx="5420528" cy="1589102"/>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20" name="Rectangle"/>
              <p:cNvSpPr/>
              <p:nvPr/>
            </p:nvSpPr>
            <p:spPr>
              <a:xfrm>
                <a:off x="7050347" y="2798422"/>
                <a:ext cx="512208" cy="548078"/>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21" name="Rectangle"/>
              <p:cNvSpPr/>
              <p:nvPr/>
            </p:nvSpPr>
            <p:spPr>
              <a:xfrm>
                <a:off x="-713311" y="-218985"/>
                <a:ext cx="520285" cy="3973426"/>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825" name="Group"/>
            <p:cNvGrpSpPr/>
            <p:nvPr/>
          </p:nvGrpSpPr>
          <p:grpSpPr>
            <a:xfrm>
              <a:off x="6398" y="2781390"/>
              <a:ext cx="7549758" cy="821969"/>
              <a:chOff x="0" y="0"/>
              <a:chExt cx="7549757" cy="821968"/>
            </a:xfrm>
          </p:grpSpPr>
          <p:sp>
            <p:nvSpPr>
              <p:cNvPr id="823" name="Rectangle"/>
              <p:cNvSpPr/>
              <p:nvPr/>
            </p:nvSpPr>
            <p:spPr>
              <a:xfrm>
                <a:off x="0" y="485648"/>
                <a:ext cx="7549758" cy="336321"/>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24" name="Rectangle"/>
              <p:cNvSpPr/>
              <p:nvPr/>
            </p:nvSpPr>
            <p:spPr>
              <a:xfrm>
                <a:off x="0" y="0"/>
                <a:ext cx="7085585" cy="548077"/>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sp>
        <p:nvSpPr>
          <p:cNvPr id="827" name="Rectangle"/>
          <p:cNvSpPr/>
          <p:nvPr/>
        </p:nvSpPr>
        <p:spPr>
          <a:xfrm>
            <a:off x="5126835" y="5699044"/>
            <a:ext cx="7358467" cy="342901"/>
          </a:xfrm>
          <a:prstGeom prst="rect">
            <a:avLst/>
          </a:pr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828" name="DNSKEY"/>
          <p:cNvSpPr/>
          <p:nvPr/>
        </p:nvSpPr>
        <p:spPr>
          <a:xfrm>
            <a:off x="101600" y="2202008"/>
            <a:ext cx="1920075" cy="723727"/>
          </a:xfrm>
          <a:prstGeom prst="roundRect">
            <a:avLst>
              <a:gd name="adj" fmla="val 28509"/>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sp>
        <p:nvSpPr>
          <p:cNvPr id="829" name="Arrow"/>
          <p:cNvSpPr/>
          <p:nvPr/>
        </p:nvSpPr>
        <p:spPr>
          <a:xfrm rot="5400000">
            <a:off x="655876" y="3530158"/>
            <a:ext cx="811522" cy="364166"/>
          </a:xfrm>
          <a:prstGeom prst="rightArrow">
            <a:avLst>
              <a:gd name="adj1" fmla="val 61989"/>
              <a:gd name="adj2" fmla="val 70404"/>
            </a:avLst>
          </a:prstGeom>
          <a:solidFill>
            <a:srgbClr val="000000"/>
          </a:solidFill>
          <a:ln w="63500">
            <a:solidFill>
              <a:srgbClr val="0365C0"/>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0" name="RRSIGs"/>
          <p:cNvSpPr/>
          <p:nvPr/>
        </p:nvSpPr>
        <p:spPr>
          <a:xfrm>
            <a:off x="101600" y="4521831"/>
            <a:ext cx="1920075" cy="723726"/>
          </a:xfrm>
          <a:prstGeom prst="roundRect">
            <a:avLst>
              <a:gd name="adj" fmla="val 28509"/>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sp>
        <p:nvSpPr>
          <p:cNvPr id="831" name="Arrow"/>
          <p:cNvSpPr/>
          <p:nvPr/>
        </p:nvSpPr>
        <p:spPr>
          <a:xfrm rot="5400000">
            <a:off x="617166" y="5888691"/>
            <a:ext cx="888942" cy="364166"/>
          </a:xfrm>
          <a:prstGeom prst="rightArrow">
            <a:avLst>
              <a:gd name="adj1" fmla="val 61989"/>
              <a:gd name="adj2" fmla="val 70404"/>
            </a:avLst>
          </a:prstGeom>
          <a:solidFill>
            <a:srgbClr val="000000"/>
          </a:solidFill>
          <a:ln w="63500">
            <a:solidFill>
              <a:srgbClr val="0365C0"/>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2" name="DS record Uploads"/>
          <p:cNvSpPr/>
          <p:nvPr/>
        </p:nvSpPr>
        <p:spPr>
          <a:xfrm>
            <a:off x="101600" y="6841654"/>
            <a:ext cx="1920075" cy="998221"/>
          </a:xfrm>
          <a:prstGeom prst="roundRect">
            <a:avLst>
              <a:gd name="adj" fmla="val 20670"/>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 Uploads</a:t>
            </a:r>
          </a:p>
        </p:txBody>
      </p:sp>
      <p:sp>
        <p:nvSpPr>
          <p:cNvPr id="833" name="RRSIGs"/>
          <p:cNvSpPr/>
          <p:nvPr/>
        </p:nvSpPr>
        <p:spPr>
          <a:xfrm>
            <a:off x="101600" y="4521831"/>
            <a:ext cx="1920075" cy="723727"/>
          </a:xfrm>
          <a:prstGeom prst="roundRect">
            <a:avLst>
              <a:gd name="adj" fmla="val 28509"/>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sp>
        <p:nvSpPr>
          <p:cNvPr id="834" name="Rounded Rectangle"/>
          <p:cNvSpPr/>
          <p:nvPr/>
        </p:nvSpPr>
        <p:spPr>
          <a:xfrm>
            <a:off x="101600" y="4521832"/>
            <a:ext cx="1920075" cy="723726"/>
          </a:xfrm>
          <a:prstGeom prst="roundRect">
            <a:avLst>
              <a:gd name="adj" fmla="val 28509"/>
            </a:avLst>
          </a:prstGeom>
          <a:ln w="63500">
            <a:solidFill>
              <a:srgbClr val="7BDB45"/>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834"/>
                                        </p:tgtEl>
                                        <p:attrNameLst>
                                          <p:attrName>style.visibility</p:attrName>
                                        </p:attrNameLst>
                                      </p:cBhvr>
                                      <p:to>
                                        <p:strVal val="visible"/>
                                      </p:to>
                                    </p:set>
                                    <p:animEffect filter="dissolve" transition="in">
                                      <p:cBhvr>
                                        <p:cTn id="7" dur="1000"/>
                                        <p:tgtEl>
                                          <p:spTgt spid="83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816"/>
                                        </p:tgtEl>
                                        <p:attrNameLst>
                                          <p:attrName>style.visibility</p:attrName>
                                        </p:attrNameLst>
                                      </p:cBhvr>
                                      <p:to>
                                        <p:strVal val="visible"/>
                                      </p:to>
                                    </p:set>
                                    <p:animEffect filter="dissolve" transition="in">
                                      <p:cBhvr>
                                        <p:cTn id="12" dur="300"/>
                                        <p:tgtEl>
                                          <p:spTgt spid="816"/>
                                        </p:tgtEl>
                                      </p:cBhvr>
                                    </p:animEffect>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8" presetID="22" grpId="3" fill="hold">
                                  <p:stCondLst>
                                    <p:cond delay="0"/>
                                  </p:stCondLst>
                                  <p:iterate type="el" backwards="0">
                                    <p:tmAbs val="0"/>
                                  </p:iterate>
                                  <p:childTnLst>
                                    <p:animEffect filter="wipe(left)" transition="out">
                                      <p:cBhvr>
                                        <p:cTn id="16" dur="300" fill="hold"/>
                                        <p:tgtEl>
                                          <p:spTgt spid="826"/>
                                        </p:tgtEl>
                                      </p:cBhvr>
                                    </p:animEffect>
                                    <p:set>
                                      <p:cBhvr>
                                        <p:cTn id="17" fill="hold">
                                          <p:stCondLst>
                                            <p:cond delay="299"/>
                                          </p:stCondLst>
                                        </p:cTn>
                                        <p:tgtEl>
                                          <p:spTgt spid="82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815"/>
                                        </p:tgtEl>
                                        <p:attrNameLst>
                                          <p:attrName>style.visibility</p:attrName>
                                        </p:attrNameLst>
                                      </p:cBhvr>
                                      <p:to>
                                        <p:strVal val="visible"/>
                                      </p:to>
                                    </p:set>
                                    <p:animEffect filter="dissolve" transition="in">
                                      <p:cBhvr>
                                        <p:cTn id="22" dur="499"/>
                                        <p:tgtEl>
                                          <p:spTgt spid="815"/>
                                        </p:tgtEl>
                                      </p:cBhvr>
                                    </p:animEffect>
                                  </p:childTnLst>
                                </p:cTn>
                              </p:par>
                            </p:childTnLst>
                          </p:cTn>
                        </p:par>
                        <p:par>
                          <p:cTn id="23" fill="hold">
                            <p:stCondLst>
                              <p:cond delay="499"/>
                            </p:stCondLst>
                            <p:childTnLst>
                              <p:par>
                                <p:cTn id="24" presetClass="entr" nodeType="afterEffect" presetSubtype="0" presetID="1" grpId="5" fill="hold">
                                  <p:stCondLst>
                                    <p:cond delay="0"/>
                                  </p:stCondLst>
                                  <p:iterate type="el" backwards="0">
                                    <p:tmAbs val="0"/>
                                  </p:iterate>
                                  <p:childTnLst>
                                    <p:set>
                                      <p:cBhvr>
                                        <p:cTn id="25" fill="hold"/>
                                        <p:tgtEl>
                                          <p:spTgt spid="8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16" grpId="2"/>
      <p:bldP build="whole" bldLvl="1" animBg="1" rev="0" advAuto="0" spid="815" grpId="4"/>
      <p:bldP build="whole" bldLvl="1" animBg="1" rev="0" advAuto="0" spid="834" grpId="1"/>
      <p:bldP build="whole" bldLvl="1" animBg="1" rev="0" advAuto="0" spid="826" grpId="3"/>
      <p:bldP build="whole" bldLvl="1" animBg="1" rev="0" advAuto="0" spid="812" grpId="5"/>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8" name="Building a Chain of Trust"/>
          <p:cNvSpPr txBox="1"/>
          <p:nvPr>
            <p:ph type="title"/>
          </p:nvPr>
        </p:nvSpPr>
        <p:spPr>
          <a:prstGeom prst="rect">
            <a:avLst/>
          </a:prstGeom>
        </p:spPr>
        <p:txBody>
          <a:bodyPr/>
          <a:lstStyle/>
          <a:p>
            <a:pPr/>
            <a:r>
              <a:t>Building a Chain of Trust </a:t>
            </a:r>
          </a:p>
        </p:txBody>
      </p:sp>
      <p:sp>
        <p:nvSpPr>
          <p:cNvPr id="8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0" name="~0.3%"/>
          <p:cNvSpPr txBox="1"/>
          <p:nvPr/>
        </p:nvSpPr>
        <p:spPr>
          <a:xfrm>
            <a:off x="2132097" y="4655094"/>
            <a:ext cx="8696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a:solidFill>
                  <a:schemeClr val="accent3">
                    <a:hueOff val="-365725"/>
                    <a:satOff val="-32500"/>
                    <a:lumOff val="18235"/>
                  </a:schemeClr>
                </a:solidFill>
                <a:latin typeface="Gill Sans"/>
                <a:ea typeface="Gill Sans"/>
                <a:cs typeface="Gill Sans"/>
                <a:sym typeface="Gill Sans"/>
              </a:defRPr>
            </a:lvl1pPr>
          </a:lstStyle>
          <a:p>
            <a:pPr/>
            <a:r>
              <a:t>~0.3%</a:t>
            </a:r>
          </a:p>
        </p:txBody>
      </p:sp>
      <p:sp>
        <p:nvSpPr>
          <p:cNvPr id="841" name="~30%"/>
          <p:cNvSpPr txBox="1"/>
          <p:nvPr/>
        </p:nvSpPr>
        <p:spPr>
          <a:xfrm>
            <a:off x="2165509" y="7112164"/>
            <a:ext cx="80278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a:solidFill>
                  <a:srgbClr val="D45954"/>
                </a:solidFill>
                <a:latin typeface="Gill Sans"/>
                <a:ea typeface="Gill Sans"/>
                <a:cs typeface="Gill Sans"/>
                <a:sym typeface="Gill Sans"/>
              </a:defRPr>
            </a:lvl1pPr>
          </a:lstStyle>
          <a:p>
            <a:pPr/>
            <a:r>
              <a:t>~30%</a:t>
            </a:r>
          </a:p>
        </p:txBody>
      </p:sp>
      <p:pic>
        <p:nvPicPr>
          <p:cNvPr id="842" name="2years-all-ratio-ds.pdf" descr="2years-all-ratio-ds.pdf"/>
          <p:cNvPicPr>
            <a:picLocks noChangeAspect="1"/>
          </p:cNvPicPr>
          <p:nvPr/>
        </p:nvPicPr>
        <p:blipFill>
          <a:blip r:embed="rId3">
            <a:extLst/>
          </a:blip>
          <a:stretch>
            <a:fillRect/>
          </a:stretch>
        </p:blipFill>
        <p:spPr>
          <a:xfrm>
            <a:off x="3136900" y="2070100"/>
            <a:ext cx="9525000" cy="4409722"/>
          </a:xfrm>
          <a:prstGeom prst="rect">
            <a:avLst/>
          </a:prstGeom>
          <a:ln w="12700">
            <a:miter lim="400000"/>
          </a:ln>
        </p:spPr>
      </p:pic>
      <p:grpSp>
        <p:nvGrpSpPr>
          <p:cNvPr id="845" name="Group"/>
          <p:cNvGrpSpPr/>
          <p:nvPr/>
        </p:nvGrpSpPr>
        <p:grpSpPr>
          <a:xfrm>
            <a:off x="4623156" y="6670546"/>
            <a:ext cx="7440318" cy="990601"/>
            <a:chOff x="199712" y="15726"/>
            <a:chExt cx="7440317" cy="990600"/>
          </a:xfrm>
        </p:grpSpPr>
        <p:sp>
          <p:nvSpPr>
            <p:cNvPr id="843" name="DS Records"/>
            <p:cNvSpPr/>
            <p:nvPr/>
          </p:nvSpPr>
          <p:spPr>
            <a:xfrm>
              <a:off x="199712" y="28428"/>
              <a:ext cx="1472520" cy="965196"/>
            </a:xfrm>
            <a:prstGeom prst="roundRect">
              <a:avLst>
                <a:gd name="adj" fmla="val 18639"/>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Gill Sans"/>
                  <a:ea typeface="Gill Sans"/>
                  <a:cs typeface="Gill Sans"/>
                  <a:sym typeface="Gill Sans"/>
                </a:defRPr>
              </a:lvl1pPr>
            </a:lstStyle>
            <a:p>
              <a:pPr/>
              <a:r>
                <a:t>DS Records</a:t>
              </a:r>
            </a:p>
          </p:txBody>
        </p:sp>
        <p:sp>
          <p:nvSpPr>
            <p:cNvPr id="844" name="Nearly 30% of domains DO NOT…"/>
            <p:cNvSpPr txBox="1"/>
            <p:nvPr/>
          </p:nvSpPr>
          <p:spPr>
            <a:xfrm>
              <a:off x="2032000" y="15726"/>
              <a:ext cx="5608030"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0" sz="3100">
                  <a:solidFill>
                    <a:srgbClr val="FFFB00"/>
                  </a:solidFill>
                  <a:latin typeface="Gill Sans"/>
                  <a:ea typeface="Gill Sans"/>
                  <a:cs typeface="Gill Sans"/>
                  <a:sym typeface="Gill Sans"/>
                </a:defRPr>
              </a:pPr>
              <a:r>
                <a:t>Nearly </a:t>
              </a:r>
              <a:r>
                <a:rPr>
                  <a:solidFill>
                    <a:srgbClr val="D45954"/>
                  </a:solidFill>
                </a:rPr>
                <a:t>30%</a:t>
              </a:r>
              <a:r>
                <a:t> of domains DO NOT</a:t>
              </a:r>
            </a:p>
            <a:p>
              <a:pPr algn="l">
                <a:defRPr b="0" sz="3100">
                  <a:solidFill>
                    <a:srgbClr val="FFFB00"/>
                  </a:solidFill>
                  <a:latin typeface="Gill Sans"/>
                  <a:ea typeface="Gill Sans"/>
                  <a:cs typeface="Gill Sans"/>
                  <a:sym typeface="Gill Sans"/>
                </a:defRPr>
              </a:pPr>
              <a:r>
                <a:t>upload DS records!</a:t>
              </a:r>
            </a:p>
          </p:txBody>
        </p:sp>
      </p:grpSp>
      <p:sp>
        <p:nvSpPr>
          <p:cNvPr id="846" name="~1.0%"/>
          <p:cNvSpPr txBox="1"/>
          <p:nvPr/>
        </p:nvSpPr>
        <p:spPr>
          <a:xfrm>
            <a:off x="2165509" y="2335271"/>
            <a:ext cx="8696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a:solidFill>
                  <a:srgbClr val="D45954"/>
                </a:solidFill>
                <a:latin typeface="Gill Sans"/>
                <a:ea typeface="Gill Sans"/>
                <a:cs typeface="Gill Sans"/>
                <a:sym typeface="Gill Sans"/>
              </a:defRPr>
            </a:lvl1pPr>
          </a:lstStyle>
          <a:p>
            <a:pPr/>
            <a:r>
              <a:t>~1.0%</a:t>
            </a:r>
          </a:p>
        </p:txBody>
      </p:sp>
      <p:grpSp>
        <p:nvGrpSpPr>
          <p:cNvPr id="850" name="Group"/>
          <p:cNvGrpSpPr/>
          <p:nvPr/>
        </p:nvGrpSpPr>
        <p:grpSpPr>
          <a:xfrm>
            <a:off x="4080051" y="2148997"/>
            <a:ext cx="8026504" cy="3823319"/>
            <a:chOff x="-737881" y="-266894"/>
            <a:chExt cx="8026503" cy="3823317"/>
          </a:xfrm>
        </p:grpSpPr>
        <p:sp>
          <p:nvSpPr>
            <p:cNvPr id="847" name="Rectangle"/>
            <p:cNvSpPr/>
            <p:nvPr/>
          </p:nvSpPr>
          <p:spPr>
            <a:xfrm>
              <a:off x="0" y="0"/>
              <a:ext cx="7288623" cy="2396212"/>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48" name="Rectangle"/>
            <p:cNvSpPr/>
            <p:nvPr/>
          </p:nvSpPr>
          <p:spPr>
            <a:xfrm>
              <a:off x="5439" y="1106659"/>
              <a:ext cx="5087057" cy="2315262"/>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49" name="Rectangle"/>
            <p:cNvSpPr/>
            <p:nvPr/>
          </p:nvSpPr>
          <p:spPr>
            <a:xfrm>
              <a:off x="-737882" y="-266895"/>
              <a:ext cx="544599" cy="3823319"/>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851" name="DNSKEY"/>
          <p:cNvSpPr/>
          <p:nvPr/>
        </p:nvSpPr>
        <p:spPr>
          <a:xfrm>
            <a:off x="101600" y="2202008"/>
            <a:ext cx="1920075" cy="723727"/>
          </a:xfrm>
          <a:prstGeom prst="roundRect">
            <a:avLst>
              <a:gd name="adj" fmla="val 28509"/>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sp>
        <p:nvSpPr>
          <p:cNvPr id="852" name="Arrow"/>
          <p:cNvSpPr/>
          <p:nvPr/>
        </p:nvSpPr>
        <p:spPr>
          <a:xfrm rot="5400000">
            <a:off x="655876" y="3530158"/>
            <a:ext cx="811522" cy="364166"/>
          </a:xfrm>
          <a:prstGeom prst="rightArrow">
            <a:avLst>
              <a:gd name="adj1" fmla="val 61989"/>
              <a:gd name="adj2" fmla="val 70404"/>
            </a:avLst>
          </a:prstGeom>
          <a:solidFill>
            <a:srgbClr val="000000"/>
          </a:solidFill>
          <a:ln w="63500">
            <a:solidFill>
              <a:srgbClr val="0365C0"/>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3" name="RRSIGs"/>
          <p:cNvSpPr/>
          <p:nvPr/>
        </p:nvSpPr>
        <p:spPr>
          <a:xfrm>
            <a:off x="101600" y="4521831"/>
            <a:ext cx="1920075" cy="723726"/>
          </a:xfrm>
          <a:prstGeom prst="roundRect">
            <a:avLst>
              <a:gd name="adj" fmla="val 28509"/>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sp>
        <p:nvSpPr>
          <p:cNvPr id="854" name="Arrow"/>
          <p:cNvSpPr/>
          <p:nvPr/>
        </p:nvSpPr>
        <p:spPr>
          <a:xfrm rot="5400000">
            <a:off x="617166" y="5888691"/>
            <a:ext cx="888942" cy="364166"/>
          </a:xfrm>
          <a:prstGeom prst="rightArrow">
            <a:avLst>
              <a:gd name="adj1" fmla="val 61989"/>
              <a:gd name="adj2" fmla="val 70404"/>
            </a:avLst>
          </a:prstGeom>
          <a:solidFill>
            <a:srgbClr val="000000"/>
          </a:solidFill>
          <a:ln w="63500">
            <a:solidFill>
              <a:srgbClr val="0365C0"/>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5" name="DS record Uploads"/>
          <p:cNvSpPr/>
          <p:nvPr/>
        </p:nvSpPr>
        <p:spPr>
          <a:xfrm>
            <a:off x="101600" y="6841654"/>
            <a:ext cx="1920075" cy="998221"/>
          </a:xfrm>
          <a:prstGeom prst="roundRect">
            <a:avLst>
              <a:gd name="adj" fmla="val 20670"/>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 Uploads</a:t>
            </a:r>
          </a:p>
        </p:txBody>
      </p:sp>
      <p:sp>
        <p:nvSpPr>
          <p:cNvPr id="856" name="RRSIGs"/>
          <p:cNvSpPr/>
          <p:nvPr/>
        </p:nvSpPr>
        <p:spPr>
          <a:xfrm>
            <a:off x="101600" y="4521831"/>
            <a:ext cx="1920075" cy="723727"/>
          </a:xfrm>
          <a:prstGeom prst="roundRect">
            <a:avLst>
              <a:gd name="adj" fmla="val 28509"/>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sp>
        <p:nvSpPr>
          <p:cNvPr id="857" name="Rounded Rectangle"/>
          <p:cNvSpPr/>
          <p:nvPr/>
        </p:nvSpPr>
        <p:spPr>
          <a:xfrm>
            <a:off x="101600" y="6841654"/>
            <a:ext cx="1920075" cy="998221"/>
          </a:xfrm>
          <a:prstGeom prst="roundRect">
            <a:avLst>
              <a:gd name="adj" fmla="val 20670"/>
            </a:avLst>
          </a:prstGeom>
          <a:ln w="63500">
            <a:solidFill>
              <a:srgbClr val="7BDB45"/>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8" name="Why does DNSSEC deployment remain so small?…"/>
          <p:cNvSpPr txBox="1"/>
          <p:nvPr/>
        </p:nvSpPr>
        <p:spPr>
          <a:xfrm>
            <a:off x="1526969" y="8065589"/>
            <a:ext cx="9715907" cy="10804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solidFill>
                  <a:schemeClr val="accent4">
                    <a:hueOff val="468000"/>
                    <a:satOff val="-4761"/>
                    <a:lumOff val="10196"/>
                  </a:schemeClr>
                </a:solidFill>
              </a:defRPr>
            </a:pPr>
            <a:r>
              <a:t>Why does DNSSEC deployment </a:t>
            </a:r>
            <a:r>
              <a:rPr>
                <a:solidFill>
                  <a:schemeClr val="accent5">
                    <a:hueOff val="89162"/>
                    <a:satOff val="9554"/>
                    <a:lumOff val="16296"/>
                  </a:schemeClr>
                </a:solidFill>
              </a:rPr>
              <a:t>remain so small?</a:t>
            </a:r>
            <a:endParaRPr>
              <a:solidFill>
                <a:schemeClr val="accent5">
                  <a:hueOff val="89162"/>
                  <a:satOff val="9554"/>
                  <a:lumOff val="16296"/>
                </a:schemeClr>
              </a:solidFill>
            </a:endParaRPr>
          </a:p>
          <a:p>
            <a:pPr>
              <a:defRPr sz="3200">
                <a:solidFill>
                  <a:schemeClr val="accent4">
                    <a:hueOff val="468000"/>
                    <a:satOff val="-4761"/>
                    <a:lumOff val="10196"/>
                  </a:schemeClr>
                </a:solidFill>
              </a:defRPr>
            </a:pPr>
            <a:r>
              <a:t>Why are 30% of domains </a:t>
            </a:r>
            <a:r>
              <a:rPr>
                <a:solidFill>
                  <a:schemeClr val="accent5">
                    <a:hueOff val="89162"/>
                    <a:satOff val="9554"/>
                    <a:lumOff val="16296"/>
                  </a:schemeClr>
                </a:solidFill>
              </a:rPr>
              <a:t>w/o</a:t>
            </a:r>
            <a:r>
              <a:t> DS records?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842"/>
                                        </p:tgtEl>
                                        <p:attrNameLst>
                                          <p:attrName>style.visibility</p:attrName>
                                        </p:attrNameLst>
                                      </p:cBhvr>
                                      <p:to>
                                        <p:strVal val="visible"/>
                                      </p:to>
                                    </p:set>
                                    <p:animEffect filter="dissolve" transition="in">
                                      <p:cBhvr>
                                        <p:cTn id="7" dur="300"/>
                                        <p:tgtEl>
                                          <p:spTgt spid="842"/>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Subtype="8" presetID="22" grpId="2" fill="hold">
                                  <p:stCondLst>
                                    <p:cond delay="0"/>
                                  </p:stCondLst>
                                  <p:iterate type="el" backwards="0">
                                    <p:tmAbs val="0"/>
                                  </p:iterate>
                                  <p:childTnLst>
                                    <p:animEffect filter="wipe(left)" transition="out">
                                      <p:cBhvr>
                                        <p:cTn id="11" dur="300" fill="hold"/>
                                        <p:tgtEl>
                                          <p:spTgt spid="850"/>
                                        </p:tgtEl>
                                      </p:cBhvr>
                                    </p:animEffect>
                                    <p:set>
                                      <p:cBhvr>
                                        <p:cTn id="12" fill="hold">
                                          <p:stCondLst>
                                            <p:cond delay="299"/>
                                          </p:stCondLst>
                                        </p:cTn>
                                        <p:tgtEl>
                                          <p:spTgt spid="850"/>
                                        </p:tgtEl>
                                        <p:attrNameLst>
                                          <p:attrName>style.visibility</p:attrName>
                                        </p:attrNameLst>
                                      </p:cBhvr>
                                      <p:to>
                                        <p:strVal val="hidden"/>
                                      </p:to>
                                    </p:set>
                                  </p:childTnLst>
                                </p:cTn>
                              </p:par>
                            </p:childTnLst>
                          </p:cTn>
                        </p:par>
                        <p:par>
                          <p:cTn id="13" fill="hold">
                            <p:stCondLst>
                              <p:cond delay="300"/>
                            </p:stCondLst>
                            <p:childTnLst>
                              <p:par>
                                <p:cTn id="14" presetClass="entr" nodeType="afterEffect" presetID="9" grpId="3" fill="hold">
                                  <p:stCondLst>
                                    <p:cond delay="0"/>
                                  </p:stCondLst>
                                  <p:iterate type="el" backwards="0">
                                    <p:tmAbs val="0"/>
                                  </p:iterate>
                                  <p:childTnLst>
                                    <p:set>
                                      <p:cBhvr>
                                        <p:cTn id="15" fill="hold"/>
                                        <p:tgtEl>
                                          <p:spTgt spid="845"/>
                                        </p:tgtEl>
                                        <p:attrNameLst>
                                          <p:attrName>style.visibility</p:attrName>
                                        </p:attrNameLst>
                                      </p:cBhvr>
                                      <p:to>
                                        <p:strVal val="visible"/>
                                      </p:to>
                                    </p:set>
                                    <p:animEffect filter="dissolve" transition="in">
                                      <p:cBhvr>
                                        <p:cTn id="16" dur="499"/>
                                        <p:tgtEl>
                                          <p:spTgt spid="845"/>
                                        </p:tgtEl>
                                      </p:cBhvr>
                                    </p:animEffect>
                                  </p:childTnLst>
                                </p:cTn>
                              </p:par>
                            </p:childTnLst>
                          </p:cTn>
                        </p:par>
                        <p:par>
                          <p:cTn id="17" fill="hold">
                            <p:stCondLst>
                              <p:cond delay="799"/>
                            </p:stCondLst>
                            <p:childTnLst>
                              <p:par>
                                <p:cTn id="18" presetClass="entr" nodeType="afterEffect" presetSubtype="0" presetID="1" grpId="4" fill="hold">
                                  <p:stCondLst>
                                    <p:cond delay="0"/>
                                  </p:stCondLst>
                                  <p:iterate type="el" backwards="0">
                                    <p:tmAbs val="0"/>
                                  </p:iterate>
                                  <p:childTnLst>
                                    <p:set>
                                      <p:cBhvr>
                                        <p:cTn id="19" fill="hold"/>
                                        <p:tgtEl>
                                          <p:spTgt spid="841"/>
                                        </p:tgtEl>
                                        <p:attrNameLst>
                                          <p:attrName>style.visibility</p:attrName>
                                        </p:attrNameLst>
                                      </p:cBhvr>
                                      <p:to>
                                        <p:strVal val="visible"/>
                                      </p:to>
                                    </p:set>
                                  </p:childTnLst>
                                </p:cTn>
                              </p:par>
                            </p:childTnLst>
                          </p:cTn>
                        </p:par>
                        <p:par>
                          <p:cTn id="20" fill="hold">
                            <p:stCondLst>
                              <p:cond delay="799"/>
                            </p:stCondLst>
                            <p:childTnLst>
                              <p:par>
                                <p:cTn id="21" presetClass="entr" nodeType="afterEffect" presetID="9" grpId="5" fill="hold">
                                  <p:stCondLst>
                                    <p:cond delay="0"/>
                                  </p:stCondLst>
                                  <p:iterate type="el" backwards="0">
                                    <p:tmAbs val="0"/>
                                  </p:iterate>
                                  <p:childTnLst>
                                    <p:set>
                                      <p:cBhvr>
                                        <p:cTn id="22" fill="hold"/>
                                        <p:tgtEl>
                                          <p:spTgt spid="857"/>
                                        </p:tgtEl>
                                        <p:attrNameLst>
                                          <p:attrName>style.visibility</p:attrName>
                                        </p:attrNameLst>
                                      </p:cBhvr>
                                      <p:to>
                                        <p:strVal val="visible"/>
                                      </p:to>
                                    </p:set>
                                    <p:animEffect filter="dissolve" transition="in">
                                      <p:cBhvr>
                                        <p:cTn id="23" dur="1000"/>
                                        <p:tgtEl>
                                          <p:spTgt spid="857"/>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6" fill="hold">
                                  <p:stCondLst>
                                    <p:cond delay="0"/>
                                  </p:stCondLst>
                                  <p:iterate type="el" backwards="0">
                                    <p:tmAbs val="0"/>
                                  </p:iterate>
                                  <p:childTnLst>
                                    <p:set>
                                      <p:cBhvr>
                                        <p:cTn id="27" fill="hold"/>
                                        <p:tgtEl>
                                          <p:spTgt spid="8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57" grpId="5"/>
      <p:bldP build="whole" bldLvl="1" animBg="1" rev="0" advAuto="0" spid="845" grpId="3"/>
      <p:bldP build="whole" bldLvl="1" animBg="1" rev="0" advAuto="0" spid="858" grpId="6"/>
      <p:bldP build="whole" bldLvl="1" animBg="1" rev="0" advAuto="0" spid="842" grpId="1"/>
      <p:bldP build="whole" bldLvl="1" animBg="1" rev="0" advAuto="0" spid="841" grpId="4"/>
      <p:bldP build="whole" bldLvl="1" animBg="1" rev="0" advAuto="0" spid="850" grpId="2"/>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2" name="Deploying a DNSSEC on Your Server"/>
          <p:cNvSpPr txBox="1"/>
          <p:nvPr>
            <p:ph type="title"/>
          </p:nvPr>
        </p:nvSpPr>
        <p:spPr>
          <a:prstGeom prst="rect">
            <a:avLst/>
          </a:prstGeom>
        </p:spPr>
        <p:txBody>
          <a:bodyPr/>
          <a:lstStyle/>
          <a:p>
            <a:pPr/>
            <a:r>
              <a:t>Deploying a DNSSEC on Your Server</a:t>
            </a:r>
          </a:p>
        </p:txBody>
      </p:sp>
      <p:sp>
        <p:nvSpPr>
          <p:cNvPr id="8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4" name=".COM…"/>
          <p:cNvSpPr/>
          <p:nvPr/>
        </p:nvSpPr>
        <p:spPr>
          <a:xfrm>
            <a:off x="4853388" y="2586043"/>
            <a:ext cx="1802878" cy="1259040"/>
          </a:xfrm>
          <a:prstGeom prst="roundRect">
            <a:avLst>
              <a:gd name="adj" fmla="val 15131"/>
            </a:avLst>
          </a:prstGeom>
          <a:ln w="63500">
            <a:solidFill>
              <a:srgbClr val="7BDB45"/>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600">
                <a:latin typeface="Gill Sans"/>
                <a:ea typeface="Gill Sans"/>
                <a:cs typeface="Gill Sans"/>
                <a:sym typeface="Gill Sans"/>
              </a:defRPr>
            </a:pPr>
            <a:r>
              <a:t>.COM </a:t>
            </a:r>
          </a:p>
          <a:p>
            <a:pPr>
              <a:defRPr b="0" sz="2600">
                <a:latin typeface="Gill Sans"/>
                <a:ea typeface="Gill Sans"/>
                <a:cs typeface="Gill Sans"/>
                <a:sym typeface="Gill Sans"/>
              </a:defRPr>
            </a:pPr>
            <a:r>
              <a:t>(Verisign)</a:t>
            </a:r>
          </a:p>
        </p:txBody>
      </p:sp>
      <p:sp>
        <p:nvSpPr>
          <p:cNvPr id="865" name="Registry…"/>
          <p:cNvSpPr txBox="1"/>
          <p:nvPr/>
        </p:nvSpPr>
        <p:spPr>
          <a:xfrm>
            <a:off x="2708107" y="2879947"/>
            <a:ext cx="139092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600">
                <a:latin typeface="Gill Sans"/>
                <a:ea typeface="Gill Sans"/>
                <a:cs typeface="Gill Sans"/>
                <a:sym typeface="Gill Sans"/>
              </a:defRPr>
            </a:pPr>
            <a:r>
              <a:t>Registry </a:t>
            </a:r>
          </a:p>
          <a:p>
            <a:pPr>
              <a:defRPr b="0" sz="2600">
                <a:latin typeface="Gill Sans"/>
                <a:ea typeface="Gill Sans"/>
                <a:cs typeface="Gill Sans"/>
                <a:sym typeface="Gill Sans"/>
              </a:defRPr>
            </a:pPr>
            <a:r>
              <a:t>(TLD)</a:t>
            </a:r>
          </a:p>
        </p:txBody>
      </p:sp>
      <p:sp>
        <p:nvSpPr>
          <p:cNvPr id="866" name="Line"/>
          <p:cNvSpPr/>
          <p:nvPr/>
        </p:nvSpPr>
        <p:spPr>
          <a:xfrm flipV="1">
            <a:off x="5770030" y="3870890"/>
            <a:ext cx="1" cy="1088349"/>
          </a:xfrm>
          <a:prstGeom prst="line">
            <a:avLst/>
          </a:pr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grpSp>
        <p:nvGrpSpPr>
          <p:cNvPr id="869" name="Group"/>
          <p:cNvGrpSpPr/>
          <p:nvPr/>
        </p:nvGrpSpPr>
        <p:grpSpPr>
          <a:xfrm>
            <a:off x="2741240" y="4386354"/>
            <a:ext cx="3915026" cy="1259040"/>
            <a:chOff x="0" y="0"/>
            <a:chExt cx="3915024" cy="1259039"/>
          </a:xfrm>
        </p:grpSpPr>
        <p:sp>
          <p:nvSpPr>
            <p:cNvPr id="867" name="GoDaddy"/>
            <p:cNvSpPr/>
            <p:nvPr/>
          </p:nvSpPr>
          <p:spPr>
            <a:xfrm>
              <a:off x="2112147" y="0"/>
              <a:ext cx="1802878" cy="1259040"/>
            </a:xfrm>
            <a:prstGeom prst="roundRect">
              <a:avLst>
                <a:gd name="adj" fmla="val 15131"/>
              </a:avLst>
            </a:prstGeom>
            <a:solidFill>
              <a:srgbClr val="000000"/>
            </a:solidFill>
            <a:ln w="635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600">
                  <a:latin typeface="Gill Sans"/>
                  <a:ea typeface="Gill Sans"/>
                  <a:cs typeface="Gill Sans"/>
                  <a:sym typeface="Gill Sans"/>
                </a:defRPr>
              </a:lvl1pPr>
            </a:lstStyle>
            <a:p>
              <a:pPr/>
              <a:r>
                <a:t>GoDaddy</a:t>
              </a:r>
            </a:p>
          </p:txBody>
        </p:sp>
        <p:sp>
          <p:nvSpPr>
            <p:cNvPr id="868" name="Registrar"/>
            <p:cNvSpPr txBox="1"/>
            <p:nvPr/>
          </p:nvSpPr>
          <p:spPr>
            <a:xfrm>
              <a:off x="-1" y="531694"/>
              <a:ext cx="1324659"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Registrar</a:t>
              </a:r>
            </a:p>
          </p:txBody>
        </p:sp>
      </p:grpSp>
      <p:pic>
        <p:nvPicPr>
          <p:cNvPr id="870" name="Image" descr="Image"/>
          <p:cNvPicPr>
            <a:picLocks noChangeAspect="1"/>
          </p:cNvPicPr>
          <p:nvPr/>
        </p:nvPicPr>
        <p:blipFill>
          <a:blip r:embed="rId3">
            <a:extLst/>
          </a:blip>
          <a:stretch>
            <a:fillRect/>
          </a:stretch>
        </p:blipFill>
        <p:spPr>
          <a:xfrm>
            <a:off x="9195187" y="5158054"/>
            <a:ext cx="745122" cy="745122"/>
          </a:xfrm>
          <a:prstGeom prst="rect">
            <a:avLst/>
          </a:prstGeom>
          <a:ln w="12700">
            <a:miter lim="400000"/>
          </a:ln>
        </p:spPr>
      </p:pic>
      <p:sp>
        <p:nvSpPr>
          <p:cNvPr id="871" name="Owner"/>
          <p:cNvSpPr txBox="1"/>
          <p:nvPr/>
        </p:nvSpPr>
        <p:spPr>
          <a:xfrm>
            <a:off x="9874793" y="4747869"/>
            <a:ext cx="1077653"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Owner</a:t>
            </a:r>
          </a:p>
        </p:txBody>
      </p:sp>
      <p:sp>
        <p:nvSpPr>
          <p:cNvPr id="872" name="Man"/>
          <p:cNvSpPr/>
          <p:nvPr/>
        </p:nvSpPr>
        <p:spPr>
          <a:xfrm>
            <a:off x="8963159" y="4444995"/>
            <a:ext cx="421569" cy="1088349"/>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FFFFFF"/>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grpSp>
        <p:nvGrpSpPr>
          <p:cNvPr id="876" name="Group"/>
          <p:cNvGrpSpPr/>
          <p:nvPr/>
        </p:nvGrpSpPr>
        <p:grpSpPr>
          <a:xfrm>
            <a:off x="6991027" y="4415522"/>
            <a:ext cx="1889126" cy="1117018"/>
            <a:chOff x="0" y="0"/>
            <a:chExt cx="1889125" cy="1117017"/>
          </a:xfrm>
        </p:grpSpPr>
        <p:sp>
          <p:nvSpPr>
            <p:cNvPr id="873" name="Line"/>
            <p:cNvSpPr/>
            <p:nvPr/>
          </p:nvSpPr>
          <p:spPr>
            <a:xfrm>
              <a:off x="97926" y="526622"/>
              <a:ext cx="1693273" cy="1"/>
            </a:xfrm>
            <a:prstGeom prst="line">
              <a:avLst/>
            </a:prstGeom>
            <a:noFill/>
            <a:ln w="25400" cap="flat">
              <a:solidFill>
                <a:srgbClr val="FFFFFF"/>
              </a:solidFill>
              <a:prstDash val="solid"/>
              <a:miter lim="400000"/>
              <a:head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74" name="Buy"/>
            <p:cNvSpPr txBox="1"/>
            <p:nvPr/>
          </p:nvSpPr>
          <p:spPr>
            <a:xfrm>
              <a:off x="639601" y="0"/>
              <a:ext cx="609923"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Buy</a:t>
              </a:r>
            </a:p>
          </p:txBody>
        </p:sp>
        <p:sp>
          <p:nvSpPr>
            <p:cNvPr id="875" name="example.com"/>
            <p:cNvSpPr txBox="1"/>
            <p:nvPr/>
          </p:nvSpPr>
          <p:spPr>
            <a:xfrm>
              <a:off x="0" y="634417"/>
              <a:ext cx="188912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example.com</a:t>
              </a:r>
            </a:p>
          </p:txBody>
        </p:sp>
      </p:grpSp>
      <p:pic>
        <p:nvPicPr>
          <p:cNvPr id="877" name="Image" descr="Image"/>
          <p:cNvPicPr>
            <a:picLocks noChangeAspect="1"/>
          </p:cNvPicPr>
          <p:nvPr/>
        </p:nvPicPr>
        <p:blipFill>
          <a:blip r:embed="rId3">
            <a:extLst/>
          </a:blip>
          <a:stretch>
            <a:fillRect/>
          </a:stretch>
        </p:blipFill>
        <p:spPr>
          <a:xfrm>
            <a:off x="6310274" y="5184759"/>
            <a:ext cx="745122" cy="745122"/>
          </a:xfrm>
          <a:prstGeom prst="rect">
            <a:avLst/>
          </a:prstGeom>
          <a:ln w="12700">
            <a:miter lim="400000"/>
          </a:ln>
        </p:spPr>
      </p:pic>
      <p:sp>
        <p:nvSpPr>
          <p:cNvPr id="878" name="Coins"/>
          <p:cNvSpPr/>
          <p:nvPr/>
        </p:nvSpPr>
        <p:spPr>
          <a:xfrm>
            <a:off x="6913381" y="2609765"/>
            <a:ext cx="1077653" cy="1080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879" name="DS Record"/>
          <p:cNvSpPr/>
          <p:nvPr/>
        </p:nvSpPr>
        <p:spPr>
          <a:xfrm>
            <a:off x="5803417" y="5487705"/>
            <a:ext cx="879419" cy="745122"/>
          </a:xfrm>
          <a:prstGeom prst="roundRect">
            <a:avLst>
              <a:gd name="adj" fmla="val 22059"/>
            </a:avLst>
          </a:prstGeom>
          <a:solidFill>
            <a:srgbClr val="E8A43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700">
                <a:latin typeface="Gill Sans"/>
                <a:ea typeface="Gill Sans"/>
                <a:cs typeface="Gill Sans"/>
                <a:sym typeface="Gill Sans"/>
              </a:defRPr>
            </a:lvl1pPr>
          </a:lstStyle>
          <a:p>
            <a:pPr/>
            <a:r>
              <a:t>DS Record</a:t>
            </a:r>
          </a:p>
        </p:txBody>
      </p:sp>
      <p:sp>
        <p:nvSpPr>
          <p:cNvPr id="880" name="DS Record"/>
          <p:cNvSpPr/>
          <p:nvPr/>
        </p:nvSpPr>
        <p:spPr>
          <a:xfrm>
            <a:off x="8734235" y="5487705"/>
            <a:ext cx="879418" cy="745122"/>
          </a:xfrm>
          <a:prstGeom prst="roundRect">
            <a:avLst>
              <a:gd name="adj" fmla="val 22059"/>
            </a:avLst>
          </a:prstGeom>
          <a:solidFill>
            <a:srgbClr val="E8A43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700">
                <a:latin typeface="Gill Sans"/>
                <a:ea typeface="Gill Sans"/>
                <a:cs typeface="Gill Sans"/>
                <a:sym typeface="Gill Sans"/>
              </a:defRPr>
            </a:lvl1pPr>
          </a:lstStyle>
          <a:p>
            <a:pPr/>
            <a:r>
              <a:t>DS Record</a:t>
            </a:r>
          </a:p>
        </p:txBody>
      </p:sp>
      <p:sp>
        <p:nvSpPr>
          <p:cNvPr id="881" name="I need a domain"/>
          <p:cNvSpPr/>
          <p:nvPr/>
        </p:nvSpPr>
        <p:spPr>
          <a:xfrm>
            <a:off x="9486784" y="3496716"/>
            <a:ext cx="2785270" cy="97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72" y="0"/>
                </a:moveTo>
                <a:cubicBezTo>
                  <a:pt x="1285" y="0"/>
                  <a:pt x="0" y="3669"/>
                  <a:pt x="0" y="8199"/>
                </a:cubicBezTo>
                <a:lnTo>
                  <a:pt x="0" y="9798"/>
                </a:lnTo>
                <a:cubicBezTo>
                  <a:pt x="0" y="13483"/>
                  <a:pt x="857" y="16558"/>
                  <a:pt x="2028" y="17593"/>
                </a:cubicBezTo>
                <a:lnTo>
                  <a:pt x="80" y="21600"/>
                </a:lnTo>
                <a:lnTo>
                  <a:pt x="8045" y="17997"/>
                </a:lnTo>
                <a:lnTo>
                  <a:pt x="18728" y="17997"/>
                </a:lnTo>
                <a:cubicBezTo>
                  <a:pt x="20315" y="17997"/>
                  <a:pt x="21600" y="14328"/>
                  <a:pt x="21600" y="9798"/>
                </a:cubicBezTo>
                <a:lnTo>
                  <a:pt x="21600" y="8199"/>
                </a:lnTo>
                <a:cubicBezTo>
                  <a:pt x="21600" y="3669"/>
                  <a:pt x="20315" y="0"/>
                  <a:pt x="18728" y="0"/>
                </a:cubicBezTo>
                <a:lnTo>
                  <a:pt x="2872" y="0"/>
                </a:lnTo>
                <a:close/>
              </a:path>
            </a:pathLst>
          </a:custGeom>
          <a:ln w="38100">
            <a:solidFill>
              <a:schemeClr val="accent1">
                <a:lumOff val="13529"/>
              </a:schemeClr>
            </a:solidFill>
            <a:prstDash val="sysDot"/>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I need a domain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2" presetID="22" grpId="2" fill="hold">
                                  <p:stCondLst>
                                    <p:cond delay="0"/>
                                  </p:stCondLst>
                                  <p:iterate type="el" backwards="0">
                                    <p:tmAbs val="0"/>
                                  </p:iterate>
                                  <p:childTnLst>
                                    <p:set>
                                      <p:cBhvr>
                                        <p:cTn id="10" fill="hold"/>
                                        <p:tgtEl>
                                          <p:spTgt spid="876"/>
                                        </p:tgtEl>
                                        <p:attrNameLst>
                                          <p:attrName>style.visibility</p:attrName>
                                        </p:attrNameLst>
                                      </p:cBhvr>
                                      <p:to>
                                        <p:strVal val="visible"/>
                                      </p:to>
                                    </p:set>
                                    <p:animEffect filter="wipe(right)" transition="in">
                                      <p:cBhvr>
                                        <p:cTn id="11" dur="300"/>
                                        <p:tgtEl>
                                          <p:spTgt spid="876"/>
                                        </p:tgtEl>
                                      </p:cBhvr>
                                    </p:animEffect>
                                  </p:childTnLst>
                                </p:cTn>
                              </p:par>
                            </p:childTnLst>
                          </p:cTn>
                        </p:par>
                        <p:par>
                          <p:cTn id="12" fill="hold">
                            <p:stCondLst>
                              <p:cond delay="300"/>
                            </p:stCondLst>
                            <p:childTnLst>
                              <p:par>
                                <p:cTn id="13" presetClass="exit" nodeType="afterEffect" presetSubtype="0" presetID="1" grpId="3" fill="hold">
                                  <p:stCondLst>
                                    <p:cond delay="0"/>
                                  </p:stCondLst>
                                  <p:iterate type="el" backwards="0">
                                    <p:tmAbs val="0"/>
                                  </p:iterate>
                                  <p:childTnLst>
                                    <p:set>
                                      <p:cBhvr>
                                        <p:cTn id="14" fill="hold">
                                          <p:stCondLst>
                                            <p:cond delay="0"/>
                                          </p:stCondLst>
                                        </p:cTn>
                                        <p:tgtEl>
                                          <p:spTgt spid="881"/>
                                        </p:tgtEl>
                                        <p:attrNameLst>
                                          <p:attrName>style.visibility</p:attrName>
                                        </p:attrNameLst>
                                      </p:cBhvr>
                                      <p:to>
                                        <p:strVal val="hidden"/>
                                      </p:to>
                                    </p:set>
                                  </p:childTnLst>
                                </p:cTn>
                              </p:par>
                            </p:childTnLst>
                          </p:cTn>
                        </p:par>
                        <p:par>
                          <p:cTn id="15" fill="hold">
                            <p:stCondLst>
                              <p:cond delay="300"/>
                            </p:stCondLst>
                            <p:childTnLst>
                              <p:par>
                                <p:cTn id="16" presetClass="entr" nodeType="afterEffect" presetSubtype="0" presetID="1" grpId="4" fill="hold">
                                  <p:stCondLst>
                                    <p:cond delay="0"/>
                                  </p:stCondLst>
                                  <p:iterate type="el" backwards="0">
                                    <p:tmAbs val="0"/>
                                  </p:iterate>
                                  <p:childTnLst>
                                    <p:set>
                                      <p:cBhvr>
                                        <p:cTn id="17" fill="hold"/>
                                        <p:tgtEl>
                                          <p:spTgt spid="86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866"/>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6" fill="hold">
                                  <p:stCondLst>
                                    <p:cond delay="0"/>
                                  </p:stCondLst>
                                  <p:iterate type="el" backwards="0">
                                    <p:tmAbs val="0"/>
                                  </p:iterate>
                                  <p:childTnLst>
                                    <p:set>
                                      <p:cBhvr>
                                        <p:cTn id="24" fill="hold"/>
                                        <p:tgtEl>
                                          <p:spTgt spid="864"/>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878"/>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8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9" fill="hold">
                                  <p:stCondLst>
                                    <p:cond delay="0"/>
                                  </p:stCondLst>
                                  <p:iterate type="el" backwards="0">
                                    <p:tmAbs val="0"/>
                                  </p:iterate>
                                  <p:childTnLst>
                                    <p:set>
                                      <p:cBhvr>
                                        <p:cTn id="34" fill="hold"/>
                                        <p:tgtEl>
                                          <p:spTgt spid="8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10" fill="hold">
                                  <p:stCondLst>
                                    <p:cond delay="0"/>
                                  </p:stCondLst>
                                  <p:iterate type="el" backwards="0">
                                    <p:tmAbs val="0"/>
                                  </p:iterate>
                                  <p:childTnLst>
                                    <p:set>
                                      <p:cBhvr>
                                        <p:cTn id="38" fill="hold"/>
                                        <p:tgtEl>
                                          <p:spTgt spid="8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path" nodeType="clickEffect" presetSubtype="0" presetID="-1" grpId="11" accel="50000" decel="50000" fill="hold">
                                  <p:stCondLst>
                                    <p:cond delay="0"/>
                                  </p:stCondLst>
                                  <p:childTnLst>
                                    <p:animMotion path="M 0.000000 0.000000 L -0.002956 -0.271271" origin="layout" pathEditMode="relative">
                                      <p:cBhvr>
                                        <p:cTn id="42" dur="300" fill="hold"/>
                                        <p:tgtEl>
                                          <p:spTgt spid="879"/>
                                        </p:tgtEl>
                                        <p:attrNameLst>
                                          <p:attrName>ppt_x</p:attrName>
                                          <p:attrName>ppt_y</p:attrName>
                                        </p:attrNameLst>
                                      </p:cBhvr>
                                    </p:animMotion>
                                  </p:childTnLst>
                                </p:cTn>
                              </p:par>
                            </p:childTnLst>
                          </p:cTn>
                        </p:par>
                        <p:par>
                          <p:cTn id="43" fill="hold">
                            <p:stCondLst>
                              <p:cond delay="0"/>
                            </p:stCondLst>
                            <p:childTnLst>
                              <p:par>
                                <p:cTn id="44" presetClass="path" nodeType="afterEffect" presetSubtype="0" presetID="-1" grpId="12" accel="50000" decel="50000" fill="hold">
                                  <p:stCondLst>
                                    <p:cond delay="0"/>
                                  </p:stCondLst>
                                  <p:childTnLst>
                                    <p:animMotion path="M -0.002956 -0.271271 L 0.094275 -0.270882" origin="layout" pathEditMode="relative">
                                      <p:cBhvr>
                                        <p:cTn id="45" dur="300" fill="hold"/>
                                        <p:tgtEl>
                                          <p:spTgt spid="879"/>
                                        </p:tgtEl>
                                        <p:attrNameLst>
                                          <p:attrName>ppt_x</p:attrName>
                                          <p:attrName>ppt_y</p:attrName>
                                        </p:attrNameLst>
                                      </p:cBhvr>
                                    </p:animMotion>
                                  </p:childTnLst>
                                </p:cTn>
                              </p:par>
                            </p:childTnLst>
                          </p:cTn>
                        </p:par>
                        <p:par>
                          <p:cTn id="46" fill="hold">
                            <p:stCondLst>
                              <p:cond delay="300"/>
                            </p:stCondLst>
                            <p:childTnLst>
                              <p:par>
                                <p:cTn id="47" presetClass="exit" nodeType="afterEffect" presetID="9" grpId="13" fill="hold">
                                  <p:stCondLst>
                                    <p:cond delay="0"/>
                                  </p:stCondLst>
                                  <p:iterate type="el" backwards="0">
                                    <p:tmAbs val="0"/>
                                  </p:iterate>
                                  <p:childTnLst>
                                    <p:animEffect filter="dissolve" transition="out">
                                      <p:cBhvr>
                                        <p:cTn id="48" dur="1000" fill="hold"/>
                                        <p:tgtEl>
                                          <p:spTgt spid="879"/>
                                        </p:tgtEl>
                                      </p:cBhvr>
                                    </p:animEffect>
                                    <p:set>
                                      <p:cBhvr>
                                        <p:cTn id="49" fill="hold">
                                          <p:stCondLst>
                                            <p:cond delay="999"/>
                                          </p:stCondLst>
                                        </p:cTn>
                                        <p:tgtEl>
                                          <p:spTgt spid="87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Class="exit" nodeType="clickEffect" presetSubtype="0" presetID="1" grpId="14" fill="hold">
                                  <p:stCondLst>
                                    <p:cond delay="0"/>
                                  </p:stCondLst>
                                  <p:iterate type="el" backwards="0">
                                    <p:tmAbs val="0"/>
                                  </p:iterate>
                                  <p:childTnLst>
                                    <p:set>
                                      <p:cBhvr>
                                        <p:cTn id="53" fill="hold">
                                          <p:stCondLst>
                                            <p:cond delay="0"/>
                                          </p:stCondLst>
                                        </p:cTn>
                                        <p:tgtEl>
                                          <p:spTgt spid="87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0" presetID="1" grpId="15" fill="hold">
                                  <p:stCondLst>
                                    <p:cond delay="0"/>
                                  </p:stCondLst>
                                  <p:iterate type="el" backwards="0">
                                    <p:tmAbs val="0"/>
                                  </p:iterate>
                                  <p:childTnLst>
                                    <p:set>
                                      <p:cBhvr>
                                        <p:cTn id="57" fill="hold"/>
                                        <p:tgtEl>
                                          <p:spTgt spid="870"/>
                                        </p:tgtEl>
                                        <p:attrNameLst>
                                          <p:attrName>style.visibility</p:attrName>
                                        </p:attrNameLst>
                                      </p:cBhvr>
                                      <p:to>
                                        <p:strVal val="visible"/>
                                      </p:to>
                                    </p:set>
                                  </p:childTnLst>
                                </p:cTn>
                              </p:par>
                            </p:childTnLst>
                          </p:cTn>
                        </p:par>
                        <p:par>
                          <p:cTn id="58" fill="hold">
                            <p:stCondLst>
                              <p:cond delay="0"/>
                            </p:stCondLst>
                            <p:childTnLst>
                              <p:par>
                                <p:cTn id="59" presetClass="entr" nodeType="afterEffect" presetSubtype="0" presetID="1" grpId="16" fill="hold">
                                  <p:stCondLst>
                                    <p:cond delay="0"/>
                                  </p:stCondLst>
                                  <p:iterate type="el" backwards="0">
                                    <p:tmAbs val="0"/>
                                  </p:iterate>
                                  <p:childTnLst>
                                    <p:set>
                                      <p:cBhvr>
                                        <p:cTn id="60" fill="hold"/>
                                        <p:tgtEl>
                                          <p:spTgt spid="87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0" presetID="1" grpId="17" fill="hold">
                                  <p:stCondLst>
                                    <p:cond delay="0"/>
                                  </p:stCondLst>
                                  <p:iterate type="el" backwards="0">
                                    <p:tmAbs val="0"/>
                                  </p:iterate>
                                  <p:childTnLst>
                                    <p:set>
                                      <p:cBhvr>
                                        <p:cTn id="64" fill="hold"/>
                                        <p:tgtEl>
                                          <p:spTgt spid="88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Class="path" nodeType="clickEffect" presetSubtype="0" presetID="-1" grpId="18" accel="50000" decel="50000" fill="hold">
                                  <p:stCondLst>
                                    <p:cond delay="0"/>
                                  </p:stCondLst>
                                  <p:childTnLst>
                                    <p:animMotion path="M 0.000000 0.000000 L -0.225364 0.000000" origin="layout" pathEditMode="relative">
                                      <p:cBhvr>
                                        <p:cTn id="68" dur="300" fill="hold"/>
                                        <p:tgtEl>
                                          <p:spTgt spid="880"/>
                                        </p:tgtEl>
                                        <p:attrNameLst>
                                          <p:attrName>ppt_x</p:attrName>
                                          <p:attrName>ppt_y</p:attrName>
                                        </p:attrNameLst>
                                      </p:cBhvr>
                                    </p:animMotion>
                                  </p:childTnLst>
                                </p:cTn>
                              </p:par>
                            </p:childTnLst>
                          </p:cTn>
                        </p:par>
                      </p:childTnLst>
                    </p:cTn>
                  </p:par>
                  <p:par>
                    <p:cTn id="69" fill="hold">
                      <p:stCondLst>
                        <p:cond delay="indefinite"/>
                      </p:stCondLst>
                      <p:childTnLst>
                        <p:par>
                          <p:cTn id="70" fill="hold">
                            <p:stCondLst>
                              <p:cond delay="0"/>
                            </p:stCondLst>
                            <p:childTnLst>
                              <p:par>
                                <p:cTn id="71" presetClass="path" nodeType="clickEffect" presetSubtype="0" presetID="-1" grpId="19" accel="50000" decel="50000" fill="hold">
                                  <p:stCondLst>
                                    <p:cond delay="0"/>
                                  </p:stCondLst>
                                  <p:childTnLst>
                                    <p:animMotion path="M -0.225364 0.000000 L -0.225364 -0.271152" origin="layout" pathEditMode="relative">
                                      <p:cBhvr>
                                        <p:cTn id="72" dur="300" fill="hold"/>
                                        <p:tgtEl>
                                          <p:spTgt spid="880"/>
                                        </p:tgtEl>
                                        <p:attrNameLst>
                                          <p:attrName>ppt_x</p:attrName>
                                          <p:attrName>ppt_y</p:attrName>
                                        </p:attrNameLst>
                                      </p:cBhvr>
                                    </p:animMotion>
                                  </p:childTnLst>
                                </p:cTn>
                              </p:par>
                            </p:childTnLst>
                          </p:cTn>
                        </p:par>
                        <p:par>
                          <p:cTn id="73" fill="hold">
                            <p:stCondLst>
                              <p:cond delay="0"/>
                            </p:stCondLst>
                            <p:childTnLst>
                              <p:par>
                                <p:cTn id="74" presetClass="path" nodeType="afterEffect" presetSubtype="0" presetID="-1" grpId="20" accel="50000" decel="50000" fill="hold">
                                  <p:stCondLst>
                                    <p:cond delay="0"/>
                                  </p:stCondLst>
                                  <p:childTnLst>
                                    <p:animMotion path="M -0.225364 -0.271152 L -0.132392 -0.271152" origin="layout" pathEditMode="relative">
                                      <p:cBhvr>
                                        <p:cTn id="75" dur="300" fill="hold"/>
                                        <p:tgtEl>
                                          <p:spTgt spid="880"/>
                                        </p:tgtEl>
                                        <p:attrNameLst>
                                          <p:attrName>ppt_x</p:attrName>
                                          <p:attrName>ppt_y</p:attrName>
                                        </p:attrNameLst>
                                      </p:cBhvr>
                                    </p:animMotion>
                                  </p:childTnLst>
                                </p:cTn>
                              </p:par>
                            </p:childTnLst>
                          </p:cTn>
                        </p:par>
                        <p:par>
                          <p:cTn id="76" fill="hold">
                            <p:stCondLst>
                              <p:cond delay="300"/>
                            </p:stCondLst>
                            <p:childTnLst>
                              <p:par>
                                <p:cTn id="77" presetClass="exit" nodeType="afterEffect" presetID="9" grpId="21" fill="hold">
                                  <p:stCondLst>
                                    <p:cond delay="0"/>
                                  </p:stCondLst>
                                  <p:iterate type="el" backwards="0">
                                    <p:tmAbs val="0"/>
                                  </p:iterate>
                                  <p:childTnLst>
                                    <p:animEffect filter="dissolve" transition="out">
                                      <p:cBhvr>
                                        <p:cTn id="78" dur="1000" fill="hold"/>
                                        <p:tgtEl>
                                          <p:spTgt spid="880"/>
                                        </p:tgtEl>
                                      </p:cBhvr>
                                    </p:animEffect>
                                    <p:set>
                                      <p:cBhvr>
                                        <p:cTn id="79" fill="hold">
                                          <p:stCondLst>
                                            <p:cond delay="999"/>
                                          </p:stCondLst>
                                        </p:cTn>
                                        <p:tgtEl>
                                          <p:spTgt spid="8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69" grpId="4"/>
      <p:bldP build="whole" bldLvl="1" animBg="1" rev="0" advAuto="0" spid="877" grpId="14"/>
      <p:bldP build="whole" bldLvl="1" animBg="1" rev="0" advAuto="0" spid="878" grpId="7"/>
      <p:bldP build="whole" bldLvl="1" animBg="1" rev="0" advAuto="0" spid="866" grpId="5"/>
      <p:bldP build="whole" bldLvl="1" animBg="1" rev="0" advAuto="0" spid="881" grpId="1"/>
      <p:bldP build="whole" bldLvl="1" animBg="1" rev="0" advAuto="0" spid="881" grpId="3"/>
      <p:bldP build="whole" bldLvl="1" animBg="1" rev="0" advAuto="0" spid="871" grpId="16"/>
      <p:bldP build="whole" bldLvl="1" animBg="1" rev="0" advAuto="0" spid="879" grpId="10"/>
      <p:bldP build="whole" bldLvl="1" animBg="1" rev="0" advAuto="0" spid="876" grpId="2"/>
      <p:bldP build="whole" bldLvl="1" animBg="1" rev="0" advAuto="0" spid="865" grpId="8"/>
      <p:bldP build="whole" bldLvl="1" animBg="1" rev="0" advAuto="0" spid="879" grpId="13"/>
      <p:bldP build="whole" bldLvl="1" animBg="1" rev="0" advAuto="0" spid="870" grpId="15"/>
      <p:bldP build="whole" bldLvl="1" animBg="1" rev="0" advAuto="0" spid="864" grpId="6"/>
      <p:bldP build="whole" bldLvl="1" animBg="1" rev="0" advAuto="0" spid="880" grpId="17"/>
      <p:bldP build="whole" bldLvl="1" animBg="1" rev="0" advAuto="0" spid="880" grpId="21"/>
      <p:bldP build="whole" bldLvl="1" animBg="1" rev="0" advAuto="0" spid="877" grpId="9"/>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Public Key Cryptography"/>
          <p:cNvSpPr txBox="1"/>
          <p:nvPr>
            <p:ph type="title"/>
          </p:nvPr>
        </p:nvSpPr>
        <p:spPr>
          <a:prstGeom prst="rect">
            <a:avLst/>
          </a:prstGeom>
        </p:spPr>
        <p:txBody>
          <a:bodyPr/>
          <a:lstStyle/>
          <a:p>
            <a:pPr/>
            <a:r>
              <a:t>Public Key Cryptography</a:t>
            </a:r>
          </a:p>
        </p:txBody>
      </p:sp>
      <p:grpSp>
        <p:nvGrpSpPr>
          <p:cNvPr id="141" name="Group"/>
          <p:cNvGrpSpPr/>
          <p:nvPr/>
        </p:nvGrpSpPr>
        <p:grpSpPr>
          <a:xfrm>
            <a:off x="9676948" y="6519291"/>
            <a:ext cx="1171639" cy="1511134"/>
            <a:chOff x="0" y="0"/>
            <a:chExt cx="1171638" cy="1511132"/>
          </a:xfrm>
        </p:grpSpPr>
        <p:sp>
          <p:nvSpPr>
            <p:cNvPr id="133" name="Rectangle"/>
            <p:cNvSpPr/>
            <p:nvPr/>
          </p:nvSpPr>
          <p:spPr>
            <a:xfrm>
              <a:off x="75661" y="91619"/>
              <a:ext cx="1095978" cy="141951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34" name="Line"/>
            <p:cNvSpPr/>
            <p:nvPr/>
          </p:nvSpPr>
          <p:spPr>
            <a:xfrm>
              <a:off x="206566" y="583214"/>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35" name="Line"/>
            <p:cNvSpPr/>
            <p:nvPr/>
          </p:nvSpPr>
          <p:spPr>
            <a:xfrm>
              <a:off x="206566" y="776140"/>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36" name="Line"/>
            <p:cNvSpPr/>
            <p:nvPr/>
          </p:nvSpPr>
          <p:spPr>
            <a:xfrm>
              <a:off x="206566" y="943193"/>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37" name="Line"/>
            <p:cNvSpPr/>
            <p:nvPr/>
          </p:nvSpPr>
          <p:spPr>
            <a:xfrm>
              <a:off x="206566" y="1148820"/>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38" name="Line"/>
            <p:cNvSpPr/>
            <p:nvPr/>
          </p:nvSpPr>
          <p:spPr>
            <a:xfrm>
              <a:off x="206566" y="1354446"/>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39" name="Triangle"/>
            <p:cNvSpPr/>
            <p:nvPr/>
          </p:nvSpPr>
          <p:spPr>
            <a:xfrm flipH="1">
              <a:off x="36190" y="30308"/>
              <a:ext cx="348085" cy="416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0" name="Triangle"/>
            <p:cNvSpPr/>
            <p:nvPr/>
          </p:nvSpPr>
          <p:spPr>
            <a:xfrm flipH="1" rot="10800000">
              <a:off x="0" y="0"/>
              <a:ext cx="348084" cy="416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000000"/>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42" name="Line"/>
          <p:cNvSpPr/>
          <p:nvPr/>
        </p:nvSpPr>
        <p:spPr>
          <a:xfrm flipH="1">
            <a:off x="7646027" y="7274858"/>
            <a:ext cx="1472660" cy="1"/>
          </a:xfrm>
          <a:prstGeom prst="line">
            <a:avLst/>
          </a:prstGeom>
          <a:ln w="50800">
            <a:solidFill>
              <a:srgbClr val="FFFFFF"/>
            </a:solidFill>
            <a:miter lim="400000"/>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51" name="Group"/>
          <p:cNvGrpSpPr/>
          <p:nvPr/>
        </p:nvGrpSpPr>
        <p:grpSpPr>
          <a:xfrm>
            <a:off x="2729647" y="4284542"/>
            <a:ext cx="1171640" cy="1511134"/>
            <a:chOff x="0" y="0"/>
            <a:chExt cx="1171638" cy="1511132"/>
          </a:xfrm>
        </p:grpSpPr>
        <p:sp>
          <p:nvSpPr>
            <p:cNvPr id="143" name="Rectangle"/>
            <p:cNvSpPr/>
            <p:nvPr/>
          </p:nvSpPr>
          <p:spPr>
            <a:xfrm>
              <a:off x="75661" y="91619"/>
              <a:ext cx="1095978" cy="141951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4" name="Line"/>
            <p:cNvSpPr/>
            <p:nvPr/>
          </p:nvSpPr>
          <p:spPr>
            <a:xfrm>
              <a:off x="206566" y="583214"/>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5" name="Line"/>
            <p:cNvSpPr/>
            <p:nvPr/>
          </p:nvSpPr>
          <p:spPr>
            <a:xfrm>
              <a:off x="206566" y="776140"/>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6" name="Line"/>
            <p:cNvSpPr/>
            <p:nvPr/>
          </p:nvSpPr>
          <p:spPr>
            <a:xfrm>
              <a:off x="206566" y="943193"/>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7" name="Line"/>
            <p:cNvSpPr/>
            <p:nvPr/>
          </p:nvSpPr>
          <p:spPr>
            <a:xfrm>
              <a:off x="206566" y="1148820"/>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8" name="Line"/>
            <p:cNvSpPr/>
            <p:nvPr/>
          </p:nvSpPr>
          <p:spPr>
            <a:xfrm>
              <a:off x="206566" y="1354446"/>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9" name="Triangle"/>
            <p:cNvSpPr/>
            <p:nvPr/>
          </p:nvSpPr>
          <p:spPr>
            <a:xfrm flipH="1">
              <a:off x="36190" y="30308"/>
              <a:ext cx="348085" cy="416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0" name="Triangle"/>
            <p:cNvSpPr/>
            <p:nvPr/>
          </p:nvSpPr>
          <p:spPr>
            <a:xfrm flipH="1" rot="10800000">
              <a:off x="0" y="0"/>
              <a:ext cx="348084" cy="416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000000"/>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158" name="Group"/>
          <p:cNvGrpSpPr/>
          <p:nvPr/>
        </p:nvGrpSpPr>
        <p:grpSpPr>
          <a:xfrm>
            <a:off x="5442356" y="5915420"/>
            <a:ext cx="1608163" cy="2222919"/>
            <a:chOff x="0" y="0"/>
            <a:chExt cx="1608161" cy="2222917"/>
          </a:xfrm>
        </p:grpSpPr>
        <p:grpSp>
          <p:nvGrpSpPr>
            <p:cNvPr id="156" name="Group"/>
            <p:cNvGrpSpPr/>
            <p:nvPr/>
          </p:nvGrpSpPr>
          <p:grpSpPr>
            <a:xfrm>
              <a:off x="181468" y="616878"/>
              <a:ext cx="1245225" cy="1606040"/>
              <a:chOff x="0" y="0"/>
              <a:chExt cx="1245223" cy="1606039"/>
            </a:xfrm>
          </p:grpSpPr>
          <p:sp>
            <p:nvSpPr>
              <p:cNvPr id="152" name="Rectangle"/>
              <p:cNvSpPr/>
              <p:nvPr/>
            </p:nvSpPr>
            <p:spPr>
              <a:xfrm>
                <a:off x="80413" y="97374"/>
                <a:ext cx="1164811" cy="1508666"/>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3" name="Triangle"/>
              <p:cNvSpPr/>
              <p:nvPr/>
            </p:nvSpPr>
            <p:spPr>
              <a:xfrm flipH="1">
                <a:off x="38463" y="32212"/>
                <a:ext cx="369946" cy="4423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4" name="Triangle"/>
              <p:cNvSpPr/>
              <p:nvPr/>
            </p:nvSpPr>
            <p:spPr>
              <a:xfrm flipH="1" rot="10800000">
                <a:off x="0" y="0"/>
                <a:ext cx="369945" cy="4423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000000"/>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5" name="Lock"/>
              <p:cNvSpPr/>
              <p:nvPr/>
            </p:nvSpPr>
            <p:spPr>
              <a:xfrm>
                <a:off x="313572" y="382615"/>
                <a:ext cx="671498" cy="1019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292" y="0"/>
                      <a:pt x="2626" y="2414"/>
                      <a:pt x="2626" y="5384"/>
                    </a:cubicBezTo>
                    <a:lnTo>
                      <a:pt x="2626" y="9831"/>
                    </a:lnTo>
                    <a:cubicBezTo>
                      <a:pt x="989" y="11082"/>
                      <a:pt x="0" y="12705"/>
                      <a:pt x="0" y="14484"/>
                    </a:cubicBezTo>
                    <a:cubicBezTo>
                      <a:pt x="0" y="18414"/>
                      <a:pt x="4835" y="21600"/>
                      <a:pt x="10800" y="21600"/>
                    </a:cubicBezTo>
                    <a:cubicBezTo>
                      <a:pt x="16765" y="21600"/>
                      <a:pt x="21600" y="18414"/>
                      <a:pt x="21600" y="14484"/>
                    </a:cubicBezTo>
                    <a:cubicBezTo>
                      <a:pt x="21600" y="12705"/>
                      <a:pt x="20611" y="11082"/>
                      <a:pt x="18974" y="9831"/>
                    </a:cubicBezTo>
                    <a:lnTo>
                      <a:pt x="18974" y="5384"/>
                    </a:lnTo>
                    <a:cubicBezTo>
                      <a:pt x="18974" y="2414"/>
                      <a:pt x="15308" y="0"/>
                      <a:pt x="10800" y="0"/>
                    </a:cubicBezTo>
                    <a:close/>
                    <a:moveTo>
                      <a:pt x="10800" y="2700"/>
                    </a:moveTo>
                    <a:cubicBezTo>
                      <a:pt x="13050" y="2700"/>
                      <a:pt x="14883" y="3908"/>
                      <a:pt x="14883" y="5391"/>
                    </a:cubicBezTo>
                    <a:lnTo>
                      <a:pt x="14883" y="7897"/>
                    </a:lnTo>
                    <a:cubicBezTo>
                      <a:pt x="13623" y="7558"/>
                      <a:pt x="12248" y="7368"/>
                      <a:pt x="10800" y="7368"/>
                    </a:cubicBezTo>
                    <a:cubicBezTo>
                      <a:pt x="9352" y="7368"/>
                      <a:pt x="7977" y="7558"/>
                      <a:pt x="6717" y="7897"/>
                    </a:cubicBezTo>
                    <a:lnTo>
                      <a:pt x="6717" y="5391"/>
                    </a:lnTo>
                    <a:cubicBezTo>
                      <a:pt x="6717" y="3908"/>
                      <a:pt x="8550" y="2700"/>
                      <a:pt x="10800" y="2700"/>
                    </a:cubicBezTo>
                    <a:close/>
                    <a:moveTo>
                      <a:pt x="10800" y="10711"/>
                    </a:moveTo>
                    <a:cubicBezTo>
                      <a:pt x="13966" y="10711"/>
                      <a:pt x="16527" y="12398"/>
                      <a:pt x="16527" y="14484"/>
                    </a:cubicBezTo>
                    <a:cubicBezTo>
                      <a:pt x="16527" y="16570"/>
                      <a:pt x="13966" y="18258"/>
                      <a:pt x="10800" y="18258"/>
                    </a:cubicBezTo>
                    <a:cubicBezTo>
                      <a:pt x="7634" y="18258"/>
                      <a:pt x="5073" y="16570"/>
                      <a:pt x="5073" y="14484"/>
                    </a:cubicBezTo>
                    <a:cubicBezTo>
                      <a:pt x="5073" y="12398"/>
                      <a:pt x="7634" y="10711"/>
                      <a:pt x="10800" y="10711"/>
                    </a:cubicBezTo>
                    <a:close/>
                    <a:moveTo>
                      <a:pt x="10800" y="11336"/>
                    </a:moveTo>
                    <a:cubicBezTo>
                      <a:pt x="9577" y="11336"/>
                      <a:pt x="8355" y="11644"/>
                      <a:pt x="7422" y="12259"/>
                    </a:cubicBezTo>
                    <a:cubicBezTo>
                      <a:pt x="5556" y="13488"/>
                      <a:pt x="5556" y="15480"/>
                      <a:pt x="7422" y="16710"/>
                    </a:cubicBezTo>
                    <a:cubicBezTo>
                      <a:pt x="9288" y="17939"/>
                      <a:pt x="12312" y="17939"/>
                      <a:pt x="14178" y="16710"/>
                    </a:cubicBezTo>
                    <a:cubicBezTo>
                      <a:pt x="16044" y="15480"/>
                      <a:pt x="16044" y="13488"/>
                      <a:pt x="14178" y="12259"/>
                    </a:cubicBezTo>
                    <a:cubicBezTo>
                      <a:pt x="13245" y="11644"/>
                      <a:pt x="12023" y="11336"/>
                      <a:pt x="10800" y="11336"/>
                    </a:cubicBezTo>
                    <a:close/>
                  </a:path>
                </a:pathLst>
              </a:cu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57" name="Encryption"/>
            <p:cNvSpPr txBox="1"/>
            <p:nvPr/>
          </p:nvSpPr>
          <p:spPr>
            <a:xfrm>
              <a:off x="0" y="0"/>
              <a:ext cx="1608162" cy="4994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solidFill>
                    <a:srgbClr val="FFFB00"/>
                  </a:solidFill>
                  <a:latin typeface="Gill Sans"/>
                  <a:ea typeface="Gill Sans"/>
                  <a:cs typeface="Gill Sans"/>
                  <a:sym typeface="Gill Sans"/>
                </a:defRPr>
              </a:lvl1pPr>
            </a:lstStyle>
            <a:p>
              <a:pPr/>
              <a:r>
                <a:t>Encryption</a:t>
              </a:r>
            </a:p>
          </p:txBody>
        </p:sp>
      </p:grpSp>
      <p:grpSp>
        <p:nvGrpSpPr>
          <p:cNvPr id="177" name="Group"/>
          <p:cNvGrpSpPr/>
          <p:nvPr/>
        </p:nvGrpSpPr>
        <p:grpSpPr>
          <a:xfrm>
            <a:off x="1758494" y="5934491"/>
            <a:ext cx="2426604" cy="1850766"/>
            <a:chOff x="0" y="0"/>
            <a:chExt cx="2426602" cy="1850765"/>
          </a:xfrm>
        </p:grpSpPr>
        <p:sp>
          <p:nvSpPr>
            <p:cNvPr id="159" name="Public"/>
            <p:cNvSpPr txBox="1"/>
            <p:nvPr/>
          </p:nvSpPr>
          <p:spPr>
            <a:xfrm>
              <a:off x="-1" y="1048114"/>
              <a:ext cx="1023455"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solidFill>
                    <a:srgbClr val="05BD01"/>
                  </a:solidFill>
                  <a:latin typeface="Gill Sans"/>
                  <a:ea typeface="Gill Sans"/>
                  <a:cs typeface="Gill Sans"/>
                  <a:sym typeface="Gill Sans"/>
                </a:defRPr>
              </a:lvl1pPr>
            </a:lstStyle>
            <a:p>
              <a:pPr/>
              <a:r>
                <a:t>Public</a:t>
              </a:r>
            </a:p>
          </p:txBody>
        </p:sp>
        <p:grpSp>
          <p:nvGrpSpPr>
            <p:cNvPr id="167" name="Group"/>
            <p:cNvGrpSpPr/>
            <p:nvPr/>
          </p:nvGrpSpPr>
          <p:grpSpPr>
            <a:xfrm rot="2700000">
              <a:off x="1444353" y="897272"/>
              <a:ext cx="830568" cy="773055"/>
              <a:chOff x="0" y="0"/>
              <a:chExt cx="830567" cy="773054"/>
            </a:xfrm>
          </p:grpSpPr>
          <p:sp>
            <p:nvSpPr>
              <p:cNvPr id="160" name="Line"/>
              <p:cNvSpPr/>
              <p:nvPr/>
            </p:nvSpPr>
            <p:spPr>
              <a:xfrm>
                <a:off x="0" y="273175"/>
                <a:ext cx="618589" cy="4998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1" name="Line"/>
              <p:cNvSpPr/>
              <p:nvPr/>
            </p:nvSpPr>
            <p:spPr>
              <a:xfrm flipV="1">
                <a:off x="29761" y="350310"/>
                <a:ext cx="405014" cy="40501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2" name="Line"/>
              <p:cNvSpPr/>
              <p:nvPr/>
            </p:nvSpPr>
            <p:spPr>
              <a:xfrm flipV="1">
                <a:off x="304305" y="391671"/>
                <a:ext cx="184234" cy="184234"/>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 name="Line"/>
              <p:cNvSpPr/>
              <p:nvPr/>
            </p:nvSpPr>
            <p:spPr>
              <a:xfrm flipV="1">
                <a:off x="26772" y="339556"/>
                <a:ext cx="397250" cy="39725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 name="Line"/>
              <p:cNvSpPr/>
              <p:nvPr/>
            </p:nvSpPr>
            <p:spPr>
              <a:xfrm flipV="1">
                <a:off x="287201" y="393323"/>
                <a:ext cx="179834" cy="17983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5" name="Circle"/>
              <p:cNvSpPr/>
              <p:nvPr/>
            </p:nvSpPr>
            <p:spPr>
              <a:xfrm>
                <a:off x="374665" y="0"/>
                <a:ext cx="455903" cy="45590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6" name="Circle"/>
              <p:cNvSpPr/>
              <p:nvPr/>
            </p:nvSpPr>
            <p:spPr>
              <a:xfrm>
                <a:off x="611148" y="67110"/>
                <a:ext cx="147354" cy="14735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168" name="Private"/>
            <p:cNvSpPr txBox="1"/>
            <p:nvPr/>
          </p:nvSpPr>
          <p:spPr>
            <a:xfrm>
              <a:off x="7011" y="287307"/>
              <a:ext cx="1181771"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solidFill>
                    <a:srgbClr val="C82605"/>
                  </a:solidFill>
                  <a:latin typeface="Gill Sans"/>
                  <a:ea typeface="Gill Sans"/>
                  <a:cs typeface="Gill Sans"/>
                  <a:sym typeface="Gill Sans"/>
                </a:defRPr>
              </a:lvl1pPr>
            </a:lstStyle>
            <a:p>
              <a:pPr/>
              <a:r>
                <a:t>Private</a:t>
              </a:r>
            </a:p>
          </p:txBody>
        </p:sp>
        <p:grpSp>
          <p:nvGrpSpPr>
            <p:cNvPr id="176" name="Group"/>
            <p:cNvGrpSpPr/>
            <p:nvPr/>
          </p:nvGrpSpPr>
          <p:grpSpPr>
            <a:xfrm rot="2700000">
              <a:off x="1455800" y="178335"/>
              <a:ext cx="820889" cy="764046"/>
              <a:chOff x="0" y="0"/>
              <a:chExt cx="820887" cy="764044"/>
            </a:xfrm>
          </p:grpSpPr>
          <p:sp>
            <p:nvSpPr>
              <p:cNvPr id="169" name="Line"/>
              <p:cNvSpPr/>
              <p:nvPr/>
            </p:nvSpPr>
            <p:spPr>
              <a:xfrm>
                <a:off x="0" y="269992"/>
                <a:ext cx="611380" cy="4940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0" name="Line"/>
              <p:cNvSpPr/>
              <p:nvPr/>
            </p:nvSpPr>
            <p:spPr>
              <a:xfrm flipV="1">
                <a:off x="29414" y="346227"/>
                <a:ext cx="400294" cy="400294"/>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 name="Line"/>
              <p:cNvSpPr/>
              <p:nvPr/>
            </p:nvSpPr>
            <p:spPr>
              <a:xfrm flipV="1">
                <a:off x="300759" y="387107"/>
                <a:ext cx="182086" cy="182086"/>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 name="Line"/>
              <p:cNvSpPr/>
              <p:nvPr/>
            </p:nvSpPr>
            <p:spPr>
              <a:xfrm flipV="1">
                <a:off x="26460" y="335599"/>
                <a:ext cx="392620" cy="39262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3" name="Line"/>
              <p:cNvSpPr/>
              <p:nvPr/>
            </p:nvSpPr>
            <p:spPr>
              <a:xfrm flipV="1">
                <a:off x="283854" y="388739"/>
                <a:ext cx="177738" cy="17773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 name="Circle"/>
              <p:cNvSpPr/>
              <p:nvPr/>
            </p:nvSpPr>
            <p:spPr>
              <a:xfrm>
                <a:off x="370299" y="0"/>
                <a:ext cx="450589" cy="450589"/>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5" name="Circle"/>
              <p:cNvSpPr/>
              <p:nvPr/>
            </p:nvSpPr>
            <p:spPr>
              <a:xfrm>
                <a:off x="604026" y="66328"/>
                <a:ext cx="145636" cy="14563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82" name="Group"/>
          <p:cNvGrpSpPr/>
          <p:nvPr/>
        </p:nvGrpSpPr>
        <p:grpSpPr>
          <a:xfrm>
            <a:off x="7690148" y="3430721"/>
            <a:ext cx="3171322" cy="952501"/>
            <a:chOff x="0" y="-3466"/>
            <a:chExt cx="3171321" cy="952500"/>
          </a:xfrm>
        </p:grpSpPr>
        <p:grpSp>
          <p:nvGrpSpPr>
            <p:cNvPr id="180" name="Alice"/>
            <p:cNvGrpSpPr/>
            <p:nvPr/>
          </p:nvGrpSpPr>
          <p:grpSpPr>
            <a:xfrm>
              <a:off x="1959438" y="-3467"/>
              <a:ext cx="1211884" cy="952501"/>
              <a:chOff x="0" y="0"/>
              <a:chExt cx="1211882" cy="952500"/>
            </a:xfrm>
          </p:grpSpPr>
          <p:sp>
            <p:nvSpPr>
              <p:cNvPr id="179" name="Alice"/>
              <p:cNvSpPr txBox="1"/>
              <p:nvPr/>
            </p:nvSpPr>
            <p:spPr>
              <a:xfrm>
                <a:off x="50800" y="50800"/>
                <a:ext cx="1110283" cy="850900"/>
              </a:xfrm>
              <a:prstGeom prst="rect">
                <a:avLst/>
              </a:prstGeom>
              <a:solidFill>
                <a:srgbClr val="000000"/>
              </a:solid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200">
                    <a:solidFill>
                      <a:schemeClr val="accent1">
                        <a:lumOff val="13529"/>
                      </a:schemeClr>
                    </a:solidFill>
                    <a:latin typeface="Brush Script MT"/>
                    <a:ea typeface="Brush Script MT"/>
                    <a:cs typeface="Brush Script MT"/>
                    <a:sym typeface="Brush Script MT"/>
                  </a:defRPr>
                </a:lvl1pPr>
              </a:lstStyle>
              <a:p>
                <a:pPr/>
                <a:r>
                  <a:t>Alice</a:t>
                </a:r>
              </a:p>
            </p:txBody>
          </p:sp>
          <p:pic>
            <p:nvPicPr>
              <p:cNvPr id="178" name="Alice" descr="Alice"/>
              <p:cNvPicPr>
                <a:picLocks noChangeAspect="0"/>
              </p:cNvPicPr>
              <p:nvPr/>
            </p:nvPicPr>
            <p:blipFill>
              <a:blip r:embed="rId3">
                <a:extLst/>
              </a:blip>
              <a:stretch>
                <a:fillRect/>
              </a:stretch>
            </p:blipFill>
            <p:spPr>
              <a:xfrm>
                <a:off x="-1" y="0"/>
                <a:ext cx="1211884" cy="952501"/>
              </a:xfrm>
              <a:prstGeom prst="rect">
                <a:avLst/>
              </a:prstGeom>
              <a:effectLst/>
            </p:spPr>
          </p:pic>
        </p:grpSp>
        <p:sp>
          <p:nvSpPr>
            <p:cNvPr id="181" name="Line"/>
            <p:cNvSpPr/>
            <p:nvPr/>
          </p:nvSpPr>
          <p:spPr>
            <a:xfrm>
              <a:off x="0" y="472783"/>
              <a:ext cx="1581019"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83" name="Image" descr="Image"/>
          <p:cNvPicPr>
            <a:picLocks noChangeAspect="1"/>
          </p:cNvPicPr>
          <p:nvPr/>
        </p:nvPicPr>
        <p:blipFill>
          <a:blip r:embed="rId4">
            <a:extLst/>
          </a:blip>
          <a:stretch>
            <a:fillRect/>
          </a:stretch>
        </p:blipFill>
        <p:spPr>
          <a:xfrm>
            <a:off x="9898188" y="3930008"/>
            <a:ext cx="1681454" cy="1150114"/>
          </a:xfrm>
          <a:prstGeom prst="rect">
            <a:avLst/>
          </a:prstGeom>
          <a:ln w="12700">
            <a:miter lim="400000"/>
          </a:ln>
        </p:spPr>
      </p:pic>
      <p:grpSp>
        <p:nvGrpSpPr>
          <p:cNvPr id="191" name="Group"/>
          <p:cNvGrpSpPr/>
          <p:nvPr/>
        </p:nvGrpSpPr>
        <p:grpSpPr>
          <a:xfrm rot="2700000">
            <a:off x="8059070" y="5228927"/>
            <a:ext cx="830568" cy="773055"/>
            <a:chOff x="0" y="0"/>
            <a:chExt cx="830567" cy="773054"/>
          </a:xfrm>
        </p:grpSpPr>
        <p:sp>
          <p:nvSpPr>
            <p:cNvPr id="184" name="Line"/>
            <p:cNvSpPr/>
            <p:nvPr/>
          </p:nvSpPr>
          <p:spPr>
            <a:xfrm>
              <a:off x="0" y="273175"/>
              <a:ext cx="618589" cy="4998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 name="Line"/>
            <p:cNvSpPr/>
            <p:nvPr/>
          </p:nvSpPr>
          <p:spPr>
            <a:xfrm flipV="1">
              <a:off x="29761" y="350310"/>
              <a:ext cx="405014" cy="40501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 name="Line"/>
            <p:cNvSpPr/>
            <p:nvPr/>
          </p:nvSpPr>
          <p:spPr>
            <a:xfrm flipV="1">
              <a:off x="304305" y="391671"/>
              <a:ext cx="184234" cy="184234"/>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7" name="Line"/>
            <p:cNvSpPr/>
            <p:nvPr/>
          </p:nvSpPr>
          <p:spPr>
            <a:xfrm flipV="1">
              <a:off x="26772" y="339556"/>
              <a:ext cx="397250" cy="39725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 name="Line"/>
            <p:cNvSpPr/>
            <p:nvPr/>
          </p:nvSpPr>
          <p:spPr>
            <a:xfrm flipV="1">
              <a:off x="287201" y="393323"/>
              <a:ext cx="179834" cy="17983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 name="Circle"/>
            <p:cNvSpPr/>
            <p:nvPr/>
          </p:nvSpPr>
          <p:spPr>
            <a:xfrm>
              <a:off x="374665" y="0"/>
              <a:ext cx="455903" cy="45590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 name="Circle"/>
            <p:cNvSpPr/>
            <p:nvPr/>
          </p:nvSpPr>
          <p:spPr>
            <a:xfrm>
              <a:off x="611148" y="67110"/>
              <a:ext cx="147354" cy="14735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192" name="Line"/>
          <p:cNvSpPr/>
          <p:nvPr/>
        </p:nvSpPr>
        <p:spPr>
          <a:xfrm flipV="1">
            <a:off x="8401068" y="4221892"/>
            <a:ext cx="1" cy="862632"/>
          </a:xfrm>
          <a:prstGeom prst="line">
            <a:avLst/>
          </a:prstGeom>
          <a:ln w="50800">
            <a:solidFill>
              <a:srgbClr val="FFFFFF"/>
            </a:solidFill>
            <a:prstDash val="sysDot"/>
            <a:miter lim="400000"/>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 name="Line"/>
          <p:cNvSpPr/>
          <p:nvPr/>
        </p:nvSpPr>
        <p:spPr>
          <a:xfrm>
            <a:off x="8401068" y="6112143"/>
            <a:ext cx="1" cy="862632"/>
          </a:xfrm>
          <a:prstGeom prst="line">
            <a:avLst/>
          </a:prstGeom>
          <a:ln w="50800">
            <a:solidFill>
              <a:srgbClr val="FFFFFF"/>
            </a:solidFill>
            <a:prstDash val="sysDot"/>
            <a:miter lim="400000"/>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4" name="Man"/>
          <p:cNvSpPr/>
          <p:nvPr/>
        </p:nvSpPr>
        <p:spPr>
          <a:xfrm>
            <a:off x="11460945" y="3140939"/>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95" name="Man"/>
          <p:cNvSpPr/>
          <p:nvPr/>
        </p:nvSpPr>
        <p:spPr>
          <a:xfrm>
            <a:off x="11460945" y="6508826"/>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210" name="Group"/>
          <p:cNvGrpSpPr/>
          <p:nvPr/>
        </p:nvGrpSpPr>
        <p:grpSpPr>
          <a:xfrm>
            <a:off x="4216131" y="2394212"/>
            <a:ext cx="3175654" cy="3076319"/>
            <a:chOff x="-465259" y="-234955"/>
            <a:chExt cx="3175652" cy="3076317"/>
          </a:xfrm>
        </p:grpSpPr>
        <p:grpSp>
          <p:nvGrpSpPr>
            <p:cNvPr id="204" name="Group"/>
            <p:cNvGrpSpPr/>
            <p:nvPr/>
          </p:nvGrpSpPr>
          <p:grpSpPr>
            <a:xfrm>
              <a:off x="965159" y="486469"/>
              <a:ext cx="1171640" cy="1511134"/>
              <a:chOff x="0" y="0"/>
              <a:chExt cx="1171638" cy="1511132"/>
            </a:xfrm>
          </p:grpSpPr>
          <p:sp>
            <p:nvSpPr>
              <p:cNvPr id="196" name="Rectangle"/>
              <p:cNvSpPr/>
              <p:nvPr/>
            </p:nvSpPr>
            <p:spPr>
              <a:xfrm>
                <a:off x="75661" y="91619"/>
                <a:ext cx="1095978" cy="141951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7" name="Line"/>
              <p:cNvSpPr/>
              <p:nvPr/>
            </p:nvSpPr>
            <p:spPr>
              <a:xfrm>
                <a:off x="206566" y="583214"/>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8" name="Line"/>
              <p:cNvSpPr/>
              <p:nvPr/>
            </p:nvSpPr>
            <p:spPr>
              <a:xfrm>
                <a:off x="206566" y="776140"/>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9" name="Line"/>
              <p:cNvSpPr/>
              <p:nvPr/>
            </p:nvSpPr>
            <p:spPr>
              <a:xfrm>
                <a:off x="206566" y="943193"/>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0" name="Line"/>
              <p:cNvSpPr/>
              <p:nvPr/>
            </p:nvSpPr>
            <p:spPr>
              <a:xfrm>
                <a:off x="206566" y="1148820"/>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1" name="Line"/>
              <p:cNvSpPr/>
              <p:nvPr/>
            </p:nvSpPr>
            <p:spPr>
              <a:xfrm>
                <a:off x="206566" y="1354446"/>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2" name="Triangle"/>
              <p:cNvSpPr/>
              <p:nvPr/>
            </p:nvSpPr>
            <p:spPr>
              <a:xfrm flipH="1">
                <a:off x="36190" y="30308"/>
                <a:ext cx="348085" cy="416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3" name="Triangle"/>
              <p:cNvSpPr/>
              <p:nvPr/>
            </p:nvSpPr>
            <p:spPr>
              <a:xfrm flipH="1" rot="10800000">
                <a:off x="0" y="0"/>
                <a:ext cx="348084" cy="416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000000"/>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05" name="Line"/>
            <p:cNvSpPr/>
            <p:nvPr/>
          </p:nvSpPr>
          <p:spPr>
            <a:xfrm flipV="1">
              <a:off x="-465260" y="1504269"/>
              <a:ext cx="1350144" cy="901966"/>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6" name="Authentication"/>
            <p:cNvSpPr txBox="1"/>
            <p:nvPr/>
          </p:nvSpPr>
          <p:spPr>
            <a:xfrm>
              <a:off x="602881" y="-234956"/>
              <a:ext cx="2107512"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500">
                  <a:solidFill>
                    <a:srgbClr val="FFFB00"/>
                  </a:solidFill>
                  <a:latin typeface="Gill Sans"/>
                  <a:ea typeface="Gill Sans"/>
                  <a:cs typeface="Gill Sans"/>
                  <a:sym typeface="Gill Sans"/>
                </a:defRPr>
              </a:lvl1pPr>
            </a:lstStyle>
            <a:p>
              <a:pPr/>
              <a:r>
                <a:t>Authentication </a:t>
              </a:r>
            </a:p>
          </p:txBody>
        </p:sp>
        <p:grpSp>
          <p:nvGrpSpPr>
            <p:cNvPr id="209" name="Alice"/>
            <p:cNvGrpSpPr/>
            <p:nvPr/>
          </p:nvGrpSpPr>
          <p:grpSpPr>
            <a:xfrm>
              <a:off x="1410443" y="1888861"/>
              <a:ext cx="1211883" cy="952501"/>
              <a:chOff x="0" y="0"/>
              <a:chExt cx="1211882" cy="952500"/>
            </a:xfrm>
          </p:grpSpPr>
          <p:sp>
            <p:nvSpPr>
              <p:cNvPr id="208" name="Alice"/>
              <p:cNvSpPr txBox="1"/>
              <p:nvPr/>
            </p:nvSpPr>
            <p:spPr>
              <a:xfrm>
                <a:off x="50800" y="50800"/>
                <a:ext cx="1110283" cy="850900"/>
              </a:xfrm>
              <a:prstGeom prst="rect">
                <a:avLst/>
              </a:prstGeom>
              <a:solidFill>
                <a:srgbClr val="000000"/>
              </a:solid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200">
                    <a:solidFill>
                      <a:schemeClr val="accent1">
                        <a:lumOff val="13529"/>
                      </a:schemeClr>
                    </a:solidFill>
                    <a:latin typeface="Brush Script MT"/>
                    <a:ea typeface="Brush Script MT"/>
                    <a:cs typeface="Brush Script MT"/>
                    <a:sym typeface="Brush Script MT"/>
                  </a:defRPr>
                </a:lvl1pPr>
              </a:lstStyle>
              <a:p>
                <a:pPr/>
                <a:r>
                  <a:t>Alice</a:t>
                </a:r>
              </a:p>
            </p:txBody>
          </p:sp>
          <p:pic>
            <p:nvPicPr>
              <p:cNvPr id="207" name="Alice" descr="Alice"/>
              <p:cNvPicPr>
                <a:picLocks noChangeAspect="0"/>
              </p:cNvPicPr>
              <p:nvPr/>
            </p:nvPicPr>
            <p:blipFill>
              <a:blip r:embed="rId3">
                <a:extLst/>
              </a:blip>
              <a:stretch>
                <a:fillRect/>
              </a:stretch>
            </p:blipFill>
            <p:spPr>
              <a:xfrm>
                <a:off x="-1" y="0"/>
                <a:ext cx="1211884" cy="952501"/>
              </a:xfrm>
              <a:prstGeom prst="rect">
                <a:avLst/>
              </a:prstGeom>
              <a:effectLst/>
            </p:spPr>
          </p:pic>
        </p:grpSp>
      </p:grpSp>
      <p:grpSp>
        <p:nvGrpSpPr>
          <p:cNvPr id="218" name="Group"/>
          <p:cNvGrpSpPr/>
          <p:nvPr/>
        </p:nvGrpSpPr>
        <p:grpSpPr>
          <a:xfrm rot="2700000">
            <a:off x="4566804" y="4271185"/>
            <a:ext cx="820889" cy="764045"/>
            <a:chOff x="0" y="0"/>
            <a:chExt cx="820887" cy="764044"/>
          </a:xfrm>
        </p:grpSpPr>
        <p:sp>
          <p:nvSpPr>
            <p:cNvPr id="211" name="Line"/>
            <p:cNvSpPr/>
            <p:nvPr/>
          </p:nvSpPr>
          <p:spPr>
            <a:xfrm>
              <a:off x="0" y="269992"/>
              <a:ext cx="611380" cy="4940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 name="Line"/>
            <p:cNvSpPr/>
            <p:nvPr/>
          </p:nvSpPr>
          <p:spPr>
            <a:xfrm flipV="1">
              <a:off x="29414" y="346227"/>
              <a:ext cx="400294" cy="400294"/>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 name="Line"/>
            <p:cNvSpPr/>
            <p:nvPr/>
          </p:nvSpPr>
          <p:spPr>
            <a:xfrm flipV="1">
              <a:off x="300759" y="387107"/>
              <a:ext cx="182086" cy="182086"/>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 name="Line"/>
            <p:cNvSpPr/>
            <p:nvPr/>
          </p:nvSpPr>
          <p:spPr>
            <a:xfrm flipV="1">
              <a:off x="26460" y="335599"/>
              <a:ext cx="392620" cy="39262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5" name="Line"/>
            <p:cNvSpPr/>
            <p:nvPr/>
          </p:nvSpPr>
          <p:spPr>
            <a:xfrm flipV="1">
              <a:off x="283854" y="388739"/>
              <a:ext cx="177738" cy="17773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 name="Circle"/>
            <p:cNvSpPr/>
            <p:nvPr/>
          </p:nvSpPr>
          <p:spPr>
            <a:xfrm>
              <a:off x="370299" y="0"/>
              <a:ext cx="450589" cy="450589"/>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 name="Circle"/>
            <p:cNvSpPr/>
            <p:nvPr/>
          </p:nvSpPr>
          <p:spPr>
            <a:xfrm>
              <a:off x="604026" y="66328"/>
              <a:ext cx="145636" cy="14563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28" name="Group"/>
          <p:cNvGrpSpPr/>
          <p:nvPr/>
        </p:nvGrpSpPr>
        <p:grpSpPr>
          <a:xfrm>
            <a:off x="4200828" y="5641351"/>
            <a:ext cx="1337641" cy="1337640"/>
            <a:chOff x="0" y="0"/>
            <a:chExt cx="1337639" cy="1337639"/>
          </a:xfrm>
        </p:grpSpPr>
        <p:sp>
          <p:nvSpPr>
            <p:cNvPr id="219" name="Line"/>
            <p:cNvSpPr/>
            <p:nvPr/>
          </p:nvSpPr>
          <p:spPr>
            <a:xfrm flipH="1" flipV="1">
              <a:off x="-1" y="0"/>
              <a:ext cx="1337641" cy="1337640"/>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27" name="Group"/>
            <p:cNvGrpSpPr/>
            <p:nvPr/>
          </p:nvGrpSpPr>
          <p:grpSpPr>
            <a:xfrm rot="2700000">
              <a:off x="365975" y="312098"/>
              <a:ext cx="820889" cy="764046"/>
              <a:chOff x="0" y="0"/>
              <a:chExt cx="820887" cy="764044"/>
            </a:xfrm>
          </p:grpSpPr>
          <p:sp>
            <p:nvSpPr>
              <p:cNvPr id="220" name="Line"/>
              <p:cNvSpPr/>
              <p:nvPr/>
            </p:nvSpPr>
            <p:spPr>
              <a:xfrm>
                <a:off x="0" y="269992"/>
                <a:ext cx="611380" cy="4940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 name="Line"/>
              <p:cNvSpPr/>
              <p:nvPr/>
            </p:nvSpPr>
            <p:spPr>
              <a:xfrm flipV="1">
                <a:off x="29414" y="346227"/>
                <a:ext cx="400294" cy="400294"/>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2" name="Line"/>
              <p:cNvSpPr/>
              <p:nvPr/>
            </p:nvSpPr>
            <p:spPr>
              <a:xfrm flipV="1">
                <a:off x="300759" y="387107"/>
                <a:ext cx="182086" cy="182086"/>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 name="Line"/>
              <p:cNvSpPr/>
              <p:nvPr/>
            </p:nvSpPr>
            <p:spPr>
              <a:xfrm flipV="1">
                <a:off x="26460" y="335599"/>
                <a:ext cx="392620" cy="39262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4" name="Line"/>
              <p:cNvSpPr/>
              <p:nvPr/>
            </p:nvSpPr>
            <p:spPr>
              <a:xfrm flipV="1">
                <a:off x="283854" y="388739"/>
                <a:ext cx="177738" cy="17773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5" name="Circle"/>
              <p:cNvSpPr/>
              <p:nvPr/>
            </p:nvSpPr>
            <p:spPr>
              <a:xfrm>
                <a:off x="370299" y="0"/>
                <a:ext cx="450589" cy="450589"/>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6" name="Circle"/>
              <p:cNvSpPr/>
              <p:nvPr/>
            </p:nvSpPr>
            <p:spPr>
              <a:xfrm>
                <a:off x="604026" y="66328"/>
                <a:ext cx="145636" cy="14563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229" name="Woman"/>
          <p:cNvSpPr/>
          <p:nvPr/>
        </p:nvSpPr>
        <p:spPr>
          <a:xfrm>
            <a:off x="1735748" y="4273740"/>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30"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210"/>
                                        </p:tgtEl>
                                        <p:attrNameLst>
                                          <p:attrName>style.visibility</p:attrName>
                                        </p:attrNameLst>
                                      </p:cBhvr>
                                      <p:to>
                                        <p:strVal val="visible"/>
                                      </p:to>
                                    </p:set>
                                    <p:animEffect filter="wipe(left)" transition="in">
                                      <p:cBhvr>
                                        <p:cTn id="11" dur="300"/>
                                        <p:tgtEl>
                                          <p:spTgt spid="210"/>
                                        </p:tgtEl>
                                      </p:cBhvr>
                                    </p:animEffect>
                                  </p:childTnLst>
                                </p:cTn>
                              </p:par>
                            </p:childTnLst>
                          </p:cTn>
                        </p:par>
                        <p:par>
                          <p:cTn id="12" fill="hold">
                            <p:stCondLst>
                              <p:cond delay="300"/>
                            </p:stCondLst>
                            <p:childTnLst>
                              <p:par>
                                <p:cTn id="13" presetClass="entr" nodeType="afterEffect" presetSubtype="0" presetID="1" grpId="3" fill="hold">
                                  <p:stCondLst>
                                    <p:cond delay="0"/>
                                  </p:stCondLst>
                                  <p:iterate type="el" backwards="0">
                                    <p:tmAbs val="0"/>
                                  </p:iterate>
                                  <p:childTnLst>
                                    <p:set>
                                      <p:cBhvr>
                                        <p:cTn id="14" fill="hold"/>
                                        <p:tgtEl>
                                          <p:spTgt spid="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91"/>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4" presetID="22" grpId="6" fill="hold">
                                  <p:stCondLst>
                                    <p:cond delay="0"/>
                                  </p:stCondLst>
                                  <p:iterate type="el" backwards="0">
                                    <p:tmAbs val="0"/>
                                  </p:iterate>
                                  <p:childTnLst>
                                    <p:set>
                                      <p:cBhvr>
                                        <p:cTn id="25" fill="hold"/>
                                        <p:tgtEl>
                                          <p:spTgt spid="192"/>
                                        </p:tgtEl>
                                        <p:attrNameLst>
                                          <p:attrName>style.visibility</p:attrName>
                                        </p:attrNameLst>
                                      </p:cBhvr>
                                      <p:to>
                                        <p:strVal val="visible"/>
                                      </p:to>
                                    </p:set>
                                    <p:animEffect filter="wipe(down)" transition="in">
                                      <p:cBhvr>
                                        <p:cTn id="26" dur="300"/>
                                        <p:tgtEl>
                                          <p:spTgt spid="192"/>
                                        </p:tgtEl>
                                      </p:cBhvr>
                                    </p:animEffect>
                                  </p:childTnLst>
                                </p:cTn>
                              </p:par>
                            </p:childTnLst>
                          </p:cTn>
                        </p:par>
                        <p:par>
                          <p:cTn id="27" fill="hold">
                            <p:stCondLst>
                              <p:cond delay="300"/>
                            </p:stCondLst>
                            <p:childTnLst>
                              <p:par>
                                <p:cTn id="28" presetClass="entr" nodeType="afterEffect" presetSubtype="8" presetID="22" grpId="7" fill="hold">
                                  <p:stCondLst>
                                    <p:cond delay="0"/>
                                  </p:stCondLst>
                                  <p:iterate type="el" backwards="0">
                                    <p:tmAbs val="0"/>
                                  </p:iterate>
                                  <p:childTnLst>
                                    <p:set>
                                      <p:cBhvr>
                                        <p:cTn id="29" fill="hold"/>
                                        <p:tgtEl>
                                          <p:spTgt spid="182"/>
                                        </p:tgtEl>
                                        <p:attrNameLst>
                                          <p:attrName>style.visibility</p:attrName>
                                        </p:attrNameLst>
                                      </p:cBhvr>
                                      <p:to>
                                        <p:strVal val="visible"/>
                                      </p:to>
                                    </p:set>
                                    <p:animEffect filter="wipe(left)" transition="in">
                                      <p:cBhvr>
                                        <p:cTn id="30" dur="300"/>
                                        <p:tgtEl>
                                          <p:spTgt spid="182"/>
                                        </p:tgtEl>
                                      </p:cBhvr>
                                    </p:animEffect>
                                  </p:childTnLst>
                                </p:cTn>
                              </p:par>
                            </p:childTnLst>
                          </p:cTn>
                        </p:par>
                        <p:par>
                          <p:cTn id="31" fill="hold">
                            <p:stCondLst>
                              <p:cond delay="600"/>
                            </p:stCondLst>
                            <p:childTnLst>
                              <p:par>
                                <p:cTn id="32" presetClass="entr" nodeType="afterEffect" presetSubtype="0" presetID="1" grpId="8" fill="hold">
                                  <p:stCondLst>
                                    <p:cond delay="0"/>
                                  </p:stCondLst>
                                  <p:iterate type="el" backwards="0">
                                    <p:tmAbs val="0"/>
                                  </p:iterate>
                                  <p:childTnLst>
                                    <p:set>
                                      <p:cBhvr>
                                        <p:cTn id="33" fill="hold"/>
                                        <p:tgtEl>
                                          <p:spTgt spid="18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9" fill="hold">
                                  <p:stCondLst>
                                    <p:cond delay="0"/>
                                  </p:stCondLst>
                                  <p:iterate type="el" backwards="0">
                                    <p:tmAbs val="0"/>
                                  </p:iterate>
                                  <p:childTnLst>
                                    <p:set>
                                      <p:cBhvr>
                                        <p:cTn id="37" fill="hold"/>
                                        <p:tgtEl>
                                          <p:spTgt spid="195"/>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0" fill="hold">
                                  <p:stCondLst>
                                    <p:cond delay="0"/>
                                  </p:stCondLst>
                                  <p:iterate type="el" backwards="0">
                                    <p:tmAbs val="0"/>
                                  </p:iterate>
                                  <p:childTnLst>
                                    <p:set>
                                      <p:cBhvr>
                                        <p:cTn id="40" fill="hold"/>
                                        <p:tgtEl>
                                          <p:spTgt spid="1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1" presetID="22" grpId="11" fill="hold">
                                  <p:stCondLst>
                                    <p:cond delay="0"/>
                                  </p:stCondLst>
                                  <p:iterate type="el" backwards="0">
                                    <p:tmAbs val="0"/>
                                  </p:iterate>
                                  <p:childTnLst>
                                    <p:set>
                                      <p:cBhvr>
                                        <p:cTn id="44" fill="hold"/>
                                        <p:tgtEl>
                                          <p:spTgt spid="193"/>
                                        </p:tgtEl>
                                        <p:attrNameLst>
                                          <p:attrName>style.visibility</p:attrName>
                                        </p:attrNameLst>
                                      </p:cBhvr>
                                      <p:to>
                                        <p:strVal val="visible"/>
                                      </p:to>
                                    </p:set>
                                    <p:animEffect filter="wipe(up)" transition="in">
                                      <p:cBhvr>
                                        <p:cTn id="45" dur="300"/>
                                        <p:tgtEl>
                                          <p:spTgt spid="193"/>
                                        </p:tgtEl>
                                      </p:cBhvr>
                                    </p:animEffect>
                                  </p:childTnLst>
                                </p:cTn>
                              </p:par>
                            </p:childTnLst>
                          </p:cTn>
                        </p:par>
                        <p:par>
                          <p:cTn id="46" fill="hold">
                            <p:stCondLst>
                              <p:cond delay="300"/>
                            </p:stCondLst>
                            <p:childTnLst>
                              <p:par>
                                <p:cTn id="47" presetClass="entr" nodeType="afterEffect" presetSubtype="2" presetID="22" grpId="12" fill="hold">
                                  <p:stCondLst>
                                    <p:cond delay="0"/>
                                  </p:stCondLst>
                                  <p:iterate type="el" backwards="0">
                                    <p:tmAbs val="0"/>
                                  </p:iterate>
                                  <p:childTnLst>
                                    <p:set>
                                      <p:cBhvr>
                                        <p:cTn id="48" fill="hold"/>
                                        <p:tgtEl>
                                          <p:spTgt spid="142"/>
                                        </p:tgtEl>
                                        <p:attrNameLst>
                                          <p:attrName>style.visibility</p:attrName>
                                        </p:attrNameLst>
                                      </p:cBhvr>
                                      <p:to>
                                        <p:strVal val="visible"/>
                                      </p:to>
                                    </p:set>
                                    <p:animEffect filter="wipe(right)" transition="in">
                                      <p:cBhvr>
                                        <p:cTn id="49" dur="300"/>
                                        <p:tgtEl>
                                          <p:spTgt spid="142"/>
                                        </p:tgtEl>
                                      </p:cBhvr>
                                    </p:animEffect>
                                  </p:childTnLst>
                                </p:cTn>
                              </p:par>
                            </p:childTnLst>
                          </p:cTn>
                        </p:par>
                        <p:par>
                          <p:cTn id="50" fill="hold">
                            <p:stCondLst>
                              <p:cond delay="600"/>
                            </p:stCondLst>
                            <p:childTnLst>
                              <p:par>
                                <p:cTn id="51" presetClass="entr" nodeType="afterEffect" presetSubtype="0" presetID="1" grpId="13" fill="hold">
                                  <p:stCondLst>
                                    <p:cond delay="0"/>
                                  </p:stCondLst>
                                  <p:iterate type="el" backwards="0">
                                    <p:tmAbs val="0"/>
                                  </p:iterate>
                                  <p:childTnLst>
                                    <p:set>
                                      <p:cBhvr>
                                        <p:cTn id="52" fill="hold"/>
                                        <p:tgtEl>
                                          <p:spTgt spid="15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2" presetID="22" grpId="14" fill="hold">
                                  <p:stCondLst>
                                    <p:cond delay="0"/>
                                  </p:stCondLst>
                                  <p:iterate type="el" backwards="0">
                                    <p:tmAbs val="0"/>
                                  </p:iterate>
                                  <p:childTnLst>
                                    <p:set>
                                      <p:cBhvr>
                                        <p:cTn id="56" fill="hold"/>
                                        <p:tgtEl>
                                          <p:spTgt spid="228"/>
                                        </p:tgtEl>
                                        <p:attrNameLst>
                                          <p:attrName>style.visibility</p:attrName>
                                        </p:attrNameLst>
                                      </p:cBhvr>
                                      <p:to>
                                        <p:strVal val="visible"/>
                                      </p:to>
                                    </p:set>
                                    <p:animEffect filter="wipe(right)" transition="in">
                                      <p:cBhvr>
                                        <p:cTn id="57" dur="3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 grpId="12"/>
      <p:bldP build="whole" bldLvl="1" animBg="1" rev="0" advAuto="0" spid="228" grpId="14"/>
      <p:bldP build="whole" bldLvl="1" animBg="1" rev="0" advAuto="0" spid="194" grpId="4"/>
      <p:bldP build="whole" bldLvl="1" animBg="1" rev="0" advAuto="0" spid="141" grpId="10"/>
      <p:bldP build="whole" bldLvl="1" animBg="1" rev="0" advAuto="0" spid="191" grpId="5"/>
      <p:bldP build="whole" bldLvl="1" animBg="1" rev="0" advAuto="0" spid="192" grpId="6"/>
      <p:bldP build="whole" bldLvl="1" animBg="1" rev="0" advAuto="0" spid="195" grpId="9"/>
      <p:bldP build="whole" bldLvl="1" animBg="1" rev="0" advAuto="0" spid="158" grpId="13"/>
      <p:bldP build="whole" bldLvl="1" animBg="1" rev="0" advAuto="0" spid="177" grpId="1"/>
      <p:bldP build="whole" bldLvl="1" animBg="1" rev="0" advAuto="0" spid="182" grpId="7"/>
      <p:bldP build="whole" bldLvl="1" animBg="1" rev="0" advAuto="0" spid="183" grpId="8"/>
      <p:bldP build="whole" bldLvl="1" animBg="1" rev="0" advAuto="0" spid="210" grpId="2"/>
      <p:bldP build="whole" bldLvl="1" animBg="1" rev="0" advAuto="0" spid="218" grpId="3"/>
      <p:bldP build="whole" bldLvl="1" animBg="1" rev="0" advAuto="0" spid="193" grpId="1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5" name="Third Party DNS Operator"/>
          <p:cNvSpPr txBox="1"/>
          <p:nvPr>
            <p:ph type="title"/>
          </p:nvPr>
        </p:nvSpPr>
        <p:spPr>
          <a:prstGeom prst="rect">
            <a:avLst/>
          </a:prstGeom>
        </p:spPr>
        <p:txBody>
          <a:bodyPr/>
          <a:lstStyle/>
          <a:p>
            <a:pPr/>
            <a:r>
              <a:t>Third Party DNS Operator</a:t>
            </a:r>
          </a:p>
        </p:txBody>
      </p:sp>
      <p:sp>
        <p:nvSpPr>
          <p:cNvPr id="8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889" name="Group"/>
          <p:cNvGrpSpPr/>
          <p:nvPr/>
        </p:nvGrpSpPr>
        <p:grpSpPr>
          <a:xfrm>
            <a:off x="7068819" y="5860865"/>
            <a:ext cx="1733542" cy="1533727"/>
            <a:chOff x="0" y="0"/>
            <a:chExt cx="1733541" cy="1533725"/>
          </a:xfrm>
        </p:grpSpPr>
        <p:sp>
          <p:nvSpPr>
            <p:cNvPr id="887" name="Line"/>
            <p:cNvSpPr/>
            <p:nvPr/>
          </p:nvSpPr>
          <p:spPr>
            <a:xfrm flipV="1">
              <a:off x="-1" y="-1"/>
              <a:ext cx="1685693" cy="1312351"/>
            </a:xfrm>
            <a:prstGeom prst="line">
              <a:avLst/>
            </a:prstGeom>
            <a:noFill/>
            <a:ln w="25400" cap="flat">
              <a:solidFill>
                <a:srgbClr val="FFFFFF"/>
              </a:solidFill>
              <a:prstDash val="solid"/>
              <a:miter lim="400000"/>
              <a:head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88" name="Delegate"/>
            <p:cNvSpPr txBox="1"/>
            <p:nvPr/>
          </p:nvSpPr>
          <p:spPr>
            <a:xfrm rot="19306377">
              <a:off x="423046" y="700466"/>
              <a:ext cx="1300635"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Delegate</a:t>
              </a:r>
            </a:p>
          </p:txBody>
        </p:sp>
      </p:grpSp>
      <p:grpSp>
        <p:nvGrpSpPr>
          <p:cNvPr id="894" name="Group"/>
          <p:cNvGrpSpPr/>
          <p:nvPr/>
        </p:nvGrpSpPr>
        <p:grpSpPr>
          <a:xfrm>
            <a:off x="2297760" y="6247043"/>
            <a:ext cx="4728035" cy="1917102"/>
            <a:chOff x="0" y="0"/>
            <a:chExt cx="4728033" cy="1917100"/>
          </a:xfrm>
        </p:grpSpPr>
        <p:sp>
          <p:nvSpPr>
            <p:cNvPr id="890" name="Line"/>
            <p:cNvSpPr/>
            <p:nvPr/>
          </p:nvSpPr>
          <p:spPr>
            <a:xfrm flipH="1" flipV="1">
              <a:off x="179645" y="-1"/>
              <a:ext cx="4218251" cy="2"/>
            </a:xfrm>
            <a:prstGeom prst="line">
              <a:avLst/>
            </a:prstGeom>
            <a:noFill/>
            <a:ln w="127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91" name="CloudFlare"/>
            <p:cNvSpPr/>
            <p:nvPr/>
          </p:nvSpPr>
          <p:spPr>
            <a:xfrm>
              <a:off x="2541229" y="236521"/>
              <a:ext cx="1802878" cy="1259041"/>
            </a:xfrm>
            <a:prstGeom prst="roundRect">
              <a:avLst>
                <a:gd name="adj" fmla="val 15131"/>
              </a:avLst>
            </a:prstGeom>
            <a:noFill/>
            <a:ln w="63500" cap="flat">
              <a:solidFill>
                <a:srgbClr val="8881F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600">
                  <a:latin typeface="Gill Sans"/>
                  <a:ea typeface="Gill Sans"/>
                  <a:cs typeface="Gill Sans"/>
                  <a:sym typeface="Gill Sans"/>
                </a:defRPr>
              </a:lvl1pPr>
            </a:lstStyle>
            <a:p>
              <a:pPr/>
              <a:r>
                <a:t>CloudFlare</a:t>
              </a:r>
            </a:p>
          </p:txBody>
        </p:sp>
        <p:sp>
          <p:nvSpPr>
            <p:cNvPr id="892" name="Third-Party…"/>
            <p:cNvSpPr txBox="1"/>
            <p:nvPr/>
          </p:nvSpPr>
          <p:spPr>
            <a:xfrm>
              <a:off x="0" y="434241"/>
              <a:ext cx="2152415"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600">
                  <a:latin typeface="Gill Sans"/>
                  <a:ea typeface="Gill Sans"/>
                  <a:cs typeface="Gill Sans"/>
                  <a:sym typeface="Gill Sans"/>
                </a:defRPr>
              </a:pPr>
              <a:r>
                <a:t>Third-Party </a:t>
              </a:r>
            </a:p>
            <a:p>
              <a:pPr>
                <a:defRPr b="0" sz="2600">
                  <a:latin typeface="Gill Sans"/>
                  <a:ea typeface="Gill Sans"/>
                  <a:cs typeface="Gill Sans"/>
                  <a:sym typeface="Gill Sans"/>
                </a:defRPr>
              </a:pPr>
              <a:r>
                <a:t>DNS Operator</a:t>
              </a:r>
            </a:p>
          </p:txBody>
        </p:sp>
        <p:pic>
          <p:nvPicPr>
            <p:cNvPr id="893" name="Image" descr="Image"/>
            <p:cNvPicPr>
              <a:picLocks noChangeAspect="1"/>
            </p:cNvPicPr>
            <p:nvPr/>
          </p:nvPicPr>
          <p:blipFill>
            <a:blip r:embed="rId3">
              <a:extLst/>
            </a:blip>
            <a:stretch>
              <a:fillRect/>
            </a:stretch>
          </p:blipFill>
          <p:spPr>
            <a:xfrm>
              <a:off x="3982912" y="1171979"/>
              <a:ext cx="745122" cy="745122"/>
            </a:xfrm>
            <a:prstGeom prst="rect">
              <a:avLst/>
            </a:prstGeom>
            <a:ln w="12700" cap="flat">
              <a:noFill/>
              <a:miter lim="400000"/>
            </a:ln>
            <a:effectLst/>
          </p:spPr>
        </p:pic>
      </p:grpSp>
      <p:sp>
        <p:nvSpPr>
          <p:cNvPr id="895" name="Line"/>
          <p:cNvSpPr/>
          <p:nvPr/>
        </p:nvSpPr>
        <p:spPr>
          <a:xfrm flipV="1">
            <a:off x="5770030" y="3870890"/>
            <a:ext cx="1" cy="1088349"/>
          </a:xfrm>
          <a:prstGeom prst="line">
            <a:avLst/>
          </a:pr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896" name=".COM…"/>
          <p:cNvSpPr/>
          <p:nvPr/>
        </p:nvSpPr>
        <p:spPr>
          <a:xfrm>
            <a:off x="4853388" y="2586043"/>
            <a:ext cx="1802878" cy="1259040"/>
          </a:xfrm>
          <a:prstGeom prst="roundRect">
            <a:avLst>
              <a:gd name="adj" fmla="val 15131"/>
            </a:avLst>
          </a:prstGeom>
          <a:ln w="63500">
            <a:solidFill>
              <a:srgbClr val="7BDB45"/>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600">
                <a:latin typeface="Gill Sans"/>
                <a:ea typeface="Gill Sans"/>
                <a:cs typeface="Gill Sans"/>
                <a:sym typeface="Gill Sans"/>
              </a:defRPr>
            </a:pPr>
            <a:r>
              <a:t>.COM </a:t>
            </a:r>
          </a:p>
          <a:p>
            <a:pPr>
              <a:defRPr b="0" sz="2600">
                <a:latin typeface="Gill Sans"/>
                <a:ea typeface="Gill Sans"/>
                <a:cs typeface="Gill Sans"/>
                <a:sym typeface="Gill Sans"/>
              </a:defRPr>
            </a:pPr>
            <a:r>
              <a:t>(Verisign)</a:t>
            </a:r>
          </a:p>
        </p:txBody>
      </p:sp>
      <p:sp>
        <p:nvSpPr>
          <p:cNvPr id="897" name="GoDaddy"/>
          <p:cNvSpPr/>
          <p:nvPr/>
        </p:nvSpPr>
        <p:spPr>
          <a:xfrm>
            <a:off x="4853388" y="4386354"/>
            <a:ext cx="1802878" cy="1259040"/>
          </a:xfrm>
          <a:prstGeom prst="roundRect">
            <a:avLst>
              <a:gd name="adj" fmla="val 15131"/>
            </a:avLst>
          </a:prstGeom>
          <a:solidFill>
            <a:srgbClr val="000000"/>
          </a:solidFill>
          <a:ln w="635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GoDaddy</a:t>
            </a:r>
          </a:p>
        </p:txBody>
      </p:sp>
      <p:sp>
        <p:nvSpPr>
          <p:cNvPr id="898" name="Registry…"/>
          <p:cNvSpPr txBox="1"/>
          <p:nvPr/>
        </p:nvSpPr>
        <p:spPr>
          <a:xfrm>
            <a:off x="2708107" y="2879947"/>
            <a:ext cx="139092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600">
                <a:latin typeface="Gill Sans"/>
                <a:ea typeface="Gill Sans"/>
                <a:cs typeface="Gill Sans"/>
                <a:sym typeface="Gill Sans"/>
              </a:defRPr>
            </a:pPr>
            <a:r>
              <a:t>Registry </a:t>
            </a:r>
          </a:p>
          <a:p>
            <a:pPr>
              <a:defRPr b="0" sz="2600">
                <a:latin typeface="Gill Sans"/>
                <a:ea typeface="Gill Sans"/>
                <a:cs typeface="Gill Sans"/>
                <a:sym typeface="Gill Sans"/>
              </a:defRPr>
            </a:pPr>
            <a:r>
              <a:t>(TLD)</a:t>
            </a:r>
          </a:p>
        </p:txBody>
      </p:sp>
      <p:sp>
        <p:nvSpPr>
          <p:cNvPr id="899" name="Registrar"/>
          <p:cNvSpPr txBox="1"/>
          <p:nvPr/>
        </p:nvSpPr>
        <p:spPr>
          <a:xfrm>
            <a:off x="2741240" y="4918049"/>
            <a:ext cx="132465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Registrar</a:t>
            </a:r>
          </a:p>
        </p:txBody>
      </p:sp>
      <p:sp>
        <p:nvSpPr>
          <p:cNvPr id="900" name="Man"/>
          <p:cNvSpPr/>
          <p:nvPr/>
        </p:nvSpPr>
        <p:spPr>
          <a:xfrm>
            <a:off x="8963159" y="4444995"/>
            <a:ext cx="421569" cy="1088349"/>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FFFFFF"/>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901" name="Line"/>
          <p:cNvSpPr/>
          <p:nvPr/>
        </p:nvSpPr>
        <p:spPr>
          <a:xfrm>
            <a:off x="7088954" y="4942144"/>
            <a:ext cx="1693273" cy="1"/>
          </a:xfrm>
          <a:prstGeom prst="line">
            <a:avLst/>
          </a:prstGeom>
          <a:ln w="25400">
            <a:solidFill>
              <a:srgbClr val="FFFFFF"/>
            </a:solidFill>
            <a:miter lim="400000"/>
            <a:head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902" name="Buy"/>
          <p:cNvSpPr txBox="1"/>
          <p:nvPr/>
        </p:nvSpPr>
        <p:spPr>
          <a:xfrm>
            <a:off x="7630628" y="4415522"/>
            <a:ext cx="60992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Buy</a:t>
            </a:r>
          </a:p>
        </p:txBody>
      </p:sp>
      <p:sp>
        <p:nvSpPr>
          <p:cNvPr id="903" name="example.com"/>
          <p:cNvSpPr txBox="1"/>
          <p:nvPr/>
        </p:nvSpPr>
        <p:spPr>
          <a:xfrm>
            <a:off x="6991027" y="5049939"/>
            <a:ext cx="18891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example.com</a:t>
            </a:r>
          </a:p>
        </p:txBody>
      </p:sp>
      <p:sp>
        <p:nvSpPr>
          <p:cNvPr id="904" name="Coins"/>
          <p:cNvSpPr/>
          <p:nvPr/>
        </p:nvSpPr>
        <p:spPr>
          <a:xfrm>
            <a:off x="6913381" y="2609765"/>
            <a:ext cx="1077653" cy="1080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905" name="DS Record"/>
          <p:cNvSpPr/>
          <p:nvPr/>
        </p:nvSpPr>
        <p:spPr>
          <a:xfrm>
            <a:off x="5855823" y="7577763"/>
            <a:ext cx="879418" cy="745122"/>
          </a:xfrm>
          <a:prstGeom prst="roundRect">
            <a:avLst>
              <a:gd name="adj" fmla="val 22059"/>
            </a:avLst>
          </a:prstGeom>
          <a:solidFill>
            <a:srgbClr val="E8A43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700">
                <a:latin typeface="Gill Sans"/>
                <a:ea typeface="Gill Sans"/>
                <a:cs typeface="Gill Sans"/>
                <a:sym typeface="Gill Sans"/>
              </a:defRPr>
            </a:lvl1pPr>
          </a:lstStyle>
          <a:p>
            <a:pPr/>
            <a:r>
              <a:t>DS Record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889"/>
                                        </p:tgtEl>
                                        <p:attrNameLst>
                                          <p:attrName>style.visibility</p:attrName>
                                        </p:attrNameLst>
                                      </p:cBhvr>
                                      <p:to>
                                        <p:strVal val="visible"/>
                                      </p:to>
                                    </p:set>
                                    <p:animEffect filter="wipe(right)" transition="in">
                                      <p:cBhvr>
                                        <p:cTn id="7" dur="300"/>
                                        <p:tgtEl>
                                          <p:spTgt spid="889"/>
                                        </p:tgtEl>
                                      </p:cBhvr>
                                    </p:animEffect>
                                  </p:childTnLst>
                                </p:cTn>
                              </p:par>
                            </p:childTnLst>
                          </p:cTn>
                        </p:par>
                        <p:par>
                          <p:cTn id="8" fill="hold">
                            <p:stCondLst>
                              <p:cond delay="300"/>
                            </p:stCondLst>
                            <p:childTnLst>
                              <p:par>
                                <p:cTn id="9" presetClass="entr" nodeType="afterEffect" presetSubtype="0" presetID="1" grpId="2" fill="hold">
                                  <p:stCondLst>
                                    <p:cond delay="0"/>
                                  </p:stCondLst>
                                  <p:iterate type="el" backwards="0">
                                    <p:tmAbs val="0"/>
                                  </p:iterate>
                                  <p:childTnLst>
                                    <p:set>
                                      <p:cBhvr>
                                        <p:cTn id="10" fill="hold"/>
                                        <p:tgtEl>
                                          <p:spTgt spid="8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9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path" nodeType="clickEffect" presetSubtype="0" presetID="-1" grpId="4" accel="50000" decel="50000" fill="hold">
                                  <p:stCondLst>
                                    <p:cond delay="0"/>
                                  </p:stCondLst>
                                  <p:childTnLst>
                                    <p:animMotion path="M 0.000000 0.000000 L 0.245500 -0.255639" origin="layout" pathEditMode="relative">
                                      <p:cBhvr>
                                        <p:cTn id="18" dur="300" fill="hold"/>
                                        <p:tgtEl>
                                          <p:spTgt spid="90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Class="path" nodeType="clickEffect" presetSubtype="0" presetID="-1" grpId="5" accel="50000" decel="50000" fill="hold">
                                  <p:stCondLst>
                                    <p:cond delay="0"/>
                                  </p:stCondLst>
                                  <p:childTnLst>
                                    <p:animMotion path="M 0.245500 -0.255639 L 0.000000 -0.255639" origin="layout" pathEditMode="relative">
                                      <p:cBhvr>
                                        <p:cTn id="22" dur="300" fill="hold"/>
                                        <p:tgtEl>
                                          <p:spTgt spid="905"/>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Class="path" nodeType="clickEffect" presetSubtype="0" presetID="-1" grpId="6" accel="50000" decel="50000" fill="hold">
                                  <p:stCondLst>
                                    <p:cond delay="0"/>
                                  </p:stCondLst>
                                  <p:childTnLst>
                                    <p:animMotion path="M 0.000000 -0.255639 L -0.000000 -0.485437" origin="layout" pathEditMode="relative">
                                      <p:cBhvr>
                                        <p:cTn id="26" dur="300" fill="hold"/>
                                        <p:tgtEl>
                                          <p:spTgt spid="905"/>
                                        </p:tgtEl>
                                        <p:attrNameLst>
                                          <p:attrName>ppt_x</p:attrName>
                                          <p:attrName>ppt_y</p:attrName>
                                        </p:attrNameLst>
                                      </p:cBhvr>
                                    </p:animMotion>
                                  </p:childTnLst>
                                </p:cTn>
                              </p:par>
                            </p:childTnLst>
                          </p:cTn>
                        </p:par>
                        <p:par>
                          <p:cTn id="27" fill="hold">
                            <p:stCondLst>
                              <p:cond delay="0"/>
                            </p:stCondLst>
                            <p:childTnLst>
                              <p:par>
                                <p:cTn id="28" presetClass="path" nodeType="afterEffect" presetSubtype="0" presetID="-1" grpId="7" accel="50000" decel="50000" fill="hold">
                                  <p:stCondLst>
                                    <p:cond delay="100"/>
                                  </p:stCondLst>
                                  <p:childTnLst>
                                    <p:animMotion path="M -0.000000 -0.485437 L 0.088942 -0.485437" origin="layout" pathEditMode="relative">
                                      <p:cBhvr>
                                        <p:cTn id="29" dur="1000" fill="hold"/>
                                        <p:tgtEl>
                                          <p:spTgt spid="905"/>
                                        </p:tgtEl>
                                        <p:attrNameLst>
                                          <p:attrName>ppt_x</p:attrName>
                                          <p:attrName>ppt_y</p:attrName>
                                        </p:attrNameLst>
                                      </p:cBhvr>
                                    </p:animMotion>
                                  </p:childTnLst>
                                </p:cTn>
                              </p:par>
                            </p:childTnLst>
                          </p:cTn>
                        </p:par>
                        <p:par>
                          <p:cTn id="30" fill="hold">
                            <p:stCondLst>
                              <p:cond delay="1100"/>
                            </p:stCondLst>
                            <p:childTnLst>
                              <p:par>
                                <p:cTn id="31" presetClass="exit" nodeType="afterEffect" presetID="9" grpId="8" fill="hold">
                                  <p:stCondLst>
                                    <p:cond delay="0"/>
                                  </p:stCondLst>
                                  <p:iterate type="el" backwards="0">
                                    <p:tmAbs val="0"/>
                                  </p:iterate>
                                  <p:childTnLst>
                                    <p:animEffect filter="dissolve" transition="out">
                                      <p:cBhvr>
                                        <p:cTn id="32" dur="1000" fill="hold"/>
                                        <p:tgtEl>
                                          <p:spTgt spid="905"/>
                                        </p:tgtEl>
                                      </p:cBhvr>
                                    </p:animEffect>
                                    <p:set>
                                      <p:cBhvr>
                                        <p:cTn id="33" fill="hold">
                                          <p:stCondLst>
                                            <p:cond delay="999"/>
                                          </p:stCondLst>
                                        </p:cTn>
                                        <p:tgtEl>
                                          <p:spTgt spid="9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05" grpId="8"/>
      <p:bldP build="whole" bldLvl="1" animBg="1" rev="0" advAuto="0" spid="905" grpId="3"/>
      <p:bldP build="whole" bldLvl="1" animBg="1" rev="0" advAuto="0" spid="894" grpId="2"/>
      <p:bldP build="whole" bldLvl="1" animBg="1" rev="0" advAuto="0" spid="889"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9" name="Third Party DNS Operator"/>
          <p:cNvSpPr txBox="1"/>
          <p:nvPr>
            <p:ph type="title"/>
          </p:nvPr>
        </p:nvSpPr>
        <p:spPr>
          <a:prstGeom prst="rect">
            <a:avLst/>
          </a:prstGeom>
        </p:spPr>
        <p:txBody>
          <a:bodyPr/>
          <a:lstStyle/>
          <a:p>
            <a:pPr/>
            <a:r>
              <a:t>Third Party DNS Operator</a:t>
            </a:r>
          </a:p>
        </p:txBody>
      </p:sp>
      <p:sp>
        <p:nvSpPr>
          <p:cNvPr id="91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919" name="Group"/>
          <p:cNvGrpSpPr/>
          <p:nvPr/>
        </p:nvGrpSpPr>
        <p:grpSpPr>
          <a:xfrm>
            <a:off x="2297760" y="5860865"/>
            <a:ext cx="6504601" cy="2303280"/>
            <a:chOff x="0" y="0"/>
            <a:chExt cx="6504600" cy="2303279"/>
          </a:xfrm>
        </p:grpSpPr>
        <p:grpSp>
          <p:nvGrpSpPr>
            <p:cNvPr id="913" name="Group"/>
            <p:cNvGrpSpPr/>
            <p:nvPr/>
          </p:nvGrpSpPr>
          <p:grpSpPr>
            <a:xfrm>
              <a:off x="4771059" y="0"/>
              <a:ext cx="1733542" cy="1533726"/>
              <a:chOff x="0" y="0"/>
              <a:chExt cx="1733541" cy="1533725"/>
            </a:xfrm>
          </p:grpSpPr>
          <p:sp>
            <p:nvSpPr>
              <p:cNvPr id="911" name="Line"/>
              <p:cNvSpPr/>
              <p:nvPr/>
            </p:nvSpPr>
            <p:spPr>
              <a:xfrm flipV="1">
                <a:off x="-1" y="-1"/>
                <a:ext cx="1685693" cy="1312351"/>
              </a:xfrm>
              <a:prstGeom prst="line">
                <a:avLst/>
              </a:prstGeom>
              <a:noFill/>
              <a:ln w="25400" cap="flat">
                <a:solidFill>
                  <a:srgbClr val="FFFFFF"/>
                </a:solidFill>
                <a:prstDash val="solid"/>
                <a:miter lim="400000"/>
                <a:head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12" name="Delegate"/>
              <p:cNvSpPr txBox="1"/>
              <p:nvPr/>
            </p:nvSpPr>
            <p:spPr>
              <a:xfrm rot="19306377">
                <a:off x="423046" y="700466"/>
                <a:ext cx="1300635"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Delegate</a:t>
                </a:r>
              </a:p>
            </p:txBody>
          </p:sp>
        </p:grpSp>
        <p:grpSp>
          <p:nvGrpSpPr>
            <p:cNvPr id="918" name="Group"/>
            <p:cNvGrpSpPr/>
            <p:nvPr/>
          </p:nvGrpSpPr>
          <p:grpSpPr>
            <a:xfrm>
              <a:off x="0" y="386178"/>
              <a:ext cx="4728034" cy="1917102"/>
              <a:chOff x="0" y="0"/>
              <a:chExt cx="4728033" cy="1917100"/>
            </a:xfrm>
          </p:grpSpPr>
          <p:sp>
            <p:nvSpPr>
              <p:cNvPr id="914" name="Line"/>
              <p:cNvSpPr/>
              <p:nvPr/>
            </p:nvSpPr>
            <p:spPr>
              <a:xfrm flipH="1" flipV="1">
                <a:off x="179645" y="-1"/>
                <a:ext cx="4218251" cy="2"/>
              </a:xfrm>
              <a:prstGeom prst="line">
                <a:avLst/>
              </a:prstGeom>
              <a:noFill/>
              <a:ln w="127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15" name="CloudFlare"/>
              <p:cNvSpPr/>
              <p:nvPr/>
            </p:nvSpPr>
            <p:spPr>
              <a:xfrm>
                <a:off x="2541229" y="236521"/>
                <a:ext cx="1802878" cy="1259041"/>
              </a:xfrm>
              <a:prstGeom prst="roundRect">
                <a:avLst>
                  <a:gd name="adj" fmla="val 15131"/>
                </a:avLst>
              </a:prstGeom>
              <a:noFill/>
              <a:ln w="63500" cap="flat">
                <a:solidFill>
                  <a:srgbClr val="8881F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600">
                    <a:latin typeface="Gill Sans"/>
                    <a:ea typeface="Gill Sans"/>
                    <a:cs typeface="Gill Sans"/>
                    <a:sym typeface="Gill Sans"/>
                  </a:defRPr>
                </a:lvl1pPr>
              </a:lstStyle>
              <a:p>
                <a:pPr/>
                <a:r>
                  <a:t>CloudFlare</a:t>
                </a:r>
              </a:p>
            </p:txBody>
          </p:sp>
          <p:sp>
            <p:nvSpPr>
              <p:cNvPr id="916" name="Third-Party…"/>
              <p:cNvSpPr txBox="1"/>
              <p:nvPr/>
            </p:nvSpPr>
            <p:spPr>
              <a:xfrm>
                <a:off x="0" y="434241"/>
                <a:ext cx="2152415"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600">
                    <a:latin typeface="Gill Sans"/>
                    <a:ea typeface="Gill Sans"/>
                    <a:cs typeface="Gill Sans"/>
                    <a:sym typeface="Gill Sans"/>
                  </a:defRPr>
                </a:pPr>
                <a:r>
                  <a:t>Third-Party </a:t>
                </a:r>
              </a:p>
              <a:p>
                <a:pPr>
                  <a:defRPr b="0" sz="2600">
                    <a:latin typeface="Gill Sans"/>
                    <a:ea typeface="Gill Sans"/>
                    <a:cs typeface="Gill Sans"/>
                    <a:sym typeface="Gill Sans"/>
                  </a:defRPr>
                </a:pPr>
                <a:r>
                  <a:t>DNS Operator</a:t>
                </a:r>
              </a:p>
            </p:txBody>
          </p:sp>
          <p:pic>
            <p:nvPicPr>
              <p:cNvPr id="917" name="Image" descr="Image"/>
              <p:cNvPicPr>
                <a:picLocks noChangeAspect="1"/>
              </p:cNvPicPr>
              <p:nvPr/>
            </p:nvPicPr>
            <p:blipFill>
              <a:blip r:embed="rId2">
                <a:extLst/>
              </a:blip>
              <a:stretch>
                <a:fillRect/>
              </a:stretch>
            </p:blipFill>
            <p:spPr>
              <a:xfrm>
                <a:off x="3982912" y="1171979"/>
                <a:ext cx="745122" cy="745122"/>
              </a:xfrm>
              <a:prstGeom prst="rect">
                <a:avLst/>
              </a:prstGeom>
              <a:ln w="12700" cap="flat">
                <a:noFill/>
                <a:miter lim="400000"/>
              </a:ln>
              <a:effectLst/>
            </p:spPr>
          </p:pic>
        </p:grpSp>
      </p:grpSp>
      <p:sp>
        <p:nvSpPr>
          <p:cNvPr id="920" name="Line"/>
          <p:cNvSpPr/>
          <p:nvPr/>
        </p:nvSpPr>
        <p:spPr>
          <a:xfrm flipV="1">
            <a:off x="5770030" y="3870890"/>
            <a:ext cx="1" cy="1088349"/>
          </a:xfrm>
          <a:prstGeom prst="line">
            <a:avLst/>
          </a:pr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921" name=".COM…"/>
          <p:cNvSpPr/>
          <p:nvPr/>
        </p:nvSpPr>
        <p:spPr>
          <a:xfrm>
            <a:off x="4853388" y="2586043"/>
            <a:ext cx="1802878" cy="1259040"/>
          </a:xfrm>
          <a:prstGeom prst="roundRect">
            <a:avLst>
              <a:gd name="adj" fmla="val 15131"/>
            </a:avLst>
          </a:prstGeom>
          <a:ln w="63500">
            <a:solidFill>
              <a:srgbClr val="7BDB45"/>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600">
                <a:latin typeface="Gill Sans"/>
                <a:ea typeface="Gill Sans"/>
                <a:cs typeface="Gill Sans"/>
                <a:sym typeface="Gill Sans"/>
              </a:defRPr>
            </a:pPr>
            <a:r>
              <a:t>.COM </a:t>
            </a:r>
          </a:p>
          <a:p>
            <a:pPr>
              <a:defRPr b="0" sz="2600">
                <a:latin typeface="Gill Sans"/>
                <a:ea typeface="Gill Sans"/>
                <a:cs typeface="Gill Sans"/>
                <a:sym typeface="Gill Sans"/>
              </a:defRPr>
            </a:pPr>
            <a:r>
              <a:t>(Verisign)</a:t>
            </a:r>
          </a:p>
        </p:txBody>
      </p:sp>
      <p:sp>
        <p:nvSpPr>
          <p:cNvPr id="922" name="GoDaddy"/>
          <p:cNvSpPr/>
          <p:nvPr/>
        </p:nvSpPr>
        <p:spPr>
          <a:xfrm>
            <a:off x="4853388" y="4386354"/>
            <a:ext cx="1802878" cy="1259040"/>
          </a:xfrm>
          <a:prstGeom prst="roundRect">
            <a:avLst>
              <a:gd name="adj" fmla="val 15131"/>
            </a:avLst>
          </a:prstGeom>
          <a:solidFill>
            <a:srgbClr val="000000"/>
          </a:solidFill>
          <a:ln w="635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GoDaddy</a:t>
            </a:r>
          </a:p>
        </p:txBody>
      </p:sp>
      <p:sp>
        <p:nvSpPr>
          <p:cNvPr id="923" name="Registry…"/>
          <p:cNvSpPr txBox="1"/>
          <p:nvPr/>
        </p:nvSpPr>
        <p:spPr>
          <a:xfrm>
            <a:off x="2708107" y="2879947"/>
            <a:ext cx="139092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600">
                <a:latin typeface="Gill Sans"/>
                <a:ea typeface="Gill Sans"/>
                <a:cs typeface="Gill Sans"/>
                <a:sym typeface="Gill Sans"/>
              </a:defRPr>
            </a:pPr>
            <a:r>
              <a:t>Registry </a:t>
            </a:r>
          </a:p>
          <a:p>
            <a:pPr>
              <a:defRPr b="0" sz="2600">
                <a:latin typeface="Gill Sans"/>
                <a:ea typeface="Gill Sans"/>
                <a:cs typeface="Gill Sans"/>
                <a:sym typeface="Gill Sans"/>
              </a:defRPr>
            </a:pPr>
            <a:r>
              <a:t>(TLD)</a:t>
            </a:r>
          </a:p>
        </p:txBody>
      </p:sp>
      <p:sp>
        <p:nvSpPr>
          <p:cNvPr id="924" name="Registrar"/>
          <p:cNvSpPr txBox="1"/>
          <p:nvPr/>
        </p:nvSpPr>
        <p:spPr>
          <a:xfrm>
            <a:off x="2741240" y="4918049"/>
            <a:ext cx="132465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Registrar</a:t>
            </a:r>
          </a:p>
        </p:txBody>
      </p:sp>
      <p:grpSp>
        <p:nvGrpSpPr>
          <p:cNvPr id="929" name="Group"/>
          <p:cNvGrpSpPr/>
          <p:nvPr/>
        </p:nvGrpSpPr>
        <p:grpSpPr>
          <a:xfrm>
            <a:off x="6991027" y="4415522"/>
            <a:ext cx="2393701" cy="1117822"/>
            <a:chOff x="0" y="0"/>
            <a:chExt cx="2393700" cy="1117821"/>
          </a:xfrm>
        </p:grpSpPr>
        <p:sp>
          <p:nvSpPr>
            <p:cNvPr id="925" name="Man"/>
            <p:cNvSpPr/>
            <p:nvPr/>
          </p:nvSpPr>
          <p:spPr>
            <a:xfrm>
              <a:off x="1972131" y="29473"/>
              <a:ext cx="421570" cy="108834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26" name="Line"/>
            <p:cNvSpPr/>
            <p:nvPr/>
          </p:nvSpPr>
          <p:spPr>
            <a:xfrm>
              <a:off x="97926" y="526622"/>
              <a:ext cx="1693273" cy="1"/>
            </a:xfrm>
            <a:prstGeom prst="line">
              <a:avLst/>
            </a:prstGeom>
            <a:noFill/>
            <a:ln w="25400" cap="flat">
              <a:solidFill>
                <a:srgbClr val="FFFFFF"/>
              </a:solidFill>
              <a:prstDash val="solid"/>
              <a:miter lim="400000"/>
              <a:head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27" name="Buy"/>
            <p:cNvSpPr txBox="1"/>
            <p:nvPr/>
          </p:nvSpPr>
          <p:spPr>
            <a:xfrm>
              <a:off x="639601" y="0"/>
              <a:ext cx="609923"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Buy</a:t>
              </a:r>
            </a:p>
          </p:txBody>
        </p:sp>
        <p:sp>
          <p:nvSpPr>
            <p:cNvPr id="928" name="example.com"/>
            <p:cNvSpPr txBox="1"/>
            <p:nvPr/>
          </p:nvSpPr>
          <p:spPr>
            <a:xfrm>
              <a:off x="0" y="634417"/>
              <a:ext cx="188912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example.com</a:t>
              </a:r>
            </a:p>
          </p:txBody>
        </p:sp>
      </p:grpSp>
      <p:sp>
        <p:nvSpPr>
          <p:cNvPr id="930" name="Coins"/>
          <p:cNvSpPr/>
          <p:nvPr/>
        </p:nvSpPr>
        <p:spPr>
          <a:xfrm>
            <a:off x="6913381" y="2609765"/>
            <a:ext cx="1077653" cy="1080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ID="9" grpId="1" fill="hold">
                                  <p:stCondLst>
                                    <p:cond delay="0"/>
                                  </p:stCondLst>
                                  <p:iterate type="el" backwards="0">
                                    <p:tmAbs val="0"/>
                                  </p:iterate>
                                  <p:childTnLst>
                                    <p:animEffect filter="dissolve" transition="out">
                                      <p:cBhvr>
                                        <p:cTn id="6" dur="1000" fill="hold"/>
                                        <p:tgtEl>
                                          <p:spTgt spid="929"/>
                                        </p:tgtEl>
                                      </p:cBhvr>
                                    </p:animEffect>
                                    <p:set>
                                      <p:cBhvr>
                                        <p:cTn id="7" fill="hold">
                                          <p:stCondLst>
                                            <p:cond delay="999"/>
                                          </p:stCondLst>
                                        </p:cTn>
                                        <p:tgtEl>
                                          <p:spTgt spid="929"/>
                                        </p:tgtEl>
                                        <p:attrNameLst>
                                          <p:attrName>style.visibility</p:attrName>
                                        </p:attrNameLst>
                                      </p:cBhvr>
                                      <p:to>
                                        <p:strVal val="hidden"/>
                                      </p:to>
                                    </p:set>
                                  </p:childTnLst>
                                </p:cTn>
                              </p:par>
                            </p:childTnLst>
                          </p:cTn>
                        </p:par>
                        <p:par>
                          <p:cTn id="8" fill="hold">
                            <p:stCondLst>
                              <p:cond delay="0"/>
                            </p:stCondLst>
                            <p:childTnLst>
                              <p:par>
                                <p:cTn id="9" presetClass="path" nodeType="withEffect" presetSubtype="0" presetID="-1" grpId="2" accel="50000" decel="50000" fill="hold">
                                  <p:stCondLst>
                                    <p:cond delay="0"/>
                                  </p:stCondLst>
                                  <p:childTnLst>
                                    <p:animMotion path="M 0.000000 0.000000 L 0.000000 0.164611" origin="layout" pathEditMode="relative">
                                      <p:cBhvr>
                                        <p:cTn id="10" dur="1000" fill="hold"/>
                                        <p:tgtEl>
                                          <p:spTgt spid="919"/>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29"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2" name="Line"/>
          <p:cNvSpPr/>
          <p:nvPr/>
        </p:nvSpPr>
        <p:spPr>
          <a:xfrm flipV="1">
            <a:off x="5749458" y="5068319"/>
            <a:ext cx="1" cy="1088349"/>
          </a:xfrm>
          <a:prstGeom prst="line">
            <a:avLst/>
          </a:pr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933" name="Reseller"/>
          <p:cNvSpPr txBox="1"/>
          <p:nvPr>
            <p:ph type="title"/>
          </p:nvPr>
        </p:nvSpPr>
        <p:spPr>
          <a:prstGeom prst="rect">
            <a:avLst/>
          </a:prstGeom>
        </p:spPr>
        <p:txBody>
          <a:bodyPr/>
          <a:lstStyle/>
          <a:p>
            <a:pPr/>
            <a:r>
              <a:t>Reseller</a:t>
            </a:r>
          </a:p>
        </p:txBody>
      </p:sp>
      <p:sp>
        <p:nvSpPr>
          <p:cNvPr id="9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937" name="Group"/>
          <p:cNvGrpSpPr/>
          <p:nvPr/>
        </p:nvGrpSpPr>
        <p:grpSpPr>
          <a:xfrm>
            <a:off x="7142154" y="7419241"/>
            <a:ext cx="1733542" cy="1533727"/>
            <a:chOff x="0" y="0"/>
            <a:chExt cx="1733541" cy="1533725"/>
          </a:xfrm>
        </p:grpSpPr>
        <p:sp>
          <p:nvSpPr>
            <p:cNvPr id="935" name="Line"/>
            <p:cNvSpPr/>
            <p:nvPr/>
          </p:nvSpPr>
          <p:spPr>
            <a:xfrm flipV="1">
              <a:off x="-1" y="-1"/>
              <a:ext cx="1685693" cy="1312351"/>
            </a:xfrm>
            <a:prstGeom prst="line">
              <a:avLst/>
            </a:prstGeom>
            <a:noFill/>
            <a:ln w="25400" cap="flat">
              <a:solidFill>
                <a:srgbClr val="FFFFFF"/>
              </a:solidFill>
              <a:prstDash val="solid"/>
              <a:miter lim="400000"/>
              <a:head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36" name="Delegate"/>
            <p:cNvSpPr txBox="1"/>
            <p:nvPr/>
          </p:nvSpPr>
          <p:spPr>
            <a:xfrm rot="19306377">
              <a:off x="423046" y="700466"/>
              <a:ext cx="1300635"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Delegate</a:t>
              </a:r>
            </a:p>
          </p:txBody>
        </p:sp>
      </p:grpSp>
      <p:grpSp>
        <p:nvGrpSpPr>
          <p:cNvPr id="942" name="Group"/>
          <p:cNvGrpSpPr/>
          <p:nvPr/>
        </p:nvGrpSpPr>
        <p:grpSpPr>
          <a:xfrm>
            <a:off x="2294895" y="7805419"/>
            <a:ext cx="4728035" cy="1917102"/>
            <a:chOff x="0" y="0"/>
            <a:chExt cx="4728033" cy="1917100"/>
          </a:xfrm>
        </p:grpSpPr>
        <p:sp>
          <p:nvSpPr>
            <p:cNvPr id="938" name="Line"/>
            <p:cNvSpPr/>
            <p:nvPr/>
          </p:nvSpPr>
          <p:spPr>
            <a:xfrm flipH="1" flipV="1">
              <a:off x="179645" y="-1"/>
              <a:ext cx="4218251" cy="2"/>
            </a:xfrm>
            <a:prstGeom prst="line">
              <a:avLst/>
            </a:prstGeom>
            <a:noFill/>
            <a:ln w="127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39" name="CloudFlare"/>
            <p:cNvSpPr/>
            <p:nvPr/>
          </p:nvSpPr>
          <p:spPr>
            <a:xfrm>
              <a:off x="2541229" y="236521"/>
              <a:ext cx="1802878" cy="1259041"/>
            </a:xfrm>
            <a:prstGeom prst="roundRect">
              <a:avLst>
                <a:gd name="adj" fmla="val 15131"/>
              </a:avLst>
            </a:prstGeom>
            <a:noFill/>
            <a:ln w="63500" cap="flat">
              <a:solidFill>
                <a:srgbClr val="8881F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600">
                  <a:latin typeface="Gill Sans"/>
                  <a:ea typeface="Gill Sans"/>
                  <a:cs typeface="Gill Sans"/>
                  <a:sym typeface="Gill Sans"/>
                </a:defRPr>
              </a:lvl1pPr>
            </a:lstStyle>
            <a:p>
              <a:pPr/>
              <a:r>
                <a:t>CloudFlare</a:t>
              </a:r>
            </a:p>
          </p:txBody>
        </p:sp>
        <p:sp>
          <p:nvSpPr>
            <p:cNvPr id="940" name="Third-Party…"/>
            <p:cNvSpPr txBox="1"/>
            <p:nvPr/>
          </p:nvSpPr>
          <p:spPr>
            <a:xfrm>
              <a:off x="0" y="434241"/>
              <a:ext cx="2152415"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600">
                  <a:latin typeface="Gill Sans"/>
                  <a:ea typeface="Gill Sans"/>
                  <a:cs typeface="Gill Sans"/>
                  <a:sym typeface="Gill Sans"/>
                </a:defRPr>
              </a:pPr>
              <a:r>
                <a:t>Third-Party </a:t>
              </a:r>
            </a:p>
            <a:p>
              <a:pPr>
                <a:defRPr b="0" sz="2600">
                  <a:latin typeface="Gill Sans"/>
                  <a:ea typeface="Gill Sans"/>
                  <a:cs typeface="Gill Sans"/>
                  <a:sym typeface="Gill Sans"/>
                </a:defRPr>
              </a:pPr>
              <a:r>
                <a:t>DNS Operator</a:t>
              </a:r>
            </a:p>
          </p:txBody>
        </p:sp>
        <p:pic>
          <p:nvPicPr>
            <p:cNvPr id="941" name="Image" descr="Image"/>
            <p:cNvPicPr>
              <a:picLocks noChangeAspect="1"/>
            </p:cNvPicPr>
            <p:nvPr/>
          </p:nvPicPr>
          <p:blipFill>
            <a:blip r:embed="rId3">
              <a:extLst/>
            </a:blip>
            <a:srcRect l="0" t="0" r="0" b="0"/>
            <a:stretch>
              <a:fillRect/>
            </a:stretch>
          </p:blipFill>
          <p:spPr>
            <a:xfrm>
              <a:off x="3982912" y="1171979"/>
              <a:ext cx="745122" cy="745122"/>
            </a:xfrm>
            <a:prstGeom prst="rect">
              <a:avLst/>
            </a:prstGeom>
            <a:ln w="12700" cap="flat">
              <a:noFill/>
              <a:miter lim="400000"/>
            </a:ln>
            <a:effectLst/>
          </p:spPr>
        </p:pic>
      </p:grpSp>
      <p:sp>
        <p:nvSpPr>
          <p:cNvPr id="943" name="Line"/>
          <p:cNvSpPr/>
          <p:nvPr/>
        </p:nvSpPr>
        <p:spPr>
          <a:xfrm flipV="1">
            <a:off x="5770030" y="3870890"/>
            <a:ext cx="1" cy="1088349"/>
          </a:xfrm>
          <a:prstGeom prst="line">
            <a:avLst/>
          </a:pr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944" name=".COM…"/>
          <p:cNvSpPr/>
          <p:nvPr/>
        </p:nvSpPr>
        <p:spPr>
          <a:xfrm>
            <a:off x="4853388" y="2586043"/>
            <a:ext cx="1802878" cy="1259040"/>
          </a:xfrm>
          <a:prstGeom prst="roundRect">
            <a:avLst>
              <a:gd name="adj" fmla="val 15131"/>
            </a:avLst>
          </a:prstGeom>
          <a:ln w="63500">
            <a:solidFill>
              <a:srgbClr val="7BDB45"/>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600">
                <a:latin typeface="Gill Sans"/>
                <a:ea typeface="Gill Sans"/>
                <a:cs typeface="Gill Sans"/>
                <a:sym typeface="Gill Sans"/>
              </a:defRPr>
            </a:pPr>
            <a:r>
              <a:t>.COM </a:t>
            </a:r>
          </a:p>
          <a:p>
            <a:pPr>
              <a:defRPr b="0" sz="2600">
                <a:latin typeface="Gill Sans"/>
                <a:ea typeface="Gill Sans"/>
                <a:cs typeface="Gill Sans"/>
                <a:sym typeface="Gill Sans"/>
              </a:defRPr>
            </a:pPr>
            <a:r>
              <a:t>(Verisign)</a:t>
            </a:r>
          </a:p>
        </p:txBody>
      </p:sp>
      <p:sp>
        <p:nvSpPr>
          <p:cNvPr id="945" name="ASCIO"/>
          <p:cNvSpPr/>
          <p:nvPr/>
        </p:nvSpPr>
        <p:spPr>
          <a:xfrm>
            <a:off x="4853388" y="4386354"/>
            <a:ext cx="1802878" cy="1259040"/>
          </a:xfrm>
          <a:prstGeom prst="roundRect">
            <a:avLst>
              <a:gd name="adj" fmla="val 15131"/>
            </a:avLst>
          </a:prstGeom>
          <a:solidFill>
            <a:srgbClr val="000000"/>
          </a:solidFill>
          <a:ln w="635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ASCIO</a:t>
            </a:r>
          </a:p>
        </p:txBody>
      </p:sp>
      <p:sp>
        <p:nvSpPr>
          <p:cNvPr id="946" name="Registry…"/>
          <p:cNvSpPr txBox="1"/>
          <p:nvPr/>
        </p:nvSpPr>
        <p:spPr>
          <a:xfrm>
            <a:off x="2708107" y="2879947"/>
            <a:ext cx="139092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600">
                <a:latin typeface="Gill Sans"/>
                <a:ea typeface="Gill Sans"/>
                <a:cs typeface="Gill Sans"/>
                <a:sym typeface="Gill Sans"/>
              </a:defRPr>
            </a:pPr>
            <a:r>
              <a:t>Registry </a:t>
            </a:r>
          </a:p>
          <a:p>
            <a:pPr>
              <a:defRPr b="0" sz="2600">
                <a:latin typeface="Gill Sans"/>
                <a:ea typeface="Gill Sans"/>
                <a:cs typeface="Gill Sans"/>
                <a:sym typeface="Gill Sans"/>
              </a:defRPr>
            </a:pPr>
            <a:r>
              <a:t>(TLD)</a:t>
            </a:r>
          </a:p>
        </p:txBody>
      </p:sp>
      <p:sp>
        <p:nvSpPr>
          <p:cNvPr id="947" name="Registrar"/>
          <p:cNvSpPr txBox="1"/>
          <p:nvPr/>
        </p:nvSpPr>
        <p:spPr>
          <a:xfrm>
            <a:off x="2741240" y="4918049"/>
            <a:ext cx="132465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Registrar</a:t>
            </a:r>
          </a:p>
        </p:txBody>
      </p:sp>
      <p:sp>
        <p:nvSpPr>
          <p:cNvPr id="948" name="Man"/>
          <p:cNvSpPr/>
          <p:nvPr/>
        </p:nvSpPr>
        <p:spPr>
          <a:xfrm>
            <a:off x="8999826" y="6248957"/>
            <a:ext cx="421570" cy="108834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FFFFFF"/>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949" name="Line"/>
          <p:cNvSpPr/>
          <p:nvPr/>
        </p:nvSpPr>
        <p:spPr>
          <a:xfrm>
            <a:off x="7125621" y="6746106"/>
            <a:ext cx="1693273" cy="1"/>
          </a:xfrm>
          <a:prstGeom prst="line">
            <a:avLst/>
          </a:prstGeom>
          <a:ln w="25400">
            <a:solidFill>
              <a:srgbClr val="FFFFFF"/>
            </a:solidFill>
            <a:miter lim="400000"/>
            <a:head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950" name="Buy"/>
          <p:cNvSpPr txBox="1"/>
          <p:nvPr/>
        </p:nvSpPr>
        <p:spPr>
          <a:xfrm>
            <a:off x="7667296" y="6219483"/>
            <a:ext cx="609923"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Buy</a:t>
            </a:r>
          </a:p>
        </p:txBody>
      </p:sp>
      <p:sp>
        <p:nvSpPr>
          <p:cNvPr id="951" name="example.com"/>
          <p:cNvSpPr txBox="1"/>
          <p:nvPr/>
        </p:nvSpPr>
        <p:spPr>
          <a:xfrm>
            <a:off x="7027695" y="6853901"/>
            <a:ext cx="18891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example.com</a:t>
            </a:r>
          </a:p>
        </p:txBody>
      </p:sp>
      <p:sp>
        <p:nvSpPr>
          <p:cNvPr id="952" name="Coins"/>
          <p:cNvSpPr/>
          <p:nvPr/>
        </p:nvSpPr>
        <p:spPr>
          <a:xfrm>
            <a:off x="6913381" y="2609765"/>
            <a:ext cx="1077653" cy="1080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953" name="Antagonist"/>
          <p:cNvSpPr/>
          <p:nvPr/>
        </p:nvSpPr>
        <p:spPr>
          <a:xfrm>
            <a:off x="4848019" y="6148874"/>
            <a:ext cx="1802878" cy="1259041"/>
          </a:xfrm>
          <a:prstGeom prst="roundRect">
            <a:avLst>
              <a:gd name="adj" fmla="val 15131"/>
            </a:avLst>
          </a:prstGeom>
          <a:solidFill>
            <a:srgbClr val="000000"/>
          </a:solidFill>
          <a:ln w="63500">
            <a:solidFill>
              <a:srgbClr val="D45954"/>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Antagonist</a:t>
            </a:r>
          </a:p>
        </p:txBody>
      </p:sp>
      <p:sp>
        <p:nvSpPr>
          <p:cNvPr id="954" name="Reseller"/>
          <p:cNvSpPr txBox="1"/>
          <p:nvPr/>
        </p:nvSpPr>
        <p:spPr>
          <a:xfrm>
            <a:off x="2787579" y="6537359"/>
            <a:ext cx="119083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Reseller</a:t>
            </a:r>
          </a:p>
        </p:txBody>
      </p:sp>
      <p:sp>
        <p:nvSpPr>
          <p:cNvPr id="955" name="DS Record"/>
          <p:cNvSpPr/>
          <p:nvPr/>
        </p:nvSpPr>
        <p:spPr>
          <a:xfrm>
            <a:off x="5874156" y="9095289"/>
            <a:ext cx="879419" cy="745122"/>
          </a:xfrm>
          <a:prstGeom prst="roundRect">
            <a:avLst>
              <a:gd name="adj" fmla="val 22059"/>
            </a:avLst>
          </a:prstGeom>
          <a:solidFill>
            <a:srgbClr val="E8A43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700">
                <a:latin typeface="Gill Sans"/>
                <a:ea typeface="Gill Sans"/>
                <a:cs typeface="Gill Sans"/>
                <a:sym typeface="Gill Sans"/>
              </a:defRPr>
            </a:lvl1pPr>
          </a:lstStyle>
          <a:p>
            <a:pPr/>
            <a:r>
              <a:t>DS Record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000000 0.000000 L 0.222744 -0.243259" origin="layout" pathEditMode="relative">
                                      <p:cBhvr>
                                        <p:cTn id="10" dur="300" fill="hold"/>
                                        <p:tgtEl>
                                          <p:spTgt spid="95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Class="path" nodeType="clickEffect" presetSubtype="0" presetID="-1" grpId="3" accel="50000" decel="50000" fill="hold">
                                  <p:stCondLst>
                                    <p:cond delay="0"/>
                                  </p:stCondLst>
                                  <p:childTnLst>
                                    <p:animMotion path="M 0.222744 -0.243259 L -0.000775 -0.244064" origin="layout" pathEditMode="relative">
                                      <p:cBhvr>
                                        <p:cTn id="14" dur="300" fill="hold"/>
                                        <p:tgtEl>
                                          <p:spTgt spid="95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Class="path" nodeType="clickEffect" presetSubtype="0" presetID="-1" grpId="4" accel="50000" decel="50000" fill="hold">
                                  <p:stCondLst>
                                    <p:cond delay="0"/>
                                  </p:stCondLst>
                                  <p:childTnLst>
                                    <p:animMotion path="M -0.000775 -0.244064 L -0.000000 -0.395275" origin="layout" pathEditMode="relative">
                                      <p:cBhvr>
                                        <p:cTn id="18" dur="300" fill="hold"/>
                                        <p:tgtEl>
                                          <p:spTgt spid="95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Class="path" nodeType="clickEffect" presetSubtype="0" presetID="-1" grpId="5" accel="50000" decel="50000" fill="hold">
                                  <p:stCondLst>
                                    <p:cond delay="0"/>
                                  </p:stCondLst>
                                  <p:childTnLst>
                                    <p:animMotion path="M -0.000000 -0.395275 L -0.000000 -0.641024" origin="layout" pathEditMode="relative">
                                      <p:cBhvr>
                                        <p:cTn id="22" dur="300" fill="hold"/>
                                        <p:tgtEl>
                                          <p:spTgt spid="955"/>
                                        </p:tgtEl>
                                        <p:attrNameLst>
                                          <p:attrName>ppt_x</p:attrName>
                                          <p:attrName>ppt_y</p:attrName>
                                        </p:attrNameLst>
                                      </p:cBhvr>
                                    </p:animMotion>
                                  </p:childTnLst>
                                </p:cTn>
                              </p:par>
                            </p:childTnLst>
                          </p:cTn>
                        </p:par>
                        <p:par>
                          <p:cTn id="23" fill="hold">
                            <p:stCondLst>
                              <p:cond delay="0"/>
                            </p:stCondLst>
                            <p:childTnLst>
                              <p:par>
                                <p:cTn id="24" presetClass="path" nodeType="afterEffect" presetSubtype="0" presetID="-1" grpId="6" accel="50000" decel="50000" fill="hold">
                                  <p:stCondLst>
                                    <p:cond delay="100"/>
                                  </p:stCondLst>
                                  <p:childTnLst>
                                    <p:animMotion path="M -0.000000 -0.641024 L 0.087532 -0.641024" origin="layout" pathEditMode="relative">
                                      <p:cBhvr>
                                        <p:cTn id="25" dur="1000" fill="hold"/>
                                        <p:tgtEl>
                                          <p:spTgt spid="955"/>
                                        </p:tgtEl>
                                        <p:attrNameLst>
                                          <p:attrName>ppt_x</p:attrName>
                                          <p:attrName>ppt_y</p:attrName>
                                        </p:attrNameLst>
                                      </p:cBhvr>
                                    </p:animMotion>
                                  </p:childTnLst>
                                </p:cTn>
                              </p:par>
                            </p:childTnLst>
                          </p:cTn>
                        </p:par>
                        <p:par>
                          <p:cTn id="26" fill="hold">
                            <p:stCondLst>
                              <p:cond delay="1100"/>
                            </p:stCondLst>
                            <p:childTnLst>
                              <p:par>
                                <p:cTn id="27" presetClass="exit" nodeType="afterEffect" presetID="9" grpId="7" fill="hold">
                                  <p:stCondLst>
                                    <p:cond delay="0"/>
                                  </p:stCondLst>
                                  <p:iterate type="el" backwards="0">
                                    <p:tmAbs val="0"/>
                                  </p:iterate>
                                  <p:childTnLst>
                                    <p:animEffect filter="dissolve" transition="out">
                                      <p:cBhvr>
                                        <p:cTn id="28" dur="1000" fill="hold"/>
                                        <p:tgtEl>
                                          <p:spTgt spid="955"/>
                                        </p:tgtEl>
                                      </p:cBhvr>
                                    </p:animEffect>
                                    <p:set>
                                      <p:cBhvr>
                                        <p:cTn id="29" fill="hold">
                                          <p:stCondLst>
                                            <p:cond delay="999"/>
                                          </p:stCondLst>
                                        </p:cTn>
                                        <p:tgtEl>
                                          <p:spTgt spid="95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55" grpId="1"/>
      <p:bldP build="whole" bldLvl="1" animBg="1" rev="0" advAuto="0" spid="955" grpId="7"/>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9" name="Checking Registrar’s DNSSEC Policy"/>
          <p:cNvSpPr txBox="1"/>
          <p:nvPr>
            <p:ph type="title"/>
          </p:nvPr>
        </p:nvSpPr>
        <p:spPr>
          <a:prstGeom prst="rect">
            <a:avLst/>
          </a:prstGeom>
        </p:spPr>
        <p:txBody>
          <a:bodyPr/>
          <a:lstStyle/>
          <a:p>
            <a:pPr/>
            <a:r>
              <a:t>Checking Registrar’s DNSSEC Policy </a:t>
            </a:r>
          </a:p>
        </p:txBody>
      </p:sp>
      <p:sp>
        <p:nvSpPr>
          <p:cNvPr id="9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1" name="Group"/>
          <p:cNvSpPr txBox="1"/>
          <p:nvPr/>
        </p:nvSpPr>
        <p:spPr>
          <a:xfrm>
            <a:off x="2116174" y="2704802"/>
            <a:ext cx="215241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600">
                <a:solidFill>
                  <a:srgbClr val="7BDB45"/>
                </a:solidFill>
                <a:latin typeface="Gill Sans"/>
                <a:ea typeface="Gill Sans"/>
                <a:cs typeface="Gill Sans"/>
                <a:sym typeface="Gill Sans"/>
              </a:defRPr>
            </a:pPr>
            <a:r>
              <a:t>Registrar </a:t>
            </a:r>
          </a:p>
          <a:p>
            <a:pPr>
              <a:defRPr b="0" sz="2600">
                <a:solidFill>
                  <a:srgbClr val="7BDB45"/>
                </a:solidFill>
                <a:latin typeface="Gill Sans"/>
                <a:ea typeface="Gill Sans"/>
                <a:cs typeface="Gill Sans"/>
                <a:sym typeface="Gill Sans"/>
              </a:defRPr>
            </a:pPr>
            <a:r>
              <a:t>DNS Operator</a:t>
            </a:r>
          </a:p>
        </p:txBody>
      </p:sp>
      <p:sp>
        <p:nvSpPr>
          <p:cNvPr id="962" name="Registrar Supports DNSSEC?"/>
          <p:cNvSpPr/>
          <p:nvPr/>
        </p:nvSpPr>
        <p:spPr>
          <a:xfrm>
            <a:off x="5287577" y="2230080"/>
            <a:ext cx="2101615" cy="1325562"/>
          </a:xfrm>
          <a:prstGeom prst="roundRect">
            <a:avLst>
              <a:gd name="adj" fmla="val 15432"/>
            </a:avLst>
          </a:prstGeom>
          <a:ln w="508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Registrar Supports DNSSEC? </a:t>
            </a:r>
          </a:p>
        </p:txBody>
      </p:sp>
      <p:sp>
        <p:nvSpPr>
          <p:cNvPr id="963" name="Group"/>
          <p:cNvSpPr txBox="1"/>
          <p:nvPr/>
        </p:nvSpPr>
        <p:spPr>
          <a:xfrm>
            <a:off x="2116174" y="4823866"/>
            <a:ext cx="215241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600">
                <a:solidFill>
                  <a:srgbClr val="E8A433"/>
                </a:solidFill>
                <a:latin typeface="Gill Sans"/>
                <a:ea typeface="Gill Sans"/>
                <a:cs typeface="Gill Sans"/>
                <a:sym typeface="Gill Sans"/>
              </a:defRPr>
            </a:pPr>
            <a:r>
              <a:t>Owner </a:t>
            </a:r>
          </a:p>
          <a:p>
            <a:pPr>
              <a:defRPr b="0" sz="2600">
                <a:solidFill>
                  <a:srgbClr val="E8A433"/>
                </a:solidFill>
                <a:latin typeface="Gill Sans"/>
                <a:ea typeface="Gill Sans"/>
                <a:cs typeface="Gill Sans"/>
                <a:sym typeface="Gill Sans"/>
              </a:defRPr>
            </a:pPr>
            <a:r>
              <a:t>DNS Operator</a:t>
            </a:r>
          </a:p>
        </p:txBody>
      </p:sp>
      <p:grpSp>
        <p:nvGrpSpPr>
          <p:cNvPr id="966" name="Group"/>
          <p:cNvGrpSpPr/>
          <p:nvPr/>
        </p:nvGrpSpPr>
        <p:grpSpPr>
          <a:xfrm>
            <a:off x="5287577" y="3748132"/>
            <a:ext cx="2101615" cy="2183016"/>
            <a:chOff x="0" y="0"/>
            <a:chExt cx="2101614" cy="2183014"/>
          </a:xfrm>
        </p:grpSpPr>
        <p:sp>
          <p:nvSpPr>
            <p:cNvPr id="964" name="Registrar Supports…"/>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 Supports </a:t>
              </a:r>
            </a:p>
            <a:p>
              <a:pPr>
                <a:defRPr b="0" sz="2600">
                  <a:latin typeface="Gill Sans"/>
                  <a:ea typeface="Gill Sans"/>
                  <a:cs typeface="Gill Sans"/>
                  <a:sym typeface="Gill Sans"/>
                </a:defRPr>
              </a:pPr>
              <a:r>
                <a:t>DS upload?</a:t>
              </a:r>
            </a:p>
          </p:txBody>
        </p:sp>
        <p:sp>
          <p:nvSpPr>
            <p:cNvPr id="965"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969" name="Group"/>
          <p:cNvGrpSpPr/>
          <p:nvPr/>
        </p:nvGrpSpPr>
        <p:grpSpPr>
          <a:xfrm>
            <a:off x="5287577" y="6123637"/>
            <a:ext cx="2101615" cy="2183016"/>
            <a:chOff x="0" y="0"/>
            <a:chExt cx="2101614" cy="2183014"/>
          </a:xfrm>
        </p:grpSpPr>
        <p:sp>
          <p:nvSpPr>
            <p:cNvPr id="967" name="Registrar…"/>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a:t>
              </a:r>
            </a:p>
            <a:p>
              <a:pPr>
                <a:defRPr b="0" sz="2600">
                  <a:latin typeface="Gill Sans"/>
                  <a:ea typeface="Gill Sans"/>
                  <a:cs typeface="Gill Sans"/>
                  <a:sym typeface="Gill Sans"/>
                </a:defRPr>
              </a:pPr>
              <a:r>
                <a:t>Validates</a:t>
              </a:r>
            </a:p>
            <a:p>
              <a:pPr>
                <a:defRPr b="0" sz="2600">
                  <a:latin typeface="Gill Sans"/>
                  <a:ea typeface="Gill Sans"/>
                  <a:cs typeface="Gill Sans"/>
                  <a:sym typeface="Gill Sans"/>
                </a:defRPr>
              </a:pPr>
              <a:r>
                <a:t>DS record?</a:t>
              </a:r>
            </a:p>
          </p:txBody>
        </p:sp>
        <p:sp>
          <p:nvSpPr>
            <p:cNvPr id="968"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6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96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1" presetID="22" grpId="3" fill="hold">
                                  <p:stCondLst>
                                    <p:cond delay="0"/>
                                  </p:stCondLst>
                                  <p:iterate type="el" backwards="0">
                                    <p:tmAbs val="0"/>
                                  </p:iterate>
                                  <p:childTnLst>
                                    <p:set>
                                      <p:cBhvr>
                                        <p:cTn id="13" fill="hold"/>
                                        <p:tgtEl>
                                          <p:spTgt spid="966"/>
                                        </p:tgtEl>
                                        <p:attrNameLst>
                                          <p:attrName>style.visibility</p:attrName>
                                        </p:attrNameLst>
                                      </p:cBhvr>
                                      <p:to>
                                        <p:strVal val="visible"/>
                                      </p:to>
                                    </p:set>
                                    <p:animEffect filter="wipe(up)" transition="in">
                                      <p:cBhvr>
                                        <p:cTn id="14" dur="300"/>
                                        <p:tgtEl>
                                          <p:spTgt spid="966"/>
                                        </p:tgtEl>
                                      </p:cBhvr>
                                    </p:animEffect>
                                  </p:childTnLst>
                                </p:cTn>
                              </p:par>
                            </p:childTnLst>
                          </p:cTn>
                        </p:par>
                        <p:par>
                          <p:cTn id="15" fill="hold">
                            <p:stCondLst>
                              <p:cond delay="300"/>
                            </p:stCondLst>
                            <p:childTnLst>
                              <p:par>
                                <p:cTn id="16" presetClass="entr" nodeType="afterEffect" presetSubtype="0" presetID="1" grpId="4" fill="hold">
                                  <p:stCondLst>
                                    <p:cond delay="0"/>
                                  </p:stCondLst>
                                  <p:iterate type="el" backwards="0">
                                    <p:tmAbs val="0"/>
                                  </p:iterate>
                                  <p:childTnLst>
                                    <p:set>
                                      <p:cBhvr>
                                        <p:cTn id="17" fill="hold"/>
                                        <p:tgtEl>
                                          <p:spTgt spid="9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 presetID="22" grpId="5" fill="hold">
                                  <p:stCondLst>
                                    <p:cond delay="0"/>
                                  </p:stCondLst>
                                  <p:iterate type="el" backwards="0">
                                    <p:tmAbs val="0"/>
                                  </p:iterate>
                                  <p:childTnLst>
                                    <p:set>
                                      <p:cBhvr>
                                        <p:cTn id="21" fill="hold"/>
                                        <p:tgtEl>
                                          <p:spTgt spid="969"/>
                                        </p:tgtEl>
                                        <p:attrNameLst>
                                          <p:attrName>style.visibility</p:attrName>
                                        </p:attrNameLst>
                                      </p:cBhvr>
                                      <p:to>
                                        <p:strVal val="visible"/>
                                      </p:to>
                                    </p:set>
                                    <p:animEffect filter="wipe(up)" transition="in">
                                      <p:cBhvr>
                                        <p:cTn id="22" dur="300"/>
                                        <p:tgtEl>
                                          <p:spTgt spid="9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66" grpId="3"/>
      <p:bldP build="whole" bldLvl="1" animBg="1" rev="0" advAuto="0" spid="961" grpId="2"/>
      <p:bldP build="whole" bldLvl="1" animBg="1" rev="0" advAuto="0" spid="963" grpId="4"/>
      <p:bldP build="whole" bldLvl="1" animBg="1" rev="0" advAuto="0" spid="969" grpId="5"/>
      <p:bldP build="whole" bldLvl="1" animBg="1" rev="0" advAuto="0" spid="962"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3" name="Popular Registrar’s DNSSEC Policy"/>
          <p:cNvSpPr txBox="1"/>
          <p:nvPr>
            <p:ph type="title"/>
          </p:nvPr>
        </p:nvSpPr>
        <p:spPr>
          <a:prstGeom prst="rect">
            <a:avLst/>
          </a:prstGeom>
        </p:spPr>
        <p:txBody>
          <a:bodyPr/>
          <a:lstStyle/>
          <a:p>
            <a:pPr/>
            <a:r>
              <a:t>Popular Registrar’s DNSSEC Policy</a:t>
            </a:r>
          </a:p>
        </p:txBody>
      </p:sp>
      <p:sp>
        <p:nvSpPr>
          <p:cNvPr id="9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975" name="Table"/>
          <p:cNvGraphicFramePr/>
          <p:nvPr/>
        </p:nvGraphicFramePr>
        <p:xfrm>
          <a:off x="3439579" y="1545140"/>
          <a:ext cx="4273428" cy="724598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273427"/>
              </a:tblGrid>
              <a:tr h="483065">
                <a:tc rowSpan="3">
                  <a:txBody>
                    <a:bodyPr/>
                    <a:lstStyle/>
                    <a:p>
                      <a:pPr defTabSz="914400">
                        <a:defRPr sz="1800">
                          <a:solidFill>
                            <a:srgbClr val="000000"/>
                          </a:solidFill>
                        </a:defRPr>
                      </a:pPr>
                      <a:r>
                        <a:rPr sz="2800">
                          <a:solidFill>
                            <a:srgbClr val="FFFFFF"/>
                          </a:solidFill>
                          <a:latin typeface="Gill Sans"/>
                          <a:ea typeface="Gill Sans"/>
                          <a:cs typeface="Gill Sans"/>
                          <a:sym typeface="Gill Sans"/>
                        </a:rPr>
                        <a:t>Registrar
(Authoritative Nameserver)</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065C1"/>
                    </a:solidFill>
                  </a:tcPr>
                </a:tc>
              </a:tr>
              <a:tr h="483065">
                <a:tc vMerge="1">
                  <a:tcPr/>
                </a:tc>
              </a:tr>
              <a:tr h="483065">
                <a:tc vMerge="1">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GoDaddy (domaincontrol.com)</a:t>
                      </a:r>
                    </a:p>
                  </a:txBody>
                  <a:tcPr marL="50800" marR="50800" marT="50800" marB="50800" anchor="ctr" anchorCtr="0" horzOverflow="overflow">
                    <a:lnL w="12700">
                      <a:solidFill>
                        <a:srgbClr val="D6D6D6"/>
                      </a:solidFill>
                      <a:miter lim="400000"/>
                    </a:lnL>
                    <a:lnR w="12700">
                      <a:solidFill>
                        <a:srgbClr val="D6D6D6"/>
                      </a:solidFill>
                      <a:miter lim="400000"/>
                    </a:lnR>
                    <a:lnT w="25400">
                      <a:solidFill>
                        <a:srgbClr val="D6D7D6"/>
                      </a:solidFill>
                      <a:miter lim="400000"/>
                    </a:lnT>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NameCheap (registrar-servers.com)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OVH (ovh.net)</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HostGator (hostgator.com)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Amazon (aws-dns)
</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Google (googledomains.com)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123-reg (123-reg.co.uk)</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RightSide (name.com)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eNom (name-services.com)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NameBright (namebrightdns.com)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DreamHost (dreamhost.com)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The others (10 registrars)</a:t>
                      </a:r>
                    </a:p>
                  </a:txBody>
                  <a:tcPr marL="50800" marR="50800" marT="50800" marB="50800" anchor="ctr" anchorCtr="0" horzOverflow="overflow">
                    <a:lnL w="12700">
                      <a:solidFill>
                        <a:srgbClr val="D6D6D6"/>
                      </a:solidFill>
                      <a:miter lim="400000"/>
                    </a:lnL>
                    <a:lnR w="12700">
                      <a:solidFill>
                        <a:srgbClr val="D6D6D6"/>
                      </a:solidFill>
                      <a:miter lim="400000"/>
                    </a:lnR>
                    <a:lnB w="12700">
                      <a:solidFill>
                        <a:srgbClr val="D6D6D6"/>
                      </a:solidFill>
                      <a:miter lim="400000"/>
                    </a:lnB>
                  </a:tcPr>
                </a:tc>
              </a:tr>
            </a:tbl>
          </a:graphicData>
        </a:graphic>
      </p:graphicFrame>
      <p:grpSp>
        <p:nvGrpSpPr>
          <p:cNvPr id="992" name="Group"/>
          <p:cNvGrpSpPr/>
          <p:nvPr/>
        </p:nvGrpSpPr>
        <p:grpSpPr>
          <a:xfrm>
            <a:off x="3525039" y="1545140"/>
            <a:ext cx="6034314" cy="7760204"/>
            <a:chOff x="0" y="25400"/>
            <a:chExt cx="6034312" cy="7760203"/>
          </a:xfrm>
        </p:grpSpPr>
        <p:grpSp>
          <p:nvGrpSpPr>
            <p:cNvPr id="989" name="Group"/>
            <p:cNvGrpSpPr/>
            <p:nvPr/>
          </p:nvGrpSpPr>
          <p:grpSpPr>
            <a:xfrm>
              <a:off x="4338380" y="25400"/>
              <a:ext cx="1695933" cy="7258686"/>
              <a:chOff x="25400" y="25400"/>
              <a:chExt cx="1695931" cy="7258685"/>
            </a:xfrm>
          </p:grpSpPr>
          <p:graphicFrame>
            <p:nvGraphicFramePr>
              <p:cNvPr id="976" name="Table"/>
              <p:cNvGraphicFramePr/>
              <p:nvPr/>
            </p:nvGraphicFramePr>
            <p:xfrm>
              <a:off x="25400" y="25400"/>
              <a:ext cx="1695932" cy="72586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83232"/>
                  </a:tblGrid>
                  <a:tr h="483065">
                    <a:tc rowSpan="3">
                      <a:txBody>
                        <a:bodyPr/>
                        <a:lstStyle/>
                        <a:p>
                          <a:pPr defTabSz="914400">
                            <a:defRPr sz="1800">
                              <a:solidFill>
                                <a:srgbClr val="000000"/>
                              </a:solidFill>
                            </a:defRPr>
                          </a:pPr>
                          <a:r>
                            <a:rPr sz="2800">
                              <a:solidFill>
                                <a:srgbClr val="FFFFFF"/>
                              </a:solidFill>
                              <a:latin typeface="Gill Sans"/>
                              <a:ea typeface="Gill Sans"/>
                              <a:cs typeface="Gill Sans"/>
                              <a:sym typeface="Gill Sans"/>
                            </a:rPr>
                            <a:t>Registrar DNS Operator</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065C1"/>
                        </a:solidFill>
                      </a:tcPr>
                    </a:tc>
                  </a:tr>
                  <a:tr h="483065">
                    <a:tc vMerge="1">
                      <a:tcPr/>
                    </a:tc>
                  </a:tr>
                  <a:tr h="483065">
                    <a:tc vMerge="1">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lnT w="25400">
                          <a:solidFill>
                            <a:srgbClr val="D6D7D6"/>
                          </a:solidFill>
                          <a:miter lim="400000"/>
                        </a:lnT>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lnB w="12700">
                          <a:solidFill>
                            <a:srgbClr val="D6D6D6"/>
                          </a:solidFill>
                          <a:miter lim="400000"/>
                        </a:lnB>
                      </a:tcPr>
                    </a:tc>
                  </a:tr>
                </a:tbl>
              </a:graphicData>
            </a:graphic>
          </p:graphicFrame>
          <p:sp>
            <p:nvSpPr>
              <p:cNvPr id="977" name="Circle"/>
              <p:cNvSpPr/>
              <p:nvPr/>
            </p:nvSpPr>
            <p:spPr>
              <a:xfrm>
                <a:off x="694886" y="1515640"/>
                <a:ext cx="344260" cy="344204"/>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978" name="Circle"/>
              <p:cNvSpPr/>
              <p:nvPr/>
            </p:nvSpPr>
            <p:spPr>
              <a:xfrm>
                <a:off x="694886" y="2473996"/>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979" name="Warning Sign"/>
              <p:cNvSpPr/>
              <p:nvPr/>
            </p:nvSpPr>
            <p:spPr>
              <a:xfrm>
                <a:off x="653086" y="1953025"/>
                <a:ext cx="427860" cy="427791"/>
              </a:xfrm>
              <a:custGeom>
                <a:avLst/>
                <a:gdLst/>
                <a:ahLst/>
                <a:cxnLst>
                  <a:cxn ang="0">
                    <a:pos x="wd2" y="hd2"/>
                  </a:cxn>
                  <a:cxn ang="5400000">
                    <a:pos x="wd2" y="hd2"/>
                  </a:cxn>
                  <a:cxn ang="10800000">
                    <a:pos x="wd2" y="hd2"/>
                  </a:cxn>
                  <a:cxn ang="16200000">
                    <a:pos x="wd2" y="hd2"/>
                  </a:cxn>
                </a:cxnLst>
                <a:rect l="0" t="0" r="r" b="b"/>
                <a:pathLst>
                  <a:path w="21370" h="21600" fill="norm" stroke="1" extrusionOk="0">
                    <a:moveTo>
                      <a:pt x="10685" y="0"/>
                    </a:moveTo>
                    <a:cubicBezTo>
                      <a:pt x="9798" y="0"/>
                      <a:pt x="9001" y="498"/>
                      <a:pt x="8605" y="1300"/>
                    </a:cubicBezTo>
                    <a:lnTo>
                      <a:pt x="248" y="18197"/>
                    </a:lnTo>
                    <a:cubicBezTo>
                      <a:pt x="-115" y="18931"/>
                      <a:pt x="-79" y="19786"/>
                      <a:pt x="348" y="20484"/>
                    </a:cubicBezTo>
                    <a:cubicBezTo>
                      <a:pt x="775" y="21183"/>
                      <a:pt x="1515" y="21600"/>
                      <a:pt x="2327" y="21600"/>
                    </a:cubicBezTo>
                    <a:lnTo>
                      <a:pt x="19042" y="21600"/>
                    </a:lnTo>
                    <a:cubicBezTo>
                      <a:pt x="19853" y="21600"/>
                      <a:pt x="20593" y="21183"/>
                      <a:pt x="21020" y="20484"/>
                    </a:cubicBezTo>
                    <a:cubicBezTo>
                      <a:pt x="21447" y="19786"/>
                      <a:pt x="21485" y="18931"/>
                      <a:pt x="21122" y="18197"/>
                    </a:cubicBezTo>
                    <a:lnTo>
                      <a:pt x="12765" y="1300"/>
                    </a:lnTo>
                    <a:cubicBezTo>
                      <a:pt x="12369" y="498"/>
                      <a:pt x="11572" y="0"/>
                      <a:pt x="10685" y="0"/>
                    </a:cubicBezTo>
                    <a:close/>
                    <a:moveTo>
                      <a:pt x="10685" y="744"/>
                    </a:moveTo>
                    <a:cubicBezTo>
                      <a:pt x="11291" y="744"/>
                      <a:pt x="11836" y="1084"/>
                      <a:pt x="12108" y="1632"/>
                    </a:cubicBezTo>
                    <a:lnTo>
                      <a:pt x="20464" y="18530"/>
                    </a:lnTo>
                    <a:cubicBezTo>
                      <a:pt x="20712" y="19032"/>
                      <a:pt x="20686" y="19615"/>
                      <a:pt x="20394" y="20093"/>
                    </a:cubicBezTo>
                    <a:cubicBezTo>
                      <a:pt x="20102" y="20570"/>
                      <a:pt x="19597" y="20856"/>
                      <a:pt x="19042" y="20856"/>
                    </a:cubicBezTo>
                    <a:lnTo>
                      <a:pt x="2327" y="20856"/>
                    </a:lnTo>
                    <a:cubicBezTo>
                      <a:pt x="1772" y="20856"/>
                      <a:pt x="1266" y="20570"/>
                      <a:pt x="974" y="20093"/>
                    </a:cubicBezTo>
                    <a:cubicBezTo>
                      <a:pt x="683" y="19615"/>
                      <a:pt x="658" y="19032"/>
                      <a:pt x="906" y="18530"/>
                    </a:cubicBezTo>
                    <a:lnTo>
                      <a:pt x="9262" y="1632"/>
                    </a:lnTo>
                    <a:cubicBezTo>
                      <a:pt x="9534" y="1084"/>
                      <a:pt x="10079" y="744"/>
                      <a:pt x="10685" y="744"/>
                    </a:cubicBezTo>
                    <a:close/>
                    <a:moveTo>
                      <a:pt x="10685" y="1384"/>
                    </a:moveTo>
                    <a:cubicBezTo>
                      <a:pt x="10315" y="1384"/>
                      <a:pt x="9996" y="1585"/>
                      <a:pt x="9830" y="1919"/>
                    </a:cubicBezTo>
                    <a:lnTo>
                      <a:pt x="1472" y="18817"/>
                    </a:lnTo>
                    <a:cubicBezTo>
                      <a:pt x="1323" y="19118"/>
                      <a:pt x="1338" y="19470"/>
                      <a:pt x="1514" y="19757"/>
                    </a:cubicBezTo>
                    <a:cubicBezTo>
                      <a:pt x="1689" y="20044"/>
                      <a:pt x="1993" y="20214"/>
                      <a:pt x="2327" y="20214"/>
                    </a:cubicBezTo>
                    <a:lnTo>
                      <a:pt x="19042" y="20214"/>
                    </a:lnTo>
                    <a:cubicBezTo>
                      <a:pt x="19375" y="20214"/>
                      <a:pt x="19679" y="20044"/>
                      <a:pt x="19855" y="19757"/>
                    </a:cubicBezTo>
                    <a:cubicBezTo>
                      <a:pt x="20030" y="19470"/>
                      <a:pt x="20046" y="19118"/>
                      <a:pt x="19896" y="18817"/>
                    </a:cubicBezTo>
                    <a:lnTo>
                      <a:pt x="11540" y="1919"/>
                    </a:lnTo>
                    <a:cubicBezTo>
                      <a:pt x="11374" y="1585"/>
                      <a:pt x="11055" y="1384"/>
                      <a:pt x="10685" y="1384"/>
                    </a:cubicBezTo>
                    <a:close/>
                  </a:path>
                </a:pathLst>
              </a:custGeom>
              <a:solidFill>
                <a:srgbClr val="E8A433"/>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80" name="Dingbat X"/>
              <p:cNvSpPr/>
              <p:nvPr/>
            </p:nvSpPr>
            <p:spPr>
              <a:xfrm>
                <a:off x="685648" y="2911382"/>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81" name="Dingbat X"/>
              <p:cNvSpPr/>
              <p:nvPr/>
            </p:nvSpPr>
            <p:spPr>
              <a:xfrm>
                <a:off x="685648" y="3432353"/>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82" name="Dingbat X"/>
              <p:cNvSpPr/>
              <p:nvPr/>
            </p:nvSpPr>
            <p:spPr>
              <a:xfrm>
                <a:off x="685648" y="3861453"/>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83" name="Dingbat X"/>
              <p:cNvSpPr/>
              <p:nvPr/>
            </p:nvSpPr>
            <p:spPr>
              <a:xfrm>
                <a:off x="685648" y="4382424"/>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84" name="Dingbat X"/>
              <p:cNvSpPr/>
              <p:nvPr/>
            </p:nvSpPr>
            <p:spPr>
              <a:xfrm>
                <a:off x="685648" y="4857460"/>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85" name="Dingbat X"/>
              <p:cNvSpPr/>
              <p:nvPr/>
            </p:nvSpPr>
            <p:spPr>
              <a:xfrm>
                <a:off x="685648" y="5332496"/>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86" name="Dingbat X"/>
              <p:cNvSpPr/>
              <p:nvPr/>
            </p:nvSpPr>
            <p:spPr>
              <a:xfrm>
                <a:off x="685648" y="5853466"/>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87" name="Dingbat X"/>
              <p:cNvSpPr/>
              <p:nvPr/>
            </p:nvSpPr>
            <p:spPr>
              <a:xfrm>
                <a:off x="685648" y="6328502"/>
                <a:ext cx="362736" cy="428634"/>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88" name="Dingbat X"/>
              <p:cNvSpPr/>
              <p:nvPr/>
            </p:nvSpPr>
            <p:spPr>
              <a:xfrm>
                <a:off x="685648" y="6803538"/>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990" name="Warning Sign"/>
            <p:cNvSpPr/>
            <p:nvPr/>
          </p:nvSpPr>
          <p:spPr>
            <a:xfrm>
              <a:off x="0" y="7372853"/>
              <a:ext cx="342956" cy="342901"/>
            </a:xfrm>
            <a:custGeom>
              <a:avLst/>
              <a:gdLst/>
              <a:ahLst/>
              <a:cxnLst>
                <a:cxn ang="0">
                  <a:pos x="wd2" y="hd2"/>
                </a:cxn>
                <a:cxn ang="5400000">
                  <a:pos x="wd2" y="hd2"/>
                </a:cxn>
                <a:cxn ang="10800000">
                  <a:pos x="wd2" y="hd2"/>
                </a:cxn>
                <a:cxn ang="16200000">
                  <a:pos x="wd2" y="hd2"/>
                </a:cxn>
              </a:cxnLst>
              <a:rect l="0" t="0" r="r" b="b"/>
              <a:pathLst>
                <a:path w="21370" h="21600" fill="norm" stroke="1" extrusionOk="0">
                  <a:moveTo>
                    <a:pt x="10685" y="0"/>
                  </a:moveTo>
                  <a:cubicBezTo>
                    <a:pt x="9798" y="0"/>
                    <a:pt x="9001" y="498"/>
                    <a:pt x="8605" y="1300"/>
                  </a:cubicBezTo>
                  <a:lnTo>
                    <a:pt x="248" y="18197"/>
                  </a:lnTo>
                  <a:cubicBezTo>
                    <a:pt x="-115" y="18931"/>
                    <a:pt x="-79" y="19786"/>
                    <a:pt x="348" y="20484"/>
                  </a:cubicBezTo>
                  <a:cubicBezTo>
                    <a:pt x="775" y="21183"/>
                    <a:pt x="1515" y="21600"/>
                    <a:pt x="2327" y="21600"/>
                  </a:cubicBezTo>
                  <a:lnTo>
                    <a:pt x="19042" y="21600"/>
                  </a:lnTo>
                  <a:cubicBezTo>
                    <a:pt x="19853" y="21600"/>
                    <a:pt x="20593" y="21183"/>
                    <a:pt x="21020" y="20484"/>
                  </a:cubicBezTo>
                  <a:cubicBezTo>
                    <a:pt x="21447" y="19786"/>
                    <a:pt x="21485" y="18931"/>
                    <a:pt x="21122" y="18197"/>
                  </a:cubicBezTo>
                  <a:lnTo>
                    <a:pt x="12765" y="1300"/>
                  </a:lnTo>
                  <a:cubicBezTo>
                    <a:pt x="12369" y="498"/>
                    <a:pt x="11572" y="0"/>
                    <a:pt x="10685" y="0"/>
                  </a:cubicBezTo>
                  <a:close/>
                  <a:moveTo>
                    <a:pt x="10685" y="744"/>
                  </a:moveTo>
                  <a:cubicBezTo>
                    <a:pt x="11291" y="744"/>
                    <a:pt x="11836" y="1084"/>
                    <a:pt x="12108" y="1632"/>
                  </a:cubicBezTo>
                  <a:lnTo>
                    <a:pt x="20464" y="18530"/>
                  </a:lnTo>
                  <a:cubicBezTo>
                    <a:pt x="20712" y="19032"/>
                    <a:pt x="20686" y="19615"/>
                    <a:pt x="20394" y="20093"/>
                  </a:cubicBezTo>
                  <a:cubicBezTo>
                    <a:pt x="20102" y="20570"/>
                    <a:pt x="19597" y="20856"/>
                    <a:pt x="19042" y="20856"/>
                  </a:cubicBezTo>
                  <a:lnTo>
                    <a:pt x="2327" y="20856"/>
                  </a:lnTo>
                  <a:cubicBezTo>
                    <a:pt x="1772" y="20856"/>
                    <a:pt x="1266" y="20570"/>
                    <a:pt x="974" y="20093"/>
                  </a:cubicBezTo>
                  <a:cubicBezTo>
                    <a:pt x="683" y="19615"/>
                    <a:pt x="658" y="19032"/>
                    <a:pt x="906" y="18530"/>
                  </a:cubicBezTo>
                  <a:lnTo>
                    <a:pt x="9262" y="1632"/>
                  </a:lnTo>
                  <a:cubicBezTo>
                    <a:pt x="9534" y="1084"/>
                    <a:pt x="10079" y="744"/>
                    <a:pt x="10685" y="744"/>
                  </a:cubicBezTo>
                  <a:close/>
                  <a:moveTo>
                    <a:pt x="10685" y="1384"/>
                  </a:moveTo>
                  <a:cubicBezTo>
                    <a:pt x="10315" y="1384"/>
                    <a:pt x="9996" y="1585"/>
                    <a:pt x="9830" y="1919"/>
                  </a:cubicBezTo>
                  <a:lnTo>
                    <a:pt x="1472" y="18817"/>
                  </a:lnTo>
                  <a:cubicBezTo>
                    <a:pt x="1323" y="19118"/>
                    <a:pt x="1338" y="19470"/>
                    <a:pt x="1514" y="19757"/>
                  </a:cubicBezTo>
                  <a:cubicBezTo>
                    <a:pt x="1689" y="20044"/>
                    <a:pt x="1993" y="20214"/>
                    <a:pt x="2327" y="20214"/>
                  </a:cubicBezTo>
                  <a:lnTo>
                    <a:pt x="19042" y="20214"/>
                  </a:lnTo>
                  <a:cubicBezTo>
                    <a:pt x="19375" y="20214"/>
                    <a:pt x="19679" y="20044"/>
                    <a:pt x="19855" y="19757"/>
                  </a:cubicBezTo>
                  <a:cubicBezTo>
                    <a:pt x="20030" y="19470"/>
                    <a:pt x="20046" y="19118"/>
                    <a:pt x="19896" y="18817"/>
                  </a:cubicBezTo>
                  <a:lnTo>
                    <a:pt x="11540" y="1919"/>
                  </a:lnTo>
                  <a:cubicBezTo>
                    <a:pt x="11374" y="1585"/>
                    <a:pt x="11055" y="1384"/>
                    <a:pt x="10685" y="1384"/>
                  </a:cubicBezTo>
                  <a:close/>
                </a:path>
              </a:pathLst>
            </a:custGeom>
            <a:solidFill>
              <a:srgbClr val="E8A433"/>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991" name="Some nameservers don’t support DNSSEC"/>
            <p:cNvSpPr txBox="1"/>
            <p:nvPr/>
          </p:nvSpPr>
          <p:spPr>
            <a:xfrm>
              <a:off x="332159" y="7303003"/>
              <a:ext cx="5404111"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i="1" sz="2600">
                  <a:solidFill>
                    <a:srgbClr val="E8A433"/>
                  </a:solidFill>
                  <a:latin typeface="Gill Sans"/>
                  <a:ea typeface="Gill Sans"/>
                  <a:cs typeface="Gill Sans"/>
                  <a:sym typeface="Gill Sans"/>
                </a:defRPr>
              </a:lvl1pPr>
            </a:lstStyle>
            <a:p>
              <a:pPr/>
              <a:r>
                <a:t>Some nameservers don’t support DNSSEC</a:t>
              </a:r>
            </a:p>
          </p:txBody>
        </p:sp>
      </p:grpSp>
      <p:sp>
        <p:nvSpPr>
          <p:cNvPr id="993" name="Registrar Supports DNSSEC?"/>
          <p:cNvSpPr/>
          <p:nvPr/>
        </p:nvSpPr>
        <p:spPr>
          <a:xfrm>
            <a:off x="465779" y="2256219"/>
            <a:ext cx="2101615" cy="1325562"/>
          </a:xfrm>
          <a:prstGeom prst="roundRect">
            <a:avLst>
              <a:gd name="adj" fmla="val 15432"/>
            </a:avLst>
          </a:prstGeom>
          <a:ln w="508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Registrar Supports DNSSEC? </a:t>
            </a:r>
          </a:p>
        </p:txBody>
      </p:sp>
      <p:grpSp>
        <p:nvGrpSpPr>
          <p:cNvPr id="996" name="Group"/>
          <p:cNvGrpSpPr/>
          <p:nvPr/>
        </p:nvGrpSpPr>
        <p:grpSpPr>
          <a:xfrm>
            <a:off x="465779" y="3774271"/>
            <a:ext cx="2101615" cy="2183015"/>
            <a:chOff x="0" y="0"/>
            <a:chExt cx="2101614" cy="2183014"/>
          </a:xfrm>
        </p:grpSpPr>
        <p:sp>
          <p:nvSpPr>
            <p:cNvPr id="994" name="Registrar Supports…"/>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 Supports </a:t>
              </a:r>
            </a:p>
            <a:p>
              <a:pPr>
                <a:defRPr b="0" sz="2600">
                  <a:latin typeface="Gill Sans"/>
                  <a:ea typeface="Gill Sans"/>
                  <a:cs typeface="Gill Sans"/>
                  <a:sym typeface="Gill Sans"/>
                </a:defRPr>
              </a:pPr>
              <a:r>
                <a:t>DS upload?</a:t>
              </a:r>
            </a:p>
          </p:txBody>
        </p:sp>
        <p:sp>
          <p:nvSpPr>
            <p:cNvPr id="995"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999" name="Group"/>
          <p:cNvGrpSpPr/>
          <p:nvPr/>
        </p:nvGrpSpPr>
        <p:grpSpPr>
          <a:xfrm>
            <a:off x="465779" y="6149776"/>
            <a:ext cx="2101615" cy="2183015"/>
            <a:chOff x="0" y="0"/>
            <a:chExt cx="2101614" cy="2183014"/>
          </a:xfrm>
        </p:grpSpPr>
        <p:sp>
          <p:nvSpPr>
            <p:cNvPr id="997" name="Registrar…"/>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a:t>
              </a:r>
            </a:p>
            <a:p>
              <a:pPr>
                <a:defRPr b="0" sz="2600">
                  <a:latin typeface="Gill Sans"/>
                  <a:ea typeface="Gill Sans"/>
                  <a:cs typeface="Gill Sans"/>
                  <a:sym typeface="Gill Sans"/>
                </a:defRPr>
              </a:pPr>
              <a:r>
                <a:t>Validates</a:t>
              </a:r>
            </a:p>
            <a:p>
              <a:pPr>
                <a:defRPr b="0" sz="2600">
                  <a:latin typeface="Gill Sans"/>
                  <a:ea typeface="Gill Sans"/>
                  <a:cs typeface="Gill Sans"/>
                  <a:sym typeface="Gill Sans"/>
                </a:defRPr>
              </a:pPr>
              <a:r>
                <a:t>DS record?</a:t>
              </a:r>
            </a:p>
          </p:txBody>
        </p:sp>
        <p:sp>
          <p:nvSpPr>
            <p:cNvPr id="998"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000" name="Rounded Rectangle"/>
          <p:cNvSpPr/>
          <p:nvPr/>
        </p:nvSpPr>
        <p:spPr>
          <a:xfrm>
            <a:off x="465779" y="2256219"/>
            <a:ext cx="2101615" cy="1325562"/>
          </a:xfrm>
          <a:prstGeom prst="roundRect">
            <a:avLst>
              <a:gd name="adj" fmla="val 15432"/>
            </a:avLst>
          </a:prstGeom>
          <a:ln w="50800">
            <a:solidFill>
              <a:srgbClr val="7BDB45"/>
            </a:solidFill>
            <a:miter lim="400000"/>
          </a:ln>
        </p:spPr>
        <p:txBody>
          <a:bodyPr lIns="50800" tIns="50800" rIns="50800" bIns="50800" anchor="ctr"/>
          <a:lstStyle/>
          <a:p>
            <a:pPr>
              <a:defRPr b="0" sz="2600">
                <a:latin typeface="Gill Sans"/>
                <a:ea typeface="Gill Sans"/>
                <a:cs typeface="Gill Sans"/>
                <a:sym typeface="Gill Sans"/>
              </a:defRPr>
            </a:pPr>
          </a:p>
        </p:txBody>
      </p:sp>
      <p:sp>
        <p:nvSpPr>
          <p:cNvPr id="1001" name="3/20"/>
          <p:cNvSpPr txBox="1"/>
          <p:nvPr/>
        </p:nvSpPr>
        <p:spPr>
          <a:xfrm>
            <a:off x="1832487" y="1725009"/>
            <a:ext cx="70230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solidFill>
                  <a:srgbClr val="7BDB45"/>
                </a:solidFill>
                <a:latin typeface="Gill Sans"/>
                <a:ea typeface="Gill Sans"/>
                <a:cs typeface="Gill Sans"/>
                <a:sym typeface="Gill Sans"/>
              </a:defRPr>
            </a:lvl1pPr>
          </a:lstStyle>
          <a:p>
            <a:pPr/>
            <a:r>
              <a:t>3/20</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0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992"/>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4" fill="hold">
                                  <p:stCondLst>
                                    <p:cond delay="0"/>
                                  </p:stCondLst>
                                  <p:iterate type="el" backwards="0">
                                    <p:tmAbs val="0"/>
                                  </p:iterate>
                                  <p:childTnLst>
                                    <p:set>
                                      <p:cBhvr>
                                        <p:cTn id="17" fill="hold"/>
                                        <p:tgtEl>
                                          <p:spTgt spid="10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92" grpId="3"/>
      <p:bldP build="whole" bldLvl="1" animBg="1" rev="0" advAuto="0" spid="1000" grpId="2"/>
      <p:bldP build="whole" bldLvl="1" animBg="1" rev="0" advAuto="0" spid="975" grpId="1"/>
      <p:bldP build="whole" bldLvl="1" animBg="1" rev="0" advAuto="0" spid="1001" grpId="4"/>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5" name="Anecdotal Examples"/>
          <p:cNvSpPr txBox="1"/>
          <p:nvPr>
            <p:ph type="title"/>
          </p:nvPr>
        </p:nvSpPr>
        <p:spPr>
          <a:prstGeom prst="rect">
            <a:avLst/>
          </a:prstGeom>
        </p:spPr>
        <p:txBody>
          <a:bodyPr/>
          <a:lstStyle/>
          <a:p>
            <a:pPr/>
            <a:r>
              <a:t>Anecdotal Examples</a:t>
            </a:r>
          </a:p>
        </p:txBody>
      </p:sp>
      <p:sp>
        <p:nvSpPr>
          <p:cNvPr id="10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7" name="We saw the DNSKEY deployed (but not DS records) so asked why you don’t upload DS records."/>
          <p:cNvSpPr txBox="1"/>
          <p:nvPr/>
        </p:nvSpPr>
        <p:spPr>
          <a:xfrm>
            <a:off x="282691" y="3020697"/>
            <a:ext cx="593024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000">
                <a:latin typeface="Gill Sans"/>
                <a:ea typeface="Gill Sans"/>
                <a:cs typeface="Gill Sans"/>
                <a:sym typeface="Gill Sans"/>
              </a:defRPr>
            </a:lvl1pPr>
          </a:lstStyle>
          <a:p>
            <a:pPr/>
            <a:r>
              <a:t>We saw the DNSKEY deployed (but not DS records) so asked why you don’t upload DS records.</a:t>
            </a:r>
          </a:p>
        </p:txBody>
      </p:sp>
      <p:sp>
        <p:nvSpPr>
          <p:cNvPr id="1008" name="Line"/>
          <p:cNvSpPr/>
          <p:nvPr/>
        </p:nvSpPr>
        <p:spPr>
          <a:xfrm flipV="1">
            <a:off x="6403345" y="2688594"/>
            <a:ext cx="1" cy="5849612"/>
          </a:xfrm>
          <a:prstGeom prst="line">
            <a:avLst/>
          </a:prstGeom>
          <a:ln w="254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009" name="[1] They removed a DNSSEC menu"/>
          <p:cNvSpPr txBox="1"/>
          <p:nvPr/>
        </p:nvSpPr>
        <p:spPr>
          <a:xfrm>
            <a:off x="6671433" y="2937783"/>
            <a:ext cx="5930248"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000">
                <a:latin typeface="Gill Sans"/>
                <a:ea typeface="Gill Sans"/>
                <a:cs typeface="Gill Sans"/>
                <a:sym typeface="Gill Sans"/>
              </a:defRPr>
            </a:lvl1pPr>
          </a:lstStyle>
          <a:p>
            <a:pPr/>
            <a:r>
              <a:t>[1] They removed a DNSSEC menu</a:t>
            </a:r>
          </a:p>
        </p:txBody>
      </p:sp>
      <p:sp>
        <p:nvSpPr>
          <p:cNvPr id="1010" name="We asked a registrar to upload a DS record to our domain via web live chat"/>
          <p:cNvSpPr txBox="1"/>
          <p:nvPr/>
        </p:nvSpPr>
        <p:spPr>
          <a:xfrm>
            <a:off x="276341" y="7267834"/>
            <a:ext cx="593024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000">
                <a:latin typeface="Gill Sans"/>
                <a:ea typeface="Gill Sans"/>
                <a:cs typeface="Gill Sans"/>
                <a:sym typeface="Gill Sans"/>
              </a:defRPr>
            </a:lvl1pPr>
          </a:lstStyle>
          <a:p>
            <a:pPr/>
            <a:r>
              <a:t>We asked a registrar to upload a DS record to our domain via web live chat</a:t>
            </a:r>
          </a:p>
        </p:txBody>
      </p:sp>
      <p:sp>
        <p:nvSpPr>
          <p:cNvPr id="1011" name="It was installed on someone else’s domain due to a mistake by the customer service agent"/>
          <p:cNvSpPr txBox="1"/>
          <p:nvPr/>
        </p:nvSpPr>
        <p:spPr>
          <a:xfrm>
            <a:off x="6804561" y="7235342"/>
            <a:ext cx="593024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3000">
                <a:latin typeface="Gill Sans"/>
                <a:ea typeface="Gill Sans"/>
                <a:cs typeface="Gill Sans"/>
                <a:sym typeface="Gill Sans"/>
              </a:defRPr>
            </a:pPr>
            <a:r>
              <a:t>It was installed on </a:t>
            </a:r>
            <a:r>
              <a:rPr i="1">
                <a:solidFill>
                  <a:srgbClr val="7BDB45"/>
                </a:solidFill>
              </a:rPr>
              <a:t>someone else’s</a:t>
            </a:r>
            <a:r>
              <a:rPr i="1"/>
              <a:t> </a:t>
            </a:r>
            <a:r>
              <a:t>domain due to a mistake by the customer service agent </a:t>
            </a:r>
          </a:p>
        </p:txBody>
      </p:sp>
      <p:sp>
        <p:nvSpPr>
          <p:cNvPr id="1012" name="We asked a registrar to upload a DS record by email from the different email address than the one that registered"/>
          <p:cNvSpPr txBox="1"/>
          <p:nvPr/>
        </p:nvSpPr>
        <p:spPr>
          <a:xfrm>
            <a:off x="276341" y="5023653"/>
            <a:ext cx="5930248"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000">
                <a:latin typeface="Gill Sans"/>
                <a:ea typeface="Gill Sans"/>
                <a:cs typeface="Gill Sans"/>
                <a:sym typeface="Gill Sans"/>
              </a:defRPr>
            </a:lvl1pPr>
          </a:lstStyle>
          <a:p>
            <a:pPr/>
            <a:r>
              <a:t>We asked a registrar to upload a DS record by email from the different email address than the one that registered</a:t>
            </a:r>
          </a:p>
        </p:txBody>
      </p:sp>
      <p:sp>
        <p:nvSpPr>
          <p:cNvPr id="1013" name="It was installed successfully"/>
          <p:cNvSpPr txBox="1"/>
          <p:nvPr/>
        </p:nvSpPr>
        <p:spPr>
          <a:xfrm>
            <a:off x="6798211" y="5348837"/>
            <a:ext cx="5930247"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000">
                <a:latin typeface="Gill Sans"/>
                <a:ea typeface="Gill Sans"/>
                <a:cs typeface="Gill Sans"/>
                <a:sym typeface="Gill Sans"/>
              </a:defRPr>
            </a:lvl1pPr>
          </a:lstStyle>
          <a:p>
            <a:pPr/>
            <a:r>
              <a:t>It was installed successfully</a:t>
            </a:r>
          </a:p>
        </p:txBody>
      </p:sp>
      <p:sp>
        <p:nvSpPr>
          <p:cNvPr id="1014" name="Experiment"/>
          <p:cNvSpPr txBox="1"/>
          <p:nvPr/>
        </p:nvSpPr>
        <p:spPr>
          <a:xfrm>
            <a:off x="2084565" y="1906741"/>
            <a:ext cx="1896331"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000">
                <a:solidFill>
                  <a:srgbClr val="7BDB45"/>
                </a:solidFill>
                <a:latin typeface="Gill Sans"/>
                <a:ea typeface="Gill Sans"/>
                <a:cs typeface="Gill Sans"/>
                <a:sym typeface="Gill Sans"/>
              </a:defRPr>
            </a:lvl1pPr>
          </a:lstStyle>
          <a:p>
            <a:pPr/>
            <a:r>
              <a:t>Experiment</a:t>
            </a:r>
          </a:p>
        </p:txBody>
      </p:sp>
      <p:sp>
        <p:nvSpPr>
          <p:cNvPr id="1015" name="Result"/>
          <p:cNvSpPr txBox="1"/>
          <p:nvPr/>
        </p:nvSpPr>
        <p:spPr>
          <a:xfrm>
            <a:off x="8777217" y="1906741"/>
            <a:ext cx="1074429"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000">
                <a:solidFill>
                  <a:srgbClr val="D45954"/>
                </a:solidFill>
                <a:latin typeface="Gill Sans"/>
                <a:ea typeface="Gill Sans"/>
                <a:cs typeface="Gill Sans"/>
                <a:sym typeface="Gill Sans"/>
              </a:defRPr>
            </a:lvl1pPr>
          </a:lstStyle>
          <a:p>
            <a:pPr/>
            <a:r>
              <a:t>Result</a:t>
            </a:r>
          </a:p>
        </p:txBody>
      </p:sp>
      <p:sp>
        <p:nvSpPr>
          <p:cNvPr id="1016" name="[2] “Most people do not understand DNS, so imagine the white faces when I mention DNSSEC”"/>
          <p:cNvSpPr txBox="1"/>
          <p:nvPr/>
        </p:nvSpPr>
        <p:spPr>
          <a:xfrm>
            <a:off x="6687850" y="3441496"/>
            <a:ext cx="6338653" cy="142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3000">
                <a:latin typeface="Gill Sans"/>
                <a:ea typeface="Gill Sans"/>
                <a:cs typeface="Gill Sans"/>
                <a:sym typeface="Gill Sans"/>
              </a:defRPr>
            </a:pPr>
            <a:r>
              <a:t>[2] “</a:t>
            </a:r>
            <a:r>
              <a:rPr i="1">
                <a:solidFill>
                  <a:srgbClr val="7BDB45"/>
                </a:solidFill>
              </a:rPr>
              <a:t>Most people do not understand DNS, so imagine the white faces when I mention DNSSEC</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0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0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0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0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0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0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13" grpId="5"/>
      <p:bldP build="whole" bldLvl="1" animBg="1" rev="0" advAuto="0" spid="1007" grpId="1"/>
      <p:bldP build="whole" bldLvl="1" animBg="1" rev="0" advAuto="0" spid="1009" grpId="2"/>
      <p:bldP build="whole" bldLvl="1" animBg="1" rev="0" advAuto="0" spid="1010" grpId="6"/>
      <p:bldP build="whole" bldLvl="1" animBg="1" rev="0" advAuto="0" spid="1012" grpId="4"/>
      <p:bldP build="whole" bldLvl="1" animBg="1" rev="0" advAuto="0" spid="1016" grpId="3"/>
      <p:bldP build="whole" bldLvl="1" animBg="1" rev="0" advAuto="0" spid="1011" grpId="7"/>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0" name="Details of the Last Example"/>
          <p:cNvSpPr txBox="1"/>
          <p:nvPr>
            <p:ph type="title"/>
          </p:nvPr>
        </p:nvSpPr>
        <p:spPr>
          <a:prstGeom prst="rect">
            <a:avLst/>
          </a:prstGeom>
        </p:spPr>
        <p:txBody>
          <a:bodyPr/>
          <a:lstStyle/>
          <a:p>
            <a:pPr/>
            <a:r>
              <a:t>Details of the Last Example</a:t>
            </a:r>
          </a:p>
        </p:txBody>
      </p:sp>
      <p:sp>
        <p:nvSpPr>
          <p:cNvPr id="10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22" name="3:45:32 PM tijay hg-dnssec.com 3600 IN DS 2371 13 2 129f34c04ac58ece5218b9894148304a736a63757f58ff0cddd9b8df4989"/>
          <p:cNvSpPr txBox="1"/>
          <p:nvPr/>
        </p:nvSpPr>
        <p:spPr>
          <a:xfrm>
            <a:off x="51650" y="2652485"/>
            <a:ext cx="1291798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latin typeface="Courier"/>
                <a:ea typeface="Courier"/>
                <a:cs typeface="Courier"/>
                <a:sym typeface="Courier"/>
              </a:defRPr>
            </a:pPr>
            <a:r>
              <a:t>3:45:32 PM </a:t>
            </a:r>
            <a:r>
              <a:rPr>
                <a:solidFill>
                  <a:srgbClr val="1497FC"/>
                </a:solidFill>
              </a:rPr>
              <a:t>tijay</a:t>
            </a:r>
            <a:r>
              <a:t> hg-dnssec.com 3600 IN DS 2371 13 2 129f34c04ac58ece5218b9894148304a736a63757f58ff0cddd9b8df4989</a:t>
            </a:r>
          </a:p>
        </p:txBody>
      </p:sp>
      <p:sp>
        <p:nvSpPr>
          <p:cNvPr id="1023" name="3:56:09 PM Jeniffer S I have now save the request information! Manage DNSSEC paananenmusic.com Record added successfully. It can take 4-8 hours for DNS to propagate"/>
          <p:cNvSpPr txBox="1"/>
          <p:nvPr/>
        </p:nvSpPr>
        <p:spPr>
          <a:xfrm>
            <a:off x="33055" y="4183360"/>
            <a:ext cx="12491195"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latin typeface="Courier"/>
                <a:ea typeface="Courier"/>
                <a:cs typeface="Courier"/>
                <a:sym typeface="Courier"/>
              </a:defRPr>
            </a:pPr>
            <a:r>
              <a:t>3:56:09 PM </a:t>
            </a:r>
            <a:r>
              <a:rPr>
                <a:solidFill>
                  <a:srgbClr val="7BDB45"/>
                </a:solidFill>
              </a:rPr>
              <a:t>Jeniffer S</a:t>
            </a:r>
            <a:r>
              <a:t> I have now save the request information! Manage DNSSEC </a:t>
            </a:r>
            <a:r>
              <a:rPr>
                <a:solidFill>
                  <a:srgbClr val="D45954"/>
                </a:solidFill>
              </a:rPr>
              <a:t>paananenmusic.com</a:t>
            </a:r>
            <a:r>
              <a:t> Record added successfully. It can take 4-8 hours for DNS to propagate</a:t>
            </a:r>
          </a:p>
        </p:txBody>
      </p:sp>
      <p:sp>
        <p:nvSpPr>
          <p:cNvPr id="1024" name="3:57:19 PM tijay paananenmusic.com?…"/>
          <p:cNvSpPr txBox="1"/>
          <p:nvPr/>
        </p:nvSpPr>
        <p:spPr>
          <a:xfrm>
            <a:off x="57067" y="5553337"/>
            <a:ext cx="9717063"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latin typeface="Courier"/>
                <a:ea typeface="Courier"/>
                <a:cs typeface="Courier"/>
                <a:sym typeface="Courier"/>
              </a:defRPr>
            </a:pPr>
            <a:r>
              <a:t>3:57:19 PM </a:t>
            </a:r>
            <a:r>
              <a:rPr>
                <a:solidFill>
                  <a:srgbClr val="1497FC"/>
                </a:solidFill>
              </a:rPr>
              <a:t>tijay</a:t>
            </a:r>
            <a:r>
              <a:t> paananenmusic.com?</a:t>
            </a:r>
          </a:p>
          <a:p>
            <a:pPr algn="l">
              <a:defRPr sz="2800">
                <a:latin typeface="Courier"/>
                <a:ea typeface="Courier"/>
                <a:cs typeface="Courier"/>
                <a:sym typeface="Courier"/>
              </a:defRPr>
            </a:pPr>
            <a:r>
              <a:t>3:57:28 PM </a:t>
            </a:r>
            <a:r>
              <a:rPr>
                <a:solidFill>
                  <a:srgbClr val="1497FC"/>
                </a:solidFill>
              </a:rPr>
              <a:t>tijay</a:t>
            </a:r>
            <a:r>
              <a:t> my domain is hg-dnssec.com?</a:t>
            </a:r>
          </a:p>
        </p:txBody>
      </p:sp>
      <p:sp>
        <p:nvSpPr>
          <p:cNvPr id="1025" name="3:58:41 PM Jeniffer S I apologize, you are right, silly me, one moment"/>
          <p:cNvSpPr txBox="1"/>
          <p:nvPr/>
        </p:nvSpPr>
        <p:spPr>
          <a:xfrm>
            <a:off x="58000" y="6611590"/>
            <a:ext cx="12917984"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latin typeface="Courier"/>
                <a:ea typeface="Courier"/>
                <a:cs typeface="Courier"/>
                <a:sym typeface="Courier"/>
              </a:defRPr>
            </a:pPr>
            <a:r>
              <a:t>3:58:41 PM </a:t>
            </a:r>
            <a:r>
              <a:rPr>
                <a:solidFill>
                  <a:srgbClr val="7BDB45"/>
                </a:solidFill>
              </a:rPr>
              <a:t>Jeniffer S</a:t>
            </a:r>
            <a:r>
              <a:t> </a:t>
            </a:r>
            <a:r>
              <a:rPr u="sng">
                <a:solidFill>
                  <a:srgbClr val="E8A433"/>
                </a:solidFill>
              </a:rPr>
              <a:t>I apologize, you are right, silly me, one moment</a:t>
            </a:r>
            <a:endParaRPr u="sng">
              <a:solidFill>
                <a:srgbClr val="E8A433"/>
              </a:solidFill>
            </a:endParaRPr>
          </a:p>
        </p:txBody>
      </p:sp>
      <p:sp>
        <p:nvSpPr>
          <p:cNvPr id="1026" name="3:56:05 PM Jeniffer S Awesome! one moment"/>
          <p:cNvSpPr txBox="1"/>
          <p:nvPr/>
        </p:nvSpPr>
        <p:spPr>
          <a:xfrm>
            <a:off x="28816" y="3633823"/>
            <a:ext cx="886348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latin typeface="Courier"/>
                <a:ea typeface="Courier"/>
                <a:cs typeface="Courier"/>
                <a:sym typeface="Courier"/>
              </a:defRPr>
            </a:pPr>
            <a:r>
              <a:t>3:56:05 PM </a:t>
            </a:r>
            <a:r>
              <a:rPr>
                <a:solidFill>
                  <a:srgbClr val="7BDB45"/>
                </a:solidFill>
              </a:rPr>
              <a:t>Jeniffer S</a:t>
            </a:r>
            <a:r>
              <a:t> Awesome! one moment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0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0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0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26" grpId="2"/>
      <p:bldP build="whole" bldLvl="1" animBg="1" rev="0" advAuto="0" spid="1023" grpId="3"/>
      <p:bldP build="whole" bldLvl="1" animBg="1" rev="0" advAuto="0" spid="1025" grpId="5"/>
      <p:bldP build="whole" bldLvl="1" animBg="1" rev="0" advAuto="0" spid="1022" grpId="1"/>
      <p:bldP build="whole" bldLvl="1" animBg="1" rev="0" advAuto="0" spid="1024" grpId="4"/>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0" name="Popular Registrar’s DNSSEC Policy"/>
          <p:cNvSpPr txBox="1"/>
          <p:nvPr>
            <p:ph type="title"/>
          </p:nvPr>
        </p:nvSpPr>
        <p:spPr>
          <a:prstGeom prst="rect">
            <a:avLst/>
          </a:prstGeom>
        </p:spPr>
        <p:txBody>
          <a:bodyPr/>
          <a:lstStyle/>
          <a:p>
            <a:pPr/>
            <a:r>
              <a:t>Popular Registrar’s DNSSEC Policy</a:t>
            </a:r>
          </a:p>
        </p:txBody>
      </p:sp>
      <p:sp>
        <p:nvSpPr>
          <p:cNvPr id="10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058" name="Group"/>
          <p:cNvGrpSpPr/>
          <p:nvPr/>
        </p:nvGrpSpPr>
        <p:grpSpPr>
          <a:xfrm>
            <a:off x="7928687" y="1542283"/>
            <a:ext cx="2826245" cy="7239854"/>
            <a:chOff x="25400" y="25400"/>
            <a:chExt cx="2826244" cy="7239852"/>
          </a:xfrm>
        </p:grpSpPr>
        <p:graphicFrame>
          <p:nvGraphicFramePr>
            <p:cNvPr id="1032" name="Table"/>
            <p:cNvGraphicFramePr/>
            <p:nvPr/>
          </p:nvGraphicFramePr>
          <p:xfrm>
            <a:off x="25400" y="25400"/>
            <a:ext cx="2826245" cy="723985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7804"/>
                  <a:gridCol w="1455740"/>
                </a:tblGrid>
                <a:tr h="481810">
                  <a:tc gridSpan="2">
                    <a:txBody>
                      <a:bodyPr/>
                      <a:lstStyle/>
                      <a:p>
                        <a:pPr defTabSz="914400">
                          <a:defRPr sz="2200">
                            <a:latin typeface="Helvetica Light"/>
                            <a:ea typeface="Helvetica Light"/>
                            <a:cs typeface="Helvetica Light"/>
                            <a:sym typeface="Helvetica Light"/>
                          </a:defRPr>
                        </a:pPr>
                        <a:r>
                          <a:rPr>
                            <a:latin typeface="Gill Sans"/>
                            <a:ea typeface="Gill Sans"/>
                            <a:cs typeface="Gill Sans"/>
                            <a:sym typeface="Gill Sans"/>
                          </a:rPr>
                          <a:t>Owner DNS Operator</a:t>
                        </a:r>
                        <a:r>
                          <a:t>	</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solidFill>
                        <a:srgbClr val="0065C1"/>
                      </a:solidFill>
                    </a:tcPr>
                  </a:tc>
                  <a:tc hMerge="1">
                    <a:tcPr/>
                  </a:tc>
                </a:tr>
                <a:tr h="481810">
                  <a:tc gridSpan="2">
                    <a:txBody>
                      <a:bodyPr/>
                      <a:lstStyle/>
                      <a:p>
                        <a:pPr defTabSz="914400">
                          <a:defRPr sz="2800">
                            <a:latin typeface="Helvetica Light"/>
                            <a:ea typeface="Helvetica Light"/>
                            <a:cs typeface="Helvetica Light"/>
                            <a:sym typeface="Helvetica Light"/>
                          </a:defRPr>
                        </a:pPr>
                        <a:r>
                          <a:rPr sz="2200">
                            <a:latin typeface="Gill Sans"/>
                            <a:ea typeface="Gill Sans"/>
                            <a:cs typeface="Gill Sans"/>
                            <a:sym typeface="Gill Sans"/>
                          </a:rPr>
                          <a:t>DS Upload</a:t>
                        </a:r>
                      </a:p>
                    </a:txBody>
                    <a:tcPr marL="50800" marR="50800" marT="50800" marB="50800" anchor="ctr" anchorCtr="0" horzOverflow="overflow">
                      <a:lnL w="12700">
                        <a:solidFill>
                          <a:srgbClr val="D6D6D6"/>
                        </a:solidFill>
                        <a:miter lim="400000"/>
                      </a:lnL>
                      <a:lnR w="12700">
                        <a:solidFill>
                          <a:srgbClr val="D6D6D6"/>
                        </a:solidFill>
                        <a:miter lim="400000"/>
                      </a:lnR>
                      <a:solidFill>
                        <a:srgbClr val="0065C1"/>
                      </a:solidFill>
                    </a:tcPr>
                  </a:tc>
                  <a:tc hMerge="1">
                    <a:tcPr/>
                  </a:tc>
                </a:tr>
                <a:tr h="481810">
                  <a:tc>
                    <a:txBody>
                      <a:bodyPr/>
                      <a:lstStyle/>
                      <a:p>
                        <a:pPr defTabSz="914400">
                          <a:defRPr sz="1800">
                            <a:solidFill>
                              <a:srgbClr val="000000"/>
                            </a:solidFill>
                          </a:defRPr>
                        </a:pPr>
                        <a:r>
                          <a:rPr sz="2200">
                            <a:solidFill>
                              <a:srgbClr val="FFFFFF"/>
                            </a:solidFill>
                            <a:latin typeface="Gill Sans"/>
                            <a:ea typeface="Gill Sans"/>
                            <a:cs typeface="Gill Sans"/>
                            <a:sym typeface="Gill Sans"/>
                          </a:rPr>
                          <a:t>Web</a:t>
                        </a:r>
                      </a:p>
                    </a:txBody>
                    <a:tcPr marL="50800" marR="50800" marT="50800" marB="50800" anchor="ctr" anchorCtr="0" horzOverflow="overflow">
                      <a:lnL w="12700">
                        <a:solidFill>
                          <a:srgbClr val="D6D6D6"/>
                        </a:solidFill>
                        <a:miter lim="400000"/>
                      </a:lnL>
                      <a:lnB w="25400">
                        <a:solidFill>
                          <a:srgbClr val="D6D7D6"/>
                        </a:solidFill>
                        <a:miter lim="400000"/>
                      </a:lnB>
                      <a:solidFill>
                        <a:srgbClr val="0065C1"/>
                      </a:solidFill>
                    </a:tcPr>
                  </a:tc>
                  <a:tc>
                    <a:txBody>
                      <a:bodyPr/>
                      <a:lstStyle/>
                      <a:p>
                        <a:pPr defTabSz="914400">
                          <a:defRPr sz="1800">
                            <a:solidFill>
                              <a:srgbClr val="000000"/>
                            </a:solidFill>
                          </a:defRPr>
                        </a:pPr>
                        <a:r>
                          <a:rPr sz="2200">
                            <a:solidFill>
                              <a:srgbClr val="FFFFFF"/>
                            </a:solidFill>
                            <a:latin typeface="Gill Sans"/>
                            <a:ea typeface="Gill Sans"/>
                            <a:cs typeface="Gill Sans"/>
                            <a:sym typeface="Gill Sans"/>
                          </a:rPr>
                          <a:t>Email</a:t>
                        </a:r>
                      </a:p>
                    </a:txBody>
                    <a:tcPr marL="50800" marR="50800" marT="50800" marB="50800" anchor="ctr" anchorCtr="0" horzOverflow="overflow">
                      <a:lnR w="12700">
                        <a:solidFill>
                          <a:srgbClr val="D6D6D6"/>
                        </a:solidFill>
                        <a:miter lim="400000"/>
                      </a:lnR>
                      <a:lnB w="25400">
                        <a:solidFill>
                          <a:srgbClr val="D6D7D6"/>
                        </a:solidFill>
                        <a:miter lim="400000"/>
                      </a:lnB>
                      <a:solidFill>
                        <a:srgbClr val="0065C1"/>
                      </a:solidFill>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T w="25400">
                        <a:solidFill>
                          <a:srgbClr val="D6D7D6"/>
                        </a:solidFill>
                        <a:miter lim="400000"/>
                      </a:lnT>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lnT w="25400">
                        <a:solidFill>
                          <a:srgbClr val="D6D7D6"/>
                        </a:solidFill>
                        <a:miter lim="400000"/>
                      </a:lnT>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Helvetica Light"/>
                            <a:ea typeface="Helvetica Light"/>
                            <a:cs typeface="Helvetica Light"/>
                            <a:sym typeface="Helvetica Light"/>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pSp>
          <p:nvGrpSpPr>
            <p:cNvPr id="1037" name="Group"/>
            <p:cNvGrpSpPr/>
            <p:nvPr/>
          </p:nvGrpSpPr>
          <p:grpSpPr>
            <a:xfrm>
              <a:off x="470962" y="5335801"/>
              <a:ext cx="362736" cy="1899676"/>
              <a:chOff x="0" y="0"/>
              <a:chExt cx="362734" cy="1899674"/>
            </a:xfrm>
          </p:grpSpPr>
          <p:sp>
            <p:nvSpPr>
              <p:cNvPr id="1033" name="Dingbat X"/>
              <p:cNvSpPr/>
              <p:nvPr/>
            </p:nvSpPr>
            <p:spPr>
              <a:xfrm>
                <a:off x="0" y="-1"/>
                <a:ext cx="362735" cy="428634"/>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34" name="Dingbat X"/>
              <p:cNvSpPr/>
              <p:nvPr/>
            </p:nvSpPr>
            <p:spPr>
              <a:xfrm>
                <a:off x="0" y="520971"/>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35" name="Dingbat X"/>
              <p:cNvSpPr/>
              <p:nvPr/>
            </p:nvSpPr>
            <p:spPr>
              <a:xfrm>
                <a:off x="0" y="996007"/>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36" name="Dingbat X"/>
              <p:cNvSpPr/>
              <p:nvPr/>
            </p:nvSpPr>
            <p:spPr>
              <a:xfrm>
                <a:off x="0" y="1471042"/>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038" name="Circle"/>
            <p:cNvSpPr/>
            <p:nvPr/>
          </p:nvSpPr>
          <p:spPr>
            <a:xfrm>
              <a:off x="462963" y="1551956"/>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39" name="Circle"/>
            <p:cNvSpPr/>
            <p:nvPr/>
          </p:nvSpPr>
          <p:spPr>
            <a:xfrm>
              <a:off x="462963" y="2021790"/>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40" name="Circle"/>
            <p:cNvSpPr/>
            <p:nvPr/>
          </p:nvSpPr>
          <p:spPr>
            <a:xfrm>
              <a:off x="462963" y="2491623"/>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41" name="Circle"/>
            <p:cNvSpPr/>
            <p:nvPr/>
          </p:nvSpPr>
          <p:spPr>
            <a:xfrm>
              <a:off x="450263" y="2961456"/>
              <a:ext cx="344260" cy="344204"/>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42" name="Circle"/>
            <p:cNvSpPr/>
            <p:nvPr/>
          </p:nvSpPr>
          <p:spPr>
            <a:xfrm>
              <a:off x="450263" y="3431289"/>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43" name="Circle"/>
            <p:cNvSpPr/>
            <p:nvPr/>
          </p:nvSpPr>
          <p:spPr>
            <a:xfrm>
              <a:off x="450263" y="3901122"/>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44" name="Circle"/>
            <p:cNvSpPr/>
            <p:nvPr/>
          </p:nvSpPr>
          <p:spPr>
            <a:xfrm>
              <a:off x="462963" y="4364488"/>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45" name="Circle"/>
            <p:cNvSpPr/>
            <p:nvPr/>
          </p:nvSpPr>
          <p:spPr>
            <a:xfrm>
              <a:off x="462963" y="4840788"/>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46" name="—"/>
            <p:cNvSpPr txBox="1"/>
            <p:nvPr/>
          </p:nvSpPr>
          <p:spPr>
            <a:xfrm>
              <a:off x="1826155" y="1354475"/>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047" name="—"/>
            <p:cNvSpPr txBox="1"/>
            <p:nvPr/>
          </p:nvSpPr>
          <p:spPr>
            <a:xfrm>
              <a:off x="1826155" y="1870042"/>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048" name="—"/>
            <p:cNvSpPr txBox="1"/>
            <p:nvPr/>
          </p:nvSpPr>
          <p:spPr>
            <a:xfrm>
              <a:off x="1826155" y="2327130"/>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049" name="—"/>
            <p:cNvSpPr txBox="1"/>
            <p:nvPr/>
          </p:nvSpPr>
          <p:spPr>
            <a:xfrm>
              <a:off x="1826155" y="2842697"/>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050" name="—"/>
            <p:cNvSpPr txBox="1"/>
            <p:nvPr/>
          </p:nvSpPr>
          <p:spPr>
            <a:xfrm>
              <a:off x="1826155" y="3233119"/>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051" name="—"/>
            <p:cNvSpPr txBox="1"/>
            <p:nvPr/>
          </p:nvSpPr>
          <p:spPr>
            <a:xfrm>
              <a:off x="1826155" y="3748685"/>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052" name="—"/>
            <p:cNvSpPr txBox="1"/>
            <p:nvPr/>
          </p:nvSpPr>
          <p:spPr>
            <a:xfrm>
              <a:off x="1826155" y="4205774"/>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053" name="—"/>
            <p:cNvSpPr txBox="1"/>
            <p:nvPr/>
          </p:nvSpPr>
          <p:spPr>
            <a:xfrm>
              <a:off x="1826155" y="4721341"/>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054" name="Circle"/>
            <p:cNvSpPr/>
            <p:nvPr/>
          </p:nvSpPr>
          <p:spPr>
            <a:xfrm>
              <a:off x="1933425" y="5408787"/>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55" name="Circle"/>
            <p:cNvSpPr/>
            <p:nvPr/>
          </p:nvSpPr>
          <p:spPr>
            <a:xfrm>
              <a:off x="1933425" y="5878620"/>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56" name="Circle"/>
            <p:cNvSpPr/>
            <p:nvPr/>
          </p:nvSpPr>
          <p:spPr>
            <a:xfrm>
              <a:off x="1946125" y="6341987"/>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57" name="Dingbat X"/>
            <p:cNvSpPr/>
            <p:nvPr/>
          </p:nvSpPr>
          <p:spPr>
            <a:xfrm>
              <a:off x="1924187" y="6803249"/>
              <a:ext cx="362736" cy="428634"/>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aphicFrame>
        <p:nvGraphicFramePr>
          <p:cNvPr id="1059" name="Table"/>
          <p:cNvGraphicFramePr/>
          <p:nvPr/>
        </p:nvGraphicFramePr>
        <p:xfrm>
          <a:off x="3439579" y="1545140"/>
          <a:ext cx="4273428" cy="724598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273427"/>
              </a:tblGrid>
              <a:tr h="483065">
                <a:tc rowSpan="3">
                  <a:txBody>
                    <a:bodyPr/>
                    <a:lstStyle/>
                    <a:p>
                      <a:pPr defTabSz="914400">
                        <a:defRPr sz="1800">
                          <a:solidFill>
                            <a:srgbClr val="000000"/>
                          </a:solidFill>
                        </a:defRPr>
                      </a:pPr>
                      <a:r>
                        <a:rPr sz="2800">
                          <a:solidFill>
                            <a:srgbClr val="FFFFFF"/>
                          </a:solidFill>
                          <a:latin typeface="Gill Sans"/>
                          <a:ea typeface="Gill Sans"/>
                          <a:cs typeface="Gill Sans"/>
                          <a:sym typeface="Gill Sans"/>
                        </a:rPr>
                        <a:t>Registrar
(Authoritative Nameserver)</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065C1"/>
                    </a:solidFill>
                  </a:tcPr>
                </a:tc>
              </a:tr>
              <a:tr h="483065">
                <a:tc vMerge="1">
                  <a:tcPr/>
                </a:tc>
              </a:tr>
              <a:tr h="483065">
                <a:tc vMerge="1">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GoDaddy (domaincontrol.com)</a:t>
                      </a:r>
                    </a:p>
                  </a:txBody>
                  <a:tcPr marL="50800" marR="50800" marT="50800" marB="50800" anchor="ctr" anchorCtr="0" horzOverflow="overflow">
                    <a:lnL w="12700">
                      <a:solidFill>
                        <a:srgbClr val="D6D6D6"/>
                      </a:solidFill>
                      <a:miter lim="400000"/>
                    </a:lnL>
                    <a:lnR w="12700">
                      <a:solidFill>
                        <a:srgbClr val="D6D6D6"/>
                      </a:solidFill>
                      <a:miter lim="400000"/>
                    </a:lnR>
                    <a:lnT w="25400">
                      <a:solidFill>
                        <a:srgbClr val="D6D7D6"/>
                      </a:solidFill>
                      <a:miter lim="400000"/>
                    </a:lnT>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NameCheap (registrar-servers.com)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OVH (ovh.net)</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HostGator (hostgator.com)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Amazon (aws-dns)
</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Google (googledomains.com)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123-reg (123-reg.co.uk)</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RightSide (name.com)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eNom (name-services.com)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NameBright (namebrightdns.com)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DreamHost (dreamhost.com)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The others (10 registrars)</a:t>
                      </a:r>
                    </a:p>
                  </a:txBody>
                  <a:tcPr marL="50800" marR="50800" marT="50800" marB="50800" anchor="ctr" anchorCtr="0" horzOverflow="overflow">
                    <a:lnL w="12700">
                      <a:solidFill>
                        <a:srgbClr val="D6D6D6"/>
                      </a:solidFill>
                      <a:miter lim="400000"/>
                    </a:lnL>
                    <a:lnR w="12700">
                      <a:solidFill>
                        <a:srgbClr val="D6D6D6"/>
                      </a:solidFill>
                      <a:miter lim="400000"/>
                    </a:lnR>
                    <a:lnB w="12700">
                      <a:solidFill>
                        <a:srgbClr val="D6D6D6"/>
                      </a:solidFill>
                      <a:miter lim="400000"/>
                    </a:lnB>
                  </a:tcPr>
                </a:tc>
              </a:tr>
            </a:tbl>
          </a:graphicData>
        </a:graphic>
      </p:graphicFrame>
      <p:sp>
        <p:nvSpPr>
          <p:cNvPr id="1060" name="Registrar Supports DNSSEC?"/>
          <p:cNvSpPr/>
          <p:nvPr/>
        </p:nvSpPr>
        <p:spPr>
          <a:xfrm>
            <a:off x="465779" y="2256219"/>
            <a:ext cx="2101615" cy="1325562"/>
          </a:xfrm>
          <a:prstGeom prst="roundRect">
            <a:avLst>
              <a:gd name="adj" fmla="val 15432"/>
            </a:avLst>
          </a:prstGeom>
          <a:ln w="508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Registrar Supports DNSSEC? </a:t>
            </a:r>
          </a:p>
        </p:txBody>
      </p:sp>
      <p:grpSp>
        <p:nvGrpSpPr>
          <p:cNvPr id="1063" name="Group"/>
          <p:cNvGrpSpPr/>
          <p:nvPr/>
        </p:nvGrpSpPr>
        <p:grpSpPr>
          <a:xfrm>
            <a:off x="465779" y="3774271"/>
            <a:ext cx="2101615" cy="2183015"/>
            <a:chOff x="0" y="0"/>
            <a:chExt cx="2101614" cy="2183014"/>
          </a:xfrm>
        </p:grpSpPr>
        <p:sp>
          <p:nvSpPr>
            <p:cNvPr id="1061" name="Registrar Supports…"/>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 Supports </a:t>
              </a:r>
            </a:p>
            <a:p>
              <a:pPr>
                <a:defRPr b="0" sz="2600">
                  <a:latin typeface="Gill Sans"/>
                  <a:ea typeface="Gill Sans"/>
                  <a:cs typeface="Gill Sans"/>
                  <a:sym typeface="Gill Sans"/>
                </a:defRPr>
              </a:pPr>
              <a:r>
                <a:t>DS upload?</a:t>
              </a:r>
            </a:p>
          </p:txBody>
        </p:sp>
        <p:sp>
          <p:nvSpPr>
            <p:cNvPr id="1062"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1066" name="Group"/>
          <p:cNvGrpSpPr/>
          <p:nvPr/>
        </p:nvGrpSpPr>
        <p:grpSpPr>
          <a:xfrm>
            <a:off x="465779" y="6149776"/>
            <a:ext cx="2101615" cy="2183015"/>
            <a:chOff x="0" y="0"/>
            <a:chExt cx="2101614" cy="2183014"/>
          </a:xfrm>
        </p:grpSpPr>
        <p:sp>
          <p:nvSpPr>
            <p:cNvPr id="1064" name="Registrar…"/>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a:t>
              </a:r>
            </a:p>
            <a:p>
              <a:pPr>
                <a:defRPr b="0" sz="2600">
                  <a:latin typeface="Gill Sans"/>
                  <a:ea typeface="Gill Sans"/>
                  <a:cs typeface="Gill Sans"/>
                  <a:sym typeface="Gill Sans"/>
                </a:defRPr>
              </a:pPr>
              <a:r>
                <a:t>Validates</a:t>
              </a:r>
            </a:p>
            <a:p>
              <a:pPr>
                <a:defRPr b="0" sz="2600">
                  <a:latin typeface="Gill Sans"/>
                  <a:ea typeface="Gill Sans"/>
                  <a:cs typeface="Gill Sans"/>
                  <a:sym typeface="Gill Sans"/>
                </a:defRPr>
              </a:pPr>
              <a:r>
                <a:t>DS record?</a:t>
              </a:r>
            </a:p>
          </p:txBody>
        </p:sp>
        <p:sp>
          <p:nvSpPr>
            <p:cNvPr id="1065"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067" name="Rounded Rectangle"/>
          <p:cNvSpPr/>
          <p:nvPr/>
        </p:nvSpPr>
        <p:spPr>
          <a:xfrm>
            <a:off x="465779" y="4626885"/>
            <a:ext cx="2101615" cy="1325562"/>
          </a:xfrm>
          <a:prstGeom prst="roundRect">
            <a:avLst>
              <a:gd name="adj" fmla="val 15432"/>
            </a:avLst>
          </a:prstGeom>
          <a:ln w="50800">
            <a:solidFill>
              <a:srgbClr val="7BDB45"/>
            </a:solidFill>
            <a:miter lim="400000"/>
          </a:ln>
        </p:spPr>
        <p:txBody>
          <a:bodyPr lIns="50800" tIns="50800" rIns="50800" bIns="50800" anchor="ctr"/>
          <a:lstStyle/>
          <a:p>
            <a:pPr>
              <a:defRPr b="0" sz="2600">
                <a:latin typeface="Gill Sans"/>
                <a:ea typeface="Gill Sans"/>
                <a:cs typeface="Gill Sans"/>
                <a:sym typeface="Gill Sans"/>
              </a:defRPr>
            </a:pPr>
          </a:p>
        </p:txBody>
      </p:sp>
      <p:sp>
        <p:nvSpPr>
          <p:cNvPr id="1068" name="3/20"/>
          <p:cNvSpPr txBox="1"/>
          <p:nvPr/>
        </p:nvSpPr>
        <p:spPr>
          <a:xfrm>
            <a:off x="1832487" y="1725009"/>
            <a:ext cx="70230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3/20</a:t>
            </a:r>
          </a:p>
        </p:txBody>
      </p:sp>
      <p:sp>
        <p:nvSpPr>
          <p:cNvPr id="1069" name="11/20"/>
          <p:cNvSpPr txBox="1"/>
          <p:nvPr/>
        </p:nvSpPr>
        <p:spPr>
          <a:xfrm>
            <a:off x="1749937" y="4136199"/>
            <a:ext cx="86740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solidFill>
                  <a:srgbClr val="7BDB45"/>
                </a:solidFill>
                <a:latin typeface="Gill Sans"/>
                <a:ea typeface="Gill Sans"/>
                <a:cs typeface="Gill Sans"/>
                <a:sym typeface="Gill Sans"/>
              </a:defRPr>
            </a:lvl1pPr>
          </a:lstStyle>
          <a:p>
            <a:pPr/>
            <a:r>
              <a:t>11/20</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3" name="Popular Registrar’s DNSSEC Policy"/>
          <p:cNvSpPr txBox="1"/>
          <p:nvPr>
            <p:ph type="title"/>
          </p:nvPr>
        </p:nvSpPr>
        <p:spPr>
          <a:prstGeom prst="rect">
            <a:avLst/>
          </a:prstGeom>
        </p:spPr>
        <p:txBody>
          <a:bodyPr/>
          <a:lstStyle/>
          <a:p>
            <a:pPr/>
            <a:r>
              <a:t>Popular Registrar’s DNSSEC Policy</a:t>
            </a:r>
          </a:p>
        </p:txBody>
      </p:sp>
      <p:sp>
        <p:nvSpPr>
          <p:cNvPr id="10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089" name="Group"/>
          <p:cNvGrpSpPr/>
          <p:nvPr/>
        </p:nvGrpSpPr>
        <p:grpSpPr>
          <a:xfrm>
            <a:off x="10982817" y="1529583"/>
            <a:ext cx="1581535" cy="7258687"/>
            <a:chOff x="25400" y="25400"/>
            <a:chExt cx="1581533" cy="7258685"/>
          </a:xfrm>
        </p:grpSpPr>
        <p:graphicFrame>
          <p:nvGraphicFramePr>
            <p:cNvPr id="1075" name="Table"/>
            <p:cNvGraphicFramePr/>
            <p:nvPr/>
          </p:nvGraphicFramePr>
          <p:xfrm>
            <a:off x="25400" y="25400"/>
            <a:ext cx="1581534" cy="72586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68833"/>
                </a:tblGrid>
                <a:tr h="483065">
                  <a:tc rowSpan="3">
                    <a:txBody>
                      <a:bodyPr/>
                      <a:lstStyle/>
                      <a:p>
                        <a:pPr defTabSz="914400">
                          <a:defRPr sz="1800">
                            <a:solidFill>
                              <a:srgbClr val="000000"/>
                            </a:solidFill>
                          </a:defRPr>
                        </a:pPr>
                        <a:r>
                          <a:rPr sz="2800">
                            <a:solidFill>
                              <a:srgbClr val="FFFFFF"/>
                            </a:solidFill>
                            <a:latin typeface="Gill Sans"/>
                            <a:ea typeface="Gill Sans"/>
                            <a:cs typeface="Gill Sans"/>
                            <a:sym typeface="Gill Sans"/>
                          </a:rPr>
                          <a:t>DS Validation</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065C1"/>
                      </a:solidFill>
                    </a:tcPr>
                  </a:tc>
                </a:tr>
                <a:tr h="483065">
                  <a:tc vMerge="1">
                    <a:tcPr/>
                  </a:tc>
                </a:tr>
                <a:tr h="483065">
                  <a:tc vMerge="1">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lnT w="25400">
                        <a:solidFill>
                          <a:srgbClr val="D6D7D6"/>
                        </a:solidFill>
                        <a:miter lim="400000"/>
                      </a:lnT>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lnB w="12700">
                        <a:solidFill>
                          <a:srgbClr val="D6D6D6"/>
                        </a:solidFill>
                        <a:miter lim="400000"/>
                      </a:lnB>
                    </a:tcPr>
                  </a:tc>
                </a:tr>
              </a:tbl>
            </a:graphicData>
          </a:graphic>
        </p:graphicFrame>
        <p:grpSp>
          <p:nvGrpSpPr>
            <p:cNvPr id="1079" name="Group"/>
            <p:cNvGrpSpPr/>
            <p:nvPr/>
          </p:nvGrpSpPr>
          <p:grpSpPr>
            <a:xfrm>
              <a:off x="628449" y="1472499"/>
              <a:ext cx="362735" cy="1899676"/>
              <a:chOff x="0" y="0"/>
              <a:chExt cx="362734" cy="1899674"/>
            </a:xfrm>
          </p:grpSpPr>
          <p:sp>
            <p:nvSpPr>
              <p:cNvPr id="1076" name="Dingbat X"/>
              <p:cNvSpPr/>
              <p:nvPr/>
            </p:nvSpPr>
            <p:spPr>
              <a:xfrm>
                <a:off x="0" y="-1"/>
                <a:ext cx="362735" cy="428634"/>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77" name="Dingbat X"/>
              <p:cNvSpPr/>
              <p:nvPr/>
            </p:nvSpPr>
            <p:spPr>
              <a:xfrm>
                <a:off x="0" y="520971"/>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78" name="Dingbat X"/>
              <p:cNvSpPr/>
              <p:nvPr/>
            </p:nvSpPr>
            <p:spPr>
              <a:xfrm>
                <a:off x="0" y="1471042"/>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080" name="Circle"/>
            <p:cNvSpPr/>
            <p:nvPr/>
          </p:nvSpPr>
          <p:spPr>
            <a:xfrm>
              <a:off x="616799" y="2501039"/>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81" name="Dingbat X"/>
            <p:cNvSpPr/>
            <p:nvPr/>
          </p:nvSpPr>
          <p:spPr>
            <a:xfrm>
              <a:off x="573959" y="5332496"/>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82" name="Dingbat X"/>
            <p:cNvSpPr/>
            <p:nvPr/>
          </p:nvSpPr>
          <p:spPr>
            <a:xfrm>
              <a:off x="607562" y="6803538"/>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83" name="Dingbat X"/>
            <p:cNvSpPr/>
            <p:nvPr/>
          </p:nvSpPr>
          <p:spPr>
            <a:xfrm>
              <a:off x="573959" y="5853466"/>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84" name="Circle"/>
            <p:cNvSpPr/>
            <p:nvPr/>
          </p:nvSpPr>
          <p:spPr>
            <a:xfrm>
              <a:off x="573959" y="6374438"/>
              <a:ext cx="344260" cy="344204"/>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85" name="Dingbat X"/>
            <p:cNvSpPr/>
            <p:nvPr/>
          </p:nvSpPr>
          <p:spPr>
            <a:xfrm>
              <a:off x="573959" y="3868324"/>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86" name="Dingbat X"/>
            <p:cNvSpPr/>
            <p:nvPr/>
          </p:nvSpPr>
          <p:spPr>
            <a:xfrm>
              <a:off x="607562" y="4398504"/>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87" name="Dingbat X"/>
            <p:cNvSpPr/>
            <p:nvPr/>
          </p:nvSpPr>
          <p:spPr>
            <a:xfrm>
              <a:off x="607562" y="4873540"/>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88" name="Dingbat X"/>
            <p:cNvSpPr/>
            <p:nvPr/>
          </p:nvSpPr>
          <p:spPr>
            <a:xfrm>
              <a:off x="607561" y="3405933"/>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aphicFrame>
        <p:nvGraphicFramePr>
          <p:cNvPr id="1090" name="Table"/>
          <p:cNvGraphicFramePr/>
          <p:nvPr/>
        </p:nvGraphicFramePr>
        <p:xfrm>
          <a:off x="3439579" y="1545140"/>
          <a:ext cx="4273428" cy="724598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273427"/>
              </a:tblGrid>
              <a:tr h="483065">
                <a:tc rowSpan="3">
                  <a:txBody>
                    <a:bodyPr/>
                    <a:lstStyle/>
                    <a:p>
                      <a:pPr defTabSz="914400">
                        <a:defRPr sz="1800">
                          <a:solidFill>
                            <a:srgbClr val="000000"/>
                          </a:solidFill>
                        </a:defRPr>
                      </a:pPr>
                      <a:r>
                        <a:rPr sz="2800">
                          <a:solidFill>
                            <a:srgbClr val="FFFFFF"/>
                          </a:solidFill>
                          <a:latin typeface="Gill Sans"/>
                          <a:ea typeface="Gill Sans"/>
                          <a:cs typeface="Gill Sans"/>
                          <a:sym typeface="Gill Sans"/>
                        </a:rPr>
                        <a:t>Registrar
(Authoritative Nameserver)</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065C1"/>
                    </a:solidFill>
                  </a:tcPr>
                </a:tc>
              </a:tr>
              <a:tr h="483065">
                <a:tc vMerge="1">
                  <a:tcPr/>
                </a:tc>
              </a:tr>
              <a:tr h="483065">
                <a:tc vMerge="1">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GoDaddy (domaincontrol.com)</a:t>
                      </a:r>
                    </a:p>
                  </a:txBody>
                  <a:tcPr marL="50800" marR="50800" marT="50800" marB="50800" anchor="ctr" anchorCtr="0" horzOverflow="overflow">
                    <a:lnL w="12700">
                      <a:solidFill>
                        <a:srgbClr val="D6D6D6"/>
                      </a:solidFill>
                      <a:miter lim="400000"/>
                    </a:lnL>
                    <a:lnR w="12700">
                      <a:solidFill>
                        <a:srgbClr val="D6D6D6"/>
                      </a:solidFill>
                      <a:miter lim="400000"/>
                    </a:lnR>
                    <a:lnT w="25400">
                      <a:solidFill>
                        <a:srgbClr val="D6D7D6"/>
                      </a:solidFill>
                      <a:miter lim="400000"/>
                    </a:lnT>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NameCheap (registrar-servers.com)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OVH (ovh.net)</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HostGator (hostgator.com)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Amazon (aws-dns)
</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Google (googledomains.com)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123-reg (123-reg.co.uk)</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RightSide (name.com)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eNom (name-services.com)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NameBright (namebrightdns.com)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DreamHost (dreamhost.com)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The others (10 registrars)</a:t>
                      </a:r>
                    </a:p>
                  </a:txBody>
                  <a:tcPr marL="50800" marR="50800" marT="50800" marB="50800" anchor="ctr" anchorCtr="0" horzOverflow="overflow">
                    <a:lnL w="12700">
                      <a:solidFill>
                        <a:srgbClr val="D6D6D6"/>
                      </a:solidFill>
                      <a:miter lim="400000"/>
                    </a:lnL>
                    <a:lnR w="12700">
                      <a:solidFill>
                        <a:srgbClr val="D6D6D6"/>
                      </a:solidFill>
                      <a:miter lim="400000"/>
                    </a:lnR>
                    <a:lnB w="12700">
                      <a:solidFill>
                        <a:srgbClr val="D6D6D6"/>
                      </a:solidFill>
                      <a:miter lim="400000"/>
                    </a:lnB>
                  </a:tcPr>
                </a:tc>
              </a:tr>
            </a:tbl>
          </a:graphicData>
        </a:graphic>
      </p:graphicFrame>
      <p:grpSp>
        <p:nvGrpSpPr>
          <p:cNvPr id="1117" name="Group"/>
          <p:cNvGrpSpPr/>
          <p:nvPr/>
        </p:nvGrpSpPr>
        <p:grpSpPr>
          <a:xfrm>
            <a:off x="7928687" y="1542283"/>
            <a:ext cx="2826245" cy="7239854"/>
            <a:chOff x="25400" y="25400"/>
            <a:chExt cx="2826244" cy="7239852"/>
          </a:xfrm>
        </p:grpSpPr>
        <p:graphicFrame>
          <p:nvGraphicFramePr>
            <p:cNvPr id="1091" name="Table"/>
            <p:cNvGraphicFramePr/>
            <p:nvPr/>
          </p:nvGraphicFramePr>
          <p:xfrm>
            <a:off x="25400" y="25400"/>
            <a:ext cx="2826245" cy="723985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7804"/>
                  <a:gridCol w="1455740"/>
                </a:tblGrid>
                <a:tr h="481810">
                  <a:tc gridSpan="2">
                    <a:txBody>
                      <a:bodyPr/>
                      <a:lstStyle/>
                      <a:p>
                        <a:pPr defTabSz="914400">
                          <a:defRPr sz="2200">
                            <a:latin typeface="Helvetica Light"/>
                            <a:ea typeface="Helvetica Light"/>
                            <a:cs typeface="Helvetica Light"/>
                            <a:sym typeface="Helvetica Light"/>
                          </a:defRPr>
                        </a:pPr>
                        <a:r>
                          <a:rPr>
                            <a:latin typeface="Gill Sans"/>
                            <a:ea typeface="Gill Sans"/>
                            <a:cs typeface="Gill Sans"/>
                            <a:sym typeface="Gill Sans"/>
                          </a:rPr>
                          <a:t>Owner DNS Operator</a:t>
                        </a:r>
                        <a:r>
                          <a:t>	</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solidFill>
                        <a:srgbClr val="0065C1"/>
                      </a:solidFill>
                    </a:tcPr>
                  </a:tc>
                  <a:tc hMerge="1">
                    <a:tcPr/>
                  </a:tc>
                </a:tr>
                <a:tr h="481810">
                  <a:tc gridSpan="2">
                    <a:txBody>
                      <a:bodyPr/>
                      <a:lstStyle/>
                      <a:p>
                        <a:pPr defTabSz="914400">
                          <a:defRPr sz="2800">
                            <a:latin typeface="Helvetica Light"/>
                            <a:ea typeface="Helvetica Light"/>
                            <a:cs typeface="Helvetica Light"/>
                            <a:sym typeface="Helvetica Light"/>
                          </a:defRPr>
                        </a:pPr>
                        <a:r>
                          <a:rPr sz="2200">
                            <a:latin typeface="Gill Sans"/>
                            <a:ea typeface="Gill Sans"/>
                            <a:cs typeface="Gill Sans"/>
                            <a:sym typeface="Gill Sans"/>
                          </a:rPr>
                          <a:t>DS Upload</a:t>
                        </a:r>
                      </a:p>
                    </a:txBody>
                    <a:tcPr marL="50800" marR="50800" marT="50800" marB="50800" anchor="ctr" anchorCtr="0" horzOverflow="overflow">
                      <a:lnL w="12700">
                        <a:solidFill>
                          <a:srgbClr val="D6D6D6"/>
                        </a:solidFill>
                        <a:miter lim="400000"/>
                      </a:lnL>
                      <a:lnR w="12700">
                        <a:solidFill>
                          <a:srgbClr val="D6D6D6"/>
                        </a:solidFill>
                        <a:miter lim="400000"/>
                      </a:lnR>
                      <a:solidFill>
                        <a:srgbClr val="0065C1"/>
                      </a:solidFill>
                    </a:tcPr>
                  </a:tc>
                  <a:tc hMerge="1">
                    <a:tcPr/>
                  </a:tc>
                </a:tr>
                <a:tr h="481810">
                  <a:tc>
                    <a:txBody>
                      <a:bodyPr/>
                      <a:lstStyle/>
                      <a:p>
                        <a:pPr defTabSz="914400">
                          <a:defRPr sz="1800">
                            <a:solidFill>
                              <a:srgbClr val="000000"/>
                            </a:solidFill>
                          </a:defRPr>
                        </a:pPr>
                        <a:r>
                          <a:rPr sz="2200">
                            <a:solidFill>
                              <a:srgbClr val="FFFFFF"/>
                            </a:solidFill>
                            <a:latin typeface="Gill Sans"/>
                            <a:ea typeface="Gill Sans"/>
                            <a:cs typeface="Gill Sans"/>
                            <a:sym typeface="Gill Sans"/>
                          </a:rPr>
                          <a:t>Web</a:t>
                        </a:r>
                      </a:p>
                    </a:txBody>
                    <a:tcPr marL="50800" marR="50800" marT="50800" marB="50800" anchor="ctr" anchorCtr="0" horzOverflow="overflow">
                      <a:lnL w="12700">
                        <a:solidFill>
                          <a:srgbClr val="D6D6D6"/>
                        </a:solidFill>
                        <a:miter lim="400000"/>
                      </a:lnL>
                      <a:lnB w="25400">
                        <a:solidFill>
                          <a:srgbClr val="D6D7D6"/>
                        </a:solidFill>
                        <a:miter lim="400000"/>
                      </a:lnB>
                      <a:solidFill>
                        <a:srgbClr val="0065C1"/>
                      </a:solidFill>
                    </a:tcPr>
                  </a:tc>
                  <a:tc>
                    <a:txBody>
                      <a:bodyPr/>
                      <a:lstStyle/>
                      <a:p>
                        <a:pPr defTabSz="914400">
                          <a:defRPr sz="1800">
                            <a:solidFill>
                              <a:srgbClr val="000000"/>
                            </a:solidFill>
                          </a:defRPr>
                        </a:pPr>
                        <a:r>
                          <a:rPr sz="2200">
                            <a:solidFill>
                              <a:srgbClr val="FFFFFF"/>
                            </a:solidFill>
                            <a:latin typeface="Gill Sans"/>
                            <a:ea typeface="Gill Sans"/>
                            <a:cs typeface="Gill Sans"/>
                            <a:sym typeface="Gill Sans"/>
                          </a:rPr>
                          <a:t>Email</a:t>
                        </a:r>
                      </a:p>
                    </a:txBody>
                    <a:tcPr marL="50800" marR="50800" marT="50800" marB="50800" anchor="ctr" anchorCtr="0" horzOverflow="overflow">
                      <a:lnR w="12700">
                        <a:solidFill>
                          <a:srgbClr val="D6D6D6"/>
                        </a:solidFill>
                        <a:miter lim="400000"/>
                      </a:lnR>
                      <a:lnB w="25400">
                        <a:solidFill>
                          <a:srgbClr val="D6D7D6"/>
                        </a:solidFill>
                        <a:miter lim="400000"/>
                      </a:lnB>
                      <a:solidFill>
                        <a:srgbClr val="0065C1"/>
                      </a:solidFill>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T w="25400">
                        <a:solidFill>
                          <a:srgbClr val="D6D7D6"/>
                        </a:solidFill>
                        <a:miter lim="400000"/>
                      </a:lnT>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lnT w="25400">
                        <a:solidFill>
                          <a:srgbClr val="D6D7D6"/>
                        </a:solidFill>
                        <a:miter lim="400000"/>
                      </a:lnT>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Helvetica Light"/>
                            <a:ea typeface="Helvetica Light"/>
                            <a:cs typeface="Helvetica Light"/>
                            <a:sym typeface="Helvetica Light"/>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pSp>
          <p:nvGrpSpPr>
            <p:cNvPr id="1096" name="Group"/>
            <p:cNvGrpSpPr/>
            <p:nvPr/>
          </p:nvGrpSpPr>
          <p:grpSpPr>
            <a:xfrm>
              <a:off x="470962" y="5335801"/>
              <a:ext cx="362736" cy="1899676"/>
              <a:chOff x="0" y="0"/>
              <a:chExt cx="362734" cy="1899674"/>
            </a:xfrm>
          </p:grpSpPr>
          <p:sp>
            <p:nvSpPr>
              <p:cNvPr id="1092" name="Dingbat X"/>
              <p:cNvSpPr/>
              <p:nvPr/>
            </p:nvSpPr>
            <p:spPr>
              <a:xfrm>
                <a:off x="0" y="-1"/>
                <a:ext cx="362735" cy="428634"/>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93" name="Dingbat X"/>
              <p:cNvSpPr/>
              <p:nvPr/>
            </p:nvSpPr>
            <p:spPr>
              <a:xfrm>
                <a:off x="0" y="520971"/>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94" name="Dingbat X"/>
              <p:cNvSpPr/>
              <p:nvPr/>
            </p:nvSpPr>
            <p:spPr>
              <a:xfrm>
                <a:off x="0" y="996007"/>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95" name="Dingbat X"/>
              <p:cNvSpPr/>
              <p:nvPr/>
            </p:nvSpPr>
            <p:spPr>
              <a:xfrm>
                <a:off x="0" y="1471042"/>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097" name="Circle"/>
            <p:cNvSpPr/>
            <p:nvPr/>
          </p:nvSpPr>
          <p:spPr>
            <a:xfrm>
              <a:off x="462963" y="1551956"/>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98" name="Circle"/>
            <p:cNvSpPr/>
            <p:nvPr/>
          </p:nvSpPr>
          <p:spPr>
            <a:xfrm>
              <a:off x="462963" y="2021790"/>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099" name="Circle"/>
            <p:cNvSpPr/>
            <p:nvPr/>
          </p:nvSpPr>
          <p:spPr>
            <a:xfrm>
              <a:off x="462963" y="2491623"/>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100" name="Circle"/>
            <p:cNvSpPr/>
            <p:nvPr/>
          </p:nvSpPr>
          <p:spPr>
            <a:xfrm>
              <a:off x="450263" y="2961456"/>
              <a:ext cx="344260" cy="344204"/>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101" name="Circle"/>
            <p:cNvSpPr/>
            <p:nvPr/>
          </p:nvSpPr>
          <p:spPr>
            <a:xfrm>
              <a:off x="450263" y="3431289"/>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102" name="Circle"/>
            <p:cNvSpPr/>
            <p:nvPr/>
          </p:nvSpPr>
          <p:spPr>
            <a:xfrm>
              <a:off x="450263" y="3901122"/>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103" name="Circle"/>
            <p:cNvSpPr/>
            <p:nvPr/>
          </p:nvSpPr>
          <p:spPr>
            <a:xfrm>
              <a:off x="462963" y="4364488"/>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104" name="Circle"/>
            <p:cNvSpPr/>
            <p:nvPr/>
          </p:nvSpPr>
          <p:spPr>
            <a:xfrm>
              <a:off x="462963" y="4840788"/>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105" name="—"/>
            <p:cNvSpPr txBox="1"/>
            <p:nvPr/>
          </p:nvSpPr>
          <p:spPr>
            <a:xfrm>
              <a:off x="1826155" y="1354475"/>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106" name="—"/>
            <p:cNvSpPr txBox="1"/>
            <p:nvPr/>
          </p:nvSpPr>
          <p:spPr>
            <a:xfrm>
              <a:off x="1826155" y="1870042"/>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107" name="—"/>
            <p:cNvSpPr txBox="1"/>
            <p:nvPr/>
          </p:nvSpPr>
          <p:spPr>
            <a:xfrm>
              <a:off x="1826155" y="2327130"/>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108" name="—"/>
            <p:cNvSpPr txBox="1"/>
            <p:nvPr/>
          </p:nvSpPr>
          <p:spPr>
            <a:xfrm>
              <a:off x="1826155" y="2842697"/>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109" name="—"/>
            <p:cNvSpPr txBox="1"/>
            <p:nvPr/>
          </p:nvSpPr>
          <p:spPr>
            <a:xfrm>
              <a:off x="1826155" y="3233119"/>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110" name="—"/>
            <p:cNvSpPr txBox="1"/>
            <p:nvPr/>
          </p:nvSpPr>
          <p:spPr>
            <a:xfrm>
              <a:off x="1826155" y="3748685"/>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111" name="—"/>
            <p:cNvSpPr txBox="1"/>
            <p:nvPr/>
          </p:nvSpPr>
          <p:spPr>
            <a:xfrm>
              <a:off x="1826155" y="4205774"/>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112" name="—"/>
            <p:cNvSpPr txBox="1"/>
            <p:nvPr/>
          </p:nvSpPr>
          <p:spPr>
            <a:xfrm>
              <a:off x="1826155" y="4721341"/>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113" name="Circle"/>
            <p:cNvSpPr/>
            <p:nvPr/>
          </p:nvSpPr>
          <p:spPr>
            <a:xfrm>
              <a:off x="1933425" y="5408787"/>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114" name="Circle"/>
            <p:cNvSpPr/>
            <p:nvPr/>
          </p:nvSpPr>
          <p:spPr>
            <a:xfrm>
              <a:off x="1933425" y="5878620"/>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115" name="Circle"/>
            <p:cNvSpPr/>
            <p:nvPr/>
          </p:nvSpPr>
          <p:spPr>
            <a:xfrm>
              <a:off x="1946125" y="6341987"/>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116" name="Dingbat X"/>
            <p:cNvSpPr/>
            <p:nvPr/>
          </p:nvSpPr>
          <p:spPr>
            <a:xfrm>
              <a:off x="1924187" y="6803249"/>
              <a:ext cx="362736" cy="428634"/>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118" name="Registrar Supports DNSSEC?"/>
          <p:cNvSpPr/>
          <p:nvPr/>
        </p:nvSpPr>
        <p:spPr>
          <a:xfrm>
            <a:off x="465779" y="2256219"/>
            <a:ext cx="2101615" cy="1325562"/>
          </a:xfrm>
          <a:prstGeom prst="roundRect">
            <a:avLst>
              <a:gd name="adj" fmla="val 15432"/>
            </a:avLst>
          </a:prstGeom>
          <a:ln w="508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Registrar Supports DNSSEC? </a:t>
            </a:r>
          </a:p>
        </p:txBody>
      </p:sp>
      <p:grpSp>
        <p:nvGrpSpPr>
          <p:cNvPr id="1121" name="Group"/>
          <p:cNvGrpSpPr/>
          <p:nvPr/>
        </p:nvGrpSpPr>
        <p:grpSpPr>
          <a:xfrm>
            <a:off x="465779" y="3774271"/>
            <a:ext cx="2101615" cy="2183015"/>
            <a:chOff x="0" y="0"/>
            <a:chExt cx="2101614" cy="2183014"/>
          </a:xfrm>
        </p:grpSpPr>
        <p:sp>
          <p:nvSpPr>
            <p:cNvPr id="1119" name="Registrar Supports…"/>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 Supports </a:t>
              </a:r>
            </a:p>
            <a:p>
              <a:pPr>
                <a:defRPr b="0" sz="2600">
                  <a:latin typeface="Gill Sans"/>
                  <a:ea typeface="Gill Sans"/>
                  <a:cs typeface="Gill Sans"/>
                  <a:sym typeface="Gill Sans"/>
                </a:defRPr>
              </a:pPr>
              <a:r>
                <a:t>DS upload?</a:t>
              </a:r>
            </a:p>
          </p:txBody>
        </p:sp>
        <p:sp>
          <p:nvSpPr>
            <p:cNvPr id="1120"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1124" name="Group"/>
          <p:cNvGrpSpPr/>
          <p:nvPr/>
        </p:nvGrpSpPr>
        <p:grpSpPr>
          <a:xfrm>
            <a:off x="465779" y="6149776"/>
            <a:ext cx="2101615" cy="2183015"/>
            <a:chOff x="0" y="0"/>
            <a:chExt cx="2101614" cy="2183014"/>
          </a:xfrm>
        </p:grpSpPr>
        <p:sp>
          <p:nvSpPr>
            <p:cNvPr id="1122" name="Registrar…"/>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a:t>
              </a:r>
            </a:p>
            <a:p>
              <a:pPr>
                <a:defRPr b="0" sz="2600">
                  <a:latin typeface="Gill Sans"/>
                  <a:ea typeface="Gill Sans"/>
                  <a:cs typeface="Gill Sans"/>
                  <a:sym typeface="Gill Sans"/>
                </a:defRPr>
              </a:pPr>
              <a:r>
                <a:t>Validates</a:t>
              </a:r>
            </a:p>
            <a:p>
              <a:pPr>
                <a:defRPr b="0" sz="2600">
                  <a:latin typeface="Gill Sans"/>
                  <a:ea typeface="Gill Sans"/>
                  <a:cs typeface="Gill Sans"/>
                  <a:sym typeface="Gill Sans"/>
                </a:defRPr>
              </a:pPr>
              <a:r>
                <a:t>DS record?</a:t>
              </a:r>
            </a:p>
          </p:txBody>
        </p:sp>
        <p:sp>
          <p:nvSpPr>
            <p:cNvPr id="1123"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125" name="Rounded Rectangle"/>
          <p:cNvSpPr/>
          <p:nvPr/>
        </p:nvSpPr>
        <p:spPr>
          <a:xfrm>
            <a:off x="460805" y="7014485"/>
            <a:ext cx="2101615" cy="1325562"/>
          </a:xfrm>
          <a:prstGeom prst="roundRect">
            <a:avLst>
              <a:gd name="adj" fmla="val 15432"/>
            </a:avLst>
          </a:prstGeom>
          <a:ln w="50800">
            <a:solidFill>
              <a:srgbClr val="7BDB45"/>
            </a:solidFill>
            <a:miter lim="400000"/>
          </a:ln>
        </p:spPr>
        <p:txBody>
          <a:bodyPr lIns="50800" tIns="50800" rIns="50800" bIns="50800" anchor="ctr"/>
          <a:lstStyle/>
          <a:p>
            <a:pPr>
              <a:defRPr b="0" sz="2600">
                <a:latin typeface="Gill Sans"/>
                <a:ea typeface="Gill Sans"/>
                <a:cs typeface="Gill Sans"/>
                <a:sym typeface="Gill Sans"/>
              </a:defRPr>
            </a:pPr>
          </a:p>
        </p:txBody>
      </p:sp>
      <p:sp>
        <p:nvSpPr>
          <p:cNvPr id="1126" name="2/20"/>
          <p:cNvSpPr txBox="1"/>
          <p:nvPr/>
        </p:nvSpPr>
        <p:spPr>
          <a:xfrm>
            <a:off x="1827513" y="6483276"/>
            <a:ext cx="70230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solidFill>
                  <a:srgbClr val="7BDB45"/>
                </a:solidFill>
                <a:latin typeface="Gill Sans"/>
                <a:ea typeface="Gill Sans"/>
                <a:cs typeface="Gill Sans"/>
                <a:sym typeface="Gill Sans"/>
              </a:defRPr>
            </a:lvl1pPr>
          </a:lstStyle>
          <a:p>
            <a:pPr/>
            <a:r>
              <a:t>2/20</a:t>
            </a:r>
          </a:p>
        </p:txBody>
      </p:sp>
      <p:sp>
        <p:nvSpPr>
          <p:cNvPr id="1127" name="3/20"/>
          <p:cNvSpPr txBox="1"/>
          <p:nvPr/>
        </p:nvSpPr>
        <p:spPr>
          <a:xfrm>
            <a:off x="1832487" y="1725009"/>
            <a:ext cx="70230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3/20</a:t>
            </a:r>
          </a:p>
        </p:txBody>
      </p:sp>
      <p:sp>
        <p:nvSpPr>
          <p:cNvPr id="1128" name="11/20"/>
          <p:cNvSpPr txBox="1"/>
          <p:nvPr/>
        </p:nvSpPr>
        <p:spPr>
          <a:xfrm>
            <a:off x="1749937" y="4136199"/>
            <a:ext cx="86740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11/20</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2" name="Summary: Registrar’s DNSSEC Support"/>
          <p:cNvSpPr txBox="1"/>
          <p:nvPr>
            <p:ph type="title"/>
          </p:nvPr>
        </p:nvSpPr>
        <p:spPr>
          <a:prstGeom prst="rect">
            <a:avLst/>
          </a:prstGeom>
        </p:spPr>
        <p:txBody>
          <a:bodyPr/>
          <a:lstStyle/>
          <a:p>
            <a:pPr/>
            <a:r>
              <a:t>Summary: Registrar’s DNSSEC Support</a:t>
            </a:r>
          </a:p>
        </p:txBody>
      </p:sp>
      <p:sp>
        <p:nvSpPr>
          <p:cNvPr id="113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134" name="Table"/>
          <p:cNvGraphicFramePr/>
          <p:nvPr/>
        </p:nvGraphicFramePr>
        <p:xfrm>
          <a:off x="1117780" y="2681937"/>
          <a:ext cx="6329081" cy="318347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105460"/>
                <a:gridCol w="2105460"/>
                <a:gridCol w="2105460"/>
              </a:tblGrid>
              <a:tr h="1056924">
                <a:tc>
                  <a:txBody>
                    <a:bodyPr/>
                    <a:lstStyle/>
                    <a:p>
                      <a:pPr defTabSz="914400">
                        <a:defRPr b="0" sz="28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solidFill>
                      <a:srgbClr val="0065C1"/>
                    </a:solidFill>
                  </a:tcPr>
                </a:tc>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DNS Operator</a:t>
                      </a:r>
                    </a:p>
                  </a:txBody>
                  <a:tcPr marL="50800" marR="50800" marT="50800" marB="50800" anchor="ctr" anchorCtr="0" horzOverflow="overflow">
                    <a:solidFill>
                      <a:srgbClr val="0065C1"/>
                    </a:solidFill>
                  </a:tcPr>
                </a:tc>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 of Registrar</a:t>
                      </a:r>
                    </a:p>
                  </a:txBody>
                  <a:tcPr marL="50800" marR="50800" marT="50800" marB="50800" anchor="ctr" anchorCtr="0" horzOverflow="overflow">
                    <a:lnR w="12700">
                      <a:solidFill>
                        <a:srgbClr val="D6D6D6"/>
                      </a:solidFill>
                      <a:miter lim="400000"/>
                    </a:lnR>
                    <a:solidFill>
                      <a:srgbClr val="0065C1"/>
                    </a:solidFill>
                  </a:tcPr>
                </a:tc>
              </a:tr>
              <a:tr h="1056924">
                <a:tc rowSpan="2">
                  <a:txBody>
                    <a:bodyPr/>
                    <a:lstStyle/>
                    <a:p>
                      <a:pPr defTabSz="914400">
                        <a:defRPr sz="1800">
                          <a:solidFill>
                            <a:srgbClr val="000000"/>
                          </a:solidFill>
                        </a:defRPr>
                      </a:pPr>
                      <a:r>
                        <a:rPr sz="2800">
                          <a:solidFill>
                            <a:srgbClr val="FFFFFF"/>
                          </a:solidFill>
                          <a:latin typeface="Gill Sans"/>
                          <a:ea typeface="Gill Sans"/>
                          <a:cs typeface="Gill Sans"/>
                          <a:sym typeface="Gill Sans"/>
                        </a:rPr>
                        <a:t>Support 
DNSSEC?</a:t>
                      </a:r>
                    </a:p>
                  </a:txBody>
                  <a:tcPr marL="50800" marR="50800" marT="50800" marB="50800" anchor="ctr" anchorCtr="0" horzOverflow="overflow">
                    <a:lnL w="12700">
                      <a:solidFill>
                        <a:srgbClr val="D6D6D6"/>
                      </a:solidFill>
                      <a:miter lim="400000"/>
                    </a:lnL>
                    <a:lnB w="12700">
                      <a:solidFill>
                        <a:srgbClr val="D6D6D6"/>
                      </a:solidFill>
                      <a:miter lim="400000"/>
                    </a:lnB>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Registrar </a:t>
                      </a:r>
                    </a:p>
                  </a:txBody>
                  <a:tcPr marL="50800" marR="50800" marT="50800" marB="50800" anchor="ctr" anchorCtr="0" horzOverflow="overflow">
                    <a:lnR w="25400">
                      <a:solidFill>
                        <a:srgbClr val="D6D7D6"/>
                      </a:solidFill>
                      <a:miter lim="400000"/>
                    </a:lnR>
                    <a:solidFill>
                      <a:srgbClr val="1497FC"/>
                    </a:solidFill>
                  </a:tcPr>
                </a:tc>
                <a:tc>
                  <a:txBody>
                    <a:bodyPr/>
                    <a:lstStyle/>
                    <a:p>
                      <a:pPr defTabSz="914400">
                        <a:defRPr sz="2800">
                          <a:latin typeface="Gill Sans"/>
                          <a:ea typeface="Gill Sans"/>
                          <a:cs typeface="Gill Sans"/>
                          <a:sym typeface="Gill Sans"/>
                        </a:defRPr>
                      </a:pPr>
                      <a:r>
                        <a:rPr>
                          <a:solidFill>
                            <a:schemeClr val="accent5">
                              <a:hueOff val="89162"/>
                              <a:satOff val="9554"/>
                              <a:lumOff val="16296"/>
                            </a:schemeClr>
                          </a:solidFill>
                        </a:rPr>
                        <a:t>3</a:t>
                      </a:r>
                      <a:r>
                        <a:t>/20</a:t>
                      </a:r>
                    </a:p>
                  </a:txBody>
                  <a:tcPr marL="50800" marR="50800" marT="50800" marB="50800" anchor="ctr" anchorCtr="0" horzOverflow="overflow">
                    <a:lnL w="25400">
                      <a:solidFill>
                        <a:srgbClr val="D6D7D6"/>
                      </a:solidFill>
                      <a:miter lim="400000"/>
                    </a:lnL>
                    <a:lnR w="12700">
                      <a:solidFill>
                        <a:srgbClr val="D6D6D6"/>
                      </a:solidFill>
                      <a:miter lim="400000"/>
                    </a:lnR>
                  </a:tcPr>
                </a:tc>
              </a:tr>
              <a:tr h="1056924">
                <a:tc vMerge="1">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Owner</a:t>
                      </a:r>
                    </a:p>
                  </a:txBody>
                  <a:tcPr marL="50800" marR="50800" marT="50800" marB="50800" anchor="ctr" anchorCtr="0" horzOverflow="overflow">
                    <a:lnR w="25400">
                      <a:solidFill>
                        <a:srgbClr val="D6D7D6"/>
                      </a:solidFill>
                      <a:miter lim="400000"/>
                    </a:lnR>
                    <a:lnB w="12700">
                      <a:solidFill>
                        <a:srgbClr val="D6D6D6"/>
                      </a:solidFill>
                      <a:miter lim="400000"/>
                    </a:lnB>
                    <a:solidFill>
                      <a:srgbClr val="1497FC"/>
                    </a:solidFill>
                  </a:tcPr>
                </a:tc>
                <a:tc>
                  <a:txBody>
                    <a:bodyPr/>
                    <a:lstStyle/>
                    <a:p>
                      <a:pPr defTabSz="914400">
                        <a:defRPr sz="2800">
                          <a:latin typeface="Gill Sans"/>
                          <a:ea typeface="Gill Sans"/>
                          <a:cs typeface="Gill Sans"/>
                          <a:sym typeface="Gill Sans"/>
                        </a:defRPr>
                      </a:pPr>
                      <a:r>
                        <a:rPr>
                          <a:solidFill>
                            <a:schemeClr val="accent5">
                              <a:hueOff val="89162"/>
                              <a:satOff val="9554"/>
                              <a:lumOff val="16296"/>
                            </a:schemeClr>
                          </a:solidFill>
                        </a:rPr>
                        <a:t>11</a:t>
                      </a:r>
                      <a:r>
                        <a:t>/20</a:t>
                      </a:r>
                    </a:p>
                  </a:txBody>
                  <a:tcPr marL="50800" marR="50800" marT="50800" marB="50800" anchor="ctr" anchorCtr="0" horzOverflow="overflow">
                    <a:lnL w="25400">
                      <a:solidFill>
                        <a:srgbClr val="D6D7D6"/>
                      </a:solidFill>
                      <a:miter lim="400000"/>
                    </a:lnL>
                    <a:lnR w="12700">
                      <a:solidFill>
                        <a:srgbClr val="D6D6D6"/>
                      </a:solidFill>
                      <a:miter lim="400000"/>
                    </a:lnR>
                    <a:lnB w="12700">
                      <a:solidFill>
                        <a:srgbClr val="D6D6D6"/>
                      </a:solidFill>
                      <a:miter lim="400000"/>
                    </a:lnB>
                  </a:tcPr>
                </a:tc>
              </a:tr>
            </a:tbl>
          </a:graphicData>
        </a:graphic>
      </p:graphicFrame>
      <p:graphicFrame>
        <p:nvGraphicFramePr>
          <p:cNvPr id="1135" name="Table"/>
          <p:cNvGraphicFramePr/>
          <p:nvPr/>
        </p:nvGraphicFramePr>
        <p:xfrm>
          <a:off x="7623980" y="2681937"/>
          <a:ext cx="4293450" cy="318347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4280749"/>
              </a:tblGrid>
              <a:tr h="1056924">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What this means to you</a:t>
                      </a:r>
                    </a:p>
                  </a:txBody>
                  <a:tcPr marL="50800" marR="50800" marT="50800" marB="50800" anchor="ctr" anchorCtr="0" horzOverflow="overflow">
                    <a:lnL w="12700">
                      <a:solidFill>
                        <a:srgbClr val="D6D6D6"/>
                      </a:solidFill>
                      <a:miter lim="400000"/>
                    </a:lnL>
                    <a:lnR w="12700">
                      <a:solidFill>
                        <a:srgbClr val="D6D6D6"/>
                      </a:solidFill>
                      <a:miter lim="400000"/>
                    </a:lnR>
                    <a:solidFill>
                      <a:schemeClr val="accent5">
                        <a:hueOff val="89162"/>
                        <a:satOff val="9554"/>
                        <a:lumOff val="16296"/>
                      </a:schemeClr>
                    </a:solidFill>
                  </a:tcPr>
                </a:tc>
              </a:tr>
              <a:tr h="1056924">
                <a:tc>
                  <a:txBody>
                    <a:bodyPr/>
                    <a:lstStyle/>
                    <a:p>
                      <a:pPr defTabSz="914400">
                        <a:defRPr sz="2200">
                          <a:latin typeface="Gill Sans"/>
                          <a:ea typeface="Gill Sans"/>
                          <a:cs typeface="Gill Sans"/>
                          <a:sym typeface="Gill Sans"/>
                        </a:defRPr>
                      </a:pPr>
                      <a:r>
                        <a:t>If you don’t want to run your own name server, most of the time, you CAN’T deploy DNSSEC (</a:t>
                      </a:r>
                      <a:r>
                        <a:rPr>
                          <a:solidFill>
                            <a:schemeClr val="accent5">
                              <a:hueOff val="89162"/>
                              <a:satOff val="9554"/>
                              <a:lumOff val="16296"/>
                            </a:schemeClr>
                          </a:solidFill>
                        </a:rPr>
                        <a:t>17/20</a:t>
                      </a:r>
                      <a:r>
                        <a:t>)</a:t>
                      </a:r>
                    </a:p>
                  </a:txBody>
                  <a:tcPr marL="50800" marR="50800" marT="50800" marB="50800" anchor="ctr" anchorCtr="0" horzOverflow="overflow">
                    <a:lnL w="12700">
                      <a:solidFill>
                        <a:srgbClr val="D6D6D6"/>
                      </a:solidFill>
                      <a:miter lim="400000"/>
                    </a:lnL>
                    <a:lnR w="12700">
                      <a:solidFill>
                        <a:srgbClr val="D6D6D6"/>
                      </a:solidFill>
                      <a:miter lim="400000"/>
                    </a:lnR>
                  </a:tcPr>
                </a:tc>
              </a:tr>
              <a:tr h="1056924">
                <a:tc>
                  <a:txBody>
                    <a:bodyPr/>
                    <a:lstStyle/>
                    <a:p>
                      <a:pPr defTabSz="914400">
                        <a:defRPr sz="2200">
                          <a:latin typeface="Gill Sans"/>
                          <a:ea typeface="Gill Sans"/>
                          <a:cs typeface="Gill Sans"/>
                          <a:sym typeface="Gill Sans"/>
                        </a:defRPr>
                      </a:pPr>
                      <a:r>
                        <a:t>If you do want run your own nameserver, still you CAN’T deploy DNSSEC for </a:t>
                      </a:r>
                      <a:r>
                        <a:rPr>
                          <a:solidFill>
                            <a:schemeClr val="accent5">
                              <a:hueOff val="89162"/>
                              <a:satOff val="9554"/>
                              <a:lumOff val="16296"/>
                            </a:schemeClr>
                          </a:solidFill>
                        </a:rPr>
                        <a:t>9/20</a:t>
                      </a:r>
                      <a:r>
                        <a:t> </a:t>
                      </a:r>
                    </a:p>
                  </a:txBody>
                  <a:tcPr marL="50800" marR="50800" marT="50800" marB="50800" anchor="ctr" anchorCtr="0" horzOverflow="overflow">
                    <a:lnL w="12700">
                      <a:solidFill>
                        <a:srgbClr val="D6D6D6"/>
                      </a:solidFill>
                      <a:miter lim="400000"/>
                    </a:lnL>
                    <a:lnR w="12700">
                      <a:solidFill>
                        <a:srgbClr val="D6D6D6"/>
                      </a:solidFill>
                      <a:miter lim="400000"/>
                    </a:lnR>
                    <a:lnB w="12700">
                      <a:solidFill>
                        <a:srgbClr val="D6D6D6"/>
                      </a:solidFill>
                      <a:miter lim="400000"/>
                    </a:lnB>
                  </a:tcPr>
                </a:tc>
              </a:tr>
            </a:tbl>
          </a:graphicData>
        </a:graphic>
      </p:graphicFrame>
      <p:graphicFrame>
        <p:nvGraphicFramePr>
          <p:cNvPr id="1136" name="Table"/>
          <p:cNvGraphicFramePr/>
          <p:nvPr/>
        </p:nvGraphicFramePr>
        <p:xfrm>
          <a:off x="1112770" y="6048405"/>
          <a:ext cx="6341782" cy="10296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109693"/>
                <a:gridCol w="2109693"/>
                <a:gridCol w="2109693"/>
              </a:tblGrid>
              <a:tr h="1016907">
                <a:tc>
                  <a:txBody>
                    <a:bodyPr/>
                    <a:lstStyle/>
                    <a:p>
                      <a:pPr defTabSz="914400">
                        <a:defRPr sz="1800">
                          <a:solidFill>
                            <a:srgbClr val="000000"/>
                          </a:solidFill>
                        </a:defRPr>
                      </a:pPr>
                      <a:r>
                        <a:rPr sz="2800">
                          <a:solidFill>
                            <a:srgbClr val="FFFFFF"/>
                          </a:solidFill>
                          <a:latin typeface="Gill Sans"/>
                          <a:ea typeface="Gill Sans"/>
                          <a:cs typeface="Gill Sans"/>
                          <a:sym typeface="Gill Sans"/>
                        </a:rPr>
                        <a:t>Check DS Validation</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Owner </a:t>
                      </a:r>
                    </a:p>
                  </a:txBody>
                  <a:tcPr marL="50800" marR="50800" marT="50800" marB="50800" anchor="ctr" anchorCtr="0" horzOverflow="overflow">
                    <a:lnR w="25400">
                      <a:solidFill>
                        <a:srgbClr val="D6D7D6"/>
                      </a:solidFill>
                      <a:miter lim="400000"/>
                    </a:lnR>
                    <a:lnT w="12700">
                      <a:solidFill>
                        <a:srgbClr val="D6D6D6"/>
                      </a:solidFill>
                      <a:miter lim="400000"/>
                    </a:lnT>
                    <a:lnB w="12700">
                      <a:solidFill>
                        <a:srgbClr val="D6D6D6"/>
                      </a:solidFill>
                      <a:miter lim="400000"/>
                    </a:lnB>
                    <a:solidFill>
                      <a:srgbClr val="1497FC"/>
                    </a:solidFill>
                  </a:tcPr>
                </a:tc>
                <a:tc>
                  <a:txBody>
                    <a:bodyPr/>
                    <a:lstStyle/>
                    <a:p>
                      <a:pPr defTabSz="914400">
                        <a:defRPr sz="2800">
                          <a:solidFill>
                            <a:schemeClr val="accent5">
                              <a:hueOff val="89162"/>
                              <a:satOff val="9554"/>
                              <a:lumOff val="16296"/>
                            </a:schemeClr>
                          </a:solidFill>
                          <a:latin typeface="Gill Sans"/>
                          <a:ea typeface="Gill Sans"/>
                          <a:cs typeface="Gill Sans"/>
                          <a:sym typeface="Gill Sans"/>
                        </a:defRPr>
                      </a:pPr>
                      <a:r>
                        <a:t>2</a:t>
                      </a:r>
                      <a:r>
                        <a:rPr>
                          <a:solidFill>
                            <a:srgbClr val="FFFFFF"/>
                          </a:solidFill>
                        </a:rPr>
                        <a:t>/11</a:t>
                      </a:r>
                    </a:p>
                  </a:txBody>
                  <a:tcPr marL="50800" marR="50800" marT="50800" marB="50800" anchor="ctr" anchorCtr="0" horzOverflow="overflow">
                    <a:lnL w="25400">
                      <a:solidFill>
                        <a:srgbClr val="D6D7D6"/>
                      </a:solidFill>
                      <a:miter lim="400000"/>
                    </a:lnL>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137" name="Table"/>
          <p:cNvGraphicFramePr/>
          <p:nvPr/>
        </p:nvGraphicFramePr>
        <p:xfrm>
          <a:off x="7630330" y="6042055"/>
          <a:ext cx="4280750" cy="10423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268049"/>
              </a:tblGrid>
              <a:tr h="1029607">
                <a:tc>
                  <a:txBody>
                    <a:bodyPr/>
                    <a:lstStyle/>
                    <a:p>
                      <a:pPr defTabSz="914400">
                        <a:defRPr sz="1800">
                          <a:solidFill>
                            <a:srgbClr val="000000"/>
                          </a:solidFill>
                        </a:defRPr>
                      </a:pPr>
                      <a:r>
                        <a:rPr sz="2200">
                          <a:solidFill>
                            <a:srgbClr val="FFFFFF"/>
                          </a:solidFill>
                          <a:latin typeface="Gill Sans"/>
                          <a:ea typeface="Gill Sans"/>
                          <a:cs typeface="Gill Sans"/>
                          <a:sym typeface="Gill Sans"/>
                        </a:rPr>
                        <a:t>If you happen to upload an incorrect DS record, your domain will be inaccessible</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138" name="Why are DNSSEC support of registrars so rare?"/>
          <p:cNvSpPr txBox="1"/>
          <p:nvPr/>
        </p:nvSpPr>
        <p:spPr>
          <a:xfrm>
            <a:off x="1944554" y="7669070"/>
            <a:ext cx="931635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700">
                <a:solidFill>
                  <a:schemeClr val="accent5">
                    <a:hueOff val="89162"/>
                    <a:satOff val="9554"/>
                    <a:lumOff val="16296"/>
                  </a:schemeClr>
                </a:solidFill>
                <a:latin typeface="Gill Sans"/>
                <a:ea typeface="Gill Sans"/>
                <a:cs typeface="Gill Sans"/>
                <a:sym typeface="Gill Sans"/>
              </a:defRPr>
            </a:lvl1pPr>
          </a:lstStyle>
          <a:p>
            <a:pPr defTabSz="914400"/>
            <a:r>
              <a:t>Why are DNSSEC support of registrars so rare?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35" grpId="2"/>
      <p:bldP build="whole" bldLvl="1" animBg="1" rev="0" advAuto="0" spid="1137" grpId="4"/>
      <p:bldP build="whole" bldLvl="1" animBg="1" rev="0" advAuto="0" spid="1134" grpId="1"/>
      <p:bldP build="whole" bldLvl="1" animBg="1" rev="0" advAuto="0" spid="1136" grpId="3"/>
      <p:bldP build="whole" bldLvl="1" animBg="1" rev="0" advAuto="0" spid="1138" grpId="5"/>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Public Key Infrastructure"/>
          <p:cNvSpPr txBox="1"/>
          <p:nvPr>
            <p:ph type="title"/>
          </p:nvPr>
        </p:nvSpPr>
        <p:spPr>
          <a:prstGeom prst="rect">
            <a:avLst/>
          </a:prstGeom>
        </p:spPr>
        <p:txBody>
          <a:bodyPr/>
          <a:lstStyle/>
          <a:p>
            <a:pPr/>
            <a:r>
              <a:t>Public Key Infrastructure</a:t>
            </a:r>
          </a:p>
        </p:txBody>
      </p:sp>
      <p:grpSp>
        <p:nvGrpSpPr>
          <p:cNvPr id="242" name="Group"/>
          <p:cNvGrpSpPr/>
          <p:nvPr/>
        </p:nvGrpSpPr>
        <p:grpSpPr>
          <a:xfrm rot="2700000">
            <a:off x="3738612" y="2664843"/>
            <a:ext cx="1532727" cy="1470175"/>
            <a:chOff x="0" y="0"/>
            <a:chExt cx="1532725" cy="1470174"/>
          </a:xfrm>
        </p:grpSpPr>
        <p:sp>
          <p:nvSpPr>
            <p:cNvPr id="235"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 name="Oval"/>
            <p:cNvSpPr/>
            <p:nvPr/>
          </p:nvSpPr>
          <p:spPr>
            <a:xfrm>
              <a:off x="691406" y="0"/>
              <a:ext cx="841320" cy="86702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43" name="Man"/>
          <p:cNvSpPr/>
          <p:nvPr/>
        </p:nvSpPr>
        <p:spPr>
          <a:xfrm>
            <a:off x="8549190" y="2292007"/>
            <a:ext cx="858304" cy="221584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44" name="Line"/>
          <p:cNvSpPr/>
          <p:nvPr/>
        </p:nvSpPr>
        <p:spPr>
          <a:xfrm>
            <a:off x="5856241" y="3559645"/>
            <a:ext cx="2403369" cy="1"/>
          </a:xfrm>
          <a:prstGeom prst="line">
            <a:avLst/>
          </a:prstGeom>
          <a:ln w="889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45" name="How can I trust this key?"/>
          <p:cNvSpPr/>
          <p:nvPr/>
        </p:nvSpPr>
        <p:spPr>
          <a:xfrm>
            <a:off x="3619161" y="4726642"/>
            <a:ext cx="6358336" cy="2308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18" y="0"/>
                </a:moveTo>
                <a:lnTo>
                  <a:pt x="17532" y="10956"/>
                </a:lnTo>
                <a:lnTo>
                  <a:pt x="243" y="10956"/>
                </a:lnTo>
                <a:cubicBezTo>
                  <a:pt x="109" y="10956"/>
                  <a:pt x="0" y="11255"/>
                  <a:pt x="0" y="11624"/>
                </a:cubicBezTo>
                <a:lnTo>
                  <a:pt x="0" y="20931"/>
                </a:lnTo>
                <a:cubicBezTo>
                  <a:pt x="0" y="21301"/>
                  <a:pt x="109" y="21600"/>
                  <a:pt x="243" y="21600"/>
                </a:cubicBezTo>
                <a:lnTo>
                  <a:pt x="21357" y="21600"/>
                </a:lnTo>
                <a:cubicBezTo>
                  <a:pt x="21491" y="21600"/>
                  <a:pt x="21600" y="21301"/>
                  <a:pt x="21600" y="20931"/>
                </a:cubicBezTo>
                <a:lnTo>
                  <a:pt x="21600" y="11624"/>
                </a:lnTo>
                <a:cubicBezTo>
                  <a:pt x="21600" y="11255"/>
                  <a:pt x="21491" y="10956"/>
                  <a:pt x="21357" y="10956"/>
                </a:cubicBezTo>
                <a:lnTo>
                  <a:pt x="18503" y="10956"/>
                </a:lnTo>
                <a:lnTo>
                  <a:pt x="18018"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3900"/>
            </a:pPr>
            <a:r>
              <a:t>How can I </a:t>
            </a:r>
            <a:r>
              <a:rPr>
                <a:solidFill>
                  <a:schemeClr val="accent3">
                    <a:hueOff val="-365725"/>
                    <a:satOff val="-32500"/>
                    <a:lumOff val="18235"/>
                  </a:schemeClr>
                </a:solidFill>
              </a:rPr>
              <a:t>trust</a:t>
            </a:r>
            <a:r>
              <a:t> this key?</a:t>
            </a:r>
          </a:p>
        </p:txBody>
      </p:sp>
      <p:grpSp>
        <p:nvGrpSpPr>
          <p:cNvPr id="248" name="Group"/>
          <p:cNvGrpSpPr/>
          <p:nvPr/>
        </p:nvGrpSpPr>
        <p:grpSpPr>
          <a:xfrm>
            <a:off x="817039" y="7741705"/>
            <a:ext cx="11925310" cy="1143001"/>
            <a:chOff x="-1753838" y="-60473"/>
            <a:chExt cx="11925309" cy="1143000"/>
          </a:xfrm>
        </p:grpSpPr>
        <p:sp>
          <p:nvSpPr>
            <p:cNvPr id="246" name="PKI"/>
            <p:cNvSpPr/>
            <p:nvPr/>
          </p:nvSpPr>
          <p:spPr>
            <a:xfrm>
              <a:off x="-1753839" y="-1"/>
              <a:ext cx="1640384" cy="1022054"/>
            </a:xfrm>
            <a:prstGeom prst="roundRect">
              <a:avLst>
                <a:gd name="adj" fmla="val 18639"/>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900">
                  <a:latin typeface="Gill Sans"/>
                  <a:ea typeface="Gill Sans"/>
                  <a:cs typeface="Gill Sans"/>
                  <a:sym typeface="Gill Sans"/>
                </a:defRPr>
              </a:lvl1pPr>
            </a:lstStyle>
            <a:p>
              <a:pPr/>
              <a:r>
                <a:t>PKI</a:t>
              </a:r>
            </a:p>
          </p:txBody>
        </p:sp>
        <p:sp>
          <p:nvSpPr>
            <p:cNvPr id="247" name="Public Key Infrastructure (PKI) supports…"/>
            <p:cNvSpPr txBox="1"/>
            <p:nvPr/>
          </p:nvSpPr>
          <p:spPr>
            <a:xfrm>
              <a:off x="91322" y="-60474"/>
              <a:ext cx="10080149"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b="0" sz="3600">
                  <a:solidFill>
                    <a:srgbClr val="FFFB00"/>
                  </a:solidFill>
                  <a:latin typeface="Gill Sans"/>
                  <a:ea typeface="Gill Sans"/>
                  <a:cs typeface="Gill Sans"/>
                  <a:sym typeface="Gill Sans"/>
                </a:defRPr>
              </a:pPr>
              <a:r>
                <a:t>Public Key Infrastructure (PKI) supports </a:t>
              </a:r>
            </a:p>
            <a:p>
              <a:pPr algn="l">
                <a:defRPr b="0" sz="3600">
                  <a:solidFill>
                    <a:srgbClr val="FFFB00"/>
                  </a:solidFill>
                  <a:latin typeface="Gill Sans"/>
                  <a:ea typeface="Gill Sans"/>
                  <a:cs typeface="Gill Sans"/>
                  <a:sym typeface="Gill Sans"/>
                </a:defRPr>
              </a:pPr>
              <a:r>
                <a:t>the (1) </a:t>
              </a:r>
              <a:r>
                <a:rPr>
                  <a:solidFill>
                    <a:schemeClr val="accent3">
                      <a:hueOff val="-365725"/>
                      <a:satOff val="-32500"/>
                      <a:lumOff val="18235"/>
                    </a:schemeClr>
                  </a:solidFill>
                </a:rPr>
                <a:t>distribution</a:t>
              </a:r>
              <a:r>
                <a:t> and (2) </a:t>
              </a:r>
              <a:r>
                <a:rPr>
                  <a:solidFill>
                    <a:schemeClr val="accent3">
                      <a:hueOff val="-365725"/>
                      <a:satOff val="-32500"/>
                      <a:lumOff val="18235"/>
                    </a:schemeClr>
                  </a:solidFill>
                </a:rPr>
                <a:t>identification</a:t>
              </a:r>
              <a:r>
                <a:t> of public key</a:t>
              </a:r>
            </a:p>
          </p:txBody>
        </p:sp>
      </p:grpSp>
      <p:sp>
        <p:nvSpPr>
          <p:cNvPr id="249" name="…."/>
          <p:cNvSpPr/>
          <p:nvPr/>
        </p:nvSpPr>
        <p:spPr>
          <a:xfrm>
            <a:off x="2330868" y="3957268"/>
            <a:ext cx="4111626" cy="1654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85" y="0"/>
                </a:moveTo>
                <a:lnTo>
                  <a:pt x="9138" y="6849"/>
                </a:lnTo>
                <a:lnTo>
                  <a:pt x="373" y="6849"/>
                </a:lnTo>
                <a:cubicBezTo>
                  <a:pt x="167" y="6849"/>
                  <a:pt x="0" y="7265"/>
                  <a:pt x="0" y="7777"/>
                </a:cubicBezTo>
                <a:lnTo>
                  <a:pt x="0" y="20673"/>
                </a:lnTo>
                <a:cubicBezTo>
                  <a:pt x="0" y="21184"/>
                  <a:pt x="167" y="21600"/>
                  <a:pt x="373" y="21600"/>
                </a:cubicBezTo>
                <a:lnTo>
                  <a:pt x="21227" y="21600"/>
                </a:lnTo>
                <a:cubicBezTo>
                  <a:pt x="21433" y="21600"/>
                  <a:pt x="21600" y="21184"/>
                  <a:pt x="21600" y="20673"/>
                </a:cubicBezTo>
                <a:lnTo>
                  <a:pt x="21600" y="7777"/>
                </a:lnTo>
                <a:cubicBezTo>
                  <a:pt x="21600" y="7265"/>
                  <a:pt x="21433" y="6849"/>
                  <a:pt x="21227" y="6849"/>
                </a:cubicBezTo>
                <a:lnTo>
                  <a:pt x="10631" y="6849"/>
                </a:lnTo>
                <a:lnTo>
                  <a:pt x="9885"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900"/>
            </a:lvl1pPr>
          </a:lstStyle>
          <a:p>
            <a:pPr/>
            <a:r>
              <a:t>….</a:t>
            </a:r>
          </a:p>
        </p:txBody>
      </p:sp>
      <p:sp>
        <p:nvSpPr>
          <p:cNvPr id="250"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24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100"/>
                                  </p:stCondLst>
                                  <p:iterate type="el" backwards="0">
                                    <p:tmAbs val="0"/>
                                  </p:iterate>
                                  <p:childTnLst>
                                    <p:set>
                                      <p:cBhvr>
                                        <p:cTn id="9" fill="hold"/>
                                        <p:tgtEl>
                                          <p:spTgt spid="24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ID="9" grpId="3" fill="hold">
                                  <p:stCondLst>
                                    <p:cond delay="0"/>
                                  </p:stCondLst>
                                  <p:iterate type="el" backwards="0">
                                    <p:tmAbs val="0"/>
                                  </p:iterate>
                                  <p:childTnLst>
                                    <p:set>
                                      <p:cBhvr>
                                        <p:cTn id="13" fill="hold"/>
                                        <p:tgtEl>
                                          <p:spTgt spid="248"/>
                                        </p:tgtEl>
                                        <p:attrNameLst>
                                          <p:attrName>style.visibility</p:attrName>
                                        </p:attrNameLst>
                                      </p:cBhvr>
                                      <p:to>
                                        <p:strVal val="visible"/>
                                      </p:to>
                                    </p:set>
                                    <p:animEffect filter="dissolve" transition="in">
                                      <p:cBhvr>
                                        <p:cTn id="14" dur="499"/>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5" grpId="1"/>
      <p:bldP build="whole" bldLvl="1" animBg="1" rev="0" advAuto="0" spid="249" grpId="2"/>
      <p:bldP build="whole" bldLvl="1" animBg="1" rev="0" advAuto="0" spid="248" grpId="3"/>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142" name="Who Manages vs. Who Uses DNSSEC"/>
          <p:cNvSpPr txBox="1"/>
          <p:nvPr>
            <p:ph type="title"/>
          </p:nvPr>
        </p:nvSpPr>
        <p:spPr>
          <a:prstGeom prst="rect">
            <a:avLst/>
          </a:prstGeom>
        </p:spPr>
        <p:txBody>
          <a:bodyPr/>
          <a:lstStyle/>
          <a:p>
            <a:pPr/>
            <a:r>
              <a:t>Who </a:t>
            </a:r>
            <a:r>
              <a:rPr>
                <a:solidFill>
                  <a:schemeClr val="accent3">
                    <a:hueOff val="-365725"/>
                    <a:satOff val="-32500"/>
                    <a:lumOff val="18235"/>
                  </a:schemeClr>
                </a:solidFill>
              </a:rPr>
              <a:t>Manages</a:t>
            </a:r>
            <a:r>
              <a:t> vs. Who </a:t>
            </a:r>
            <a:r>
              <a:rPr>
                <a:solidFill>
                  <a:schemeClr val="accent3">
                    <a:hueOff val="-365725"/>
                    <a:satOff val="-32500"/>
                    <a:lumOff val="18235"/>
                  </a:schemeClr>
                </a:solidFill>
              </a:rPr>
              <a:t>Uses</a:t>
            </a:r>
            <a:r>
              <a:t> DNSSEC</a:t>
            </a:r>
          </a:p>
        </p:txBody>
      </p:sp>
      <p:sp>
        <p:nvSpPr>
          <p:cNvPr id="1143" name="Slide Number"/>
          <p:cNvSpPr txBox="1"/>
          <p:nvPr>
            <p:ph type="sldNum" sz="quarter" idx="2"/>
          </p:nvPr>
        </p:nvSpPr>
        <p:spPr>
          <a:xfrm>
            <a:off x="11990933" y="9296400"/>
            <a:ext cx="287834"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4" name="I want to provide DNS records…"/>
          <p:cNvSpPr/>
          <p:nvPr/>
        </p:nvSpPr>
        <p:spPr>
          <a:xfrm>
            <a:off x="9245063" y="6320715"/>
            <a:ext cx="3467498" cy="1284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5" y="0"/>
                </a:moveTo>
                <a:cubicBezTo>
                  <a:pt x="5104" y="0"/>
                  <a:pt x="4925" y="485"/>
                  <a:pt x="4925" y="1081"/>
                </a:cubicBezTo>
                <a:lnTo>
                  <a:pt x="4925" y="8935"/>
                </a:lnTo>
                <a:lnTo>
                  <a:pt x="0" y="11090"/>
                </a:lnTo>
                <a:lnTo>
                  <a:pt x="4925" y="13252"/>
                </a:lnTo>
                <a:lnTo>
                  <a:pt x="4925" y="20519"/>
                </a:lnTo>
                <a:cubicBezTo>
                  <a:pt x="4925" y="21115"/>
                  <a:pt x="5104" y="21600"/>
                  <a:pt x="5325" y="21600"/>
                </a:cubicBezTo>
                <a:lnTo>
                  <a:pt x="21199" y="21600"/>
                </a:lnTo>
                <a:cubicBezTo>
                  <a:pt x="21420" y="21600"/>
                  <a:pt x="21600" y="21115"/>
                  <a:pt x="21600" y="20519"/>
                </a:cubicBezTo>
                <a:lnTo>
                  <a:pt x="21600" y="1081"/>
                </a:lnTo>
                <a:cubicBezTo>
                  <a:pt x="21600" y="485"/>
                  <a:pt x="21420" y="0"/>
                  <a:pt x="21199" y="0"/>
                </a:cubicBezTo>
                <a:lnTo>
                  <a:pt x="5325" y="0"/>
                </a:lnTo>
                <a:close/>
              </a:path>
            </a:pathLst>
          </a:custGeom>
          <a:ln w="38100">
            <a:solidFill>
              <a:schemeClr val="accent1">
                <a:lumOff val="13529"/>
              </a:schemeClr>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200">
                <a:latin typeface="+mn-lt"/>
                <a:ea typeface="+mn-ea"/>
                <a:cs typeface="+mn-cs"/>
                <a:sym typeface="Helvetica Neue Medium"/>
              </a:defRPr>
            </a:pPr>
            <a:r>
              <a:t>I want to provide DNS records</a:t>
            </a:r>
          </a:p>
          <a:p>
            <a:pPr>
              <a:defRPr b="0" sz="2200">
                <a:latin typeface="+mn-lt"/>
                <a:ea typeface="+mn-ea"/>
                <a:cs typeface="+mn-cs"/>
                <a:sym typeface="Helvetica Neue Medium"/>
              </a:defRPr>
            </a:pPr>
            <a:r>
              <a:t> </a:t>
            </a:r>
            <a:r>
              <a:rPr>
                <a:solidFill>
                  <a:schemeClr val="accent4">
                    <a:hueOff val="468000"/>
                    <a:satOff val="-4761"/>
                    <a:lumOff val="10196"/>
                  </a:schemeClr>
                </a:solidFill>
              </a:rPr>
              <a:t>in a secure manner</a:t>
            </a:r>
          </a:p>
        </p:txBody>
      </p:sp>
      <p:sp>
        <p:nvSpPr>
          <p:cNvPr id="1145" name="Man"/>
          <p:cNvSpPr/>
          <p:nvPr/>
        </p:nvSpPr>
        <p:spPr>
          <a:xfrm>
            <a:off x="3980166" y="6319591"/>
            <a:ext cx="498491" cy="1286933"/>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FFFFFF"/>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146" name="example.com"/>
          <p:cNvSpPr/>
          <p:nvPr/>
        </p:nvSpPr>
        <p:spPr>
          <a:xfrm>
            <a:off x="7273442" y="6234245"/>
            <a:ext cx="1802878" cy="1259041"/>
          </a:xfrm>
          <a:prstGeom prst="roundRect">
            <a:avLst>
              <a:gd name="adj" fmla="val 15131"/>
            </a:avLst>
          </a:prstGeom>
          <a:solidFill>
            <a:srgbClr val="000000"/>
          </a:solidFill>
          <a:ln w="635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300">
                <a:latin typeface="Gill Sans"/>
                <a:ea typeface="Gill Sans"/>
                <a:cs typeface="Gill Sans"/>
                <a:sym typeface="Gill Sans"/>
              </a:defRPr>
            </a:lvl1pPr>
          </a:lstStyle>
          <a:p>
            <a:pPr/>
            <a:r>
              <a:t>example.com</a:t>
            </a:r>
          </a:p>
        </p:txBody>
      </p:sp>
      <p:sp>
        <p:nvSpPr>
          <p:cNvPr id="1147" name="Line"/>
          <p:cNvSpPr/>
          <p:nvPr/>
        </p:nvSpPr>
        <p:spPr>
          <a:xfrm flipH="1">
            <a:off x="4786035" y="6863765"/>
            <a:ext cx="2071358" cy="1"/>
          </a:xfrm>
          <a:prstGeom prst="line">
            <a:avLst/>
          </a:prstGeom>
          <a:ln w="63500">
            <a:solidFill>
              <a:srgbClr val="FFFFFF"/>
            </a:solidFill>
            <a:miter lim="400000"/>
            <a:headEnd type="triangle"/>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1148" name="Line"/>
          <p:cNvSpPr/>
          <p:nvPr/>
        </p:nvSpPr>
        <p:spPr>
          <a:xfrm flipH="1">
            <a:off x="4691941" y="5151919"/>
            <a:ext cx="1902885" cy="922962"/>
          </a:xfrm>
          <a:prstGeom prst="line">
            <a:avLst/>
          </a:prstGeom>
          <a:ln w="63500">
            <a:solidFill>
              <a:srgbClr val="FFFFFF"/>
            </a:solidFill>
            <a:miter lim="400000"/>
            <a:headEnd type="triangle"/>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1149" name="Line"/>
          <p:cNvSpPr/>
          <p:nvPr/>
        </p:nvSpPr>
        <p:spPr>
          <a:xfrm>
            <a:off x="8174881" y="3470834"/>
            <a:ext cx="1" cy="2653779"/>
          </a:xfrm>
          <a:prstGeom prst="line">
            <a:avLst/>
          </a:prstGeom>
          <a:ln w="50800">
            <a:solidFill>
              <a:srgbClr val="FFFFFF"/>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150" name="GoDaddy…"/>
          <p:cNvSpPr/>
          <p:nvPr/>
        </p:nvSpPr>
        <p:spPr>
          <a:xfrm>
            <a:off x="7273442" y="4108314"/>
            <a:ext cx="1802878" cy="1259041"/>
          </a:xfrm>
          <a:prstGeom prst="roundRect">
            <a:avLst>
              <a:gd name="adj" fmla="val 15131"/>
            </a:avLst>
          </a:prstGeom>
          <a:solidFill>
            <a:srgbClr val="000000"/>
          </a:solidFill>
          <a:ln w="635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600">
                <a:latin typeface="Gill Sans"/>
                <a:ea typeface="Gill Sans"/>
                <a:cs typeface="Gill Sans"/>
                <a:sym typeface="Gill Sans"/>
              </a:defRPr>
            </a:pPr>
            <a:r>
              <a:t>GoDaddy</a:t>
            </a:r>
          </a:p>
          <a:p>
            <a:pPr>
              <a:defRPr b="0" sz="2600">
                <a:latin typeface="Gill Sans"/>
                <a:ea typeface="Gill Sans"/>
                <a:cs typeface="Gill Sans"/>
                <a:sym typeface="Gill Sans"/>
              </a:defRPr>
            </a:pPr>
            <a:r>
              <a:t>(Registrar)</a:t>
            </a:r>
          </a:p>
        </p:txBody>
      </p:sp>
      <p:sp>
        <p:nvSpPr>
          <p:cNvPr id="1151" name=".COM…"/>
          <p:cNvSpPr/>
          <p:nvPr/>
        </p:nvSpPr>
        <p:spPr>
          <a:xfrm>
            <a:off x="7273442" y="2102161"/>
            <a:ext cx="1802878" cy="1259040"/>
          </a:xfrm>
          <a:prstGeom prst="roundRect">
            <a:avLst>
              <a:gd name="adj" fmla="val 15131"/>
            </a:avLst>
          </a:prstGeom>
          <a:ln w="635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600">
                <a:latin typeface="Gill Sans"/>
                <a:ea typeface="Gill Sans"/>
                <a:cs typeface="Gill Sans"/>
                <a:sym typeface="Gill Sans"/>
              </a:defRPr>
            </a:pPr>
            <a:r>
              <a:t>.COM </a:t>
            </a:r>
          </a:p>
          <a:p>
            <a:pPr>
              <a:defRPr b="0" sz="2600">
                <a:latin typeface="Gill Sans"/>
                <a:ea typeface="Gill Sans"/>
                <a:cs typeface="Gill Sans"/>
                <a:sym typeface="Gill Sans"/>
              </a:defRPr>
            </a:pPr>
            <a:r>
              <a:t>(Verisign)</a:t>
            </a:r>
          </a:p>
        </p:txBody>
      </p:sp>
      <p:sp>
        <p:nvSpPr>
          <p:cNvPr id="1152" name="DS Record"/>
          <p:cNvSpPr/>
          <p:nvPr/>
        </p:nvSpPr>
        <p:spPr>
          <a:xfrm>
            <a:off x="8685313" y="7215043"/>
            <a:ext cx="879418" cy="745122"/>
          </a:xfrm>
          <a:prstGeom prst="roundRect">
            <a:avLst>
              <a:gd name="adj" fmla="val 22059"/>
            </a:avLst>
          </a:prstGeom>
          <a:solidFill>
            <a:srgbClr val="E8A43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700">
                <a:latin typeface="Gill Sans"/>
                <a:ea typeface="Gill Sans"/>
                <a:cs typeface="Gill Sans"/>
                <a:sym typeface="Gill Sans"/>
              </a:defRPr>
            </a:lvl1pPr>
          </a:lstStyle>
          <a:p>
            <a:pPr/>
            <a:r>
              <a:t>DS Record</a:t>
            </a:r>
          </a:p>
        </p:txBody>
      </p:sp>
      <p:pic>
        <p:nvPicPr>
          <p:cNvPr id="1153" name="Image" descr="Image"/>
          <p:cNvPicPr>
            <a:picLocks noChangeAspect="1"/>
          </p:cNvPicPr>
          <p:nvPr/>
        </p:nvPicPr>
        <p:blipFill>
          <a:blip r:embed="rId3">
            <a:extLst/>
          </a:blip>
          <a:stretch>
            <a:fillRect/>
          </a:stretch>
        </p:blipFill>
        <p:spPr>
          <a:xfrm>
            <a:off x="6887785" y="7215043"/>
            <a:ext cx="745122" cy="745122"/>
          </a:xfrm>
          <a:prstGeom prst="rect">
            <a:avLst/>
          </a:prstGeom>
          <a:ln w="12700">
            <a:miter lim="400000"/>
          </a:ln>
        </p:spPr>
      </p:pic>
      <p:pic>
        <p:nvPicPr>
          <p:cNvPr id="1154" name="Image" descr="Image"/>
          <p:cNvPicPr>
            <a:picLocks noChangeAspect="1"/>
          </p:cNvPicPr>
          <p:nvPr/>
        </p:nvPicPr>
        <p:blipFill>
          <a:blip r:embed="rId3">
            <a:extLst/>
          </a:blip>
          <a:stretch>
            <a:fillRect/>
          </a:stretch>
        </p:blipFill>
        <p:spPr>
          <a:xfrm>
            <a:off x="6887785" y="5039769"/>
            <a:ext cx="745122" cy="745122"/>
          </a:xfrm>
          <a:prstGeom prst="rect">
            <a:avLst/>
          </a:prstGeom>
          <a:ln w="12700">
            <a:miter lim="400000"/>
          </a:ln>
        </p:spPr>
      </p:pic>
      <p:sp>
        <p:nvSpPr>
          <p:cNvPr id="1155" name="I need to manage all DNSSEC records for example.com"/>
          <p:cNvSpPr/>
          <p:nvPr/>
        </p:nvSpPr>
        <p:spPr>
          <a:xfrm>
            <a:off x="9274852" y="3123092"/>
            <a:ext cx="3437732" cy="1643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0" y="0"/>
                </a:moveTo>
                <a:cubicBezTo>
                  <a:pt x="3617" y="0"/>
                  <a:pt x="3436" y="379"/>
                  <a:pt x="3436" y="845"/>
                </a:cubicBezTo>
                <a:lnTo>
                  <a:pt x="3436" y="14306"/>
                </a:lnTo>
                <a:lnTo>
                  <a:pt x="0" y="21600"/>
                </a:lnTo>
                <a:lnTo>
                  <a:pt x="5070" y="16889"/>
                </a:lnTo>
                <a:lnTo>
                  <a:pt x="21196" y="16889"/>
                </a:lnTo>
                <a:cubicBezTo>
                  <a:pt x="21419" y="16889"/>
                  <a:pt x="21600" y="16510"/>
                  <a:pt x="21600" y="16043"/>
                </a:cubicBezTo>
                <a:lnTo>
                  <a:pt x="21600" y="845"/>
                </a:lnTo>
                <a:cubicBezTo>
                  <a:pt x="21600" y="379"/>
                  <a:pt x="21419" y="0"/>
                  <a:pt x="21196" y="0"/>
                </a:cubicBezTo>
                <a:lnTo>
                  <a:pt x="3840" y="0"/>
                </a:lnTo>
                <a:close/>
              </a:path>
            </a:pathLst>
          </a:custGeom>
          <a:ln w="38100">
            <a:solidFill>
              <a:schemeClr val="accent5">
                <a:hueOff val="89162"/>
                <a:satOff val="9554"/>
                <a:lumOff val="16296"/>
              </a:schemeClr>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I need to manage all DNSSEC records for example.com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4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147"/>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11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4" fill="hold">
                                  <p:stCondLst>
                                    <p:cond delay="0"/>
                                  </p:stCondLst>
                                  <p:iterate type="el" backwards="0">
                                    <p:tmAbs val="0"/>
                                  </p:iterate>
                                  <p:childTnLst>
                                    <p:set>
                                      <p:cBhvr>
                                        <p:cTn id="16" fill="hold"/>
                                        <p:tgtEl>
                                          <p:spTgt spid="11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11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path" nodeType="clickEffect" presetSubtype="0" presetID="-1" grpId="6" accel="50000" decel="50000" fill="hold">
                                  <p:stCondLst>
                                    <p:cond delay="0"/>
                                  </p:stCondLst>
                                  <p:childTnLst>
                                    <p:animMotion path="M 0.000000 0.000000 L -0.001563 -0.223036" origin="layout" pathEditMode="relative">
                                      <p:cBhvr>
                                        <p:cTn id="24" dur="500" fill="hold"/>
                                        <p:tgtEl>
                                          <p:spTgt spid="1152"/>
                                        </p:tgtEl>
                                        <p:attrNameLst>
                                          <p:attrName>ppt_x</p:attrName>
                                          <p:attrName>ppt_y</p:attrName>
                                        </p:attrNameLst>
                                      </p:cBhvr>
                                    </p:animMotion>
                                  </p:childTnLst>
                                </p:cTn>
                              </p:par>
                            </p:childTnLst>
                          </p:cTn>
                        </p:par>
                        <p:par>
                          <p:cTn id="25" fill="hold">
                            <p:stCondLst>
                              <p:cond delay="0"/>
                            </p:stCondLst>
                            <p:childTnLst>
                              <p:par>
                                <p:cTn id="26" presetClass="path" nodeType="afterEffect" presetSubtype="0" presetID="-1" grpId="7" accel="50000" decel="50000" fill="hold">
                                  <p:stCondLst>
                                    <p:cond delay="100"/>
                                  </p:stCondLst>
                                  <p:childTnLst>
                                    <p:animMotion path="M -0.001563 -0.223036 L -0.001563 -0.432335" origin="layout" pathEditMode="relative">
                                      <p:cBhvr>
                                        <p:cTn id="27" dur="500" fill="hold"/>
                                        <p:tgtEl>
                                          <p:spTgt spid="1152"/>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8" fill="hold">
                                  <p:stCondLst>
                                    <p:cond delay="0"/>
                                  </p:stCondLst>
                                  <p:iterate type="el" backwards="0">
                                    <p:tmAbs val="0"/>
                                  </p:iterate>
                                  <p:childTnLst>
                                    <p:set>
                                      <p:cBhvr>
                                        <p:cTn id="31" fill="hold"/>
                                        <p:tgtEl>
                                          <p:spTgt spid="1154"/>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1148"/>
                                        </p:tgtEl>
                                        <p:attrNameLst>
                                          <p:attrName>style.visibility</p:attrName>
                                        </p:attrNameLst>
                                      </p:cBhvr>
                                      <p:to>
                                        <p:strVal val="visible"/>
                                      </p:to>
                                    </p:set>
                                  </p:childTnLst>
                                </p:cTn>
                              </p:par>
                            </p:childTnLst>
                          </p:cTn>
                        </p:par>
                        <p:par>
                          <p:cTn id="35" fill="hold">
                            <p:stCondLst>
                              <p:cond delay="0"/>
                            </p:stCondLst>
                            <p:childTnLst>
                              <p:par>
                                <p:cTn id="36" presetClass="exit" nodeType="afterEffect" presetID="9" grpId="10" fill="hold">
                                  <p:stCondLst>
                                    <p:cond delay="0"/>
                                  </p:stCondLst>
                                  <p:iterate type="el" backwards="0">
                                    <p:tmAbs val="0"/>
                                  </p:iterate>
                                  <p:childTnLst>
                                    <p:animEffect filter="dissolve" transition="out">
                                      <p:cBhvr>
                                        <p:cTn id="37" dur="1000" fill="hold"/>
                                        <p:tgtEl>
                                          <p:spTgt spid="1147"/>
                                        </p:tgtEl>
                                      </p:cBhvr>
                                    </p:animEffect>
                                    <p:set>
                                      <p:cBhvr>
                                        <p:cTn id="38" fill="hold">
                                          <p:stCondLst>
                                            <p:cond delay="999"/>
                                          </p:stCondLst>
                                        </p:cTn>
                                        <p:tgtEl>
                                          <p:spTgt spid="114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1" fill="hold">
                                  <p:stCondLst>
                                    <p:cond delay="0"/>
                                  </p:stCondLst>
                                  <p:iterate type="el" backwards="0">
                                    <p:tmAbs val="0"/>
                                  </p:iterate>
                                  <p:childTnLst>
                                    <p:set>
                                      <p:cBhvr>
                                        <p:cTn id="42" fill="hold"/>
                                        <p:tgtEl>
                                          <p:spTgt spid="1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47" grpId="2"/>
      <p:bldP build="whole" bldLvl="1" animBg="1" rev="0" advAuto="0" spid="1155" grpId="11"/>
      <p:bldP build="whole" bldLvl="1" animBg="1" rev="0" advAuto="0" spid="1148" grpId="9"/>
      <p:bldP build="whole" bldLvl="1" animBg="1" rev="0" advAuto="0" spid="1145" grpId="1"/>
      <p:bldP build="whole" bldLvl="1" animBg="1" rev="0" advAuto="0" spid="1147" grpId="10"/>
      <p:bldP build="whole" bldLvl="1" animBg="1" rev="0" advAuto="0" spid="1152" grpId="5"/>
      <p:bldP build="whole" bldLvl="1" animBg="1" rev="0" advAuto="0" spid="1144" grpId="3"/>
      <p:bldP build="whole" bldLvl="1" animBg="1" rev="0" advAuto="0" spid="1154" grpId="8"/>
      <p:bldP build="whole" bldLvl="1" animBg="1" rev="0" advAuto="0" spid="1153" grpId="4"/>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9" name="Cost of Managements"/>
          <p:cNvSpPr txBox="1"/>
          <p:nvPr>
            <p:ph type="title"/>
          </p:nvPr>
        </p:nvSpPr>
        <p:spPr>
          <a:prstGeom prst="rect">
            <a:avLst/>
          </a:prstGeom>
        </p:spPr>
        <p:txBody>
          <a:bodyPr/>
          <a:lstStyle/>
          <a:p>
            <a:pPr/>
            <a:r>
              <a:t>Cost of Managements</a:t>
            </a:r>
          </a:p>
        </p:txBody>
      </p:sp>
      <p:sp>
        <p:nvSpPr>
          <p:cNvPr id="11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161" name="Table"/>
          <p:cNvGraphicFramePr/>
          <p:nvPr/>
        </p:nvGraphicFramePr>
        <p:xfrm>
          <a:off x="2463850" y="2168958"/>
          <a:ext cx="8102500" cy="5428384"/>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696599"/>
                <a:gridCol w="2696599"/>
                <a:gridCol w="2696599"/>
              </a:tblGrid>
              <a:tr h="1353920">
                <a:tc>
                  <a:txBody>
                    <a:bodyPr/>
                    <a:lstStyle/>
                    <a:p>
                      <a:pPr>
                        <a:defRPr sz="2400">
                          <a:sym typeface="Helvetica Neue"/>
                        </a:defRPr>
                      </a:pPr>
                    </a:p>
                  </a:txBody>
                  <a:tcPr marL="50800" marR="50800" marT="50800" marB="50800" anchor="ctr" anchorCtr="0" horzOverflow="overflow">
                    <a:lnL w="12700">
                      <a:solidFill>
                        <a:srgbClr val="D6D6D6"/>
                      </a:solidFill>
                      <a:miter lim="400000"/>
                    </a:lnL>
                  </a:tcPr>
                </a:tc>
                <a:tc>
                  <a:txBody>
                    <a:bodyPr/>
                    <a:lstStyle/>
                    <a:p>
                      <a:pPr>
                        <a:defRPr b="0" sz="1800">
                          <a:solidFill>
                            <a:srgbClr val="000000"/>
                          </a:solidFill>
                        </a:defRPr>
                      </a:pPr>
                      <a:r>
                        <a:rPr b="1" sz="2400">
                          <a:solidFill>
                            <a:srgbClr val="FFFFFF"/>
                          </a:solidFill>
                          <a:sym typeface="Helvetica Neue"/>
                        </a:rPr>
                        <a:t>DNS</a:t>
                      </a:r>
                    </a:p>
                  </a:txBody>
                  <a:tcPr marL="50800" marR="50800" marT="50800" marB="50800" anchor="ctr" anchorCtr="0" horzOverflow="overflow"/>
                </a:tc>
                <a:tc>
                  <a:txBody>
                    <a:bodyPr/>
                    <a:lstStyle/>
                    <a:p>
                      <a:pPr>
                        <a:defRPr b="0" sz="1800">
                          <a:solidFill>
                            <a:srgbClr val="000000"/>
                          </a:solidFill>
                        </a:defRPr>
                      </a:pPr>
                      <a:r>
                        <a:rPr b="1" sz="2400">
                          <a:solidFill>
                            <a:srgbClr val="FFFFFF"/>
                          </a:solidFill>
                          <a:sym typeface="Helvetica Neue"/>
                        </a:rPr>
                        <a:t>DNSSEC</a:t>
                      </a:r>
                    </a:p>
                  </a:txBody>
                  <a:tcPr marL="50800" marR="50800" marT="50800" marB="50800" anchor="ctr" anchorCtr="0" horzOverflow="overflow">
                    <a:lnR w="12700">
                      <a:solidFill>
                        <a:srgbClr val="D6D6D6"/>
                      </a:solidFill>
                      <a:miter lim="400000"/>
                    </a:lnR>
                  </a:tcPr>
                </a:tc>
              </a:tr>
              <a:tr h="1353920">
                <a:tc>
                  <a:txBody>
                    <a:bodyPr/>
                    <a:lstStyle/>
                    <a:p>
                      <a:pPr>
                        <a:defRPr b="0" sz="1800">
                          <a:solidFill>
                            <a:srgbClr val="000000"/>
                          </a:solidFill>
                        </a:defRPr>
                      </a:pPr>
                      <a:r>
                        <a:rPr b="1" sz="2400">
                          <a:solidFill>
                            <a:srgbClr val="FFFFFF"/>
                          </a:solidFill>
                          <a:sym typeface="Helvetica Neue"/>
                        </a:rPr>
                        <a:t># of Records</a:t>
                      </a:r>
                    </a:p>
                  </a:txBody>
                  <a:tcPr marL="50800" marR="50800" marT="50800" marB="50800" anchor="ctr" anchorCtr="0" horzOverflow="overflow"/>
                </a:tc>
                <a:tc gridSpan="2">
                  <a:txBody>
                    <a:bodyPr/>
                    <a:lstStyle/>
                    <a:p>
                      <a:pPr>
                        <a:defRPr sz="2400">
                          <a:latin typeface="Gill Sans"/>
                          <a:ea typeface="Gill Sans"/>
                          <a:cs typeface="Gill Sans"/>
                          <a:sym typeface="Gill Sans"/>
                        </a:defRPr>
                      </a:pPr>
                      <a:r>
                        <a:t>DNSSEC introduces </a:t>
                      </a:r>
                    </a:p>
                    <a:p>
                      <a:pPr>
                        <a:defRPr sz="2400">
                          <a:latin typeface="Gill Sans"/>
                          <a:ea typeface="Gill Sans"/>
                          <a:cs typeface="Gill Sans"/>
                          <a:sym typeface="Gill Sans"/>
                        </a:defRPr>
                      </a:pPr>
                      <a:r>
                        <a:rPr>
                          <a:solidFill>
                            <a:schemeClr val="accent5">
                              <a:hueOff val="89162"/>
                              <a:satOff val="9554"/>
                              <a:lumOff val="16296"/>
                            </a:schemeClr>
                          </a:solidFill>
                        </a:rPr>
                        <a:t>much more</a:t>
                      </a:r>
                      <a:r>
                        <a:t> records </a:t>
                      </a:r>
                    </a:p>
                    <a:p>
                      <a:pPr>
                        <a:defRPr sz="2400">
                          <a:latin typeface="Gill Sans"/>
                          <a:ea typeface="Gill Sans"/>
                          <a:cs typeface="Gill Sans"/>
                          <a:sym typeface="Gill Sans"/>
                        </a:defRPr>
                      </a:pPr>
                      <a:r>
                        <a:t>(e.g., need signatures for each record)</a:t>
                      </a:r>
                    </a:p>
                  </a:txBody>
                  <a:tcPr marL="50800" marR="50800" marT="50800" marB="50800" anchor="ctr" anchorCtr="0" horzOverflow="overflow">
                    <a:lnR w="12700">
                      <a:solidFill>
                        <a:srgbClr val="D6D6D6"/>
                      </a:solidFill>
                      <a:miter lim="400000"/>
                    </a:lnR>
                  </a:tcPr>
                </a:tc>
                <a:tc hMerge="1">
                  <a:tcPr/>
                </a:tc>
              </a:tr>
              <a:tr h="1353920">
                <a:tc>
                  <a:txBody>
                    <a:bodyPr/>
                    <a:lstStyle/>
                    <a:p>
                      <a:pPr>
                        <a:defRPr b="0" sz="1800">
                          <a:solidFill>
                            <a:srgbClr val="000000"/>
                          </a:solidFill>
                        </a:defRPr>
                      </a:pPr>
                      <a:r>
                        <a:rPr b="1" sz="2400">
                          <a:solidFill>
                            <a:srgbClr val="FFFFFF"/>
                          </a:solidFill>
                          <a:sym typeface="Helvetica Neue"/>
                        </a:rPr>
                        <a:t>Size of Records</a:t>
                      </a:r>
                    </a:p>
                  </a:txBody>
                  <a:tcPr marL="50800" marR="50800" marT="50800" marB="50800" anchor="ctr" anchorCtr="0" horzOverflow="overflow"/>
                </a:tc>
                <a:tc gridSpan="2">
                  <a:txBody>
                    <a:bodyPr/>
                    <a:lstStyle/>
                    <a:p>
                      <a:pPr>
                        <a:defRPr sz="2400">
                          <a:latin typeface="Gill Sans"/>
                          <a:ea typeface="Gill Sans"/>
                          <a:cs typeface="Gill Sans"/>
                          <a:sym typeface="Gill Sans"/>
                        </a:defRPr>
                      </a:pPr>
                      <a:r>
                        <a:t>Signatures are usually </a:t>
                      </a:r>
                      <a:r>
                        <a:rPr>
                          <a:solidFill>
                            <a:schemeClr val="accent5">
                              <a:hueOff val="89162"/>
                              <a:satOff val="9554"/>
                              <a:lumOff val="16296"/>
                            </a:schemeClr>
                          </a:solidFill>
                        </a:rPr>
                        <a:t>3~6 times larger</a:t>
                      </a:r>
                      <a:r>
                        <a:t> than non-DNSSEC records*</a:t>
                      </a:r>
                    </a:p>
                  </a:txBody>
                  <a:tcPr marL="50800" marR="50800" marT="50800" marB="50800" anchor="ctr" anchorCtr="0" horzOverflow="overflow">
                    <a:lnR w="12700">
                      <a:solidFill>
                        <a:srgbClr val="D6D6D6"/>
                      </a:solidFill>
                      <a:miter lim="400000"/>
                    </a:lnR>
                  </a:tcPr>
                </a:tc>
                <a:tc hMerge="1">
                  <a:tcPr/>
                </a:tc>
              </a:tr>
              <a:tr h="1353920">
                <a:tc>
                  <a:txBody>
                    <a:bodyPr/>
                    <a:lstStyle/>
                    <a:p>
                      <a:pPr>
                        <a:defRPr b="0" sz="1800">
                          <a:solidFill>
                            <a:srgbClr val="000000"/>
                          </a:solidFill>
                        </a:defRPr>
                      </a:pPr>
                      <a:r>
                        <a:rPr b="1" sz="2400">
                          <a:solidFill>
                            <a:srgbClr val="FFFFFF"/>
                          </a:solidFill>
                          <a:sym typeface="Helvetica Neue"/>
                        </a:rPr>
                        <a:t>Management</a:t>
                      </a:r>
                    </a:p>
                  </a:txBody>
                  <a:tcPr marL="50800" marR="50800" marT="50800" marB="50800" anchor="ctr" anchorCtr="0" horzOverflow="overflow">
                    <a:lnB w="12700">
                      <a:solidFill>
                        <a:srgbClr val="D6D6D6"/>
                      </a:solidFill>
                      <a:miter lim="400000"/>
                    </a:lnB>
                  </a:tcPr>
                </a:tc>
                <a:tc>
                  <a:txBody>
                    <a:bodyPr/>
                    <a:lstStyle/>
                    <a:p>
                      <a:pPr>
                        <a:defRPr sz="1800">
                          <a:solidFill>
                            <a:srgbClr val="000000"/>
                          </a:solidFill>
                        </a:defRPr>
                      </a:pPr>
                      <a:r>
                        <a:rPr sz="2400">
                          <a:solidFill>
                            <a:srgbClr val="FFFFFF"/>
                          </a:solidFill>
                          <a:latin typeface="Gill Sans"/>
                          <a:ea typeface="Gill Sans"/>
                          <a:cs typeface="Gill Sans"/>
                          <a:sym typeface="Gill Sans"/>
                        </a:rPr>
                        <a:t>-</a:t>
                      </a:r>
                    </a:p>
                  </a:txBody>
                  <a:tcPr marL="50800" marR="50800" marT="50800" marB="50800" anchor="ctr" anchorCtr="0" horzOverflow="overflow">
                    <a:lnB w="12700">
                      <a:solidFill>
                        <a:srgbClr val="D6D6D6"/>
                      </a:solidFill>
                      <a:miter lim="400000"/>
                    </a:lnB>
                  </a:tcPr>
                </a:tc>
                <a:tc>
                  <a:txBody>
                    <a:bodyPr/>
                    <a:lstStyle/>
                    <a:p>
                      <a:pPr>
                        <a:defRPr sz="1800">
                          <a:solidFill>
                            <a:srgbClr val="000000"/>
                          </a:solidFill>
                        </a:defRPr>
                      </a:pPr>
                      <a:r>
                        <a:rPr sz="2400">
                          <a:solidFill>
                            <a:schemeClr val="accent5">
                              <a:hueOff val="89162"/>
                              <a:satOff val="9554"/>
                              <a:lumOff val="16296"/>
                            </a:schemeClr>
                          </a:solidFill>
                          <a:latin typeface="Gill Sans"/>
                          <a:ea typeface="Gill Sans"/>
                          <a:cs typeface="Gill Sans"/>
                          <a:sym typeface="Gill Sans"/>
                        </a:rPr>
                        <a:t>Strong Key
Unique Key
Rollover</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pSp>
        <p:nvGrpSpPr>
          <p:cNvPr id="1164" name="Group"/>
          <p:cNvGrpSpPr/>
          <p:nvPr/>
        </p:nvGrpSpPr>
        <p:grpSpPr>
          <a:xfrm>
            <a:off x="1488229" y="8051800"/>
            <a:ext cx="11080979" cy="1143001"/>
            <a:chOff x="-822097" y="-60473"/>
            <a:chExt cx="11080977" cy="1143000"/>
          </a:xfrm>
        </p:grpSpPr>
        <p:sp>
          <p:nvSpPr>
            <p:cNvPr id="1162" name="Operational Cost"/>
            <p:cNvSpPr/>
            <p:nvPr/>
          </p:nvSpPr>
          <p:spPr>
            <a:xfrm>
              <a:off x="-822098" y="0"/>
              <a:ext cx="2058277" cy="1022053"/>
            </a:xfrm>
            <a:prstGeom prst="roundRect">
              <a:avLst>
                <a:gd name="adj" fmla="val 18639"/>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900">
                  <a:latin typeface="Gill Sans"/>
                  <a:ea typeface="Gill Sans"/>
                  <a:cs typeface="Gill Sans"/>
                  <a:sym typeface="Gill Sans"/>
                </a:defRPr>
              </a:lvl1pPr>
            </a:lstStyle>
            <a:p>
              <a:pPr/>
              <a:r>
                <a:t>Operational Cost</a:t>
              </a:r>
            </a:p>
          </p:txBody>
        </p:sp>
        <p:sp>
          <p:nvSpPr>
            <p:cNvPr id="1163" name="Operational cost of DNSSEC is higher than that of DNS"/>
            <p:cNvSpPr txBox="1"/>
            <p:nvPr/>
          </p:nvSpPr>
          <p:spPr>
            <a:xfrm>
              <a:off x="1414648" y="-60474"/>
              <a:ext cx="8844232"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Operational cost of DNSSEC is higher than that of DNS</a:t>
              </a:r>
            </a:p>
          </p:txBody>
        </p:sp>
      </p:grpSp>
      <p:sp>
        <p:nvSpPr>
          <p:cNvPr id="1165" name="*DNSSEC and Its Potential for DDoS Attacks (IMC’14)"/>
          <p:cNvSpPr txBox="1"/>
          <p:nvPr/>
        </p:nvSpPr>
        <p:spPr>
          <a:xfrm>
            <a:off x="-19257" y="9358300"/>
            <a:ext cx="6558535" cy="4117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*DNSSEC and Its Potential for DDoS Attacks (IMC’14)</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1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ID="9" grpId="2" fill="hold">
                                  <p:stCondLst>
                                    <p:cond delay="0"/>
                                  </p:stCondLst>
                                  <p:iterate type="el" backwards="0">
                                    <p:tmAbs val="0"/>
                                  </p:iterate>
                                  <p:childTnLst>
                                    <p:set>
                                      <p:cBhvr>
                                        <p:cTn id="10" fill="hold"/>
                                        <p:tgtEl>
                                          <p:spTgt spid="1164"/>
                                        </p:tgtEl>
                                        <p:attrNameLst>
                                          <p:attrName>style.visibility</p:attrName>
                                        </p:attrNameLst>
                                      </p:cBhvr>
                                      <p:to>
                                        <p:strVal val="visible"/>
                                      </p:to>
                                    </p:set>
                                    <p:animEffect filter="dissolve" transition="in">
                                      <p:cBhvr>
                                        <p:cTn id="11" dur="499"/>
                                        <p:tgtEl>
                                          <p:spTgt spid="1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1" grpId="1"/>
      <p:bldP build="whole" bldLvl="1" animBg="1" rev="0" advAuto="0" spid="1164" grpId="2"/>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9" name="Case Study: Registrar’s Policy"/>
          <p:cNvSpPr txBox="1"/>
          <p:nvPr>
            <p:ph type="title"/>
          </p:nvPr>
        </p:nvSpPr>
        <p:spPr>
          <a:prstGeom prst="rect">
            <a:avLst/>
          </a:prstGeom>
        </p:spPr>
        <p:txBody>
          <a:bodyPr/>
          <a:lstStyle/>
          <a:p>
            <a:pPr/>
            <a:r>
              <a:t>Case Study: Registrar’s Policy</a:t>
            </a:r>
          </a:p>
        </p:txBody>
      </p:sp>
      <p:sp>
        <p:nvSpPr>
          <p:cNvPr id="11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171" name="Table"/>
          <p:cNvGraphicFramePr/>
          <p:nvPr/>
        </p:nvGraphicFramePr>
        <p:xfrm>
          <a:off x="2140437" y="2371968"/>
          <a:ext cx="8853275" cy="394742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47690"/>
                <a:gridCol w="1447690"/>
                <a:gridCol w="1482067"/>
                <a:gridCol w="1413313"/>
                <a:gridCol w="1554075"/>
                <a:gridCol w="1495735"/>
              </a:tblGrid>
              <a:tr h="983681">
                <a:tc gridSpan="2" rowSpan="2">
                  <a:txBody>
                    <a:bodyPr/>
                    <a:lstStyle/>
                    <a:p>
                      <a:pPr>
                        <a:defRPr b="1" sz="2200">
                          <a:sym typeface="Helvetica Neue"/>
                        </a:defRPr>
                      </a:pPr>
                    </a:p>
                  </a:txBody>
                  <a:tcPr marL="50800" marR="50800" marT="50800" marB="50800" anchor="ctr" anchorCtr="0" horzOverflow="overflow">
                    <a:lnL w="12700">
                      <a:solidFill>
                        <a:srgbClr val="D6D6D6"/>
                      </a:solidFill>
                      <a:miter lim="400000"/>
                    </a:lnL>
                    <a:lnT w="12700">
                      <a:solidFill>
                        <a:srgbClr val="D6D6D6"/>
                      </a:solidFill>
                      <a:miter lim="400000"/>
                    </a:lnT>
                    <a:lnB w="25400">
                      <a:solidFill>
                        <a:srgbClr val="D6D7D6"/>
                      </a:solidFill>
                      <a:miter lim="400000"/>
                    </a:lnB>
                    <a:solidFill>
                      <a:srgbClr val="032650"/>
                    </a:solidFill>
                  </a:tcPr>
                </a:tc>
                <a:tc rowSpan="2" hMerge="1">
                  <a:tcPr/>
                </a:tc>
                <a:tc gridSpan="2">
                  <a:txBody>
                    <a:bodyPr/>
                    <a:lstStyle/>
                    <a:p>
                      <a:pPr>
                        <a:defRPr sz="1800">
                          <a:solidFill>
                            <a:srgbClr val="000000"/>
                          </a:solidFill>
                        </a:defRPr>
                      </a:pPr>
                      <a:r>
                        <a:rPr b="1" sz="2200">
                          <a:solidFill>
                            <a:srgbClr val="FFFFFF"/>
                          </a:solidFill>
                          <a:sym typeface="Helvetica Neue"/>
                        </a:rPr>
                        <a:t>Registrar 
DNS Operator</a:t>
                      </a:r>
                    </a:p>
                  </a:txBody>
                  <a:tcPr marL="50800" marR="50800" marT="50800" marB="50800" anchor="ctr" anchorCtr="0" horzOverflow="overflow">
                    <a:lnT w="12700">
                      <a:solidFill>
                        <a:srgbClr val="D6D6D6"/>
                      </a:solidFill>
                      <a:miter lim="400000"/>
                    </a:lnT>
                    <a:solidFill>
                      <a:srgbClr val="032650"/>
                    </a:solidFill>
                  </a:tcPr>
                </a:tc>
                <a:tc hMerge="1">
                  <a:tcPr/>
                </a:tc>
                <a:tc gridSpan="2">
                  <a:txBody>
                    <a:bodyPr/>
                    <a:lstStyle/>
                    <a:p>
                      <a:pPr>
                        <a:defRPr sz="1800">
                          <a:solidFill>
                            <a:srgbClr val="000000"/>
                          </a:solidFill>
                        </a:defRPr>
                      </a:pPr>
                      <a:r>
                        <a:rPr b="1" sz="2200">
                          <a:solidFill>
                            <a:srgbClr val="FFFFFF"/>
                          </a:solidFill>
                          <a:sym typeface="Helvetica Neue"/>
                        </a:rPr>
                        <a:t>Owner
DNS Operator</a:t>
                      </a:r>
                    </a:p>
                  </a:txBody>
                  <a:tcPr marL="50800" marR="50800" marT="50800" marB="50800" anchor="ctr" anchorCtr="0" horzOverflow="overflow">
                    <a:lnR w="12700">
                      <a:solidFill>
                        <a:srgbClr val="D6D6D6"/>
                      </a:solidFill>
                      <a:miter lim="400000"/>
                    </a:lnR>
                    <a:lnT w="12700">
                      <a:solidFill>
                        <a:srgbClr val="D6D6D6"/>
                      </a:solidFill>
                      <a:miter lim="400000"/>
                    </a:lnT>
                    <a:solidFill>
                      <a:srgbClr val="032650"/>
                    </a:solidFill>
                  </a:tcPr>
                </a:tc>
                <a:tc hMerge="1">
                  <a:tcPr/>
                </a:tc>
              </a:tr>
              <a:tr h="983681">
                <a:tc gridSpan="2" vMerge="1">
                  <a:tcPr/>
                </a:tc>
                <a:tc hMerge="1" vMerge="1">
                  <a:tcPr/>
                </a:tc>
                <a:tc>
                  <a:txBody>
                    <a:bodyPr/>
                    <a:lstStyle/>
                    <a:p>
                      <a:pPr>
                        <a:defRPr sz="1800">
                          <a:solidFill>
                            <a:srgbClr val="000000"/>
                          </a:solidFill>
                        </a:defRPr>
                      </a:pPr>
                      <a:r>
                        <a:rPr b="1" sz="2200">
                          <a:solidFill>
                            <a:srgbClr val="FFFFFF"/>
                          </a:solidFill>
                          <a:sym typeface="Helvetica Neue"/>
                        </a:rPr>
                        <a:t>Support DNSSEC</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b="1" sz="2200">
                          <a:solidFill>
                            <a:srgbClr val="FFFFFF"/>
                          </a:solidFill>
                          <a:sym typeface="Helvetica Neue"/>
                        </a:rPr>
                        <a:t>Pricing</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b="1" sz="2200">
                          <a:solidFill>
                            <a:srgbClr val="FFFFFF"/>
                          </a:solidFill>
                          <a:sym typeface="Helvetica Neue"/>
                        </a:rPr>
                        <a:t>Support DNSSEC</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b="1" sz="2200">
                          <a:solidFill>
                            <a:srgbClr val="FFFFFF"/>
                          </a:solidFill>
                          <a:sym typeface="Helvetica Neue"/>
                        </a:rPr>
                        <a:t>Pricing</a:t>
                      </a:r>
                    </a:p>
                  </a:txBody>
                  <a:tcPr marL="50800" marR="50800" marT="50800" marB="50800" anchor="ctr" anchorCtr="0" horzOverflow="overflow">
                    <a:lnR w="12700">
                      <a:solidFill>
                        <a:srgbClr val="D6D6D6"/>
                      </a:solidFill>
                      <a:miter lim="400000"/>
                    </a:lnR>
                    <a:lnB w="25400">
                      <a:solidFill>
                        <a:srgbClr val="D6D7D6"/>
                      </a:solidFill>
                      <a:miter lim="400000"/>
                    </a:lnB>
                    <a:solidFill>
                      <a:srgbClr val="032650"/>
                    </a:solidFill>
                  </a:tcPr>
                </a:tc>
              </a:tr>
              <a:tr h="983681">
                <a:tc gridSpan="2" rowSpan="2">
                  <a:txBody>
                    <a:bodyPr/>
                    <a:lstStyle/>
                    <a:p>
                      <a:pPr>
                        <a:defRPr sz="1800">
                          <a:solidFill>
                            <a:srgbClr val="000000"/>
                          </a:solidFill>
                        </a:defRPr>
                      </a:pPr>
                      <a:r>
                        <a:rPr b="1" sz="2200">
                          <a:solidFill>
                            <a:srgbClr val="FFFFFF"/>
                          </a:solidFill>
                          <a:sym typeface="Helvetica Neue"/>
                        </a:rPr>
                        <a:t># of registrars</a:t>
                      </a:r>
                    </a:p>
                  </a:txBody>
                  <a:tcPr marL="50800" marR="50800" marT="50800" marB="50800" anchor="ctr" anchorCtr="0" horzOverflow="overflow">
                    <a:lnL w="12700">
                      <a:solidFill>
                        <a:srgbClr val="D6D6D6"/>
                      </a:solidFill>
                      <a:miter lim="400000"/>
                    </a:lnL>
                    <a:lnR w="25400">
                      <a:solidFill>
                        <a:srgbClr val="D6D7D6"/>
                      </a:solidFill>
                      <a:miter lim="400000"/>
                    </a:lnR>
                    <a:lnT w="25400">
                      <a:solidFill>
                        <a:srgbClr val="D6D7D6"/>
                      </a:solidFill>
                      <a:miter lim="400000"/>
                    </a:lnT>
                    <a:lnB w="12700">
                      <a:solidFill>
                        <a:srgbClr val="D6D6D6"/>
                      </a:solidFill>
                      <a:miter lim="400000"/>
                    </a:lnB>
                    <a:solidFill>
                      <a:schemeClr val="accent1"/>
                    </a:solidFill>
                  </a:tcPr>
                </a:tc>
                <a:tc rowSpan="2" hMerge="1">
                  <a:tcPr/>
                </a:tc>
                <a:tc rowSpan="2">
                  <a:txBody>
                    <a:bodyPr/>
                    <a:lstStyle/>
                    <a:p>
                      <a:pPr>
                        <a:defRPr sz="1800">
                          <a:solidFill>
                            <a:srgbClr val="000000"/>
                          </a:solidFill>
                        </a:defRPr>
                      </a:pPr>
                      <a:r>
                        <a:rPr b="1" sz="2200">
                          <a:solidFill>
                            <a:schemeClr val="accent5">
                              <a:hueOff val="89162"/>
                              <a:satOff val="9554"/>
                              <a:lumOff val="16296"/>
                            </a:schemeClr>
                          </a:solidFill>
                          <a:sym typeface="Helvetica Neue"/>
                        </a:rPr>
                        <a:t>3</a:t>
                      </a:r>
                    </a:p>
                  </a:txBody>
                  <a:tcPr marL="50800" marR="50800" marT="50800" marB="50800" anchor="ctr" anchorCtr="0" horzOverflow="overflow">
                    <a:lnL w="25400">
                      <a:solidFill>
                        <a:srgbClr val="D6D7D6"/>
                      </a:solidFill>
                      <a:miter lim="400000"/>
                    </a:lnL>
                    <a:lnT w="25400">
                      <a:solidFill>
                        <a:srgbClr val="D6D7D6"/>
                      </a:solidFill>
                      <a:miter lim="400000"/>
                    </a:lnT>
                    <a:lnB w="12700">
                      <a:solidFill>
                        <a:srgbClr val="D6D6D6"/>
                      </a:solidFill>
                      <a:miter lim="400000"/>
                    </a:lnB>
                  </a:tcPr>
                </a:tc>
                <a:tc>
                  <a:txBody>
                    <a:bodyPr/>
                    <a:lstStyle/>
                    <a:p>
                      <a:pPr>
                        <a:defRPr sz="1800">
                          <a:solidFill>
                            <a:srgbClr val="000000"/>
                          </a:solidFill>
                        </a:defRPr>
                      </a:pPr>
                      <a:r>
                        <a:rPr sz="2200">
                          <a:solidFill>
                            <a:srgbClr val="FFFFFF"/>
                          </a:solidFill>
                          <a:sym typeface="Helvetica Neue"/>
                        </a:rPr>
                        <a:t>Free: 2</a:t>
                      </a:r>
                    </a:p>
                  </a:txBody>
                  <a:tcPr marL="50800" marR="50800" marT="50800" marB="50800" anchor="ctr" anchorCtr="0" horzOverflow="overflow">
                    <a:lnT w="25400">
                      <a:solidFill>
                        <a:srgbClr val="D6D7D6"/>
                      </a:solidFill>
                      <a:miter lim="400000"/>
                    </a:lnT>
                  </a:tcPr>
                </a:tc>
                <a:tc rowSpan="2">
                  <a:txBody>
                    <a:bodyPr/>
                    <a:lstStyle/>
                    <a:p>
                      <a:pPr>
                        <a:defRPr sz="1800">
                          <a:solidFill>
                            <a:srgbClr val="000000"/>
                          </a:solidFill>
                        </a:defRPr>
                      </a:pPr>
                      <a:r>
                        <a:rPr b="1" sz="2200">
                          <a:solidFill>
                            <a:schemeClr val="accent3">
                              <a:hueOff val="-365725"/>
                              <a:satOff val="-32500"/>
                              <a:lumOff val="18235"/>
                            </a:schemeClr>
                          </a:solidFill>
                          <a:sym typeface="Helvetica Neue"/>
                        </a:rPr>
                        <a:t>11</a:t>
                      </a:r>
                    </a:p>
                  </a:txBody>
                  <a:tcPr marL="50800" marR="50800" marT="50800" marB="50800" anchor="ctr" anchorCtr="0" horzOverflow="overflow">
                    <a:lnT w="25400">
                      <a:solidFill>
                        <a:srgbClr val="D6D7D6"/>
                      </a:solidFill>
                      <a:miter lim="400000"/>
                    </a:lnT>
                    <a:lnB w="12700">
                      <a:solidFill>
                        <a:srgbClr val="D6D6D6"/>
                      </a:solidFill>
                      <a:miter lim="400000"/>
                    </a:lnB>
                  </a:tcPr>
                </a:tc>
                <a:tc rowSpan="2">
                  <a:txBody>
                    <a:bodyPr/>
                    <a:lstStyle/>
                    <a:p>
                      <a:pPr>
                        <a:defRPr sz="1800">
                          <a:solidFill>
                            <a:srgbClr val="000000"/>
                          </a:solidFill>
                        </a:defRPr>
                      </a:pPr>
                      <a:r>
                        <a:rPr sz="2200">
                          <a:solidFill>
                            <a:srgbClr val="FFFFFF"/>
                          </a:solidFill>
                          <a:sym typeface="Helvetica Neue"/>
                        </a:rPr>
                        <a:t>Free</a:t>
                      </a:r>
                    </a:p>
                  </a:txBody>
                  <a:tcPr marL="50800" marR="50800" marT="50800" marB="50800" anchor="ctr" anchorCtr="0" horzOverflow="overflow">
                    <a:lnR w="12700">
                      <a:solidFill>
                        <a:srgbClr val="D6D6D6"/>
                      </a:solidFill>
                      <a:miter lim="400000"/>
                    </a:lnR>
                    <a:lnT w="25400">
                      <a:solidFill>
                        <a:srgbClr val="D6D7D6"/>
                      </a:solidFill>
                      <a:miter lim="400000"/>
                    </a:lnT>
                    <a:lnB w="12700">
                      <a:solidFill>
                        <a:srgbClr val="D6D6D6"/>
                      </a:solidFill>
                      <a:miter lim="400000"/>
                    </a:lnB>
                  </a:tcPr>
                </a:tc>
              </a:tr>
              <a:tr h="983681">
                <a:tc gridSpan="2" vMerge="1">
                  <a:tcPr/>
                </a:tc>
                <a:tc hMerge="1" vMerge="1">
                  <a:tcPr/>
                </a:tc>
                <a:tc vMerge="1">
                  <a:tcPr/>
                </a:tc>
                <a:tc>
                  <a:txBody>
                    <a:bodyPr/>
                    <a:lstStyle/>
                    <a:p>
                      <a:pPr>
                        <a:defRPr sz="1800">
                          <a:solidFill>
                            <a:srgbClr val="000000"/>
                          </a:solidFill>
                        </a:defRPr>
                      </a:pPr>
                      <a:r>
                        <a:rPr sz="2200">
                          <a:solidFill>
                            <a:srgbClr val="FFFFFF"/>
                          </a:solidFill>
                          <a:sym typeface="Helvetica Neue"/>
                        </a:rPr>
                        <a:t>Paid: 1</a:t>
                      </a:r>
                    </a:p>
                  </a:txBody>
                  <a:tcPr marL="50800" marR="50800" marT="50800" marB="50800" anchor="ctr" anchorCtr="0" horzOverflow="overflow">
                    <a:lnB w="12700">
                      <a:solidFill>
                        <a:srgbClr val="D6D6D6"/>
                      </a:solidFill>
                      <a:miter lim="400000"/>
                    </a:lnB>
                  </a:tcPr>
                </a:tc>
                <a:tc vMerge="1">
                  <a:tcPr/>
                </a:tc>
                <a:tc vMerge="1">
                  <a:tcPr/>
                </a:tc>
              </a:tr>
            </a:tbl>
          </a:graphicData>
        </a:graphic>
      </p:graphicFrame>
      <p:grpSp>
        <p:nvGrpSpPr>
          <p:cNvPr id="1174" name="Group"/>
          <p:cNvGrpSpPr/>
          <p:nvPr/>
        </p:nvGrpSpPr>
        <p:grpSpPr>
          <a:xfrm>
            <a:off x="2076825" y="2358726"/>
            <a:ext cx="5823755" cy="5875919"/>
            <a:chOff x="0" y="0"/>
            <a:chExt cx="5823754" cy="5875917"/>
          </a:xfrm>
        </p:grpSpPr>
        <p:sp>
          <p:nvSpPr>
            <p:cNvPr id="1172" name="Registrars manage…"/>
            <p:cNvSpPr/>
            <p:nvPr/>
          </p:nvSpPr>
          <p:spPr>
            <a:xfrm>
              <a:off x="0" y="4016558"/>
              <a:ext cx="4271963" cy="1859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66" y="0"/>
                  </a:moveTo>
                  <a:lnTo>
                    <a:pt x="17175" y="5726"/>
                  </a:lnTo>
                  <a:lnTo>
                    <a:pt x="345" y="5726"/>
                  </a:lnTo>
                  <a:cubicBezTo>
                    <a:pt x="154" y="5726"/>
                    <a:pt x="0" y="6081"/>
                    <a:pt x="0" y="6519"/>
                  </a:cubicBezTo>
                  <a:lnTo>
                    <a:pt x="0" y="20807"/>
                  </a:lnTo>
                  <a:cubicBezTo>
                    <a:pt x="0" y="21245"/>
                    <a:pt x="154" y="21600"/>
                    <a:pt x="345" y="21600"/>
                  </a:cubicBezTo>
                  <a:lnTo>
                    <a:pt x="21255" y="21600"/>
                  </a:lnTo>
                  <a:cubicBezTo>
                    <a:pt x="21446" y="21600"/>
                    <a:pt x="21600" y="21245"/>
                    <a:pt x="21600" y="20807"/>
                  </a:cubicBezTo>
                  <a:lnTo>
                    <a:pt x="21600" y="6519"/>
                  </a:lnTo>
                  <a:cubicBezTo>
                    <a:pt x="21600" y="6081"/>
                    <a:pt x="21446" y="5726"/>
                    <a:pt x="21255" y="5726"/>
                  </a:cubicBezTo>
                  <a:lnTo>
                    <a:pt x="18556" y="5726"/>
                  </a:lnTo>
                  <a:lnTo>
                    <a:pt x="17866" y="0"/>
                  </a:lnTo>
                  <a:close/>
                </a:path>
              </a:pathLst>
            </a:custGeom>
            <a:noFill/>
            <a:ln w="50800" cap="flat">
              <a:solidFill>
                <a:schemeClr val="accent5">
                  <a:hueOff val="89162"/>
                  <a:satOff val="9554"/>
                  <a:lumOff val="16296"/>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a:latin typeface="+mn-lt"/>
                  <a:ea typeface="+mn-ea"/>
                  <a:cs typeface="+mn-cs"/>
                  <a:sym typeface="Helvetica Neue Medium"/>
                </a:defRPr>
              </a:pPr>
              <a:r>
                <a:t>Registrars manage </a:t>
              </a:r>
            </a:p>
            <a:p>
              <a:pPr>
                <a:defRPr b="0">
                  <a:latin typeface="+mn-lt"/>
                  <a:ea typeface="+mn-ea"/>
                  <a:cs typeface="+mn-cs"/>
                  <a:sym typeface="Helvetica Neue Medium"/>
                </a:defRPr>
              </a:pPr>
              <a:r>
                <a:t>all DNS records</a:t>
              </a:r>
            </a:p>
          </p:txBody>
        </p:sp>
        <p:sp>
          <p:nvSpPr>
            <p:cNvPr id="1173" name="Rectangle"/>
            <p:cNvSpPr/>
            <p:nvPr/>
          </p:nvSpPr>
          <p:spPr>
            <a:xfrm>
              <a:off x="2945265" y="0"/>
              <a:ext cx="2878490" cy="3961211"/>
            </a:xfrm>
            <a:prstGeom prst="rect">
              <a:avLst/>
            </a:prstGeom>
            <a:noFill/>
            <a:ln w="76200" cap="flat">
              <a:solidFill>
                <a:schemeClr val="accent5">
                  <a:hueOff val="89162"/>
                  <a:satOff val="9554"/>
                  <a:lumOff val="16296"/>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1177" name="Group"/>
          <p:cNvGrpSpPr/>
          <p:nvPr/>
        </p:nvGrpSpPr>
        <p:grpSpPr>
          <a:xfrm>
            <a:off x="7116857" y="2358726"/>
            <a:ext cx="4271963" cy="5864171"/>
            <a:chOff x="0" y="0"/>
            <a:chExt cx="4271962" cy="5864169"/>
          </a:xfrm>
        </p:grpSpPr>
        <p:sp>
          <p:nvSpPr>
            <p:cNvPr id="1175" name="Rectangle"/>
            <p:cNvSpPr/>
            <p:nvPr/>
          </p:nvSpPr>
          <p:spPr>
            <a:xfrm>
              <a:off x="864088" y="0"/>
              <a:ext cx="2985748" cy="3961211"/>
            </a:xfrm>
            <a:prstGeom prst="rect">
              <a:avLst/>
            </a:prstGeom>
            <a:noFill/>
            <a:ln w="762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76" name="Registrars DO NOT need to manage DNS records at all"/>
            <p:cNvSpPr/>
            <p:nvPr/>
          </p:nvSpPr>
          <p:spPr>
            <a:xfrm>
              <a:off x="0" y="3974647"/>
              <a:ext cx="4271963" cy="18895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46" y="0"/>
                  </a:moveTo>
                  <a:lnTo>
                    <a:pt x="8854" y="5980"/>
                  </a:lnTo>
                  <a:lnTo>
                    <a:pt x="345" y="5980"/>
                  </a:lnTo>
                  <a:cubicBezTo>
                    <a:pt x="154" y="5980"/>
                    <a:pt x="0" y="6329"/>
                    <a:pt x="0" y="6760"/>
                  </a:cubicBezTo>
                  <a:lnTo>
                    <a:pt x="0" y="20820"/>
                  </a:lnTo>
                  <a:cubicBezTo>
                    <a:pt x="0" y="21251"/>
                    <a:pt x="154" y="21600"/>
                    <a:pt x="345" y="21600"/>
                  </a:cubicBezTo>
                  <a:lnTo>
                    <a:pt x="21255" y="21600"/>
                  </a:lnTo>
                  <a:cubicBezTo>
                    <a:pt x="21446" y="21600"/>
                    <a:pt x="21600" y="21251"/>
                    <a:pt x="21600" y="20820"/>
                  </a:cubicBezTo>
                  <a:lnTo>
                    <a:pt x="21600" y="6760"/>
                  </a:lnTo>
                  <a:cubicBezTo>
                    <a:pt x="21600" y="6329"/>
                    <a:pt x="21446" y="5980"/>
                    <a:pt x="21255" y="5980"/>
                  </a:cubicBezTo>
                  <a:lnTo>
                    <a:pt x="10236" y="5980"/>
                  </a:lnTo>
                  <a:lnTo>
                    <a:pt x="9546" y="0"/>
                  </a:lnTo>
                  <a:close/>
                </a:path>
              </a:pathLst>
            </a:custGeom>
            <a:noFill/>
            <a:ln w="50800" cap="flat">
              <a:solidFill>
                <a:schemeClr val="accent3">
                  <a:hueOff val="-365725"/>
                  <a:satOff val="-32500"/>
                  <a:lumOff val="18235"/>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a:latin typeface="+mn-lt"/>
                  <a:ea typeface="+mn-ea"/>
                  <a:cs typeface="+mn-cs"/>
                  <a:sym typeface="Helvetica Neue Medium"/>
                </a:defRPr>
              </a:lvl1pPr>
            </a:lstStyle>
            <a:p>
              <a:pPr/>
              <a:r>
                <a:t>Registrars DO NOT need to manage DNS records at all</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74" grpId="1"/>
      <p:bldP build="whole" bldLvl="1" animBg="1" rev="0" advAuto="0" spid="1177" grpId="2"/>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1" name="Scanning All Domains"/>
          <p:cNvSpPr txBox="1"/>
          <p:nvPr>
            <p:ph type="title"/>
          </p:nvPr>
        </p:nvSpPr>
        <p:spPr>
          <a:xfrm>
            <a:off x="793750" y="-216141"/>
            <a:ext cx="11417300" cy="1955801"/>
          </a:xfrm>
          <a:prstGeom prst="rect">
            <a:avLst/>
          </a:prstGeom>
        </p:spPr>
        <p:txBody>
          <a:bodyPr/>
          <a:lstStyle/>
          <a:p>
            <a:pPr/>
            <a:r>
              <a:t>Scanning </a:t>
            </a:r>
            <a:r>
              <a:rPr>
                <a:solidFill>
                  <a:schemeClr val="accent3">
                    <a:hueOff val="-365725"/>
                    <a:satOff val="-32500"/>
                    <a:lumOff val="18235"/>
                  </a:schemeClr>
                </a:solidFill>
              </a:rPr>
              <a:t>All</a:t>
            </a:r>
            <a:r>
              <a:t> Domains</a:t>
            </a:r>
          </a:p>
        </p:txBody>
      </p:sp>
      <p:sp>
        <p:nvSpPr>
          <p:cNvPr id="11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183" name="Table"/>
          <p:cNvGraphicFramePr/>
          <p:nvPr/>
        </p:nvGraphicFramePr>
        <p:xfrm>
          <a:off x="1170260" y="2209571"/>
          <a:ext cx="10689680" cy="4110993"/>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1949239"/>
                <a:gridCol w="4102235"/>
                <a:gridCol w="2496647"/>
                <a:gridCol w="2128855"/>
              </a:tblGrid>
              <a:tr h="819658">
                <a:tc rowSpan="2">
                  <a:txBody>
                    <a:bodyPr/>
                    <a:lstStyle/>
                    <a:p>
                      <a:pPr defTabSz="914400">
                        <a:defRPr b="0" sz="1800">
                          <a:solidFill>
                            <a:srgbClr val="000000"/>
                          </a:solidFill>
                        </a:defRPr>
                      </a:pPr>
                      <a:r>
                        <a:rPr sz="2800">
                          <a:solidFill>
                            <a:srgbClr val="FFFFFF"/>
                          </a:solidFill>
                          <a:latin typeface="Gill Sans"/>
                          <a:ea typeface="Gill Sans"/>
                          <a:cs typeface="Gill Sans"/>
                          <a:sym typeface="Gill Sans"/>
                        </a:rPr>
                        <a:t>TLD</a:t>
                      </a: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065C1"/>
                    </a:solidFill>
                  </a:tcPr>
                </a:tc>
                <a:tc rowSpan="2">
                  <a:txBody>
                    <a:bodyPr/>
                    <a:lstStyle/>
                    <a:p>
                      <a:pPr defTabSz="914400">
                        <a:defRPr sz="1800">
                          <a:solidFill>
                            <a:srgbClr val="000000"/>
                          </a:solidFill>
                        </a:defRPr>
                      </a:pPr>
                      <a:r>
                        <a:rPr sz="2800">
                          <a:solidFill>
                            <a:srgbClr val="FFFFFF"/>
                          </a:solidFill>
                          <a:latin typeface="Gill Sans"/>
                          <a:ea typeface="Gill Sans"/>
                          <a:cs typeface="Gill Sans"/>
                          <a:sym typeface="Gill Sans"/>
                        </a:rPr>
                        <a:t>Measurement Period 
(Daily Scan)</a:t>
                      </a:r>
                    </a:p>
                  </a:txBody>
                  <a:tcPr marL="50800" marR="50800" marT="50800" marB="50800" anchor="ctr" anchorCtr="0" horzOverflow="overflow">
                    <a:lnL w="12700">
                      <a:solidFill>
                        <a:srgbClr val="D6D7D6"/>
                      </a:solidFill>
                      <a:miter lim="400000"/>
                    </a:lnL>
                    <a:lnT w="12700">
                      <a:solidFill>
                        <a:srgbClr val="D6D6D6"/>
                      </a:solidFill>
                      <a:miter lim="400000"/>
                    </a:lnT>
                    <a:lnB w="25400">
                      <a:solidFill>
                        <a:srgbClr val="D6D7D6"/>
                      </a:solidFill>
                      <a:miter lim="400000"/>
                    </a:lnB>
                    <a:solidFill>
                      <a:srgbClr val="0065C1"/>
                    </a:solidFill>
                  </a:tcPr>
                </a:tc>
                <a:tc gridSpan="2">
                  <a:txBody>
                    <a:bodyPr/>
                    <a:lstStyle/>
                    <a:p>
                      <a:pPr defTabSz="914400">
                        <a:defRPr sz="1800">
                          <a:solidFill>
                            <a:srgbClr val="000000"/>
                          </a:solidFill>
                        </a:defRPr>
                      </a:pPr>
                      <a:r>
                        <a:rPr sz="2800">
                          <a:solidFill>
                            <a:srgbClr val="FFFFFF"/>
                          </a:solidFill>
                          <a:latin typeface="Gill Sans"/>
                          <a:ea typeface="Gill Sans"/>
                          <a:cs typeface="Gill Sans"/>
                          <a:sym typeface="Gill Sans"/>
                        </a:rPr>
                        <a:t>Domains</a:t>
                      </a:r>
                    </a:p>
                  </a:txBody>
                  <a:tcPr marL="50800" marR="50800" marT="50800" marB="50800" anchor="ctr" anchorCtr="0" horzOverflow="overflow">
                    <a:lnR w="12700">
                      <a:solidFill>
                        <a:srgbClr val="D6D6D6"/>
                      </a:solidFill>
                      <a:miter lim="400000"/>
                    </a:lnR>
                    <a:lnT w="12700">
                      <a:solidFill>
                        <a:srgbClr val="D6D6D6"/>
                      </a:solidFill>
                      <a:miter lim="400000"/>
                    </a:lnT>
                    <a:solidFill>
                      <a:srgbClr val="0065C1"/>
                    </a:solidFill>
                  </a:tcPr>
                </a:tc>
                <a:tc hMerge="1">
                  <a:tcPr/>
                </a:tc>
              </a:tr>
              <a:tr h="819658">
                <a:tc vMerge="1">
                  <a:tcPr/>
                </a:tc>
                <a:tc vMerge="1">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Total </a:t>
                      </a:r>
                    </a:p>
                  </a:txBody>
                  <a:tcPr marL="50800" marR="50800" marT="50800" marB="50800" anchor="ctr" anchorCtr="0" horzOverflow="overflow">
                    <a:lnB w="25400">
                      <a:solidFill>
                        <a:srgbClr val="D6D7D6"/>
                      </a:solidFill>
                      <a:miter lim="400000"/>
                    </a:lnB>
                    <a:solidFill>
                      <a:srgbClr val="0065C1"/>
                    </a:solidFill>
                  </a:tcPr>
                </a:tc>
                <a:tc>
                  <a:txBody>
                    <a:bodyPr/>
                    <a:lstStyle/>
                    <a:p>
                      <a:pPr defTabSz="914400">
                        <a:defRPr sz="1800">
                          <a:solidFill>
                            <a:srgbClr val="000000"/>
                          </a:solidFill>
                        </a:defRPr>
                      </a:pPr>
                      <a:r>
                        <a:rPr sz="2700">
                          <a:solidFill>
                            <a:srgbClr val="FFFFFF"/>
                          </a:solidFill>
                          <a:latin typeface="Gill Sans"/>
                          <a:ea typeface="Gill Sans"/>
                          <a:cs typeface="Gill Sans"/>
                          <a:sym typeface="Gill Sans"/>
                        </a:rPr>
                        <a:t>Percent w/ DNSKEY</a:t>
                      </a:r>
                    </a:p>
                  </a:txBody>
                  <a:tcPr marL="50800" marR="50800" marT="50800" marB="50800" anchor="ctr" anchorCtr="0" horzOverflow="overflow">
                    <a:lnR w="12700">
                      <a:solidFill>
                        <a:srgbClr val="D6D6D6"/>
                      </a:solidFill>
                      <a:miter lim="400000"/>
                    </a:lnR>
                    <a:lnB w="25400">
                      <a:solidFill>
                        <a:srgbClr val="D6D7D6"/>
                      </a:solidFill>
                      <a:miter lim="400000"/>
                    </a:lnB>
                    <a:solidFill>
                      <a:srgbClr val="0065C1"/>
                    </a:solidFill>
                  </a:tcPr>
                </a:tc>
              </a:tr>
              <a:tr h="819658">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.com</a:t>
                      </a:r>
                    </a:p>
                  </a:txBody>
                  <a:tcPr marL="50800" marR="50800" marT="50800" marB="50800" anchor="ctr" anchorCtr="0" horzOverflow="overflow">
                    <a:lnT w="25400">
                      <a:solidFill>
                        <a:srgbClr val="D6D7D6"/>
                      </a:solidFill>
                      <a:miter lim="400000"/>
                    </a:lnT>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2015/03/01 ~ 2016/12/31</a:t>
                      </a:r>
                    </a:p>
                  </a:txBody>
                  <a:tcPr marL="50800" marR="50800" marT="50800" marB="50800" anchor="ctr" anchorCtr="0" horzOverflow="overflow">
                    <a:lnT w="25400">
                      <a:solidFill>
                        <a:srgbClr val="D6D7D6"/>
                      </a:solidFill>
                      <a:miter lim="400000"/>
                    </a:lnT>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118,147,199</a:t>
                      </a:r>
                    </a:p>
                  </a:txBody>
                  <a:tcPr marL="50800" marR="50800" marT="50800" marB="50800" anchor="ctr" anchorCtr="0" horzOverflow="overflow">
                    <a:lnT w="25400">
                      <a:solidFill>
                        <a:srgbClr val="D6D7D6"/>
                      </a:solidFill>
                      <a:miter lim="400000"/>
                    </a:lnT>
                  </a:tcPr>
                </a:tc>
                <a:tc>
                  <a:txBody>
                    <a:bodyPr/>
                    <a:lstStyle/>
                    <a:p>
                      <a:pPr defTabSz="914400">
                        <a:defRPr sz="1800">
                          <a:solidFill>
                            <a:srgbClr val="000000"/>
                          </a:solidFill>
                        </a:defRPr>
                      </a:pPr>
                      <a:r>
                        <a:rPr sz="2800">
                          <a:solidFill>
                            <a:srgbClr val="D45954"/>
                          </a:solidFill>
                          <a:latin typeface="Gill Sans"/>
                          <a:ea typeface="Gill Sans"/>
                          <a:cs typeface="Gill Sans"/>
                          <a:sym typeface="Gill Sans"/>
                        </a:rPr>
                        <a:t>0.7%</a:t>
                      </a:r>
                    </a:p>
                  </a:txBody>
                  <a:tcPr marL="50800" marR="50800" marT="50800" marB="50800" anchor="ctr" anchorCtr="0" horzOverflow="overflow">
                    <a:lnR w="12700">
                      <a:solidFill>
                        <a:srgbClr val="D6D6D6"/>
                      </a:solidFill>
                      <a:miter lim="400000"/>
                    </a:lnR>
                    <a:lnT w="25400">
                      <a:solidFill>
                        <a:srgbClr val="D6D7D6"/>
                      </a:solidFill>
                      <a:miter lim="400000"/>
                    </a:lnT>
                  </a:tcPr>
                </a:tc>
              </a:tr>
              <a:tr h="819658">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.net</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2015/03/01 ~ 2016/12/31</a:t>
                      </a:r>
                    </a:p>
                  </a:txBody>
                  <a:tcPr marL="50800" marR="50800" marT="50800" marB="50800" anchor="ctr" anchorCtr="0" horzOverflow="overflow"/>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13,773,903</a:t>
                      </a:r>
                    </a:p>
                  </a:txBody>
                  <a:tcPr marL="50800" marR="50800" marT="50800" marB="50800" anchor="ctr" anchorCtr="0" horzOverflow="overflow"/>
                </a:tc>
                <a:tc>
                  <a:txBody>
                    <a:bodyPr/>
                    <a:lstStyle/>
                    <a:p>
                      <a:pPr defTabSz="914400">
                        <a:defRPr sz="1800">
                          <a:solidFill>
                            <a:srgbClr val="000000"/>
                          </a:solidFill>
                        </a:defRPr>
                      </a:pPr>
                      <a:r>
                        <a:rPr sz="2800">
                          <a:solidFill>
                            <a:srgbClr val="D45954"/>
                          </a:solidFill>
                          <a:latin typeface="Gill Sans"/>
                          <a:ea typeface="Gill Sans"/>
                          <a:cs typeface="Gill Sans"/>
                          <a:sym typeface="Gill Sans"/>
                        </a:rPr>
                        <a:t>1.0%</a:t>
                      </a:r>
                    </a:p>
                  </a:txBody>
                  <a:tcPr marL="50800" marR="50800" marT="50800" marB="50800" anchor="ctr" anchorCtr="0" horzOverflow="overflow">
                    <a:lnR w="12700">
                      <a:solidFill>
                        <a:srgbClr val="D6D6D6"/>
                      </a:solidFill>
                      <a:miter lim="400000"/>
                    </a:lnR>
                  </a:tcPr>
                </a:tc>
              </a:tr>
              <a:tr h="819658">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.org</a:t>
                      </a:r>
                    </a:p>
                  </a:txBody>
                  <a:tcPr marL="50800" marR="50800" marT="50800" marB="50800" anchor="ctr" anchorCtr="0" horzOverflow="overflow">
                    <a:lnB w="12700">
                      <a:solidFill>
                        <a:srgbClr val="D6D6D6"/>
                      </a:solidFill>
                      <a:miter lim="400000"/>
                    </a:lnB>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2015/03/01 ~ 2016/12/31</a:t>
                      </a:r>
                    </a:p>
                  </a:txBody>
                  <a:tcPr marL="50800" marR="50800" marT="50800" marB="50800" anchor="ctr" anchorCtr="0" horzOverflow="overflow">
                    <a:lnB w="12700">
                      <a:solidFill>
                        <a:srgbClr val="D6D6D6"/>
                      </a:solidFill>
                      <a:miter lim="400000"/>
                    </a:lnB>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9,682,750</a:t>
                      </a:r>
                    </a:p>
                  </a:txBody>
                  <a:tcPr marL="50800" marR="50800" marT="50800" marB="50800" anchor="ctr" anchorCtr="0" horzOverflow="overflow">
                    <a:lnB w="12700">
                      <a:solidFill>
                        <a:srgbClr val="D6D6D6"/>
                      </a:solidFill>
                      <a:miter lim="400000"/>
                    </a:lnB>
                  </a:tcPr>
                </a:tc>
                <a:tc>
                  <a:txBody>
                    <a:bodyPr/>
                    <a:lstStyle/>
                    <a:p>
                      <a:pPr defTabSz="914400">
                        <a:defRPr sz="1800">
                          <a:solidFill>
                            <a:srgbClr val="000000"/>
                          </a:solidFill>
                        </a:defRPr>
                      </a:pPr>
                      <a:r>
                        <a:rPr sz="2800">
                          <a:solidFill>
                            <a:srgbClr val="D45954"/>
                          </a:solidFill>
                          <a:latin typeface="Gill Sans"/>
                          <a:ea typeface="Gill Sans"/>
                          <a:cs typeface="Gill Sans"/>
                          <a:sym typeface="Gill Sans"/>
                        </a:rPr>
                        <a:t>1.1%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184" name="Table"/>
          <p:cNvGraphicFramePr/>
          <p:nvPr/>
        </p:nvGraphicFramePr>
        <p:xfrm>
          <a:off x="1163910" y="6387890"/>
          <a:ext cx="10676979" cy="1671784"/>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1949239"/>
                <a:gridCol w="4102235"/>
                <a:gridCol w="2496647"/>
                <a:gridCol w="2128855"/>
              </a:tblGrid>
              <a:tr h="835891">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.nl</a:t>
                      </a:r>
                    </a:p>
                  </a:txBody>
                  <a:tcPr marL="50800" marR="50800" marT="50800" marB="50800" anchor="ctr" anchorCtr="0" horzOverflow="overflow">
                    <a:lnT w="12700">
                      <a:solidFill>
                        <a:srgbClr val="D6D6D6"/>
                      </a:solidFill>
                      <a:miter lim="400000"/>
                    </a:lnT>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2016/02/09 ~ 2016/12/31</a:t>
                      </a:r>
                    </a:p>
                  </a:txBody>
                  <a:tcPr marL="50800" marR="50800" marT="50800" marB="50800" anchor="ctr" anchorCtr="0" horzOverflow="overflow">
                    <a:lnT w="12700">
                      <a:solidFill>
                        <a:srgbClr val="D6D6D6"/>
                      </a:solidFill>
                      <a:miter lim="400000"/>
                    </a:lnT>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5,674,208</a:t>
                      </a:r>
                    </a:p>
                  </a:txBody>
                  <a:tcPr marL="50800" marR="50800" marT="50800" marB="50800" anchor="ctr" anchorCtr="0" horzOverflow="overflow">
                    <a:lnT w="12700">
                      <a:solidFill>
                        <a:srgbClr val="D6D6D6"/>
                      </a:solidFill>
                      <a:miter lim="400000"/>
                    </a:lnT>
                  </a:tcPr>
                </a:tc>
                <a:tc>
                  <a:txBody>
                    <a:bodyPr/>
                    <a:lstStyle/>
                    <a:p>
                      <a:pPr defTabSz="914400">
                        <a:defRPr sz="1800">
                          <a:solidFill>
                            <a:srgbClr val="000000"/>
                          </a:solidFill>
                        </a:defRPr>
                      </a:pPr>
                      <a:r>
                        <a:rPr sz="2800">
                          <a:solidFill>
                            <a:srgbClr val="7BDB45"/>
                          </a:solidFill>
                          <a:latin typeface="Gill Sans"/>
                          <a:ea typeface="Gill Sans"/>
                          <a:cs typeface="Gill Sans"/>
                          <a:sym typeface="Gill Sans"/>
                        </a:rPr>
                        <a:t>51.6%</a:t>
                      </a:r>
                    </a:p>
                  </a:txBody>
                  <a:tcPr marL="50800" marR="50800" marT="50800" marB="50800" anchor="ctr" anchorCtr="0" horzOverflow="overflow">
                    <a:lnR w="12700">
                      <a:solidFill>
                        <a:srgbClr val="D6D6D6"/>
                      </a:solidFill>
                      <a:miter lim="400000"/>
                    </a:lnR>
                    <a:lnT w="12700">
                      <a:solidFill>
                        <a:srgbClr val="D6D6D6"/>
                      </a:solidFill>
                      <a:miter lim="400000"/>
                    </a:lnT>
                  </a:tcPr>
                </a:tc>
              </a:tr>
              <a:tr h="835891">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.se</a:t>
                      </a:r>
                    </a:p>
                  </a:txBody>
                  <a:tcPr marL="50800" marR="50800" marT="50800" marB="50800" anchor="ctr" anchorCtr="0" horzOverflow="overflow">
                    <a:lnB w="12700">
                      <a:solidFill>
                        <a:srgbClr val="D6D6D6"/>
                      </a:solidFill>
                      <a:miter lim="400000"/>
                    </a:lnB>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2016/06/07 ~ 2016/12/31</a:t>
                      </a:r>
                    </a:p>
                  </a:txBody>
                  <a:tcPr marL="50800" marR="50800" marT="50800" marB="50800" anchor="ctr" anchorCtr="0" horzOverflow="overflow">
                    <a:lnB w="12700">
                      <a:solidFill>
                        <a:srgbClr val="D6D6D6"/>
                      </a:solidFill>
                      <a:miter lim="400000"/>
                    </a:lnB>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1,388,372</a:t>
                      </a:r>
                    </a:p>
                  </a:txBody>
                  <a:tcPr marL="50800" marR="50800" marT="50800" marB="50800" anchor="ctr" anchorCtr="0" horzOverflow="overflow">
                    <a:lnB w="12700">
                      <a:solidFill>
                        <a:srgbClr val="D6D6D6"/>
                      </a:solidFill>
                      <a:miter lim="400000"/>
                    </a:lnB>
                  </a:tcPr>
                </a:tc>
                <a:tc>
                  <a:txBody>
                    <a:bodyPr/>
                    <a:lstStyle/>
                    <a:p>
                      <a:pPr defTabSz="914400">
                        <a:defRPr sz="1800">
                          <a:solidFill>
                            <a:srgbClr val="000000"/>
                          </a:solidFill>
                        </a:defRPr>
                      </a:pPr>
                      <a:r>
                        <a:rPr sz="2800">
                          <a:solidFill>
                            <a:srgbClr val="7BDB45"/>
                          </a:solidFill>
                          <a:latin typeface="Gill Sans"/>
                          <a:ea typeface="Gill Sans"/>
                          <a:cs typeface="Gill Sans"/>
                          <a:sym typeface="Gill Sans"/>
                        </a:rPr>
                        <a:t>46.7%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84" grpId="1"/>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88" name="ds-ratio-kpn-loopia-per-tlds.pdf" descr="ds-ratio-kpn-loopia-per-tlds.pdf"/>
          <p:cNvPicPr>
            <a:picLocks noChangeAspect="1"/>
          </p:cNvPicPr>
          <p:nvPr/>
        </p:nvPicPr>
        <p:blipFill>
          <a:blip r:embed="rId3">
            <a:extLst/>
          </a:blip>
          <a:stretch>
            <a:fillRect/>
          </a:stretch>
        </p:blipFill>
        <p:spPr>
          <a:xfrm>
            <a:off x="2196571" y="1741269"/>
            <a:ext cx="7958636" cy="6484814"/>
          </a:xfrm>
          <a:prstGeom prst="rect">
            <a:avLst/>
          </a:prstGeom>
          <a:ln w="12700">
            <a:miter lim="400000"/>
          </a:ln>
        </p:spPr>
      </p:pic>
      <p:sp>
        <p:nvSpPr>
          <p:cNvPr id="1189" name="Case Study: Financial Incentives"/>
          <p:cNvSpPr txBox="1"/>
          <p:nvPr>
            <p:ph type="title"/>
          </p:nvPr>
        </p:nvSpPr>
        <p:spPr>
          <a:prstGeom prst="rect">
            <a:avLst/>
          </a:prstGeom>
        </p:spPr>
        <p:txBody>
          <a:bodyPr/>
          <a:lstStyle/>
          <a:p>
            <a:pPr>
              <a:defRPr>
                <a:solidFill>
                  <a:schemeClr val="accent4">
                    <a:hueOff val="468000"/>
                    <a:satOff val="-4761"/>
                    <a:lumOff val="10196"/>
                  </a:schemeClr>
                </a:solidFill>
              </a:defRPr>
            </a:pPr>
            <a:r>
              <a:t>Case Study: </a:t>
            </a:r>
            <a:r>
              <a:rPr>
                <a:solidFill>
                  <a:schemeClr val="accent3">
                    <a:hueOff val="-365725"/>
                    <a:satOff val="-32500"/>
                    <a:lumOff val="18235"/>
                  </a:schemeClr>
                </a:solidFill>
              </a:rPr>
              <a:t>Financial</a:t>
            </a:r>
            <a:r>
              <a:t> Incentives</a:t>
            </a:r>
          </a:p>
        </p:txBody>
      </p:sp>
      <p:sp>
        <p:nvSpPr>
          <p:cNvPr id="11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193" name="Group"/>
          <p:cNvGrpSpPr/>
          <p:nvPr/>
        </p:nvGrpSpPr>
        <p:grpSpPr>
          <a:xfrm>
            <a:off x="3761539" y="6501951"/>
            <a:ext cx="5938400" cy="970792"/>
            <a:chOff x="0" y="0"/>
            <a:chExt cx="5938398" cy="970790"/>
          </a:xfrm>
        </p:grpSpPr>
        <p:sp>
          <p:nvSpPr>
            <p:cNvPr id="1191" name="Rectangle"/>
            <p:cNvSpPr/>
            <p:nvPr/>
          </p:nvSpPr>
          <p:spPr>
            <a:xfrm>
              <a:off x="0" y="0"/>
              <a:ext cx="5903835" cy="970791"/>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192" name="Line"/>
            <p:cNvSpPr/>
            <p:nvPr/>
          </p:nvSpPr>
          <p:spPr>
            <a:xfrm>
              <a:off x="8750" y="924183"/>
              <a:ext cx="5929649" cy="1"/>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1196" name="Group"/>
          <p:cNvGrpSpPr/>
          <p:nvPr/>
        </p:nvGrpSpPr>
        <p:grpSpPr>
          <a:xfrm>
            <a:off x="3761539" y="3866209"/>
            <a:ext cx="5909676" cy="970791"/>
            <a:chOff x="0" y="0"/>
            <a:chExt cx="5909674" cy="970790"/>
          </a:xfrm>
        </p:grpSpPr>
        <p:sp>
          <p:nvSpPr>
            <p:cNvPr id="1194" name="Rectangle"/>
            <p:cNvSpPr/>
            <p:nvPr/>
          </p:nvSpPr>
          <p:spPr>
            <a:xfrm>
              <a:off x="0" y="0"/>
              <a:ext cx="5901010" cy="970791"/>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195" name="Line"/>
            <p:cNvSpPr/>
            <p:nvPr/>
          </p:nvSpPr>
          <p:spPr>
            <a:xfrm>
              <a:off x="8665" y="924183"/>
              <a:ext cx="5901010" cy="1"/>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197" name="KPN"/>
          <p:cNvSpPr txBox="1"/>
          <p:nvPr/>
        </p:nvSpPr>
        <p:spPr>
          <a:xfrm>
            <a:off x="9800080" y="4285019"/>
            <a:ext cx="1004144" cy="62230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Gill Sans"/>
                <a:ea typeface="Gill Sans"/>
                <a:cs typeface="Gill Sans"/>
                <a:sym typeface="Gill Sans"/>
              </a:defRPr>
            </a:lvl1pPr>
          </a:lstStyle>
          <a:p>
            <a:pPr/>
            <a:r>
              <a:t>KPN</a:t>
            </a:r>
          </a:p>
        </p:txBody>
      </p:sp>
      <p:grpSp>
        <p:nvGrpSpPr>
          <p:cNvPr id="1200" name="Group"/>
          <p:cNvGrpSpPr/>
          <p:nvPr/>
        </p:nvGrpSpPr>
        <p:grpSpPr>
          <a:xfrm>
            <a:off x="1571315" y="8265551"/>
            <a:ext cx="8040452" cy="1143001"/>
            <a:chOff x="-544556" y="-60473"/>
            <a:chExt cx="8040451" cy="1143000"/>
          </a:xfrm>
        </p:grpSpPr>
        <p:sp>
          <p:nvSpPr>
            <p:cNvPr id="1198" name="Financial Incentive"/>
            <p:cNvSpPr/>
            <p:nvPr/>
          </p:nvSpPr>
          <p:spPr>
            <a:xfrm>
              <a:off x="-544557" y="63964"/>
              <a:ext cx="1603281" cy="894124"/>
            </a:xfrm>
            <a:prstGeom prst="roundRect">
              <a:avLst>
                <a:gd name="adj" fmla="val 19224"/>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Gill Sans"/>
                  <a:ea typeface="Gill Sans"/>
                  <a:cs typeface="Gill Sans"/>
                  <a:sym typeface="Gill Sans"/>
                </a:defRPr>
              </a:lvl1pPr>
            </a:lstStyle>
            <a:p>
              <a:pPr/>
              <a:r>
                <a:t>Financial Incentive</a:t>
              </a:r>
            </a:p>
          </p:txBody>
        </p:sp>
        <p:sp>
          <p:nvSpPr>
            <p:cNvPr id="1199" name="Financial gain is a huge incentive  for deploying DNSSEC"/>
            <p:cNvSpPr txBox="1"/>
            <p:nvPr/>
          </p:nvSpPr>
          <p:spPr>
            <a:xfrm>
              <a:off x="1355618" y="-60474"/>
              <a:ext cx="6140277"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0" sz="3600">
                  <a:solidFill>
                    <a:srgbClr val="FFFB00"/>
                  </a:solidFill>
                  <a:latin typeface="Gill Sans"/>
                  <a:ea typeface="Gill Sans"/>
                  <a:cs typeface="Gill Sans"/>
                  <a:sym typeface="Gill Sans"/>
                </a:defRPr>
              </a:pPr>
              <a:r>
                <a:t>Financial gain is a huge incentive </a:t>
              </a:r>
              <a:br/>
              <a:r>
                <a:t>for deploying DNSSEC </a:t>
              </a:r>
            </a:p>
          </p:txBody>
        </p:sp>
      </p:grpSp>
      <p:sp>
        <p:nvSpPr>
          <p:cNvPr id="1201" name=".nl measurement begins here"/>
          <p:cNvSpPr txBox="1"/>
          <p:nvPr/>
        </p:nvSpPr>
        <p:spPr>
          <a:xfrm>
            <a:off x="6825177" y="3311293"/>
            <a:ext cx="2422849"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700">
                <a:latin typeface="Helvetica"/>
                <a:ea typeface="Helvetica"/>
                <a:cs typeface="Helvetica"/>
                <a:sym typeface="Helvetica"/>
              </a:defRPr>
            </a:lvl1pPr>
          </a:lstStyle>
          <a:p>
            <a:pPr/>
            <a:r>
              <a:t>.nl measurement begins here</a:t>
            </a:r>
          </a:p>
        </p:txBody>
      </p:sp>
      <p:sp>
        <p:nvSpPr>
          <p:cNvPr id="1202" name="Line"/>
          <p:cNvSpPr/>
          <p:nvPr/>
        </p:nvSpPr>
        <p:spPr>
          <a:xfrm flipV="1">
            <a:off x="6730738" y="2117901"/>
            <a:ext cx="1" cy="2650840"/>
          </a:xfrm>
          <a:prstGeom prst="line">
            <a:avLst/>
          </a:prstGeom>
          <a:ln w="25400">
            <a:solidFill>
              <a:srgbClr val="FFFFFF"/>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203" name="Line"/>
          <p:cNvSpPr/>
          <p:nvPr/>
        </p:nvSpPr>
        <p:spPr>
          <a:xfrm flipH="1">
            <a:off x="6775798" y="3553324"/>
            <a:ext cx="351003" cy="118971"/>
          </a:xfrm>
          <a:prstGeom prst="line">
            <a:avLst/>
          </a:prstGeom>
          <a:ln w="254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1204" name="Rectangle"/>
          <p:cNvSpPr/>
          <p:nvPr/>
        </p:nvSpPr>
        <p:spPr>
          <a:xfrm>
            <a:off x="6721327" y="2085331"/>
            <a:ext cx="2952874" cy="2650333"/>
          </a:xfrm>
          <a:prstGeom prst="rect">
            <a:avLst/>
          </a:pr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205" name=".se measurement begins here"/>
          <p:cNvSpPr txBox="1"/>
          <p:nvPr/>
        </p:nvSpPr>
        <p:spPr>
          <a:xfrm>
            <a:off x="7593223" y="6501951"/>
            <a:ext cx="2422848"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700">
                <a:latin typeface="Helvetica"/>
                <a:ea typeface="Helvetica"/>
                <a:cs typeface="Helvetica"/>
                <a:sym typeface="Helvetica"/>
              </a:defRPr>
            </a:lvl1pPr>
          </a:lstStyle>
          <a:p>
            <a:pPr/>
            <a:r>
              <a:t>.se measurement begins here</a:t>
            </a:r>
          </a:p>
        </p:txBody>
      </p:sp>
      <p:sp>
        <p:nvSpPr>
          <p:cNvPr id="1206" name="Line"/>
          <p:cNvSpPr/>
          <p:nvPr/>
        </p:nvSpPr>
        <p:spPr>
          <a:xfrm flipV="1">
            <a:off x="7814002" y="5012318"/>
            <a:ext cx="1" cy="2370641"/>
          </a:xfrm>
          <a:prstGeom prst="line">
            <a:avLst/>
          </a:prstGeom>
          <a:ln w="25400">
            <a:solidFill>
              <a:srgbClr val="FFFFFF"/>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207" name="Line"/>
          <p:cNvSpPr/>
          <p:nvPr/>
        </p:nvSpPr>
        <p:spPr>
          <a:xfrm flipH="1">
            <a:off x="7859062" y="6422645"/>
            <a:ext cx="355080" cy="1"/>
          </a:xfrm>
          <a:prstGeom prst="line">
            <a:avLst/>
          </a:prstGeom>
          <a:ln w="254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1208" name="Rectangle"/>
          <p:cNvSpPr/>
          <p:nvPr/>
        </p:nvSpPr>
        <p:spPr>
          <a:xfrm>
            <a:off x="6721327" y="5012318"/>
            <a:ext cx="2952874" cy="2370641"/>
          </a:xfrm>
          <a:prstGeom prst="rect">
            <a:avLst/>
          </a:pr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209" name="Loopia"/>
          <p:cNvSpPr txBox="1"/>
          <p:nvPr/>
        </p:nvSpPr>
        <p:spPr>
          <a:xfrm>
            <a:off x="9754736" y="6887612"/>
            <a:ext cx="1493938" cy="62230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Gill Sans"/>
                <a:ea typeface="Gill Sans"/>
                <a:cs typeface="Gill Sans"/>
                <a:sym typeface="Gill Sans"/>
              </a:defRPr>
            </a:lvl1pPr>
          </a:lstStyle>
          <a:p>
            <a:pPr/>
            <a:r>
              <a:t>Loopia </a:t>
            </a:r>
          </a:p>
        </p:txBody>
      </p:sp>
      <p:pic>
        <p:nvPicPr>
          <p:cNvPr id="1210" name="Image" descr="Image"/>
          <p:cNvPicPr>
            <a:picLocks noChangeAspect="1"/>
          </p:cNvPicPr>
          <p:nvPr/>
        </p:nvPicPr>
        <p:blipFill>
          <a:blip r:embed="rId4">
            <a:extLst/>
          </a:blip>
          <a:stretch>
            <a:fillRect/>
          </a:stretch>
        </p:blipFill>
        <p:spPr>
          <a:xfrm>
            <a:off x="9940527" y="3795889"/>
            <a:ext cx="723249" cy="478324"/>
          </a:xfrm>
          <a:prstGeom prst="rect">
            <a:avLst/>
          </a:prstGeom>
          <a:ln w="12700">
            <a:miter lim="400000"/>
          </a:ln>
        </p:spPr>
      </p:pic>
      <p:pic>
        <p:nvPicPr>
          <p:cNvPr id="1211" name="Image" descr="Image"/>
          <p:cNvPicPr>
            <a:picLocks noChangeAspect="1"/>
          </p:cNvPicPr>
          <p:nvPr/>
        </p:nvPicPr>
        <p:blipFill>
          <a:blip r:embed="rId5">
            <a:extLst/>
          </a:blip>
          <a:stretch>
            <a:fillRect/>
          </a:stretch>
        </p:blipFill>
        <p:spPr>
          <a:xfrm>
            <a:off x="9940527" y="6464781"/>
            <a:ext cx="723249" cy="441006"/>
          </a:xfrm>
          <a:prstGeom prst="rect">
            <a:avLst/>
          </a:prstGeom>
          <a:ln w="12700">
            <a:miter lim="400000"/>
          </a:ln>
        </p:spPr>
      </p:pic>
      <p:sp>
        <p:nvSpPr>
          <p:cNvPr id="1212" name="Group"/>
          <p:cNvSpPr txBox="1"/>
          <p:nvPr/>
        </p:nvSpPr>
        <p:spPr>
          <a:xfrm>
            <a:off x="3291263" y="9665141"/>
            <a:ext cx="7352696" cy="166370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l">
              <a:defRPr b="0" sz="3600">
                <a:solidFill>
                  <a:srgbClr val="FFFB00"/>
                </a:solidFill>
                <a:latin typeface="Gill Sans"/>
                <a:ea typeface="Gill Sans"/>
                <a:cs typeface="Gill Sans"/>
                <a:sym typeface="Gill Sans"/>
              </a:defRPr>
            </a:pPr>
            <a:r>
              <a:t>Registrars do not deploy DNSSEC </a:t>
            </a:r>
          </a:p>
          <a:p>
            <a:pPr algn="l">
              <a:defRPr b="0" sz="3600">
                <a:solidFill>
                  <a:srgbClr val="FFFB00"/>
                </a:solidFill>
                <a:latin typeface="Gill Sans"/>
                <a:ea typeface="Gill Sans"/>
                <a:cs typeface="Gill Sans"/>
                <a:sym typeface="Gill Sans"/>
              </a:defRPr>
            </a:pPr>
            <a:r>
              <a:t>Unless there is an incentive</a:t>
            </a:r>
          </a:p>
        </p:txBody>
      </p:sp>
      <p:sp>
        <p:nvSpPr>
          <p:cNvPr id="1213" name="to certain domains"/>
          <p:cNvSpPr txBox="1"/>
          <p:nvPr/>
        </p:nvSpPr>
        <p:spPr>
          <a:xfrm>
            <a:off x="7861785" y="8776503"/>
            <a:ext cx="35962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chemeClr val="accent5">
                    <a:hueOff val="89162"/>
                    <a:satOff val="9554"/>
                    <a:lumOff val="16296"/>
                  </a:schemeClr>
                </a:solidFill>
                <a:latin typeface="Gill Sans"/>
                <a:ea typeface="Gill Sans"/>
                <a:cs typeface="Gill Sans"/>
                <a:sym typeface="Gill Sans"/>
              </a:defRPr>
            </a:lvl1pPr>
          </a:lstStyle>
          <a:p>
            <a:pPr/>
            <a:r>
              <a:t>to certain domains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300" fill="hold"/>
                                        <p:tgtEl>
                                          <p:spTgt spid="1204"/>
                                        </p:tgtEl>
                                      </p:cBhvr>
                                    </p:animEffect>
                                    <p:set>
                                      <p:cBhvr>
                                        <p:cTn id="7" fill="hold">
                                          <p:stCondLst>
                                            <p:cond delay="299"/>
                                          </p:stCondLst>
                                        </p:cTn>
                                        <p:tgtEl>
                                          <p:spTgt spid="120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Class="exit" nodeType="clickEffect" presetSubtype="8" presetID="22" grpId="2" fill="hold">
                                  <p:stCondLst>
                                    <p:cond delay="0"/>
                                  </p:stCondLst>
                                  <p:iterate type="el" backwards="0">
                                    <p:tmAbs val="0"/>
                                  </p:iterate>
                                  <p:childTnLst>
                                    <p:animEffect filter="wipe(left)" transition="out">
                                      <p:cBhvr>
                                        <p:cTn id="11" dur="300" fill="hold"/>
                                        <p:tgtEl>
                                          <p:spTgt spid="1208"/>
                                        </p:tgtEl>
                                      </p:cBhvr>
                                    </p:animEffect>
                                    <p:set>
                                      <p:cBhvr>
                                        <p:cTn id="12" fill="hold">
                                          <p:stCondLst>
                                            <p:cond delay="299"/>
                                          </p:stCondLst>
                                        </p:cTn>
                                        <p:tgtEl>
                                          <p:spTgt spid="120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8" presetID="22" grpId="3" fill="hold">
                                  <p:stCondLst>
                                    <p:cond delay="0"/>
                                  </p:stCondLst>
                                  <p:iterate type="el" backwards="0">
                                    <p:tmAbs val="0"/>
                                  </p:iterate>
                                  <p:childTnLst>
                                    <p:animEffect filter="wipe(left)" transition="out">
                                      <p:cBhvr>
                                        <p:cTn id="16" dur="300" fill="hold"/>
                                        <p:tgtEl>
                                          <p:spTgt spid="1196"/>
                                        </p:tgtEl>
                                      </p:cBhvr>
                                    </p:animEffect>
                                    <p:set>
                                      <p:cBhvr>
                                        <p:cTn id="17" fill="hold">
                                          <p:stCondLst>
                                            <p:cond delay="299"/>
                                          </p:stCondLst>
                                        </p:cTn>
                                        <p:tgtEl>
                                          <p:spTgt spid="119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Class="exit" nodeType="clickEffect" presetSubtype="8" presetID="22" grpId="4" fill="hold">
                                  <p:stCondLst>
                                    <p:cond delay="0"/>
                                  </p:stCondLst>
                                  <p:iterate type="el" backwards="0">
                                    <p:tmAbs val="0"/>
                                  </p:iterate>
                                  <p:childTnLst>
                                    <p:animEffect filter="wipe(left)" transition="out">
                                      <p:cBhvr>
                                        <p:cTn id="21" dur="300" fill="hold"/>
                                        <p:tgtEl>
                                          <p:spTgt spid="1193"/>
                                        </p:tgtEl>
                                      </p:cBhvr>
                                    </p:animEffect>
                                    <p:set>
                                      <p:cBhvr>
                                        <p:cTn id="22" fill="hold">
                                          <p:stCondLst>
                                            <p:cond delay="299"/>
                                          </p:stCondLst>
                                        </p:cTn>
                                        <p:tgtEl>
                                          <p:spTgt spid="119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200"/>
                                        </p:tgtEl>
                                        <p:attrNameLst>
                                          <p:attrName>style.visibility</p:attrName>
                                        </p:attrNameLst>
                                      </p:cBhvr>
                                      <p:to>
                                        <p:strVal val="visible"/>
                                      </p:to>
                                    </p:set>
                                    <p:animEffect filter="dissolve" transition="in">
                                      <p:cBhvr>
                                        <p:cTn id="27" dur="499"/>
                                        <p:tgtEl>
                                          <p:spTgt spid="1200"/>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2" grpId="6" fill="hold">
                                  <p:stCondLst>
                                    <p:cond delay="0"/>
                                  </p:stCondLst>
                                  <p:iterate type="el" backwards="0">
                                    <p:tmAbs val="0"/>
                                  </p:iterate>
                                  <p:childTnLst>
                                    <p:set>
                                      <p:cBhvr>
                                        <p:cTn id="31" fill="hold"/>
                                        <p:tgtEl>
                                          <p:spTgt spid="1213"/>
                                        </p:tgtEl>
                                        <p:attrNameLst>
                                          <p:attrName>style.visibility</p:attrName>
                                        </p:attrNameLst>
                                      </p:cBhvr>
                                      <p:to>
                                        <p:strVal val="visible"/>
                                      </p:to>
                                    </p:set>
                                    <p:animEffect filter="wipe(left)" transition="in">
                                      <p:cBhvr>
                                        <p:cTn id="32" dur="1000"/>
                                        <p:tgtEl>
                                          <p:spTgt spid="1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13" grpId="6"/>
      <p:bldP build="whole" bldLvl="1" animBg="1" rev="0" advAuto="0" spid="1196" grpId="3"/>
      <p:bldP build="whole" bldLvl="1" animBg="1" rev="0" advAuto="0" spid="1193" grpId="4"/>
      <p:bldP build="whole" bldLvl="1" animBg="1" rev="0" advAuto="0" spid="1204" grpId="1"/>
      <p:bldP build="whole" bldLvl="1" animBg="1" rev="0" advAuto="0" spid="1208" grpId="2"/>
      <p:bldP build="whole" bldLvl="1" animBg="1" rev="0" advAuto="0" spid="1200" grpId="5"/>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Hierarchical…"/>
          <p:cNvSpPr txBox="1"/>
          <p:nvPr>
            <p:ph type="title"/>
          </p:nvPr>
        </p:nvSpPr>
        <p:spPr>
          <a:prstGeom prst="rect">
            <a:avLst/>
          </a:prstGeom>
        </p:spPr>
        <p:txBody>
          <a:bodyPr/>
          <a:lstStyle/>
          <a:p>
            <a:pPr/>
            <a:r>
              <a:rPr>
                <a:solidFill>
                  <a:schemeClr val="accent3">
                    <a:hueOff val="-365725"/>
                    <a:satOff val="-32500"/>
                    <a:lumOff val="18235"/>
                  </a:schemeClr>
                </a:solidFill>
              </a:rPr>
              <a:t>Hierarchical</a:t>
            </a:r>
            <a:r>
              <a:t> </a:t>
            </a:r>
            <a:endParaRPr sz="1200"/>
          </a:p>
          <a:p>
            <a:pPr/>
            <a:r>
              <a:t> Public Key Infrastructure</a:t>
            </a:r>
          </a:p>
        </p:txBody>
      </p:sp>
      <p:sp>
        <p:nvSpPr>
          <p:cNvPr id="255" name="Man"/>
          <p:cNvSpPr/>
          <p:nvPr/>
        </p:nvSpPr>
        <p:spPr>
          <a:xfrm>
            <a:off x="8476127" y="4890613"/>
            <a:ext cx="858304" cy="221584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56" name="Line"/>
          <p:cNvSpPr/>
          <p:nvPr/>
        </p:nvSpPr>
        <p:spPr>
          <a:xfrm>
            <a:off x="5706560" y="6158251"/>
            <a:ext cx="2403369" cy="1"/>
          </a:xfrm>
          <a:prstGeom prst="line">
            <a:avLst/>
          </a:prstGeom>
          <a:ln w="889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grpSp>
        <p:nvGrpSpPr>
          <p:cNvPr id="264" name="Group"/>
          <p:cNvGrpSpPr/>
          <p:nvPr/>
        </p:nvGrpSpPr>
        <p:grpSpPr>
          <a:xfrm rot="2700000">
            <a:off x="3665550" y="5263449"/>
            <a:ext cx="1532726" cy="1470176"/>
            <a:chOff x="0" y="0"/>
            <a:chExt cx="1532725" cy="1470174"/>
          </a:xfrm>
        </p:grpSpPr>
        <p:sp>
          <p:nvSpPr>
            <p:cNvPr id="257"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1"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 name="Oval"/>
            <p:cNvSpPr/>
            <p:nvPr/>
          </p:nvSpPr>
          <p:spPr>
            <a:xfrm>
              <a:off x="691406" y="0"/>
              <a:ext cx="841320" cy="86702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65" name="I only trust this key(s)"/>
          <p:cNvSpPr/>
          <p:nvPr/>
        </p:nvSpPr>
        <p:spPr>
          <a:xfrm>
            <a:off x="7742263" y="2518548"/>
            <a:ext cx="4842670" cy="21439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9" y="0"/>
                </a:moveTo>
                <a:cubicBezTo>
                  <a:pt x="143" y="0"/>
                  <a:pt x="0" y="322"/>
                  <a:pt x="0" y="720"/>
                </a:cubicBezTo>
                <a:lnTo>
                  <a:pt x="0" y="10740"/>
                </a:lnTo>
                <a:cubicBezTo>
                  <a:pt x="0" y="11138"/>
                  <a:pt x="143" y="11460"/>
                  <a:pt x="319" y="11460"/>
                </a:cubicBezTo>
                <a:lnTo>
                  <a:pt x="9329" y="11460"/>
                </a:lnTo>
                <a:lnTo>
                  <a:pt x="9964" y="21600"/>
                </a:lnTo>
                <a:lnTo>
                  <a:pt x="10602" y="11460"/>
                </a:lnTo>
                <a:lnTo>
                  <a:pt x="21281" y="11460"/>
                </a:lnTo>
                <a:cubicBezTo>
                  <a:pt x="21457" y="11460"/>
                  <a:pt x="21600" y="11138"/>
                  <a:pt x="21600" y="10740"/>
                </a:cubicBezTo>
                <a:lnTo>
                  <a:pt x="21600" y="720"/>
                </a:lnTo>
                <a:cubicBezTo>
                  <a:pt x="21600" y="322"/>
                  <a:pt x="21457" y="0"/>
                  <a:pt x="21281" y="0"/>
                </a:cubicBezTo>
                <a:lnTo>
                  <a:pt x="319"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vl1pPr>
          </a:lstStyle>
          <a:p>
            <a:pPr/>
            <a:r>
              <a:t>I only trust this key(s)</a:t>
            </a:r>
          </a:p>
        </p:txBody>
      </p:sp>
      <p:grpSp>
        <p:nvGrpSpPr>
          <p:cNvPr id="273" name="Group"/>
          <p:cNvGrpSpPr/>
          <p:nvPr/>
        </p:nvGrpSpPr>
        <p:grpSpPr>
          <a:xfrm rot="2700000">
            <a:off x="10340385" y="5751949"/>
            <a:ext cx="1532727" cy="1470175"/>
            <a:chOff x="0" y="0"/>
            <a:chExt cx="1532725" cy="1470174"/>
          </a:xfrm>
        </p:grpSpPr>
        <p:sp>
          <p:nvSpPr>
            <p:cNvPr id="266"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9"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1" name="Oval"/>
            <p:cNvSpPr/>
            <p:nvPr/>
          </p:nvSpPr>
          <p:spPr>
            <a:xfrm>
              <a:off x="691406" y="0"/>
              <a:ext cx="841320" cy="867022"/>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2"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74" name="Rectangle"/>
          <p:cNvSpPr/>
          <p:nvPr/>
        </p:nvSpPr>
        <p:spPr>
          <a:xfrm>
            <a:off x="9726029" y="5513427"/>
            <a:ext cx="2761439" cy="1691007"/>
          </a:xfrm>
          <a:prstGeom prst="rect">
            <a:avLst/>
          </a:prstGeom>
          <a:ln w="508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275" name="Trust Anchor(s)"/>
          <p:cNvSpPr txBox="1"/>
          <p:nvPr/>
        </p:nvSpPr>
        <p:spPr>
          <a:xfrm>
            <a:off x="9624010" y="4745299"/>
            <a:ext cx="2965477" cy="5727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Trust Anchor(s)</a:t>
            </a:r>
          </a:p>
        </p:txBody>
      </p:sp>
      <p:grpSp>
        <p:nvGrpSpPr>
          <p:cNvPr id="287" name="Group"/>
          <p:cNvGrpSpPr/>
          <p:nvPr/>
        </p:nvGrpSpPr>
        <p:grpSpPr>
          <a:xfrm>
            <a:off x="388117" y="2590340"/>
            <a:ext cx="2539978" cy="2123371"/>
            <a:chOff x="0" y="0"/>
            <a:chExt cx="2539977" cy="2123370"/>
          </a:xfrm>
        </p:grpSpPr>
        <p:grpSp>
          <p:nvGrpSpPr>
            <p:cNvPr id="283" name="Group"/>
            <p:cNvGrpSpPr/>
            <p:nvPr/>
          </p:nvGrpSpPr>
          <p:grpSpPr>
            <a:xfrm rot="2700000">
              <a:off x="295322" y="326598"/>
              <a:ext cx="1532726" cy="1470175"/>
              <a:chOff x="0" y="0"/>
              <a:chExt cx="1532725" cy="1470174"/>
            </a:xfrm>
          </p:grpSpPr>
          <p:sp>
            <p:nvSpPr>
              <p:cNvPr id="276"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 name="Oval"/>
              <p:cNvSpPr/>
              <p:nvPr/>
            </p:nvSpPr>
            <p:spPr>
              <a:xfrm>
                <a:off x="691406" y="0"/>
                <a:ext cx="841320" cy="867022"/>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2"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86" name="Group"/>
            <p:cNvGrpSpPr/>
            <p:nvPr/>
          </p:nvGrpSpPr>
          <p:grpSpPr>
            <a:xfrm>
              <a:off x="1858401" y="1443176"/>
              <a:ext cx="681577" cy="636993"/>
              <a:chOff x="0" y="0"/>
              <a:chExt cx="681575" cy="636992"/>
            </a:xfrm>
          </p:grpSpPr>
          <p:sp>
            <p:nvSpPr>
              <p:cNvPr id="284" name="Line"/>
              <p:cNvSpPr/>
              <p:nvPr/>
            </p:nvSpPr>
            <p:spPr>
              <a:xfrm flipV="1">
                <a:off x="661753" y="25278"/>
                <a:ext cx="1" cy="61171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85" name="Line"/>
              <p:cNvSpPr/>
              <p:nvPr/>
            </p:nvSpPr>
            <p:spPr>
              <a:xfrm flipH="1" flipV="1">
                <a:off x="0" y="-1"/>
                <a:ext cx="681576"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307" name="Group"/>
          <p:cNvGrpSpPr/>
          <p:nvPr/>
        </p:nvGrpSpPr>
        <p:grpSpPr>
          <a:xfrm>
            <a:off x="1846587" y="3468221"/>
            <a:ext cx="2625405" cy="2432509"/>
            <a:chOff x="0" y="-309136"/>
            <a:chExt cx="2625403" cy="2432507"/>
          </a:xfrm>
        </p:grpSpPr>
        <p:grpSp>
          <p:nvGrpSpPr>
            <p:cNvPr id="290" name="Group"/>
            <p:cNvGrpSpPr/>
            <p:nvPr/>
          </p:nvGrpSpPr>
          <p:grpSpPr>
            <a:xfrm>
              <a:off x="1943828" y="1086374"/>
              <a:ext cx="681576" cy="964181"/>
              <a:chOff x="0" y="0"/>
              <a:chExt cx="681575" cy="964180"/>
            </a:xfrm>
          </p:grpSpPr>
          <p:sp>
            <p:nvSpPr>
              <p:cNvPr id="288" name="Line"/>
              <p:cNvSpPr/>
              <p:nvPr/>
            </p:nvSpPr>
            <p:spPr>
              <a:xfrm flipV="1">
                <a:off x="655288" y="0"/>
                <a:ext cx="1" cy="964181"/>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89" name="Line"/>
              <p:cNvSpPr/>
              <p:nvPr/>
            </p:nvSpPr>
            <p:spPr>
              <a:xfrm flipH="1" flipV="1">
                <a:off x="0" y="39185"/>
                <a:ext cx="681576"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98" name="Group"/>
            <p:cNvGrpSpPr/>
            <p:nvPr/>
          </p:nvGrpSpPr>
          <p:grpSpPr>
            <a:xfrm rot="2700000">
              <a:off x="295322" y="326598"/>
              <a:ext cx="1532726" cy="1470175"/>
              <a:chOff x="0" y="0"/>
              <a:chExt cx="1532725" cy="1470174"/>
            </a:xfrm>
          </p:grpSpPr>
          <p:sp>
            <p:nvSpPr>
              <p:cNvPr id="291"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1">
                  <a:lumOff val="13529"/>
                </a:schemeClr>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3"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4"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6" name="Oval"/>
              <p:cNvSpPr/>
              <p:nvPr/>
            </p:nvSpPr>
            <p:spPr>
              <a:xfrm>
                <a:off x="691406" y="0"/>
                <a:ext cx="841320" cy="867022"/>
              </a:xfrm>
              <a:prstGeom prst="ellipse">
                <a:avLst/>
              </a:prstGeom>
              <a:solidFill>
                <a:schemeClr val="accent1">
                  <a:lumOff val="13529"/>
                </a:schemeClr>
              </a:solidFill>
              <a:ln w="38100" cap="flat">
                <a:solidFill>
                  <a:schemeClr val="accent1">
                    <a:hueOff val="118245"/>
                    <a:lumOff val="-11372"/>
                  </a:schemeClr>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06" name="Group"/>
            <p:cNvGrpSpPr/>
            <p:nvPr/>
          </p:nvGrpSpPr>
          <p:grpSpPr>
            <a:xfrm rot="2700000">
              <a:off x="295322" y="17461"/>
              <a:ext cx="1532726" cy="1470175"/>
              <a:chOff x="0" y="0"/>
              <a:chExt cx="1532725" cy="1470174"/>
            </a:xfrm>
          </p:grpSpPr>
          <p:sp>
            <p:nvSpPr>
              <p:cNvPr id="299"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6C6C6C"/>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 name="Line"/>
              <p:cNvSpPr/>
              <p:nvPr/>
            </p:nvSpPr>
            <p:spPr>
              <a:xfrm flipV="1">
                <a:off x="54922" y="666210"/>
                <a:ext cx="747410" cy="770244"/>
              </a:xfrm>
              <a:prstGeom prst="line">
                <a:avLst/>
              </a:prstGeom>
              <a:no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1" name="Line"/>
              <p:cNvSpPr/>
              <p:nvPr/>
            </p:nvSpPr>
            <p:spPr>
              <a:xfrm flipV="1">
                <a:off x="561564" y="744871"/>
                <a:ext cx="339984" cy="350369"/>
              </a:xfrm>
              <a:prstGeom prst="line">
                <a:avLst/>
              </a:prstGeom>
              <a:no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3"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 name="Oval"/>
              <p:cNvSpPr/>
              <p:nvPr/>
            </p:nvSpPr>
            <p:spPr>
              <a:xfrm>
                <a:off x="691406" y="0"/>
                <a:ext cx="841320" cy="867022"/>
              </a:xfrm>
              <a:prstGeom prst="ellipse">
                <a:avLst/>
              </a:prstGeom>
              <a:solidFill>
                <a:srgbClr val="6C6C6C"/>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10" name="Group"/>
          <p:cNvGrpSpPr/>
          <p:nvPr/>
        </p:nvGrpSpPr>
        <p:grpSpPr>
          <a:xfrm>
            <a:off x="817039" y="7666750"/>
            <a:ext cx="12205925" cy="1157482"/>
            <a:chOff x="-1753838" y="-135429"/>
            <a:chExt cx="12205923" cy="1157481"/>
          </a:xfrm>
        </p:grpSpPr>
        <p:sp>
          <p:nvSpPr>
            <p:cNvPr id="308" name="Hierarchical…"/>
            <p:cNvSpPr/>
            <p:nvPr/>
          </p:nvSpPr>
          <p:spPr>
            <a:xfrm>
              <a:off x="-1753839" y="-135430"/>
              <a:ext cx="1833800" cy="1157483"/>
            </a:xfrm>
            <a:prstGeom prst="roundRect">
              <a:avLst>
                <a:gd name="adj" fmla="val 16458"/>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500">
                  <a:latin typeface="Gill Sans"/>
                  <a:ea typeface="Gill Sans"/>
                  <a:cs typeface="Gill Sans"/>
                  <a:sym typeface="Gill Sans"/>
                </a:defRPr>
              </a:pPr>
              <a:r>
                <a:t>Hierarchical</a:t>
              </a:r>
            </a:p>
            <a:p>
              <a:pPr>
                <a:defRPr b="0" sz="2500">
                  <a:latin typeface="Gill Sans"/>
                  <a:ea typeface="Gill Sans"/>
                  <a:cs typeface="Gill Sans"/>
                  <a:sym typeface="Gill Sans"/>
                </a:defRPr>
              </a:pPr>
              <a:r>
                <a:t>PKI</a:t>
              </a:r>
            </a:p>
          </p:txBody>
        </p:sp>
        <p:sp>
          <p:nvSpPr>
            <p:cNvPr id="309" name="Many secure protocols in the Internet rely on hierarchical PKI"/>
            <p:cNvSpPr txBox="1"/>
            <p:nvPr/>
          </p:nvSpPr>
          <p:spPr>
            <a:xfrm>
              <a:off x="371936" y="-128189"/>
              <a:ext cx="10080149"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Many secure protocols in the Internet rely on hierarchical PKI</a:t>
              </a:r>
            </a:p>
          </p:txBody>
        </p:sp>
      </p:grpSp>
      <p:sp>
        <p:nvSpPr>
          <p:cNvPr id="311" name="Oh. now I trust your key"/>
          <p:cNvSpPr/>
          <p:nvPr/>
        </p:nvSpPr>
        <p:spPr>
          <a:xfrm>
            <a:off x="7742263" y="2513261"/>
            <a:ext cx="4842670" cy="21439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9" y="0"/>
                </a:moveTo>
                <a:cubicBezTo>
                  <a:pt x="143" y="0"/>
                  <a:pt x="0" y="322"/>
                  <a:pt x="0" y="720"/>
                </a:cubicBezTo>
                <a:lnTo>
                  <a:pt x="0" y="10740"/>
                </a:lnTo>
                <a:cubicBezTo>
                  <a:pt x="0" y="11138"/>
                  <a:pt x="143" y="11460"/>
                  <a:pt x="319" y="11460"/>
                </a:cubicBezTo>
                <a:lnTo>
                  <a:pt x="9329" y="11460"/>
                </a:lnTo>
                <a:lnTo>
                  <a:pt x="9964" y="21600"/>
                </a:lnTo>
                <a:lnTo>
                  <a:pt x="10602" y="11460"/>
                </a:lnTo>
                <a:lnTo>
                  <a:pt x="21281" y="11460"/>
                </a:lnTo>
                <a:cubicBezTo>
                  <a:pt x="21457" y="11460"/>
                  <a:pt x="21600" y="11138"/>
                  <a:pt x="21600" y="10740"/>
                </a:cubicBezTo>
                <a:lnTo>
                  <a:pt x="21600" y="720"/>
                </a:lnTo>
                <a:cubicBezTo>
                  <a:pt x="21600" y="322"/>
                  <a:pt x="21457" y="0"/>
                  <a:pt x="21281" y="0"/>
                </a:cubicBezTo>
                <a:lnTo>
                  <a:pt x="319" y="0"/>
                </a:lnTo>
                <a:close/>
              </a:path>
            </a:pathLst>
          </a:custGeom>
          <a:solidFill>
            <a:srgbClr val="000000"/>
          </a:solidFill>
          <a:ln w="88900">
            <a:solidFill>
              <a:schemeClr val="accent3">
                <a:hueOff val="-365725"/>
                <a:satOff val="-32500"/>
                <a:lumOff val="18235"/>
              </a:schemeClr>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vl1pPr>
          </a:lstStyle>
          <a:p>
            <a:pPr/>
            <a:r>
              <a:t>Oh. now I trust your key</a:t>
            </a:r>
          </a:p>
        </p:txBody>
      </p:sp>
      <p:grpSp>
        <p:nvGrpSpPr>
          <p:cNvPr id="314" name="Group"/>
          <p:cNvGrpSpPr/>
          <p:nvPr/>
        </p:nvGrpSpPr>
        <p:grpSpPr>
          <a:xfrm>
            <a:off x="228462" y="2321822"/>
            <a:ext cx="5246581" cy="4414753"/>
            <a:chOff x="0" y="0"/>
            <a:chExt cx="5246579" cy="4414751"/>
          </a:xfrm>
        </p:grpSpPr>
        <p:sp>
          <p:nvSpPr>
            <p:cNvPr id="312" name="Rectangle"/>
            <p:cNvSpPr/>
            <p:nvPr/>
          </p:nvSpPr>
          <p:spPr>
            <a:xfrm>
              <a:off x="0" y="695202"/>
              <a:ext cx="5246580" cy="3719550"/>
            </a:xfrm>
            <a:prstGeom prst="rect">
              <a:avLst/>
            </a:prstGeom>
            <a:noFill/>
            <a:ln w="50800" cap="flat">
              <a:solidFill>
                <a:schemeClr val="accent4">
                  <a:hueOff val="468000"/>
                  <a:satOff val="-4761"/>
                  <a:lumOff val="10196"/>
                </a:schemeClr>
              </a:solidFill>
              <a:prstDash val="sysDot"/>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3" name="Chain of trust"/>
            <p:cNvSpPr txBox="1"/>
            <p:nvPr/>
          </p:nvSpPr>
          <p:spPr>
            <a:xfrm>
              <a:off x="1154470" y="-1"/>
              <a:ext cx="270123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Chain of trust</a:t>
              </a:r>
            </a:p>
          </p:txBody>
        </p:sp>
      </p:grpSp>
      <p:sp>
        <p:nvSpPr>
          <p:cNvPr id="315"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74"/>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273"/>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26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2" presetID="22" grpId="5" fill="hold">
                                  <p:stCondLst>
                                    <p:cond delay="0"/>
                                  </p:stCondLst>
                                  <p:iterate type="el" backwards="0">
                                    <p:tmAbs val="0"/>
                                  </p:iterate>
                                  <p:childTnLst>
                                    <p:set>
                                      <p:cBhvr>
                                        <p:cTn id="19" fill="hold"/>
                                        <p:tgtEl>
                                          <p:spTgt spid="307"/>
                                        </p:tgtEl>
                                        <p:attrNameLst>
                                          <p:attrName>style.visibility</p:attrName>
                                        </p:attrNameLst>
                                      </p:cBhvr>
                                      <p:to>
                                        <p:strVal val="visible"/>
                                      </p:to>
                                    </p:set>
                                    <p:animEffect filter="wipe(right)" transition="in">
                                      <p:cBhvr>
                                        <p:cTn id="20" dur="500"/>
                                        <p:tgtEl>
                                          <p:spTgt spid="307"/>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2" presetID="22" grpId="6" fill="hold">
                                  <p:stCondLst>
                                    <p:cond delay="0"/>
                                  </p:stCondLst>
                                  <p:iterate type="el" backwards="0">
                                    <p:tmAbs val="0"/>
                                  </p:iterate>
                                  <p:childTnLst>
                                    <p:set>
                                      <p:cBhvr>
                                        <p:cTn id="24" fill="hold"/>
                                        <p:tgtEl>
                                          <p:spTgt spid="287"/>
                                        </p:tgtEl>
                                        <p:attrNameLst>
                                          <p:attrName>style.visibility</p:attrName>
                                        </p:attrNameLst>
                                      </p:cBhvr>
                                      <p:to>
                                        <p:strVal val="visible"/>
                                      </p:to>
                                    </p:set>
                                    <p:animEffect filter="wipe(right)" transition="in">
                                      <p:cBhvr>
                                        <p:cTn id="25" dur="500"/>
                                        <p:tgtEl>
                                          <p:spTgt spid="287"/>
                                        </p:tgtEl>
                                      </p:cBhvr>
                                    </p:animEffect>
                                  </p:childTnLst>
                                </p:cTn>
                              </p:par>
                            </p:childTnLst>
                          </p:cTn>
                        </p:par>
                      </p:childTnLst>
                    </p:cTn>
                  </p:par>
                  <p:par>
                    <p:cTn id="26" fill="hold">
                      <p:stCondLst>
                        <p:cond delay="indefinite"/>
                      </p:stCondLst>
                      <p:childTnLst>
                        <p:par>
                          <p:cTn id="27" fill="hold">
                            <p:stCondLst>
                              <p:cond delay="0"/>
                            </p:stCondLst>
                            <p:childTnLst>
                              <p:par>
                                <p:cTn id="28" presetClass="emph" nodeType="clickEffect" presetSubtype="0" presetID="35" grpId="7" repeatCount="3000" fill="hold">
                                  <p:stCondLst>
                                    <p:cond delay="0"/>
                                  </p:stCondLst>
                                  <p:childTnLst>
                                    <p:anim calcmode="discrete" valueType="str">
                                      <p:cBhvr>
                                        <p:cTn id="29" dur="1000" fill="hold"/>
                                        <p:tgtEl>
                                          <p:spTgt spid="273"/>
                                        </p:tgtEl>
                                        <p:attrNameLst>
                                          <p:attrName>style.visibility</p:attrName>
                                        </p:attrNameLst>
                                      </p:cBhvr>
                                      <p:tavLst>
                                        <p:tav tm="0">
                                          <p:val>
                                            <p:strVal val="hidden"/>
                                          </p:val>
                                        </p:tav>
                                        <p:tav tm="50000">
                                          <p:val>
                                            <p:strVal val="visible"/>
                                          </p:val>
                                        </p:tav>
                                      </p:tavLst>
                                    </p:anim>
                                  </p:childTnLst>
                                </p:cTn>
                              </p:par>
                            </p:childTnLst>
                          </p:cTn>
                        </p:par>
                        <p:par>
                          <p:cTn id="30" fill="hold">
                            <p:stCondLst>
                              <p:cond delay="1000"/>
                            </p:stCondLst>
                            <p:childTnLst>
                              <p:par>
                                <p:cTn id="31" presetClass="entr" nodeType="afterEffect" presetSubtype="0" presetID="1" grpId="8" fill="hold">
                                  <p:stCondLst>
                                    <p:cond delay="0"/>
                                  </p:stCondLst>
                                  <p:iterate type="el" backwards="0">
                                    <p:tmAbs val="0"/>
                                  </p:iterate>
                                  <p:childTnLst>
                                    <p:set>
                                      <p:cBhvr>
                                        <p:cTn id="32" fill="hold"/>
                                        <p:tgtEl>
                                          <p:spTgt spid="3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9" fill="hold">
                                  <p:stCondLst>
                                    <p:cond delay="0"/>
                                  </p:stCondLst>
                                  <p:iterate type="el" backwards="0">
                                    <p:tmAbs val="0"/>
                                  </p:iterate>
                                  <p:childTnLst>
                                    <p:set>
                                      <p:cBhvr>
                                        <p:cTn id="36" fill="hold"/>
                                        <p:tgtEl>
                                          <p:spTgt spid="3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ID="9" grpId="10" fill="hold">
                                  <p:stCondLst>
                                    <p:cond delay="0"/>
                                  </p:stCondLst>
                                  <p:iterate type="el" backwards="0">
                                    <p:tmAbs val="0"/>
                                  </p:iterate>
                                  <p:childTnLst>
                                    <p:set>
                                      <p:cBhvr>
                                        <p:cTn id="40" fill="hold"/>
                                        <p:tgtEl>
                                          <p:spTgt spid="310"/>
                                        </p:tgtEl>
                                        <p:attrNameLst>
                                          <p:attrName>style.visibility</p:attrName>
                                        </p:attrNameLst>
                                      </p:cBhvr>
                                      <p:to>
                                        <p:strVal val="visible"/>
                                      </p:to>
                                    </p:set>
                                    <p:animEffect filter="dissolve" transition="in">
                                      <p:cBhvr>
                                        <p:cTn id="41" dur="499"/>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5" grpId="4"/>
      <p:bldP build="whole" bldLvl="1" animBg="1" rev="0" advAuto="0" spid="275" grpId="1"/>
      <p:bldP build="whole" bldLvl="1" animBg="1" rev="0" advAuto="0" spid="307" grpId="5"/>
      <p:bldP build="whole" bldLvl="1" animBg="1" rev="0" advAuto="0" spid="311" grpId="8"/>
      <p:bldP build="whole" bldLvl="1" animBg="1" rev="0" advAuto="0" spid="273" grpId="3"/>
      <p:bldP build="whole" bldLvl="1" animBg="1" rev="0" advAuto="0" spid="274" grpId="2"/>
      <p:bldP build="whole" bldLvl="1" animBg="1" rev="0" advAuto="0" spid="287" grpId="6"/>
      <p:bldP build="whole" bldLvl="1" animBg="1" rev="0" advAuto="0" spid="314" grpId="9"/>
      <p:bldP build="whole" bldLvl="1" animBg="1" rev="0" advAuto="0" spid="273" grpId="7"/>
      <p:bldP build="whole" bldLvl="1" animBg="1" rev="0" advAuto="0" spid="310" grpId="10"/>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omething to plug"/>
          <p:cNvSpPr txBox="1"/>
          <p:nvPr>
            <p:ph type="title"/>
          </p:nvPr>
        </p:nvSpPr>
        <p:spPr>
          <a:prstGeom prst="rect">
            <a:avLst/>
          </a:prstGeom>
        </p:spPr>
        <p:txBody>
          <a:bodyPr/>
          <a:lstStyle/>
          <a:p>
            <a:pPr/>
            <a:r>
              <a:t>Something to plug</a:t>
            </a:r>
          </a:p>
        </p:txBody>
      </p:sp>
      <p:sp>
        <p:nvSpPr>
          <p:cNvPr id="320" name="I’ll be teaching a new (Graduate-Level) Seminar Course in the Spring 2019…"/>
          <p:cNvSpPr txBox="1"/>
          <p:nvPr>
            <p:ph type="body" idx="1"/>
          </p:nvPr>
        </p:nvSpPr>
        <p:spPr>
          <a:prstGeom prst="rect">
            <a:avLst/>
          </a:prstGeom>
        </p:spPr>
        <p:txBody>
          <a:bodyPr/>
          <a:lstStyle/>
          <a:p>
            <a:pPr/>
            <a:r>
              <a:t>I’ll be teaching a new (Graduate-Level) Seminar Course in the Spring 2019</a:t>
            </a:r>
          </a:p>
          <a:p>
            <a:pPr lvl="1"/>
            <a:r>
              <a:t>GCCIS-CSCI-759 Topics In System</a:t>
            </a:r>
          </a:p>
          <a:p>
            <a:pPr lvl="1"/>
            <a:r>
              <a:t>Title: Public Key Infrastructure and Network Security</a:t>
            </a:r>
          </a:p>
        </p:txBody>
      </p:sp>
      <p:sp>
        <p:nvSpPr>
          <p:cNvPr id="321"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Domain Name System (DNS)"/>
          <p:cNvSpPr txBox="1"/>
          <p:nvPr>
            <p:ph type="title"/>
          </p:nvPr>
        </p:nvSpPr>
        <p:spPr>
          <a:prstGeom prst="rect">
            <a:avLst/>
          </a:prstGeom>
        </p:spPr>
        <p:txBody>
          <a:bodyPr/>
          <a:lstStyle/>
          <a:p>
            <a:pPr/>
            <a:r>
              <a:t>Domain Name System (DNS) </a:t>
            </a:r>
          </a:p>
        </p:txBody>
      </p:sp>
      <p:sp>
        <p:nvSpPr>
          <p:cNvPr id="324" name="example.com's…"/>
          <p:cNvSpPr/>
          <p:nvPr/>
        </p:nvSpPr>
        <p:spPr>
          <a:xfrm>
            <a:off x="10312775" y="4041695"/>
            <a:ext cx="2376832" cy="1884188"/>
          </a:xfrm>
          <a:prstGeom prst="roundRect">
            <a:avLst>
              <a:gd name="adj" fmla="val 10110"/>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grpSp>
        <p:nvGrpSpPr>
          <p:cNvPr id="327" name="Group"/>
          <p:cNvGrpSpPr/>
          <p:nvPr/>
        </p:nvGrpSpPr>
        <p:grpSpPr>
          <a:xfrm>
            <a:off x="443979" y="4082721"/>
            <a:ext cx="2453031" cy="2026357"/>
            <a:chOff x="0" y="0"/>
            <a:chExt cx="2453030" cy="2026355"/>
          </a:xfrm>
        </p:grpSpPr>
        <p:sp>
          <p:nvSpPr>
            <p:cNvPr id="325" name="Browser"/>
            <p:cNvSpPr/>
            <p:nvPr/>
          </p:nvSpPr>
          <p:spPr>
            <a:xfrm>
              <a:off x="0" y="0"/>
              <a:ext cx="2453031" cy="2026356"/>
            </a:xfrm>
            <a:prstGeom prst="roundRect">
              <a:avLst>
                <a:gd name="adj" fmla="val 9401"/>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326" name="Chrome-logo.png" descr="Chrome-logo.png"/>
            <p:cNvPicPr>
              <a:picLocks noChangeAspect="1"/>
            </p:cNvPicPr>
            <p:nvPr/>
          </p:nvPicPr>
          <p:blipFill>
            <a:blip r:embed="rId3">
              <a:extLst/>
            </a:blip>
            <a:stretch>
              <a:fillRect/>
            </a:stretch>
          </p:blipFill>
          <p:spPr>
            <a:xfrm>
              <a:off x="699210" y="742703"/>
              <a:ext cx="1054611" cy="1054611"/>
            </a:xfrm>
            <a:prstGeom prst="rect">
              <a:avLst/>
            </a:prstGeom>
            <a:ln w="12700" cap="flat">
              <a:noFill/>
              <a:miter lim="400000"/>
            </a:ln>
            <a:effectLst/>
          </p:spPr>
        </p:pic>
      </p:grpSp>
      <p:sp>
        <p:nvSpPr>
          <p:cNvPr id="328"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9" name="Group"/>
          <p:cNvSpPr/>
          <p:nvPr/>
        </p:nvSpPr>
        <p:spPr>
          <a:xfrm>
            <a:off x="5406344" y="3970611"/>
            <a:ext cx="2453031" cy="2026357"/>
          </a:xfrm>
          <a:prstGeom prst="roundRect">
            <a:avLst>
              <a:gd name="adj" fmla="val 9401"/>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 Resolver</a:t>
            </a:r>
          </a:p>
        </p:txBody>
      </p:sp>
      <p:grpSp>
        <p:nvGrpSpPr>
          <p:cNvPr id="332" name="Group"/>
          <p:cNvGrpSpPr/>
          <p:nvPr/>
        </p:nvGrpSpPr>
        <p:grpSpPr>
          <a:xfrm>
            <a:off x="3006137" y="4167466"/>
            <a:ext cx="2339126" cy="515253"/>
            <a:chOff x="24023" y="0"/>
            <a:chExt cx="2339125" cy="515251"/>
          </a:xfrm>
        </p:grpSpPr>
        <p:sp>
          <p:nvSpPr>
            <p:cNvPr id="330" name="example.com"/>
            <p:cNvSpPr txBox="1"/>
            <p:nvPr/>
          </p:nvSpPr>
          <p:spPr>
            <a:xfrm>
              <a:off x="259131" y="-1"/>
              <a:ext cx="1820863"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500">
                  <a:solidFill>
                    <a:srgbClr val="FFFB00"/>
                  </a:solidFill>
                  <a:latin typeface="Gill Sans"/>
                  <a:ea typeface="Gill Sans"/>
                  <a:cs typeface="Gill Sans"/>
                  <a:sym typeface="Gill Sans"/>
                </a:defRPr>
              </a:lvl1pPr>
            </a:lstStyle>
            <a:p>
              <a:pPr/>
              <a:r>
                <a:t>example.com</a:t>
              </a:r>
            </a:p>
          </p:txBody>
        </p:sp>
        <p:sp>
          <p:nvSpPr>
            <p:cNvPr id="331" name="Line"/>
            <p:cNvSpPr/>
            <p:nvPr/>
          </p:nvSpPr>
          <p:spPr>
            <a:xfrm>
              <a:off x="24023" y="515251"/>
              <a:ext cx="2339126"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35" name="Group"/>
          <p:cNvGrpSpPr/>
          <p:nvPr/>
        </p:nvGrpSpPr>
        <p:grpSpPr>
          <a:xfrm>
            <a:off x="7956742" y="4167466"/>
            <a:ext cx="2379834" cy="515253"/>
            <a:chOff x="-67370" y="0"/>
            <a:chExt cx="2379832" cy="515251"/>
          </a:xfrm>
        </p:grpSpPr>
        <p:sp>
          <p:nvSpPr>
            <p:cNvPr id="333" name="Line"/>
            <p:cNvSpPr/>
            <p:nvPr/>
          </p:nvSpPr>
          <p:spPr>
            <a:xfrm>
              <a:off x="0" y="515251"/>
              <a:ext cx="2245093"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4" name="example.com"/>
            <p:cNvSpPr txBox="1"/>
            <p:nvPr/>
          </p:nvSpPr>
          <p:spPr>
            <a:xfrm>
              <a:off x="-67371" y="-1"/>
              <a:ext cx="2379834" cy="4507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solidFill>
                    <a:srgbClr val="FFFB00"/>
                  </a:solidFill>
                  <a:latin typeface="Gill Sans"/>
                  <a:ea typeface="Gill Sans"/>
                  <a:cs typeface="Gill Sans"/>
                  <a:sym typeface="Gill Sans"/>
                </a:defRPr>
              </a:lvl1pPr>
            </a:lstStyle>
            <a:p>
              <a:pPr/>
              <a:r>
                <a:t>example.com</a:t>
              </a:r>
            </a:p>
          </p:txBody>
        </p:sp>
      </p:grpSp>
      <p:grpSp>
        <p:nvGrpSpPr>
          <p:cNvPr id="339" name="Group"/>
          <p:cNvGrpSpPr/>
          <p:nvPr/>
        </p:nvGrpSpPr>
        <p:grpSpPr>
          <a:xfrm>
            <a:off x="7944479" y="5284859"/>
            <a:ext cx="2245093" cy="1444460"/>
            <a:chOff x="0" y="0"/>
            <a:chExt cx="2245092" cy="1444459"/>
          </a:xfrm>
        </p:grpSpPr>
        <p:sp>
          <p:nvSpPr>
            <p:cNvPr id="336" name="Line"/>
            <p:cNvSpPr/>
            <p:nvPr/>
          </p:nvSpPr>
          <p:spPr>
            <a:xfrm flipH="1" flipV="1">
              <a:off x="-1" y="-1"/>
              <a:ext cx="2245094" cy="2"/>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7" name="Group"/>
            <p:cNvSpPr/>
            <p:nvPr/>
          </p:nvSpPr>
          <p:spPr>
            <a:xfrm>
              <a:off x="261517" y="220693"/>
              <a:ext cx="1983576" cy="677952"/>
            </a:xfrm>
            <a:prstGeom prst="roundRect">
              <a:avLst>
                <a:gd name="adj" fmla="val 16236"/>
              </a:avLst>
            </a:prstGeom>
            <a:noFill/>
            <a:ln w="76200" cap="flat">
              <a:solidFill>
                <a:srgbClr val="FFFFFF"/>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records*</a:t>
              </a:r>
            </a:p>
          </p:txBody>
        </p:sp>
        <p:sp>
          <p:nvSpPr>
            <p:cNvPr id="338" name="155.33.17.68"/>
            <p:cNvSpPr txBox="1"/>
            <p:nvPr/>
          </p:nvSpPr>
          <p:spPr>
            <a:xfrm>
              <a:off x="442870" y="1012659"/>
              <a:ext cx="1620870"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155.33.17.68</a:t>
              </a:r>
            </a:p>
          </p:txBody>
        </p:sp>
      </p:grpSp>
      <p:grpSp>
        <p:nvGrpSpPr>
          <p:cNvPr id="343" name="Group"/>
          <p:cNvGrpSpPr/>
          <p:nvPr/>
        </p:nvGrpSpPr>
        <p:grpSpPr>
          <a:xfrm>
            <a:off x="3006137" y="5284859"/>
            <a:ext cx="2339126" cy="1444460"/>
            <a:chOff x="0" y="0"/>
            <a:chExt cx="2339125" cy="1444459"/>
          </a:xfrm>
        </p:grpSpPr>
        <p:sp>
          <p:nvSpPr>
            <p:cNvPr id="340" name="Line"/>
            <p:cNvSpPr/>
            <p:nvPr/>
          </p:nvSpPr>
          <p:spPr>
            <a:xfrm flipH="1" flipV="1">
              <a:off x="-1" y="-1"/>
              <a:ext cx="2339127"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1" name="Group"/>
            <p:cNvSpPr/>
            <p:nvPr/>
          </p:nvSpPr>
          <p:spPr>
            <a:xfrm>
              <a:off x="153752" y="220693"/>
              <a:ext cx="1983575" cy="677952"/>
            </a:xfrm>
            <a:prstGeom prst="roundRect">
              <a:avLst>
                <a:gd name="adj" fmla="val 16236"/>
              </a:avLst>
            </a:prstGeom>
            <a:noFill/>
            <a:ln w="76200" cap="flat">
              <a:solidFill>
                <a:srgbClr val="FFFFFF"/>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records</a:t>
              </a:r>
            </a:p>
          </p:txBody>
        </p:sp>
        <p:sp>
          <p:nvSpPr>
            <p:cNvPr id="342" name="155.33.17.68"/>
            <p:cNvSpPr txBox="1"/>
            <p:nvPr/>
          </p:nvSpPr>
          <p:spPr>
            <a:xfrm>
              <a:off x="359128" y="1012659"/>
              <a:ext cx="1620869"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155.33.17.68</a:t>
              </a:r>
            </a:p>
          </p:txBody>
        </p:sp>
      </p:grpSp>
      <p:sp>
        <p:nvSpPr>
          <p:cNvPr id="344" name="*A record: one of the DNS records that contains IP addresses of a domain name"/>
          <p:cNvSpPr txBox="1"/>
          <p:nvPr/>
        </p:nvSpPr>
        <p:spPr>
          <a:xfrm>
            <a:off x="-26575" y="9251949"/>
            <a:ext cx="9635649"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 one of the DNS records that contains IP addresses of a domain name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32"/>
                                        </p:tgtEl>
                                        <p:attrNameLst>
                                          <p:attrName>style.visibility</p:attrName>
                                        </p:attrNameLst>
                                      </p:cBhvr>
                                      <p:to>
                                        <p:strVal val="visible"/>
                                      </p:to>
                                    </p:set>
                                    <p:animEffect filter="wipe(left)" transition="in">
                                      <p:cBhvr>
                                        <p:cTn id="7" dur="300"/>
                                        <p:tgtEl>
                                          <p:spTgt spid="33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335"/>
                                        </p:tgtEl>
                                        <p:attrNameLst>
                                          <p:attrName>style.visibility</p:attrName>
                                        </p:attrNameLst>
                                      </p:cBhvr>
                                      <p:to>
                                        <p:strVal val="visible"/>
                                      </p:to>
                                    </p:set>
                                    <p:animEffect filter="wipe(left)" transition="in">
                                      <p:cBhvr>
                                        <p:cTn id="12" dur="300"/>
                                        <p:tgtEl>
                                          <p:spTgt spid="33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2" grpId="3" fill="hold">
                                  <p:stCondLst>
                                    <p:cond delay="0"/>
                                  </p:stCondLst>
                                  <p:iterate type="el" backwards="0">
                                    <p:tmAbs val="0"/>
                                  </p:iterate>
                                  <p:childTnLst>
                                    <p:set>
                                      <p:cBhvr>
                                        <p:cTn id="16" fill="hold"/>
                                        <p:tgtEl>
                                          <p:spTgt spid="339"/>
                                        </p:tgtEl>
                                        <p:attrNameLst>
                                          <p:attrName>style.visibility</p:attrName>
                                        </p:attrNameLst>
                                      </p:cBhvr>
                                      <p:to>
                                        <p:strVal val="visible"/>
                                      </p:to>
                                    </p:set>
                                    <p:animEffect filter="wipe(right)" transition="in">
                                      <p:cBhvr>
                                        <p:cTn id="17" dur="300"/>
                                        <p:tgtEl>
                                          <p:spTgt spid="339"/>
                                        </p:tgtEl>
                                      </p:cBhvr>
                                    </p:animEffect>
                                  </p:childTnLst>
                                </p:cTn>
                              </p:par>
                            </p:childTnLst>
                          </p:cTn>
                        </p:par>
                        <p:par>
                          <p:cTn id="18" fill="hold">
                            <p:stCondLst>
                              <p:cond delay="300"/>
                            </p:stCondLst>
                            <p:childTnLst>
                              <p:par>
                                <p:cTn id="19" presetClass="entr" nodeType="afterEffect" presetSubtype="0" presetID="1" grpId="4" fill="hold">
                                  <p:stCondLst>
                                    <p:cond delay="0"/>
                                  </p:stCondLst>
                                  <p:iterate type="el" backwards="0">
                                    <p:tmAbs val="0"/>
                                  </p:iterate>
                                  <p:childTnLst>
                                    <p:set>
                                      <p:cBhvr>
                                        <p:cTn id="20" fill="hold"/>
                                        <p:tgtEl>
                                          <p:spTgt spid="3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2" presetID="22" grpId="5" fill="hold">
                                  <p:stCondLst>
                                    <p:cond delay="0"/>
                                  </p:stCondLst>
                                  <p:iterate type="el" backwards="0">
                                    <p:tmAbs val="0"/>
                                  </p:iterate>
                                  <p:childTnLst>
                                    <p:set>
                                      <p:cBhvr>
                                        <p:cTn id="24" fill="hold"/>
                                        <p:tgtEl>
                                          <p:spTgt spid="343"/>
                                        </p:tgtEl>
                                        <p:attrNameLst>
                                          <p:attrName>style.visibility</p:attrName>
                                        </p:attrNameLst>
                                      </p:cBhvr>
                                      <p:to>
                                        <p:strVal val="visible"/>
                                      </p:to>
                                    </p:set>
                                    <p:animEffect filter="wipe(right)" transition="in">
                                      <p:cBhvr>
                                        <p:cTn id="25" dur="3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5" grpId="2"/>
      <p:bldP build="whole" bldLvl="1" animBg="1" rev="0" advAuto="0" spid="339" grpId="3"/>
      <p:bldP build="whole" bldLvl="1" animBg="1" rev="0" advAuto="0" spid="344" grpId="4"/>
      <p:bldP build="whole" bldLvl="1" animBg="1" rev="0" advAuto="0" spid="343" grpId="5"/>
      <p:bldP build="whole" bldLvl="1" animBg="1" rev="0" advAuto="0" spid="332"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DNS Spoofing"/>
          <p:cNvSpPr txBox="1"/>
          <p:nvPr>
            <p:ph type="title"/>
          </p:nvPr>
        </p:nvSpPr>
        <p:spPr>
          <a:prstGeom prst="rect">
            <a:avLst/>
          </a:prstGeom>
        </p:spPr>
        <p:txBody>
          <a:bodyPr/>
          <a:lstStyle/>
          <a:p>
            <a:pPr/>
            <a:r>
              <a:t>DNS Spoofing</a:t>
            </a:r>
          </a:p>
        </p:txBody>
      </p:sp>
      <p:sp>
        <p:nvSpPr>
          <p:cNvPr id="349" name="example.com's…"/>
          <p:cNvSpPr/>
          <p:nvPr/>
        </p:nvSpPr>
        <p:spPr>
          <a:xfrm>
            <a:off x="10312775" y="4041695"/>
            <a:ext cx="2376832" cy="1884188"/>
          </a:xfrm>
          <a:prstGeom prst="roundRect">
            <a:avLst>
              <a:gd name="adj" fmla="val 10110"/>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grpSp>
        <p:nvGrpSpPr>
          <p:cNvPr id="352" name="Group"/>
          <p:cNvGrpSpPr/>
          <p:nvPr/>
        </p:nvGrpSpPr>
        <p:grpSpPr>
          <a:xfrm>
            <a:off x="443979" y="4082721"/>
            <a:ext cx="2453031" cy="2026357"/>
            <a:chOff x="0" y="0"/>
            <a:chExt cx="2453030" cy="2026355"/>
          </a:xfrm>
        </p:grpSpPr>
        <p:sp>
          <p:nvSpPr>
            <p:cNvPr id="350" name="Browser"/>
            <p:cNvSpPr/>
            <p:nvPr/>
          </p:nvSpPr>
          <p:spPr>
            <a:xfrm>
              <a:off x="0" y="0"/>
              <a:ext cx="2453031" cy="2026356"/>
            </a:xfrm>
            <a:prstGeom prst="roundRect">
              <a:avLst>
                <a:gd name="adj" fmla="val 9401"/>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351" name="Chrome-logo.png" descr="Chrome-logo.png"/>
            <p:cNvPicPr>
              <a:picLocks noChangeAspect="1"/>
            </p:cNvPicPr>
            <p:nvPr/>
          </p:nvPicPr>
          <p:blipFill>
            <a:blip r:embed="rId3">
              <a:extLst/>
            </a:blip>
            <a:stretch>
              <a:fillRect/>
            </a:stretch>
          </p:blipFill>
          <p:spPr>
            <a:xfrm>
              <a:off x="699210" y="742703"/>
              <a:ext cx="1054611" cy="1054611"/>
            </a:xfrm>
            <a:prstGeom prst="rect">
              <a:avLst/>
            </a:prstGeom>
            <a:ln w="12700" cap="flat">
              <a:noFill/>
              <a:miter lim="400000"/>
            </a:ln>
            <a:effectLst/>
          </p:spPr>
        </p:pic>
      </p:grpSp>
      <p:sp>
        <p:nvSpPr>
          <p:cNvPr id="353"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4" name="Group"/>
          <p:cNvSpPr/>
          <p:nvPr/>
        </p:nvSpPr>
        <p:spPr>
          <a:xfrm>
            <a:off x="5406344" y="3970611"/>
            <a:ext cx="2453031" cy="2026357"/>
          </a:xfrm>
          <a:prstGeom prst="roundRect">
            <a:avLst>
              <a:gd name="adj" fmla="val 9401"/>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 Resolver</a:t>
            </a:r>
          </a:p>
        </p:txBody>
      </p:sp>
      <p:grpSp>
        <p:nvGrpSpPr>
          <p:cNvPr id="357" name="Group"/>
          <p:cNvGrpSpPr/>
          <p:nvPr/>
        </p:nvGrpSpPr>
        <p:grpSpPr>
          <a:xfrm>
            <a:off x="3006137" y="4167466"/>
            <a:ext cx="2339126" cy="515253"/>
            <a:chOff x="24023" y="0"/>
            <a:chExt cx="2339125" cy="515251"/>
          </a:xfrm>
        </p:grpSpPr>
        <p:sp>
          <p:nvSpPr>
            <p:cNvPr id="355" name="example.com"/>
            <p:cNvSpPr txBox="1"/>
            <p:nvPr/>
          </p:nvSpPr>
          <p:spPr>
            <a:xfrm>
              <a:off x="259131" y="-1"/>
              <a:ext cx="1820863"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500">
                  <a:solidFill>
                    <a:srgbClr val="FFFB00"/>
                  </a:solidFill>
                  <a:latin typeface="Gill Sans"/>
                  <a:ea typeface="Gill Sans"/>
                  <a:cs typeface="Gill Sans"/>
                  <a:sym typeface="Gill Sans"/>
                </a:defRPr>
              </a:lvl1pPr>
            </a:lstStyle>
            <a:p>
              <a:pPr/>
              <a:r>
                <a:t>example.com</a:t>
              </a:r>
            </a:p>
          </p:txBody>
        </p:sp>
        <p:sp>
          <p:nvSpPr>
            <p:cNvPr id="356" name="Line"/>
            <p:cNvSpPr/>
            <p:nvPr/>
          </p:nvSpPr>
          <p:spPr>
            <a:xfrm>
              <a:off x="24023" y="515251"/>
              <a:ext cx="2339126"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60" name="Group"/>
          <p:cNvGrpSpPr/>
          <p:nvPr/>
        </p:nvGrpSpPr>
        <p:grpSpPr>
          <a:xfrm>
            <a:off x="7920456" y="4156495"/>
            <a:ext cx="2404361" cy="537196"/>
            <a:chOff x="0" y="0"/>
            <a:chExt cx="2404360" cy="537195"/>
          </a:xfrm>
        </p:grpSpPr>
        <p:sp>
          <p:nvSpPr>
            <p:cNvPr id="358" name="Line"/>
            <p:cNvSpPr/>
            <p:nvPr/>
          </p:nvSpPr>
          <p:spPr>
            <a:xfrm>
              <a:off x="0" y="537195"/>
              <a:ext cx="2404360"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9" name="example.com"/>
            <p:cNvSpPr txBox="1"/>
            <p:nvPr/>
          </p:nvSpPr>
          <p:spPr>
            <a:xfrm>
              <a:off x="291748" y="-1"/>
              <a:ext cx="182086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500">
                  <a:solidFill>
                    <a:srgbClr val="FFFB00"/>
                  </a:solidFill>
                  <a:latin typeface="Gill Sans"/>
                  <a:ea typeface="Gill Sans"/>
                  <a:cs typeface="Gill Sans"/>
                  <a:sym typeface="Gill Sans"/>
                </a:defRPr>
              </a:lvl1pPr>
            </a:lstStyle>
            <a:p>
              <a:pPr/>
              <a:r>
                <a:t>example.com</a:t>
              </a:r>
            </a:p>
          </p:txBody>
        </p:sp>
      </p:grpSp>
      <p:grpSp>
        <p:nvGrpSpPr>
          <p:cNvPr id="363" name="Group"/>
          <p:cNvGrpSpPr/>
          <p:nvPr/>
        </p:nvGrpSpPr>
        <p:grpSpPr>
          <a:xfrm>
            <a:off x="7944479" y="5284859"/>
            <a:ext cx="2245093" cy="898646"/>
            <a:chOff x="0" y="0"/>
            <a:chExt cx="2245092" cy="898644"/>
          </a:xfrm>
        </p:grpSpPr>
        <p:sp>
          <p:nvSpPr>
            <p:cNvPr id="361" name="Line"/>
            <p:cNvSpPr/>
            <p:nvPr/>
          </p:nvSpPr>
          <p:spPr>
            <a:xfrm flipH="1" flipV="1">
              <a:off x="-1" y="-1"/>
              <a:ext cx="2245094" cy="2"/>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 name="Group"/>
            <p:cNvSpPr/>
            <p:nvPr/>
          </p:nvSpPr>
          <p:spPr>
            <a:xfrm>
              <a:off x="261517" y="220693"/>
              <a:ext cx="1983576" cy="677952"/>
            </a:xfrm>
            <a:prstGeom prst="roundRect">
              <a:avLst>
                <a:gd name="adj" fmla="val 16236"/>
              </a:avLst>
            </a:prstGeom>
            <a:noFill/>
            <a:ln w="76200" cap="flat">
              <a:solidFill>
                <a:srgbClr val="FFFFFF"/>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records</a:t>
              </a:r>
            </a:p>
          </p:txBody>
        </p:sp>
      </p:grpSp>
      <p:grpSp>
        <p:nvGrpSpPr>
          <p:cNvPr id="367" name="Group"/>
          <p:cNvGrpSpPr/>
          <p:nvPr/>
        </p:nvGrpSpPr>
        <p:grpSpPr>
          <a:xfrm>
            <a:off x="3006137" y="5284859"/>
            <a:ext cx="2339126" cy="1444460"/>
            <a:chOff x="0" y="0"/>
            <a:chExt cx="2339125" cy="1444459"/>
          </a:xfrm>
        </p:grpSpPr>
        <p:sp>
          <p:nvSpPr>
            <p:cNvPr id="364" name="Line"/>
            <p:cNvSpPr/>
            <p:nvPr/>
          </p:nvSpPr>
          <p:spPr>
            <a:xfrm flipH="1" flipV="1">
              <a:off x="-1" y="-1"/>
              <a:ext cx="2339127"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5" name="Group"/>
            <p:cNvSpPr/>
            <p:nvPr/>
          </p:nvSpPr>
          <p:spPr>
            <a:xfrm>
              <a:off x="153752" y="220693"/>
              <a:ext cx="1983575" cy="677952"/>
            </a:xfrm>
            <a:prstGeom prst="roundRect">
              <a:avLst>
                <a:gd name="adj" fmla="val 16236"/>
              </a:avLst>
            </a:prstGeom>
            <a:noFill/>
            <a:ln w="76200" cap="flat">
              <a:solidFill>
                <a:srgbClr val="FFFFFF"/>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records</a:t>
              </a:r>
            </a:p>
          </p:txBody>
        </p:sp>
        <p:sp>
          <p:nvSpPr>
            <p:cNvPr id="366" name="1.2.3.4"/>
            <p:cNvSpPr txBox="1"/>
            <p:nvPr/>
          </p:nvSpPr>
          <p:spPr>
            <a:xfrm>
              <a:off x="724253" y="1012659"/>
              <a:ext cx="890619"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1.2.3.4</a:t>
              </a:r>
            </a:p>
          </p:txBody>
        </p:sp>
      </p:grpSp>
      <p:grpSp>
        <p:nvGrpSpPr>
          <p:cNvPr id="374" name="Group"/>
          <p:cNvGrpSpPr/>
          <p:nvPr/>
        </p:nvGrpSpPr>
        <p:grpSpPr>
          <a:xfrm>
            <a:off x="6977048" y="6180888"/>
            <a:ext cx="4179954" cy="965201"/>
            <a:chOff x="0" y="0"/>
            <a:chExt cx="4179953" cy="965200"/>
          </a:xfrm>
        </p:grpSpPr>
        <p:grpSp>
          <p:nvGrpSpPr>
            <p:cNvPr id="372" name="Group"/>
            <p:cNvGrpSpPr/>
            <p:nvPr/>
          </p:nvGrpSpPr>
          <p:grpSpPr>
            <a:xfrm>
              <a:off x="663251" y="0"/>
              <a:ext cx="3516703" cy="965200"/>
              <a:chOff x="123144" y="0"/>
              <a:chExt cx="3516701" cy="965200"/>
            </a:xfrm>
          </p:grpSpPr>
          <p:sp>
            <p:nvSpPr>
              <p:cNvPr id="368" name="155.33.17.68"/>
              <p:cNvSpPr txBox="1"/>
              <p:nvPr/>
            </p:nvSpPr>
            <p:spPr>
              <a:xfrm>
                <a:off x="2018977" y="266699"/>
                <a:ext cx="1620870"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155.33.17.68</a:t>
                </a:r>
              </a:p>
            </p:txBody>
          </p:sp>
          <p:sp>
            <p:nvSpPr>
              <p:cNvPr id="369" name="Arrow"/>
              <p:cNvSpPr/>
              <p:nvPr/>
            </p:nvSpPr>
            <p:spPr>
              <a:xfrm flipH="1">
                <a:off x="1300315" y="266700"/>
                <a:ext cx="563169" cy="431800"/>
              </a:xfrm>
              <a:prstGeom prst="rightArrow">
                <a:avLst>
                  <a:gd name="adj1" fmla="val 32000"/>
                  <a:gd name="adj2" fmla="val 69768"/>
                </a:avLst>
              </a:prstGeom>
              <a:solidFill>
                <a:srgbClr val="FFFFFF"/>
              </a:solidFill>
              <a:ln w="50800" cap="flat">
                <a:solidFill>
                  <a:srgbClr val="D4595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70" name="✗"/>
              <p:cNvSpPr txBox="1"/>
              <p:nvPr/>
            </p:nvSpPr>
            <p:spPr>
              <a:xfrm>
                <a:off x="2409361" y="0"/>
                <a:ext cx="890619" cy="965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6900">
                    <a:solidFill>
                      <a:srgbClr val="C82506"/>
                    </a:solidFill>
                    <a:latin typeface="Gill Sans"/>
                    <a:ea typeface="Gill Sans"/>
                    <a:cs typeface="Gill Sans"/>
                    <a:sym typeface="Gill Sans"/>
                  </a:defRPr>
                </a:lvl1pPr>
              </a:lstStyle>
              <a:p>
                <a:pPr/>
                <a:r>
                  <a:t>✗</a:t>
                </a:r>
              </a:p>
            </p:txBody>
          </p:sp>
          <p:sp>
            <p:nvSpPr>
              <p:cNvPr id="371" name="1.2.3.4"/>
              <p:cNvSpPr txBox="1"/>
              <p:nvPr/>
            </p:nvSpPr>
            <p:spPr>
              <a:xfrm>
                <a:off x="123144" y="228599"/>
                <a:ext cx="1059384"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1.2.3.4</a:t>
                </a:r>
              </a:p>
            </p:txBody>
          </p:sp>
        </p:grpSp>
        <p:pic>
          <p:nvPicPr>
            <p:cNvPr id="373" name="Image" descr="Image"/>
            <p:cNvPicPr>
              <a:picLocks noChangeAspect="1"/>
            </p:cNvPicPr>
            <p:nvPr/>
          </p:nvPicPr>
          <p:blipFill>
            <a:blip r:embed="rId4">
              <a:extLst/>
            </a:blip>
            <a:srcRect l="0" t="0" r="0" b="0"/>
            <a:stretch>
              <a:fillRect/>
            </a:stretch>
          </p:blipFill>
          <p:spPr>
            <a:xfrm>
              <a:off x="0" y="168671"/>
              <a:ext cx="627757" cy="627758"/>
            </a:xfrm>
            <a:prstGeom prst="rect">
              <a:avLst/>
            </a:prstGeom>
            <a:ln w="12700" cap="flat">
              <a:noFill/>
              <a:miter lim="400000"/>
            </a:ln>
            <a:effectLst/>
          </p:spPr>
        </p:pic>
      </p:grpSp>
      <p:sp>
        <p:nvSpPr>
          <p:cNvPr id="375" name="Advertisement or…"/>
          <p:cNvSpPr txBox="1"/>
          <p:nvPr/>
        </p:nvSpPr>
        <p:spPr>
          <a:xfrm>
            <a:off x="2561778" y="6504732"/>
            <a:ext cx="2877320"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Advertisement or </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other contents</a:t>
            </a:r>
          </a:p>
        </p:txBody>
      </p:sp>
      <p:pic>
        <p:nvPicPr>
          <p:cNvPr id="376" name="Image" descr="Image"/>
          <p:cNvPicPr>
            <a:picLocks noChangeAspect="1"/>
          </p:cNvPicPr>
          <p:nvPr/>
        </p:nvPicPr>
        <p:blipFill>
          <a:blip r:embed="rId5">
            <a:extLst/>
          </a:blip>
          <a:stretch>
            <a:fillRect/>
          </a:stretch>
        </p:blipFill>
        <p:spPr>
          <a:xfrm>
            <a:off x="336478" y="6434627"/>
            <a:ext cx="1873485" cy="105461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363"/>
                                        </p:tgtEl>
                                        <p:attrNameLst>
                                          <p:attrName>style.visibility</p:attrName>
                                        </p:attrNameLst>
                                      </p:cBhvr>
                                      <p:to>
                                        <p:strVal val="visible"/>
                                      </p:to>
                                    </p:set>
                                    <p:animEffect filter="wipe(right)" transition="in">
                                      <p:cBhvr>
                                        <p:cTn id="7" dur="300"/>
                                        <p:tgtEl>
                                          <p:spTgt spid="36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3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2" presetID="22" grpId="3" fill="hold">
                                  <p:stCondLst>
                                    <p:cond delay="0"/>
                                  </p:stCondLst>
                                  <p:iterate type="el" backwards="0">
                                    <p:tmAbs val="0"/>
                                  </p:iterate>
                                  <p:childTnLst>
                                    <p:set>
                                      <p:cBhvr>
                                        <p:cTn id="15" fill="hold"/>
                                        <p:tgtEl>
                                          <p:spTgt spid="367"/>
                                        </p:tgtEl>
                                        <p:attrNameLst>
                                          <p:attrName>style.visibility</p:attrName>
                                        </p:attrNameLst>
                                      </p:cBhvr>
                                      <p:to>
                                        <p:strVal val="visible"/>
                                      </p:to>
                                    </p:set>
                                    <p:animEffect filter="wipe(right)" transition="in">
                                      <p:cBhvr>
                                        <p:cTn id="16" dur="300"/>
                                        <p:tgtEl>
                                          <p:spTgt spid="367"/>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375"/>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5" fill="hold">
                                  <p:stCondLst>
                                    <p:cond delay="0"/>
                                  </p:stCondLst>
                                  <p:iterate type="el" backwards="0">
                                    <p:tmAbs val="0"/>
                                  </p:iterate>
                                  <p:childTnLst>
                                    <p:set>
                                      <p:cBhvr>
                                        <p:cTn id="23" fill="hold"/>
                                        <p:tgtEl>
                                          <p:spTgt spid="3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4" grpId="2"/>
      <p:bldP build="whole" bldLvl="1" animBg="1" rev="0" advAuto="0" spid="363" grpId="1"/>
      <p:bldP build="whole" bldLvl="1" animBg="1" rev="0" advAuto="0" spid="375" grpId="4"/>
      <p:bldP build="whole" bldLvl="1" animBg="1" rev="0" advAuto="0" spid="367" grpId="3"/>
      <p:bldP build="whole" bldLvl="1" animBg="1" rev="0" advAuto="0" spid="376" grpId="5"/>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82" name="Group"/>
          <p:cNvGrpSpPr/>
          <p:nvPr/>
        </p:nvGrpSpPr>
        <p:grpSpPr>
          <a:xfrm>
            <a:off x="7708501" y="1890336"/>
            <a:ext cx="2376832" cy="2875828"/>
            <a:chOff x="0" y="0"/>
            <a:chExt cx="2376830" cy="2875827"/>
          </a:xfrm>
        </p:grpSpPr>
        <p:sp>
          <p:nvSpPr>
            <p:cNvPr id="380" name="Line"/>
            <p:cNvSpPr/>
            <p:nvPr/>
          </p:nvSpPr>
          <p:spPr>
            <a:xfrm flipV="1">
              <a:off x="1188415" y="1883218"/>
              <a:ext cx="1" cy="992610"/>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1" name=". (root)"/>
            <p:cNvSpPr/>
            <p:nvPr/>
          </p:nvSpPr>
          <p:spPr>
            <a:xfrm>
              <a:off x="0" y="0"/>
              <a:ext cx="2376831" cy="1884187"/>
            </a:xfrm>
            <a:prstGeom prst="roundRect">
              <a:avLst>
                <a:gd name="adj" fmla="val 10110"/>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 (root)</a:t>
              </a:r>
            </a:p>
          </p:txBody>
        </p:sp>
      </p:grpSp>
      <p:sp>
        <p:nvSpPr>
          <p:cNvPr id="383" name="Group"/>
          <p:cNvSpPr/>
          <p:nvPr/>
        </p:nvSpPr>
        <p:spPr>
          <a:xfrm>
            <a:off x="2022981" y="6921863"/>
            <a:ext cx="2275375" cy="1879601"/>
          </a:xfrm>
          <a:prstGeom prst="roundRect">
            <a:avLst>
              <a:gd name="adj" fmla="val 9401"/>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 Resolver</a:t>
            </a:r>
          </a:p>
        </p:txBody>
      </p:sp>
      <p:sp>
        <p:nvSpPr>
          <p:cNvPr id="384" name="example.com's…"/>
          <p:cNvSpPr/>
          <p:nvPr/>
        </p:nvSpPr>
        <p:spPr>
          <a:xfrm>
            <a:off x="7708501" y="6876018"/>
            <a:ext cx="2376832" cy="1884187"/>
          </a:xfrm>
          <a:prstGeom prst="roundRect">
            <a:avLst>
              <a:gd name="adj" fmla="val 10110"/>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sp>
        <p:nvSpPr>
          <p:cNvPr id="385" name="DNSSEC 101"/>
          <p:cNvSpPr txBox="1"/>
          <p:nvPr>
            <p:ph type="title"/>
          </p:nvPr>
        </p:nvSpPr>
        <p:spPr>
          <a:prstGeom prst="rect">
            <a:avLst/>
          </a:prstGeom>
        </p:spPr>
        <p:txBody>
          <a:bodyPr/>
          <a:lstStyle/>
          <a:p>
            <a:pPr/>
            <a:r>
              <a:t>DNSSEC 101</a:t>
            </a:r>
          </a:p>
        </p:txBody>
      </p:sp>
      <p:sp>
        <p:nvSpPr>
          <p:cNvPr id="386"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7" name="Line"/>
          <p:cNvSpPr/>
          <p:nvPr/>
        </p:nvSpPr>
        <p:spPr>
          <a:xfrm flipV="1">
            <a:off x="8896916" y="5923361"/>
            <a:ext cx="1" cy="91680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88" name=".com"/>
          <p:cNvSpPr/>
          <p:nvPr/>
        </p:nvSpPr>
        <p:spPr>
          <a:xfrm>
            <a:off x="7708501" y="4436924"/>
            <a:ext cx="2376832" cy="1884187"/>
          </a:xfrm>
          <a:prstGeom prst="roundRect">
            <a:avLst>
              <a:gd name="adj" fmla="val 10110"/>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.com</a:t>
            </a:r>
          </a:p>
        </p:txBody>
      </p:sp>
      <p:grpSp>
        <p:nvGrpSpPr>
          <p:cNvPr id="403" name="Group"/>
          <p:cNvGrpSpPr/>
          <p:nvPr/>
        </p:nvGrpSpPr>
        <p:grpSpPr>
          <a:xfrm>
            <a:off x="9614021" y="8325909"/>
            <a:ext cx="841711" cy="756617"/>
            <a:chOff x="0" y="0"/>
            <a:chExt cx="841710" cy="756615"/>
          </a:xfrm>
        </p:grpSpPr>
        <p:grpSp>
          <p:nvGrpSpPr>
            <p:cNvPr id="396" name="Group"/>
            <p:cNvGrpSpPr/>
            <p:nvPr/>
          </p:nvGrpSpPr>
          <p:grpSpPr>
            <a:xfrm>
              <a:off x="0" y="0"/>
              <a:ext cx="620593" cy="577620"/>
              <a:chOff x="0" y="0"/>
              <a:chExt cx="620592" cy="577619"/>
            </a:xfrm>
          </p:grpSpPr>
          <p:sp>
            <p:nvSpPr>
              <p:cNvPr id="389"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0"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1"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2"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3"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4"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5"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02" name="Group"/>
            <p:cNvGrpSpPr/>
            <p:nvPr/>
          </p:nvGrpSpPr>
          <p:grpSpPr>
            <a:xfrm>
              <a:off x="214047" y="178996"/>
              <a:ext cx="627664" cy="577620"/>
              <a:chOff x="0" y="0"/>
              <a:chExt cx="627662" cy="577619"/>
            </a:xfrm>
          </p:grpSpPr>
          <p:sp>
            <p:nvSpPr>
              <p:cNvPr id="397" name="Line"/>
              <p:cNvSpPr/>
              <p:nvPr/>
            </p:nvSpPr>
            <p:spPr>
              <a:xfrm>
                <a:off x="-1" y="204114"/>
                <a:ext cx="467471"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 name="Line"/>
              <p:cNvSpPr/>
              <p:nvPr/>
            </p:nvSpPr>
            <p:spPr>
              <a:xfrm flipV="1">
                <a:off x="5698" y="254314"/>
                <a:ext cx="306071"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 name="Line"/>
              <p:cNvSpPr/>
              <p:nvPr/>
            </p:nvSpPr>
            <p:spPr>
              <a:xfrm flipV="1">
                <a:off x="213954" y="285219"/>
                <a:ext cx="138445"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01"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06" name="Group"/>
          <p:cNvGrpSpPr/>
          <p:nvPr/>
        </p:nvGrpSpPr>
        <p:grpSpPr>
          <a:xfrm>
            <a:off x="4629165" y="6833088"/>
            <a:ext cx="2802717" cy="776710"/>
            <a:chOff x="0" y="-151769"/>
            <a:chExt cx="2802716" cy="776709"/>
          </a:xfrm>
        </p:grpSpPr>
        <p:sp>
          <p:nvSpPr>
            <p:cNvPr id="404" name="Line"/>
            <p:cNvSpPr/>
            <p:nvPr/>
          </p:nvSpPr>
          <p:spPr>
            <a:xfrm>
              <a:off x="0" y="624940"/>
              <a:ext cx="2802717"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 name="example.com"/>
            <p:cNvSpPr txBox="1"/>
            <p:nvPr/>
          </p:nvSpPr>
          <p:spPr>
            <a:xfrm>
              <a:off x="388533" y="-151770"/>
              <a:ext cx="2025651"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example.com</a:t>
              </a:r>
            </a:p>
          </p:txBody>
        </p:sp>
      </p:grpSp>
      <p:grpSp>
        <p:nvGrpSpPr>
          <p:cNvPr id="410" name="Group"/>
          <p:cNvGrpSpPr/>
          <p:nvPr/>
        </p:nvGrpSpPr>
        <p:grpSpPr>
          <a:xfrm>
            <a:off x="4629165" y="7935041"/>
            <a:ext cx="2802717" cy="618771"/>
            <a:chOff x="0" y="0"/>
            <a:chExt cx="2802716" cy="618769"/>
          </a:xfrm>
        </p:grpSpPr>
        <p:sp>
          <p:nvSpPr>
            <p:cNvPr id="407" name="Line"/>
            <p:cNvSpPr/>
            <p:nvPr/>
          </p:nvSpPr>
          <p:spPr>
            <a:xfrm flipH="1" flipV="1">
              <a:off x="-1" y="-1"/>
              <a:ext cx="2802718" cy="2"/>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 name="1.2.3.4"/>
            <p:cNvSpPr txBox="1"/>
            <p:nvPr/>
          </p:nvSpPr>
          <p:spPr>
            <a:xfrm>
              <a:off x="238412" y="110769"/>
              <a:ext cx="1059384"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1.2.3.4</a:t>
              </a:r>
            </a:p>
          </p:txBody>
        </p:sp>
        <p:sp>
          <p:nvSpPr>
            <p:cNvPr id="409" name="RRSIG"/>
            <p:cNvSpPr/>
            <p:nvPr/>
          </p:nvSpPr>
          <p:spPr>
            <a:xfrm>
              <a:off x="1384876" y="163216"/>
              <a:ext cx="1179428" cy="403108"/>
            </a:xfrm>
            <a:prstGeom prst="roundRect">
              <a:avLst>
                <a:gd name="adj" fmla="val 16236"/>
              </a:avLst>
            </a:prstGeom>
            <a:noFill/>
            <a:ln w="381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a:t>
              </a:r>
            </a:p>
          </p:txBody>
        </p:sp>
      </p:grpSp>
      <p:sp>
        <p:nvSpPr>
          <p:cNvPr id="411" name="DNSKEY"/>
          <p:cNvSpPr/>
          <p:nvPr/>
        </p:nvSpPr>
        <p:spPr>
          <a:xfrm>
            <a:off x="6014041" y="8670933"/>
            <a:ext cx="1179428" cy="403109"/>
          </a:xfrm>
          <a:prstGeom prst="roundRect">
            <a:avLst>
              <a:gd name="adj" fmla="val 16236"/>
            </a:avLst>
          </a:prstGeom>
          <a:ln w="38100">
            <a:solidFill>
              <a:schemeClr val="accent3">
                <a:hueOff val="-365725"/>
                <a:satOff val="-32500"/>
                <a:lumOff val="18235"/>
              </a:schemeClr>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grpSp>
        <p:nvGrpSpPr>
          <p:cNvPr id="428" name="Group"/>
          <p:cNvGrpSpPr/>
          <p:nvPr/>
        </p:nvGrpSpPr>
        <p:grpSpPr>
          <a:xfrm>
            <a:off x="9694231" y="5941659"/>
            <a:ext cx="681291" cy="640617"/>
            <a:chOff x="0" y="0"/>
            <a:chExt cx="681290" cy="640616"/>
          </a:xfrm>
        </p:grpSpPr>
        <p:grpSp>
          <p:nvGrpSpPr>
            <p:cNvPr id="419" name="Group"/>
            <p:cNvGrpSpPr/>
            <p:nvPr/>
          </p:nvGrpSpPr>
          <p:grpSpPr>
            <a:xfrm>
              <a:off x="0" y="0"/>
              <a:ext cx="495059" cy="502408"/>
              <a:chOff x="0" y="0"/>
              <a:chExt cx="495058" cy="502407"/>
            </a:xfrm>
          </p:grpSpPr>
          <p:sp>
            <p:nvSpPr>
              <p:cNvPr id="412"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497FC"/>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7" name="Oval"/>
              <p:cNvSpPr/>
              <p:nvPr/>
            </p:nvSpPr>
            <p:spPr>
              <a:xfrm>
                <a:off x="223318" y="0"/>
                <a:ext cx="271741" cy="296290"/>
              </a:xfrm>
              <a:prstGeom prst="ellipse">
                <a:avLst/>
              </a:prstGeom>
              <a:solidFill>
                <a:srgbClr val="1497FC"/>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18"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27" name="Group"/>
            <p:cNvGrpSpPr/>
            <p:nvPr/>
          </p:nvGrpSpPr>
          <p:grpSpPr>
            <a:xfrm>
              <a:off x="186232" y="138209"/>
              <a:ext cx="495059" cy="502408"/>
              <a:chOff x="0" y="0"/>
              <a:chExt cx="495058" cy="502407"/>
            </a:xfrm>
          </p:grpSpPr>
          <p:sp>
            <p:nvSpPr>
              <p:cNvPr id="420"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2"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3"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 name="Oval"/>
              <p:cNvSpPr/>
              <p:nvPr/>
            </p:nvSpPr>
            <p:spPr>
              <a:xfrm>
                <a:off x="223318" y="0"/>
                <a:ext cx="271741" cy="296290"/>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26"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45" name="Group"/>
          <p:cNvGrpSpPr/>
          <p:nvPr/>
        </p:nvGrpSpPr>
        <p:grpSpPr>
          <a:xfrm>
            <a:off x="9604431" y="3455864"/>
            <a:ext cx="674659" cy="589483"/>
            <a:chOff x="0" y="0"/>
            <a:chExt cx="674658" cy="589482"/>
          </a:xfrm>
        </p:grpSpPr>
        <p:grpSp>
          <p:nvGrpSpPr>
            <p:cNvPr id="436" name="Group"/>
            <p:cNvGrpSpPr/>
            <p:nvPr/>
          </p:nvGrpSpPr>
          <p:grpSpPr>
            <a:xfrm>
              <a:off x="0" y="0"/>
              <a:ext cx="547659" cy="462483"/>
              <a:chOff x="0" y="0"/>
              <a:chExt cx="547658" cy="462482"/>
            </a:xfrm>
          </p:grpSpPr>
          <p:sp>
            <p:nvSpPr>
              <p:cNvPr id="429" name="Line"/>
              <p:cNvSpPr/>
              <p:nvPr/>
            </p:nvSpPr>
            <p:spPr>
              <a:xfrm>
                <a:off x="0" y="163428"/>
                <a:ext cx="407884" cy="299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E8A433"/>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 name="Line"/>
              <p:cNvSpPr/>
              <p:nvPr/>
            </p:nvSpPr>
            <p:spPr>
              <a:xfrm flipV="1">
                <a:off x="19624" y="209574"/>
                <a:ext cx="267058" cy="24230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 name="Line"/>
              <p:cNvSpPr/>
              <p:nvPr/>
            </p:nvSpPr>
            <p:spPr>
              <a:xfrm flipV="1">
                <a:off x="200652" y="234318"/>
                <a:ext cx="121480" cy="110219"/>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 name="Line"/>
              <p:cNvSpPr/>
              <p:nvPr/>
            </p:nvSpPr>
            <p:spPr>
              <a:xfrm flipV="1">
                <a:off x="17653" y="203140"/>
                <a:ext cx="261938" cy="23765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3" name="Line"/>
              <p:cNvSpPr/>
              <p:nvPr/>
            </p:nvSpPr>
            <p:spPr>
              <a:xfrm flipV="1">
                <a:off x="189374" y="235306"/>
                <a:ext cx="118579" cy="10758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4" name="Oval"/>
              <p:cNvSpPr/>
              <p:nvPr/>
            </p:nvSpPr>
            <p:spPr>
              <a:xfrm>
                <a:off x="247046" y="-1"/>
                <a:ext cx="300613" cy="272746"/>
              </a:xfrm>
              <a:prstGeom prst="ellipse">
                <a:avLst/>
              </a:prstGeom>
              <a:solidFill>
                <a:srgbClr val="E8A433"/>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 name="Oval"/>
              <p:cNvSpPr/>
              <p:nvPr/>
            </p:nvSpPr>
            <p:spPr>
              <a:xfrm>
                <a:off x="402978" y="40148"/>
                <a:ext cx="97162" cy="881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44" name="Group"/>
            <p:cNvGrpSpPr/>
            <p:nvPr/>
          </p:nvGrpSpPr>
          <p:grpSpPr>
            <a:xfrm>
              <a:off x="127000" y="126999"/>
              <a:ext cx="547659" cy="462484"/>
              <a:chOff x="0" y="0"/>
              <a:chExt cx="547658" cy="462482"/>
            </a:xfrm>
          </p:grpSpPr>
          <p:sp>
            <p:nvSpPr>
              <p:cNvPr id="437" name="Line"/>
              <p:cNvSpPr/>
              <p:nvPr/>
            </p:nvSpPr>
            <p:spPr>
              <a:xfrm>
                <a:off x="0" y="163428"/>
                <a:ext cx="407884" cy="299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53585F"/>
              </a:solid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8" name="Line"/>
              <p:cNvSpPr/>
              <p:nvPr/>
            </p:nvSpPr>
            <p:spPr>
              <a:xfrm flipV="1">
                <a:off x="19624" y="209574"/>
                <a:ext cx="267058" cy="242301"/>
              </a:xfrm>
              <a:prstGeom prst="line">
                <a:avLst/>
              </a:prstGeom>
              <a:no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9" name="Line"/>
              <p:cNvSpPr/>
              <p:nvPr/>
            </p:nvSpPr>
            <p:spPr>
              <a:xfrm flipV="1">
                <a:off x="200652" y="234318"/>
                <a:ext cx="121480" cy="110219"/>
              </a:xfrm>
              <a:prstGeom prst="line">
                <a:avLst/>
              </a:prstGeom>
              <a:no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 name="Line"/>
              <p:cNvSpPr/>
              <p:nvPr/>
            </p:nvSpPr>
            <p:spPr>
              <a:xfrm flipV="1">
                <a:off x="17653" y="203140"/>
                <a:ext cx="261938" cy="23765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 name="Line"/>
              <p:cNvSpPr/>
              <p:nvPr/>
            </p:nvSpPr>
            <p:spPr>
              <a:xfrm flipV="1">
                <a:off x="189374" y="235306"/>
                <a:ext cx="118579" cy="10758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 name="Oval"/>
              <p:cNvSpPr/>
              <p:nvPr/>
            </p:nvSpPr>
            <p:spPr>
              <a:xfrm>
                <a:off x="247046" y="-1"/>
                <a:ext cx="300613" cy="272746"/>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43" name="Oval"/>
              <p:cNvSpPr/>
              <p:nvPr/>
            </p:nvSpPr>
            <p:spPr>
              <a:xfrm>
                <a:off x="402978" y="40148"/>
                <a:ext cx="97162" cy="881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457" name="Connection Line"/>
          <p:cNvSpPr/>
          <p:nvPr/>
        </p:nvSpPr>
        <p:spPr>
          <a:xfrm>
            <a:off x="10170117" y="6403440"/>
            <a:ext cx="570404" cy="1923120"/>
          </a:xfrm>
          <a:custGeom>
            <a:avLst/>
            <a:gdLst/>
            <a:ahLst/>
            <a:cxnLst>
              <a:cxn ang="0">
                <a:pos x="wd2" y="hd2"/>
              </a:cxn>
              <a:cxn ang="5400000">
                <a:pos x="wd2" y="hd2"/>
              </a:cxn>
              <a:cxn ang="10800000">
                <a:pos x="wd2" y="hd2"/>
              </a:cxn>
              <a:cxn ang="16200000">
                <a:pos x="wd2" y="hd2"/>
              </a:cxn>
            </a:cxnLst>
            <a:rect l="0" t="0" r="r" b="b"/>
            <a:pathLst>
              <a:path w="16210" h="21600" fill="norm" stroke="1" extrusionOk="0">
                <a:moveTo>
                  <a:pt x="1608" y="0"/>
                </a:moveTo>
                <a:cubicBezTo>
                  <a:pt x="21600" y="6395"/>
                  <a:pt x="21064" y="13595"/>
                  <a:pt x="0" y="21600"/>
                </a:cubicBezTo>
              </a:path>
            </a:pathLst>
          </a:custGeom>
          <a:ln w="50800">
            <a:solidFill>
              <a:schemeClr val="accent4">
                <a:hueOff val="468000"/>
                <a:satOff val="-4761"/>
                <a:lumOff val="10196"/>
              </a:schemeClr>
            </a:solidFill>
            <a:prstDash val="sysDot"/>
            <a:miter lim="400000"/>
            <a:tailEnd type="triangle"/>
          </a:ln>
        </p:spPr>
        <p:txBody>
          <a:bodyPr/>
          <a:lstStyle/>
          <a:p>
            <a:pPr/>
          </a:p>
        </p:txBody>
      </p:sp>
      <p:sp>
        <p:nvSpPr>
          <p:cNvPr id="458" name="Connection Line"/>
          <p:cNvSpPr/>
          <p:nvPr/>
        </p:nvSpPr>
        <p:spPr>
          <a:xfrm>
            <a:off x="10092908" y="3949166"/>
            <a:ext cx="603487" cy="2010090"/>
          </a:xfrm>
          <a:custGeom>
            <a:avLst/>
            <a:gdLst/>
            <a:ahLst/>
            <a:cxnLst>
              <a:cxn ang="0">
                <a:pos x="wd2" y="hd2"/>
              </a:cxn>
              <a:cxn ang="5400000">
                <a:pos x="wd2" y="hd2"/>
              </a:cxn>
              <a:cxn ang="10800000">
                <a:pos x="wd2" y="hd2"/>
              </a:cxn>
              <a:cxn ang="16200000">
                <a:pos x="wd2" y="hd2"/>
              </a:cxn>
            </a:cxnLst>
            <a:rect l="0" t="0" r="r" b="b"/>
            <a:pathLst>
              <a:path w="16221" h="21600" fill="norm" stroke="1" extrusionOk="0">
                <a:moveTo>
                  <a:pt x="0" y="0"/>
                </a:moveTo>
                <a:cubicBezTo>
                  <a:pt x="20857" y="9467"/>
                  <a:pt x="21600" y="16667"/>
                  <a:pt x="2230" y="21600"/>
                </a:cubicBezTo>
              </a:path>
            </a:pathLst>
          </a:custGeom>
          <a:ln w="50800">
            <a:solidFill>
              <a:schemeClr val="accent4">
                <a:hueOff val="468000"/>
                <a:satOff val="-4761"/>
                <a:lumOff val="10196"/>
              </a:schemeClr>
            </a:solidFill>
            <a:prstDash val="sysDot"/>
            <a:miter lim="400000"/>
            <a:tailEnd type="triangle"/>
          </a:ln>
        </p:spPr>
        <p:txBody>
          <a:bodyPr/>
          <a:lstStyle/>
          <a:p>
            <a:pPr/>
          </a:p>
        </p:txBody>
      </p:sp>
      <p:grpSp>
        <p:nvGrpSpPr>
          <p:cNvPr id="455" name="Group"/>
          <p:cNvGrpSpPr/>
          <p:nvPr/>
        </p:nvGrpSpPr>
        <p:grpSpPr>
          <a:xfrm>
            <a:off x="2820023" y="8084446"/>
            <a:ext cx="681291" cy="618803"/>
            <a:chOff x="0" y="0"/>
            <a:chExt cx="681290" cy="618801"/>
          </a:xfrm>
        </p:grpSpPr>
        <p:sp>
          <p:nvSpPr>
            <p:cNvPr id="448" name="Line"/>
            <p:cNvSpPr/>
            <p:nvPr/>
          </p:nvSpPr>
          <p:spPr>
            <a:xfrm>
              <a:off x="0" y="218667"/>
              <a:ext cx="507411" cy="4001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53585F"/>
            </a:solid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9" name="Line"/>
            <p:cNvSpPr/>
            <p:nvPr/>
          </p:nvSpPr>
          <p:spPr>
            <a:xfrm flipV="1">
              <a:off x="24412" y="280410"/>
              <a:ext cx="332221" cy="324199"/>
            </a:xfrm>
            <a:prstGeom prst="line">
              <a:avLst/>
            </a:prstGeom>
            <a:no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0" name="Line"/>
            <p:cNvSpPr/>
            <p:nvPr/>
          </p:nvSpPr>
          <p:spPr>
            <a:xfrm flipV="1">
              <a:off x="249613" y="313518"/>
              <a:ext cx="151121" cy="147473"/>
            </a:xfrm>
            <a:prstGeom prst="line">
              <a:avLst/>
            </a:prstGeom>
            <a:no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1" name="Line"/>
            <p:cNvSpPr/>
            <p:nvPr/>
          </p:nvSpPr>
          <p:spPr>
            <a:xfrm flipV="1">
              <a:off x="21961" y="271802"/>
              <a:ext cx="325852" cy="31798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2" name="Line"/>
            <p:cNvSpPr/>
            <p:nvPr/>
          </p:nvSpPr>
          <p:spPr>
            <a:xfrm flipV="1">
              <a:off x="235583" y="314840"/>
              <a:ext cx="147512" cy="14395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3" name="Circle"/>
            <p:cNvSpPr/>
            <p:nvPr/>
          </p:nvSpPr>
          <p:spPr>
            <a:xfrm>
              <a:off x="307327" y="-1"/>
              <a:ext cx="373964" cy="36493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54" name="Oval"/>
            <p:cNvSpPr/>
            <p:nvPr/>
          </p:nvSpPr>
          <p:spPr>
            <a:xfrm>
              <a:off x="501307" y="53719"/>
              <a:ext cx="120871" cy="117951"/>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56" name="Chain of Trust"/>
          <p:cNvSpPr txBox="1"/>
          <p:nvPr/>
        </p:nvSpPr>
        <p:spPr>
          <a:xfrm>
            <a:off x="10659707" y="5797553"/>
            <a:ext cx="21409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468000"/>
                    <a:satOff val="-4761"/>
                    <a:lumOff val="10196"/>
                  </a:schemeClr>
                </a:solidFill>
              </a:defRPr>
            </a:lvl1pPr>
          </a:lstStyle>
          <a:p>
            <a:pPr/>
            <a:r>
              <a:t>Chain of Trust</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03"/>
                                        </p:tgtEl>
                                        <p:attrNameLst>
                                          <p:attrName>style.visibility</p:attrName>
                                        </p:attrNameLst>
                                      </p:cBhvr>
                                      <p:to>
                                        <p:strVal val="visible"/>
                                      </p:to>
                                    </p:set>
                                    <p:animEffect filter="dissolve" transition="in">
                                      <p:cBhvr>
                                        <p:cTn id="7" dur="300"/>
                                        <p:tgtEl>
                                          <p:spTgt spid="40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06"/>
                                        </p:tgtEl>
                                        <p:attrNameLst>
                                          <p:attrName>style.visibility</p:attrName>
                                        </p:attrNameLst>
                                      </p:cBhvr>
                                      <p:to>
                                        <p:strVal val="visible"/>
                                      </p:to>
                                    </p:set>
                                    <p:animEffect filter="wipe(left)" transition="in">
                                      <p:cBhvr>
                                        <p:cTn id="12" dur="500"/>
                                        <p:tgtEl>
                                          <p:spTgt spid="40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2" grpId="3" fill="hold">
                                  <p:stCondLst>
                                    <p:cond delay="0"/>
                                  </p:stCondLst>
                                  <p:iterate type="el" backwards="0">
                                    <p:tmAbs val="0"/>
                                  </p:iterate>
                                  <p:childTnLst>
                                    <p:set>
                                      <p:cBhvr>
                                        <p:cTn id="16" fill="hold"/>
                                        <p:tgtEl>
                                          <p:spTgt spid="410"/>
                                        </p:tgtEl>
                                        <p:attrNameLst>
                                          <p:attrName>style.visibility</p:attrName>
                                        </p:attrNameLst>
                                      </p:cBhvr>
                                      <p:to>
                                        <p:strVal val="visible"/>
                                      </p:to>
                                    </p:set>
                                    <p:animEffect filter="wipe(right)" transition="in">
                                      <p:cBhvr>
                                        <p:cTn id="17" dur="500"/>
                                        <p:tgtEl>
                                          <p:spTgt spid="41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2" presetID="22" grpId="4" fill="hold">
                                  <p:stCondLst>
                                    <p:cond delay="0"/>
                                  </p:stCondLst>
                                  <p:iterate type="el" backwards="0">
                                    <p:tmAbs val="0"/>
                                  </p:iterate>
                                  <p:childTnLst>
                                    <p:set>
                                      <p:cBhvr>
                                        <p:cTn id="21" fill="hold"/>
                                        <p:tgtEl>
                                          <p:spTgt spid="411"/>
                                        </p:tgtEl>
                                        <p:attrNameLst>
                                          <p:attrName>style.visibility</p:attrName>
                                        </p:attrNameLst>
                                      </p:cBhvr>
                                      <p:to>
                                        <p:strVal val="visible"/>
                                      </p:to>
                                    </p:set>
                                    <p:animEffect filter="wipe(right)" transition="in">
                                      <p:cBhvr>
                                        <p:cTn id="22" dur="500"/>
                                        <p:tgtEl>
                                          <p:spTgt spid="411"/>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2" grpId="5" fill="hold">
                                  <p:stCondLst>
                                    <p:cond delay="0"/>
                                  </p:stCondLst>
                                  <p:iterate type="el" backwards="0">
                                    <p:tmAbs val="0"/>
                                  </p:iterate>
                                  <p:childTnLst>
                                    <p:set>
                                      <p:cBhvr>
                                        <p:cTn id="26" fill="hold"/>
                                        <p:tgtEl>
                                          <p:spTgt spid="388"/>
                                        </p:tgtEl>
                                        <p:attrNameLst>
                                          <p:attrName>style.visibility</p:attrName>
                                        </p:attrNameLst>
                                      </p:cBhvr>
                                      <p:to>
                                        <p:strVal val="visible"/>
                                      </p:to>
                                    </p:set>
                                    <p:animEffect filter="wipe(down)" transition="in">
                                      <p:cBhvr>
                                        <p:cTn id="27" dur="500"/>
                                        <p:tgtEl>
                                          <p:spTgt spid="388"/>
                                        </p:tgtEl>
                                      </p:cBhvr>
                                    </p:animEffect>
                                  </p:childTnLst>
                                </p:cTn>
                              </p:par>
                            </p:childTnLst>
                          </p:cTn>
                        </p:par>
                        <p:par>
                          <p:cTn id="28" fill="hold">
                            <p:stCondLst>
                              <p:cond delay="500"/>
                            </p:stCondLst>
                            <p:childTnLst>
                              <p:par>
                                <p:cTn id="29" presetClass="entr" nodeType="afterEffect" presetSubtype="4" presetID="22" grpId="6" fill="hold">
                                  <p:stCondLst>
                                    <p:cond delay="0"/>
                                  </p:stCondLst>
                                  <p:iterate type="el" backwards="0">
                                    <p:tmAbs val="0"/>
                                  </p:iterate>
                                  <p:childTnLst>
                                    <p:set>
                                      <p:cBhvr>
                                        <p:cTn id="30" fill="hold"/>
                                        <p:tgtEl>
                                          <p:spTgt spid="387"/>
                                        </p:tgtEl>
                                        <p:attrNameLst>
                                          <p:attrName>style.visibility</p:attrName>
                                        </p:attrNameLst>
                                      </p:cBhvr>
                                      <p:to>
                                        <p:strVal val="visible"/>
                                      </p:to>
                                    </p:set>
                                    <p:animEffect filter="wipe(down)" transition="in">
                                      <p:cBhvr>
                                        <p:cTn id="31" dur="500"/>
                                        <p:tgtEl>
                                          <p:spTgt spid="387"/>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7" fill="hold">
                                  <p:stCondLst>
                                    <p:cond delay="0"/>
                                  </p:stCondLst>
                                  <p:iterate type="el" backwards="0">
                                    <p:tmAbs val="0"/>
                                  </p:iterate>
                                  <p:childTnLst>
                                    <p:set>
                                      <p:cBhvr>
                                        <p:cTn id="35" fill="hold"/>
                                        <p:tgtEl>
                                          <p:spTgt spid="42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1" presetID="22" grpId="8" fill="hold">
                                  <p:stCondLst>
                                    <p:cond delay="0"/>
                                  </p:stCondLst>
                                  <p:iterate type="el" backwards="0">
                                    <p:tmAbs val="0"/>
                                  </p:iterate>
                                  <p:childTnLst>
                                    <p:set>
                                      <p:cBhvr>
                                        <p:cTn id="39" fill="hold"/>
                                        <p:tgtEl>
                                          <p:spTgt spid="457"/>
                                        </p:tgtEl>
                                        <p:attrNameLst>
                                          <p:attrName>style.visibility</p:attrName>
                                        </p:attrNameLst>
                                      </p:cBhvr>
                                      <p:to>
                                        <p:strVal val="visible"/>
                                      </p:to>
                                    </p:set>
                                    <p:animEffect filter="wipe(up)" transition="in">
                                      <p:cBhvr>
                                        <p:cTn id="40" dur="500"/>
                                        <p:tgtEl>
                                          <p:spTgt spid="457"/>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4" presetID="22" grpId="9" fill="hold">
                                  <p:stCondLst>
                                    <p:cond delay="0"/>
                                  </p:stCondLst>
                                  <p:iterate type="el" backwards="0">
                                    <p:tmAbs val="0"/>
                                  </p:iterate>
                                  <p:childTnLst>
                                    <p:set>
                                      <p:cBhvr>
                                        <p:cTn id="44" fill="hold"/>
                                        <p:tgtEl>
                                          <p:spTgt spid="382"/>
                                        </p:tgtEl>
                                        <p:attrNameLst>
                                          <p:attrName>style.visibility</p:attrName>
                                        </p:attrNameLst>
                                      </p:cBhvr>
                                      <p:to>
                                        <p:strVal val="visible"/>
                                      </p:to>
                                    </p:set>
                                    <p:animEffect filter="wipe(down)" transition="in">
                                      <p:cBhvr>
                                        <p:cTn id="45" dur="500"/>
                                        <p:tgtEl>
                                          <p:spTgt spid="382"/>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10" fill="hold">
                                  <p:stCondLst>
                                    <p:cond delay="0"/>
                                  </p:stCondLst>
                                  <p:iterate type="el" backwards="0">
                                    <p:tmAbs val="0"/>
                                  </p:iterate>
                                  <p:childTnLst>
                                    <p:set>
                                      <p:cBhvr>
                                        <p:cTn id="49" fill="hold"/>
                                        <p:tgtEl>
                                          <p:spTgt spid="44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1" presetID="22" grpId="11" fill="hold">
                                  <p:stCondLst>
                                    <p:cond delay="0"/>
                                  </p:stCondLst>
                                  <p:iterate type="el" backwards="0">
                                    <p:tmAbs val="0"/>
                                  </p:iterate>
                                  <p:childTnLst>
                                    <p:set>
                                      <p:cBhvr>
                                        <p:cTn id="53" fill="hold"/>
                                        <p:tgtEl>
                                          <p:spTgt spid="458"/>
                                        </p:tgtEl>
                                        <p:attrNameLst>
                                          <p:attrName>style.visibility</p:attrName>
                                        </p:attrNameLst>
                                      </p:cBhvr>
                                      <p:to>
                                        <p:strVal val="visible"/>
                                      </p:to>
                                    </p:set>
                                    <p:animEffect filter="wipe(up)" transition="in">
                                      <p:cBhvr>
                                        <p:cTn id="54" dur="500"/>
                                        <p:tgtEl>
                                          <p:spTgt spid="458"/>
                                        </p:tgtEl>
                                      </p:cBhvr>
                                    </p:animEffec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2" fill="hold">
                                  <p:stCondLst>
                                    <p:cond delay="0"/>
                                  </p:stCondLst>
                                  <p:iterate type="el" backwards="0">
                                    <p:tmAbs val="0"/>
                                  </p:iterate>
                                  <p:childTnLst>
                                    <p:set>
                                      <p:cBhvr>
                                        <p:cTn id="58" fill="hold"/>
                                        <p:tgtEl>
                                          <p:spTgt spid="4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0" presetID="1" grpId="13" fill="hold">
                                  <p:stCondLst>
                                    <p:cond delay="0"/>
                                  </p:stCondLst>
                                  <p:iterate type="el" backwards="0">
                                    <p:tmAbs val="0"/>
                                  </p:iterate>
                                  <p:childTnLst>
                                    <p:set>
                                      <p:cBhvr>
                                        <p:cTn id="62" fill="hold"/>
                                        <p:tgtEl>
                                          <p:spTgt spid="4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7" grpId="8"/>
      <p:bldP build="whole" bldLvl="1" animBg="1" rev="0" advAuto="0" spid="428" grpId="7"/>
      <p:bldP build="whole" bldLvl="1" animBg="1" rev="0" advAuto="0" spid="410" grpId="3"/>
      <p:bldP build="whole" bldLvl="1" animBg="1" rev="0" advAuto="0" spid="406" grpId="2"/>
      <p:bldP build="whole" bldLvl="1" animBg="1" rev="0" advAuto="0" spid="403" grpId="1"/>
      <p:bldP build="whole" bldLvl="1" animBg="1" rev="0" advAuto="0" spid="388" grpId="5"/>
      <p:bldP build="whole" bldLvl="1" animBg="1" rev="0" advAuto="0" spid="387" grpId="6"/>
      <p:bldP build="whole" bldLvl="1" animBg="1" rev="0" advAuto="0" spid="382" grpId="9"/>
      <p:bldP build="whole" bldLvl="1" animBg="1" rev="0" advAuto="0" spid="458" grpId="11"/>
      <p:bldP build="whole" bldLvl="1" animBg="1" rev="0" advAuto="0" spid="455" grpId="12"/>
      <p:bldP build="whole" bldLvl="1" animBg="1" rev="0" advAuto="0" spid="411" grpId="4"/>
      <p:bldP build="whole" bldLvl="1" animBg="1" rev="0" advAuto="0" spid="445" grpId="10"/>
      <p:bldP build="whole" bldLvl="1" animBg="1" rev="0" advAuto="0" spid="456" grpId="13"/>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64" name="Group"/>
          <p:cNvGrpSpPr/>
          <p:nvPr/>
        </p:nvGrpSpPr>
        <p:grpSpPr>
          <a:xfrm>
            <a:off x="5143500" y="1863903"/>
            <a:ext cx="2376831" cy="2875829"/>
            <a:chOff x="0" y="0"/>
            <a:chExt cx="2376830" cy="2875827"/>
          </a:xfrm>
        </p:grpSpPr>
        <p:sp>
          <p:nvSpPr>
            <p:cNvPr id="462" name="Line"/>
            <p:cNvSpPr/>
            <p:nvPr/>
          </p:nvSpPr>
          <p:spPr>
            <a:xfrm flipV="1">
              <a:off x="1188415" y="1883218"/>
              <a:ext cx="1" cy="992610"/>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63" name=". (root)"/>
            <p:cNvSpPr/>
            <p:nvPr/>
          </p:nvSpPr>
          <p:spPr>
            <a:xfrm>
              <a:off x="0" y="0"/>
              <a:ext cx="2376831" cy="1884187"/>
            </a:xfrm>
            <a:prstGeom prst="roundRect">
              <a:avLst>
                <a:gd name="adj" fmla="val 10110"/>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 (root)</a:t>
              </a:r>
            </a:p>
          </p:txBody>
        </p:sp>
      </p:grpSp>
      <p:sp>
        <p:nvSpPr>
          <p:cNvPr id="465" name="example.com's…"/>
          <p:cNvSpPr/>
          <p:nvPr/>
        </p:nvSpPr>
        <p:spPr>
          <a:xfrm>
            <a:off x="5143500" y="6849585"/>
            <a:ext cx="2376831" cy="1884188"/>
          </a:xfrm>
          <a:prstGeom prst="roundRect">
            <a:avLst>
              <a:gd name="adj" fmla="val 10110"/>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sp>
        <p:nvSpPr>
          <p:cNvPr id="466" name="DNSSEC 101"/>
          <p:cNvSpPr txBox="1"/>
          <p:nvPr>
            <p:ph type="title"/>
          </p:nvPr>
        </p:nvSpPr>
        <p:spPr>
          <a:prstGeom prst="rect">
            <a:avLst/>
          </a:prstGeom>
        </p:spPr>
        <p:txBody>
          <a:bodyPr/>
          <a:lstStyle/>
          <a:p>
            <a:pPr/>
            <a:r>
              <a:t>DNSSEC 101</a:t>
            </a:r>
          </a:p>
        </p:txBody>
      </p:sp>
      <p:sp>
        <p:nvSpPr>
          <p:cNvPr id="467"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8" name="Line"/>
          <p:cNvSpPr/>
          <p:nvPr/>
        </p:nvSpPr>
        <p:spPr>
          <a:xfrm flipV="1">
            <a:off x="6331915" y="5896929"/>
            <a:ext cx="1" cy="91680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69" name=".com"/>
          <p:cNvSpPr/>
          <p:nvPr/>
        </p:nvSpPr>
        <p:spPr>
          <a:xfrm>
            <a:off x="5143500" y="4410492"/>
            <a:ext cx="2376831" cy="1884187"/>
          </a:xfrm>
          <a:prstGeom prst="roundRect">
            <a:avLst>
              <a:gd name="adj" fmla="val 10110"/>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.com</a:t>
            </a:r>
          </a:p>
        </p:txBody>
      </p:sp>
      <p:grpSp>
        <p:nvGrpSpPr>
          <p:cNvPr id="484" name="Group"/>
          <p:cNvGrpSpPr/>
          <p:nvPr/>
        </p:nvGrpSpPr>
        <p:grpSpPr>
          <a:xfrm>
            <a:off x="6983986" y="8299477"/>
            <a:ext cx="841711" cy="756616"/>
            <a:chOff x="0" y="0"/>
            <a:chExt cx="841710" cy="756615"/>
          </a:xfrm>
        </p:grpSpPr>
        <p:grpSp>
          <p:nvGrpSpPr>
            <p:cNvPr id="477" name="Group"/>
            <p:cNvGrpSpPr/>
            <p:nvPr/>
          </p:nvGrpSpPr>
          <p:grpSpPr>
            <a:xfrm>
              <a:off x="0" y="0"/>
              <a:ext cx="620593" cy="577620"/>
              <a:chOff x="0" y="0"/>
              <a:chExt cx="620592" cy="577619"/>
            </a:xfrm>
          </p:grpSpPr>
          <p:sp>
            <p:nvSpPr>
              <p:cNvPr id="470"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1"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2"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3"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4"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5"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6"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83" name="Group"/>
            <p:cNvGrpSpPr/>
            <p:nvPr/>
          </p:nvGrpSpPr>
          <p:grpSpPr>
            <a:xfrm>
              <a:off x="214047" y="178996"/>
              <a:ext cx="627664" cy="577620"/>
              <a:chOff x="0" y="0"/>
              <a:chExt cx="627662" cy="577619"/>
            </a:xfrm>
          </p:grpSpPr>
          <p:sp>
            <p:nvSpPr>
              <p:cNvPr id="478" name="Line"/>
              <p:cNvSpPr/>
              <p:nvPr/>
            </p:nvSpPr>
            <p:spPr>
              <a:xfrm>
                <a:off x="-1" y="204114"/>
                <a:ext cx="467471"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9" name="Line"/>
              <p:cNvSpPr/>
              <p:nvPr/>
            </p:nvSpPr>
            <p:spPr>
              <a:xfrm flipV="1">
                <a:off x="5698" y="254314"/>
                <a:ext cx="306071"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0" name="Line"/>
              <p:cNvSpPr/>
              <p:nvPr/>
            </p:nvSpPr>
            <p:spPr>
              <a:xfrm flipV="1">
                <a:off x="213954" y="285219"/>
                <a:ext cx="138445"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1"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82"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501" name="Group"/>
          <p:cNvGrpSpPr/>
          <p:nvPr/>
        </p:nvGrpSpPr>
        <p:grpSpPr>
          <a:xfrm>
            <a:off x="7064195" y="5915226"/>
            <a:ext cx="681292" cy="640618"/>
            <a:chOff x="0" y="0"/>
            <a:chExt cx="681290" cy="640616"/>
          </a:xfrm>
        </p:grpSpPr>
        <p:grpSp>
          <p:nvGrpSpPr>
            <p:cNvPr id="492" name="Group"/>
            <p:cNvGrpSpPr/>
            <p:nvPr/>
          </p:nvGrpSpPr>
          <p:grpSpPr>
            <a:xfrm>
              <a:off x="0" y="0"/>
              <a:ext cx="495059" cy="502408"/>
              <a:chOff x="0" y="0"/>
              <a:chExt cx="495058" cy="502407"/>
            </a:xfrm>
          </p:grpSpPr>
          <p:sp>
            <p:nvSpPr>
              <p:cNvPr id="485"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497FC"/>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6"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7"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8"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9"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0" name="Oval"/>
              <p:cNvSpPr/>
              <p:nvPr/>
            </p:nvSpPr>
            <p:spPr>
              <a:xfrm>
                <a:off x="223318" y="0"/>
                <a:ext cx="271741" cy="296290"/>
              </a:xfrm>
              <a:prstGeom prst="ellipse">
                <a:avLst/>
              </a:prstGeom>
              <a:solidFill>
                <a:srgbClr val="1497FC"/>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91"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500" name="Group"/>
            <p:cNvGrpSpPr/>
            <p:nvPr/>
          </p:nvGrpSpPr>
          <p:grpSpPr>
            <a:xfrm>
              <a:off x="186232" y="138209"/>
              <a:ext cx="495059" cy="502408"/>
              <a:chOff x="0" y="0"/>
              <a:chExt cx="495058" cy="502407"/>
            </a:xfrm>
          </p:grpSpPr>
          <p:sp>
            <p:nvSpPr>
              <p:cNvPr id="493"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4"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5"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6"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7"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8" name="Oval"/>
              <p:cNvSpPr/>
              <p:nvPr/>
            </p:nvSpPr>
            <p:spPr>
              <a:xfrm>
                <a:off x="223318" y="0"/>
                <a:ext cx="271741" cy="296290"/>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99"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518" name="Group"/>
          <p:cNvGrpSpPr/>
          <p:nvPr/>
        </p:nvGrpSpPr>
        <p:grpSpPr>
          <a:xfrm>
            <a:off x="6974395" y="3429431"/>
            <a:ext cx="674660" cy="589483"/>
            <a:chOff x="0" y="0"/>
            <a:chExt cx="674658" cy="589482"/>
          </a:xfrm>
        </p:grpSpPr>
        <p:grpSp>
          <p:nvGrpSpPr>
            <p:cNvPr id="509" name="Group"/>
            <p:cNvGrpSpPr/>
            <p:nvPr/>
          </p:nvGrpSpPr>
          <p:grpSpPr>
            <a:xfrm>
              <a:off x="0" y="0"/>
              <a:ext cx="547659" cy="462483"/>
              <a:chOff x="0" y="0"/>
              <a:chExt cx="547658" cy="462482"/>
            </a:xfrm>
          </p:grpSpPr>
          <p:sp>
            <p:nvSpPr>
              <p:cNvPr id="502" name="Line"/>
              <p:cNvSpPr/>
              <p:nvPr/>
            </p:nvSpPr>
            <p:spPr>
              <a:xfrm>
                <a:off x="0" y="163428"/>
                <a:ext cx="407884" cy="299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E8A433"/>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3" name="Line"/>
              <p:cNvSpPr/>
              <p:nvPr/>
            </p:nvSpPr>
            <p:spPr>
              <a:xfrm flipV="1">
                <a:off x="19624" y="209574"/>
                <a:ext cx="267058" cy="24230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4" name="Line"/>
              <p:cNvSpPr/>
              <p:nvPr/>
            </p:nvSpPr>
            <p:spPr>
              <a:xfrm flipV="1">
                <a:off x="200652" y="234318"/>
                <a:ext cx="121480" cy="110219"/>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5" name="Line"/>
              <p:cNvSpPr/>
              <p:nvPr/>
            </p:nvSpPr>
            <p:spPr>
              <a:xfrm flipV="1">
                <a:off x="17653" y="203140"/>
                <a:ext cx="261938" cy="23765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6" name="Line"/>
              <p:cNvSpPr/>
              <p:nvPr/>
            </p:nvSpPr>
            <p:spPr>
              <a:xfrm flipV="1">
                <a:off x="189374" y="235306"/>
                <a:ext cx="118579" cy="10758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7" name="Oval"/>
              <p:cNvSpPr/>
              <p:nvPr/>
            </p:nvSpPr>
            <p:spPr>
              <a:xfrm>
                <a:off x="247046" y="-1"/>
                <a:ext cx="300613" cy="272746"/>
              </a:xfrm>
              <a:prstGeom prst="ellipse">
                <a:avLst/>
              </a:prstGeom>
              <a:solidFill>
                <a:srgbClr val="E8A433"/>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8" name="Oval"/>
              <p:cNvSpPr/>
              <p:nvPr/>
            </p:nvSpPr>
            <p:spPr>
              <a:xfrm>
                <a:off x="402978" y="40148"/>
                <a:ext cx="97162" cy="881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517" name="Group"/>
            <p:cNvGrpSpPr/>
            <p:nvPr/>
          </p:nvGrpSpPr>
          <p:grpSpPr>
            <a:xfrm>
              <a:off x="127000" y="126999"/>
              <a:ext cx="547659" cy="462484"/>
              <a:chOff x="0" y="0"/>
              <a:chExt cx="547658" cy="462482"/>
            </a:xfrm>
          </p:grpSpPr>
          <p:sp>
            <p:nvSpPr>
              <p:cNvPr id="510" name="Line"/>
              <p:cNvSpPr/>
              <p:nvPr/>
            </p:nvSpPr>
            <p:spPr>
              <a:xfrm>
                <a:off x="0" y="163428"/>
                <a:ext cx="407884" cy="299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53585F"/>
              </a:solid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1" name="Line"/>
              <p:cNvSpPr/>
              <p:nvPr/>
            </p:nvSpPr>
            <p:spPr>
              <a:xfrm flipV="1">
                <a:off x="19624" y="209574"/>
                <a:ext cx="267058" cy="242301"/>
              </a:xfrm>
              <a:prstGeom prst="line">
                <a:avLst/>
              </a:prstGeom>
              <a:no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2" name="Line"/>
              <p:cNvSpPr/>
              <p:nvPr/>
            </p:nvSpPr>
            <p:spPr>
              <a:xfrm flipV="1">
                <a:off x="200652" y="234318"/>
                <a:ext cx="121480" cy="110219"/>
              </a:xfrm>
              <a:prstGeom prst="line">
                <a:avLst/>
              </a:prstGeom>
              <a:no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3" name="Line"/>
              <p:cNvSpPr/>
              <p:nvPr/>
            </p:nvSpPr>
            <p:spPr>
              <a:xfrm flipV="1">
                <a:off x="17653" y="203140"/>
                <a:ext cx="261938" cy="23765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4" name="Line"/>
              <p:cNvSpPr/>
              <p:nvPr/>
            </p:nvSpPr>
            <p:spPr>
              <a:xfrm flipV="1">
                <a:off x="189374" y="235306"/>
                <a:ext cx="118579" cy="10758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5" name="Oval"/>
              <p:cNvSpPr/>
              <p:nvPr/>
            </p:nvSpPr>
            <p:spPr>
              <a:xfrm>
                <a:off x="247046" y="-1"/>
                <a:ext cx="300613" cy="272746"/>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16" name="Oval"/>
              <p:cNvSpPr/>
              <p:nvPr/>
            </p:nvSpPr>
            <p:spPr>
              <a:xfrm>
                <a:off x="402978" y="40148"/>
                <a:ext cx="97162" cy="881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521" name="Connection Line"/>
          <p:cNvSpPr/>
          <p:nvPr/>
        </p:nvSpPr>
        <p:spPr>
          <a:xfrm>
            <a:off x="7540081" y="6377007"/>
            <a:ext cx="570405" cy="1923120"/>
          </a:xfrm>
          <a:custGeom>
            <a:avLst/>
            <a:gdLst/>
            <a:ahLst/>
            <a:cxnLst>
              <a:cxn ang="0">
                <a:pos x="wd2" y="hd2"/>
              </a:cxn>
              <a:cxn ang="5400000">
                <a:pos x="wd2" y="hd2"/>
              </a:cxn>
              <a:cxn ang="10800000">
                <a:pos x="wd2" y="hd2"/>
              </a:cxn>
              <a:cxn ang="16200000">
                <a:pos x="wd2" y="hd2"/>
              </a:cxn>
            </a:cxnLst>
            <a:rect l="0" t="0" r="r" b="b"/>
            <a:pathLst>
              <a:path w="16210" h="21600" fill="norm" stroke="1" extrusionOk="0">
                <a:moveTo>
                  <a:pt x="1608" y="0"/>
                </a:moveTo>
                <a:cubicBezTo>
                  <a:pt x="21600" y="6395"/>
                  <a:pt x="21064" y="13595"/>
                  <a:pt x="0" y="21600"/>
                </a:cubicBezTo>
              </a:path>
            </a:pathLst>
          </a:custGeom>
          <a:ln w="50800">
            <a:solidFill>
              <a:schemeClr val="accent3">
                <a:hueOff val="-365725"/>
                <a:satOff val="-32500"/>
                <a:lumOff val="18235"/>
              </a:schemeClr>
            </a:solidFill>
            <a:prstDash val="sysDot"/>
            <a:miter lim="400000"/>
            <a:tailEnd type="triangle"/>
          </a:ln>
        </p:spPr>
        <p:txBody>
          <a:bodyPr/>
          <a:lstStyle/>
          <a:p>
            <a:pPr/>
          </a:p>
        </p:txBody>
      </p:sp>
      <p:sp>
        <p:nvSpPr>
          <p:cNvPr id="522" name="Connection Line"/>
          <p:cNvSpPr/>
          <p:nvPr/>
        </p:nvSpPr>
        <p:spPr>
          <a:xfrm>
            <a:off x="7462873" y="3922733"/>
            <a:ext cx="603486" cy="2010090"/>
          </a:xfrm>
          <a:custGeom>
            <a:avLst/>
            <a:gdLst/>
            <a:ahLst/>
            <a:cxnLst>
              <a:cxn ang="0">
                <a:pos x="wd2" y="hd2"/>
              </a:cxn>
              <a:cxn ang="5400000">
                <a:pos x="wd2" y="hd2"/>
              </a:cxn>
              <a:cxn ang="10800000">
                <a:pos x="wd2" y="hd2"/>
              </a:cxn>
              <a:cxn ang="16200000">
                <a:pos x="wd2" y="hd2"/>
              </a:cxn>
            </a:cxnLst>
            <a:rect l="0" t="0" r="r" b="b"/>
            <a:pathLst>
              <a:path w="16221" h="21600" fill="norm" stroke="1" extrusionOk="0">
                <a:moveTo>
                  <a:pt x="0" y="0"/>
                </a:moveTo>
                <a:cubicBezTo>
                  <a:pt x="20857" y="9467"/>
                  <a:pt x="21600" y="16667"/>
                  <a:pt x="2230" y="21600"/>
                </a:cubicBezTo>
              </a:path>
            </a:pathLst>
          </a:custGeom>
          <a:ln w="50800">
            <a:solidFill>
              <a:schemeClr val="accent3">
                <a:hueOff val="-365725"/>
                <a:satOff val="-32500"/>
                <a:lumOff val="18235"/>
              </a:schemeClr>
            </a:solidFill>
            <a:prstDash val="sysDot"/>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2" grpId="1"/>
      <p:bldP build="whole" bldLvl="1" animBg="1" rev="0" advAuto="0" spid="521" grpId="2"/>
    </p:bld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