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3"/>
  </p:notesMasterIdLst>
  <p:sldIdLst>
    <p:sldId id="256" r:id="rId2"/>
    <p:sldId id="260" r:id="rId3"/>
    <p:sldId id="283" r:id="rId4"/>
    <p:sldId id="262" r:id="rId5"/>
    <p:sldId id="264" r:id="rId6"/>
    <p:sldId id="263" r:id="rId7"/>
    <p:sldId id="265" r:id="rId8"/>
    <p:sldId id="292" r:id="rId9"/>
    <p:sldId id="284" r:id="rId10"/>
    <p:sldId id="297" r:id="rId11"/>
    <p:sldId id="298" r:id="rId12"/>
    <p:sldId id="285" r:id="rId13"/>
    <p:sldId id="286" r:id="rId14"/>
    <p:sldId id="287" r:id="rId15"/>
    <p:sldId id="288" r:id="rId16"/>
    <p:sldId id="299" r:id="rId17"/>
    <p:sldId id="289" r:id="rId18"/>
    <p:sldId id="290" r:id="rId19"/>
    <p:sldId id="291" r:id="rId20"/>
    <p:sldId id="305" r:id="rId21"/>
    <p:sldId id="293" r:id="rId22"/>
    <p:sldId id="294" r:id="rId23"/>
    <p:sldId id="304" r:id="rId24"/>
    <p:sldId id="303" r:id="rId25"/>
    <p:sldId id="274" r:id="rId26"/>
    <p:sldId id="275" r:id="rId27"/>
    <p:sldId id="276" r:id="rId28"/>
    <p:sldId id="277" r:id="rId29"/>
    <p:sldId id="278" r:id="rId30"/>
    <p:sldId id="308" r:id="rId31"/>
    <p:sldId id="280" r:id="rId32"/>
  </p:sldIdLst>
  <p:sldSz cx="12192000" cy="6858000"/>
  <p:notesSz cx="6858000" cy="9144000"/>
  <p:embeddedFontLs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Frutiger" panose="020B0500000000000000" pitchFamily="34" charset="0"/>
      <p:regular r:id="rId38"/>
      <p:bold r:id="rId39"/>
    </p:embeddedFont>
    <p:embeddedFont>
      <p:font typeface="Segoe UI" panose="020B0502040204020203" pitchFamily="34" charset="0"/>
      <p:regular r:id="rId40"/>
      <p:bold r:id="rId41"/>
      <p:italic r:id="rId42"/>
      <p:boldItalic r:id="rId43"/>
    </p:embeddedFont>
    <p:embeddedFont>
      <p:font typeface="Microsoft Himalaya" panose="01010100010101010101" pitchFamily="2" charset="0"/>
      <p:regular r:id="rId44"/>
    </p:embeddedFont>
    <p:embeddedFont>
      <p:font typeface="맑은 고딕" panose="020B0503020000020004" pitchFamily="50" charset="-127"/>
      <p:regular r:id="rId45"/>
      <p:bold r:id="rId46"/>
    </p:embeddedFont>
    <p:embeddedFont>
      <p:font typeface="Cambria Math" panose="02040503050406030204" pitchFamily="18" charset="0"/>
      <p:regular r:id="rId47"/>
    </p:embeddedFont>
    <p:embeddedFont>
      <p:font typeface="roboto" panose="02000000000000000000" pitchFamily="2" charset="0"/>
      <p:regular r:id="rId48"/>
      <p:bold r:id="rId49"/>
      <p:italic r:id="rId50"/>
      <p:boldItalic r:id="rId51"/>
    </p:embeddedFont>
    <p:embeddedFont>
      <p:font typeface="Lucida Console" panose="020B0609040504020204" pitchFamily="49" charset="0"/>
      <p:regular r:id="rId52"/>
    </p:embeddedFont>
    <p:embeddedFont>
      <p:font typeface="roboto bold" panose="02000000000000000000" pitchFamily="2" charset="0"/>
      <p:bold r:id="rId53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35"/>
    <a:srgbClr val="00A249"/>
    <a:srgbClr val="0F0F70"/>
    <a:srgbClr val="990000"/>
    <a:srgbClr val="66FF99"/>
    <a:srgbClr val="A5A5A5"/>
    <a:srgbClr val="2C2C54"/>
    <a:srgbClr val="07073F"/>
    <a:srgbClr val="090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5" autoAdjust="0"/>
    <p:restoredTop sz="77263" autoAdjust="0"/>
  </p:normalViewPr>
  <p:slideViewPr>
    <p:cSldViewPr snapToGrid="0" showGuides="1">
      <p:cViewPr varScale="1">
        <p:scale>
          <a:sx n="143" d="100"/>
          <a:sy n="143" d="100"/>
        </p:scale>
        <p:origin x="4338" y="120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363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319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891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691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984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759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682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936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99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468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8833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968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1840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801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80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701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5816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72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194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966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0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9258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06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951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815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94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994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350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81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F0F70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6457520"/>
            <a:ext cx="12192000" cy="400480"/>
          </a:xfrm>
          <a:prstGeom prst="rect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677895" y="6557732"/>
            <a:ext cx="394731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ea typeface="roboto bold" panose="02000000000000000000" pitchFamily="2" charset="0"/>
                <a:cs typeface="lato" panose="020F0502020204030203" pitchFamily="34" charset="0"/>
              </a:rPr>
              <a:t>Architecture &amp; Code Optimization (ARC) Lab @ SNU 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pic>
        <p:nvPicPr>
          <p:cNvPr id="9" name="Shape 62" descr="Untitled.png"/>
          <p:cNvPicPr preferRelativeResize="0"/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04321" y="6503723"/>
            <a:ext cx="319875" cy="29645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직사각형 10"/>
          <p:cNvSpPr/>
          <p:nvPr userDrawn="1"/>
        </p:nvSpPr>
        <p:spPr>
          <a:xfrm>
            <a:off x="66039" y="6557732"/>
            <a:ext cx="6998649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300" dirty="0">
                <a:solidFill>
                  <a:schemeClr val="bg1"/>
                </a:solidFill>
                <a:latin typeface="+mn-lt"/>
                <a:ea typeface="roboto" panose="02000000000000000000" pitchFamily="2" charset="0"/>
              </a:rPr>
              <a:t>Ham et al.,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ea typeface="roboto" panose="02000000000000000000" pitchFamily="2" charset="0"/>
              </a:rPr>
              <a:t> ─ </a:t>
            </a:r>
            <a:r>
              <a:rPr lang="en-US" altLang="ko-KR" sz="1300" dirty="0">
                <a:solidFill>
                  <a:schemeClr val="bg1"/>
                </a:solidFill>
                <a:latin typeface="+mn-lt"/>
                <a:ea typeface="roboto" panose="02000000000000000000" pitchFamily="2" charset="0"/>
              </a:rPr>
              <a:t>A</a:t>
            </a:r>
            <a:r>
              <a:rPr lang="en-US" altLang="ko-KR" sz="1300" baseline="30000" dirty="0">
                <a:solidFill>
                  <a:schemeClr val="bg1"/>
                </a:solidFill>
                <a:latin typeface="+mn-lt"/>
                <a:ea typeface="roboto" panose="02000000000000000000" pitchFamily="2" charset="0"/>
              </a:rPr>
              <a:t>3</a:t>
            </a:r>
            <a:r>
              <a:rPr lang="en-US" altLang="ko-KR" sz="1300" dirty="0">
                <a:solidFill>
                  <a:schemeClr val="bg1"/>
                </a:solidFill>
                <a:latin typeface="+mn-lt"/>
                <a:ea typeface="roboto" panose="02000000000000000000" pitchFamily="2" charset="0"/>
              </a:rPr>
              <a:t>: Accelerating Attention Mechanisms in Neural Networks with Approximation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rgbClr val="2C2C5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17075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697958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56"/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31539" y="5383192"/>
            <a:ext cx="568201" cy="58889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515700" y="1711790"/>
            <a:ext cx="9175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F0F7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altLang="ko-KR" sz="3600" b="1" baseline="30000" dirty="0">
                <a:solidFill>
                  <a:srgbClr val="0F0F7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lang="en-US" altLang="ko-KR" sz="3600" b="1" dirty="0">
                <a:solidFill>
                  <a:srgbClr val="0F0F7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Accelerating Attention Mechanisms in Neural Networks with Approximation</a:t>
            </a:r>
            <a:endParaRPr lang="ko-KR" altLang="en-US" sz="3600" b="1" dirty="0">
              <a:solidFill>
                <a:srgbClr val="0F0F70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>
                <a:solidFill>
                  <a:srgbClr val="0F0F7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Tae Jun Ham</a:t>
            </a:r>
            <a:r>
              <a:rPr lang="en-US" altLang="ko-KR"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 Sung Jun Jung,  </a:t>
            </a:r>
            <a:r>
              <a:rPr lang="en-US" altLang="ko-KR" sz="22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Seonghak</a:t>
            </a:r>
            <a:r>
              <a:rPr lang="en-US" altLang="ko-KR"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Kim,  Young H. Oh,  </a:t>
            </a:r>
            <a:br>
              <a:rPr lang="en-US" altLang="ko-KR"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ko-KR" sz="22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Yeonhong</a:t>
            </a:r>
            <a:r>
              <a:rPr lang="en-US" altLang="ko-KR"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Park, </a:t>
            </a:r>
            <a:r>
              <a:rPr lang="en-US" altLang="ko-KR" sz="22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Yoonho</a:t>
            </a:r>
            <a:r>
              <a:rPr lang="en-US" altLang="ko-KR"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Song,  Jung-Hun Park,  </a:t>
            </a:r>
            <a:r>
              <a:rPr lang="en-US" altLang="ko-KR" sz="22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Sanghee</a:t>
            </a:r>
            <a:r>
              <a:rPr lang="en-US" altLang="ko-KR"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Lee,  </a:t>
            </a:r>
            <a:br>
              <a:rPr lang="en-US" altLang="ko-KR"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ko-KR" sz="22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Kyoung</a:t>
            </a:r>
            <a:r>
              <a:rPr lang="en-US" altLang="ko-KR"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Park,  Jae W. Lee,  </a:t>
            </a:r>
            <a:r>
              <a:rPr lang="en-US" altLang="ko-KR" sz="22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Deog-Kyoon</a:t>
            </a:r>
            <a:r>
              <a:rPr lang="en-US" altLang="ko-KR"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22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Jeong</a:t>
            </a:r>
            <a:endParaRPr lang="en-US" altLang="ko-KR" sz="2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28" y="5448300"/>
            <a:ext cx="992014" cy="5237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251" y="5253182"/>
            <a:ext cx="2558512" cy="814933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3215640" y="5388587"/>
            <a:ext cx="2378931" cy="587537"/>
            <a:chOff x="3276600" y="4872366"/>
            <a:chExt cx="2378931" cy="587537"/>
          </a:xfrm>
        </p:grpSpPr>
        <p:sp>
          <p:nvSpPr>
            <p:cNvPr id="6" name="TextBox 5"/>
            <p:cNvSpPr txBox="1"/>
            <p:nvPr/>
          </p:nvSpPr>
          <p:spPr>
            <a:xfrm>
              <a:off x="3276600" y="4872366"/>
              <a:ext cx="2378931" cy="376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altLang="ko-KR" sz="1700">
                  <a:latin typeface="Frutiger" panose="020B0500000000000000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SEOUL NATIONAL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92643" y="5086788"/>
              <a:ext cx="1346843" cy="373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altLang="ko-KR" sz="1700">
                  <a:latin typeface="Frutiger" panose="020B0500000000000000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UNIVERSITY</a:t>
              </a:r>
              <a:endParaRPr lang="ko-KR" altLang="en-US" sz="1700">
                <a:latin typeface="Frutiger" panose="020B0500000000000000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662735" y="517375"/>
            <a:ext cx="8866530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lang="en-US" altLang="ko-KR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26th IEEE International Symposium on High-Performance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모서리가 둥근 직사각형 12">
            <a:extLst>
              <a:ext uri="{FF2B5EF4-FFF2-40B4-BE49-F238E27FC236}">
                <a16:creationId xmlns:a16="http://schemas.microsoft.com/office/drawing/2014/main" id="{F6DD3F30-39E8-4C56-85E0-F203C5F5A26B}"/>
              </a:ext>
            </a:extLst>
          </p:cNvPr>
          <p:cNvSpPr/>
          <p:nvPr/>
        </p:nvSpPr>
        <p:spPr>
          <a:xfrm>
            <a:off x="6191464" y="4036206"/>
            <a:ext cx="619325" cy="347702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grpSp>
        <p:nvGrpSpPr>
          <p:cNvPr id="68" name="그룹 57">
            <a:extLst>
              <a:ext uri="{FF2B5EF4-FFF2-40B4-BE49-F238E27FC236}">
                <a16:creationId xmlns:a16="http://schemas.microsoft.com/office/drawing/2014/main" id="{D66A6141-FD8E-40B7-80F3-965FD1BF977B}"/>
              </a:ext>
            </a:extLst>
          </p:cNvPr>
          <p:cNvGrpSpPr/>
          <p:nvPr/>
        </p:nvGrpSpPr>
        <p:grpSpPr>
          <a:xfrm>
            <a:off x="4718919" y="3268632"/>
            <a:ext cx="2152935" cy="1143981"/>
            <a:chOff x="591851" y="2840584"/>
            <a:chExt cx="1423401" cy="298038"/>
          </a:xfrm>
        </p:grpSpPr>
        <p:sp>
          <p:nvSpPr>
            <p:cNvPr id="69" name="왼쪽 대괄호 58">
              <a:extLst>
                <a:ext uri="{FF2B5EF4-FFF2-40B4-BE49-F238E27FC236}">
                  <a16:creationId xmlns:a16="http://schemas.microsoft.com/office/drawing/2014/main" id="{5ACA5739-ACC2-45E7-9804-3849BFD81BB5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왼쪽 대괄호 59">
              <a:extLst>
                <a:ext uri="{FF2B5EF4-FFF2-40B4-BE49-F238E27FC236}">
                  <a16:creationId xmlns:a16="http://schemas.microsoft.com/office/drawing/2014/main" id="{5D245812-0236-4F33-AFAA-30A815D464F1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모서리가 둥근 직사각형 12">
            <a:extLst>
              <a:ext uri="{FF2B5EF4-FFF2-40B4-BE49-F238E27FC236}">
                <a16:creationId xmlns:a16="http://schemas.microsoft.com/office/drawing/2014/main" id="{9E50FC92-AFEC-4EBF-8C98-B148DC04F647}"/>
              </a:ext>
            </a:extLst>
          </p:cNvPr>
          <p:cNvSpPr/>
          <p:nvPr/>
        </p:nvSpPr>
        <p:spPr>
          <a:xfrm>
            <a:off x="4826188" y="3255149"/>
            <a:ext cx="619325" cy="347702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66" name="모서리가 둥근 직사각형 12">
            <a:extLst>
              <a:ext uri="{FF2B5EF4-FFF2-40B4-BE49-F238E27FC236}">
                <a16:creationId xmlns:a16="http://schemas.microsoft.com/office/drawing/2014/main" id="{79E86AD1-BF80-41A3-8C58-2DA72B9D46F7}"/>
              </a:ext>
            </a:extLst>
          </p:cNvPr>
          <p:cNvSpPr/>
          <p:nvPr/>
        </p:nvSpPr>
        <p:spPr>
          <a:xfrm>
            <a:off x="5501912" y="3255149"/>
            <a:ext cx="619325" cy="347702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71" name="모서리가 둥근 직사각형 12">
            <a:extLst>
              <a:ext uri="{FF2B5EF4-FFF2-40B4-BE49-F238E27FC236}">
                <a16:creationId xmlns:a16="http://schemas.microsoft.com/office/drawing/2014/main" id="{1B4CE87A-C8AF-4AC5-A1FF-81C37801DCEE}"/>
              </a:ext>
            </a:extLst>
          </p:cNvPr>
          <p:cNvSpPr/>
          <p:nvPr/>
        </p:nvSpPr>
        <p:spPr>
          <a:xfrm>
            <a:off x="6191464" y="3254306"/>
            <a:ext cx="619325" cy="347702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72" name="모서리가 둥근 직사각형 12">
            <a:extLst>
              <a:ext uri="{FF2B5EF4-FFF2-40B4-BE49-F238E27FC236}">
                <a16:creationId xmlns:a16="http://schemas.microsoft.com/office/drawing/2014/main" id="{8F3A699D-3254-46D6-BDC8-B2D0A835A49B}"/>
              </a:ext>
            </a:extLst>
          </p:cNvPr>
          <p:cNvSpPr/>
          <p:nvPr/>
        </p:nvSpPr>
        <p:spPr>
          <a:xfrm>
            <a:off x="4826188" y="3646099"/>
            <a:ext cx="619325" cy="347702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73" name="모서리가 둥근 직사각형 12">
            <a:extLst>
              <a:ext uri="{FF2B5EF4-FFF2-40B4-BE49-F238E27FC236}">
                <a16:creationId xmlns:a16="http://schemas.microsoft.com/office/drawing/2014/main" id="{9DE9C0C8-0C0F-4248-8675-A6D2E1F24933}"/>
              </a:ext>
            </a:extLst>
          </p:cNvPr>
          <p:cNvSpPr/>
          <p:nvPr/>
        </p:nvSpPr>
        <p:spPr>
          <a:xfrm>
            <a:off x="5501912" y="3646099"/>
            <a:ext cx="619325" cy="347702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75" name="모서리가 둥근 직사각형 12">
            <a:extLst>
              <a:ext uri="{FF2B5EF4-FFF2-40B4-BE49-F238E27FC236}">
                <a16:creationId xmlns:a16="http://schemas.microsoft.com/office/drawing/2014/main" id="{B9C0CB8E-F35B-4BBC-AE3F-14808906D155}"/>
              </a:ext>
            </a:extLst>
          </p:cNvPr>
          <p:cNvSpPr/>
          <p:nvPr/>
        </p:nvSpPr>
        <p:spPr>
          <a:xfrm>
            <a:off x="6191464" y="3645256"/>
            <a:ext cx="619325" cy="347702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79" name="모서리가 둥근 직사각형 12">
            <a:extLst>
              <a:ext uri="{FF2B5EF4-FFF2-40B4-BE49-F238E27FC236}">
                <a16:creationId xmlns:a16="http://schemas.microsoft.com/office/drawing/2014/main" id="{94CDD264-B186-46E7-944B-57581D584423}"/>
              </a:ext>
            </a:extLst>
          </p:cNvPr>
          <p:cNvSpPr/>
          <p:nvPr/>
        </p:nvSpPr>
        <p:spPr>
          <a:xfrm>
            <a:off x="4826188" y="4037049"/>
            <a:ext cx="619325" cy="347702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80" name="모서리가 둥근 직사각형 12">
            <a:extLst>
              <a:ext uri="{FF2B5EF4-FFF2-40B4-BE49-F238E27FC236}">
                <a16:creationId xmlns:a16="http://schemas.microsoft.com/office/drawing/2014/main" id="{34EC48A8-89DC-4B41-AF05-9ABB9E8ACA35}"/>
              </a:ext>
            </a:extLst>
          </p:cNvPr>
          <p:cNvSpPr/>
          <p:nvPr/>
        </p:nvSpPr>
        <p:spPr>
          <a:xfrm>
            <a:off x="5501912" y="4037049"/>
            <a:ext cx="619325" cy="347702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D7700B88-D819-4F4B-8C5E-A20B44A264F9}"/>
              </a:ext>
            </a:extLst>
          </p:cNvPr>
          <p:cNvGraphicFramePr>
            <a:graphicFrameLocks noGrp="1"/>
          </p:cNvGraphicFramePr>
          <p:nvPr/>
        </p:nvGraphicFramePr>
        <p:xfrm>
          <a:off x="710091" y="3586275"/>
          <a:ext cx="1374729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43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458243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458243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graphicFrame>
        <p:nvGraphicFramePr>
          <p:cNvPr id="51" name="표 47">
            <a:extLst>
              <a:ext uri="{FF2B5EF4-FFF2-40B4-BE49-F238E27FC236}">
                <a16:creationId xmlns:a16="http://schemas.microsoft.com/office/drawing/2014/main" id="{10188340-8E96-41AE-B210-DEEB90CDA317}"/>
              </a:ext>
            </a:extLst>
          </p:cNvPr>
          <p:cNvGraphicFramePr>
            <a:graphicFrameLocks noGrp="1"/>
          </p:cNvGraphicFramePr>
          <p:nvPr/>
        </p:nvGraphicFramePr>
        <p:xfrm>
          <a:off x="7528896" y="3232760"/>
          <a:ext cx="770231" cy="1115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31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-0.29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-0.66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 1.20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graphicFrame>
        <p:nvGraphicFramePr>
          <p:cNvPr id="50" name="표 47">
            <a:extLst>
              <a:ext uri="{FF2B5EF4-FFF2-40B4-BE49-F238E27FC236}">
                <a16:creationId xmlns:a16="http://schemas.microsoft.com/office/drawing/2014/main" id="{87DB27D9-9359-4CE3-BAE0-61017DC4953A}"/>
              </a:ext>
            </a:extLst>
          </p:cNvPr>
          <p:cNvGraphicFramePr>
            <a:graphicFrameLocks noGrp="1"/>
          </p:cNvGraphicFramePr>
          <p:nvPr/>
        </p:nvGraphicFramePr>
        <p:xfrm>
          <a:off x="2544948" y="3234473"/>
          <a:ext cx="1424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758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474758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474758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9810BD-381A-4701-A043-C3003C3F1E19}"/>
              </a:ext>
            </a:extLst>
          </p:cNvPr>
          <p:cNvSpPr/>
          <p:nvPr/>
        </p:nvSpPr>
        <p:spPr>
          <a:xfrm>
            <a:off x="438101" y="2902521"/>
            <a:ext cx="8456517" cy="2192303"/>
          </a:xfrm>
          <a:prstGeom prst="roundRect">
            <a:avLst/>
          </a:prstGeom>
          <a:noFill/>
          <a:ln w="28575">
            <a:solidFill>
              <a:srgbClr val="0F0F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1597318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2000" b="1" dirty="0">
                <a:solidFill>
                  <a:schemeClr val="accent5"/>
                </a:solidFill>
                <a:cs typeface="Segoe UI" panose="020B0502040204020203" pitchFamily="34" charset="0"/>
              </a:rPr>
              <a:t>Research Question: </a:t>
            </a:r>
            <a:r>
              <a:rPr lang="en-US" altLang="ko-KR" sz="2000" dirty="0">
                <a:cs typeface="Segoe UI" panose="020B0502040204020203" pitchFamily="34" charset="0"/>
              </a:rPr>
              <a:t>How to </a:t>
            </a:r>
            <a:r>
              <a:rPr lang="en-US" altLang="ko-KR" sz="2000" dirty="0">
                <a:solidFill>
                  <a:srgbClr val="00B050"/>
                </a:solidFill>
                <a:cs typeface="Segoe UI" panose="020B0502040204020203" pitchFamily="34" charset="0"/>
              </a:rPr>
              <a:t>identify candidates that are relevant to the query </a:t>
            </a:r>
            <a:r>
              <a:rPr lang="en-US" altLang="ko-KR" sz="2000" dirty="0">
                <a:cs typeface="Segoe UI" panose="020B0502040204020203" pitchFamily="34" charset="0"/>
              </a:rPr>
              <a:t>with limited computation and </a:t>
            </a:r>
            <a:r>
              <a:rPr lang="en-US" altLang="ko-KR" sz="2000" dirty="0">
                <a:solidFill>
                  <a:srgbClr val="00B050"/>
                </a:solidFill>
                <a:cs typeface="Segoe UI" panose="020B0502040204020203" pitchFamily="34" charset="0"/>
              </a:rPr>
              <a:t>avoid computation </a:t>
            </a:r>
            <a:r>
              <a:rPr lang="en-US" altLang="ko-KR" sz="2000" dirty="0">
                <a:cs typeface="Segoe UI" panose="020B0502040204020203" pitchFamily="34" charset="0"/>
              </a:rPr>
              <a:t>for likely to be non-relevant rows?</a:t>
            </a:r>
          </a:p>
          <a:p>
            <a:r>
              <a:rPr lang="en-US" altLang="ko-KR" sz="2000" b="1" dirty="0">
                <a:solidFill>
                  <a:schemeClr val="accent5"/>
                </a:solidFill>
                <a:cs typeface="Segoe UI" panose="020B0502040204020203" pitchFamily="34" charset="0"/>
              </a:rPr>
              <a:t>Key Intuition</a:t>
            </a:r>
            <a:r>
              <a:rPr lang="en-US" altLang="ko-KR" sz="2000" dirty="0">
                <a:cs typeface="Segoe UI" panose="020B0502040204020203" pitchFamily="34" charset="0"/>
              </a:rPr>
              <a:t>: Can </a:t>
            </a:r>
            <a:r>
              <a:rPr lang="en-US" altLang="ko-KR" sz="2000" dirty="0">
                <a:solidFill>
                  <a:srgbClr val="00B050"/>
                </a:solidFill>
                <a:cs typeface="Segoe UI" panose="020B0502040204020203" pitchFamily="34" charset="0"/>
              </a:rPr>
              <a:t>compute the estimated attention score with little computation</a:t>
            </a:r>
            <a:r>
              <a:rPr lang="en-US" altLang="ko-KR" sz="2000" dirty="0">
                <a:cs typeface="Segoe UI" panose="020B0502040204020203" pitchFamily="34" charset="0"/>
              </a:rPr>
              <a:t> if we can somehow identify a few largest and a few smallest component multiplication results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Approximate Attention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48835" y="4404159"/>
            <a:ext cx="9739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Query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(1 x d)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0962" y="4398537"/>
            <a:ext cx="145131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Key Matrix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(n x d)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45E01F-9A50-48AE-B65D-0896270B44FA}"/>
              </a:ext>
            </a:extLst>
          </p:cNvPr>
          <p:cNvSpPr txBox="1"/>
          <p:nvPr/>
        </p:nvSpPr>
        <p:spPr>
          <a:xfrm>
            <a:off x="7369091" y="4404159"/>
            <a:ext cx="120690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Attention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Score (n x 1)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C57C8F-49BA-4810-9147-8BF0FB32BB0D}"/>
              </a:ext>
            </a:extLst>
          </p:cNvPr>
          <p:cNvGrpSpPr/>
          <p:nvPr/>
        </p:nvGrpSpPr>
        <p:grpSpPr>
          <a:xfrm>
            <a:off x="617123" y="3634018"/>
            <a:ext cx="1519814" cy="313052"/>
            <a:chOff x="499491" y="2840584"/>
            <a:chExt cx="1423401" cy="298038"/>
          </a:xfrm>
        </p:grpSpPr>
        <p:sp>
          <p:nvSpPr>
            <p:cNvPr id="55" name="왼쪽 대괄호 54">
              <a:extLst>
                <a:ext uri="{FF2B5EF4-FFF2-40B4-BE49-F238E27FC236}">
                  <a16:creationId xmlns:a16="http://schemas.microsoft.com/office/drawing/2014/main" id="{7E83DD09-C1E6-4BB7-87BD-5DC4EC9E3A57}"/>
                </a:ext>
              </a:extLst>
            </p:cNvPr>
            <p:cNvSpPr/>
            <p:nvPr/>
          </p:nvSpPr>
          <p:spPr>
            <a:xfrm>
              <a:off x="49949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왼쪽 대괄호 55">
              <a:extLst>
                <a:ext uri="{FF2B5EF4-FFF2-40B4-BE49-F238E27FC236}">
                  <a16:creationId xmlns:a16="http://schemas.microsoft.com/office/drawing/2014/main" id="{DD462718-CD68-46B5-9377-D59C61A8448C}"/>
                </a:ext>
              </a:extLst>
            </p:cNvPr>
            <p:cNvSpPr/>
            <p:nvPr/>
          </p:nvSpPr>
          <p:spPr>
            <a:xfrm flipH="1">
              <a:off x="186704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91A2BC0-AFCB-476B-89D7-F05734ED240A}"/>
              </a:ext>
            </a:extLst>
          </p:cNvPr>
          <p:cNvGrpSpPr/>
          <p:nvPr/>
        </p:nvGrpSpPr>
        <p:grpSpPr>
          <a:xfrm>
            <a:off x="2497441" y="3254556"/>
            <a:ext cx="1602008" cy="1143981"/>
            <a:chOff x="591851" y="2840584"/>
            <a:chExt cx="1423401" cy="298038"/>
          </a:xfrm>
        </p:grpSpPr>
        <p:sp>
          <p:nvSpPr>
            <p:cNvPr id="59" name="왼쪽 대괄호 58">
              <a:extLst>
                <a:ext uri="{FF2B5EF4-FFF2-40B4-BE49-F238E27FC236}">
                  <a16:creationId xmlns:a16="http://schemas.microsoft.com/office/drawing/2014/main" id="{454A14AE-25D2-45F0-8B4E-04267F3CC232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왼쪽 대괄호 59">
              <a:extLst>
                <a:ext uri="{FF2B5EF4-FFF2-40B4-BE49-F238E27FC236}">
                  <a16:creationId xmlns:a16="http://schemas.microsoft.com/office/drawing/2014/main" id="{EEF8EE02-9E53-45D5-AD1E-6F3C8962E5BF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7F6DE79-34C5-47FB-B07F-20190E77A51B}"/>
              </a:ext>
            </a:extLst>
          </p:cNvPr>
          <p:cNvGrpSpPr/>
          <p:nvPr/>
        </p:nvGrpSpPr>
        <p:grpSpPr>
          <a:xfrm>
            <a:off x="7522076" y="3231783"/>
            <a:ext cx="824965" cy="1143981"/>
            <a:chOff x="591851" y="2840584"/>
            <a:chExt cx="1423401" cy="298038"/>
          </a:xfrm>
        </p:grpSpPr>
        <p:sp>
          <p:nvSpPr>
            <p:cNvPr id="63" name="왼쪽 대괄호 62">
              <a:extLst>
                <a:ext uri="{FF2B5EF4-FFF2-40B4-BE49-F238E27FC236}">
                  <a16:creationId xmlns:a16="http://schemas.microsoft.com/office/drawing/2014/main" id="{826848C1-8678-4EA0-B74A-928B210F5EC1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왼쪽 대괄호 63">
              <a:extLst>
                <a:ext uri="{FF2B5EF4-FFF2-40B4-BE49-F238E27FC236}">
                  <a16:creationId xmlns:a16="http://schemas.microsoft.com/office/drawing/2014/main" id="{5C5319D3-6AEC-4936-BCE0-DCFEF0397A24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7C2F03A3-90A0-4245-8779-09B0CDDC4634}"/>
              </a:ext>
            </a:extLst>
          </p:cNvPr>
          <p:cNvSpPr/>
          <p:nvPr/>
        </p:nvSpPr>
        <p:spPr>
          <a:xfrm>
            <a:off x="4248866" y="3680746"/>
            <a:ext cx="290512" cy="317038"/>
          </a:xfrm>
          <a:prstGeom prst="rightArrow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9EA9EF-41BC-4C39-80CA-AB5692C00E09}"/>
              </a:ext>
            </a:extLst>
          </p:cNvPr>
          <p:cNvSpPr/>
          <p:nvPr/>
        </p:nvSpPr>
        <p:spPr>
          <a:xfrm>
            <a:off x="2258435" y="3735725"/>
            <a:ext cx="111929" cy="111929"/>
          </a:xfrm>
          <a:prstGeom prst="ellipse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77029E-AD67-4F8C-A378-228A1028A39A}"/>
              </a:ext>
            </a:extLst>
          </p:cNvPr>
          <p:cNvSpPr txBox="1"/>
          <p:nvPr/>
        </p:nvSpPr>
        <p:spPr>
          <a:xfrm>
            <a:off x="4659386" y="4392630"/>
            <a:ext cx="221948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Component Multiplication Result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0C5365B6-009C-462C-83C1-4302541B8DAB}"/>
              </a:ext>
            </a:extLst>
          </p:cNvPr>
          <p:cNvSpPr/>
          <p:nvPr/>
        </p:nvSpPr>
        <p:spPr>
          <a:xfrm>
            <a:off x="4248552" y="3681634"/>
            <a:ext cx="290512" cy="317038"/>
          </a:xfrm>
          <a:prstGeom prst="rightArrow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A70D9A54-C52B-41EB-9908-3BE59685ED7D}"/>
              </a:ext>
            </a:extLst>
          </p:cNvPr>
          <p:cNvSpPr/>
          <p:nvPr/>
        </p:nvSpPr>
        <p:spPr>
          <a:xfrm>
            <a:off x="7051709" y="3680746"/>
            <a:ext cx="290512" cy="317038"/>
          </a:xfrm>
          <a:prstGeom prst="rightArrow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3FD0DAC-4B78-4D32-AB88-FE4052047F23}"/>
              </a:ext>
            </a:extLst>
          </p:cNvPr>
          <p:cNvCxnSpPr>
            <a:cxnSpLocks/>
            <a:stCxn id="65" idx="0"/>
            <a:endCxn id="51" idx="0"/>
          </p:cNvCxnSpPr>
          <p:nvPr/>
        </p:nvCxnSpPr>
        <p:spPr>
          <a:xfrm rot="5400000" flipH="1" flipV="1">
            <a:off x="6833676" y="2168214"/>
            <a:ext cx="15789" cy="2144882"/>
          </a:xfrm>
          <a:prstGeom prst="bentConnector3">
            <a:avLst>
              <a:gd name="adj1" fmla="val 13138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6038BD-5F30-41A6-874D-D5049B8CD2B3}"/>
              </a:ext>
            </a:extLst>
          </p:cNvPr>
          <p:cNvSpPr txBox="1"/>
          <p:nvPr/>
        </p:nvSpPr>
        <p:spPr>
          <a:xfrm>
            <a:off x="6135065" y="3000326"/>
            <a:ext cx="1846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Sum over a row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0C65D-9C95-4666-A0B5-99682984BF60}"/>
              </a:ext>
            </a:extLst>
          </p:cNvPr>
          <p:cNvSpPr txBox="1"/>
          <p:nvPr/>
        </p:nvSpPr>
        <p:spPr>
          <a:xfrm>
            <a:off x="899474" y="3034036"/>
            <a:ext cx="112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Element-wise</a:t>
            </a:r>
          </a:p>
          <a:p>
            <a:r>
              <a:rPr lang="en-US" sz="1200" dirty="0"/>
              <a:t>Multiplication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1E4C7D-A618-440A-B9EF-EE7D0F809254}"/>
              </a:ext>
            </a:extLst>
          </p:cNvPr>
          <p:cNvCxnSpPr>
            <a:cxnSpLocks/>
          </p:cNvCxnSpPr>
          <p:nvPr/>
        </p:nvCxnSpPr>
        <p:spPr>
          <a:xfrm>
            <a:off x="1937504" y="3405128"/>
            <a:ext cx="341303" cy="306725"/>
          </a:xfrm>
          <a:prstGeom prst="straightConnector1">
            <a:avLst/>
          </a:prstGeom>
          <a:ln w="12700">
            <a:solidFill>
              <a:srgbClr val="0F0F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12">
            <a:extLst>
              <a:ext uri="{FF2B5EF4-FFF2-40B4-BE49-F238E27FC236}">
                <a16:creationId xmlns:a16="http://schemas.microsoft.com/office/drawing/2014/main" id="{DA50F578-D438-44D1-81A7-1949551E7E3F}"/>
              </a:ext>
            </a:extLst>
          </p:cNvPr>
          <p:cNvSpPr/>
          <p:nvPr/>
        </p:nvSpPr>
        <p:spPr>
          <a:xfrm>
            <a:off x="2563710" y="3255149"/>
            <a:ext cx="475324" cy="347702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40" name="모서리가 둥근 직사각형 12">
            <a:extLst>
              <a:ext uri="{FF2B5EF4-FFF2-40B4-BE49-F238E27FC236}">
                <a16:creationId xmlns:a16="http://schemas.microsoft.com/office/drawing/2014/main" id="{80A64491-7E76-40AB-A5D1-C52B29AA76C0}"/>
              </a:ext>
            </a:extLst>
          </p:cNvPr>
          <p:cNvSpPr/>
          <p:nvPr/>
        </p:nvSpPr>
        <p:spPr>
          <a:xfrm>
            <a:off x="694262" y="3617369"/>
            <a:ext cx="475324" cy="347702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41" name="모서리가 둥근 직사각형 12">
            <a:extLst>
              <a:ext uri="{FF2B5EF4-FFF2-40B4-BE49-F238E27FC236}">
                <a16:creationId xmlns:a16="http://schemas.microsoft.com/office/drawing/2014/main" id="{A8AF2E4A-382E-4AC9-8B37-066B725B4CF3}"/>
              </a:ext>
            </a:extLst>
          </p:cNvPr>
          <p:cNvSpPr/>
          <p:nvPr/>
        </p:nvSpPr>
        <p:spPr>
          <a:xfrm>
            <a:off x="3037820" y="3253900"/>
            <a:ext cx="475324" cy="347702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42" name="모서리가 둥근 직사각형 12">
            <a:extLst>
              <a:ext uri="{FF2B5EF4-FFF2-40B4-BE49-F238E27FC236}">
                <a16:creationId xmlns:a16="http://schemas.microsoft.com/office/drawing/2014/main" id="{83CE091E-6DEE-49B0-95B6-604842A528FB}"/>
              </a:ext>
            </a:extLst>
          </p:cNvPr>
          <p:cNvSpPr/>
          <p:nvPr/>
        </p:nvSpPr>
        <p:spPr>
          <a:xfrm>
            <a:off x="3543251" y="3253838"/>
            <a:ext cx="475324" cy="347702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43" name="모서리가 둥근 직사각형 12">
            <a:extLst>
              <a:ext uri="{FF2B5EF4-FFF2-40B4-BE49-F238E27FC236}">
                <a16:creationId xmlns:a16="http://schemas.microsoft.com/office/drawing/2014/main" id="{FA19E431-2094-4919-9037-2B4CD4BF4566}"/>
              </a:ext>
            </a:extLst>
          </p:cNvPr>
          <p:cNvSpPr/>
          <p:nvPr/>
        </p:nvSpPr>
        <p:spPr>
          <a:xfrm>
            <a:off x="2563710" y="3645550"/>
            <a:ext cx="475324" cy="347702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44" name="모서리가 둥근 직사각형 12">
            <a:extLst>
              <a:ext uri="{FF2B5EF4-FFF2-40B4-BE49-F238E27FC236}">
                <a16:creationId xmlns:a16="http://schemas.microsoft.com/office/drawing/2014/main" id="{D234A683-2B68-440C-B406-92BDC350781B}"/>
              </a:ext>
            </a:extLst>
          </p:cNvPr>
          <p:cNvSpPr/>
          <p:nvPr/>
        </p:nvSpPr>
        <p:spPr>
          <a:xfrm>
            <a:off x="3037820" y="3644301"/>
            <a:ext cx="475324" cy="347702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45" name="모서리가 둥근 직사각형 12">
            <a:extLst>
              <a:ext uri="{FF2B5EF4-FFF2-40B4-BE49-F238E27FC236}">
                <a16:creationId xmlns:a16="http://schemas.microsoft.com/office/drawing/2014/main" id="{DD880087-7B74-47A7-B296-7E3DB7643920}"/>
              </a:ext>
            </a:extLst>
          </p:cNvPr>
          <p:cNvSpPr/>
          <p:nvPr/>
        </p:nvSpPr>
        <p:spPr>
          <a:xfrm>
            <a:off x="3543251" y="3644239"/>
            <a:ext cx="475324" cy="347702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46" name="모서리가 둥근 직사각형 12">
            <a:extLst>
              <a:ext uri="{FF2B5EF4-FFF2-40B4-BE49-F238E27FC236}">
                <a16:creationId xmlns:a16="http://schemas.microsoft.com/office/drawing/2014/main" id="{508352C8-5F5C-4DEF-B379-62C66643E852}"/>
              </a:ext>
            </a:extLst>
          </p:cNvPr>
          <p:cNvSpPr/>
          <p:nvPr/>
        </p:nvSpPr>
        <p:spPr>
          <a:xfrm>
            <a:off x="2573235" y="4025115"/>
            <a:ext cx="475324" cy="347702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48" name="모서리가 둥근 직사각형 12">
            <a:extLst>
              <a:ext uri="{FF2B5EF4-FFF2-40B4-BE49-F238E27FC236}">
                <a16:creationId xmlns:a16="http://schemas.microsoft.com/office/drawing/2014/main" id="{632247FD-D704-4533-93B3-AC399160D858}"/>
              </a:ext>
            </a:extLst>
          </p:cNvPr>
          <p:cNvSpPr/>
          <p:nvPr/>
        </p:nvSpPr>
        <p:spPr>
          <a:xfrm>
            <a:off x="3047345" y="4023866"/>
            <a:ext cx="475324" cy="347702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49" name="모서리가 둥근 직사각형 12">
            <a:extLst>
              <a:ext uri="{FF2B5EF4-FFF2-40B4-BE49-F238E27FC236}">
                <a16:creationId xmlns:a16="http://schemas.microsoft.com/office/drawing/2014/main" id="{61619653-CD52-4A82-9ED0-97BCDF6CF848}"/>
              </a:ext>
            </a:extLst>
          </p:cNvPr>
          <p:cNvSpPr/>
          <p:nvPr/>
        </p:nvSpPr>
        <p:spPr>
          <a:xfrm>
            <a:off x="3552776" y="4023804"/>
            <a:ext cx="475324" cy="347702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52" name="모서리가 둥근 직사각형 12">
            <a:extLst>
              <a:ext uri="{FF2B5EF4-FFF2-40B4-BE49-F238E27FC236}">
                <a16:creationId xmlns:a16="http://schemas.microsoft.com/office/drawing/2014/main" id="{ED1B8E0C-12A0-4366-BAD0-8D2540C42043}"/>
              </a:ext>
            </a:extLst>
          </p:cNvPr>
          <p:cNvSpPr/>
          <p:nvPr/>
        </p:nvSpPr>
        <p:spPr>
          <a:xfrm>
            <a:off x="1180827" y="3617369"/>
            <a:ext cx="475324" cy="347702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53" name="모서리가 둥근 직사각형 12">
            <a:extLst>
              <a:ext uri="{FF2B5EF4-FFF2-40B4-BE49-F238E27FC236}">
                <a16:creationId xmlns:a16="http://schemas.microsoft.com/office/drawing/2014/main" id="{EAC354A4-84AB-4CFA-AF6A-D8627D79866F}"/>
              </a:ext>
            </a:extLst>
          </p:cNvPr>
          <p:cNvSpPr/>
          <p:nvPr/>
        </p:nvSpPr>
        <p:spPr>
          <a:xfrm>
            <a:off x="1609557" y="3617369"/>
            <a:ext cx="475324" cy="347702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graphicFrame>
        <p:nvGraphicFramePr>
          <p:cNvPr id="65" name="표 47">
            <a:extLst>
              <a:ext uri="{FF2B5EF4-FFF2-40B4-BE49-F238E27FC236}">
                <a16:creationId xmlns:a16="http://schemas.microsoft.com/office/drawing/2014/main" id="{E98DE682-3121-4B27-9381-A49704EFB232}"/>
              </a:ext>
            </a:extLst>
          </p:cNvPr>
          <p:cNvGraphicFramePr>
            <a:graphicFrameLocks noGrp="1"/>
          </p:cNvGraphicFramePr>
          <p:nvPr/>
        </p:nvGraphicFramePr>
        <p:xfrm>
          <a:off x="4766426" y="3248549"/>
          <a:ext cx="20054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469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668469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668469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-0.48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-0.05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0.24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0.08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-0.20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-0.54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0.72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0.30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0.18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500"/>
                            </p:stCondLst>
                            <p:childTnLst>
                              <p:par>
                                <p:cTn id="135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000"/>
                            </p:stCondLst>
                            <p:childTnLst>
                              <p:par>
                                <p:cTn id="145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500"/>
                            </p:stCondLst>
                            <p:childTnLst>
                              <p:par>
                                <p:cTn id="155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8000"/>
                            </p:stCondLst>
                            <p:childTnLst>
                              <p:par>
                                <p:cTn id="165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8500"/>
                            </p:stCondLst>
                            <p:childTnLst>
                              <p:par>
                                <p:cTn id="175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61" grpId="0" animBg="1"/>
      <p:bldP spid="61" grpId="1" animBg="1"/>
      <p:bldP spid="66" grpId="0" animBg="1"/>
      <p:bldP spid="66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5" grpId="0" animBg="1"/>
      <p:bldP spid="75" grpId="1" animBg="1"/>
      <p:bldP spid="79" grpId="0" animBg="1"/>
      <p:bldP spid="79" grpId="1" animBg="1"/>
      <p:bldP spid="80" grpId="0" animBg="1"/>
      <p:bldP spid="80" grpId="1" animBg="1"/>
      <p:bldP spid="39" grpId="0" animBg="1"/>
      <p:bldP spid="39" grpId="1" animBg="1"/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8" grpId="0" animBg="1"/>
      <p:bldP spid="48" grpId="1" animBg="1"/>
      <p:bldP spid="49" grpId="0" animBg="1"/>
      <p:bldP spid="49" grpId="1" animBg="1"/>
      <p:bldP spid="52" grpId="0" animBg="1"/>
      <p:bldP spid="52" grpId="1" animBg="1"/>
      <p:bldP spid="52" grpId="2" animBg="1"/>
      <p:bldP spid="52" grpId="3" animBg="1"/>
      <p:bldP spid="52" grpId="4" animBg="1"/>
      <p:bldP spid="52" grpId="5" animBg="1"/>
      <p:bldP spid="53" grpId="0" animBg="1"/>
      <p:bldP spid="53" grpId="1" animBg="1"/>
      <p:bldP spid="53" grpId="2" animBg="1"/>
      <p:bldP spid="53" grpId="3" animBg="1"/>
      <p:bldP spid="53" grpId="4" animBg="1"/>
      <p:bldP spid="53" grpId="5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D7700B88-D819-4F4B-8C5E-A20B44A264F9}"/>
              </a:ext>
            </a:extLst>
          </p:cNvPr>
          <p:cNvGraphicFramePr>
            <a:graphicFrameLocks noGrp="1"/>
          </p:cNvGraphicFramePr>
          <p:nvPr/>
        </p:nvGraphicFramePr>
        <p:xfrm>
          <a:off x="710091" y="3586275"/>
          <a:ext cx="1374729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43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458243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458243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graphicFrame>
        <p:nvGraphicFramePr>
          <p:cNvPr id="51" name="표 47">
            <a:extLst>
              <a:ext uri="{FF2B5EF4-FFF2-40B4-BE49-F238E27FC236}">
                <a16:creationId xmlns:a16="http://schemas.microsoft.com/office/drawing/2014/main" id="{10188340-8E96-41AE-B210-DEEB90CDA317}"/>
              </a:ext>
            </a:extLst>
          </p:cNvPr>
          <p:cNvGraphicFramePr>
            <a:graphicFrameLocks noGrp="1"/>
          </p:cNvGraphicFramePr>
          <p:nvPr/>
        </p:nvGraphicFramePr>
        <p:xfrm>
          <a:off x="7528896" y="3232760"/>
          <a:ext cx="770231" cy="1115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31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-0.29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-0.66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 1.20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graphicFrame>
        <p:nvGraphicFramePr>
          <p:cNvPr id="50" name="표 47">
            <a:extLst>
              <a:ext uri="{FF2B5EF4-FFF2-40B4-BE49-F238E27FC236}">
                <a16:creationId xmlns:a16="http://schemas.microsoft.com/office/drawing/2014/main" id="{87DB27D9-9359-4CE3-BAE0-61017DC4953A}"/>
              </a:ext>
            </a:extLst>
          </p:cNvPr>
          <p:cNvGraphicFramePr>
            <a:graphicFrameLocks noGrp="1"/>
          </p:cNvGraphicFramePr>
          <p:nvPr/>
        </p:nvGraphicFramePr>
        <p:xfrm>
          <a:off x="2544948" y="3234473"/>
          <a:ext cx="1424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758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474758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474758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9810BD-381A-4701-A043-C3003C3F1E19}"/>
              </a:ext>
            </a:extLst>
          </p:cNvPr>
          <p:cNvSpPr/>
          <p:nvPr/>
        </p:nvSpPr>
        <p:spPr>
          <a:xfrm>
            <a:off x="438101" y="2902521"/>
            <a:ext cx="8456517" cy="2192303"/>
          </a:xfrm>
          <a:prstGeom prst="roundRect">
            <a:avLst/>
          </a:prstGeom>
          <a:noFill/>
          <a:ln w="28575">
            <a:solidFill>
              <a:srgbClr val="0F0F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1597318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2000" b="1" dirty="0">
                <a:solidFill>
                  <a:schemeClr val="accent5"/>
                </a:solidFill>
                <a:cs typeface="Segoe UI" panose="020B0502040204020203" pitchFamily="34" charset="0"/>
              </a:rPr>
              <a:t>Research Question: </a:t>
            </a:r>
            <a:r>
              <a:rPr lang="en-US" altLang="ko-KR" sz="2000" dirty="0">
                <a:cs typeface="Segoe UI" panose="020B0502040204020203" pitchFamily="34" charset="0"/>
              </a:rPr>
              <a:t>How to </a:t>
            </a:r>
            <a:r>
              <a:rPr lang="en-US" altLang="ko-KR" sz="2000" dirty="0">
                <a:solidFill>
                  <a:srgbClr val="00B050"/>
                </a:solidFill>
                <a:cs typeface="Segoe UI" panose="020B0502040204020203" pitchFamily="34" charset="0"/>
              </a:rPr>
              <a:t>identify candidates that are relevant to the query </a:t>
            </a:r>
            <a:r>
              <a:rPr lang="en-US" altLang="ko-KR" sz="2000" dirty="0">
                <a:cs typeface="Segoe UI" panose="020B0502040204020203" pitchFamily="34" charset="0"/>
              </a:rPr>
              <a:t>with limited computation and </a:t>
            </a:r>
            <a:r>
              <a:rPr lang="en-US" altLang="ko-KR" sz="2000" dirty="0">
                <a:solidFill>
                  <a:srgbClr val="00B050"/>
                </a:solidFill>
                <a:cs typeface="Segoe UI" panose="020B0502040204020203" pitchFamily="34" charset="0"/>
              </a:rPr>
              <a:t>avoid computation </a:t>
            </a:r>
            <a:r>
              <a:rPr lang="en-US" altLang="ko-KR" sz="2000" dirty="0">
                <a:cs typeface="Segoe UI" panose="020B0502040204020203" pitchFamily="34" charset="0"/>
              </a:rPr>
              <a:t>for likely to be non-relevant rows?</a:t>
            </a:r>
          </a:p>
          <a:p>
            <a:r>
              <a:rPr lang="en-US" altLang="ko-KR" sz="2000" b="1" dirty="0">
                <a:solidFill>
                  <a:schemeClr val="accent5"/>
                </a:solidFill>
                <a:cs typeface="Segoe UI" panose="020B0502040204020203" pitchFamily="34" charset="0"/>
              </a:rPr>
              <a:t>Key Intuition</a:t>
            </a:r>
            <a:r>
              <a:rPr lang="en-US" altLang="ko-KR" sz="2000" dirty="0">
                <a:cs typeface="Segoe UI" panose="020B0502040204020203" pitchFamily="34" charset="0"/>
              </a:rPr>
              <a:t>: Can </a:t>
            </a:r>
            <a:r>
              <a:rPr lang="en-US" altLang="ko-KR" sz="2000" dirty="0">
                <a:solidFill>
                  <a:srgbClr val="00B050"/>
                </a:solidFill>
                <a:cs typeface="Segoe UI" panose="020B0502040204020203" pitchFamily="34" charset="0"/>
              </a:rPr>
              <a:t>compute the estimated attention score with little computation </a:t>
            </a:r>
            <a:r>
              <a:rPr lang="en-US" altLang="ko-KR" sz="2000" dirty="0">
                <a:cs typeface="Segoe UI" panose="020B0502040204020203" pitchFamily="34" charset="0"/>
              </a:rPr>
              <a:t>if we can somehow identify a few largest and a few smallest component multiplication results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Approximate Attention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48835" y="4404159"/>
            <a:ext cx="9739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Query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(1 x d)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0962" y="4398537"/>
            <a:ext cx="145131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Key Matrix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(n x d)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45E01F-9A50-48AE-B65D-0896270B44FA}"/>
              </a:ext>
            </a:extLst>
          </p:cNvPr>
          <p:cNvSpPr txBox="1"/>
          <p:nvPr/>
        </p:nvSpPr>
        <p:spPr>
          <a:xfrm>
            <a:off x="7369091" y="4404159"/>
            <a:ext cx="120690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Attention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Score (n x 1)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C57C8F-49BA-4810-9147-8BF0FB32BB0D}"/>
              </a:ext>
            </a:extLst>
          </p:cNvPr>
          <p:cNvGrpSpPr/>
          <p:nvPr/>
        </p:nvGrpSpPr>
        <p:grpSpPr>
          <a:xfrm>
            <a:off x="617123" y="3634018"/>
            <a:ext cx="1519814" cy="313052"/>
            <a:chOff x="499491" y="2840584"/>
            <a:chExt cx="1423401" cy="298038"/>
          </a:xfrm>
        </p:grpSpPr>
        <p:sp>
          <p:nvSpPr>
            <p:cNvPr id="55" name="왼쪽 대괄호 54">
              <a:extLst>
                <a:ext uri="{FF2B5EF4-FFF2-40B4-BE49-F238E27FC236}">
                  <a16:creationId xmlns:a16="http://schemas.microsoft.com/office/drawing/2014/main" id="{7E83DD09-C1E6-4BB7-87BD-5DC4EC9E3A57}"/>
                </a:ext>
              </a:extLst>
            </p:cNvPr>
            <p:cNvSpPr/>
            <p:nvPr/>
          </p:nvSpPr>
          <p:spPr>
            <a:xfrm>
              <a:off x="49949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왼쪽 대괄호 55">
              <a:extLst>
                <a:ext uri="{FF2B5EF4-FFF2-40B4-BE49-F238E27FC236}">
                  <a16:creationId xmlns:a16="http://schemas.microsoft.com/office/drawing/2014/main" id="{DD462718-CD68-46B5-9377-D59C61A8448C}"/>
                </a:ext>
              </a:extLst>
            </p:cNvPr>
            <p:cNvSpPr/>
            <p:nvPr/>
          </p:nvSpPr>
          <p:spPr>
            <a:xfrm flipH="1">
              <a:off x="186704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91A2BC0-AFCB-476B-89D7-F05734ED240A}"/>
              </a:ext>
            </a:extLst>
          </p:cNvPr>
          <p:cNvGrpSpPr/>
          <p:nvPr/>
        </p:nvGrpSpPr>
        <p:grpSpPr>
          <a:xfrm>
            <a:off x="2497441" y="3254556"/>
            <a:ext cx="1602008" cy="1143981"/>
            <a:chOff x="591851" y="2840584"/>
            <a:chExt cx="1423401" cy="298038"/>
          </a:xfrm>
        </p:grpSpPr>
        <p:sp>
          <p:nvSpPr>
            <p:cNvPr id="59" name="왼쪽 대괄호 58">
              <a:extLst>
                <a:ext uri="{FF2B5EF4-FFF2-40B4-BE49-F238E27FC236}">
                  <a16:creationId xmlns:a16="http://schemas.microsoft.com/office/drawing/2014/main" id="{454A14AE-25D2-45F0-8B4E-04267F3CC232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왼쪽 대괄호 59">
              <a:extLst>
                <a:ext uri="{FF2B5EF4-FFF2-40B4-BE49-F238E27FC236}">
                  <a16:creationId xmlns:a16="http://schemas.microsoft.com/office/drawing/2014/main" id="{EEF8EE02-9E53-45D5-AD1E-6F3C8962E5BF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7F6DE79-34C5-47FB-B07F-20190E77A51B}"/>
              </a:ext>
            </a:extLst>
          </p:cNvPr>
          <p:cNvGrpSpPr/>
          <p:nvPr/>
        </p:nvGrpSpPr>
        <p:grpSpPr>
          <a:xfrm>
            <a:off x="7522076" y="3231783"/>
            <a:ext cx="824965" cy="1143981"/>
            <a:chOff x="591851" y="2840584"/>
            <a:chExt cx="1423401" cy="298038"/>
          </a:xfrm>
        </p:grpSpPr>
        <p:sp>
          <p:nvSpPr>
            <p:cNvPr id="63" name="왼쪽 대괄호 62">
              <a:extLst>
                <a:ext uri="{FF2B5EF4-FFF2-40B4-BE49-F238E27FC236}">
                  <a16:creationId xmlns:a16="http://schemas.microsoft.com/office/drawing/2014/main" id="{826848C1-8678-4EA0-B74A-928B210F5EC1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왼쪽 대괄호 63">
              <a:extLst>
                <a:ext uri="{FF2B5EF4-FFF2-40B4-BE49-F238E27FC236}">
                  <a16:creationId xmlns:a16="http://schemas.microsoft.com/office/drawing/2014/main" id="{5C5319D3-6AEC-4936-BCE0-DCFEF0397A24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7C2F03A3-90A0-4245-8779-09B0CDDC4634}"/>
              </a:ext>
            </a:extLst>
          </p:cNvPr>
          <p:cNvSpPr/>
          <p:nvPr/>
        </p:nvSpPr>
        <p:spPr>
          <a:xfrm>
            <a:off x="4248866" y="3680746"/>
            <a:ext cx="290512" cy="317038"/>
          </a:xfrm>
          <a:prstGeom prst="rightArrow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9EA9EF-41BC-4C39-80CA-AB5692C00E09}"/>
              </a:ext>
            </a:extLst>
          </p:cNvPr>
          <p:cNvSpPr/>
          <p:nvPr/>
        </p:nvSpPr>
        <p:spPr>
          <a:xfrm>
            <a:off x="2258435" y="3735725"/>
            <a:ext cx="111929" cy="111929"/>
          </a:xfrm>
          <a:prstGeom prst="ellipse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5" name="표 47">
            <a:extLst>
              <a:ext uri="{FF2B5EF4-FFF2-40B4-BE49-F238E27FC236}">
                <a16:creationId xmlns:a16="http://schemas.microsoft.com/office/drawing/2014/main" id="{E98DE682-3121-4B27-9381-A49704EFB232}"/>
              </a:ext>
            </a:extLst>
          </p:cNvPr>
          <p:cNvGraphicFramePr>
            <a:graphicFrameLocks noGrp="1"/>
          </p:cNvGraphicFramePr>
          <p:nvPr/>
        </p:nvGraphicFramePr>
        <p:xfrm>
          <a:off x="4766426" y="3248549"/>
          <a:ext cx="20054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469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668469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668469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-0.48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-0.05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0.24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0.08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-0.20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-0.54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0.72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0.30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0.18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CF77029E-AD67-4F8C-A378-228A1028A39A}"/>
              </a:ext>
            </a:extLst>
          </p:cNvPr>
          <p:cNvSpPr txBox="1"/>
          <p:nvPr/>
        </p:nvSpPr>
        <p:spPr>
          <a:xfrm>
            <a:off x="4659386" y="4392630"/>
            <a:ext cx="221948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Component Multiplication Result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grpSp>
        <p:nvGrpSpPr>
          <p:cNvPr id="68" name="그룹 57">
            <a:extLst>
              <a:ext uri="{FF2B5EF4-FFF2-40B4-BE49-F238E27FC236}">
                <a16:creationId xmlns:a16="http://schemas.microsoft.com/office/drawing/2014/main" id="{D66A6141-FD8E-40B7-80F3-965FD1BF977B}"/>
              </a:ext>
            </a:extLst>
          </p:cNvPr>
          <p:cNvGrpSpPr/>
          <p:nvPr/>
        </p:nvGrpSpPr>
        <p:grpSpPr>
          <a:xfrm>
            <a:off x="4718919" y="3268632"/>
            <a:ext cx="2152935" cy="1143981"/>
            <a:chOff x="591851" y="2840584"/>
            <a:chExt cx="1423401" cy="298038"/>
          </a:xfrm>
        </p:grpSpPr>
        <p:sp>
          <p:nvSpPr>
            <p:cNvPr id="69" name="왼쪽 대괄호 58">
              <a:extLst>
                <a:ext uri="{FF2B5EF4-FFF2-40B4-BE49-F238E27FC236}">
                  <a16:creationId xmlns:a16="http://schemas.microsoft.com/office/drawing/2014/main" id="{5ACA5739-ACC2-45E7-9804-3849BFD81BB5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왼쪽 대괄호 59">
              <a:extLst>
                <a:ext uri="{FF2B5EF4-FFF2-40B4-BE49-F238E27FC236}">
                  <a16:creationId xmlns:a16="http://schemas.microsoft.com/office/drawing/2014/main" id="{5D245812-0236-4F33-AFAA-30A815D464F1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0C5365B6-009C-462C-83C1-4302541B8DAB}"/>
              </a:ext>
            </a:extLst>
          </p:cNvPr>
          <p:cNvSpPr/>
          <p:nvPr/>
        </p:nvSpPr>
        <p:spPr>
          <a:xfrm>
            <a:off x="4248552" y="3681634"/>
            <a:ext cx="290512" cy="317038"/>
          </a:xfrm>
          <a:prstGeom prst="rightArrow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A70D9A54-C52B-41EB-9908-3BE59685ED7D}"/>
              </a:ext>
            </a:extLst>
          </p:cNvPr>
          <p:cNvSpPr/>
          <p:nvPr/>
        </p:nvSpPr>
        <p:spPr>
          <a:xfrm>
            <a:off x="7051709" y="3680746"/>
            <a:ext cx="290512" cy="317038"/>
          </a:xfrm>
          <a:prstGeom prst="rightArrow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3FD0DAC-4B78-4D32-AB88-FE4052047F23}"/>
              </a:ext>
            </a:extLst>
          </p:cNvPr>
          <p:cNvCxnSpPr>
            <a:cxnSpLocks/>
            <a:stCxn id="65" idx="0"/>
            <a:endCxn id="51" idx="0"/>
          </p:cNvCxnSpPr>
          <p:nvPr/>
        </p:nvCxnSpPr>
        <p:spPr>
          <a:xfrm rot="5400000" flipH="1" flipV="1">
            <a:off x="6833676" y="2168214"/>
            <a:ext cx="15789" cy="2144882"/>
          </a:xfrm>
          <a:prstGeom prst="bentConnector3">
            <a:avLst>
              <a:gd name="adj1" fmla="val 13138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6038BD-5F30-41A6-874D-D5049B8CD2B3}"/>
              </a:ext>
            </a:extLst>
          </p:cNvPr>
          <p:cNvSpPr txBox="1"/>
          <p:nvPr/>
        </p:nvSpPr>
        <p:spPr>
          <a:xfrm>
            <a:off x="6135065" y="3000326"/>
            <a:ext cx="1846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Sum over a row</a:t>
            </a:r>
          </a:p>
        </p:txBody>
      </p:sp>
      <p:sp>
        <p:nvSpPr>
          <p:cNvPr id="106" name="모서리가 둥근 직사각형 15">
            <a:extLst>
              <a:ext uri="{FF2B5EF4-FFF2-40B4-BE49-F238E27FC236}">
                <a16:creationId xmlns:a16="http://schemas.microsoft.com/office/drawing/2014/main" id="{318AA367-603E-4D0E-85AC-6A0356267955}"/>
              </a:ext>
            </a:extLst>
          </p:cNvPr>
          <p:cNvSpPr/>
          <p:nvPr/>
        </p:nvSpPr>
        <p:spPr>
          <a:xfrm>
            <a:off x="438101" y="5245817"/>
            <a:ext cx="11277600" cy="8024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013D9E9-A8FE-4C95-9CD7-4D4E250BA416}"/>
              </a:ext>
            </a:extLst>
          </p:cNvPr>
          <p:cNvSpPr txBox="1"/>
          <p:nvPr/>
        </p:nvSpPr>
        <p:spPr>
          <a:xfrm>
            <a:off x="617123" y="5297140"/>
            <a:ext cx="10765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/>
                </a:solidFill>
              </a:rPr>
              <a:t>Step 1: </a:t>
            </a:r>
            <a:r>
              <a:rPr lang="en-US" altLang="ko-KR" sz="2000" dirty="0"/>
              <a:t>Identify the largest and the smallest component multiplication result and accumulate </a:t>
            </a:r>
            <a:r>
              <a:rPr lang="en-US" altLang="ko-KR" sz="2000" dirty="0">
                <a:solidFill>
                  <a:schemeClr val="accent5"/>
                </a:solidFill>
              </a:rPr>
              <a:t>estimated attention scores </a:t>
            </a:r>
            <a:r>
              <a:rPr lang="en-US" altLang="ko-KR" sz="2000" dirty="0"/>
              <a:t>for the corresponding rows</a:t>
            </a:r>
          </a:p>
        </p:txBody>
      </p:sp>
      <p:sp>
        <p:nvSpPr>
          <p:cNvPr id="33" name="모서리가 둥근 직사각형 12">
            <a:extLst>
              <a:ext uri="{FF2B5EF4-FFF2-40B4-BE49-F238E27FC236}">
                <a16:creationId xmlns:a16="http://schemas.microsoft.com/office/drawing/2014/main" id="{00E36672-EF9A-4D8B-889B-D0C1B6E7D616}"/>
              </a:ext>
            </a:extLst>
          </p:cNvPr>
          <p:cNvSpPr/>
          <p:nvPr/>
        </p:nvSpPr>
        <p:spPr>
          <a:xfrm>
            <a:off x="4840968" y="4009150"/>
            <a:ext cx="612648" cy="347702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34" name="모서리가 둥근 직사각형 12">
            <a:extLst>
              <a:ext uri="{FF2B5EF4-FFF2-40B4-BE49-F238E27FC236}">
                <a16:creationId xmlns:a16="http://schemas.microsoft.com/office/drawing/2014/main" id="{05EF3009-3996-4973-A0D4-D0748DB8DEAA}"/>
              </a:ext>
            </a:extLst>
          </p:cNvPr>
          <p:cNvSpPr/>
          <p:nvPr/>
        </p:nvSpPr>
        <p:spPr>
          <a:xfrm>
            <a:off x="6174730" y="3634830"/>
            <a:ext cx="612648" cy="347702"/>
          </a:xfrm>
          <a:prstGeom prst="roundRect">
            <a:avLst/>
          </a:prstGeom>
          <a:solidFill>
            <a:srgbClr val="C00000">
              <a:alpha val="20000"/>
            </a:srgb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graphicFrame>
        <p:nvGraphicFramePr>
          <p:cNvPr id="38" name="표 47">
            <a:extLst>
              <a:ext uri="{FF2B5EF4-FFF2-40B4-BE49-F238E27FC236}">
                <a16:creationId xmlns:a16="http://schemas.microsoft.com/office/drawing/2014/main" id="{317F961A-88A2-402C-AC9A-DD3B2290A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515627"/>
              </p:ext>
            </p:extLst>
          </p:nvPr>
        </p:nvGraphicFramePr>
        <p:xfrm>
          <a:off x="10136658" y="3232760"/>
          <a:ext cx="770231" cy="1115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31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-0.54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 0.72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grpSp>
        <p:nvGrpSpPr>
          <p:cNvPr id="39" name="그룹 61">
            <a:extLst>
              <a:ext uri="{FF2B5EF4-FFF2-40B4-BE49-F238E27FC236}">
                <a16:creationId xmlns:a16="http://schemas.microsoft.com/office/drawing/2014/main" id="{D19EB1B5-A7AB-45FB-90EF-8B74A15EEEBA}"/>
              </a:ext>
            </a:extLst>
          </p:cNvPr>
          <p:cNvGrpSpPr/>
          <p:nvPr/>
        </p:nvGrpSpPr>
        <p:grpSpPr>
          <a:xfrm>
            <a:off x="10129838" y="3231783"/>
            <a:ext cx="824965" cy="1143981"/>
            <a:chOff x="591851" y="2840584"/>
            <a:chExt cx="1423401" cy="298038"/>
          </a:xfrm>
        </p:grpSpPr>
        <p:sp>
          <p:nvSpPr>
            <p:cNvPr id="40" name="왼쪽 대괄호 62">
              <a:extLst>
                <a:ext uri="{FF2B5EF4-FFF2-40B4-BE49-F238E27FC236}">
                  <a16:creationId xmlns:a16="http://schemas.microsoft.com/office/drawing/2014/main" id="{78E5E59F-17A2-476D-A4A4-A1401F7E1B71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왼쪽 대괄호 63">
              <a:extLst>
                <a:ext uri="{FF2B5EF4-FFF2-40B4-BE49-F238E27FC236}">
                  <a16:creationId xmlns:a16="http://schemas.microsoft.com/office/drawing/2014/main" id="{D83A8736-D4FF-495E-AA42-E5B42D10DA5B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ED8BFD7-668C-4C54-8544-D2DF977E7B5D}"/>
              </a:ext>
            </a:extLst>
          </p:cNvPr>
          <p:cNvSpPr txBox="1"/>
          <p:nvPr/>
        </p:nvSpPr>
        <p:spPr>
          <a:xfrm>
            <a:off x="9412420" y="4390358"/>
            <a:ext cx="212127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Estimated Attention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Score (n x 1)</a:t>
            </a:r>
          </a:p>
        </p:txBody>
      </p:sp>
      <p:sp>
        <p:nvSpPr>
          <p:cNvPr id="43" name="모서리가 둥근 직사각형 12">
            <a:extLst>
              <a:ext uri="{FF2B5EF4-FFF2-40B4-BE49-F238E27FC236}">
                <a16:creationId xmlns:a16="http://schemas.microsoft.com/office/drawing/2014/main" id="{11F4ED4E-21E5-4C7C-9035-1B7F746189BD}"/>
              </a:ext>
            </a:extLst>
          </p:cNvPr>
          <p:cNvSpPr/>
          <p:nvPr/>
        </p:nvSpPr>
        <p:spPr>
          <a:xfrm>
            <a:off x="10274469" y="3987958"/>
            <a:ext cx="612648" cy="347702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44" name="모서리가 둥근 직사각형 12">
            <a:extLst>
              <a:ext uri="{FF2B5EF4-FFF2-40B4-BE49-F238E27FC236}">
                <a16:creationId xmlns:a16="http://schemas.microsoft.com/office/drawing/2014/main" id="{B19BEC3F-ABCE-4626-A088-10139A67E7D4}"/>
              </a:ext>
            </a:extLst>
          </p:cNvPr>
          <p:cNvSpPr/>
          <p:nvPr/>
        </p:nvSpPr>
        <p:spPr>
          <a:xfrm>
            <a:off x="10262373" y="3630710"/>
            <a:ext cx="612648" cy="347702"/>
          </a:xfrm>
          <a:prstGeom prst="roundRect">
            <a:avLst/>
          </a:prstGeom>
          <a:solidFill>
            <a:srgbClr val="C00000">
              <a:alpha val="20000"/>
            </a:srgb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23289F-6303-42CC-AB95-D7234F935653}"/>
              </a:ext>
            </a:extLst>
          </p:cNvPr>
          <p:cNvSpPr txBox="1"/>
          <p:nvPr/>
        </p:nvSpPr>
        <p:spPr>
          <a:xfrm>
            <a:off x="899474" y="3034036"/>
            <a:ext cx="112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Element-wise</a:t>
            </a:r>
          </a:p>
          <a:p>
            <a:r>
              <a:rPr lang="en-US" sz="1200" dirty="0"/>
              <a:t>Multiplication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9E58FB-EC58-4541-B948-BEF4470EEA36}"/>
              </a:ext>
            </a:extLst>
          </p:cNvPr>
          <p:cNvCxnSpPr>
            <a:cxnSpLocks/>
          </p:cNvCxnSpPr>
          <p:nvPr/>
        </p:nvCxnSpPr>
        <p:spPr>
          <a:xfrm>
            <a:off x="1937504" y="3405128"/>
            <a:ext cx="341303" cy="306725"/>
          </a:xfrm>
          <a:prstGeom prst="straightConnector1">
            <a:avLst/>
          </a:prstGeom>
          <a:ln w="12700">
            <a:solidFill>
              <a:srgbClr val="0F0F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167E66-7004-493B-85CE-109379AEBEFF}"/>
              </a:ext>
            </a:extLst>
          </p:cNvPr>
          <p:cNvSpPr txBox="1"/>
          <p:nvPr/>
        </p:nvSpPr>
        <p:spPr>
          <a:xfrm>
            <a:off x="9293921" y="3615494"/>
            <a:ext cx="1265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0-</a:t>
            </a:r>
            <a:r>
              <a:rPr lang="en-US" altLang="ko-KR" sz="1600" dirty="0"/>
              <a:t>0.54= </a:t>
            </a:r>
            <a:r>
              <a:rPr lang="en-US" sz="1600" dirty="0"/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FDDDA0-ED64-40BD-B467-069F915EC251}"/>
              </a:ext>
            </a:extLst>
          </p:cNvPr>
          <p:cNvSpPr txBox="1"/>
          <p:nvPr/>
        </p:nvSpPr>
        <p:spPr>
          <a:xfrm>
            <a:off x="9261380" y="4022636"/>
            <a:ext cx="1265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0+</a:t>
            </a:r>
            <a:r>
              <a:rPr lang="en-US" altLang="ko-KR" sz="1600" dirty="0"/>
              <a:t>0.72= </a:t>
            </a:r>
            <a:r>
              <a:rPr lang="en-US" sz="1600" dirty="0"/>
              <a:t> </a:t>
            </a:r>
          </a:p>
        </p:txBody>
      </p:sp>
      <p:graphicFrame>
        <p:nvGraphicFramePr>
          <p:cNvPr id="49" name="표 47">
            <a:extLst>
              <a:ext uri="{FF2B5EF4-FFF2-40B4-BE49-F238E27FC236}">
                <a16:creationId xmlns:a16="http://schemas.microsoft.com/office/drawing/2014/main" id="{E8347836-7D21-448C-B041-19DDD38A6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01270"/>
              </p:ext>
            </p:extLst>
          </p:nvPr>
        </p:nvGraphicFramePr>
        <p:xfrm>
          <a:off x="10164657" y="3231474"/>
          <a:ext cx="770231" cy="1115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31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03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43" grpId="0" animBg="1"/>
      <p:bldP spid="44" grpId="0" animBg="1"/>
      <p:bldP spid="6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12">
            <a:extLst>
              <a:ext uri="{FF2B5EF4-FFF2-40B4-BE49-F238E27FC236}">
                <a16:creationId xmlns:a16="http://schemas.microsoft.com/office/drawing/2014/main" id="{B19BEC3F-ABCE-4626-A088-10139A67E7D4}"/>
              </a:ext>
            </a:extLst>
          </p:cNvPr>
          <p:cNvSpPr/>
          <p:nvPr/>
        </p:nvSpPr>
        <p:spPr>
          <a:xfrm>
            <a:off x="10263999" y="3240655"/>
            <a:ext cx="612648" cy="347702"/>
          </a:xfrm>
          <a:prstGeom prst="roundRect">
            <a:avLst/>
          </a:prstGeom>
          <a:solidFill>
            <a:srgbClr val="C00000">
              <a:alpha val="20000"/>
            </a:srgb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graphicFrame>
        <p:nvGraphicFramePr>
          <p:cNvPr id="38" name="표 47">
            <a:extLst>
              <a:ext uri="{FF2B5EF4-FFF2-40B4-BE49-F238E27FC236}">
                <a16:creationId xmlns:a16="http://schemas.microsoft.com/office/drawing/2014/main" id="{317F961A-88A2-402C-AC9A-DD3B2290A0BA}"/>
              </a:ext>
            </a:extLst>
          </p:cNvPr>
          <p:cNvGraphicFramePr>
            <a:graphicFrameLocks noGrp="1"/>
          </p:cNvGraphicFramePr>
          <p:nvPr/>
        </p:nvGraphicFramePr>
        <p:xfrm>
          <a:off x="10136658" y="3232760"/>
          <a:ext cx="770231" cy="1115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31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-0.48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-0.54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1.02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sp>
        <p:nvSpPr>
          <p:cNvPr id="43" name="모서리가 둥근 직사각형 12">
            <a:extLst>
              <a:ext uri="{FF2B5EF4-FFF2-40B4-BE49-F238E27FC236}">
                <a16:creationId xmlns:a16="http://schemas.microsoft.com/office/drawing/2014/main" id="{11F4ED4E-21E5-4C7C-9035-1B7F746189BD}"/>
              </a:ext>
            </a:extLst>
          </p:cNvPr>
          <p:cNvSpPr/>
          <p:nvPr/>
        </p:nvSpPr>
        <p:spPr>
          <a:xfrm>
            <a:off x="10274469" y="3987958"/>
            <a:ext cx="612648" cy="347702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D7700B88-D819-4F4B-8C5E-A20B44A264F9}"/>
              </a:ext>
            </a:extLst>
          </p:cNvPr>
          <p:cNvGraphicFramePr>
            <a:graphicFrameLocks noGrp="1"/>
          </p:cNvGraphicFramePr>
          <p:nvPr/>
        </p:nvGraphicFramePr>
        <p:xfrm>
          <a:off x="710091" y="3586275"/>
          <a:ext cx="1374729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43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458243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458243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graphicFrame>
        <p:nvGraphicFramePr>
          <p:cNvPr id="51" name="표 47">
            <a:extLst>
              <a:ext uri="{FF2B5EF4-FFF2-40B4-BE49-F238E27FC236}">
                <a16:creationId xmlns:a16="http://schemas.microsoft.com/office/drawing/2014/main" id="{10188340-8E96-41AE-B210-DEEB90CDA317}"/>
              </a:ext>
            </a:extLst>
          </p:cNvPr>
          <p:cNvGraphicFramePr>
            <a:graphicFrameLocks noGrp="1"/>
          </p:cNvGraphicFramePr>
          <p:nvPr/>
        </p:nvGraphicFramePr>
        <p:xfrm>
          <a:off x="7528896" y="3232760"/>
          <a:ext cx="770231" cy="1115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31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-0.29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-0.66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 1.20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graphicFrame>
        <p:nvGraphicFramePr>
          <p:cNvPr id="50" name="표 47">
            <a:extLst>
              <a:ext uri="{FF2B5EF4-FFF2-40B4-BE49-F238E27FC236}">
                <a16:creationId xmlns:a16="http://schemas.microsoft.com/office/drawing/2014/main" id="{87DB27D9-9359-4CE3-BAE0-61017DC4953A}"/>
              </a:ext>
            </a:extLst>
          </p:cNvPr>
          <p:cNvGraphicFramePr>
            <a:graphicFrameLocks noGrp="1"/>
          </p:cNvGraphicFramePr>
          <p:nvPr/>
        </p:nvGraphicFramePr>
        <p:xfrm>
          <a:off x="2544948" y="3234473"/>
          <a:ext cx="1424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758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474758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474758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9810BD-381A-4701-A043-C3003C3F1E19}"/>
              </a:ext>
            </a:extLst>
          </p:cNvPr>
          <p:cNvSpPr/>
          <p:nvPr/>
        </p:nvSpPr>
        <p:spPr>
          <a:xfrm>
            <a:off x="438101" y="2902521"/>
            <a:ext cx="8456517" cy="2192303"/>
          </a:xfrm>
          <a:prstGeom prst="roundRect">
            <a:avLst/>
          </a:prstGeom>
          <a:noFill/>
          <a:ln w="28575">
            <a:solidFill>
              <a:srgbClr val="0F0F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1597318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2000" b="1" dirty="0">
                <a:solidFill>
                  <a:schemeClr val="accent5"/>
                </a:solidFill>
                <a:cs typeface="Segoe UI" panose="020B0502040204020203" pitchFamily="34" charset="0"/>
              </a:rPr>
              <a:t>Research Question: </a:t>
            </a:r>
            <a:r>
              <a:rPr lang="en-US" altLang="ko-KR" sz="2000" dirty="0">
                <a:cs typeface="Segoe UI" panose="020B0502040204020203" pitchFamily="34" charset="0"/>
              </a:rPr>
              <a:t>How to </a:t>
            </a:r>
            <a:r>
              <a:rPr lang="en-US" altLang="ko-KR" sz="2000" dirty="0">
                <a:solidFill>
                  <a:srgbClr val="00B050"/>
                </a:solidFill>
                <a:cs typeface="Segoe UI" panose="020B0502040204020203" pitchFamily="34" charset="0"/>
              </a:rPr>
              <a:t>identify candidates that are relevant to the query </a:t>
            </a:r>
            <a:r>
              <a:rPr lang="en-US" altLang="ko-KR" sz="2000" dirty="0">
                <a:cs typeface="Segoe UI" panose="020B0502040204020203" pitchFamily="34" charset="0"/>
              </a:rPr>
              <a:t>with limited computation and </a:t>
            </a:r>
            <a:r>
              <a:rPr lang="en-US" altLang="ko-KR" sz="2000" dirty="0">
                <a:solidFill>
                  <a:srgbClr val="00B050"/>
                </a:solidFill>
                <a:cs typeface="Segoe UI" panose="020B0502040204020203" pitchFamily="34" charset="0"/>
              </a:rPr>
              <a:t>avoid computation </a:t>
            </a:r>
            <a:r>
              <a:rPr lang="en-US" altLang="ko-KR" sz="2000" dirty="0">
                <a:cs typeface="Segoe UI" panose="020B0502040204020203" pitchFamily="34" charset="0"/>
              </a:rPr>
              <a:t>for likely to be non-relevant rows?</a:t>
            </a:r>
          </a:p>
          <a:p>
            <a:r>
              <a:rPr lang="en-US" altLang="ko-KR" sz="2000" b="1" dirty="0">
                <a:solidFill>
                  <a:schemeClr val="accent5"/>
                </a:solidFill>
                <a:cs typeface="Segoe UI" panose="020B0502040204020203" pitchFamily="34" charset="0"/>
              </a:rPr>
              <a:t>Key Intuition</a:t>
            </a:r>
            <a:r>
              <a:rPr lang="en-US" altLang="ko-KR" sz="2000" dirty="0">
                <a:cs typeface="Segoe UI" panose="020B0502040204020203" pitchFamily="34" charset="0"/>
              </a:rPr>
              <a:t>: Can </a:t>
            </a:r>
            <a:r>
              <a:rPr lang="en-US" altLang="ko-KR" sz="2000" dirty="0">
                <a:solidFill>
                  <a:srgbClr val="00B050"/>
                </a:solidFill>
                <a:cs typeface="Segoe UI" panose="020B0502040204020203" pitchFamily="34" charset="0"/>
              </a:rPr>
              <a:t>compute the estimated attention score with little computation</a:t>
            </a:r>
            <a:r>
              <a:rPr lang="en-US" altLang="ko-KR" sz="2000" dirty="0">
                <a:cs typeface="Segoe UI" panose="020B0502040204020203" pitchFamily="34" charset="0"/>
              </a:rPr>
              <a:t> if we can somehow identify a few largest and a few smallest component multiplication results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Approximate Attention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48835" y="4404159"/>
            <a:ext cx="9739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Query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(1 x d)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0962" y="4398537"/>
            <a:ext cx="145131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Key Matrix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(n x d)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45E01F-9A50-48AE-B65D-0896270B44FA}"/>
              </a:ext>
            </a:extLst>
          </p:cNvPr>
          <p:cNvSpPr txBox="1"/>
          <p:nvPr/>
        </p:nvSpPr>
        <p:spPr>
          <a:xfrm>
            <a:off x="7369091" y="4404159"/>
            <a:ext cx="120690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Attention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Score (n x 1)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C57C8F-49BA-4810-9147-8BF0FB32BB0D}"/>
              </a:ext>
            </a:extLst>
          </p:cNvPr>
          <p:cNvGrpSpPr/>
          <p:nvPr/>
        </p:nvGrpSpPr>
        <p:grpSpPr>
          <a:xfrm>
            <a:off x="617123" y="3634018"/>
            <a:ext cx="1519814" cy="313052"/>
            <a:chOff x="499491" y="2840584"/>
            <a:chExt cx="1423401" cy="298038"/>
          </a:xfrm>
        </p:grpSpPr>
        <p:sp>
          <p:nvSpPr>
            <p:cNvPr id="55" name="왼쪽 대괄호 54">
              <a:extLst>
                <a:ext uri="{FF2B5EF4-FFF2-40B4-BE49-F238E27FC236}">
                  <a16:creationId xmlns:a16="http://schemas.microsoft.com/office/drawing/2014/main" id="{7E83DD09-C1E6-4BB7-87BD-5DC4EC9E3A57}"/>
                </a:ext>
              </a:extLst>
            </p:cNvPr>
            <p:cNvSpPr/>
            <p:nvPr/>
          </p:nvSpPr>
          <p:spPr>
            <a:xfrm>
              <a:off x="49949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왼쪽 대괄호 55">
              <a:extLst>
                <a:ext uri="{FF2B5EF4-FFF2-40B4-BE49-F238E27FC236}">
                  <a16:creationId xmlns:a16="http://schemas.microsoft.com/office/drawing/2014/main" id="{DD462718-CD68-46B5-9377-D59C61A8448C}"/>
                </a:ext>
              </a:extLst>
            </p:cNvPr>
            <p:cNvSpPr/>
            <p:nvPr/>
          </p:nvSpPr>
          <p:spPr>
            <a:xfrm flipH="1">
              <a:off x="186704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91A2BC0-AFCB-476B-89D7-F05734ED240A}"/>
              </a:ext>
            </a:extLst>
          </p:cNvPr>
          <p:cNvGrpSpPr/>
          <p:nvPr/>
        </p:nvGrpSpPr>
        <p:grpSpPr>
          <a:xfrm>
            <a:off x="2497441" y="3254556"/>
            <a:ext cx="1602008" cy="1143981"/>
            <a:chOff x="591851" y="2840584"/>
            <a:chExt cx="1423401" cy="298038"/>
          </a:xfrm>
        </p:grpSpPr>
        <p:sp>
          <p:nvSpPr>
            <p:cNvPr id="59" name="왼쪽 대괄호 58">
              <a:extLst>
                <a:ext uri="{FF2B5EF4-FFF2-40B4-BE49-F238E27FC236}">
                  <a16:creationId xmlns:a16="http://schemas.microsoft.com/office/drawing/2014/main" id="{454A14AE-25D2-45F0-8B4E-04267F3CC232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왼쪽 대괄호 59">
              <a:extLst>
                <a:ext uri="{FF2B5EF4-FFF2-40B4-BE49-F238E27FC236}">
                  <a16:creationId xmlns:a16="http://schemas.microsoft.com/office/drawing/2014/main" id="{EEF8EE02-9E53-45D5-AD1E-6F3C8962E5BF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7F6DE79-34C5-47FB-B07F-20190E77A51B}"/>
              </a:ext>
            </a:extLst>
          </p:cNvPr>
          <p:cNvGrpSpPr/>
          <p:nvPr/>
        </p:nvGrpSpPr>
        <p:grpSpPr>
          <a:xfrm>
            <a:off x="7522076" y="3231783"/>
            <a:ext cx="824965" cy="1143981"/>
            <a:chOff x="591851" y="2840584"/>
            <a:chExt cx="1423401" cy="298038"/>
          </a:xfrm>
        </p:grpSpPr>
        <p:sp>
          <p:nvSpPr>
            <p:cNvPr id="63" name="왼쪽 대괄호 62">
              <a:extLst>
                <a:ext uri="{FF2B5EF4-FFF2-40B4-BE49-F238E27FC236}">
                  <a16:creationId xmlns:a16="http://schemas.microsoft.com/office/drawing/2014/main" id="{826848C1-8678-4EA0-B74A-928B210F5EC1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왼쪽 대괄호 63">
              <a:extLst>
                <a:ext uri="{FF2B5EF4-FFF2-40B4-BE49-F238E27FC236}">
                  <a16:creationId xmlns:a16="http://schemas.microsoft.com/office/drawing/2014/main" id="{5C5319D3-6AEC-4936-BCE0-DCFEF0397A24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7C2F03A3-90A0-4245-8779-09B0CDDC4634}"/>
              </a:ext>
            </a:extLst>
          </p:cNvPr>
          <p:cNvSpPr/>
          <p:nvPr/>
        </p:nvSpPr>
        <p:spPr>
          <a:xfrm>
            <a:off x="4248866" y="3680746"/>
            <a:ext cx="290512" cy="317038"/>
          </a:xfrm>
          <a:prstGeom prst="rightArrow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9EA9EF-41BC-4C39-80CA-AB5692C00E09}"/>
              </a:ext>
            </a:extLst>
          </p:cNvPr>
          <p:cNvSpPr/>
          <p:nvPr/>
        </p:nvSpPr>
        <p:spPr>
          <a:xfrm>
            <a:off x="2258435" y="3735725"/>
            <a:ext cx="111929" cy="111929"/>
          </a:xfrm>
          <a:prstGeom prst="ellipse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5" name="표 47">
            <a:extLst>
              <a:ext uri="{FF2B5EF4-FFF2-40B4-BE49-F238E27FC236}">
                <a16:creationId xmlns:a16="http://schemas.microsoft.com/office/drawing/2014/main" id="{E98DE682-3121-4B27-9381-A49704EFB232}"/>
              </a:ext>
            </a:extLst>
          </p:cNvPr>
          <p:cNvGraphicFramePr>
            <a:graphicFrameLocks noGrp="1"/>
          </p:cNvGraphicFramePr>
          <p:nvPr/>
        </p:nvGraphicFramePr>
        <p:xfrm>
          <a:off x="4766426" y="3248549"/>
          <a:ext cx="20054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469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668469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668469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-0.48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-0.05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0.24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0.08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-0.20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-0.54</a:t>
                      </a:r>
                      <a:endParaRPr lang="ko-KR" altLang="en-US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0.72</a:t>
                      </a:r>
                      <a:endParaRPr lang="ko-KR" altLang="en-US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0.30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0.18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CF77029E-AD67-4F8C-A378-228A1028A39A}"/>
              </a:ext>
            </a:extLst>
          </p:cNvPr>
          <p:cNvSpPr txBox="1"/>
          <p:nvPr/>
        </p:nvSpPr>
        <p:spPr>
          <a:xfrm>
            <a:off x="4659386" y="4392630"/>
            <a:ext cx="221948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Component Multiplication Result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grpSp>
        <p:nvGrpSpPr>
          <p:cNvPr id="68" name="그룹 57">
            <a:extLst>
              <a:ext uri="{FF2B5EF4-FFF2-40B4-BE49-F238E27FC236}">
                <a16:creationId xmlns:a16="http://schemas.microsoft.com/office/drawing/2014/main" id="{D66A6141-FD8E-40B7-80F3-965FD1BF977B}"/>
              </a:ext>
            </a:extLst>
          </p:cNvPr>
          <p:cNvGrpSpPr/>
          <p:nvPr/>
        </p:nvGrpSpPr>
        <p:grpSpPr>
          <a:xfrm>
            <a:off x="4718919" y="3268632"/>
            <a:ext cx="2152935" cy="1143981"/>
            <a:chOff x="591851" y="2840584"/>
            <a:chExt cx="1423401" cy="298038"/>
          </a:xfrm>
        </p:grpSpPr>
        <p:sp>
          <p:nvSpPr>
            <p:cNvPr id="69" name="왼쪽 대괄호 58">
              <a:extLst>
                <a:ext uri="{FF2B5EF4-FFF2-40B4-BE49-F238E27FC236}">
                  <a16:creationId xmlns:a16="http://schemas.microsoft.com/office/drawing/2014/main" id="{5ACA5739-ACC2-45E7-9804-3849BFD81BB5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왼쪽 대괄호 59">
              <a:extLst>
                <a:ext uri="{FF2B5EF4-FFF2-40B4-BE49-F238E27FC236}">
                  <a16:creationId xmlns:a16="http://schemas.microsoft.com/office/drawing/2014/main" id="{5D245812-0236-4F33-AFAA-30A815D464F1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0C5365B6-009C-462C-83C1-4302541B8DAB}"/>
              </a:ext>
            </a:extLst>
          </p:cNvPr>
          <p:cNvSpPr/>
          <p:nvPr/>
        </p:nvSpPr>
        <p:spPr>
          <a:xfrm>
            <a:off x="4248552" y="3681634"/>
            <a:ext cx="290512" cy="317038"/>
          </a:xfrm>
          <a:prstGeom prst="rightArrow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A70D9A54-C52B-41EB-9908-3BE59685ED7D}"/>
              </a:ext>
            </a:extLst>
          </p:cNvPr>
          <p:cNvSpPr/>
          <p:nvPr/>
        </p:nvSpPr>
        <p:spPr>
          <a:xfrm>
            <a:off x="7051709" y="3680746"/>
            <a:ext cx="290512" cy="317038"/>
          </a:xfrm>
          <a:prstGeom prst="rightArrow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3FD0DAC-4B78-4D32-AB88-FE4052047F23}"/>
              </a:ext>
            </a:extLst>
          </p:cNvPr>
          <p:cNvCxnSpPr>
            <a:cxnSpLocks/>
            <a:stCxn id="65" idx="0"/>
            <a:endCxn id="51" idx="0"/>
          </p:cNvCxnSpPr>
          <p:nvPr/>
        </p:nvCxnSpPr>
        <p:spPr>
          <a:xfrm rot="5400000" flipH="1" flipV="1">
            <a:off x="6833676" y="2168214"/>
            <a:ext cx="15789" cy="2144882"/>
          </a:xfrm>
          <a:prstGeom prst="bentConnector3">
            <a:avLst>
              <a:gd name="adj1" fmla="val 13138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6038BD-5F30-41A6-874D-D5049B8CD2B3}"/>
              </a:ext>
            </a:extLst>
          </p:cNvPr>
          <p:cNvSpPr txBox="1"/>
          <p:nvPr/>
        </p:nvSpPr>
        <p:spPr>
          <a:xfrm>
            <a:off x="6135065" y="3000326"/>
            <a:ext cx="1846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Sum over a row</a:t>
            </a:r>
          </a:p>
        </p:txBody>
      </p:sp>
      <p:sp>
        <p:nvSpPr>
          <p:cNvPr id="106" name="모서리가 둥근 직사각형 15">
            <a:extLst>
              <a:ext uri="{FF2B5EF4-FFF2-40B4-BE49-F238E27FC236}">
                <a16:creationId xmlns:a16="http://schemas.microsoft.com/office/drawing/2014/main" id="{318AA367-603E-4D0E-85AC-6A0356267955}"/>
              </a:ext>
            </a:extLst>
          </p:cNvPr>
          <p:cNvSpPr/>
          <p:nvPr/>
        </p:nvSpPr>
        <p:spPr>
          <a:xfrm>
            <a:off x="438101" y="5245817"/>
            <a:ext cx="11277600" cy="8024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013D9E9-A8FE-4C95-9CD7-4D4E250BA416}"/>
              </a:ext>
            </a:extLst>
          </p:cNvPr>
          <p:cNvSpPr txBox="1"/>
          <p:nvPr/>
        </p:nvSpPr>
        <p:spPr>
          <a:xfrm>
            <a:off x="617123" y="5293087"/>
            <a:ext cx="10765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/>
                </a:solidFill>
              </a:rPr>
              <a:t>Step 2: </a:t>
            </a:r>
            <a:r>
              <a:rPr lang="en-US" altLang="ko-KR" sz="2000" dirty="0"/>
              <a:t>Identify the 2</a:t>
            </a:r>
            <a:r>
              <a:rPr lang="en-US" altLang="ko-KR" sz="2000" baseline="30000" dirty="0"/>
              <a:t>nd</a:t>
            </a:r>
            <a:r>
              <a:rPr lang="en-US" altLang="ko-KR" sz="2000" dirty="0"/>
              <a:t>  largest and the 2</a:t>
            </a:r>
            <a:r>
              <a:rPr lang="en-US" altLang="ko-KR" sz="2000" baseline="30000" dirty="0"/>
              <a:t>nd</a:t>
            </a:r>
            <a:r>
              <a:rPr lang="en-US" altLang="ko-KR" sz="2000" dirty="0"/>
              <a:t>  smallest component multiplication result and update </a:t>
            </a:r>
            <a:r>
              <a:rPr lang="en-US" altLang="ko-KR" sz="2000" dirty="0">
                <a:solidFill>
                  <a:schemeClr val="accent5"/>
                </a:solidFill>
              </a:rPr>
              <a:t>estimated attention scores </a:t>
            </a:r>
            <a:r>
              <a:rPr lang="en-US" altLang="ko-KR" sz="2000" dirty="0"/>
              <a:t>for the corresponding rows</a:t>
            </a:r>
          </a:p>
        </p:txBody>
      </p:sp>
      <p:sp>
        <p:nvSpPr>
          <p:cNvPr id="33" name="모서리가 둥근 직사각형 12">
            <a:extLst>
              <a:ext uri="{FF2B5EF4-FFF2-40B4-BE49-F238E27FC236}">
                <a16:creationId xmlns:a16="http://schemas.microsoft.com/office/drawing/2014/main" id="{00E36672-EF9A-4D8B-889B-D0C1B6E7D616}"/>
              </a:ext>
            </a:extLst>
          </p:cNvPr>
          <p:cNvSpPr/>
          <p:nvPr/>
        </p:nvSpPr>
        <p:spPr>
          <a:xfrm>
            <a:off x="5535913" y="3991950"/>
            <a:ext cx="612648" cy="347702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34" name="모서리가 둥근 직사각형 12">
            <a:extLst>
              <a:ext uri="{FF2B5EF4-FFF2-40B4-BE49-F238E27FC236}">
                <a16:creationId xmlns:a16="http://schemas.microsoft.com/office/drawing/2014/main" id="{05EF3009-3996-4973-A0D4-D0748DB8DEAA}"/>
              </a:ext>
            </a:extLst>
          </p:cNvPr>
          <p:cNvSpPr/>
          <p:nvPr/>
        </p:nvSpPr>
        <p:spPr>
          <a:xfrm>
            <a:off x="4823641" y="3268632"/>
            <a:ext cx="612648" cy="347702"/>
          </a:xfrm>
          <a:prstGeom prst="roundRect">
            <a:avLst/>
          </a:prstGeom>
          <a:solidFill>
            <a:srgbClr val="C00000">
              <a:alpha val="20000"/>
            </a:srgb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grpSp>
        <p:nvGrpSpPr>
          <p:cNvPr id="39" name="그룹 61">
            <a:extLst>
              <a:ext uri="{FF2B5EF4-FFF2-40B4-BE49-F238E27FC236}">
                <a16:creationId xmlns:a16="http://schemas.microsoft.com/office/drawing/2014/main" id="{D19EB1B5-A7AB-45FB-90EF-8B74A15EEEBA}"/>
              </a:ext>
            </a:extLst>
          </p:cNvPr>
          <p:cNvGrpSpPr/>
          <p:nvPr/>
        </p:nvGrpSpPr>
        <p:grpSpPr>
          <a:xfrm>
            <a:off x="10129838" y="3231783"/>
            <a:ext cx="824965" cy="1143981"/>
            <a:chOff x="591851" y="2840584"/>
            <a:chExt cx="1423401" cy="298038"/>
          </a:xfrm>
        </p:grpSpPr>
        <p:sp>
          <p:nvSpPr>
            <p:cNvPr id="40" name="왼쪽 대괄호 62">
              <a:extLst>
                <a:ext uri="{FF2B5EF4-FFF2-40B4-BE49-F238E27FC236}">
                  <a16:creationId xmlns:a16="http://schemas.microsoft.com/office/drawing/2014/main" id="{78E5E59F-17A2-476D-A4A4-A1401F7E1B71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왼쪽 대괄호 63">
              <a:extLst>
                <a:ext uri="{FF2B5EF4-FFF2-40B4-BE49-F238E27FC236}">
                  <a16:creationId xmlns:a16="http://schemas.microsoft.com/office/drawing/2014/main" id="{D83A8736-D4FF-495E-AA42-E5B42D10DA5B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ED8BFD7-668C-4C54-8544-D2DF977E7B5D}"/>
              </a:ext>
            </a:extLst>
          </p:cNvPr>
          <p:cNvSpPr txBox="1"/>
          <p:nvPr/>
        </p:nvSpPr>
        <p:spPr>
          <a:xfrm>
            <a:off x="9412420" y="4390358"/>
            <a:ext cx="212127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Estimated Attention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Score (n x 1)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62FE3C-FAE1-4F54-B004-F61784A1DA14}"/>
              </a:ext>
            </a:extLst>
          </p:cNvPr>
          <p:cNvSpPr txBox="1"/>
          <p:nvPr/>
        </p:nvSpPr>
        <p:spPr>
          <a:xfrm>
            <a:off x="899474" y="3034036"/>
            <a:ext cx="112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Element-wise</a:t>
            </a:r>
          </a:p>
          <a:p>
            <a:r>
              <a:rPr lang="en-US" sz="1200" dirty="0"/>
              <a:t>Multiplication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26E4A12-CB69-4CA3-A7ED-D290343EC107}"/>
              </a:ext>
            </a:extLst>
          </p:cNvPr>
          <p:cNvCxnSpPr>
            <a:cxnSpLocks/>
          </p:cNvCxnSpPr>
          <p:nvPr/>
        </p:nvCxnSpPr>
        <p:spPr>
          <a:xfrm>
            <a:off x="1937504" y="3405128"/>
            <a:ext cx="341303" cy="306725"/>
          </a:xfrm>
          <a:prstGeom prst="straightConnector1">
            <a:avLst/>
          </a:prstGeom>
          <a:ln w="12700">
            <a:solidFill>
              <a:srgbClr val="0F0F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9A750C7-9D04-449A-B266-956C66A556FC}"/>
              </a:ext>
            </a:extLst>
          </p:cNvPr>
          <p:cNvSpPr txBox="1"/>
          <p:nvPr/>
        </p:nvSpPr>
        <p:spPr>
          <a:xfrm>
            <a:off x="9161595" y="3252423"/>
            <a:ext cx="1265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0 - </a:t>
            </a:r>
            <a:r>
              <a:rPr lang="en-US" altLang="ko-KR" sz="1600" dirty="0"/>
              <a:t>0.48 = </a:t>
            </a:r>
            <a:r>
              <a:rPr lang="en-US" sz="16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C5688-7FA7-4D13-87FA-8484EE191880}"/>
              </a:ext>
            </a:extLst>
          </p:cNvPr>
          <p:cNvSpPr txBox="1"/>
          <p:nvPr/>
        </p:nvSpPr>
        <p:spPr>
          <a:xfrm>
            <a:off x="8839406" y="4004534"/>
            <a:ext cx="1552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0.72 + 0.30 = 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719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3" grpId="0" animBg="1"/>
      <p:bldP spid="33" grpId="0" animBg="1"/>
      <p:bldP spid="34" grpId="0" animBg="1"/>
      <p:bldP spid="48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47">
            <a:extLst>
              <a:ext uri="{FF2B5EF4-FFF2-40B4-BE49-F238E27FC236}">
                <a16:creationId xmlns:a16="http://schemas.microsoft.com/office/drawing/2014/main" id="{317F961A-88A2-402C-AC9A-DD3B2290A0BA}"/>
              </a:ext>
            </a:extLst>
          </p:cNvPr>
          <p:cNvGraphicFramePr>
            <a:graphicFrameLocks noGrp="1"/>
          </p:cNvGraphicFramePr>
          <p:nvPr/>
        </p:nvGraphicFramePr>
        <p:xfrm>
          <a:off x="10136658" y="3232760"/>
          <a:ext cx="770231" cy="1115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31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-0.24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-0.74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1.02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sp>
        <p:nvSpPr>
          <p:cNvPr id="43" name="모서리가 둥근 직사각형 12">
            <a:extLst>
              <a:ext uri="{FF2B5EF4-FFF2-40B4-BE49-F238E27FC236}">
                <a16:creationId xmlns:a16="http://schemas.microsoft.com/office/drawing/2014/main" id="{11F4ED4E-21E5-4C7C-9035-1B7F746189BD}"/>
              </a:ext>
            </a:extLst>
          </p:cNvPr>
          <p:cNvSpPr/>
          <p:nvPr/>
        </p:nvSpPr>
        <p:spPr>
          <a:xfrm>
            <a:off x="10281404" y="3257676"/>
            <a:ext cx="612648" cy="347702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44" name="모서리가 둥근 직사각형 12">
            <a:extLst>
              <a:ext uri="{FF2B5EF4-FFF2-40B4-BE49-F238E27FC236}">
                <a16:creationId xmlns:a16="http://schemas.microsoft.com/office/drawing/2014/main" id="{B19BEC3F-ABCE-4626-A088-10139A67E7D4}"/>
              </a:ext>
            </a:extLst>
          </p:cNvPr>
          <p:cNvSpPr/>
          <p:nvPr/>
        </p:nvSpPr>
        <p:spPr>
          <a:xfrm>
            <a:off x="10281404" y="3610600"/>
            <a:ext cx="612648" cy="347702"/>
          </a:xfrm>
          <a:prstGeom prst="roundRect">
            <a:avLst/>
          </a:prstGeom>
          <a:solidFill>
            <a:srgbClr val="C00000">
              <a:alpha val="20000"/>
            </a:srgb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D7700B88-D819-4F4B-8C5E-A20B44A264F9}"/>
              </a:ext>
            </a:extLst>
          </p:cNvPr>
          <p:cNvGraphicFramePr>
            <a:graphicFrameLocks noGrp="1"/>
          </p:cNvGraphicFramePr>
          <p:nvPr/>
        </p:nvGraphicFramePr>
        <p:xfrm>
          <a:off x="710091" y="3586275"/>
          <a:ext cx="1374729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43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458243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458243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graphicFrame>
        <p:nvGraphicFramePr>
          <p:cNvPr id="51" name="표 47">
            <a:extLst>
              <a:ext uri="{FF2B5EF4-FFF2-40B4-BE49-F238E27FC236}">
                <a16:creationId xmlns:a16="http://schemas.microsoft.com/office/drawing/2014/main" id="{10188340-8E96-41AE-B210-DEEB90CDA317}"/>
              </a:ext>
            </a:extLst>
          </p:cNvPr>
          <p:cNvGraphicFramePr>
            <a:graphicFrameLocks noGrp="1"/>
          </p:cNvGraphicFramePr>
          <p:nvPr/>
        </p:nvGraphicFramePr>
        <p:xfrm>
          <a:off x="7528896" y="3232760"/>
          <a:ext cx="770231" cy="1115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31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-0.29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-0.66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 1.20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graphicFrame>
        <p:nvGraphicFramePr>
          <p:cNvPr id="50" name="표 47">
            <a:extLst>
              <a:ext uri="{FF2B5EF4-FFF2-40B4-BE49-F238E27FC236}">
                <a16:creationId xmlns:a16="http://schemas.microsoft.com/office/drawing/2014/main" id="{87DB27D9-9359-4CE3-BAE0-61017DC4953A}"/>
              </a:ext>
            </a:extLst>
          </p:cNvPr>
          <p:cNvGraphicFramePr>
            <a:graphicFrameLocks noGrp="1"/>
          </p:cNvGraphicFramePr>
          <p:nvPr/>
        </p:nvGraphicFramePr>
        <p:xfrm>
          <a:off x="2544948" y="3234473"/>
          <a:ext cx="1424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758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474758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474758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9810BD-381A-4701-A043-C3003C3F1E19}"/>
              </a:ext>
            </a:extLst>
          </p:cNvPr>
          <p:cNvSpPr/>
          <p:nvPr/>
        </p:nvSpPr>
        <p:spPr>
          <a:xfrm>
            <a:off x="438101" y="2902521"/>
            <a:ext cx="8456517" cy="2192303"/>
          </a:xfrm>
          <a:prstGeom prst="roundRect">
            <a:avLst/>
          </a:prstGeom>
          <a:noFill/>
          <a:ln w="28575">
            <a:solidFill>
              <a:srgbClr val="0F0F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1597318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2000" b="1" dirty="0">
                <a:solidFill>
                  <a:schemeClr val="accent5"/>
                </a:solidFill>
                <a:cs typeface="Segoe UI" panose="020B0502040204020203" pitchFamily="34" charset="0"/>
              </a:rPr>
              <a:t>Research Question: </a:t>
            </a:r>
            <a:r>
              <a:rPr lang="en-US" altLang="ko-KR" sz="2000" dirty="0">
                <a:cs typeface="Segoe UI" panose="020B0502040204020203" pitchFamily="34" charset="0"/>
              </a:rPr>
              <a:t>How to </a:t>
            </a:r>
            <a:r>
              <a:rPr lang="en-US" altLang="ko-KR" sz="2000" dirty="0">
                <a:solidFill>
                  <a:srgbClr val="00B050"/>
                </a:solidFill>
                <a:cs typeface="Segoe UI" panose="020B0502040204020203" pitchFamily="34" charset="0"/>
              </a:rPr>
              <a:t>identify candidates that are relevant to the query </a:t>
            </a:r>
            <a:r>
              <a:rPr lang="en-US" altLang="ko-KR" sz="2000" dirty="0">
                <a:cs typeface="Segoe UI" panose="020B0502040204020203" pitchFamily="34" charset="0"/>
              </a:rPr>
              <a:t>with limited computation and </a:t>
            </a:r>
            <a:r>
              <a:rPr lang="en-US" altLang="ko-KR" sz="2000" dirty="0">
                <a:solidFill>
                  <a:srgbClr val="00B050"/>
                </a:solidFill>
                <a:cs typeface="Segoe UI" panose="020B0502040204020203" pitchFamily="34" charset="0"/>
              </a:rPr>
              <a:t>avoid computation </a:t>
            </a:r>
            <a:r>
              <a:rPr lang="en-US" altLang="ko-KR" sz="2000" dirty="0">
                <a:cs typeface="Segoe UI" panose="020B0502040204020203" pitchFamily="34" charset="0"/>
              </a:rPr>
              <a:t>for likely to be non-relevant rows?</a:t>
            </a:r>
          </a:p>
          <a:p>
            <a:r>
              <a:rPr lang="en-US" altLang="ko-KR" sz="2000" b="1" dirty="0">
                <a:solidFill>
                  <a:schemeClr val="accent5"/>
                </a:solidFill>
                <a:cs typeface="Segoe UI" panose="020B0502040204020203" pitchFamily="34" charset="0"/>
              </a:rPr>
              <a:t>Key Intuition</a:t>
            </a:r>
            <a:r>
              <a:rPr lang="en-US" altLang="ko-KR" sz="2000" dirty="0">
                <a:cs typeface="Segoe UI" panose="020B0502040204020203" pitchFamily="34" charset="0"/>
              </a:rPr>
              <a:t>: Can </a:t>
            </a:r>
            <a:r>
              <a:rPr lang="en-US" altLang="ko-KR" sz="2000" dirty="0">
                <a:solidFill>
                  <a:srgbClr val="00B050"/>
                </a:solidFill>
                <a:cs typeface="Segoe UI" panose="020B0502040204020203" pitchFamily="34" charset="0"/>
              </a:rPr>
              <a:t>compute the estimated attention score with little computation</a:t>
            </a:r>
            <a:r>
              <a:rPr lang="en-US" altLang="ko-KR" sz="2000" dirty="0">
                <a:cs typeface="Segoe UI" panose="020B0502040204020203" pitchFamily="34" charset="0"/>
              </a:rPr>
              <a:t> if we can somehow identify a few largest and a few smallest component multiplication results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Approximate Attention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48835" y="4404159"/>
            <a:ext cx="9739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Query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(1 x d)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0962" y="4398537"/>
            <a:ext cx="145131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Key Matrix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(n x d)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45E01F-9A50-48AE-B65D-0896270B44FA}"/>
              </a:ext>
            </a:extLst>
          </p:cNvPr>
          <p:cNvSpPr txBox="1"/>
          <p:nvPr/>
        </p:nvSpPr>
        <p:spPr>
          <a:xfrm>
            <a:off x="7369091" y="4404159"/>
            <a:ext cx="120690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Attention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Score (n x 1)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C57C8F-49BA-4810-9147-8BF0FB32BB0D}"/>
              </a:ext>
            </a:extLst>
          </p:cNvPr>
          <p:cNvGrpSpPr/>
          <p:nvPr/>
        </p:nvGrpSpPr>
        <p:grpSpPr>
          <a:xfrm>
            <a:off x="617123" y="3634018"/>
            <a:ext cx="1519814" cy="313052"/>
            <a:chOff x="499491" y="2840584"/>
            <a:chExt cx="1423401" cy="298038"/>
          </a:xfrm>
        </p:grpSpPr>
        <p:sp>
          <p:nvSpPr>
            <p:cNvPr id="55" name="왼쪽 대괄호 54">
              <a:extLst>
                <a:ext uri="{FF2B5EF4-FFF2-40B4-BE49-F238E27FC236}">
                  <a16:creationId xmlns:a16="http://schemas.microsoft.com/office/drawing/2014/main" id="{7E83DD09-C1E6-4BB7-87BD-5DC4EC9E3A57}"/>
                </a:ext>
              </a:extLst>
            </p:cNvPr>
            <p:cNvSpPr/>
            <p:nvPr/>
          </p:nvSpPr>
          <p:spPr>
            <a:xfrm>
              <a:off x="49949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왼쪽 대괄호 55">
              <a:extLst>
                <a:ext uri="{FF2B5EF4-FFF2-40B4-BE49-F238E27FC236}">
                  <a16:creationId xmlns:a16="http://schemas.microsoft.com/office/drawing/2014/main" id="{DD462718-CD68-46B5-9377-D59C61A8448C}"/>
                </a:ext>
              </a:extLst>
            </p:cNvPr>
            <p:cNvSpPr/>
            <p:nvPr/>
          </p:nvSpPr>
          <p:spPr>
            <a:xfrm flipH="1">
              <a:off x="186704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91A2BC0-AFCB-476B-89D7-F05734ED240A}"/>
              </a:ext>
            </a:extLst>
          </p:cNvPr>
          <p:cNvGrpSpPr/>
          <p:nvPr/>
        </p:nvGrpSpPr>
        <p:grpSpPr>
          <a:xfrm>
            <a:off x="2497441" y="3254556"/>
            <a:ext cx="1602008" cy="1143981"/>
            <a:chOff x="591851" y="2840584"/>
            <a:chExt cx="1423401" cy="298038"/>
          </a:xfrm>
        </p:grpSpPr>
        <p:sp>
          <p:nvSpPr>
            <p:cNvPr id="59" name="왼쪽 대괄호 58">
              <a:extLst>
                <a:ext uri="{FF2B5EF4-FFF2-40B4-BE49-F238E27FC236}">
                  <a16:creationId xmlns:a16="http://schemas.microsoft.com/office/drawing/2014/main" id="{454A14AE-25D2-45F0-8B4E-04267F3CC232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왼쪽 대괄호 59">
              <a:extLst>
                <a:ext uri="{FF2B5EF4-FFF2-40B4-BE49-F238E27FC236}">
                  <a16:creationId xmlns:a16="http://schemas.microsoft.com/office/drawing/2014/main" id="{EEF8EE02-9E53-45D5-AD1E-6F3C8962E5BF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7F6DE79-34C5-47FB-B07F-20190E77A51B}"/>
              </a:ext>
            </a:extLst>
          </p:cNvPr>
          <p:cNvGrpSpPr/>
          <p:nvPr/>
        </p:nvGrpSpPr>
        <p:grpSpPr>
          <a:xfrm>
            <a:off x="7522076" y="3231783"/>
            <a:ext cx="824965" cy="1143981"/>
            <a:chOff x="591851" y="2840584"/>
            <a:chExt cx="1423401" cy="298038"/>
          </a:xfrm>
        </p:grpSpPr>
        <p:sp>
          <p:nvSpPr>
            <p:cNvPr id="63" name="왼쪽 대괄호 62">
              <a:extLst>
                <a:ext uri="{FF2B5EF4-FFF2-40B4-BE49-F238E27FC236}">
                  <a16:creationId xmlns:a16="http://schemas.microsoft.com/office/drawing/2014/main" id="{826848C1-8678-4EA0-B74A-928B210F5EC1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왼쪽 대괄호 63">
              <a:extLst>
                <a:ext uri="{FF2B5EF4-FFF2-40B4-BE49-F238E27FC236}">
                  <a16:creationId xmlns:a16="http://schemas.microsoft.com/office/drawing/2014/main" id="{5C5319D3-6AEC-4936-BCE0-DCFEF0397A24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7C2F03A3-90A0-4245-8779-09B0CDDC4634}"/>
              </a:ext>
            </a:extLst>
          </p:cNvPr>
          <p:cNvSpPr/>
          <p:nvPr/>
        </p:nvSpPr>
        <p:spPr>
          <a:xfrm>
            <a:off x="4248866" y="3680746"/>
            <a:ext cx="290512" cy="317038"/>
          </a:xfrm>
          <a:prstGeom prst="rightArrow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9EA9EF-41BC-4C39-80CA-AB5692C00E09}"/>
              </a:ext>
            </a:extLst>
          </p:cNvPr>
          <p:cNvSpPr/>
          <p:nvPr/>
        </p:nvSpPr>
        <p:spPr>
          <a:xfrm>
            <a:off x="2258435" y="3735725"/>
            <a:ext cx="111929" cy="111929"/>
          </a:xfrm>
          <a:prstGeom prst="ellipse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5" name="표 47">
            <a:extLst>
              <a:ext uri="{FF2B5EF4-FFF2-40B4-BE49-F238E27FC236}">
                <a16:creationId xmlns:a16="http://schemas.microsoft.com/office/drawing/2014/main" id="{E98DE682-3121-4B27-9381-A49704EFB232}"/>
              </a:ext>
            </a:extLst>
          </p:cNvPr>
          <p:cNvGraphicFramePr>
            <a:graphicFrameLocks noGrp="1"/>
          </p:cNvGraphicFramePr>
          <p:nvPr/>
        </p:nvGraphicFramePr>
        <p:xfrm>
          <a:off x="4766426" y="3248549"/>
          <a:ext cx="20054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469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668469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668469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-0.48</a:t>
                      </a:r>
                      <a:endParaRPr lang="ko-KR" altLang="en-US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-0.05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0.24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0.08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-0.20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-0.54</a:t>
                      </a:r>
                      <a:endParaRPr lang="ko-KR" altLang="en-US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0.72</a:t>
                      </a:r>
                      <a:endParaRPr lang="ko-KR" altLang="en-US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0.30</a:t>
                      </a:r>
                      <a:endParaRPr lang="ko-KR" altLang="en-US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0.18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CF77029E-AD67-4F8C-A378-228A1028A39A}"/>
              </a:ext>
            </a:extLst>
          </p:cNvPr>
          <p:cNvSpPr txBox="1"/>
          <p:nvPr/>
        </p:nvSpPr>
        <p:spPr>
          <a:xfrm>
            <a:off x="4659386" y="4392630"/>
            <a:ext cx="221948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Component Multiplication Result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grpSp>
        <p:nvGrpSpPr>
          <p:cNvPr id="68" name="그룹 57">
            <a:extLst>
              <a:ext uri="{FF2B5EF4-FFF2-40B4-BE49-F238E27FC236}">
                <a16:creationId xmlns:a16="http://schemas.microsoft.com/office/drawing/2014/main" id="{D66A6141-FD8E-40B7-80F3-965FD1BF977B}"/>
              </a:ext>
            </a:extLst>
          </p:cNvPr>
          <p:cNvGrpSpPr/>
          <p:nvPr/>
        </p:nvGrpSpPr>
        <p:grpSpPr>
          <a:xfrm>
            <a:off x="4718919" y="3268632"/>
            <a:ext cx="2152935" cy="1143981"/>
            <a:chOff x="591851" y="2840584"/>
            <a:chExt cx="1423401" cy="298038"/>
          </a:xfrm>
        </p:grpSpPr>
        <p:sp>
          <p:nvSpPr>
            <p:cNvPr id="69" name="왼쪽 대괄호 58">
              <a:extLst>
                <a:ext uri="{FF2B5EF4-FFF2-40B4-BE49-F238E27FC236}">
                  <a16:creationId xmlns:a16="http://schemas.microsoft.com/office/drawing/2014/main" id="{5ACA5739-ACC2-45E7-9804-3849BFD81BB5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왼쪽 대괄호 59">
              <a:extLst>
                <a:ext uri="{FF2B5EF4-FFF2-40B4-BE49-F238E27FC236}">
                  <a16:creationId xmlns:a16="http://schemas.microsoft.com/office/drawing/2014/main" id="{5D245812-0236-4F33-AFAA-30A815D464F1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0C5365B6-009C-462C-83C1-4302541B8DAB}"/>
              </a:ext>
            </a:extLst>
          </p:cNvPr>
          <p:cNvSpPr/>
          <p:nvPr/>
        </p:nvSpPr>
        <p:spPr>
          <a:xfrm>
            <a:off x="4248552" y="3681634"/>
            <a:ext cx="290512" cy="317038"/>
          </a:xfrm>
          <a:prstGeom prst="rightArrow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A70D9A54-C52B-41EB-9908-3BE59685ED7D}"/>
              </a:ext>
            </a:extLst>
          </p:cNvPr>
          <p:cNvSpPr/>
          <p:nvPr/>
        </p:nvSpPr>
        <p:spPr>
          <a:xfrm>
            <a:off x="7051709" y="3680746"/>
            <a:ext cx="290512" cy="317038"/>
          </a:xfrm>
          <a:prstGeom prst="rightArrow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3FD0DAC-4B78-4D32-AB88-FE4052047F23}"/>
              </a:ext>
            </a:extLst>
          </p:cNvPr>
          <p:cNvCxnSpPr>
            <a:cxnSpLocks/>
            <a:stCxn id="65" idx="0"/>
            <a:endCxn id="51" idx="0"/>
          </p:cNvCxnSpPr>
          <p:nvPr/>
        </p:nvCxnSpPr>
        <p:spPr>
          <a:xfrm rot="5400000" flipH="1" flipV="1">
            <a:off x="6833676" y="2168214"/>
            <a:ext cx="15789" cy="2144882"/>
          </a:xfrm>
          <a:prstGeom prst="bentConnector3">
            <a:avLst>
              <a:gd name="adj1" fmla="val 154784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6038BD-5F30-41A6-874D-D5049B8CD2B3}"/>
              </a:ext>
            </a:extLst>
          </p:cNvPr>
          <p:cNvSpPr txBox="1"/>
          <p:nvPr/>
        </p:nvSpPr>
        <p:spPr>
          <a:xfrm>
            <a:off x="6135065" y="3000326"/>
            <a:ext cx="1846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Sum over a row</a:t>
            </a:r>
          </a:p>
        </p:txBody>
      </p:sp>
      <p:sp>
        <p:nvSpPr>
          <p:cNvPr id="106" name="모서리가 둥근 직사각형 15">
            <a:extLst>
              <a:ext uri="{FF2B5EF4-FFF2-40B4-BE49-F238E27FC236}">
                <a16:creationId xmlns:a16="http://schemas.microsoft.com/office/drawing/2014/main" id="{318AA367-603E-4D0E-85AC-6A0356267955}"/>
              </a:ext>
            </a:extLst>
          </p:cNvPr>
          <p:cNvSpPr/>
          <p:nvPr/>
        </p:nvSpPr>
        <p:spPr>
          <a:xfrm>
            <a:off x="438101" y="5245817"/>
            <a:ext cx="11277600" cy="8024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013D9E9-A8FE-4C95-9CD7-4D4E250BA416}"/>
              </a:ext>
            </a:extLst>
          </p:cNvPr>
          <p:cNvSpPr txBox="1"/>
          <p:nvPr/>
        </p:nvSpPr>
        <p:spPr>
          <a:xfrm>
            <a:off x="617123" y="5293087"/>
            <a:ext cx="10765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/>
                </a:solidFill>
              </a:rPr>
              <a:t>Step 3: </a:t>
            </a:r>
            <a:r>
              <a:rPr lang="en-US" altLang="ko-KR" sz="2000" dirty="0"/>
              <a:t>Identify the 3</a:t>
            </a:r>
            <a:r>
              <a:rPr lang="en-US" altLang="ko-KR" sz="2000" baseline="30000" dirty="0"/>
              <a:t>rd</a:t>
            </a:r>
            <a:r>
              <a:rPr lang="en-US" altLang="ko-KR" sz="2000" dirty="0"/>
              <a:t>  largest and the 3</a:t>
            </a:r>
            <a:r>
              <a:rPr lang="en-US" altLang="ko-KR" sz="2000" baseline="30000" dirty="0"/>
              <a:t>rd</a:t>
            </a:r>
            <a:r>
              <a:rPr lang="en-US" altLang="ko-KR" sz="2000" dirty="0"/>
              <a:t>  smallest component multiplication result and update </a:t>
            </a:r>
            <a:r>
              <a:rPr lang="en-US" altLang="ko-KR" sz="2000" dirty="0">
                <a:solidFill>
                  <a:schemeClr val="accent5"/>
                </a:solidFill>
              </a:rPr>
              <a:t>estimated attention scores</a:t>
            </a:r>
            <a:r>
              <a:rPr lang="en-US" altLang="ko-KR" sz="2000" dirty="0"/>
              <a:t> for the corresponding rows</a:t>
            </a:r>
          </a:p>
        </p:txBody>
      </p:sp>
      <p:sp>
        <p:nvSpPr>
          <p:cNvPr id="33" name="모서리가 둥근 직사각형 12">
            <a:extLst>
              <a:ext uri="{FF2B5EF4-FFF2-40B4-BE49-F238E27FC236}">
                <a16:creationId xmlns:a16="http://schemas.microsoft.com/office/drawing/2014/main" id="{00E36672-EF9A-4D8B-889B-D0C1B6E7D616}"/>
              </a:ext>
            </a:extLst>
          </p:cNvPr>
          <p:cNvSpPr/>
          <p:nvPr/>
        </p:nvSpPr>
        <p:spPr>
          <a:xfrm>
            <a:off x="6192179" y="3241197"/>
            <a:ext cx="612648" cy="347702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34" name="모서리가 둥근 직사각형 12">
            <a:extLst>
              <a:ext uri="{FF2B5EF4-FFF2-40B4-BE49-F238E27FC236}">
                <a16:creationId xmlns:a16="http://schemas.microsoft.com/office/drawing/2014/main" id="{05EF3009-3996-4973-A0D4-D0748DB8DEAA}"/>
              </a:ext>
            </a:extLst>
          </p:cNvPr>
          <p:cNvSpPr/>
          <p:nvPr/>
        </p:nvSpPr>
        <p:spPr>
          <a:xfrm>
            <a:off x="5480431" y="3627867"/>
            <a:ext cx="612648" cy="347702"/>
          </a:xfrm>
          <a:prstGeom prst="roundRect">
            <a:avLst/>
          </a:prstGeom>
          <a:solidFill>
            <a:srgbClr val="C00000">
              <a:alpha val="20000"/>
            </a:srgb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grpSp>
        <p:nvGrpSpPr>
          <p:cNvPr id="39" name="그룹 61">
            <a:extLst>
              <a:ext uri="{FF2B5EF4-FFF2-40B4-BE49-F238E27FC236}">
                <a16:creationId xmlns:a16="http://schemas.microsoft.com/office/drawing/2014/main" id="{D19EB1B5-A7AB-45FB-90EF-8B74A15EEEBA}"/>
              </a:ext>
            </a:extLst>
          </p:cNvPr>
          <p:cNvGrpSpPr/>
          <p:nvPr/>
        </p:nvGrpSpPr>
        <p:grpSpPr>
          <a:xfrm>
            <a:off x="10129838" y="3231783"/>
            <a:ext cx="824965" cy="1143981"/>
            <a:chOff x="591851" y="2840584"/>
            <a:chExt cx="1423401" cy="298038"/>
          </a:xfrm>
        </p:grpSpPr>
        <p:sp>
          <p:nvSpPr>
            <p:cNvPr id="40" name="왼쪽 대괄호 62">
              <a:extLst>
                <a:ext uri="{FF2B5EF4-FFF2-40B4-BE49-F238E27FC236}">
                  <a16:creationId xmlns:a16="http://schemas.microsoft.com/office/drawing/2014/main" id="{78E5E59F-17A2-476D-A4A4-A1401F7E1B71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왼쪽 대괄호 63">
              <a:extLst>
                <a:ext uri="{FF2B5EF4-FFF2-40B4-BE49-F238E27FC236}">
                  <a16:creationId xmlns:a16="http://schemas.microsoft.com/office/drawing/2014/main" id="{D83A8736-D4FF-495E-AA42-E5B42D10DA5B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ED8BFD7-668C-4C54-8544-D2DF977E7B5D}"/>
              </a:ext>
            </a:extLst>
          </p:cNvPr>
          <p:cNvSpPr txBox="1"/>
          <p:nvPr/>
        </p:nvSpPr>
        <p:spPr>
          <a:xfrm>
            <a:off x="9412420" y="4390358"/>
            <a:ext cx="212127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Estimated Attention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Score (n x 1)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4FF38F-77C8-4A42-9561-7C6DED3E9488}"/>
              </a:ext>
            </a:extLst>
          </p:cNvPr>
          <p:cNvSpPr txBox="1"/>
          <p:nvPr/>
        </p:nvSpPr>
        <p:spPr>
          <a:xfrm>
            <a:off x="899474" y="3034036"/>
            <a:ext cx="112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Element-wise</a:t>
            </a:r>
          </a:p>
          <a:p>
            <a:r>
              <a:rPr lang="en-US" sz="1200" dirty="0"/>
              <a:t>Multiplication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C1F236-ABBE-4D06-8D3D-896DD2886049}"/>
              </a:ext>
            </a:extLst>
          </p:cNvPr>
          <p:cNvCxnSpPr>
            <a:cxnSpLocks/>
          </p:cNvCxnSpPr>
          <p:nvPr/>
        </p:nvCxnSpPr>
        <p:spPr>
          <a:xfrm>
            <a:off x="1937504" y="3405128"/>
            <a:ext cx="341303" cy="306725"/>
          </a:xfrm>
          <a:prstGeom prst="straightConnector1">
            <a:avLst/>
          </a:prstGeom>
          <a:ln w="12700">
            <a:solidFill>
              <a:srgbClr val="0F0F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3770AB4-5AB1-463E-A96F-D4268B423999}"/>
              </a:ext>
            </a:extLst>
          </p:cNvPr>
          <p:cNvSpPr txBox="1"/>
          <p:nvPr/>
        </p:nvSpPr>
        <p:spPr>
          <a:xfrm>
            <a:off x="8988372" y="3251834"/>
            <a:ext cx="1510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0.48+0.24=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DC869B-8F28-4E33-B9AE-769760D5008E}"/>
              </a:ext>
            </a:extLst>
          </p:cNvPr>
          <p:cNvSpPr txBox="1"/>
          <p:nvPr/>
        </p:nvSpPr>
        <p:spPr>
          <a:xfrm>
            <a:off x="8904143" y="3632418"/>
            <a:ext cx="1552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-0.54–0.20= 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756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33" grpId="0" animBg="1"/>
      <p:bldP spid="34" grpId="0" animBg="1"/>
      <p:bldP spid="48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47">
            <a:extLst>
              <a:ext uri="{FF2B5EF4-FFF2-40B4-BE49-F238E27FC236}">
                <a16:creationId xmlns:a16="http://schemas.microsoft.com/office/drawing/2014/main" id="{317F961A-88A2-402C-AC9A-DD3B2290A0BA}"/>
              </a:ext>
            </a:extLst>
          </p:cNvPr>
          <p:cNvGraphicFramePr>
            <a:graphicFrameLocks noGrp="1"/>
          </p:cNvGraphicFramePr>
          <p:nvPr/>
        </p:nvGraphicFramePr>
        <p:xfrm>
          <a:off x="10136658" y="3232760"/>
          <a:ext cx="770231" cy="1115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31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-0.24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-0.74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b="0" dirty="0">
                          <a:solidFill>
                            <a:srgbClr val="00B050"/>
                          </a:solidFill>
                        </a:rPr>
                        <a:t>1.02</a:t>
                      </a:r>
                      <a:endParaRPr lang="ko-KR" altLang="en-US" b="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D7700B88-D819-4F4B-8C5E-A20B44A264F9}"/>
              </a:ext>
            </a:extLst>
          </p:cNvPr>
          <p:cNvGraphicFramePr>
            <a:graphicFrameLocks noGrp="1"/>
          </p:cNvGraphicFramePr>
          <p:nvPr/>
        </p:nvGraphicFramePr>
        <p:xfrm>
          <a:off x="710091" y="3586275"/>
          <a:ext cx="1374729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43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458243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458243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graphicFrame>
        <p:nvGraphicFramePr>
          <p:cNvPr id="51" name="표 47">
            <a:extLst>
              <a:ext uri="{FF2B5EF4-FFF2-40B4-BE49-F238E27FC236}">
                <a16:creationId xmlns:a16="http://schemas.microsoft.com/office/drawing/2014/main" id="{10188340-8E96-41AE-B210-DEEB90CDA317}"/>
              </a:ext>
            </a:extLst>
          </p:cNvPr>
          <p:cNvGraphicFramePr>
            <a:graphicFrameLocks noGrp="1"/>
          </p:cNvGraphicFramePr>
          <p:nvPr/>
        </p:nvGraphicFramePr>
        <p:xfrm>
          <a:off x="7528896" y="3232760"/>
          <a:ext cx="770231" cy="1115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31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-0.29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-0.66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 1.20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graphicFrame>
        <p:nvGraphicFramePr>
          <p:cNvPr id="50" name="표 47">
            <a:extLst>
              <a:ext uri="{FF2B5EF4-FFF2-40B4-BE49-F238E27FC236}">
                <a16:creationId xmlns:a16="http://schemas.microsoft.com/office/drawing/2014/main" id="{87DB27D9-9359-4CE3-BAE0-61017DC4953A}"/>
              </a:ext>
            </a:extLst>
          </p:cNvPr>
          <p:cNvGraphicFramePr>
            <a:graphicFrameLocks noGrp="1"/>
          </p:cNvGraphicFramePr>
          <p:nvPr/>
        </p:nvGraphicFramePr>
        <p:xfrm>
          <a:off x="2544948" y="3234473"/>
          <a:ext cx="1424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758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474758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474758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9810BD-381A-4701-A043-C3003C3F1E19}"/>
              </a:ext>
            </a:extLst>
          </p:cNvPr>
          <p:cNvSpPr/>
          <p:nvPr/>
        </p:nvSpPr>
        <p:spPr>
          <a:xfrm>
            <a:off x="438101" y="2902521"/>
            <a:ext cx="8456517" cy="2192303"/>
          </a:xfrm>
          <a:prstGeom prst="roundRect">
            <a:avLst/>
          </a:prstGeom>
          <a:noFill/>
          <a:ln w="28575">
            <a:solidFill>
              <a:srgbClr val="0F0F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1597318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2000" b="1" dirty="0">
                <a:solidFill>
                  <a:schemeClr val="accent5"/>
                </a:solidFill>
                <a:cs typeface="Segoe UI" panose="020B0502040204020203" pitchFamily="34" charset="0"/>
              </a:rPr>
              <a:t>Research Question: </a:t>
            </a:r>
            <a:r>
              <a:rPr lang="en-US" altLang="ko-KR" sz="2000" dirty="0">
                <a:cs typeface="Segoe UI" panose="020B0502040204020203" pitchFamily="34" charset="0"/>
              </a:rPr>
              <a:t>How to </a:t>
            </a:r>
            <a:r>
              <a:rPr lang="en-US" altLang="ko-KR" sz="2000" dirty="0">
                <a:solidFill>
                  <a:srgbClr val="00B050"/>
                </a:solidFill>
                <a:cs typeface="Segoe UI" panose="020B0502040204020203" pitchFamily="34" charset="0"/>
              </a:rPr>
              <a:t>identify candidates that are relevant to the query </a:t>
            </a:r>
            <a:r>
              <a:rPr lang="en-US" altLang="ko-KR" sz="2000" dirty="0">
                <a:cs typeface="Segoe UI" panose="020B0502040204020203" pitchFamily="34" charset="0"/>
              </a:rPr>
              <a:t>with limited computation and </a:t>
            </a:r>
            <a:r>
              <a:rPr lang="en-US" altLang="ko-KR" sz="2000" dirty="0">
                <a:solidFill>
                  <a:srgbClr val="00B050"/>
                </a:solidFill>
                <a:cs typeface="Segoe UI" panose="020B0502040204020203" pitchFamily="34" charset="0"/>
              </a:rPr>
              <a:t>avoid computation </a:t>
            </a:r>
            <a:r>
              <a:rPr lang="en-US" altLang="ko-KR" sz="2000" dirty="0">
                <a:cs typeface="Segoe UI" panose="020B0502040204020203" pitchFamily="34" charset="0"/>
              </a:rPr>
              <a:t>for likely to be non-relevant rows?</a:t>
            </a:r>
          </a:p>
          <a:p>
            <a:r>
              <a:rPr lang="en-US" altLang="ko-KR" sz="2000" b="1" dirty="0">
                <a:solidFill>
                  <a:schemeClr val="accent5"/>
                </a:solidFill>
                <a:cs typeface="Segoe UI" panose="020B0502040204020203" pitchFamily="34" charset="0"/>
              </a:rPr>
              <a:t>Key Intuition</a:t>
            </a:r>
            <a:r>
              <a:rPr lang="en-US" altLang="ko-KR" sz="2000" dirty="0">
                <a:cs typeface="Segoe UI" panose="020B0502040204020203" pitchFamily="34" charset="0"/>
              </a:rPr>
              <a:t>: Can </a:t>
            </a:r>
            <a:r>
              <a:rPr lang="en-US" altLang="ko-KR" sz="2000" dirty="0">
                <a:solidFill>
                  <a:srgbClr val="00B050"/>
                </a:solidFill>
                <a:cs typeface="Segoe UI" panose="020B0502040204020203" pitchFamily="34" charset="0"/>
              </a:rPr>
              <a:t>compute the estimated attention score with little computation </a:t>
            </a:r>
            <a:r>
              <a:rPr lang="en-US" altLang="ko-KR" sz="2000" dirty="0">
                <a:cs typeface="Segoe UI" panose="020B0502040204020203" pitchFamily="34" charset="0"/>
              </a:rPr>
              <a:t>if we can somehow identify a few largest and a few smallest component multiplication results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Approximate Attention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48835" y="4404159"/>
            <a:ext cx="9739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Query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(1 x d)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0962" y="4398537"/>
            <a:ext cx="145131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Key Matrix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(n x d)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45E01F-9A50-48AE-B65D-0896270B44FA}"/>
              </a:ext>
            </a:extLst>
          </p:cNvPr>
          <p:cNvSpPr txBox="1"/>
          <p:nvPr/>
        </p:nvSpPr>
        <p:spPr>
          <a:xfrm>
            <a:off x="7369091" y="4404159"/>
            <a:ext cx="120690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Attention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Score (n x 1)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C57C8F-49BA-4810-9147-8BF0FB32BB0D}"/>
              </a:ext>
            </a:extLst>
          </p:cNvPr>
          <p:cNvGrpSpPr/>
          <p:nvPr/>
        </p:nvGrpSpPr>
        <p:grpSpPr>
          <a:xfrm>
            <a:off x="617123" y="3634018"/>
            <a:ext cx="1519814" cy="313052"/>
            <a:chOff x="499491" y="2840584"/>
            <a:chExt cx="1423401" cy="298038"/>
          </a:xfrm>
        </p:grpSpPr>
        <p:sp>
          <p:nvSpPr>
            <p:cNvPr id="55" name="왼쪽 대괄호 54">
              <a:extLst>
                <a:ext uri="{FF2B5EF4-FFF2-40B4-BE49-F238E27FC236}">
                  <a16:creationId xmlns:a16="http://schemas.microsoft.com/office/drawing/2014/main" id="{7E83DD09-C1E6-4BB7-87BD-5DC4EC9E3A57}"/>
                </a:ext>
              </a:extLst>
            </p:cNvPr>
            <p:cNvSpPr/>
            <p:nvPr/>
          </p:nvSpPr>
          <p:spPr>
            <a:xfrm>
              <a:off x="49949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왼쪽 대괄호 55">
              <a:extLst>
                <a:ext uri="{FF2B5EF4-FFF2-40B4-BE49-F238E27FC236}">
                  <a16:creationId xmlns:a16="http://schemas.microsoft.com/office/drawing/2014/main" id="{DD462718-CD68-46B5-9377-D59C61A8448C}"/>
                </a:ext>
              </a:extLst>
            </p:cNvPr>
            <p:cNvSpPr/>
            <p:nvPr/>
          </p:nvSpPr>
          <p:spPr>
            <a:xfrm flipH="1">
              <a:off x="186704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91A2BC0-AFCB-476B-89D7-F05734ED240A}"/>
              </a:ext>
            </a:extLst>
          </p:cNvPr>
          <p:cNvGrpSpPr/>
          <p:nvPr/>
        </p:nvGrpSpPr>
        <p:grpSpPr>
          <a:xfrm>
            <a:off x="2497441" y="3254556"/>
            <a:ext cx="1602008" cy="1143981"/>
            <a:chOff x="591851" y="2840584"/>
            <a:chExt cx="1423401" cy="298038"/>
          </a:xfrm>
        </p:grpSpPr>
        <p:sp>
          <p:nvSpPr>
            <p:cNvPr id="59" name="왼쪽 대괄호 58">
              <a:extLst>
                <a:ext uri="{FF2B5EF4-FFF2-40B4-BE49-F238E27FC236}">
                  <a16:creationId xmlns:a16="http://schemas.microsoft.com/office/drawing/2014/main" id="{454A14AE-25D2-45F0-8B4E-04267F3CC232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왼쪽 대괄호 59">
              <a:extLst>
                <a:ext uri="{FF2B5EF4-FFF2-40B4-BE49-F238E27FC236}">
                  <a16:creationId xmlns:a16="http://schemas.microsoft.com/office/drawing/2014/main" id="{EEF8EE02-9E53-45D5-AD1E-6F3C8962E5BF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7F6DE79-34C5-47FB-B07F-20190E77A51B}"/>
              </a:ext>
            </a:extLst>
          </p:cNvPr>
          <p:cNvGrpSpPr/>
          <p:nvPr/>
        </p:nvGrpSpPr>
        <p:grpSpPr>
          <a:xfrm>
            <a:off x="7522076" y="3231783"/>
            <a:ext cx="824965" cy="1143981"/>
            <a:chOff x="591851" y="2840584"/>
            <a:chExt cx="1423401" cy="298038"/>
          </a:xfrm>
        </p:grpSpPr>
        <p:sp>
          <p:nvSpPr>
            <p:cNvPr id="63" name="왼쪽 대괄호 62">
              <a:extLst>
                <a:ext uri="{FF2B5EF4-FFF2-40B4-BE49-F238E27FC236}">
                  <a16:creationId xmlns:a16="http://schemas.microsoft.com/office/drawing/2014/main" id="{826848C1-8678-4EA0-B74A-928B210F5EC1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왼쪽 대괄호 63">
              <a:extLst>
                <a:ext uri="{FF2B5EF4-FFF2-40B4-BE49-F238E27FC236}">
                  <a16:creationId xmlns:a16="http://schemas.microsoft.com/office/drawing/2014/main" id="{5C5319D3-6AEC-4936-BCE0-DCFEF0397A24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7C2F03A3-90A0-4245-8779-09B0CDDC4634}"/>
              </a:ext>
            </a:extLst>
          </p:cNvPr>
          <p:cNvSpPr/>
          <p:nvPr/>
        </p:nvSpPr>
        <p:spPr>
          <a:xfrm>
            <a:off x="4248866" y="3680746"/>
            <a:ext cx="290512" cy="317038"/>
          </a:xfrm>
          <a:prstGeom prst="rightArrow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9EA9EF-41BC-4C39-80CA-AB5692C00E09}"/>
              </a:ext>
            </a:extLst>
          </p:cNvPr>
          <p:cNvSpPr/>
          <p:nvPr/>
        </p:nvSpPr>
        <p:spPr>
          <a:xfrm>
            <a:off x="2258435" y="3735725"/>
            <a:ext cx="111929" cy="111929"/>
          </a:xfrm>
          <a:prstGeom prst="ellipse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5" name="표 47">
            <a:extLst>
              <a:ext uri="{FF2B5EF4-FFF2-40B4-BE49-F238E27FC236}">
                <a16:creationId xmlns:a16="http://schemas.microsoft.com/office/drawing/2014/main" id="{E98DE682-3121-4B27-9381-A49704EFB232}"/>
              </a:ext>
            </a:extLst>
          </p:cNvPr>
          <p:cNvGraphicFramePr>
            <a:graphicFrameLocks noGrp="1"/>
          </p:cNvGraphicFramePr>
          <p:nvPr/>
        </p:nvGraphicFramePr>
        <p:xfrm>
          <a:off x="4766426" y="3248549"/>
          <a:ext cx="20054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469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668469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668469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-0.48</a:t>
                      </a:r>
                      <a:endParaRPr lang="ko-KR" altLang="en-US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-0.05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0.24</a:t>
                      </a:r>
                      <a:endParaRPr lang="ko-KR" altLang="en-US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0.08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-0.20</a:t>
                      </a:r>
                      <a:endParaRPr lang="ko-KR" altLang="en-US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-0.54</a:t>
                      </a:r>
                      <a:endParaRPr lang="ko-KR" altLang="en-US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0.72</a:t>
                      </a:r>
                      <a:endParaRPr lang="ko-KR" altLang="en-US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0.30</a:t>
                      </a:r>
                      <a:endParaRPr lang="ko-KR" altLang="en-US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0.18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CF77029E-AD67-4F8C-A378-228A1028A39A}"/>
              </a:ext>
            </a:extLst>
          </p:cNvPr>
          <p:cNvSpPr txBox="1"/>
          <p:nvPr/>
        </p:nvSpPr>
        <p:spPr>
          <a:xfrm>
            <a:off x="4659386" y="4392630"/>
            <a:ext cx="221948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Component Multiplication Result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grpSp>
        <p:nvGrpSpPr>
          <p:cNvPr id="68" name="그룹 57">
            <a:extLst>
              <a:ext uri="{FF2B5EF4-FFF2-40B4-BE49-F238E27FC236}">
                <a16:creationId xmlns:a16="http://schemas.microsoft.com/office/drawing/2014/main" id="{D66A6141-FD8E-40B7-80F3-965FD1BF977B}"/>
              </a:ext>
            </a:extLst>
          </p:cNvPr>
          <p:cNvGrpSpPr/>
          <p:nvPr/>
        </p:nvGrpSpPr>
        <p:grpSpPr>
          <a:xfrm>
            <a:off x="4718919" y="3268632"/>
            <a:ext cx="2152935" cy="1143981"/>
            <a:chOff x="591851" y="2840584"/>
            <a:chExt cx="1423401" cy="298038"/>
          </a:xfrm>
        </p:grpSpPr>
        <p:sp>
          <p:nvSpPr>
            <p:cNvPr id="69" name="왼쪽 대괄호 58">
              <a:extLst>
                <a:ext uri="{FF2B5EF4-FFF2-40B4-BE49-F238E27FC236}">
                  <a16:creationId xmlns:a16="http://schemas.microsoft.com/office/drawing/2014/main" id="{5ACA5739-ACC2-45E7-9804-3849BFD81BB5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왼쪽 대괄호 59">
              <a:extLst>
                <a:ext uri="{FF2B5EF4-FFF2-40B4-BE49-F238E27FC236}">
                  <a16:creationId xmlns:a16="http://schemas.microsoft.com/office/drawing/2014/main" id="{5D245812-0236-4F33-AFAA-30A815D464F1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0C5365B6-009C-462C-83C1-4302541B8DAB}"/>
              </a:ext>
            </a:extLst>
          </p:cNvPr>
          <p:cNvSpPr/>
          <p:nvPr/>
        </p:nvSpPr>
        <p:spPr>
          <a:xfrm>
            <a:off x="4248552" y="3681634"/>
            <a:ext cx="290512" cy="317038"/>
          </a:xfrm>
          <a:prstGeom prst="rightArrow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A70D9A54-C52B-41EB-9908-3BE59685ED7D}"/>
              </a:ext>
            </a:extLst>
          </p:cNvPr>
          <p:cNvSpPr/>
          <p:nvPr/>
        </p:nvSpPr>
        <p:spPr>
          <a:xfrm>
            <a:off x="7051709" y="3680746"/>
            <a:ext cx="290512" cy="317038"/>
          </a:xfrm>
          <a:prstGeom prst="rightArrow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3FD0DAC-4B78-4D32-AB88-FE4052047F23}"/>
              </a:ext>
            </a:extLst>
          </p:cNvPr>
          <p:cNvCxnSpPr>
            <a:cxnSpLocks/>
            <a:stCxn id="65" idx="0"/>
            <a:endCxn id="51" idx="0"/>
          </p:cNvCxnSpPr>
          <p:nvPr/>
        </p:nvCxnSpPr>
        <p:spPr>
          <a:xfrm rot="5400000" flipH="1" flipV="1">
            <a:off x="6833676" y="2168214"/>
            <a:ext cx="15789" cy="2144882"/>
          </a:xfrm>
          <a:prstGeom prst="bentConnector3">
            <a:avLst>
              <a:gd name="adj1" fmla="val 13138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6038BD-5F30-41A6-874D-D5049B8CD2B3}"/>
              </a:ext>
            </a:extLst>
          </p:cNvPr>
          <p:cNvSpPr txBox="1"/>
          <p:nvPr/>
        </p:nvSpPr>
        <p:spPr>
          <a:xfrm>
            <a:off x="6135065" y="3000326"/>
            <a:ext cx="1846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Sum over a row</a:t>
            </a:r>
          </a:p>
        </p:txBody>
      </p:sp>
      <p:sp>
        <p:nvSpPr>
          <p:cNvPr id="106" name="모서리가 둥근 직사각형 15">
            <a:extLst>
              <a:ext uri="{FF2B5EF4-FFF2-40B4-BE49-F238E27FC236}">
                <a16:creationId xmlns:a16="http://schemas.microsoft.com/office/drawing/2014/main" id="{318AA367-603E-4D0E-85AC-6A0356267955}"/>
              </a:ext>
            </a:extLst>
          </p:cNvPr>
          <p:cNvSpPr/>
          <p:nvPr/>
        </p:nvSpPr>
        <p:spPr>
          <a:xfrm>
            <a:off x="438101" y="5245817"/>
            <a:ext cx="11277600" cy="8024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013D9E9-A8FE-4C95-9CD7-4D4E250BA416}"/>
              </a:ext>
            </a:extLst>
          </p:cNvPr>
          <p:cNvSpPr txBox="1"/>
          <p:nvPr/>
        </p:nvSpPr>
        <p:spPr>
          <a:xfrm>
            <a:off x="596489" y="5314758"/>
            <a:ext cx="11077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Repeat this process for </a:t>
            </a:r>
            <a:r>
              <a:rPr lang="en-US" altLang="ko-KR" sz="2000" dirty="0">
                <a:solidFill>
                  <a:schemeClr val="accent5"/>
                </a:solidFill>
              </a:rPr>
              <a:t>M</a:t>
            </a:r>
            <a:r>
              <a:rPr lang="en-US" altLang="ko-KR" sz="2000" dirty="0"/>
              <a:t> times. Ones with the </a:t>
            </a:r>
            <a:r>
              <a:rPr lang="en-US" altLang="ko-KR" sz="2000" dirty="0">
                <a:solidFill>
                  <a:srgbClr val="00B050"/>
                </a:solidFill>
              </a:rPr>
              <a:t>positive scores </a:t>
            </a:r>
            <a:r>
              <a:rPr lang="en-US" altLang="ko-KR" sz="2000" dirty="0"/>
              <a:t>are selected as candidates.  </a:t>
            </a:r>
            <a:br>
              <a:rPr lang="en-US" altLang="ko-KR" sz="2000" dirty="0"/>
            </a:br>
            <a:r>
              <a:rPr lang="en-US" altLang="ko-KR" sz="2000" dirty="0"/>
              <a:t>On step M, this algorithm only performs </a:t>
            </a:r>
            <a:r>
              <a:rPr lang="en-US" altLang="ko-KR" sz="2000" dirty="0">
                <a:solidFill>
                  <a:schemeClr val="accent5"/>
                </a:solidFill>
              </a:rPr>
              <a:t>2 x M</a:t>
            </a:r>
            <a:r>
              <a:rPr lang="en-US" altLang="ko-KR" sz="2000" dirty="0"/>
              <a:t> multiplications, which is much smaller than </a:t>
            </a:r>
            <a:r>
              <a:rPr lang="en-US" altLang="ko-KR" sz="2000" dirty="0">
                <a:solidFill>
                  <a:schemeClr val="accent5"/>
                </a:solidFill>
              </a:rPr>
              <a:t>n x d</a:t>
            </a:r>
            <a:r>
              <a:rPr lang="en-US" altLang="ko-KR" sz="2000" dirty="0"/>
              <a:t>.   </a:t>
            </a:r>
          </a:p>
        </p:txBody>
      </p:sp>
      <p:grpSp>
        <p:nvGrpSpPr>
          <p:cNvPr id="39" name="그룹 61">
            <a:extLst>
              <a:ext uri="{FF2B5EF4-FFF2-40B4-BE49-F238E27FC236}">
                <a16:creationId xmlns:a16="http://schemas.microsoft.com/office/drawing/2014/main" id="{D19EB1B5-A7AB-45FB-90EF-8B74A15EEEBA}"/>
              </a:ext>
            </a:extLst>
          </p:cNvPr>
          <p:cNvGrpSpPr/>
          <p:nvPr/>
        </p:nvGrpSpPr>
        <p:grpSpPr>
          <a:xfrm>
            <a:off x="10129838" y="3231783"/>
            <a:ext cx="824965" cy="1143981"/>
            <a:chOff x="591851" y="2840584"/>
            <a:chExt cx="1423401" cy="298038"/>
          </a:xfrm>
        </p:grpSpPr>
        <p:sp>
          <p:nvSpPr>
            <p:cNvPr id="40" name="왼쪽 대괄호 62">
              <a:extLst>
                <a:ext uri="{FF2B5EF4-FFF2-40B4-BE49-F238E27FC236}">
                  <a16:creationId xmlns:a16="http://schemas.microsoft.com/office/drawing/2014/main" id="{78E5E59F-17A2-476D-A4A4-A1401F7E1B71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왼쪽 대괄호 63">
              <a:extLst>
                <a:ext uri="{FF2B5EF4-FFF2-40B4-BE49-F238E27FC236}">
                  <a16:creationId xmlns:a16="http://schemas.microsoft.com/office/drawing/2014/main" id="{D83A8736-D4FF-495E-AA42-E5B42D10DA5B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ED8BFD7-668C-4C54-8544-D2DF977E7B5D}"/>
              </a:ext>
            </a:extLst>
          </p:cNvPr>
          <p:cNvSpPr txBox="1"/>
          <p:nvPr/>
        </p:nvSpPr>
        <p:spPr>
          <a:xfrm>
            <a:off x="9412420" y="4390358"/>
            <a:ext cx="212127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Estimated Attention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Score (n x 1)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7D09B6-C498-4F74-8002-0F65E5DD9872}"/>
              </a:ext>
            </a:extLst>
          </p:cNvPr>
          <p:cNvSpPr txBox="1"/>
          <p:nvPr/>
        </p:nvSpPr>
        <p:spPr>
          <a:xfrm>
            <a:off x="899474" y="3034036"/>
            <a:ext cx="112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Element-wise</a:t>
            </a:r>
          </a:p>
          <a:p>
            <a:r>
              <a:rPr lang="en-US" sz="1200" dirty="0"/>
              <a:t>Multiplication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2C26E7-96A1-4204-9955-94E5950B88E9}"/>
              </a:ext>
            </a:extLst>
          </p:cNvPr>
          <p:cNvCxnSpPr>
            <a:cxnSpLocks/>
          </p:cNvCxnSpPr>
          <p:nvPr/>
        </p:nvCxnSpPr>
        <p:spPr>
          <a:xfrm>
            <a:off x="1937504" y="3405128"/>
            <a:ext cx="341303" cy="306725"/>
          </a:xfrm>
          <a:prstGeom prst="straightConnector1">
            <a:avLst/>
          </a:prstGeom>
          <a:ln w="12700">
            <a:solidFill>
              <a:srgbClr val="0F0F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87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7233-3FDB-4BCB-A0D9-52213EDA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 Approximate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D45FF-ED77-4309-BBF8-9910F13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3706905"/>
          </a:xfrm>
        </p:spPr>
        <p:txBody>
          <a:bodyPr/>
          <a:lstStyle/>
          <a:p>
            <a:r>
              <a:rPr lang="en-US" altLang="ko-KR" sz="2000" dirty="0"/>
              <a:t>How does one know </a:t>
            </a:r>
            <a:r>
              <a:rPr lang="en-US" altLang="ko-KR" sz="2000" b="1" dirty="0">
                <a:solidFill>
                  <a:schemeClr val="accent5"/>
                </a:solidFill>
              </a:rPr>
              <a:t>which component multiplication results will be large</a:t>
            </a:r>
            <a:r>
              <a:rPr lang="en-US" altLang="ko-KR" sz="2000" dirty="0"/>
              <a:t>? 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Sort each column of the key matrix </a:t>
            </a:r>
            <a:r>
              <a:rPr lang="en-US" sz="2000" dirty="0"/>
              <a:t>(along with its row #)</a:t>
            </a:r>
          </a:p>
          <a:p>
            <a:pPr marL="347400" lvl="1" indent="0">
              <a:buNone/>
            </a:pPr>
            <a:endParaRPr lang="en-US" dirty="0"/>
          </a:p>
          <a:p>
            <a:pPr marL="347400" lvl="1" indent="0">
              <a:buNone/>
            </a:pPr>
            <a:endParaRPr lang="en-US" dirty="0"/>
          </a:p>
          <a:p>
            <a:pPr lvl="1" algn="ctr"/>
            <a:endParaRPr lang="en-US" dirty="0"/>
          </a:p>
        </p:txBody>
      </p:sp>
      <p:graphicFrame>
        <p:nvGraphicFramePr>
          <p:cNvPr id="4" name="표 47">
            <a:extLst>
              <a:ext uri="{FF2B5EF4-FFF2-40B4-BE49-F238E27FC236}">
                <a16:creationId xmlns:a16="http://schemas.microsoft.com/office/drawing/2014/main" id="{E2A12308-D95F-4B42-AE2C-B5D27D47BA91}"/>
              </a:ext>
            </a:extLst>
          </p:cNvPr>
          <p:cNvGraphicFramePr>
            <a:graphicFrameLocks noGrp="1"/>
          </p:cNvGraphicFramePr>
          <p:nvPr/>
        </p:nvGraphicFramePr>
        <p:xfrm>
          <a:off x="710090" y="2933944"/>
          <a:ext cx="1374729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43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458243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458243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graphicFrame>
        <p:nvGraphicFramePr>
          <p:cNvPr id="6" name="표 47">
            <a:extLst>
              <a:ext uri="{FF2B5EF4-FFF2-40B4-BE49-F238E27FC236}">
                <a16:creationId xmlns:a16="http://schemas.microsoft.com/office/drawing/2014/main" id="{7DAA98EA-FAEB-46AE-96C2-579FC213A833}"/>
              </a:ext>
            </a:extLst>
          </p:cNvPr>
          <p:cNvGraphicFramePr>
            <a:graphicFrameLocks noGrp="1"/>
          </p:cNvGraphicFramePr>
          <p:nvPr/>
        </p:nvGraphicFramePr>
        <p:xfrm>
          <a:off x="2465124" y="2582142"/>
          <a:ext cx="165132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443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550443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550443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D592D2-27D2-4303-9ECA-52F6FFFE8C92}"/>
              </a:ext>
            </a:extLst>
          </p:cNvPr>
          <p:cNvSpPr/>
          <p:nvPr/>
        </p:nvSpPr>
        <p:spPr>
          <a:xfrm>
            <a:off x="438101" y="2250190"/>
            <a:ext cx="6913262" cy="2192303"/>
          </a:xfrm>
          <a:prstGeom prst="roundRect">
            <a:avLst/>
          </a:prstGeom>
          <a:noFill/>
          <a:ln w="28575">
            <a:solidFill>
              <a:srgbClr val="0F0F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86AF5-4B9A-4C6B-98AA-3B805925A675}"/>
              </a:ext>
            </a:extLst>
          </p:cNvPr>
          <p:cNvSpPr txBox="1"/>
          <p:nvPr/>
        </p:nvSpPr>
        <p:spPr>
          <a:xfrm>
            <a:off x="948834" y="3751828"/>
            <a:ext cx="9739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Query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(1 x d)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3828D2-FD56-44A0-80FD-6909ECB665BC}"/>
              </a:ext>
            </a:extLst>
          </p:cNvPr>
          <p:cNvSpPr txBox="1"/>
          <p:nvPr/>
        </p:nvSpPr>
        <p:spPr>
          <a:xfrm>
            <a:off x="2550961" y="3746206"/>
            <a:ext cx="145131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Key Matrix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(n x d)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E97487-2D8F-48A2-A759-2B26A8A1F344}"/>
              </a:ext>
            </a:extLst>
          </p:cNvPr>
          <p:cNvGrpSpPr/>
          <p:nvPr/>
        </p:nvGrpSpPr>
        <p:grpSpPr>
          <a:xfrm>
            <a:off x="617122" y="2981687"/>
            <a:ext cx="1606512" cy="313052"/>
            <a:chOff x="499491" y="2840584"/>
            <a:chExt cx="1423401" cy="298038"/>
          </a:xfrm>
        </p:grpSpPr>
        <p:sp>
          <p:nvSpPr>
            <p:cNvPr id="12" name="왼쪽 대괄호 54">
              <a:extLst>
                <a:ext uri="{FF2B5EF4-FFF2-40B4-BE49-F238E27FC236}">
                  <a16:creationId xmlns:a16="http://schemas.microsoft.com/office/drawing/2014/main" id="{BBC3FD9E-82FA-4754-BE4A-E5A27C32B926}"/>
                </a:ext>
              </a:extLst>
            </p:cNvPr>
            <p:cNvSpPr/>
            <p:nvPr/>
          </p:nvSpPr>
          <p:spPr>
            <a:xfrm>
              <a:off x="49949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왼쪽 대괄호 55">
              <a:extLst>
                <a:ext uri="{FF2B5EF4-FFF2-40B4-BE49-F238E27FC236}">
                  <a16:creationId xmlns:a16="http://schemas.microsoft.com/office/drawing/2014/main" id="{8067AECA-7A68-4735-B4B1-4BF8EDD95289}"/>
                </a:ext>
              </a:extLst>
            </p:cNvPr>
            <p:cNvSpPr/>
            <p:nvPr/>
          </p:nvSpPr>
          <p:spPr>
            <a:xfrm flipH="1">
              <a:off x="186704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57">
            <a:extLst>
              <a:ext uri="{FF2B5EF4-FFF2-40B4-BE49-F238E27FC236}">
                <a16:creationId xmlns:a16="http://schemas.microsoft.com/office/drawing/2014/main" id="{8ED7E1DE-3D6C-4D1C-9D0B-7A3DC92F7414}"/>
              </a:ext>
            </a:extLst>
          </p:cNvPr>
          <p:cNvGrpSpPr/>
          <p:nvPr/>
        </p:nvGrpSpPr>
        <p:grpSpPr>
          <a:xfrm>
            <a:off x="2497440" y="2602225"/>
            <a:ext cx="1666520" cy="1143981"/>
            <a:chOff x="591851" y="2840584"/>
            <a:chExt cx="1423401" cy="298038"/>
          </a:xfrm>
        </p:grpSpPr>
        <p:sp>
          <p:nvSpPr>
            <p:cNvPr id="15" name="왼쪽 대괄호 58">
              <a:extLst>
                <a:ext uri="{FF2B5EF4-FFF2-40B4-BE49-F238E27FC236}">
                  <a16:creationId xmlns:a16="http://schemas.microsoft.com/office/drawing/2014/main" id="{D3F37FB1-C972-40BB-BB0D-3C73AD6951DE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왼쪽 대괄호 59">
              <a:extLst>
                <a:ext uri="{FF2B5EF4-FFF2-40B4-BE49-F238E27FC236}">
                  <a16:creationId xmlns:a16="http://schemas.microsoft.com/office/drawing/2014/main" id="{38D21213-8B11-44F2-9DCB-C29AD0A5758E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56F1D44-6CB2-40EB-96E0-7EC8C0EBD368}"/>
              </a:ext>
            </a:extLst>
          </p:cNvPr>
          <p:cNvSpPr/>
          <p:nvPr/>
        </p:nvSpPr>
        <p:spPr>
          <a:xfrm>
            <a:off x="4248865" y="3028415"/>
            <a:ext cx="290512" cy="317038"/>
          </a:xfrm>
          <a:prstGeom prst="rightArrow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F760D34-50DF-42DC-A87B-3C521BA28641}"/>
              </a:ext>
            </a:extLst>
          </p:cNvPr>
          <p:cNvSpPr/>
          <p:nvPr/>
        </p:nvSpPr>
        <p:spPr>
          <a:xfrm>
            <a:off x="4248551" y="3029303"/>
            <a:ext cx="290512" cy="317038"/>
          </a:xfrm>
          <a:prstGeom prst="rightArrow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표 47">
            <a:extLst>
              <a:ext uri="{FF2B5EF4-FFF2-40B4-BE49-F238E27FC236}">
                <a16:creationId xmlns:a16="http://schemas.microsoft.com/office/drawing/2014/main" id="{1CD68121-265D-4C9D-81BB-09261B470D78}"/>
              </a:ext>
            </a:extLst>
          </p:cNvPr>
          <p:cNvGraphicFramePr>
            <a:graphicFrameLocks noGrp="1"/>
          </p:cNvGraphicFramePr>
          <p:nvPr/>
        </p:nvGraphicFramePr>
        <p:xfrm>
          <a:off x="4822241" y="2582142"/>
          <a:ext cx="22553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72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751772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751772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−0.6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−0.6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−0.9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0.1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0.1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  0.3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0.9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  0.4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0.4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grpSp>
        <p:nvGrpSpPr>
          <p:cNvPr id="32" name="그룹 57">
            <a:extLst>
              <a:ext uri="{FF2B5EF4-FFF2-40B4-BE49-F238E27FC236}">
                <a16:creationId xmlns:a16="http://schemas.microsoft.com/office/drawing/2014/main" id="{365491D8-97E0-4B37-979F-4B15656717A3}"/>
              </a:ext>
            </a:extLst>
          </p:cNvPr>
          <p:cNvGrpSpPr/>
          <p:nvPr/>
        </p:nvGrpSpPr>
        <p:grpSpPr>
          <a:xfrm>
            <a:off x="4774735" y="2602225"/>
            <a:ext cx="2302822" cy="1143981"/>
            <a:chOff x="591851" y="2840584"/>
            <a:chExt cx="1423401" cy="298038"/>
          </a:xfrm>
        </p:grpSpPr>
        <p:sp>
          <p:nvSpPr>
            <p:cNvPr id="33" name="왼쪽 대괄호 58">
              <a:extLst>
                <a:ext uri="{FF2B5EF4-FFF2-40B4-BE49-F238E27FC236}">
                  <a16:creationId xmlns:a16="http://schemas.microsoft.com/office/drawing/2014/main" id="{65249D99-87E9-4BF0-8FCB-876BCBE2ADAA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왼쪽 대괄호 59">
              <a:extLst>
                <a:ext uri="{FF2B5EF4-FFF2-40B4-BE49-F238E27FC236}">
                  <a16:creationId xmlns:a16="http://schemas.microsoft.com/office/drawing/2014/main" id="{F18C9EFA-88EB-49C2-BFC0-B5F7A152D583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D338D9F-3E8B-4A8F-989F-BEBD5AD94C2A}"/>
              </a:ext>
            </a:extLst>
          </p:cNvPr>
          <p:cNvSpPr txBox="1"/>
          <p:nvPr/>
        </p:nvSpPr>
        <p:spPr>
          <a:xfrm>
            <a:off x="4931476" y="3746206"/>
            <a:ext cx="19893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Sorted Key Matrix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(n x d)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59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12">
            <a:extLst>
              <a:ext uri="{FF2B5EF4-FFF2-40B4-BE49-F238E27FC236}">
                <a16:creationId xmlns:a16="http://schemas.microsoft.com/office/drawing/2014/main" id="{00E36672-EF9A-4D8B-889B-D0C1B6E7D616}"/>
              </a:ext>
            </a:extLst>
          </p:cNvPr>
          <p:cNvSpPr/>
          <p:nvPr/>
        </p:nvSpPr>
        <p:spPr>
          <a:xfrm>
            <a:off x="6412357" y="3346960"/>
            <a:ext cx="613539" cy="347702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C7233-3FDB-4BCB-A0D9-52213EDA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 Approximate Attention</a:t>
            </a:r>
          </a:p>
        </p:txBody>
      </p:sp>
      <p:graphicFrame>
        <p:nvGraphicFramePr>
          <p:cNvPr id="4" name="표 47">
            <a:extLst>
              <a:ext uri="{FF2B5EF4-FFF2-40B4-BE49-F238E27FC236}">
                <a16:creationId xmlns:a16="http://schemas.microsoft.com/office/drawing/2014/main" id="{E2A12308-D95F-4B42-AE2C-B5D27D47BA91}"/>
              </a:ext>
            </a:extLst>
          </p:cNvPr>
          <p:cNvGraphicFramePr>
            <a:graphicFrameLocks noGrp="1"/>
          </p:cNvGraphicFramePr>
          <p:nvPr/>
        </p:nvGraphicFramePr>
        <p:xfrm>
          <a:off x="710090" y="2933944"/>
          <a:ext cx="1374729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43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458243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458243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graphicFrame>
        <p:nvGraphicFramePr>
          <p:cNvPr id="6" name="표 47">
            <a:extLst>
              <a:ext uri="{FF2B5EF4-FFF2-40B4-BE49-F238E27FC236}">
                <a16:creationId xmlns:a16="http://schemas.microsoft.com/office/drawing/2014/main" id="{7DAA98EA-FAEB-46AE-96C2-579FC213A833}"/>
              </a:ext>
            </a:extLst>
          </p:cNvPr>
          <p:cNvGraphicFramePr>
            <a:graphicFrameLocks noGrp="1"/>
          </p:cNvGraphicFramePr>
          <p:nvPr/>
        </p:nvGraphicFramePr>
        <p:xfrm>
          <a:off x="2465124" y="2582142"/>
          <a:ext cx="165132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443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550443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550443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D592D2-27D2-4303-9ECA-52F6FFFE8C92}"/>
              </a:ext>
            </a:extLst>
          </p:cNvPr>
          <p:cNvSpPr/>
          <p:nvPr/>
        </p:nvSpPr>
        <p:spPr>
          <a:xfrm>
            <a:off x="438101" y="2250190"/>
            <a:ext cx="6913262" cy="2192303"/>
          </a:xfrm>
          <a:prstGeom prst="roundRect">
            <a:avLst/>
          </a:prstGeom>
          <a:noFill/>
          <a:ln w="28575">
            <a:solidFill>
              <a:srgbClr val="0F0F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86AF5-4B9A-4C6B-98AA-3B805925A675}"/>
              </a:ext>
            </a:extLst>
          </p:cNvPr>
          <p:cNvSpPr txBox="1"/>
          <p:nvPr/>
        </p:nvSpPr>
        <p:spPr>
          <a:xfrm>
            <a:off x="948834" y="3751828"/>
            <a:ext cx="9739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Query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(1 x d)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3828D2-FD56-44A0-80FD-6909ECB665BC}"/>
              </a:ext>
            </a:extLst>
          </p:cNvPr>
          <p:cNvSpPr txBox="1"/>
          <p:nvPr/>
        </p:nvSpPr>
        <p:spPr>
          <a:xfrm>
            <a:off x="2550961" y="3746206"/>
            <a:ext cx="145131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Key Matrix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(n x d)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E97487-2D8F-48A2-A759-2B26A8A1F344}"/>
              </a:ext>
            </a:extLst>
          </p:cNvPr>
          <p:cNvGrpSpPr/>
          <p:nvPr/>
        </p:nvGrpSpPr>
        <p:grpSpPr>
          <a:xfrm>
            <a:off x="617122" y="2981687"/>
            <a:ext cx="1606512" cy="313052"/>
            <a:chOff x="499491" y="2840584"/>
            <a:chExt cx="1423401" cy="298038"/>
          </a:xfrm>
        </p:grpSpPr>
        <p:sp>
          <p:nvSpPr>
            <p:cNvPr id="12" name="왼쪽 대괄호 54">
              <a:extLst>
                <a:ext uri="{FF2B5EF4-FFF2-40B4-BE49-F238E27FC236}">
                  <a16:creationId xmlns:a16="http://schemas.microsoft.com/office/drawing/2014/main" id="{BBC3FD9E-82FA-4754-BE4A-E5A27C32B926}"/>
                </a:ext>
              </a:extLst>
            </p:cNvPr>
            <p:cNvSpPr/>
            <p:nvPr/>
          </p:nvSpPr>
          <p:spPr>
            <a:xfrm>
              <a:off x="49949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왼쪽 대괄호 55">
              <a:extLst>
                <a:ext uri="{FF2B5EF4-FFF2-40B4-BE49-F238E27FC236}">
                  <a16:creationId xmlns:a16="http://schemas.microsoft.com/office/drawing/2014/main" id="{8067AECA-7A68-4735-B4B1-4BF8EDD95289}"/>
                </a:ext>
              </a:extLst>
            </p:cNvPr>
            <p:cNvSpPr/>
            <p:nvPr/>
          </p:nvSpPr>
          <p:spPr>
            <a:xfrm flipH="1">
              <a:off x="186704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57">
            <a:extLst>
              <a:ext uri="{FF2B5EF4-FFF2-40B4-BE49-F238E27FC236}">
                <a16:creationId xmlns:a16="http://schemas.microsoft.com/office/drawing/2014/main" id="{8ED7E1DE-3D6C-4D1C-9D0B-7A3DC92F7414}"/>
              </a:ext>
            </a:extLst>
          </p:cNvPr>
          <p:cNvGrpSpPr/>
          <p:nvPr/>
        </p:nvGrpSpPr>
        <p:grpSpPr>
          <a:xfrm>
            <a:off x="2497440" y="2602225"/>
            <a:ext cx="1666520" cy="1143981"/>
            <a:chOff x="591851" y="2840584"/>
            <a:chExt cx="1423401" cy="298038"/>
          </a:xfrm>
        </p:grpSpPr>
        <p:sp>
          <p:nvSpPr>
            <p:cNvPr id="15" name="왼쪽 대괄호 58">
              <a:extLst>
                <a:ext uri="{FF2B5EF4-FFF2-40B4-BE49-F238E27FC236}">
                  <a16:creationId xmlns:a16="http://schemas.microsoft.com/office/drawing/2014/main" id="{D3F37FB1-C972-40BB-BB0D-3C73AD6951DE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왼쪽 대괄호 59">
              <a:extLst>
                <a:ext uri="{FF2B5EF4-FFF2-40B4-BE49-F238E27FC236}">
                  <a16:creationId xmlns:a16="http://schemas.microsoft.com/office/drawing/2014/main" id="{38D21213-8B11-44F2-9DCB-C29AD0A5758E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56F1D44-6CB2-40EB-96E0-7EC8C0EBD368}"/>
              </a:ext>
            </a:extLst>
          </p:cNvPr>
          <p:cNvSpPr/>
          <p:nvPr/>
        </p:nvSpPr>
        <p:spPr>
          <a:xfrm>
            <a:off x="4248865" y="3028415"/>
            <a:ext cx="290512" cy="317038"/>
          </a:xfrm>
          <a:prstGeom prst="rightArrow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F760D34-50DF-42DC-A87B-3C521BA28641}"/>
              </a:ext>
            </a:extLst>
          </p:cNvPr>
          <p:cNvSpPr/>
          <p:nvPr/>
        </p:nvSpPr>
        <p:spPr>
          <a:xfrm>
            <a:off x="4248551" y="3029303"/>
            <a:ext cx="290512" cy="317038"/>
          </a:xfrm>
          <a:prstGeom prst="rightArrow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표 47">
            <a:extLst>
              <a:ext uri="{FF2B5EF4-FFF2-40B4-BE49-F238E27FC236}">
                <a16:creationId xmlns:a16="http://schemas.microsoft.com/office/drawing/2014/main" id="{1CD68121-265D-4C9D-81BB-09261B470D78}"/>
              </a:ext>
            </a:extLst>
          </p:cNvPr>
          <p:cNvGraphicFramePr>
            <a:graphicFrameLocks noGrp="1"/>
          </p:cNvGraphicFramePr>
          <p:nvPr/>
        </p:nvGraphicFramePr>
        <p:xfrm>
          <a:off x="4822241" y="2582142"/>
          <a:ext cx="22553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72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751772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751772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−0.6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−0.6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−0.9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0.1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0.1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  0.3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0.9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  0.4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0.4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grpSp>
        <p:nvGrpSpPr>
          <p:cNvPr id="32" name="그룹 57">
            <a:extLst>
              <a:ext uri="{FF2B5EF4-FFF2-40B4-BE49-F238E27FC236}">
                <a16:creationId xmlns:a16="http://schemas.microsoft.com/office/drawing/2014/main" id="{365491D8-97E0-4B37-979F-4B15656717A3}"/>
              </a:ext>
            </a:extLst>
          </p:cNvPr>
          <p:cNvGrpSpPr/>
          <p:nvPr/>
        </p:nvGrpSpPr>
        <p:grpSpPr>
          <a:xfrm>
            <a:off x="4774735" y="2602225"/>
            <a:ext cx="2302822" cy="1143981"/>
            <a:chOff x="591851" y="2840584"/>
            <a:chExt cx="1423401" cy="298038"/>
          </a:xfrm>
        </p:grpSpPr>
        <p:sp>
          <p:nvSpPr>
            <p:cNvPr id="33" name="왼쪽 대괄호 58">
              <a:extLst>
                <a:ext uri="{FF2B5EF4-FFF2-40B4-BE49-F238E27FC236}">
                  <a16:creationId xmlns:a16="http://schemas.microsoft.com/office/drawing/2014/main" id="{65249D99-87E9-4BF0-8FCB-876BCBE2ADAA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왼쪽 대괄호 59">
              <a:extLst>
                <a:ext uri="{FF2B5EF4-FFF2-40B4-BE49-F238E27FC236}">
                  <a16:creationId xmlns:a16="http://schemas.microsoft.com/office/drawing/2014/main" id="{F18C9EFA-88EB-49C2-BFC0-B5F7A152D583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D338D9F-3E8B-4A8F-989F-BEBD5AD94C2A}"/>
              </a:ext>
            </a:extLst>
          </p:cNvPr>
          <p:cNvSpPr txBox="1"/>
          <p:nvPr/>
        </p:nvSpPr>
        <p:spPr>
          <a:xfrm>
            <a:off x="4931476" y="3746206"/>
            <a:ext cx="19893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Sorted Key Matrix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(n x d)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2" name="모서리가 둥근 직사각형 12">
            <a:extLst>
              <a:ext uri="{FF2B5EF4-FFF2-40B4-BE49-F238E27FC236}">
                <a16:creationId xmlns:a16="http://schemas.microsoft.com/office/drawing/2014/main" id="{00E36672-EF9A-4D8B-889B-D0C1B6E7D616}"/>
              </a:ext>
            </a:extLst>
          </p:cNvPr>
          <p:cNvSpPr/>
          <p:nvPr/>
        </p:nvSpPr>
        <p:spPr>
          <a:xfrm>
            <a:off x="708142" y="2964362"/>
            <a:ext cx="443898" cy="347702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3" name="모서리가 둥근 직사각형 12">
            <a:extLst>
              <a:ext uri="{FF2B5EF4-FFF2-40B4-BE49-F238E27FC236}">
                <a16:creationId xmlns:a16="http://schemas.microsoft.com/office/drawing/2014/main" id="{00E36672-EF9A-4D8B-889B-D0C1B6E7D616}"/>
              </a:ext>
            </a:extLst>
          </p:cNvPr>
          <p:cNvSpPr/>
          <p:nvPr/>
        </p:nvSpPr>
        <p:spPr>
          <a:xfrm>
            <a:off x="4878500" y="3368024"/>
            <a:ext cx="644872" cy="347702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05EF3009-3996-4973-A0D4-D0748DB8DEAA}"/>
              </a:ext>
            </a:extLst>
          </p:cNvPr>
          <p:cNvSpPr/>
          <p:nvPr/>
        </p:nvSpPr>
        <p:spPr>
          <a:xfrm>
            <a:off x="1179269" y="2960674"/>
            <a:ext cx="458385" cy="347702"/>
          </a:xfrm>
          <a:prstGeom prst="roundRect">
            <a:avLst/>
          </a:prstGeom>
          <a:solidFill>
            <a:srgbClr val="C00000">
              <a:alpha val="20000"/>
            </a:srgb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9" name="모서리가 둥근 직사각형 12">
            <a:extLst>
              <a:ext uri="{FF2B5EF4-FFF2-40B4-BE49-F238E27FC236}">
                <a16:creationId xmlns:a16="http://schemas.microsoft.com/office/drawing/2014/main" id="{05EF3009-3996-4973-A0D4-D0748DB8DEAA}"/>
              </a:ext>
            </a:extLst>
          </p:cNvPr>
          <p:cNvSpPr/>
          <p:nvPr/>
        </p:nvSpPr>
        <p:spPr>
          <a:xfrm>
            <a:off x="5560546" y="2607532"/>
            <a:ext cx="725523" cy="347702"/>
          </a:xfrm>
          <a:prstGeom prst="roundRect">
            <a:avLst/>
          </a:prstGeom>
          <a:solidFill>
            <a:srgbClr val="C00000">
              <a:alpha val="20000"/>
            </a:srgb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30" name="모서리가 둥근 직사각형 12">
            <a:extLst>
              <a:ext uri="{FF2B5EF4-FFF2-40B4-BE49-F238E27FC236}">
                <a16:creationId xmlns:a16="http://schemas.microsoft.com/office/drawing/2014/main" id="{00E36672-EF9A-4D8B-889B-D0C1B6E7D616}"/>
              </a:ext>
            </a:extLst>
          </p:cNvPr>
          <p:cNvSpPr/>
          <p:nvPr/>
        </p:nvSpPr>
        <p:spPr>
          <a:xfrm>
            <a:off x="1666668" y="2960674"/>
            <a:ext cx="443898" cy="347702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39" name="모서리가 둥근 직사각형 15">
            <a:extLst>
              <a:ext uri="{FF2B5EF4-FFF2-40B4-BE49-F238E27FC236}">
                <a16:creationId xmlns:a16="http://schemas.microsoft.com/office/drawing/2014/main" id="{318AA367-603E-4D0E-85AC-6A0356267955}"/>
              </a:ext>
            </a:extLst>
          </p:cNvPr>
          <p:cNvSpPr/>
          <p:nvPr/>
        </p:nvSpPr>
        <p:spPr>
          <a:xfrm>
            <a:off x="438101" y="4725951"/>
            <a:ext cx="11277600" cy="132229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4872" y="4857658"/>
            <a:ext cx="116960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b="1" dirty="0">
                <a:solidFill>
                  <a:schemeClr val="accent5"/>
                </a:solidFill>
              </a:rPr>
              <a:t>Step 1</a:t>
            </a:r>
            <a:r>
              <a:rPr lang="en-US" altLang="ko-KR" sz="2000" dirty="0">
                <a:solidFill>
                  <a:schemeClr val="accent5"/>
                </a:solidFill>
              </a:rPr>
              <a:t>: Initialize a pointer for each column in the sorted key matrix</a:t>
            </a:r>
          </a:p>
          <a:p>
            <a:pPr lvl="1"/>
            <a:r>
              <a:rPr lang="en-US" altLang="ko-KR" sz="2000" dirty="0"/>
              <a:t>- Point to </a:t>
            </a:r>
            <a:r>
              <a:rPr lang="en-US" altLang="ko-KR" sz="2000" dirty="0">
                <a:solidFill>
                  <a:srgbClr val="00B050"/>
                </a:solidFill>
              </a:rPr>
              <a:t>the largest component </a:t>
            </a:r>
            <a:r>
              <a:rPr lang="en-US" altLang="ko-KR" sz="2000" dirty="0"/>
              <a:t>if the corresponding </a:t>
            </a:r>
            <a:r>
              <a:rPr lang="en-US" altLang="ko-KR" sz="2000" dirty="0">
                <a:solidFill>
                  <a:srgbClr val="00B050"/>
                </a:solidFill>
              </a:rPr>
              <a:t>query component is positive</a:t>
            </a:r>
            <a:endParaRPr lang="en-US" altLang="ko-KR" sz="2000" dirty="0"/>
          </a:p>
          <a:p>
            <a:pPr lvl="1"/>
            <a:r>
              <a:rPr lang="en-US" altLang="ko-KR" sz="2000" dirty="0"/>
              <a:t>- Point to </a:t>
            </a:r>
            <a:r>
              <a:rPr lang="en-US" altLang="ko-KR" sz="2000" dirty="0">
                <a:solidFill>
                  <a:srgbClr val="C00000"/>
                </a:solidFill>
              </a:rPr>
              <a:t>the smallest component </a:t>
            </a:r>
            <a:r>
              <a:rPr lang="en-US" altLang="ko-KR" sz="2000" dirty="0"/>
              <a:t>if the corresponding </a:t>
            </a:r>
            <a:r>
              <a:rPr lang="en-US" altLang="ko-KR" sz="2000" dirty="0">
                <a:solidFill>
                  <a:srgbClr val="C00000"/>
                </a:solidFill>
              </a:rPr>
              <a:t>query component is negative 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6ED45FF-ED77-4309-BBF8-9910F13825F7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1771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How does one know </a:t>
            </a:r>
            <a:r>
              <a:rPr lang="en-US" altLang="ko-KR" sz="2000" b="1" dirty="0">
                <a:solidFill>
                  <a:schemeClr val="accent5"/>
                </a:solidFill>
              </a:rPr>
              <a:t>which component multiplication results will be large</a:t>
            </a:r>
            <a:r>
              <a:rPr lang="en-US" altLang="ko-KR" sz="2000" dirty="0"/>
              <a:t>? 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Sort each column of the key matrix </a:t>
            </a:r>
            <a:r>
              <a:rPr lang="en-US" sz="2000" dirty="0"/>
              <a:t>(along with its row #)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80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2" grpId="0" animBg="1"/>
      <p:bldP spid="23" grpId="0" animBg="1"/>
      <p:bldP spid="28" grpId="0" animBg="1"/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7233-3FDB-4BCB-A0D9-52213EDA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 Approximate Attention</a:t>
            </a:r>
          </a:p>
        </p:txBody>
      </p:sp>
      <p:graphicFrame>
        <p:nvGraphicFramePr>
          <p:cNvPr id="40" name="표 47">
            <a:extLst>
              <a:ext uri="{FF2B5EF4-FFF2-40B4-BE49-F238E27FC236}">
                <a16:creationId xmlns:a16="http://schemas.microsoft.com/office/drawing/2014/main" id="{E2A12308-D95F-4B42-AE2C-B5D27D47BA91}"/>
              </a:ext>
            </a:extLst>
          </p:cNvPr>
          <p:cNvGraphicFramePr>
            <a:graphicFrameLocks noGrp="1"/>
          </p:cNvGraphicFramePr>
          <p:nvPr/>
        </p:nvGraphicFramePr>
        <p:xfrm>
          <a:off x="710090" y="2933944"/>
          <a:ext cx="1374729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43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458243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458243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graphicFrame>
        <p:nvGraphicFramePr>
          <p:cNvPr id="41" name="표 47">
            <a:extLst>
              <a:ext uri="{FF2B5EF4-FFF2-40B4-BE49-F238E27FC236}">
                <a16:creationId xmlns:a16="http://schemas.microsoft.com/office/drawing/2014/main" id="{7DAA98EA-FAEB-46AE-96C2-579FC213A833}"/>
              </a:ext>
            </a:extLst>
          </p:cNvPr>
          <p:cNvGraphicFramePr>
            <a:graphicFrameLocks noGrp="1"/>
          </p:cNvGraphicFramePr>
          <p:nvPr/>
        </p:nvGraphicFramePr>
        <p:xfrm>
          <a:off x="2465124" y="2582142"/>
          <a:ext cx="165132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443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550443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550443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sp>
        <p:nvSpPr>
          <p:cNvPr id="42" name="Rectangle: Rounded Corners 6">
            <a:extLst>
              <a:ext uri="{FF2B5EF4-FFF2-40B4-BE49-F238E27FC236}">
                <a16:creationId xmlns:a16="http://schemas.microsoft.com/office/drawing/2014/main" id="{11D592D2-27D2-4303-9ECA-52F6FFFE8C92}"/>
              </a:ext>
            </a:extLst>
          </p:cNvPr>
          <p:cNvSpPr/>
          <p:nvPr/>
        </p:nvSpPr>
        <p:spPr>
          <a:xfrm>
            <a:off x="438101" y="2250190"/>
            <a:ext cx="6913262" cy="2192303"/>
          </a:xfrm>
          <a:prstGeom prst="roundRect">
            <a:avLst/>
          </a:prstGeom>
          <a:noFill/>
          <a:ln w="28575">
            <a:solidFill>
              <a:srgbClr val="0F0F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A86AF5-4B9A-4C6B-98AA-3B805925A675}"/>
              </a:ext>
            </a:extLst>
          </p:cNvPr>
          <p:cNvSpPr txBox="1"/>
          <p:nvPr/>
        </p:nvSpPr>
        <p:spPr>
          <a:xfrm>
            <a:off x="948834" y="3751828"/>
            <a:ext cx="9739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Query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(1 x d)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3828D2-FD56-44A0-80FD-6909ECB665BC}"/>
              </a:ext>
            </a:extLst>
          </p:cNvPr>
          <p:cNvSpPr txBox="1"/>
          <p:nvPr/>
        </p:nvSpPr>
        <p:spPr>
          <a:xfrm>
            <a:off x="2550961" y="3746206"/>
            <a:ext cx="145131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Key Matrix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(n x d)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6BE97487-2D8F-48A2-A759-2B26A8A1F344}"/>
              </a:ext>
            </a:extLst>
          </p:cNvPr>
          <p:cNvGrpSpPr/>
          <p:nvPr/>
        </p:nvGrpSpPr>
        <p:grpSpPr>
          <a:xfrm>
            <a:off x="617122" y="2981687"/>
            <a:ext cx="1606512" cy="313052"/>
            <a:chOff x="499491" y="2840584"/>
            <a:chExt cx="1423401" cy="298038"/>
          </a:xfrm>
        </p:grpSpPr>
        <p:sp>
          <p:nvSpPr>
            <p:cNvPr id="46" name="왼쪽 대괄호 54">
              <a:extLst>
                <a:ext uri="{FF2B5EF4-FFF2-40B4-BE49-F238E27FC236}">
                  <a16:creationId xmlns:a16="http://schemas.microsoft.com/office/drawing/2014/main" id="{BBC3FD9E-82FA-4754-BE4A-E5A27C32B926}"/>
                </a:ext>
              </a:extLst>
            </p:cNvPr>
            <p:cNvSpPr/>
            <p:nvPr/>
          </p:nvSpPr>
          <p:spPr>
            <a:xfrm>
              <a:off x="49949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왼쪽 대괄호 55">
              <a:extLst>
                <a:ext uri="{FF2B5EF4-FFF2-40B4-BE49-F238E27FC236}">
                  <a16:creationId xmlns:a16="http://schemas.microsoft.com/office/drawing/2014/main" id="{8067AECA-7A68-4735-B4B1-4BF8EDD95289}"/>
                </a:ext>
              </a:extLst>
            </p:cNvPr>
            <p:cNvSpPr/>
            <p:nvPr/>
          </p:nvSpPr>
          <p:spPr>
            <a:xfrm flipH="1">
              <a:off x="186704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57">
            <a:extLst>
              <a:ext uri="{FF2B5EF4-FFF2-40B4-BE49-F238E27FC236}">
                <a16:creationId xmlns:a16="http://schemas.microsoft.com/office/drawing/2014/main" id="{8ED7E1DE-3D6C-4D1C-9D0B-7A3DC92F7414}"/>
              </a:ext>
            </a:extLst>
          </p:cNvPr>
          <p:cNvGrpSpPr/>
          <p:nvPr/>
        </p:nvGrpSpPr>
        <p:grpSpPr>
          <a:xfrm>
            <a:off x="2497440" y="2602225"/>
            <a:ext cx="1666520" cy="1143981"/>
            <a:chOff x="591851" y="2840584"/>
            <a:chExt cx="1423401" cy="298038"/>
          </a:xfrm>
        </p:grpSpPr>
        <p:sp>
          <p:nvSpPr>
            <p:cNvPr id="49" name="왼쪽 대괄호 58">
              <a:extLst>
                <a:ext uri="{FF2B5EF4-FFF2-40B4-BE49-F238E27FC236}">
                  <a16:creationId xmlns:a16="http://schemas.microsoft.com/office/drawing/2014/main" id="{D3F37FB1-C972-40BB-BB0D-3C73AD6951DE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왼쪽 대괄호 59">
              <a:extLst>
                <a:ext uri="{FF2B5EF4-FFF2-40B4-BE49-F238E27FC236}">
                  <a16:creationId xmlns:a16="http://schemas.microsoft.com/office/drawing/2014/main" id="{38D21213-8B11-44F2-9DCB-C29AD0A5758E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Arrow: Right 19">
            <a:extLst>
              <a:ext uri="{FF2B5EF4-FFF2-40B4-BE49-F238E27FC236}">
                <a16:creationId xmlns:a16="http://schemas.microsoft.com/office/drawing/2014/main" id="{D56F1D44-6CB2-40EB-96E0-7EC8C0EBD368}"/>
              </a:ext>
            </a:extLst>
          </p:cNvPr>
          <p:cNvSpPr/>
          <p:nvPr/>
        </p:nvSpPr>
        <p:spPr>
          <a:xfrm>
            <a:off x="4248865" y="3028415"/>
            <a:ext cx="290512" cy="317038"/>
          </a:xfrm>
          <a:prstGeom prst="rightArrow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26">
            <a:extLst>
              <a:ext uri="{FF2B5EF4-FFF2-40B4-BE49-F238E27FC236}">
                <a16:creationId xmlns:a16="http://schemas.microsoft.com/office/drawing/2014/main" id="{9F760D34-50DF-42DC-A87B-3C521BA28641}"/>
              </a:ext>
            </a:extLst>
          </p:cNvPr>
          <p:cNvSpPr/>
          <p:nvPr/>
        </p:nvSpPr>
        <p:spPr>
          <a:xfrm>
            <a:off x="4248551" y="3029303"/>
            <a:ext cx="290512" cy="317038"/>
          </a:xfrm>
          <a:prstGeom prst="rightArrow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표 47">
            <a:extLst>
              <a:ext uri="{FF2B5EF4-FFF2-40B4-BE49-F238E27FC236}">
                <a16:creationId xmlns:a16="http://schemas.microsoft.com/office/drawing/2014/main" id="{1CD68121-265D-4C9D-81BB-09261B470D78}"/>
              </a:ext>
            </a:extLst>
          </p:cNvPr>
          <p:cNvGraphicFramePr>
            <a:graphicFrameLocks noGrp="1"/>
          </p:cNvGraphicFramePr>
          <p:nvPr/>
        </p:nvGraphicFramePr>
        <p:xfrm>
          <a:off x="4822241" y="2582142"/>
          <a:ext cx="22553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72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751772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751772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−0.6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−0.6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−0.9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0.1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0.1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  0.3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0.9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  0.4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0.4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grpSp>
        <p:nvGrpSpPr>
          <p:cNvPr id="54" name="그룹 57">
            <a:extLst>
              <a:ext uri="{FF2B5EF4-FFF2-40B4-BE49-F238E27FC236}">
                <a16:creationId xmlns:a16="http://schemas.microsoft.com/office/drawing/2014/main" id="{365491D8-97E0-4B37-979F-4B15656717A3}"/>
              </a:ext>
            </a:extLst>
          </p:cNvPr>
          <p:cNvGrpSpPr/>
          <p:nvPr/>
        </p:nvGrpSpPr>
        <p:grpSpPr>
          <a:xfrm>
            <a:off x="4774735" y="2602225"/>
            <a:ext cx="2302822" cy="1143981"/>
            <a:chOff x="591851" y="2840584"/>
            <a:chExt cx="1423401" cy="298038"/>
          </a:xfrm>
        </p:grpSpPr>
        <p:sp>
          <p:nvSpPr>
            <p:cNvPr id="55" name="왼쪽 대괄호 58">
              <a:extLst>
                <a:ext uri="{FF2B5EF4-FFF2-40B4-BE49-F238E27FC236}">
                  <a16:creationId xmlns:a16="http://schemas.microsoft.com/office/drawing/2014/main" id="{65249D99-87E9-4BF0-8FCB-876BCBE2ADAA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왼쪽 대괄호 59">
              <a:extLst>
                <a:ext uri="{FF2B5EF4-FFF2-40B4-BE49-F238E27FC236}">
                  <a16:creationId xmlns:a16="http://schemas.microsoft.com/office/drawing/2014/main" id="{F18C9EFA-88EB-49C2-BFC0-B5F7A152D583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D338D9F-3E8B-4A8F-989F-BEBD5AD94C2A}"/>
              </a:ext>
            </a:extLst>
          </p:cNvPr>
          <p:cNvSpPr txBox="1"/>
          <p:nvPr/>
        </p:nvSpPr>
        <p:spPr>
          <a:xfrm>
            <a:off x="4931476" y="3746206"/>
            <a:ext cx="19893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Sorted Key Matrix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(n x d)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58" name="모서리가 둥근 직사각형 12">
            <a:extLst>
              <a:ext uri="{FF2B5EF4-FFF2-40B4-BE49-F238E27FC236}">
                <a16:creationId xmlns:a16="http://schemas.microsoft.com/office/drawing/2014/main" id="{00E36672-EF9A-4D8B-889B-D0C1B6E7D616}"/>
              </a:ext>
            </a:extLst>
          </p:cNvPr>
          <p:cNvSpPr/>
          <p:nvPr/>
        </p:nvSpPr>
        <p:spPr>
          <a:xfrm>
            <a:off x="708142" y="2964362"/>
            <a:ext cx="443898" cy="347702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59" name="모서리가 둥근 직사각형 12">
            <a:extLst>
              <a:ext uri="{FF2B5EF4-FFF2-40B4-BE49-F238E27FC236}">
                <a16:creationId xmlns:a16="http://schemas.microsoft.com/office/drawing/2014/main" id="{00E36672-EF9A-4D8B-889B-D0C1B6E7D616}"/>
              </a:ext>
            </a:extLst>
          </p:cNvPr>
          <p:cNvSpPr/>
          <p:nvPr/>
        </p:nvSpPr>
        <p:spPr>
          <a:xfrm>
            <a:off x="4878500" y="3368024"/>
            <a:ext cx="644872" cy="347702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61" name="모서리가 둥근 직사각형 12">
            <a:extLst>
              <a:ext uri="{FF2B5EF4-FFF2-40B4-BE49-F238E27FC236}">
                <a16:creationId xmlns:a16="http://schemas.microsoft.com/office/drawing/2014/main" id="{05EF3009-3996-4973-A0D4-D0748DB8DEAA}"/>
              </a:ext>
            </a:extLst>
          </p:cNvPr>
          <p:cNvSpPr/>
          <p:nvPr/>
        </p:nvSpPr>
        <p:spPr>
          <a:xfrm>
            <a:off x="1179269" y="2960674"/>
            <a:ext cx="458385" cy="347702"/>
          </a:xfrm>
          <a:prstGeom prst="roundRect">
            <a:avLst/>
          </a:prstGeom>
          <a:solidFill>
            <a:srgbClr val="C00000">
              <a:alpha val="20000"/>
            </a:srgb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62" name="모서리가 둥근 직사각형 12">
            <a:extLst>
              <a:ext uri="{FF2B5EF4-FFF2-40B4-BE49-F238E27FC236}">
                <a16:creationId xmlns:a16="http://schemas.microsoft.com/office/drawing/2014/main" id="{05EF3009-3996-4973-A0D4-D0748DB8DEAA}"/>
              </a:ext>
            </a:extLst>
          </p:cNvPr>
          <p:cNvSpPr/>
          <p:nvPr/>
        </p:nvSpPr>
        <p:spPr>
          <a:xfrm>
            <a:off x="5560546" y="2607532"/>
            <a:ext cx="725523" cy="347702"/>
          </a:xfrm>
          <a:prstGeom prst="roundRect">
            <a:avLst/>
          </a:prstGeom>
          <a:solidFill>
            <a:srgbClr val="C00000">
              <a:alpha val="20000"/>
            </a:srgb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63" name="모서리가 둥근 직사각형 12">
            <a:extLst>
              <a:ext uri="{FF2B5EF4-FFF2-40B4-BE49-F238E27FC236}">
                <a16:creationId xmlns:a16="http://schemas.microsoft.com/office/drawing/2014/main" id="{00E36672-EF9A-4D8B-889B-D0C1B6E7D616}"/>
              </a:ext>
            </a:extLst>
          </p:cNvPr>
          <p:cNvSpPr/>
          <p:nvPr/>
        </p:nvSpPr>
        <p:spPr>
          <a:xfrm>
            <a:off x="1666668" y="2960674"/>
            <a:ext cx="443898" cy="347702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64" name="모서리가 둥근 직사각형 12">
            <a:extLst>
              <a:ext uri="{FF2B5EF4-FFF2-40B4-BE49-F238E27FC236}">
                <a16:creationId xmlns:a16="http://schemas.microsoft.com/office/drawing/2014/main" id="{00E36672-EF9A-4D8B-889B-D0C1B6E7D616}"/>
              </a:ext>
            </a:extLst>
          </p:cNvPr>
          <p:cNvSpPr/>
          <p:nvPr/>
        </p:nvSpPr>
        <p:spPr>
          <a:xfrm>
            <a:off x="6412357" y="3346960"/>
            <a:ext cx="613539" cy="347702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grpSp>
        <p:nvGrpSpPr>
          <p:cNvPr id="67" name="Group 10">
            <a:extLst>
              <a:ext uri="{FF2B5EF4-FFF2-40B4-BE49-F238E27FC236}">
                <a16:creationId xmlns:a16="http://schemas.microsoft.com/office/drawing/2014/main" id="{6BE97487-2D8F-48A2-A759-2B26A8A1F344}"/>
              </a:ext>
            </a:extLst>
          </p:cNvPr>
          <p:cNvGrpSpPr/>
          <p:nvPr/>
        </p:nvGrpSpPr>
        <p:grpSpPr>
          <a:xfrm>
            <a:off x="7514583" y="2601600"/>
            <a:ext cx="742557" cy="313052"/>
            <a:chOff x="499491" y="2840584"/>
            <a:chExt cx="1423401" cy="298038"/>
          </a:xfrm>
        </p:grpSpPr>
        <p:sp>
          <p:nvSpPr>
            <p:cNvPr id="68" name="왼쪽 대괄호 54">
              <a:extLst>
                <a:ext uri="{FF2B5EF4-FFF2-40B4-BE49-F238E27FC236}">
                  <a16:creationId xmlns:a16="http://schemas.microsoft.com/office/drawing/2014/main" id="{BBC3FD9E-82FA-4754-BE4A-E5A27C32B926}"/>
                </a:ext>
              </a:extLst>
            </p:cNvPr>
            <p:cNvSpPr/>
            <p:nvPr/>
          </p:nvSpPr>
          <p:spPr>
            <a:xfrm>
              <a:off x="49949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왼쪽 대괄호 55">
              <a:extLst>
                <a:ext uri="{FF2B5EF4-FFF2-40B4-BE49-F238E27FC236}">
                  <a16:creationId xmlns:a16="http://schemas.microsoft.com/office/drawing/2014/main" id="{8067AECA-7A68-4735-B4B1-4BF8EDD95289}"/>
                </a:ext>
              </a:extLst>
            </p:cNvPr>
            <p:cNvSpPr/>
            <p:nvPr/>
          </p:nvSpPr>
          <p:spPr>
            <a:xfrm flipH="1">
              <a:off x="186704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1" name="표 47">
            <a:extLst>
              <a:ext uri="{FF2B5EF4-FFF2-40B4-BE49-F238E27FC236}">
                <a16:creationId xmlns:a16="http://schemas.microsoft.com/office/drawing/2014/main" id="{E2A12308-D95F-4B42-AE2C-B5D27D47BA91}"/>
              </a:ext>
            </a:extLst>
          </p:cNvPr>
          <p:cNvGraphicFramePr>
            <a:graphicFrameLocks noGrp="1"/>
          </p:cNvGraphicFramePr>
          <p:nvPr/>
        </p:nvGraphicFramePr>
        <p:xfrm>
          <a:off x="7563978" y="2546708"/>
          <a:ext cx="656999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99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0.72</a:t>
                      </a:r>
                      <a:r>
                        <a:rPr lang="en-US" altLang="ko-KR" sz="1200" b="1" dirty="0">
                          <a:solidFill>
                            <a:schemeClr val="accent5"/>
                          </a:solidFill>
                        </a:rPr>
                        <a:t>[2]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graphicFrame>
        <p:nvGraphicFramePr>
          <p:cNvPr id="87" name="표 47">
            <a:extLst>
              <a:ext uri="{FF2B5EF4-FFF2-40B4-BE49-F238E27FC236}">
                <a16:creationId xmlns:a16="http://schemas.microsoft.com/office/drawing/2014/main" id="{E2A12308-D95F-4B42-AE2C-B5D27D47BA91}"/>
              </a:ext>
            </a:extLst>
          </p:cNvPr>
          <p:cNvGraphicFramePr>
            <a:graphicFrameLocks noGrp="1"/>
          </p:cNvGraphicFramePr>
          <p:nvPr/>
        </p:nvGraphicFramePr>
        <p:xfrm>
          <a:off x="9408424" y="2546708"/>
          <a:ext cx="458243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43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grpSp>
        <p:nvGrpSpPr>
          <p:cNvPr id="88" name="Group 10">
            <a:extLst>
              <a:ext uri="{FF2B5EF4-FFF2-40B4-BE49-F238E27FC236}">
                <a16:creationId xmlns:a16="http://schemas.microsoft.com/office/drawing/2014/main" id="{6BE97487-2D8F-48A2-A759-2B26A8A1F344}"/>
              </a:ext>
            </a:extLst>
          </p:cNvPr>
          <p:cNvGrpSpPr/>
          <p:nvPr/>
        </p:nvGrpSpPr>
        <p:grpSpPr>
          <a:xfrm>
            <a:off x="8489097" y="2601600"/>
            <a:ext cx="742557" cy="313052"/>
            <a:chOff x="499491" y="2840584"/>
            <a:chExt cx="1423401" cy="298038"/>
          </a:xfrm>
        </p:grpSpPr>
        <p:sp>
          <p:nvSpPr>
            <p:cNvPr id="89" name="왼쪽 대괄호 54">
              <a:extLst>
                <a:ext uri="{FF2B5EF4-FFF2-40B4-BE49-F238E27FC236}">
                  <a16:creationId xmlns:a16="http://schemas.microsoft.com/office/drawing/2014/main" id="{BBC3FD9E-82FA-4754-BE4A-E5A27C32B926}"/>
                </a:ext>
              </a:extLst>
            </p:cNvPr>
            <p:cNvSpPr/>
            <p:nvPr/>
          </p:nvSpPr>
          <p:spPr>
            <a:xfrm>
              <a:off x="49949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왼쪽 대괄호 55">
              <a:extLst>
                <a:ext uri="{FF2B5EF4-FFF2-40B4-BE49-F238E27FC236}">
                  <a16:creationId xmlns:a16="http://schemas.microsoft.com/office/drawing/2014/main" id="{8067AECA-7A68-4735-B4B1-4BF8EDD95289}"/>
                </a:ext>
              </a:extLst>
            </p:cNvPr>
            <p:cNvSpPr/>
            <p:nvPr/>
          </p:nvSpPr>
          <p:spPr>
            <a:xfrm flipH="1">
              <a:off x="186704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91" name="표 47">
            <a:extLst>
              <a:ext uri="{FF2B5EF4-FFF2-40B4-BE49-F238E27FC236}">
                <a16:creationId xmlns:a16="http://schemas.microsoft.com/office/drawing/2014/main" id="{E2A12308-D95F-4B42-AE2C-B5D27D47BA91}"/>
              </a:ext>
            </a:extLst>
          </p:cNvPr>
          <p:cNvGraphicFramePr>
            <a:graphicFrameLocks noGrp="1"/>
          </p:cNvGraphicFramePr>
          <p:nvPr/>
        </p:nvGraphicFramePr>
        <p:xfrm>
          <a:off x="8538492" y="2546708"/>
          <a:ext cx="656999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99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0.30</a:t>
                      </a:r>
                      <a:r>
                        <a:rPr lang="en-US" altLang="ko-KR" sz="1200" b="1" dirty="0">
                          <a:solidFill>
                            <a:schemeClr val="accent5"/>
                          </a:solidFill>
                        </a:rPr>
                        <a:t>[2]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grpSp>
        <p:nvGrpSpPr>
          <p:cNvPr id="92" name="Group 10">
            <a:extLst>
              <a:ext uri="{FF2B5EF4-FFF2-40B4-BE49-F238E27FC236}">
                <a16:creationId xmlns:a16="http://schemas.microsoft.com/office/drawing/2014/main" id="{6BE97487-2D8F-48A2-A759-2B26A8A1F344}"/>
              </a:ext>
            </a:extLst>
          </p:cNvPr>
          <p:cNvGrpSpPr/>
          <p:nvPr/>
        </p:nvGrpSpPr>
        <p:grpSpPr>
          <a:xfrm>
            <a:off x="9488772" y="2597751"/>
            <a:ext cx="742557" cy="313052"/>
            <a:chOff x="499491" y="2840584"/>
            <a:chExt cx="1423401" cy="298038"/>
          </a:xfrm>
        </p:grpSpPr>
        <p:sp>
          <p:nvSpPr>
            <p:cNvPr id="93" name="왼쪽 대괄호 54">
              <a:extLst>
                <a:ext uri="{FF2B5EF4-FFF2-40B4-BE49-F238E27FC236}">
                  <a16:creationId xmlns:a16="http://schemas.microsoft.com/office/drawing/2014/main" id="{BBC3FD9E-82FA-4754-BE4A-E5A27C32B926}"/>
                </a:ext>
              </a:extLst>
            </p:cNvPr>
            <p:cNvSpPr/>
            <p:nvPr/>
          </p:nvSpPr>
          <p:spPr>
            <a:xfrm>
              <a:off x="49949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왼쪽 대괄호 55">
              <a:extLst>
                <a:ext uri="{FF2B5EF4-FFF2-40B4-BE49-F238E27FC236}">
                  <a16:creationId xmlns:a16="http://schemas.microsoft.com/office/drawing/2014/main" id="{8067AECA-7A68-4735-B4B1-4BF8EDD95289}"/>
                </a:ext>
              </a:extLst>
            </p:cNvPr>
            <p:cNvSpPr/>
            <p:nvPr/>
          </p:nvSpPr>
          <p:spPr>
            <a:xfrm flipH="1">
              <a:off x="186704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95" name="표 47">
            <a:extLst>
              <a:ext uri="{FF2B5EF4-FFF2-40B4-BE49-F238E27FC236}">
                <a16:creationId xmlns:a16="http://schemas.microsoft.com/office/drawing/2014/main" id="{E2A12308-D95F-4B42-AE2C-B5D27D47BA91}"/>
              </a:ext>
            </a:extLst>
          </p:cNvPr>
          <p:cNvGraphicFramePr>
            <a:graphicFrameLocks noGrp="1"/>
          </p:cNvGraphicFramePr>
          <p:nvPr/>
        </p:nvGraphicFramePr>
        <p:xfrm>
          <a:off x="9538167" y="2542859"/>
          <a:ext cx="656999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99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0.24</a:t>
                      </a:r>
                      <a:r>
                        <a:rPr lang="en-US" altLang="ko-KR" sz="1200" b="1" dirty="0">
                          <a:solidFill>
                            <a:schemeClr val="accent5"/>
                          </a:solidFill>
                        </a:rPr>
                        <a:t>[0]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441147" y="2079005"/>
            <a:ext cx="841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/>
                </a:solidFill>
              </a:rPr>
              <a:t>1</a:t>
            </a:r>
            <a:r>
              <a:rPr lang="en-US" altLang="ko-KR" sz="1400" baseline="30000" dirty="0">
                <a:solidFill>
                  <a:schemeClr val="accent5"/>
                </a:solidFill>
              </a:rPr>
              <a:t>st</a:t>
            </a:r>
            <a:br>
              <a:rPr lang="en-US" altLang="ko-KR" sz="1400" baseline="30000" dirty="0">
                <a:solidFill>
                  <a:schemeClr val="accent5"/>
                </a:solidFill>
              </a:rPr>
            </a:br>
            <a:r>
              <a:rPr lang="en-US" altLang="ko-KR" sz="1400" dirty="0">
                <a:solidFill>
                  <a:schemeClr val="accent5"/>
                </a:solidFill>
              </a:rPr>
              <a:t> Column</a:t>
            </a:r>
            <a:endParaRPr lang="ko-KR" altLang="en-US" sz="1400" dirty="0"/>
          </a:p>
        </p:txBody>
      </p:sp>
      <p:sp>
        <p:nvSpPr>
          <p:cNvPr id="100" name="직사각형 99"/>
          <p:cNvSpPr/>
          <p:nvPr/>
        </p:nvSpPr>
        <p:spPr>
          <a:xfrm>
            <a:off x="8414659" y="2074531"/>
            <a:ext cx="841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/>
                </a:solidFill>
              </a:rPr>
              <a:t>2</a:t>
            </a:r>
            <a:r>
              <a:rPr lang="en-US" altLang="ko-KR" sz="1400" baseline="30000" dirty="0">
                <a:solidFill>
                  <a:schemeClr val="accent5"/>
                </a:solidFill>
              </a:rPr>
              <a:t>nd</a:t>
            </a:r>
            <a:r>
              <a:rPr lang="en-US" altLang="ko-KR" sz="1400" dirty="0">
                <a:solidFill>
                  <a:schemeClr val="accent5"/>
                </a:solidFill>
              </a:rPr>
              <a:t> </a:t>
            </a:r>
            <a:r>
              <a:rPr lang="en-US" altLang="ko-KR" sz="1400" baseline="30000" dirty="0">
                <a:solidFill>
                  <a:schemeClr val="accent5"/>
                </a:solidFill>
              </a:rPr>
              <a:t/>
            </a:r>
            <a:br>
              <a:rPr lang="en-US" altLang="ko-KR" sz="1400" baseline="30000" dirty="0">
                <a:solidFill>
                  <a:schemeClr val="accent5"/>
                </a:solidFill>
              </a:rPr>
            </a:br>
            <a:r>
              <a:rPr lang="en-US" altLang="ko-KR" sz="1400" dirty="0">
                <a:solidFill>
                  <a:schemeClr val="accent5"/>
                </a:solidFill>
              </a:rPr>
              <a:t> Column</a:t>
            </a:r>
            <a:endParaRPr lang="ko-KR" altLang="en-US" sz="1400" dirty="0"/>
          </a:p>
        </p:txBody>
      </p:sp>
      <p:sp>
        <p:nvSpPr>
          <p:cNvPr id="101" name="직사각형 100"/>
          <p:cNvSpPr/>
          <p:nvPr/>
        </p:nvSpPr>
        <p:spPr>
          <a:xfrm>
            <a:off x="9408424" y="2076503"/>
            <a:ext cx="841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/>
                </a:solidFill>
              </a:rPr>
              <a:t>3</a:t>
            </a:r>
            <a:r>
              <a:rPr lang="en-US" altLang="ko-KR" sz="1400" baseline="30000" dirty="0">
                <a:solidFill>
                  <a:schemeClr val="accent5"/>
                </a:solidFill>
              </a:rPr>
              <a:t>rd</a:t>
            </a:r>
            <a:br>
              <a:rPr lang="en-US" altLang="ko-KR" sz="1400" baseline="30000" dirty="0">
                <a:solidFill>
                  <a:schemeClr val="accent5"/>
                </a:solidFill>
              </a:rPr>
            </a:br>
            <a:r>
              <a:rPr lang="en-US" altLang="ko-KR" sz="1400" dirty="0">
                <a:solidFill>
                  <a:schemeClr val="accent5"/>
                </a:solidFill>
              </a:rPr>
              <a:t> Column</a:t>
            </a:r>
            <a:endParaRPr lang="ko-KR" altLang="en-US" sz="1400" dirty="0"/>
          </a:p>
        </p:txBody>
      </p:sp>
      <p:sp>
        <p:nvSpPr>
          <p:cNvPr id="18" name="타원 17"/>
          <p:cNvSpPr/>
          <p:nvPr/>
        </p:nvSpPr>
        <p:spPr>
          <a:xfrm>
            <a:off x="8571602" y="3126843"/>
            <a:ext cx="588936" cy="58893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max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cxnSp>
        <p:nvCxnSpPr>
          <p:cNvPr id="21" name="직선 화살표 연결선 20"/>
          <p:cNvCxnSpPr>
            <a:endCxn id="18" idx="2"/>
          </p:cNvCxnSpPr>
          <p:nvPr/>
        </p:nvCxnSpPr>
        <p:spPr>
          <a:xfrm>
            <a:off x="7857605" y="2918501"/>
            <a:ext cx="705600" cy="486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91" idx="2"/>
            <a:endCxn id="18" idx="0"/>
          </p:cNvCxnSpPr>
          <p:nvPr/>
        </p:nvCxnSpPr>
        <p:spPr>
          <a:xfrm flipH="1">
            <a:off x="8866070" y="2938845"/>
            <a:ext cx="921" cy="1879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95" idx="2"/>
            <a:endCxn id="18" idx="6"/>
          </p:cNvCxnSpPr>
          <p:nvPr/>
        </p:nvCxnSpPr>
        <p:spPr>
          <a:xfrm flipH="1">
            <a:off x="9160538" y="2934996"/>
            <a:ext cx="706128" cy="4863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 flipH="1">
            <a:off x="8865149" y="3710056"/>
            <a:ext cx="921" cy="1879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표 47">
            <a:extLst>
              <a:ext uri="{FF2B5EF4-FFF2-40B4-BE49-F238E27FC236}">
                <a16:creationId xmlns:a16="http://schemas.microsoft.com/office/drawing/2014/main" id="{E2A12308-D95F-4B42-AE2C-B5D27D47BA91}"/>
              </a:ext>
            </a:extLst>
          </p:cNvPr>
          <p:cNvGraphicFramePr>
            <a:graphicFrameLocks noGrp="1"/>
          </p:cNvGraphicFramePr>
          <p:nvPr/>
        </p:nvGraphicFramePr>
        <p:xfrm>
          <a:off x="8450821" y="3843049"/>
          <a:ext cx="458243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43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grpSp>
        <p:nvGrpSpPr>
          <p:cNvPr id="121" name="Group 10">
            <a:extLst>
              <a:ext uri="{FF2B5EF4-FFF2-40B4-BE49-F238E27FC236}">
                <a16:creationId xmlns:a16="http://schemas.microsoft.com/office/drawing/2014/main" id="{6BE97487-2D8F-48A2-A759-2B26A8A1F344}"/>
              </a:ext>
            </a:extLst>
          </p:cNvPr>
          <p:cNvGrpSpPr/>
          <p:nvPr/>
        </p:nvGrpSpPr>
        <p:grpSpPr>
          <a:xfrm>
            <a:off x="8531169" y="3894092"/>
            <a:ext cx="742557" cy="313052"/>
            <a:chOff x="499491" y="2840584"/>
            <a:chExt cx="1423401" cy="298038"/>
          </a:xfrm>
        </p:grpSpPr>
        <p:sp>
          <p:nvSpPr>
            <p:cNvPr id="122" name="왼쪽 대괄호 54">
              <a:extLst>
                <a:ext uri="{FF2B5EF4-FFF2-40B4-BE49-F238E27FC236}">
                  <a16:creationId xmlns:a16="http://schemas.microsoft.com/office/drawing/2014/main" id="{BBC3FD9E-82FA-4754-BE4A-E5A27C32B926}"/>
                </a:ext>
              </a:extLst>
            </p:cNvPr>
            <p:cNvSpPr/>
            <p:nvPr/>
          </p:nvSpPr>
          <p:spPr>
            <a:xfrm>
              <a:off x="49949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왼쪽 대괄호 55">
              <a:extLst>
                <a:ext uri="{FF2B5EF4-FFF2-40B4-BE49-F238E27FC236}">
                  <a16:creationId xmlns:a16="http://schemas.microsoft.com/office/drawing/2014/main" id="{8067AECA-7A68-4735-B4B1-4BF8EDD95289}"/>
                </a:ext>
              </a:extLst>
            </p:cNvPr>
            <p:cNvSpPr/>
            <p:nvPr/>
          </p:nvSpPr>
          <p:spPr>
            <a:xfrm flipH="1">
              <a:off x="186704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24" name="표 47">
            <a:extLst>
              <a:ext uri="{FF2B5EF4-FFF2-40B4-BE49-F238E27FC236}">
                <a16:creationId xmlns:a16="http://schemas.microsoft.com/office/drawing/2014/main" id="{E2A12308-D95F-4B42-AE2C-B5D27D47BA91}"/>
              </a:ext>
            </a:extLst>
          </p:cNvPr>
          <p:cNvGraphicFramePr>
            <a:graphicFrameLocks noGrp="1"/>
          </p:cNvGraphicFramePr>
          <p:nvPr/>
        </p:nvGraphicFramePr>
        <p:xfrm>
          <a:off x="8580564" y="3839200"/>
          <a:ext cx="656999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99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0.72</a:t>
                      </a:r>
                      <a:r>
                        <a:rPr lang="en-US" altLang="ko-KR" sz="1200" b="1" dirty="0">
                          <a:solidFill>
                            <a:schemeClr val="accent5"/>
                          </a:solidFill>
                        </a:rPr>
                        <a:t>[2]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sp>
        <p:nvSpPr>
          <p:cNvPr id="125" name="직사각형 124"/>
          <p:cNvSpPr/>
          <p:nvPr/>
        </p:nvSpPr>
        <p:spPr>
          <a:xfrm>
            <a:off x="8360318" y="4194932"/>
            <a:ext cx="10871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/>
                </a:solidFill>
              </a:rPr>
              <a:t>1</a:t>
            </a:r>
            <a:r>
              <a:rPr lang="en-US" altLang="ko-KR" sz="1400" baseline="30000" dirty="0">
                <a:solidFill>
                  <a:schemeClr val="accent5"/>
                </a:solidFill>
              </a:rPr>
              <a:t>st</a:t>
            </a:r>
            <a:r>
              <a:rPr lang="en-US" altLang="ko-KR" sz="1400" dirty="0">
                <a:solidFill>
                  <a:schemeClr val="accent5"/>
                </a:solidFill>
              </a:rPr>
              <a:t>  Column</a:t>
            </a:r>
            <a:endParaRPr lang="ko-KR" altLang="en-US" sz="1400" dirty="0"/>
          </a:p>
        </p:txBody>
      </p:sp>
      <p:graphicFrame>
        <p:nvGraphicFramePr>
          <p:cNvPr id="127" name="표 47">
            <a:extLst>
              <a:ext uri="{FF2B5EF4-FFF2-40B4-BE49-F238E27FC236}">
                <a16:creationId xmlns:a16="http://schemas.microsoft.com/office/drawing/2014/main" id="{317F961A-88A2-402C-AC9A-DD3B2290A0BA}"/>
              </a:ext>
            </a:extLst>
          </p:cNvPr>
          <p:cNvGraphicFramePr>
            <a:graphicFrameLocks noGrp="1"/>
          </p:cNvGraphicFramePr>
          <p:nvPr/>
        </p:nvGraphicFramePr>
        <p:xfrm>
          <a:off x="10710014" y="2583119"/>
          <a:ext cx="770231" cy="1115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31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71856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grpSp>
        <p:nvGrpSpPr>
          <p:cNvPr id="128" name="그룹 61">
            <a:extLst>
              <a:ext uri="{FF2B5EF4-FFF2-40B4-BE49-F238E27FC236}">
                <a16:creationId xmlns:a16="http://schemas.microsoft.com/office/drawing/2014/main" id="{D19EB1B5-A7AB-45FB-90EF-8B74A15EEEBA}"/>
              </a:ext>
            </a:extLst>
          </p:cNvPr>
          <p:cNvGrpSpPr/>
          <p:nvPr/>
        </p:nvGrpSpPr>
        <p:grpSpPr>
          <a:xfrm>
            <a:off x="10703194" y="2582142"/>
            <a:ext cx="824965" cy="1143981"/>
            <a:chOff x="591851" y="2840584"/>
            <a:chExt cx="1423401" cy="298038"/>
          </a:xfrm>
        </p:grpSpPr>
        <p:sp>
          <p:nvSpPr>
            <p:cNvPr id="129" name="왼쪽 대괄호 62">
              <a:extLst>
                <a:ext uri="{FF2B5EF4-FFF2-40B4-BE49-F238E27FC236}">
                  <a16:creationId xmlns:a16="http://schemas.microsoft.com/office/drawing/2014/main" id="{78E5E59F-17A2-476D-A4A4-A1401F7E1B71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왼쪽 대괄호 63">
              <a:extLst>
                <a:ext uri="{FF2B5EF4-FFF2-40B4-BE49-F238E27FC236}">
                  <a16:creationId xmlns:a16="http://schemas.microsoft.com/office/drawing/2014/main" id="{D83A8736-D4FF-495E-AA42-E5B42D10DA5B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AED8BFD7-668C-4C54-8544-D2DF977E7B5D}"/>
              </a:ext>
            </a:extLst>
          </p:cNvPr>
          <p:cNvSpPr txBox="1"/>
          <p:nvPr/>
        </p:nvSpPr>
        <p:spPr>
          <a:xfrm>
            <a:off x="10074091" y="3739144"/>
            <a:ext cx="212127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Estimated Attention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Score (n x 1)</a:t>
            </a:r>
          </a:p>
        </p:txBody>
      </p:sp>
      <p:graphicFrame>
        <p:nvGraphicFramePr>
          <p:cNvPr id="132" name="표 47">
            <a:extLst>
              <a:ext uri="{FF2B5EF4-FFF2-40B4-BE49-F238E27FC236}">
                <a16:creationId xmlns:a16="http://schemas.microsoft.com/office/drawing/2014/main" id="{E2A12308-D95F-4B42-AE2C-B5D27D47BA91}"/>
              </a:ext>
            </a:extLst>
          </p:cNvPr>
          <p:cNvGraphicFramePr>
            <a:graphicFrameLocks noGrp="1"/>
          </p:cNvGraphicFramePr>
          <p:nvPr/>
        </p:nvGraphicFramePr>
        <p:xfrm>
          <a:off x="10787177" y="3319189"/>
          <a:ext cx="656999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99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0.72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graphicFrame>
        <p:nvGraphicFramePr>
          <p:cNvPr id="135" name="표 47">
            <a:extLst>
              <a:ext uri="{FF2B5EF4-FFF2-40B4-BE49-F238E27FC236}">
                <a16:creationId xmlns:a16="http://schemas.microsoft.com/office/drawing/2014/main" id="{E2A12308-D95F-4B42-AE2C-B5D27D47BA91}"/>
              </a:ext>
            </a:extLst>
          </p:cNvPr>
          <p:cNvGraphicFramePr>
            <a:graphicFrameLocks noGrp="1"/>
          </p:cNvGraphicFramePr>
          <p:nvPr/>
        </p:nvGraphicFramePr>
        <p:xfrm>
          <a:off x="11079465" y="5038077"/>
          <a:ext cx="458243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43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sp>
        <p:nvSpPr>
          <p:cNvPr id="137" name="모서리가 둥근 직사각형 12">
            <a:extLst>
              <a:ext uri="{FF2B5EF4-FFF2-40B4-BE49-F238E27FC236}">
                <a16:creationId xmlns:a16="http://schemas.microsoft.com/office/drawing/2014/main" id="{00E36672-EF9A-4D8B-889B-D0C1B6E7D616}"/>
              </a:ext>
            </a:extLst>
          </p:cNvPr>
          <p:cNvSpPr/>
          <p:nvPr/>
        </p:nvSpPr>
        <p:spPr>
          <a:xfrm>
            <a:off x="10790312" y="3347879"/>
            <a:ext cx="661059" cy="347702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graphicFrame>
        <p:nvGraphicFramePr>
          <p:cNvPr id="138" name="표 47">
            <a:extLst>
              <a:ext uri="{FF2B5EF4-FFF2-40B4-BE49-F238E27FC236}">
                <a16:creationId xmlns:a16="http://schemas.microsoft.com/office/drawing/2014/main" id="{E2A12308-D95F-4B42-AE2C-B5D27D47BA91}"/>
              </a:ext>
            </a:extLst>
          </p:cNvPr>
          <p:cNvGraphicFramePr>
            <a:graphicFrameLocks noGrp="1"/>
          </p:cNvGraphicFramePr>
          <p:nvPr/>
        </p:nvGraphicFramePr>
        <p:xfrm>
          <a:off x="10784908" y="4657990"/>
          <a:ext cx="458243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43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sp>
        <p:nvSpPr>
          <p:cNvPr id="144" name="TextBox 143"/>
          <p:cNvSpPr txBox="1"/>
          <p:nvPr/>
        </p:nvSpPr>
        <p:spPr>
          <a:xfrm>
            <a:off x="10967849" y="2580013"/>
            <a:ext cx="38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10965679" y="2945179"/>
            <a:ext cx="38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10965679" y="3334443"/>
            <a:ext cx="38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2" name="모서리가 둥근 직사각형 15">
            <a:extLst>
              <a:ext uri="{FF2B5EF4-FFF2-40B4-BE49-F238E27FC236}">
                <a16:creationId xmlns:a16="http://schemas.microsoft.com/office/drawing/2014/main" id="{918FC1E6-282C-4753-A2BE-7B9901513331}"/>
              </a:ext>
            </a:extLst>
          </p:cNvPr>
          <p:cNvSpPr/>
          <p:nvPr/>
        </p:nvSpPr>
        <p:spPr>
          <a:xfrm>
            <a:off x="438101" y="4725951"/>
            <a:ext cx="11277600" cy="132229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05740" y="4742936"/>
            <a:ext cx="116960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b="1" dirty="0">
                <a:solidFill>
                  <a:schemeClr val="accent5"/>
                </a:solidFill>
              </a:rPr>
              <a:t>Step 2</a:t>
            </a:r>
            <a:r>
              <a:rPr lang="en-US" altLang="ko-KR" sz="2000" dirty="0">
                <a:solidFill>
                  <a:schemeClr val="accent5"/>
                </a:solidFill>
              </a:rPr>
              <a:t>: Compute the component multiplication results for the pointed components and find the maximum among those results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Obtained value is the largest component multiplication result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This value is used to update the estimated attention score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06ED45FF-ED77-4309-BBF8-9910F13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1661491"/>
          </a:xfrm>
        </p:spPr>
        <p:txBody>
          <a:bodyPr/>
          <a:lstStyle/>
          <a:p>
            <a:r>
              <a:rPr lang="en-US" altLang="ko-KR" sz="2000" dirty="0"/>
              <a:t>How does one know </a:t>
            </a:r>
            <a:r>
              <a:rPr lang="en-US" altLang="ko-KR" sz="2000" b="1" dirty="0">
                <a:solidFill>
                  <a:schemeClr val="accent5"/>
                </a:solidFill>
              </a:rPr>
              <a:t>which component multiplication results will be large</a:t>
            </a:r>
            <a:r>
              <a:rPr lang="en-US" altLang="ko-KR" sz="2000" dirty="0"/>
              <a:t>? 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Sort each column of the key matrix </a:t>
            </a:r>
            <a:r>
              <a:rPr lang="en-US" sz="2000" dirty="0"/>
              <a:t>(along with its row #)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76BC50F-03B1-43CD-9B14-2EE13CC76666}"/>
              </a:ext>
            </a:extLst>
          </p:cNvPr>
          <p:cNvSpPr txBox="1"/>
          <p:nvPr/>
        </p:nvSpPr>
        <p:spPr>
          <a:xfrm>
            <a:off x="9882211" y="3339629"/>
            <a:ext cx="95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0+0.72= 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89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5" grpId="0"/>
      <p:bldP spid="137" grpId="0" animBg="1"/>
      <p:bldP spid="146" grpId="0"/>
      <p:bldP spid="7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모서리가 둥근 직사각형 15">
            <a:extLst>
              <a:ext uri="{FF2B5EF4-FFF2-40B4-BE49-F238E27FC236}">
                <a16:creationId xmlns:a16="http://schemas.microsoft.com/office/drawing/2014/main" id="{700F0DE5-0C99-4F45-BF1D-45D7F66E9C45}"/>
              </a:ext>
            </a:extLst>
          </p:cNvPr>
          <p:cNvSpPr/>
          <p:nvPr/>
        </p:nvSpPr>
        <p:spPr>
          <a:xfrm>
            <a:off x="438101" y="4725951"/>
            <a:ext cx="11277600" cy="132229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C7233-3FDB-4BCB-A0D9-52213EDA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 Approximate Attention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1872" y="4819747"/>
            <a:ext cx="1169605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b="1" dirty="0">
                <a:solidFill>
                  <a:schemeClr val="accent5"/>
                </a:solidFill>
              </a:rPr>
              <a:t>Step 3</a:t>
            </a:r>
            <a:r>
              <a:rPr lang="en-US" altLang="ko-KR" sz="2000" dirty="0">
                <a:solidFill>
                  <a:schemeClr val="accent5"/>
                </a:solidFill>
              </a:rPr>
              <a:t>: Move the pointer to the next element for the selected column and repeat </a:t>
            </a:r>
            <a:r>
              <a:rPr lang="en-US" altLang="ko-KR" sz="2000" b="1" dirty="0">
                <a:solidFill>
                  <a:schemeClr val="accent5"/>
                </a:solidFill>
              </a:rPr>
              <a:t>Step 2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Obtained value is the second largest component multiplication result</a:t>
            </a:r>
          </a:p>
          <a:p>
            <a:pPr lvl="1"/>
            <a:endParaRPr lang="en-US" altLang="ko-KR" sz="800" b="1" dirty="0">
              <a:solidFill>
                <a:schemeClr val="accent5"/>
              </a:solidFill>
            </a:endParaRPr>
          </a:p>
          <a:p>
            <a:pPr lvl="1"/>
            <a:r>
              <a:rPr lang="en-US" altLang="ko-KR" sz="2000" dirty="0">
                <a:solidFill>
                  <a:schemeClr val="accent5"/>
                </a:solidFill>
              </a:rPr>
              <a:t>This process is repeated for </a:t>
            </a:r>
            <a:r>
              <a:rPr lang="en-US" altLang="ko-KR" sz="2000" b="1" dirty="0">
                <a:solidFill>
                  <a:schemeClr val="accent5"/>
                </a:solidFill>
              </a:rPr>
              <a:t>M</a:t>
            </a:r>
            <a:r>
              <a:rPr lang="en-US" altLang="ko-KR" sz="2000" dirty="0">
                <a:solidFill>
                  <a:schemeClr val="accent5"/>
                </a:solidFill>
              </a:rPr>
              <a:t> times</a:t>
            </a:r>
            <a:r>
              <a:rPr lang="en-US" altLang="ko-KR" sz="2000" dirty="0"/>
              <a:t> </a:t>
            </a:r>
          </a:p>
        </p:txBody>
      </p:sp>
      <p:graphicFrame>
        <p:nvGraphicFramePr>
          <p:cNvPr id="40" name="표 47">
            <a:extLst>
              <a:ext uri="{FF2B5EF4-FFF2-40B4-BE49-F238E27FC236}">
                <a16:creationId xmlns:a16="http://schemas.microsoft.com/office/drawing/2014/main" id="{E2A12308-D95F-4B42-AE2C-B5D27D47BA91}"/>
              </a:ext>
            </a:extLst>
          </p:cNvPr>
          <p:cNvGraphicFramePr>
            <a:graphicFrameLocks noGrp="1"/>
          </p:cNvGraphicFramePr>
          <p:nvPr/>
        </p:nvGraphicFramePr>
        <p:xfrm>
          <a:off x="710090" y="2933944"/>
          <a:ext cx="1374729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43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458243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458243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graphicFrame>
        <p:nvGraphicFramePr>
          <p:cNvPr id="41" name="표 47">
            <a:extLst>
              <a:ext uri="{FF2B5EF4-FFF2-40B4-BE49-F238E27FC236}">
                <a16:creationId xmlns:a16="http://schemas.microsoft.com/office/drawing/2014/main" id="{7DAA98EA-FAEB-46AE-96C2-579FC213A833}"/>
              </a:ext>
            </a:extLst>
          </p:cNvPr>
          <p:cNvGraphicFramePr>
            <a:graphicFrameLocks noGrp="1"/>
          </p:cNvGraphicFramePr>
          <p:nvPr/>
        </p:nvGraphicFramePr>
        <p:xfrm>
          <a:off x="2465124" y="2582142"/>
          <a:ext cx="165132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443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550443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550443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sp>
        <p:nvSpPr>
          <p:cNvPr id="42" name="Rectangle: Rounded Corners 6">
            <a:extLst>
              <a:ext uri="{FF2B5EF4-FFF2-40B4-BE49-F238E27FC236}">
                <a16:creationId xmlns:a16="http://schemas.microsoft.com/office/drawing/2014/main" id="{11D592D2-27D2-4303-9ECA-52F6FFFE8C92}"/>
              </a:ext>
            </a:extLst>
          </p:cNvPr>
          <p:cNvSpPr/>
          <p:nvPr/>
        </p:nvSpPr>
        <p:spPr>
          <a:xfrm>
            <a:off x="438101" y="2250190"/>
            <a:ext cx="6913262" cy="2192303"/>
          </a:xfrm>
          <a:prstGeom prst="roundRect">
            <a:avLst/>
          </a:prstGeom>
          <a:noFill/>
          <a:ln w="28575">
            <a:solidFill>
              <a:srgbClr val="0F0F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A86AF5-4B9A-4C6B-98AA-3B805925A675}"/>
              </a:ext>
            </a:extLst>
          </p:cNvPr>
          <p:cNvSpPr txBox="1"/>
          <p:nvPr/>
        </p:nvSpPr>
        <p:spPr>
          <a:xfrm>
            <a:off x="948834" y="3751828"/>
            <a:ext cx="9739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Query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(1 x d)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3828D2-FD56-44A0-80FD-6909ECB665BC}"/>
              </a:ext>
            </a:extLst>
          </p:cNvPr>
          <p:cNvSpPr txBox="1"/>
          <p:nvPr/>
        </p:nvSpPr>
        <p:spPr>
          <a:xfrm>
            <a:off x="2550961" y="3746206"/>
            <a:ext cx="145131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Key Matrix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(n x d)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6BE97487-2D8F-48A2-A759-2B26A8A1F344}"/>
              </a:ext>
            </a:extLst>
          </p:cNvPr>
          <p:cNvGrpSpPr/>
          <p:nvPr/>
        </p:nvGrpSpPr>
        <p:grpSpPr>
          <a:xfrm>
            <a:off x="617122" y="2981687"/>
            <a:ext cx="1606512" cy="313052"/>
            <a:chOff x="499491" y="2840584"/>
            <a:chExt cx="1423401" cy="298038"/>
          </a:xfrm>
        </p:grpSpPr>
        <p:sp>
          <p:nvSpPr>
            <p:cNvPr id="46" name="왼쪽 대괄호 54">
              <a:extLst>
                <a:ext uri="{FF2B5EF4-FFF2-40B4-BE49-F238E27FC236}">
                  <a16:creationId xmlns:a16="http://schemas.microsoft.com/office/drawing/2014/main" id="{BBC3FD9E-82FA-4754-BE4A-E5A27C32B926}"/>
                </a:ext>
              </a:extLst>
            </p:cNvPr>
            <p:cNvSpPr/>
            <p:nvPr/>
          </p:nvSpPr>
          <p:spPr>
            <a:xfrm>
              <a:off x="49949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왼쪽 대괄호 55">
              <a:extLst>
                <a:ext uri="{FF2B5EF4-FFF2-40B4-BE49-F238E27FC236}">
                  <a16:creationId xmlns:a16="http://schemas.microsoft.com/office/drawing/2014/main" id="{8067AECA-7A68-4735-B4B1-4BF8EDD95289}"/>
                </a:ext>
              </a:extLst>
            </p:cNvPr>
            <p:cNvSpPr/>
            <p:nvPr/>
          </p:nvSpPr>
          <p:spPr>
            <a:xfrm flipH="1">
              <a:off x="186704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57">
            <a:extLst>
              <a:ext uri="{FF2B5EF4-FFF2-40B4-BE49-F238E27FC236}">
                <a16:creationId xmlns:a16="http://schemas.microsoft.com/office/drawing/2014/main" id="{8ED7E1DE-3D6C-4D1C-9D0B-7A3DC92F7414}"/>
              </a:ext>
            </a:extLst>
          </p:cNvPr>
          <p:cNvGrpSpPr/>
          <p:nvPr/>
        </p:nvGrpSpPr>
        <p:grpSpPr>
          <a:xfrm>
            <a:off x="2497440" y="2602225"/>
            <a:ext cx="1666520" cy="1143981"/>
            <a:chOff x="591851" y="2840584"/>
            <a:chExt cx="1423401" cy="298038"/>
          </a:xfrm>
        </p:grpSpPr>
        <p:sp>
          <p:nvSpPr>
            <p:cNvPr id="49" name="왼쪽 대괄호 58">
              <a:extLst>
                <a:ext uri="{FF2B5EF4-FFF2-40B4-BE49-F238E27FC236}">
                  <a16:creationId xmlns:a16="http://schemas.microsoft.com/office/drawing/2014/main" id="{D3F37FB1-C972-40BB-BB0D-3C73AD6951DE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왼쪽 대괄호 59">
              <a:extLst>
                <a:ext uri="{FF2B5EF4-FFF2-40B4-BE49-F238E27FC236}">
                  <a16:creationId xmlns:a16="http://schemas.microsoft.com/office/drawing/2014/main" id="{38D21213-8B11-44F2-9DCB-C29AD0A5758E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Arrow: Right 19">
            <a:extLst>
              <a:ext uri="{FF2B5EF4-FFF2-40B4-BE49-F238E27FC236}">
                <a16:creationId xmlns:a16="http://schemas.microsoft.com/office/drawing/2014/main" id="{D56F1D44-6CB2-40EB-96E0-7EC8C0EBD368}"/>
              </a:ext>
            </a:extLst>
          </p:cNvPr>
          <p:cNvSpPr/>
          <p:nvPr/>
        </p:nvSpPr>
        <p:spPr>
          <a:xfrm>
            <a:off x="4248865" y="3028415"/>
            <a:ext cx="290512" cy="317038"/>
          </a:xfrm>
          <a:prstGeom prst="rightArrow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26">
            <a:extLst>
              <a:ext uri="{FF2B5EF4-FFF2-40B4-BE49-F238E27FC236}">
                <a16:creationId xmlns:a16="http://schemas.microsoft.com/office/drawing/2014/main" id="{9F760D34-50DF-42DC-A87B-3C521BA28641}"/>
              </a:ext>
            </a:extLst>
          </p:cNvPr>
          <p:cNvSpPr/>
          <p:nvPr/>
        </p:nvSpPr>
        <p:spPr>
          <a:xfrm>
            <a:off x="4248551" y="3029303"/>
            <a:ext cx="290512" cy="317038"/>
          </a:xfrm>
          <a:prstGeom prst="rightArrow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표 47">
            <a:extLst>
              <a:ext uri="{FF2B5EF4-FFF2-40B4-BE49-F238E27FC236}">
                <a16:creationId xmlns:a16="http://schemas.microsoft.com/office/drawing/2014/main" id="{1CD68121-265D-4C9D-81BB-09261B470D78}"/>
              </a:ext>
            </a:extLst>
          </p:cNvPr>
          <p:cNvGraphicFramePr>
            <a:graphicFrameLocks noGrp="1"/>
          </p:cNvGraphicFramePr>
          <p:nvPr/>
        </p:nvGraphicFramePr>
        <p:xfrm>
          <a:off x="4822241" y="2582142"/>
          <a:ext cx="22553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72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751772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751772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−0.6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−0.6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−0.9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0.1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0.1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  0.3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0.9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  0.4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0.4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grpSp>
        <p:nvGrpSpPr>
          <p:cNvPr id="54" name="그룹 57">
            <a:extLst>
              <a:ext uri="{FF2B5EF4-FFF2-40B4-BE49-F238E27FC236}">
                <a16:creationId xmlns:a16="http://schemas.microsoft.com/office/drawing/2014/main" id="{365491D8-97E0-4B37-979F-4B15656717A3}"/>
              </a:ext>
            </a:extLst>
          </p:cNvPr>
          <p:cNvGrpSpPr/>
          <p:nvPr/>
        </p:nvGrpSpPr>
        <p:grpSpPr>
          <a:xfrm>
            <a:off x="4774735" y="2602225"/>
            <a:ext cx="2302822" cy="1143981"/>
            <a:chOff x="591851" y="2840584"/>
            <a:chExt cx="1423401" cy="298038"/>
          </a:xfrm>
        </p:grpSpPr>
        <p:sp>
          <p:nvSpPr>
            <p:cNvPr id="55" name="왼쪽 대괄호 58">
              <a:extLst>
                <a:ext uri="{FF2B5EF4-FFF2-40B4-BE49-F238E27FC236}">
                  <a16:creationId xmlns:a16="http://schemas.microsoft.com/office/drawing/2014/main" id="{65249D99-87E9-4BF0-8FCB-876BCBE2ADAA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왼쪽 대괄호 59">
              <a:extLst>
                <a:ext uri="{FF2B5EF4-FFF2-40B4-BE49-F238E27FC236}">
                  <a16:creationId xmlns:a16="http://schemas.microsoft.com/office/drawing/2014/main" id="{F18C9EFA-88EB-49C2-BFC0-B5F7A152D583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D338D9F-3E8B-4A8F-989F-BEBD5AD94C2A}"/>
              </a:ext>
            </a:extLst>
          </p:cNvPr>
          <p:cNvSpPr txBox="1"/>
          <p:nvPr/>
        </p:nvSpPr>
        <p:spPr>
          <a:xfrm>
            <a:off x="4931476" y="3746206"/>
            <a:ext cx="19893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Sorted Key Matrix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(n x d)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58" name="모서리가 둥근 직사각형 12">
            <a:extLst>
              <a:ext uri="{FF2B5EF4-FFF2-40B4-BE49-F238E27FC236}">
                <a16:creationId xmlns:a16="http://schemas.microsoft.com/office/drawing/2014/main" id="{00E36672-EF9A-4D8B-889B-D0C1B6E7D616}"/>
              </a:ext>
            </a:extLst>
          </p:cNvPr>
          <p:cNvSpPr/>
          <p:nvPr/>
        </p:nvSpPr>
        <p:spPr>
          <a:xfrm>
            <a:off x="708142" y="2964362"/>
            <a:ext cx="443898" cy="347702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59" name="모서리가 둥근 직사각형 12">
            <a:extLst>
              <a:ext uri="{FF2B5EF4-FFF2-40B4-BE49-F238E27FC236}">
                <a16:creationId xmlns:a16="http://schemas.microsoft.com/office/drawing/2014/main" id="{00E36672-EF9A-4D8B-889B-D0C1B6E7D616}"/>
              </a:ext>
            </a:extLst>
          </p:cNvPr>
          <p:cNvSpPr/>
          <p:nvPr/>
        </p:nvSpPr>
        <p:spPr>
          <a:xfrm>
            <a:off x="4878500" y="3368024"/>
            <a:ext cx="644872" cy="347702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5197344" y="2815525"/>
            <a:ext cx="6494" cy="5524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12">
            <a:extLst>
              <a:ext uri="{FF2B5EF4-FFF2-40B4-BE49-F238E27FC236}">
                <a16:creationId xmlns:a16="http://schemas.microsoft.com/office/drawing/2014/main" id="{05EF3009-3996-4973-A0D4-D0748DB8DEAA}"/>
              </a:ext>
            </a:extLst>
          </p:cNvPr>
          <p:cNvSpPr/>
          <p:nvPr/>
        </p:nvSpPr>
        <p:spPr>
          <a:xfrm>
            <a:off x="1179269" y="2960674"/>
            <a:ext cx="458385" cy="347702"/>
          </a:xfrm>
          <a:prstGeom prst="roundRect">
            <a:avLst/>
          </a:prstGeom>
          <a:solidFill>
            <a:srgbClr val="C00000">
              <a:alpha val="20000"/>
            </a:srgb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62" name="모서리가 둥근 직사각형 12">
            <a:extLst>
              <a:ext uri="{FF2B5EF4-FFF2-40B4-BE49-F238E27FC236}">
                <a16:creationId xmlns:a16="http://schemas.microsoft.com/office/drawing/2014/main" id="{05EF3009-3996-4973-A0D4-D0748DB8DEAA}"/>
              </a:ext>
            </a:extLst>
          </p:cNvPr>
          <p:cNvSpPr/>
          <p:nvPr/>
        </p:nvSpPr>
        <p:spPr>
          <a:xfrm>
            <a:off x="5560546" y="2607532"/>
            <a:ext cx="725523" cy="347702"/>
          </a:xfrm>
          <a:prstGeom prst="roundRect">
            <a:avLst/>
          </a:prstGeom>
          <a:solidFill>
            <a:srgbClr val="C00000">
              <a:alpha val="20000"/>
            </a:srgb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63" name="모서리가 둥근 직사각형 12">
            <a:extLst>
              <a:ext uri="{FF2B5EF4-FFF2-40B4-BE49-F238E27FC236}">
                <a16:creationId xmlns:a16="http://schemas.microsoft.com/office/drawing/2014/main" id="{00E36672-EF9A-4D8B-889B-D0C1B6E7D616}"/>
              </a:ext>
            </a:extLst>
          </p:cNvPr>
          <p:cNvSpPr/>
          <p:nvPr/>
        </p:nvSpPr>
        <p:spPr>
          <a:xfrm>
            <a:off x="1666668" y="2960674"/>
            <a:ext cx="443898" cy="347702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64" name="모서리가 둥근 직사각형 12">
            <a:extLst>
              <a:ext uri="{FF2B5EF4-FFF2-40B4-BE49-F238E27FC236}">
                <a16:creationId xmlns:a16="http://schemas.microsoft.com/office/drawing/2014/main" id="{00E36672-EF9A-4D8B-889B-D0C1B6E7D616}"/>
              </a:ext>
            </a:extLst>
          </p:cNvPr>
          <p:cNvSpPr/>
          <p:nvPr/>
        </p:nvSpPr>
        <p:spPr>
          <a:xfrm>
            <a:off x="6412357" y="3346960"/>
            <a:ext cx="613539" cy="347702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6722133" y="2810358"/>
            <a:ext cx="6494" cy="5524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5916405" y="2967925"/>
            <a:ext cx="6494" cy="552499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표 47">
            <a:extLst>
              <a:ext uri="{FF2B5EF4-FFF2-40B4-BE49-F238E27FC236}">
                <a16:creationId xmlns:a16="http://schemas.microsoft.com/office/drawing/2014/main" id="{E2A12308-D95F-4B42-AE2C-B5D27D47BA91}"/>
              </a:ext>
            </a:extLst>
          </p:cNvPr>
          <p:cNvGraphicFramePr>
            <a:graphicFrameLocks noGrp="1"/>
          </p:cNvGraphicFramePr>
          <p:nvPr/>
        </p:nvGraphicFramePr>
        <p:xfrm>
          <a:off x="8745378" y="4223136"/>
          <a:ext cx="458243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43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cxnSp>
        <p:nvCxnSpPr>
          <p:cNvPr id="70" name="직선 화살표 연결선 69"/>
          <p:cNvCxnSpPr/>
          <p:nvPr/>
        </p:nvCxnSpPr>
        <p:spPr>
          <a:xfrm flipV="1">
            <a:off x="5207085" y="2618256"/>
            <a:ext cx="0" cy="3188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표 47">
            <a:extLst>
              <a:ext uri="{FF2B5EF4-FFF2-40B4-BE49-F238E27FC236}">
                <a16:creationId xmlns:a16="http://schemas.microsoft.com/office/drawing/2014/main" id="{E2A12308-D95F-4B42-AE2C-B5D27D47BA91}"/>
              </a:ext>
            </a:extLst>
          </p:cNvPr>
          <p:cNvGraphicFramePr>
            <a:graphicFrameLocks noGrp="1"/>
          </p:cNvGraphicFramePr>
          <p:nvPr/>
        </p:nvGraphicFramePr>
        <p:xfrm>
          <a:off x="7563592" y="2543145"/>
          <a:ext cx="656999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99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0.08</a:t>
                      </a:r>
                      <a:r>
                        <a:rPr lang="en-US" altLang="ko-KR" sz="1200" b="1" dirty="0">
                          <a:solidFill>
                            <a:schemeClr val="accent5"/>
                          </a:solidFill>
                        </a:rPr>
                        <a:t>[1]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graphicFrame>
        <p:nvGraphicFramePr>
          <p:cNvPr id="73" name="표 47">
            <a:extLst>
              <a:ext uri="{FF2B5EF4-FFF2-40B4-BE49-F238E27FC236}">
                <a16:creationId xmlns:a16="http://schemas.microsoft.com/office/drawing/2014/main" id="{E2A12308-D95F-4B42-AE2C-B5D27D47BA91}"/>
              </a:ext>
            </a:extLst>
          </p:cNvPr>
          <p:cNvGraphicFramePr>
            <a:graphicFrameLocks noGrp="1"/>
          </p:cNvGraphicFramePr>
          <p:nvPr/>
        </p:nvGraphicFramePr>
        <p:xfrm>
          <a:off x="8579821" y="3841043"/>
          <a:ext cx="656999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99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0.30</a:t>
                      </a:r>
                      <a:r>
                        <a:rPr lang="en-US" altLang="ko-KR" sz="1200" b="1" dirty="0">
                          <a:solidFill>
                            <a:schemeClr val="accent5"/>
                          </a:solidFill>
                        </a:rPr>
                        <a:t>[2]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sp>
        <p:nvSpPr>
          <p:cNvPr id="74" name="모서리가 둥근 직사각형 12">
            <a:extLst>
              <a:ext uri="{FF2B5EF4-FFF2-40B4-BE49-F238E27FC236}">
                <a16:creationId xmlns:a16="http://schemas.microsoft.com/office/drawing/2014/main" id="{00E36672-EF9A-4D8B-889B-D0C1B6E7D616}"/>
              </a:ext>
            </a:extLst>
          </p:cNvPr>
          <p:cNvSpPr/>
          <p:nvPr/>
        </p:nvSpPr>
        <p:spPr>
          <a:xfrm>
            <a:off x="8541252" y="2575273"/>
            <a:ext cx="661059" cy="347702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75" name="모서리가 둥근 직사각형 12">
            <a:extLst>
              <a:ext uri="{FF2B5EF4-FFF2-40B4-BE49-F238E27FC236}">
                <a16:creationId xmlns:a16="http://schemas.microsoft.com/office/drawing/2014/main" id="{00E36672-EF9A-4D8B-889B-D0C1B6E7D616}"/>
              </a:ext>
            </a:extLst>
          </p:cNvPr>
          <p:cNvSpPr/>
          <p:nvPr/>
        </p:nvSpPr>
        <p:spPr>
          <a:xfrm>
            <a:off x="8563683" y="3872469"/>
            <a:ext cx="677022" cy="347702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grpSp>
        <p:nvGrpSpPr>
          <p:cNvPr id="76" name="Group 10">
            <a:extLst>
              <a:ext uri="{FF2B5EF4-FFF2-40B4-BE49-F238E27FC236}">
                <a16:creationId xmlns:a16="http://schemas.microsoft.com/office/drawing/2014/main" id="{6BE97487-2D8F-48A2-A759-2B26A8A1F344}"/>
              </a:ext>
            </a:extLst>
          </p:cNvPr>
          <p:cNvGrpSpPr/>
          <p:nvPr/>
        </p:nvGrpSpPr>
        <p:grpSpPr>
          <a:xfrm>
            <a:off x="7514583" y="2601600"/>
            <a:ext cx="742557" cy="313052"/>
            <a:chOff x="499491" y="2840584"/>
            <a:chExt cx="1423401" cy="298038"/>
          </a:xfrm>
        </p:grpSpPr>
        <p:sp>
          <p:nvSpPr>
            <p:cNvPr id="77" name="왼쪽 대괄호 54">
              <a:extLst>
                <a:ext uri="{FF2B5EF4-FFF2-40B4-BE49-F238E27FC236}">
                  <a16:creationId xmlns:a16="http://schemas.microsoft.com/office/drawing/2014/main" id="{BBC3FD9E-82FA-4754-BE4A-E5A27C32B926}"/>
                </a:ext>
              </a:extLst>
            </p:cNvPr>
            <p:cNvSpPr/>
            <p:nvPr/>
          </p:nvSpPr>
          <p:spPr>
            <a:xfrm>
              <a:off x="49949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왼쪽 대괄호 55">
              <a:extLst>
                <a:ext uri="{FF2B5EF4-FFF2-40B4-BE49-F238E27FC236}">
                  <a16:creationId xmlns:a16="http://schemas.microsoft.com/office/drawing/2014/main" id="{8067AECA-7A68-4735-B4B1-4BF8EDD95289}"/>
                </a:ext>
              </a:extLst>
            </p:cNvPr>
            <p:cNvSpPr/>
            <p:nvPr/>
          </p:nvSpPr>
          <p:spPr>
            <a:xfrm flipH="1">
              <a:off x="186704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9" name="표 47">
            <a:extLst>
              <a:ext uri="{FF2B5EF4-FFF2-40B4-BE49-F238E27FC236}">
                <a16:creationId xmlns:a16="http://schemas.microsoft.com/office/drawing/2014/main" id="{E2A12308-D95F-4B42-AE2C-B5D27D47BA91}"/>
              </a:ext>
            </a:extLst>
          </p:cNvPr>
          <p:cNvGraphicFramePr>
            <a:graphicFrameLocks noGrp="1"/>
          </p:cNvGraphicFramePr>
          <p:nvPr/>
        </p:nvGraphicFramePr>
        <p:xfrm>
          <a:off x="7563978" y="2552490"/>
          <a:ext cx="656999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99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0.72</a:t>
                      </a:r>
                      <a:r>
                        <a:rPr lang="en-US" altLang="ko-KR" sz="1200" b="1" dirty="0">
                          <a:solidFill>
                            <a:schemeClr val="accent5"/>
                          </a:solidFill>
                        </a:rPr>
                        <a:t>[2]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graphicFrame>
        <p:nvGraphicFramePr>
          <p:cNvPr id="80" name="표 47">
            <a:extLst>
              <a:ext uri="{FF2B5EF4-FFF2-40B4-BE49-F238E27FC236}">
                <a16:creationId xmlns:a16="http://schemas.microsoft.com/office/drawing/2014/main" id="{E2A12308-D95F-4B42-AE2C-B5D27D47BA91}"/>
              </a:ext>
            </a:extLst>
          </p:cNvPr>
          <p:cNvGraphicFramePr>
            <a:graphicFrameLocks noGrp="1"/>
          </p:cNvGraphicFramePr>
          <p:nvPr/>
        </p:nvGraphicFramePr>
        <p:xfrm>
          <a:off x="9408424" y="2546708"/>
          <a:ext cx="458243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43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grpSp>
        <p:nvGrpSpPr>
          <p:cNvPr id="81" name="Group 10">
            <a:extLst>
              <a:ext uri="{FF2B5EF4-FFF2-40B4-BE49-F238E27FC236}">
                <a16:creationId xmlns:a16="http://schemas.microsoft.com/office/drawing/2014/main" id="{6BE97487-2D8F-48A2-A759-2B26A8A1F344}"/>
              </a:ext>
            </a:extLst>
          </p:cNvPr>
          <p:cNvGrpSpPr/>
          <p:nvPr/>
        </p:nvGrpSpPr>
        <p:grpSpPr>
          <a:xfrm>
            <a:off x="8489097" y="2601600"/>
            <a:ext cx="742557" cy="313052"/>
            <a:chOff x="499491" y="2840584"/>
            <a:chExt cx="1423401" cy="298038"/>
          </a:xfrm>
        </p:grpSpPr>
        <p:sp>
          <p:nvSpPr>
            <p:cNvPr id="82" name="왼쪽 대괄호 54">
              <a:extLst>
                <a:ext uri="{FF2B5EF4-FFF2-40B4-BE49-F238E27FC236}">
                  <a16:creationId xmlns:a16="http://schemas.microsoft.com/office/drawing/2014/main" id="{BBC3FD9E-82FA-4754-BE4A-E5A27C32B926}"/>
                </a:ext>
              </a:extLst>
            </p:cNvPr>
            <p:cNvSpPr/>
            <p:nvPr/>
          </p:nvSpPr>
          <p:spPr>
            <a:xfrm>
              <a:off x="49949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왼쪽 대괄호 55">
              <a:extLst>
                <a:ext uri="{FF2B5EF4-FFF2-40B4-BE49-F238E27FC236}">
                  <a16:creationId xmlns:a16="http://schemas.microsoft.com/office/drawing/2014/main" id="{8067AECA-7A68-4735-B4B1-4BF8EDD95289}"/>
                </a:ext>
              </a:extLst>
            </p:cNvPr>
            <p:cNvSpPr/>
            <p:nvPr/>
          </p:nvSpPr>
          <p:spPr>
            <a:xfrm flipH="1">
              <a:off x="186704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4" name="표 47">
            <a:extLst>
              <a:ext uri="{FF2B5EF4-FFF2-40B4-BE49-F238E27FC236}">
                <a16:creationId xmlns:a16="http://schemas.microsoft.com/office/drawing/2014/main" id="{E2A12308-D95F-4B42-AE2C-B5D27D47BA91}"/>
              </a:ext>
            </a:extLst>
          </p:cNvPr>
          <p:cNvGraphicFramePr>
            <a:graphicFrameLocks noGrp="1"/>
          </p:cNvGraphicFramePr>
          <p:nvPr/>
        </p:nvGraphicFramePr>
        <p:xfrm>
          <a:off x="8538492" y="2546708"/>
          <a:ext cx="656999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99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0.30</a:t>
                      </a:r>
                      <a:r>
                        <a:rPr lang="en-US" altLang="ko-KR" sz="1200" b="1" dirty="0">
                          <a:solidFill>
                            <a:schemeClr val="accent5"/>
                          </a:solidFill>
                        </a:rPr>
                        <a:t>[2]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grpSp>
        <p:nvGrpSpPr>
          <p:cNvPr id="85" name="Group 10">
            <a:extLst>
              <a:ext uri="{FF2B5EF4-FFF2-40B4-BE49-F238E27FC236}">
                <a16:creationId xmlns:a16="http://schemas.microsoft.com/office/drawing/2014/main" id="{6BE97487-2D8F-48A2-A759-2B26A8A1F344}"/>
              </a:ext>
            </a:extLst>
          </p:cNvPr>
          <p:cNvGrpSpPr/>
          <p:nvPr/>
        </p:nvGrpSpPr>
        <p:grpSpPr>
          <a:xfrm>
            <a:off x="9488772" y="2597751"/>
            <a:ext cx="742557" cy="313052"/>
            <a:chOff x="499491" y="2840584"/>
            <a:chExt cx="1423401" cy="298038"/>
          </a:xfrm>
        </p:grpSpPr>
        <p:sp>
          <p:nvSpPr>
            <p:cNvPr id="86" name="왼쪽 대괄호 54">
              <a:extLst>
                <a:ext uri="{FF2B5EF4-FFF2-40B4-BE49-F238E27FC236}">
                  <a16:creationId xmlns:a16="http://schemas.microsoft.com/office/drawing/2014/main" id="{BBC3FD9E-82FA-4754-BE4A-E5A27C32B926}"/>
                </a:ext>
              </a:extLst>
            </p:cNvPr>
            <p:cNvSpPr/>
            <p:nvPr/>
          </p:nvSpPr>
          <p:spPr>
            <a:xfrm>
              <a:off x="49949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왼쪽 대괄호 55">
              <a:extLst>
                <a:ext uri="{FF2B5EF4-FFF2-40B4-BE49-F238E27FC236}">
                  <a16:creationId xmlns:a16="http://schemas.microsoft.com/office/drawing/2014/main" id="{8067AECA-7A68-4735-B4B1-4BF8EDD95289}"/>
                </a:ext>
              </a:extLst>
            </p:cNvPr>
            <p:cNvSpPr/>
            <p:nvPr/>
          </p:nvSpPr>
          <p:spPr>
            <a:xfrm flipH="1">
              <a:off x="186704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97" name="표 47">
            <a:extLst>
              <a:ext uri="{FF2B5EF4-FFF2-40B4-BE49-F238E27FC236}">
                <a16:creationId xmlns:a16="http://schemas.microsoft.com/office/drawing/2014/main" id="{E2A12308-D95F-4B42-AE2C-B5D27D47BA91}"/>
              </a:ext>
            </a:extLst>
          </p:cNvPr>
          <p:cNvGraphicFramePr>
            <a:graphicFrameLocks noGrp="1"/>
          </p:cNvGraphicFramePr>
          <p:nvPr/>
        </p:nvGraphicFramePr>
        <p:xfrm>
          <a:off x="9538167" y="2542859"/>
          <a:ext cx="656999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99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0.24</a:t>
                      </a:r>
                      <a:r>
                        <a:rPr lang="en-US" altLang="ko-KR" sz="1200" b="1" dirty="0">
                          <a:solidFill>
                            <a:schemeClr val="accent5"/>
                          </a:solidFill>
                        </a:rPr>
                        <a:t>[0]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>
          <a:xfrm>
            <a:off x="7441147" y="2079005"/>
            <a:ext cx="841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/>
                </a:solidFill>
              </a:rPr>
              <a:t>1</a:t>
            </a:r>
            <a:r>
              <a:rPr lang="en-US" altLang="ko-KR" sz="1400" baseline="30000" dirty="0">
                <a:solidFill>
                  <a:schemeClr val="accent5"/>
                </a:solidFill>
              </a:rPr>
              <a:t>st</a:t>
            </a:r>
            <a:br>
              <a:rPr lang="en-US" altLang="ko-KR" sz="1400" baseline="30000" dirty="0">
                <a:solidFill>
                  <a:schemeClr val="accent5"/>
                </a:solidFill>
              </a:rPr>
            </a:br>
            <a:r>
              <a:rPr lang="en-US" altLang="ko-KR" sz="1400" dirty="0">
                <a:solidFill>
                  <a:schemeClr val="accent5"/>
                </a:solidFill>
              </a:rPr>
              <a:t> Column</a:t>
            </a:r>
            <a:endParaRPr lang="ko-KR" altLang="en-US" sz="1400" dirty="0"/>
          </a:p>
        </p:txBody>
      </p:sp>
      <p:sp>
        <p:nvSpPr>
          <p:cNvPr id="99" name="직사각형 98"/>
          <p:cNvSpPr/>
          <p:nvPr/>
        </p:nvSpPr>
        <p:spPr>
          <a:xfrm>
            <a:off x="8414659" y="2074531"/>
            <a:ext cx="841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/>
                </a:solidFill>
              </a:rPr>
              <a:t>2</a:t>
            </a:r>
            <a:r>
              <a:rPr lang="en-US" altLang="ko-KR" sz="1400" baseline="30000" dirty="0">
                <a:solidFill>
                  <a:schemeClr val="accent5"/>
                </a:solidFill>
              </a:rPr>
              <a:t>nd</a:t>
            </a:r>
            <a:r>
              <a:rPr lang="en-US" altLang="ko-KR" sz="1400" dirty="0">
                <a:solidFill>
                  <a:schemeClr val="accent5"/>
                </a:solidFill>
              </a:rPr>
              <a:t> </a:t>
            </a:r>
            <a:r>
              <a:rPr lang="en-US" altLang="ko-KR" sz="1400" baseline="30000" dirty="0">
                <a:solidFill>
                  <a:schemeClr val="accent5"/>
                </a:solidFill>
              </a:rPr>
              <a:t/>
            </a:r>
            <a:br>
              <a:rPr lang="en-US" altLang="ko-KR" sz="1400" baseline="30000" dirty="0">
                <a:solidFill>
                  <a:schemeClr val="accent5"/>
                </a:solidFill>
              </a:rPr>
            </a:br>
            <a:r>
              <a:rPr lang="en-US" altLang="ko-KR" sz="1400" dirty="0">
                <a:solidFill>
                  <a:schemeClr val="accent5"/>
                </a:solidFill>
              </a:rPr>
              <a:t> Column</a:t>
            </a:r>
            <a:endParaRPr lang="ko-KR" altLang="en-US" sz="1400" dirty="0"/>
          </a:p>
        </p:txBody>
      </p:sp>
      <p:sp>
        <p:nvSpPr>
          <p:cNvPr id="104" name="직사각형 103"/>
          <p:cNvSpPr/>
          <p:nvPr/>
        </p:nvSpPr>
        <p:spPr>
          <a:xfrm>
            <a:off x="9408424" y="2076503"/>
            <a:ext cx="841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/>
                </a:solidFill>
              </a:rPr>
              <a:t>3</a:t>
            </a:r>
            <a:r>
              <a:rPr lang="en-US" altLang="ko-KR" sz="1400" baseline="30000" dirty="0">
                <a:solidFill>
                  <a:schemeClr val="accent5"/>
                </a:solidFill>
              </a:rPr>
              <a:t>rd</a:t>
            </a:r>
            <a:br>
              <a:rPr lang="en-US" altLang="ko-KR" sz="1400" baseline="30000" dirty="0">
                <a:solidFill>
                  <a:schemeClr val="accent5"/>
                </a:solidFill>
              </a:rPr>
            </a:br>
            <a:r>
              <a:rPr lang="en-US" altLang="ko-KR" sz="1400" dirty="0">
                <a:solidFill>
                  <a:schemeClr val="accent5"/>
                </a:solidFill>
              </a:rPr>
              <a:t> Column</a:t>
            </a:r>
            <a:endParaRPr lang="ko-KR" altLang="en-US" sz="1400" dirty="0"/>
          </a:p>
        </p:txBody>
      </p:sp>
      <p:sp>
        <p:nvSpPr>
          <p:cNvPr id="105" name="타원 104"/>
          <p:cNvSpPr/>
          <p:nvPr/>
        </p:nvSpPr>
        <p:spPr>
          <a:xfrm>
            <a:off x="8571602" y="3126843"/>
            <a:ext cx="588936" cy="58893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max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cxnSp>
        <p:nvCxnSpPr>
          <p:cNvPr id="106" name="직선 화살표 연결선 105"/>
          <p:cNvCxnSpPr>
            <a:endCxn id="105" idx="2"/>
          </p:cNvCxnSpPr>
          <p:nvPr/>
        </p:nvCxnSpPr>
        <p:spPr>
          <a:xfrm>
            <a:off x="7857605" y="2918501"/>
            <a:ext cx="705600" cy="486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84" idx="2"/>
            <a:endCxn id="105" idx="0"/>
          </p:cNvCxnSpPr>
          <p:nvPr/>
        </p:nvCxnSpPr>
        <p:spPr>
          <a:xfrm flipH="1">
            <a:off x="8866070" y="2938845"/>
            <a:ext cx="921" cy="1879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97" idx="2"/>
            <a:endCxn id="105" idx="6"/>
          </p:cNvCxnSpPr>
          <p:nvPr/>
        </p:nvCxnSpPr>
        <p:spPr>
          <a:xfrm flipH="1">
            <a:off x="9160538" y="2934996"/>
            <a:ext cx="706128" cy="4863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H="1">
            <a:off x="8865149" y="3710056"/>
            <a:ext cx="921" cy="1879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표 47">
            <a:extLst>
              <a:ext uri="{FF2B5EF4-FFF2-40B4-BE49-F238E27FC236}">
                <a16:creationId xmlns:a16="http://schemas.microsoft.com/office/drawing/2014/main" id="{E2A12308-D95F-4B42-AE2C-B5D27D47BA91}"/>
              </a:ext>
            </a:extLst>
          </p:cNvPr>
          <p:cNvGraphicFramePr>
            <a:graphicFrameLocks noGrp="1"/>
          </p:cNvGraphicFramePr>
          <p:nvPr/>
        </p:nvGraphicFramePr>
        <p:xfrm>
          <a:off x="8450821" y="3843049"/>
          <a:ext cx="458243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43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grpSp>
        <p:nvGrpSpPr>
          <p:cNvPr id="112" name="Group 10">
            <a:extLst>
              <a:ext uri="{FF2B5EF4-FFF2-40B4-BE49-F238E27FC236}">
                <a16:creationId xmlns:a16="http://schemas.microsoft.com/office/drawing/2014/main" id="{6BE97487-2D8F-48A2-A759-2B26A8A1F344}"/>
              </a:ext>
            </a:extLst>
          </p:cNvPr>
          <p:cNvGrpSpPr/>
          <p:nvPr/>
        </p:nvGrpSpPr>
        <p:grpSpPr>
          <a:xfrm>
            <a:off x="8531169" y="3894092"/>
            <a:ext cx="742557" cy="313052"/>
            <a:chOff x="499491" y="2840584"/>
            <a:chExt cx="1423401" cy="298038"/>
          </a:xfrm>
        </p:grpSpPr>
        <p:sp>
          <p:nvSpPr>
            <p:cNvPr id="113" name="왼쪽 대괄호 54">
              <a:extLst>
                <a:ext uri="{FF2B5EF4-FFF2-40B4-BE49-F238E27FC236}">
                  <a16:creationId xmlns:a16="http://schemas.microsoft.com/office/drawing/2014/main" id="{BBC3FD9E-82FA-4754-BE4A-E5A27C32B926}"/>
                </a:ext>
              </a:extLst>
            </p:cNvPr>
            <p:cNvSpPr/>
            <p:nvPr/>
          </p:nvSpPr>
          <p:spPr>
            <a:xfrm>
              <a:off x="49949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왼쪽 대괄호 55">
              <a:extLst>
                <a:ext uri="{FF2B5EF4-FFF2-40B4-BE49-F238E27FC236}">
                  <a16:creationId xmlns:a16="http://schemas.microsoft.com/office/drawing/2014/main" id="{8067AECA-7A68-4735-B4B1-4BF8EDD95289}"/>
                </a:ext>
              </a:extLst>
            </p:cNvPr>
            <p:cNvSpPr/>
            <p:nvPr/>
          </p:nvSpPr>
          <p:spPr>
            <a:xfrm flipH="1">
              <a:off x="186704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AED8BFD7-668C-4C54-8544-D2DF977E7B5D}"/>
              </a:ext>
            </a:extLst>
          </p:cNvPr>
          <p:cNvSpPr txBox="1"/>
          <p:nvPr/>
        </p:nvSpPr>
        <p:spPr>
          <a:xfrm>
            <a:off x="10074091" y="3739144"/>
            <a:ext cx="212127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Estimated Attention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Score (n x 1)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8320243" y="4203031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/>
                </a:solidFill>
              </a:rPr>
              <a:t>2</a:t>
            </a:r>
            <a:r>
              <a:rPr lang="en-US" altLang="ko-KR" sz="1400" baseline="30000" dirty="0">
                <a:solidFill>
                  <a:schemeClr val="accent5"/>
                </a:solidFill>
              </a:rPr>
              <a:t>nd</a:t>
            </a:r>
            <a:r>
              <a:rPr lang="en-US" altLang="ko-KR" sz="1400" dirty="0">
                <a:solidFill>
                  <a:schemeClr val="accent5"/>
                </a:solidFill>
              </a:rPr>
              <a:t>  Column</a:t>
            </a:r>
            <a:endParaRPr lang="ko-KR" altLang="en-US" sz="1400" dirty="0"/>
          </a:p>
        </p:txBody>
      </p:sp>
      <p:graphicFrame>
        <p:nvGraphicFramePr>
          <p:cNvPr id="135" name="표 47">
            <a:extLst>
              <a:ext uri="{FF2B5EF4-FFF2-40B4-BE49-F238E27FC236}">
                <a16:creationId xmlns:a16="http://schemas.microsoft.com/office/drawing/2014/main" id="{317F961A-88A2-402C-AC9A-DD3B2290A0BA}"/>
              </a:ext>
            </a:extLst>
          </p:cNvPr>
          <p:cNvGraphicFramePr>
            <a:graphicFrameLocks noGrp="1"/>
          </p:cNvGraphicFramePr>
          <p:nvPr/>
        </p:nvGraphicFramePr>
        <p:xfrm>
          <a:off x="10710014" y="2583119"/>
          <a:ext cx="770231" cy="1115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31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71856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grpSp>
        <p:nvGrpSpPr>
          <p:cNvPr id="136" name="그룹 61">
            <a:extLst>
              <a:ext uri="{FF2B5EF4-FFF2-40B4-BE49-F238E27FC236}">
                <a16:creationId xmlns:a16="http://schemas.microsoft.com/office/drawing/2014/main" id="{D19EB1B5-A7AB-45FB-90EF-8B74A15EEEBA}"/>
              </a:ext>
            </a:extLst>
          </p:cNvPr>
          <p:cNvGrpSpPr/>
          <p:nvPr/>
        </p:nvGrpSpPr>
        <p:grpSpPr>
          <a:xfrm>
            <a:off x="10703194" y="2582142"/>
            <a:ext cx="824965" cy="1143981"/>
            <a:chOff x="591851" y="2840584"/>
            <a:chExt cx="1423401" cy="298038"/>
          </a:xfrm>
        </p:grpSpPr>
        <p:sp>
          <p:nvSpPr>
            <p:cNvPr id="137" name="왼쪽 대괄호 62">
              <a:extLst>
                <a:ext uri="{FF2B5EF4-FFF2-40B4-BE49-F238E27FC236}">
                  <a16:creationId xmlns:a16="http://schemas.microsoft.com/office/drawing/2014/main" id="{78E5E59F-17A2-476D-A4A4-A1401F7E1B71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왼쪽 대괄호 63">
              <a:extLst>
                <a:ext uri="{FF2B5EF4-FFF2-40B4-BE49-F238E27FC236}">
                  <a16:creationId xmlns:a16="http://schemas.microsoft.com/office/drawing/2014/main" id="{D83A8736-D4FF-495E-AA42-E5B42D10DA5B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39" name="표 47">
            <a:extLst>
              <a:ext uri="{FF2B5EF4-FFF2-40B4-BE49-F238E27FC236}">
                <a16:creationId xmlns:a16="http://schemas.microsoft.com/office/drawing/2014/main" id="{E2A12308-D95F-4B42-AE2C-B5D27D47BA91}"/>
              </a:ext>
            </a:extLst>
          </p:cNvPr>
          <p:cNvGraphicFramePr>
            <a:graphicFrameLocks noGrp="1"/>
          </p:cNvGraphicFramePr>
          <p:nvPr/>
        </p:nvGraphicFramePr>
        <p:xfrm>
          <a:off x="10787177" y="3319189"/>
          <a:ext cx="656999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99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0.72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sp>
        <p:nvSpPr>
          <p:cNvPr id="140" name="모서리가 둥근 직사각형 12">
            <a:extLst>
              <a:ext uri="{FF2B5EF4-FFF2-40B4-BE49-F238E27FC236}">
                <a16:creationId xmlns:a16="http://schemas.microsoft.com/office/drawing/2014/main" id="{00E36672-EF9A-4D8B-889B-D0C1B6E7D616}"/>
              </a:ext>
            </a:extLst>
          </p:cNvPr>
          <p:cNvSpPr/>
          <p:nvPr/>
        </p:nvSpPr>
        <p:spPr>
          <a:xfrm>
            <a:off x="10790312" y="3356821"/>
            <a:ext cx="661059" cy="347702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0967849" y="2580013"/>
            <a:ext cx="38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10965679" y="2945179"/>
            <a:ext cx="38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graphicFrame>
        <p:nvGraphicFramePr>
          <p:cNvPr id="144" name="표 47">
            <a:extLst>
              <a:ext uri="{FF2B5EF4-FFF2-40B4-BE49-F238E27FC236}">
                <a16:creationId xmlns:a16="http://schemas.microsoft.com/office/drawing/2014/main" id="{E2A12308-D95F-4B42-AE2C-B5D27D47BA91}"/>
              </a:ext>
            </a:extLst>
          </p:cNvPr>
          <p:cNvGraphicFramePr>
            <a:graphicFrameLocks noGrp="1"/>
          </p:cNvGraphicFramePr>
          <p:nvPr/>
        </p:nvGraphicFramePr>
        <p:xfrm>
          <a:off x="10787177" y="3320763"/>
          <a:ext cx="656999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99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1.02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06ED45FF-ED77-4309-BBF8-9910F13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9"/>
            <a:ext cx="11757660" cy="1568184"/>
          </a:xfrm>
        </p:spPr>
        <p:txBody>
          <a:bodyPr/>
          <a:lstStyle/>
          <a:p>
            <a:r>
              <a:rPr lang="en-US" altLang="ko-KR" sz="2000" dirty="0"/>
              <a:t>How does one know </a:t>
            </a:r>
            <a:r>
              <a:rPr lang="en-US" altLang="ko-KR" sz="2000" b="1" dirty="0">
                <a:solidFill>
                  <a:schemeClr val="accent5"/>
                </a:solidFill>
              </a:rPr>
              <a:t>which component multiplication results will be large</a:t>
            </a:r>
            <a:r>
              <a:rPr lang="en-US" altLang="ko-KR" sz="2000" dirty="0"/>
              <a:t>? 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Sort each column of the key matrix </a:t>
            </a:r>
            <a:r>
              <a:rPr lang="en-US" sz="2000" dirty="0"/>
              <a:t>(along with its row #)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9CED419-D5FD-4DB4-89AE-FCF46477D0FC}"/>
              </a:ext>
            </a:extLst>
          </p:cNvPr>
          <p:cNvSpPr txBox="1"/>
          <p:nvPr/>
        </p:nvSpPr>
        <p:spPr>
          <a:xfrm>
            <a:off x="9593916" y="3349154"/>
            <a:ext cx="1264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0.72+0.30= 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714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0.00078 -0.061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0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74" grpId="0" animBg="1"/>
      <p:bldP spid="75" grpId="0" animBg="1"/>
      <p:bldP spid="105" grpId="0" animBg="1"/>
      <p:bldP spid="134" grpId="0"/>
      <p:bldP spid="140" grpId="0" animBg="1"/>
      <p:bldP spid="8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모서리가 둥근 직사각형 15">
            <a:extLst>
              <a:ext uri="{FF2B5EF4-FFF2-40B4-BE49-F238E27FC236}">
                <a16:creationId xmlns:a16="http://schemas.microsoft.com/office/drawing/2014/main" id="{E33DA585-0666-4106-80F9-E37A6147472F}"/>
              </a:ext>
            </a:extLst>
          </p:cNvPr>
          <p:cNvSpPr/>
          <p:nvPr/>
        </p:nvSpPr>
        <p:spPr>
          <a:xfrm>
            <a:off x="438101" y="4725951"/>
            <a:ext cx="11277600" cy="132229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C7233-3FDB-4BCB-A0D9-52213EDA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 Approximate Attention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36543" y="4841884"/>
            <a:ext cx="116960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dirty="0">
                <a:solidFill>
                  <a:schemeClr val="accent5"/>
                </a:solidFill>
              </a:rPr>
              <a:t>Similar process is performed to find small component multiplication results except that</a:t>
            </a:r>
          </a:p>
          <a:p>
            <a:pPr marL="971550" lvl="1" indent="-320040">
              <a:buAutoNum type="romanLcParenR"/>
            </a:pPr>
            <a:r>
              <a:rPr lang="en-US" altLang="ko-KR" sz="2000" dirty="0"/>
              <a:t>Pointers are initialized in the opposite way</a:t>
            </a:r>
          </a:p>
          <a:p>
            <a:pPr marL="971550" lvl="1" indent="-320040">
              <a:buAutoNum type="romanLcParenR"/>
            </a:pPr>
            <a:r>
              <a:rPr lang="en-US" altLang="ko-KR" sz="2000" i="1" dirty="0"/>
              <a:t>min</a:t>
            </a:r>
            <a:r>
              <a:rPr lang="en-US" altLang="ko-KR" sz="2000" dirty="0"/>
              <a:t> function is used instead of </a:t>
            </a:r>
            <a:r>
              <a:rPr lang="en-US" altLang="ko-KR" sz="2000" i="1" dirty="0"/>
              <a:t>max</a:t>
            </a:r>
            <a:r>
              <a:rPr lang="en-US" altLang="ko-KR" sz="2000" dirty="0"/>
              <a:t> </a:t>
            </a:r>
          </a:p>
        </p:txBody>
      </p:sp>
      <p:graphicFrame>
        <p:nvGraphicFramePr>
          <p:cNvPr id="40" name="표 47">
            <a:extLst>
              <a:ext uri="{FF2B5EF4-FFF2-40B4-BE49-F238E27FC236}">
                <a16:creationId xmlns:a16="http://schemas.microsoft.com/office/drawing/2014/main" id="{E2A12308-D95F-4B42-AE2C-B5D27D47BA91}"/>
              </a:ext>
            </a:extLst>
          </p:cNvPr>
          <p:cNvGraphicFramePr>
            <a:graphicFrameLocks noGrp="1"/>
          </p:cNvGraphicFramePr>
          <p:nvPr/>
        </p:nvGraphicFramePr>
        <p:xfrm>
          <a:off x="710090" y="2933944"/>
          <a:ext cx="1374729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43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458243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458243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graphicFrame>
        <p:nvGraphicFramePr>
          <p:cNvPr id="41" name="표 47">
            <a:extLst>
              <a:ext uri="{FF2B5EF4-FFF2-40B4-BE49-F238E27FC236}">
                <a16:creationId xmlns:a16="http://schemas.microsoft.com/office/drawing/2014/main" id="{7DAA98EA-FAEB-46AE-96C2-579FC213A833}"/>
              </a:ext>
            </a:extLst>
          </p:cNvPr>
          <p:cNvGraphicFramePr>
            <a:graphicFrameLocks noGrp="1"/>
          </p:cNvGraphicFramePr>
          <p:nvPr/>
        </p:nvGraphicFramePr>
        <p:xfrm>
          <a:off x="2465124" y="2582142"/>
          <a:ext cx="165132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443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550443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550443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sp>
        <p:nvSpPr>
          <p:cNvPr id="42" name="Rectangle: Rounded Corners 6">
            <a:extLst>
              <a:ext uri="{FF2B5EF4-FFF2-40B4-BE49-F238E27FC236}">
                <a16:creationId xmlns:a16="http://schemas.microsoft.com/office/drawing/2014/main" id="{11D592D2-27D2-4303-9ECA-52F6FFFE8C92}"/>
              </a:ext>
            </a:extLst>
          </p:cNvPr>
          <p:cNvSpPr/>
          <p:nvPr/>
        </p:nvSpPr>
        <p:spPr>
          <a:xfrm>
            <a:off x="438101" y="2250190"/>
            <a:ext cx="6913262" cy="2192303"/>
          </a:xfrm>
          <a:prstGeom prst="roundRect">
            <a:avLst/>
          </a:prstGeom>
          <a:noFill/>
          <a:ln w="28575">
            <a:solidFill>
              <a:srgbClr val="0F0F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A86AF5-4B9A-4C6B-98AA-3B805925A675}"/>
              </a:ext>
            </a:extLst>
          </p:cNvPr>
          <p:cNvSpPr txBox="1"/>
          <p:nvPr/>
        </p:nvSpPr>
        <p:spPr>
          <a:xfrm>
            <a:off x="948834" y="3751828"/>
            <a:ext cx="9739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Query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(1 x d)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3828D2-FD56-44A0-80FD-6909ECB665BC}"/>
              </a:ext>
            </a:extLst>
          </p:cNvPr>
          <p:cNvSpPr txBox="1"/>
          <p:nvPr/>
        </p:nvSpPr>
        <p:spPr>
          <a:xfrm>
            <a:off x="2550961" y="3746206"/>
            <a:ext cx="145131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Key Matrix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(n x d)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6BE97487-2D8F-48A2-A759-2B26A8A1F344}"/>
              </a:ext>
            </a:extLst>
          </p:cNvPr>
          <p:cNvGrpSpPr/>
          <p:nvPr/>
        </p:nvGrpSpPr>
        <p:grpSpPr>
          <a:xfrm>
            <a:off x="617122" y="2981687"/>
            <a:ext cx="1606512" cy="313052"/>
            <a:chOff x="499491" y="2840584"/>
            <a:chExt cx="1423401" cy="298038"/>
          </a:xfrm>
        </p:grpSpPr>
        <p:sp>
          <p:nvSpPr>
            <p:cNvPr id="46" name="왼쪽 대괄호 54">
              <a:extLst>
                <a:ext uri="{FF2B5EF4-FFF2-40B4-BE49-F238E27FC236}">
                  <a16:creationId xmlns:a16="http://schemas.microsoft.com/office/drawing/2014/main" id="{BBC3FD9E-82FA-4754-BE4A-E5A27C32B926}"/>
                </a:ext>
              </a:extLst>
            </p:cNvPr>
            <p:cNvSpPr/>
            <p:nvPr/>
          </p:nvSpPr>
          <p:spPr>
            <a:xfrm>
              <a:off x="49949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왼쪽 대괄호 55">
              <a:extLst>
                <a:ext uri="{FF2B5EF4-FFF2-40B4-BE49-F238E27FC236}">
                  <a16:creationId xmlns:a16="http://schemas.microsoft.com/office/drawing/2014/main" id="{8067AECA-7A68-4735-B4B1-4BF8EDD95289}"/>
                </a:ext>
              </a:extLst>
            </p:cNvPr>
            <p:cNvSpPr/>
            <p:nvPr/>
          </p:nvSpPr>
          <p:spPr>
            <a:xfrm flipH="1">
              <a:off x="186704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57">
            <a:extLst>
              <a:ext uri="{FF2B5EF4-FFF2-40B4-BE49-F238E27FC236}">
                <a16:creationId xmlns:a16="http://schemas.microsoft.com/office/drawing/2014/main" id="{8ED7E1DE-3D6C-4D1C-9D0B-7A3DC92F7414}"/>
              </a:ext>
            </a:extLst>
          </p:cNvPr>
          <p:cNvGrpSpPr/>
          <p:nvPr/>
        </p:nvGrpSpPr>
        <p:grpSpPr>
          <a:xfrm>
            <a:off x="2497440" y="2602225"/>
            <a:ext cx="1666520" cy="1143981"/>
            <a:chOff x="591851" y="2840584"/>
            <a:chExt cx="1423401" cy="298038"/>
          </a:xfrm>
        </p:grpSpPr>
        <p:sp>
          <p:nvSpPr>
            <p:cNvPr id="49" name="왼쪽 대괄호 58">
              <a:extLst>
                <a:ext uri="{FF2B5EF4-FFF2-40B4-BE49-F238E27FC236}">
                  <a16:creationId xmlns:a16="http://schemas.microsoft.com/office/drawing/2014/main" id="{D3F37FB1-C972-40BB-BB0D-3C73AD6951DE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왼쪽 대괄호 59">
              <a:extLst>
                <a:ext uri="{FF2B5EF4-FFF2-40B4-BE49-F238E27FC236}">
                  <a16:creationId xmlns:a16="http://schemas.microsoft.com/office/drawing/2014/main" id="{38D21213-8B11-44F2-9DCB-C29AD0A5758E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Arrow: Right 19">
            <a:extLst>
              <a:ext uri="{FF2B5EF4-FFF2-40B4-BE49-F238E27FC236}">
                <a16:creationId xmlns:a16="http://schemas.microsoft.com/office/drawing/2014/main" id="{D56F1D44-6CB2-40EB-96E0-7EC8C0EBD368}"/>
              </a:ext>
            </a:extLst>
          </p:cNvPr>
          <p:cNvSpPr/>
          <p:nvPr/>
        </p:nvSpPr>
        <p:spPr>
          <a:xfrm>
            <a:off x="4248865" y="3028415"/>
            <a:ext cx="290512" cy="317038"/>
          </a:xfrm>
          <a:prstGeom prst="rightArrow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26">
            <a:extLst>
              <a:ext uri="{FF2B5EF4-FFF2-40B4-BE49-F238E27FC236}">
                <a16:creationId xmlns:a16="http://schemas.microsoft.com/office/drawing/2014/main" id="{9F760D34-50DF-42DC-A87B-3C521BA28641}"/>
              </a:ext>
            </a:extLst>
          </p:cNvPr>
          <p:cNvSpPr/>
          <p:nvPr/>
        </p:nvSpPr>
        <p:spPr>
          <a:xfrm>
            <a:off x="4248551" y="3029303"/>
            <a:ext cx="290512" cy="317038"/>
          </a:xfrm>
          <a:prstGeom prst="rightArrow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표 47">
            <a:extLst>
              <a:ext uri="{FF2B5EF4-FFF2-40B4-BE49-F238E27FC236}">
                <a16:creationId xmlns:a16="http://schemas.microsoft.com/office/drawing/2014/main" id="{1CD68121-265D-4C9D-81BB-09261B470D78}"/>
              </a:ext>
            </a:extLst>
          </p:cNvPr>
          <p:cNvGraphicFramePr>
            <a:graphicFrameLocks noGrp="1"/>
          </p:cNvGraphicFramePr>
          <p:nvPr/>
        </p:nvGraphicFramePr>
        <p:xfrm>
          <a:off x="4822241" y="2582142"/>
          <a:ext cx="22553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72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751772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751772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−0.6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−0.6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−0.9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0.1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0.1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  0.3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0.9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  0.4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0.4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grpSp>
        <p:nvGrpSpPr>
          <p:cNvPr id="54" name="그룹 57">
            <a:extLst>
              <a:ext uri="{FF2B5EF4-FFF2-40B4-BE49-F238E27FC236}">
                <a16:creationId xmlns:a16="http://schemas.microsoft.com/office/drawing/2014/main" id="{365491D8-97E0-4B37-979F-4B15656717A3}"/>
              </a:ext>
            </a:extLst>
          </p:cNvPr>
          <p:cNvGrpSpPr/>
          <p:nvPr/>
        </p:nvGrpSpPr>
        <p:grpSpPr>
          <a:xfrm>
            <a:off x="4774735" y="2602225"/>
            <a:ext cx="2302822" cy="1143981"/>
            <a:chOff x="591851" y="2840584"/>
            <a:chExt cx="1423401" cy="298038"/>
          </a:xfrm>
        </p:grpSpPr>
        <p:sp>
          <p:nvSpPr>
            <p:cNvPr id="55" name="왼쪽 대괄호 58">
              <a:extLst>
                <a:ext uri="{FF2B5EF4-FFF2-40B4-BE49-F238E27FC236}">
                  <a16:creationId xmlns:a16="http://schemas.microsoft.com/office/drawing/2014/main" id="{65249D99-87E9-4BF0-8FCB-876BCBE2ADAA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왼쪽 대괄호 59">
              <a:extLst>
                <a:ext uri="{FF2B5EF4-FFF2-40B4-BE49-F238E27FC236}">
                  <a16:creationId xmlns:a16="http://schemas.microsoft.com/office/drawing/2014/main" id="{F18C9EFA-88EB-49C2-BFC0-B5F7A152D583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D338D9F-3E8B-4A8F-989F-BEBD5AD94C2A}"/>
              </a:ext>
            </a:extLst>
          </p:cNvPr>
          <p:cNvSpPr txBox="1"/>
          <p:nvPr/>
        </p:nvSpPr>
        <p:spPr>
          <a:xfrm>
            <a:off x="4931476" y="3746206"/>
            <a:ext cx="19893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Sorted Key Matrix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(n x d)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58" name="모서리가 둥근 직사각형 12">
            <a:extLst>
              <a:ext uri="{FF2B5EF4-FFF2-40B4-BE49-F238E27FC236}">
                <a16:creationId xmlns:a16="http://schemas.microsoft.com/office/drawing/2014/main" id="{00E36672-EF9A-4D8B-889B-D0C1B6E7D616}"/>
              </a:ext>
            </a:extLst>
          </p:cNvPr>
          <p:cNvSpPr/>
          <p:nvPr/>
        </p:nvSpPr>
        <p:spPr>
          <a:xfrm>
            <a:off x="708142" y="2964362"/>
            <a:ext cx="443898" cy="347702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59" name="모서리가 둥근 직사각형 12">
            <a:extLst>
              <a:ext uri="{FF2B5EF4-FFF2-40B4-BE49-F238E27FC236}">
                <a16:creationId xmlns:a16="http://schemas.microsoft.com/office/drawing/2014/main" id="{00E36672-EF9A-4D8B-889B-D0C1B6E7D616}"/>
              </a:ext>
            </a:extLst>
          </p:cNvPr>
          <p:cNvSpPr/>
          <p:nvPr/>
        </p:nvSpPr>
        <p:spPr>
          <a:xfrm>
            <a:off x="4820071" y="2606689"/>
            <a:ext cx="703301" cy="347702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61" name="모서리가 둥근 직사각형 12">
            <a:extLst>
              <a:ext uri="{FF2B5EF4-FFF2-40B4-BE49-F238E27FC236}">
                <a16:creationId xmlns:a16="http://schemas.microsoft.com/office/drawing/2014/main" id="{05EF3009-3996-4973-A0D4-D0748DB8DEAA}"/>
              </a:ext>
            </a:extLst>
          </p:cNvPr>
          <p:cNvSpPr/>
          <p:nvPr/>
        </p:nvSpPr>
        <p:spPr>
          <a:xfrm>
            <a:off x="1179269" y="2960674"/>
            <a:ext cx="458385" cy="347702"/>
          </a:xfrm>
          <a:prstGeom prst="roundRect">
            <a:avLst/>
          </a:prstGeom>
          <a:solidFill>
            <a:srgbClr val="C00000">
              <a:alpha val="20000"/>
            </a:srgb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62" name="모서리가 둥근 직사각형 12">
            <a:extLst>
              <a:ext uri="{FF2B5EF4-FFF2-40B4-BE49-F238E27FC236}">
                <a16:creationId xmlns:a16="http://schemas.microsoft.com/office/drawing/2014/main" id="{05EF3009-3996-4973-A0D4-D0748DB8DEAA}"/>
              </a:ext>
            </a:extLst>
          </p:cNvPr>
          <p:cNvSpPr/>
          <p:nvPr/>
        </p:nvSpPr>
        <p:spPr>
          <a:xfrm>
            <a:off x="5560546" y="3341406"/>
            <a:ext cx="725523" cy="347702"/>
          </a:xfrm>
          <a:prstGeom prst="roundRect">
            <a:avLst/>
          </a:prstGeom>
          <a:solidFill>
            <a:srgbClr val="C00000">
              <a:alpha val="20000"/>
            </a:srgb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63" name="모서리가 둥근 직사각형 12">
            <a:extLst>
              <a:ext uri="{FF2B5EF4-FFF2-40B4-BE49-F238E27FC236}">
                <a16:creationId xmlns:a16="http://schemas.microsoft.com/office/drawing/2014/main" id="{00E36672-EF9A-4D8B-889B-D0C1B6E7D616}"/>
              </a:ext>
            </a:extLst>
          </p:cNvPr>
          <p:cNvSpPr/>
          <p:nvPr/>
        </p:nvSpPr>
        <p:spPr>
          <a:xfrm>
            <a:off x="1666668" y="2960674"/>
            <a:ext cx="443898" cy="347702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64" name="모서리가 둥근 직사각형 12">
            <a:extLst>
              <a:ext uri="{FF2B5EF4-FFF2-40B4-BE49-F238E27FC236}">
                <a16:creationId xmlns:a16="http://schemas.microsoft.com/office/drawing/2014/main" id="{00E36672-EF9A-4D8B-889B-D0C1B6E7D616}"/>
              </a:ext>
            </a:extLst>
          </p:cNvPr>
          <p:cNvSpPr/>
          <p:nvPr/>
        </p:nvSpPr>
        <p:spPr>
          <a:xfrm>
            <a:off x="6318123" y="2597751"/>
            <a:ext cx="707773" cy="347702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cxnSp>
        <p:nvCxnSpPr>
          <p:cNvPr id="65" name="직선 화살표 연결선 64"/>
          <p:cNvCxnSpPr>
            <a:stCxn id="64" idx="2"/>
          </p:cNvCxnSpPr>
          <p:nvPr/>
        </p:nvCxnSpPr>
        <p:spPr>
          <a:xfrm>
            <a:off x="6672010" y="2945453"/>
            <a:ext cx="0" cy="4758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62" idx="0"/>
          </p:cNvCxnSpPr>
          <p:nvPr/>
        </p:nvCxnSpPr>
        <p:spPr>
          <a:xfrm>
            <a:off x="5923308" y="2831024"/>
            <a:ext cx="0" cy="510382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표 47">
            <a:extLst>
              <a:ext uri="{FF2B5EF4-FFF2-40B4-BE49-F238E27FC236}">
                <a16:creationId xmlns:a16="http://schemas.microsoft.com/office/drawing/2014/main" id="{E2A12308-D95F-4B42-AE2C-B5D27D47BA91}"/>
              </a:ext>
            </a:extLst>
          </p:cNvPr>
          <p:cNvGraphicFramePr>
            <a:graphicFrameLocks noGrp="1"/>
          </p:cNvGraphicFramePr>
          <p:nvPr/>
        </p:nvGraphicFramePr>
        <p:xfrm>
          <a:off x="8750544" y="4238634"/>
          <a:ext cx="458243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43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graphicFrame>
        <p:nvGraphicFramePr>
          <p:cNvPr id="72" name="표 47">
            <a:extLst>
              <a:ext uri="{FF2B5EF4-FFF2-40B4-BE49-F238E27FC236}">
                <a16:creationId xmlns:a16="http://schemas.microsoft.com/office/drawing/2014/main" id="{E2A12308-D95F-4B42-AE2C-B5D27D47BA91}"/>
              </a:ext>
            </a:extLst>
          </p:cNvPr>
          <p:cNvGraphicFramePr>
            <a:graphicFrameLocks noGrp="1"/>
          </p:cNvGraphicFramePr>
          <p:nvPr/>
        </p:nvGraphicFramePr>
        <p:xfrm>
          <a:off x="7563592" y="2543145"/>
          <a:ext cx="656999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99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−0.48</a:t>
                      </a:r>
                      <a:r>
                        <a:rPr lang="en-US" altLang="ko-KR" sz="1100" b="1" dirty="0">
                          <a:solidFill>
                            <a:schemeClr val="accent5"/>
                          </a:solidFill>
                        </a:rPr>
                        <a:t>[0]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sp>
        <p:nvSpPr>
          <p:cNvPr id="75" name="모서리가 둥근 직사각형 12">
            <a:extLst>
              <a:ext uri="{FF2B5EF4-FFF2-40B4-BE49-F238E27FC236}">
                <a16:creationId xmlns:a16="http://schemas.microsoft.com/office/drawing/2014/main" id="{00E36672-EF9A-4D8B-889B-D0C1B6E7D616}"/>
              </a:ext>
            </a:extLst>
          </p:cNvPr>
          <p:cNvSpPr/>
          <p:nvPr/>
        </p:nvSpPr>
        <p:spPr>
          <a:xfrm>
            <a:off x="8542987" y="3915457"/>
            <a:ext cx="625651" cy="321319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grpSp>
        <p:nvGrpSpPr>
          <p:cNvPr id="76" name="Group 10">
            <a:extLst>
              <a:ext uri="{FF2B5EF4-FFF2-40B4-BE49-F238E27FC236}">
                <a16:creationId xmlns:a16="http://schemas.microsoft.com/office/drawing/2014/main" id="{6BE97487-2D8F-48A2-A759-2B26A8A1F344}"/>
              </a:ext>
            </a:extLst>
          </p:cNvPr>
          <p:cNvGrpSpPr/>
          <p:nvPr/>
        </p:nvGrpSpPr>
        <p:grpSpPr>
          <a:xfrm>
            <a:off x="7514583" y="2601600"/>
            <a:ext cx="742557" cy="313052"/>
            <a:chOff x="499491" y="2840584"/>
            <a:chExt cx="1423401" cy="298038"/>
          </a:xfrm>
        </p:grpSpPr>
        <p:sp>
          <p:nvSpPr>
            <p:cNvPr id="77" name="왼쪽 대괄호 54">
              <a:extLst>
                <a:ext uri="{FF2B5EF4-FFF2-40B4-BE49-F238E27FC236}">
                  <a16:creationId xmlns:a16="http://schemas.microsoft.com/office/drawing/2014/main" id="{BBC3FD9E-82FA-4754-BE4A-E5A27C32B926}"/>
                </a:ext>
              </a:extLst>
            </p:cNvPr>
            <p:cNvSpPr/>
            <p:nvPr/>
          </p:nvSpPr>
          <p:spPr>
            <a:xfrm>
              <a:off x="49949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왼쪽 대괄호 55">
              <a:extLst>
                <a:ext uri="{FF2B5EF4-FFF2-40B4-BE49-F238E27FC236}">
                  <a16:creationId xmlns:a16="http://schemas.microsoft.com/office/drawing/2014/main" id="{8067AECA-7A68-4735-B4B1-4BF8EDD95289}"/>
                </a:ext>
              </a:extLst>
            </p:cNvPr>
            <p:cNvSpPr/>
            <p:nvPr/>
          </p:nvSpPr>
          <p:spPr>
            <a:xfrm flipH="1">
              <a:off x="186704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0" name="표 47">
            <a:extLst>
              <a:ext uri="{FF2B5EF4-FFF2-40B4-BE49-F238E27FC236}">
                <a16:creationId xmlns:a16="http://schemas.microsoft.com/office/drawing/2014/main" id="{E2A12308-D95F-4B42-AE2C-B5D27D47BA91}"/>
              </a:ext>
            </a:extLst>
          </p:cNvPr>
          <p:cNvGraphicFramePr>
            <a:graphicFrameLocks noGrp="1"/>
          </p:cNvGraphicFramePr>
          <p:nvPr/>
        </p:nvGraphicFramePr>
        <p:xfrm>
          <a:off x="9408424" y="2546708"/>
          <a:ext cx="458243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43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grpSp>
        <p:nvGrpSpPr>
          <p:cNvPr id="81" name="Group 10">
            <a:extLst>
              <a:ext uri="{FF2B5EF4-FFF2-40B4-BE49-F238E27FC236}">
                <a16:creationId xmlns:a16="http://schemas.microsoft.com/office/drawing/2014/main" id="{6BE97487-2D8F-48A2-A759-2B26A8A1F344}"/>
              </a:ext>
            </a:extLst>
          </p:cNvPr>
          <p:cNvGrpSpPr/>
          <p:nvPr/>
        </p:nvGrpSpPr>
        <p:grpSpPr>
          <a:xfrm>
            <a:off x="8489097" y="2601600"/>
            <a:ext cx="742557" cy="313052"/>
            <a:chOff x="499491" y="2840584"/>
            <a:chExt cx="1423401" cy="298038"/>
          </a:xfrm>
        </p:grpSpPr>
        <p:sp>
          <p:nvSpPr>
            <p:cNvPr id="82" name="왼쪽 대괄호 54">
              <a:extLst>
                <a:ext uri="{FF2B5EF4-FFF2-40B4-BE49-F238E27FC236}">
                  <a16:creationId xmlns:a16="http://schemas.microsoft.com/office/drawing/2014/main" id="{BBC3FD9E-82FA-4754-BE4A-E5A27C32B926}"/>
                </a:ext>
              </a:extLst>
            </p:cNvPr>
            <p:cNvSpPr/>
            <p:nvPr/>
          </p:nvSpPr>
          <p:spPr>
            <a:xfrm>
              <a:off x="49949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왼쪽 대괄호 55">
              <a:extLst>
                <a:ext uri="{FF2B5EF4-FFF2-40B4-BE49-F238E27FC236}">
                  <a16:creationId xmlns:a16="http://schemas.microsoft.com/office/drawing/2014/main" id="{8067AECA-7A68-4735-B4B1-4BF8EDD95289}"/>
                </a:ext>
              </a:extLst>
            </p:cNvPr>
            <p:cNvSpPr/>
            <p:nvPr/>
          </p:nvSpPr>
          <p:spPr>
            <a:xfrm flipH="1">
              <a:off x="186704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4" name="표 47">
            <a:extLst>
              <a:ext uri="{FF2B5EF4-FFF2-40B4-BE49-F238E27FC236}">
                <a16:creationId xmlns:a16="http://schemas.microsoft.com/office/drawing/2014/main" id="{E2A12308-D95F-4B42-AE2C-B5D27D47BA91}"/>
              </a:ext>
            </a:extLst>
          </p:cNvPr>
          <p:cNvGraphicFramePr>
            <a:graphicFrameLocks noGrp="1"/>
          </p:cNvGraphicFramePr>
          <p:nvPr/>
        </p:nvGraphicFramePr>
        <p:xfrm>
          <a:off x="8505909" y="2535896"/>
          <a:ext cx="730096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096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−0.20</a:t>
                      </a:r>
                      <a:r>
                        <a:rPr lang="en-US" altLang="ko-KR" sz="1100" b="1" dirty="0">
                          <a:solidFill>
                            <a:schemeClr val="accent5"/>
                          </a:solidFill>
                        </a:rPr>
                        <a:t>[1]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grpSp>
        <p:nvGrpSpPr>
          <p:cNvPr id="85" name="Group 10">
            <a:extLst>
              <a:ext uri="{FF2B5EF4-FFF2-40B4-BE49-F238E27FC236}">
                <a16:creationId xmlns:a16="http://schemas.microsoft.com/office/drawing/2014/main" id="{6BE97487-2D8F-48A2-A759-2B26A8A1F344}"/>
              </a:ext>
            </a:extLst>
          </p:cNvPr>
          <p:cNvGrpSpPr/>
          <p:nvPr/>
        </p:nvGrpSpPr>
        <p:grpSpPr>
          <a:xfrm>
            <a:off x="9488772" y="2597751"/>
            <a:ext cx="742557" cy="313052"/>
            <a:chOff x="499491" y="2840584"/>
            <a:chExt cx="1423401" cy="298038"/>
          </a:xfrm>
        </p:grpSpPr>
        <p:sp>
          <p:nvSpPr>
            <p:cNvPr id="86" name="왼쪽 대괄호 54">
              <a:extLst>
                <a:ext uri="{FF2B5EF4-FFF2-40B4-BE49-F238E27FC236}">
                  <a16:creationId xmlns:a16="http://schemas.microsoft.com/office/drawing/2014/main" id="{BBC3FD9E-82FA-4754-BE4A-E5A27C32B926}"/>
                </a:ext>
              </a:extLst>
            </p:cNvPr>
            <p:cNvSpPr/>
            <p:nvPr/>
          </p:nvSpPr>
          <p:spPr>
            <a:xfrm>
              <a:off x="49949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왼쪽 대괄호 55">
              <a:extLst>
                <a:ext uri="{FF2B5EF4-FFF2-40B4-BE49-F238E27FC236}">
                  <a16:creationId xmlns:a16="http://schemas.microsoft.com/office/drawing/2014/main" id="{8067AECA-7A68-4735-B4B1-4BF8EDD95289}"/>
                </a:ext>
              </a:extLst>
            </p:cNvPr>
            <p:cNvSpPr/>
            <p:nvPr/>
          </p:nvSpPr>
          <p:spPr>
            <a:xfrm flipH="1">
              <a:off x="186704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7441147" y="2079005"/>
            <a:ext cx="841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/>
                </a:solidFill>
              </a:rPr>
              <a:t>1</a:t>
            </a:r>
            <a:r>
              <a:rPr lang="en-US" altLang="ko-KR" sz="1400" baseline="30000" dirty="0">
                <a:solidFill>
                  <a:schemeClr val="accent5"/>
                </a:solidFill>
              </a:rPr>
              <a:t>st</a:t>
            </a:r>
            <a:br>
              <a:rPr lang="en-US" altLang="ko-KR" sz="1400" baseline="30000" dirty="0">
                <a:solidFill>
                  <a:schemeClr val="accent5"/>
                </a:solidFill>
              </a:rPr>
            </a:br>
            <a:r>
              <a:rPr lang="en-US" altLang="ko-KR" sz="1400" dirty="0">
                <a:solidFill>
                  <a:schemeClr val="accent5"/>
                </a:solidFill>
              </a:rPr>
              <a:t> Column</a:t>
            </a:r>
            <a:endParaRPr lang="ko-KR" altLang="en-US" sz="1400" dirty="0"/>
          </a:p>
        </p:txBody>
      </p:sp>
      <p:sp>
        <p:nvSpPr>
          <p:cNvPr id="99" name="직사각형 98"/>
          <p:cNvSpPr/>
          <p:nvPr/>
        </p:nvSpPr>
        <p:spPr>
          <a:xfrm>
            <a:off x="8414659" y="2074531"/>
            <a:ext cx="841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/>
                </a:solidFill>
              </a:rPr>
              <a:t>2</a:t>
            </a:r>
            <a:r>
              <a:rPr lang="en-US" altLang="ko-KR" sz="1400" baseline="30000" dirty="0">
                <a:solidFill>
                  <a:schemeClr val="accent5"/>
                </a:solidFill>
              </a:rPr>
              <a:t>nd</a:t>
            </a:r>
            <a:r>
              <a:rPr lang="en-US" altLang="ko-KR" sz="1400" dirty="0">
                <a:solidFill>
                  <a:schemeClr val="accent5"/>
                </a:solidFill>
              </a:rPr>
              <a:t> </a:t>
            </a:r>
            <a:r>
              <a:rPr lang="en-US" altLang="ko-KR" sz="1400" baseline="30000" dirty="0">
                <a:solidFill>
                  <a:schemeClr val="accent5"/>
                </a:solidFill>
              </a:rPr>
              <a:t/>
            </a:r>
            <a:br>
              <a:rPr lang="en-US" altLang="ko-KR" sz="1400" baseline="30000" dirty="0">
                <a:solidFill>
                  <a:schemeClr val="accent5"/>
                </a:solidFill>
              </a:rPr>
            </a:br>
            <a:r>
              <a:rPr lang="en-US" altLang="ko-KR" sz="1400" dirty="0">
                <a:solidFill>
                  <a:schemeClr val="accent5"/>
                </a:solidFill>
              </a:rPr>
              <a:t> Column</a:t>
            </a:r>
            <a:endParaRPr lang="ko-KR" altLang="en-US" sz="1400" dirty="0"/>
          </a:p>
        </p:txBody>
      </p:sp>
      <p:sp>
        <p:nvSpPr>
          <p:cNvPr id="104" name="직사각형 103"/>
          <p:cNvSpPr/>
          <p:nvPr/>
        </p:nvSpPr>
        <p:spPr>
          <a:xfrm>
            <a:off x="9408424" y="2076503"/>
            <a:ext cx="841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/>
                </a:solidFill>
              </a:rPr>
              <a:t>3</a:t>
            </a:r>
            <a:r>
              <a:rPr lang="en-US" altLang="ko-KR" sz="1400" baseline="30000" dirty="0">
                <a:solidFill>
                  <a:schemeClr val="accent5"/>
                </a:solidFill>
              </a:rPr>
              <a:t>rd</a:t>
            </a:r>
            <a:br>
              <a:rPr lang="en-US" altLang="ko-KR" sz="1400" baseline="30000" dirty="0">
                <a:solidFill>
                  <a:schemeClr val="accent5"/>
                </a:solidFill>
              </a:rPr>
            </a:br>
            <a:r>
              <a:rPr lang="en-US" altLang="ko-KR" sz="1400" dirty="0">
                <a:solidFill>
                  <a:schemeClr val="accent5"/>
                </a:solidFill>
              </a:rPr>
              <a:t> Column</a:t>
            </a:r>
            <a:endParaRPr lang="ko-KR" altLang="en-US" sz="1400" dirty="0"/>
          </a:p>
        </p:txBody>
      </p:sp>
      <p:sp>
        <p:nvSpPr>
          <p:cNvPr id="105" name="타원 104"/>
          <p:cNvSpPr/>
          <p:nvPr/>
        </p:nvSpPr>
        <p:spPr>
          <a:xfrm>
            <a:off x="8571602" y="3126843"/>
            <a:ext cx="588936" cy="58893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min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cxnSp>
        <p:nvCxnSpPr>
          <p:cNvPr id="106" name="직선 화살표 연결선 105"/>
          <p:cNvCxnSpPr>
            <a:endCxn id="105" idx="2"/>
          </p:cNvCxnSpPr>
          <p:nvPr/>
        </p:nvCxnSpPr>
        <p:spPr>
          <a:xfrm>
            <a:off x="7857605" y="2918501"/>
            <a:ext cx="705600" cy="486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84" idx="2"/>
            <a:endCxn id="105" idx="0"/>
          </p:cNvCxnSpPr>
          <p:nvPr/>
        </p:nvCxnSpPr>
        <p:spPr>
          <a:xfrm flipH="1">
            <a:off x="8866070" y="2938845"/>
            <a:ext cx="921" cy="1879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97" idx="2"/>
            <a:endCxn id="105" idx="6"/>
          </p:cNvCxnSpPr>
          <p:nvPr/>
        </p:nvCxnSpPr>
        <p:spPr>
          <a:xfrm flipH="1">
            <a:off x="9160538" y="2934996"/>
            <a:ext cx="706128" cy="4863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H="1">
            <a:off x="8865149" y="3725554"/>
            <a:ext cx="921" cy="1879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0">
            <a:extLst>
              <a:ext uri="{FF2B5EF4-FFF2-40B4-BE49-F238E27FC236}">
                <a16:creationId xmlns:a16="http://schemas.microsoft.com/office/drawing/2014/main" id="{6BE97487-2D8F-48A2-A759-2B26A8A1F344}"/>
              </a:ext>
            </a:extLst>
          </p:cNvPr>
          <p:cNvGrpSpPr/>
          <p:nvPr/>
        </p:nvGrpSpPr>
        <p:grpSpPr>
          <a:xfrm>
            <a:off x="8487056" y="3919907"/>
            <a:ext cx="742557" cy="313052"/>
            <a:chOff x="499491" y="2840584"/>
            <a:chExt cx="1423401" cy="298038"/>
          </a:xfrm>
        </p:grpSpPr>
        <p:sp>
          <p:nvSpPr>
            <p:cNvPr id="113" name="왼쪽 대괄호 54">
              <a:extLst>
                <a:ext uri="{FF2B5EF4-FFF2-40B4-BE49-F238E27FC236}">
                  <a16:creationId xmlns:a16="http://schemas.microsoft.com/office/drawing/2014/main" id="{BBC3FD9E-82FA-4754-BE4A-E5A27C32B926}"/>
                </a:ext>
              </a:extLst>
            </p:cNvPr>
            <p:cNvSpPr/>
            <p:nvPr/>
          </p:nvSpPr>
          <p:spPr>
            <a:xfrm>
              <a:off x="49949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왼쪽 대괄호 55">
              <a:extLst>
                <a:ext uri="{FF2B5EF4-FFF2-40B4-BE49-F238E27FC236}">
                  <a16:creationId xmlns:a16="http://schemas.microsoft.com/office/drawing/2014/main" id="{8067AECA-7A68-4735-B4B1-4BF8EDD95289}"/>
                </a:ext>
              </a:extLst>
            </p:cNvPr>
            <p:cNvSpPr/>
            <p:nvPr/>
          </p:nvSpPr>
          <p:spPr>
            <a:xfrm flipH="1">
              <a:off x="186704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AED8BFD7-668C-4C54-8544-D2DF977E7B5D}"/>
              </a:ext>
            </a:extLst>
          </p:cNvPr>
          <p:cNvSpPr txBox="1"/>
          <p:nvPr/>
        </p:nvSpPr>
        <p:spPr>
          <a:xfrm>
            <a:off x="10074091" y="3739144"/>
            <a:ext cx="212127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Estimated Attention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Score (n x 1)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8325555" y="4282423"/>
            <a:ext cx="11031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/>
                </a:solidFill>
              </a:rPr>
              <a:t>3</a:t>
            </a:r>
            <a:r>
              <a:rPr lang="en-US" altLang="ko-KR" sz="1400" baseline="30000" dirty="0">
                <a:solidFill>
                  <a:schemeClr val="accent5"/>
                </a:solidFill>
              </a:rPr>
              <a:t>rd</a:t>
            </a:r>
            <a:r>
              <a:rPr lang="en-US" altLang="ko-KR" sz="1400" dirty="0">
                <a:solidFill>
                  <a:schemeClr val="accent5"/>
                </a:solidFill>
              </a:rPr>
              <a:t>  Column</a:t>
            </a:r>
            <a:endParaRPr lang="ko-KR" altLang="en-US" sz="1400" dirty="0"/>
          </a:p>
        </p:txBody>
      </p:sp>
      <p:graphicFrame>
        <p:nvGraphicFramePr>
          <p:cNvPr id="135" name="표 47">
            <a:extLst>
              <a:ext uri="{FF2B5EF4-FFF2-40B4-BE49-F238E27FC236}">
                <a16:creationId xmlns:a16="http://schemas.microsoft.com/office/drawing/2014/main" id="{317F961A-88A2-402C-AC9A-DD3B2290A0BA}"/>
              </a:ext>
            </a:extLst>
          </p:cNvPr>
          <p:cNvGraphicFramePr>
            <a:graphicFrameLocks noGrp="1"/>
          </p:cNvGraphicFramePr>
          <p:nvPr/>
        </p:nvGraphicFramePr>
        <p:xfrm>
          <a:off x="10710014" y="2583119"/>
          <a:ext cx="770231" cy="1115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31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7185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grpSp>
        <p:nvGrpSpPr>
          <p:cNvPr id="136" name="그룹 61">
            <a:extLst>
              <a:ext uri="{FF2B5EF4-FFF2-40B4-BE49-F238E27FC236}">
                <a16:creationId xmlns:a16="http://schemas.microsoft.com/office/drawing/2014/main" id="{D19EB1B5-A7AB-45FB-90EF-8B74A15EEEBA}"/>
              </a:ext>
            </a:extLst>
          </p:cNvPr>
          <p:cNvGrpSpPr/>
          <p:nvPr/>
        </p:nvGrpSpPr>
        <p:grpSpPr>
          <a:xfrm>
            <a:off x="10703194" y="2582142"/>
            <a:ext cx="824965" cy="1143981"/>
            <a:chOff x="591851" y="2840584"/>
            <a:chExt cx="1423401" cy="298038"/>
          </a:xfrm>
        </p:grpSpPr>
        <p:sp>
          <p:nvSpPr>
            <p:cNvPr id="137" name="왼쪽 대괄호 62">
              <a:extLst>
                <a:ext uri="{FF2B5EF4-FFF2-40B4-BE49-F238E27FC236}">
                  <a16:creationId xmlns:a16="http://schemas.microsoft.com/office/drawing/2014/main" id="{78E5E59F-17A2-476D-A4A4-A1401F7E1B71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왼쪽 대괄호 63">
              <a:extLst>
                <a:ext uri="{FF2B5EF4-FFF2-40B4-BE49-F238E27FC236}">
                  <a16:creationId xmlns:a16="http://schemas.microsoft.com/office/drawing/2014/main" id="{D83A8736-D4FF-495E-AA42-E5B42D10DA5B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39" name="표 47">
            <a:extLst>
              <a:ext uri="{FF2B5EF4-FFF2-40B4-BE49-F238E27FC236}">
                <a16:creationId xmlns:a16="http://schemas.microsoft.com/office/drawing/2014/main" id="{E2A12308-D95F-4B42-AE2C-B5D27D47BA91}"/>
              </a:ext>
            </a:extLst>
          </p:cNvPr>
          <p:cNvGraphicFramePr>
            <a:graphicFrameLocks noGrp="1"/>
          </p:cNvGraphicFramePr>
          <p:nvPr/>
        </p:nvGraphicFramePr>
        <p:xfrm>
          <a:off x="10787177" y="3319189"/>
          <a:ext cx="656999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99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sp>
        <p:nvSpPr>
          <p:cNvPr id="141" name="TextBox 140"/>
          <p:cNvSpPr txBox="1"/>
          <p:nvPr/>
        </p:nvSpPr>
        <p:spPr>
          <a:xfrm>
            <a:off x="10967849" y="2580013"/>
            <a:ext cx="38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10965679" y="2945179"/>
            <a:ext cx="38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5160926" y="2949225"/>
            <a:ext cx="0" cy="4758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표 47">
            <a:extLst>
              <a:ext uri="{FF2B5EF4-FFF2-40B4-BE49-F238E27FC236}">
                <a16:creationId xmlns:a16="http://schemas.microsoft.com/office/drawing/2014/main" id="{E2A12308-D95F-4B42-AE2C-B5D27D47BA91}"/>
              </a:ext>
            </a:extLst>
          </p:cNvPr>
          <p:cNvGraphicFramePr>
            <a:graphicFrameLocks noGrp="1"/>
          </p:cNvGraphicFramePr>
          <p:nvPr/>
        </p:nvGraphicFramePr>
        <p:xfrm>
          <a:off x="9510270" y="2539377"/>
          <a:ext cx="730096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096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−0.54</a:t>
                      </a:r>
                      <a:r>
                        <a:rPr lang="en-US" altLang="ko-KR" sz="1100" b="1" dirty="0">
                          <a:solidFill>
                            <a:schemeClr val="accent5"/>
                          </a:solidFill>
                        </a:rPr>
                        <a:t>[1]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graphicFrame>
        <p:nvGraphicFramePr>
          <p:cNvPr id="90" name="표 47">
            <a:extLst>
              <a:ext uri="{FF2B5EF4-FFF2-40B4-BE49-F238E27FC236}">
                <a16:creationId xmlns:a16="http://schemas.microsoft.com/office/drawing/2014/main" id="{E2A12308-D95F-4B42-AE2C-B5D27D47BA91}"/>
              </a:ext>
            </a:extLst>
          </p:cNvPr>
          <p:cNvGraphicFramePr>
            <a:graphicFrameLocks noGrp="1"/>
          </p:cNvGraphicFramePr>
          <p:nvPr/>
        </p:nvGraphicFramePr>
        <p:xfrm>
          <a:off x="8534979" y="3900618"/>
          <a:ext cx="614689" cy="35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89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52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−0.54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722780" y="2944224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dirty="0"/>
              <a:t>−0.54</a:t>
            </a:r>
            <a:endParaRPr lang="ko-KR" altLang="en-US" sz="1200" b="1" dirty="0"/>
          </a:p>
        </p:txBody>
      </p:sp>
      <p:sp>
        <p:nvSpPr>
          <p:cNvPr id="93" name="모서리가 둥근 직사각형 12">
            <a:extLst>
              <a:ext uri="{FF2B5EF4-FFF2-40B4-BE49-F238E27FC236}">
                <a16:creationId xmlns:a16="http://schemas.microsoft.com/office/drawing/2014/main" id="{00E36672-EF9A-4D8B-889B-D0C1B6E7D616}"/>
              </a:ext>
            </a:extLst>
          </p:cNvPr>
          <p:cNvSpPr/>
          <p:nvPr/>
        </p:nvSpPr>
        <p:spPr>
          <a:xfrm>
            <a:off x="10807303" y="2980243"/>
            <a:ext cx="625651" cy="321319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94" name="모서리가 둥근 직사각형 12">
            <a:extLst>
              <a:ext uri="{FF2B5EF4-FFF2-40B4-BE49-F238E27FC236}">
                <a16:creationId xmlns:a16="http://schemas.microsoft.com/office/drawing/2014/main" id="{00E36672-EF9A-4D8B-889B-D0C1B6E7D616}"/>
              </a:ext>
            </a:extLst>
          </p:cNvPr>
          <p:cNvSpPr/>
          <p:nvPr/>
        </p:nvSpPr>
        <p:spPr>
          <a:xfrm>
            <a:off x="9528326" y="2590993"/>
            <a:ext cx="703003" cy="321319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06ED45FF-ED77-4309-BBF8-9910F13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1768185"/>
          </a:xfrm>
        </p:spPr>
        <p:txBody>
          <a:bodyPr/>
          <a:lstStyle/>
          <a:p>
            <a:r>
              <a:rPr lang="en-US" altLang="ko-KR" sz="2000" dirty="0"/>
              <a:t>How does one know </a:t>
            </a:r>
            <a:r>
              <a:rPr lang="en-US" altLang="ko-KR" sz="2000" b="1" dirty="0">
                <a:solidFill>
                  <a:schemeClr val="accent5"/>
                </a:solidFill>
              </a:rPr>
              <a:t>which component multiplication results will be small</a:t>
            </a:r>
            <a:r>
              <a:rPr lang="en-US" altLang="ko-KR" sz="2000" dirty="0"/>
              <a:t>? 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Sort each column of the key matrix </a:t>
            </a:r>
            <a:r>
              <a:rPr lang="en-US" sz="2000" dirty="0"/>
              <a:t>(along with its row #)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2C79A9A-72BD-4322-9855-799697FB0DAF}"/>
              </a:ext>
            </a:extLst>
          </p:cNvPr>
          <p:cNvSpPr txBox="1"/>
          <p:nvPr/>
        </p:nvSpPr>
        <p:spPr>
          <a:xfrm>
            <a:off x="9882211" y="2959332"/>
            <a:ext cx="95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0-0.54= 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744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2" grpId="0" animBg="1"/>
      <p:bldP spid="64" grpId="0" animBg="1"/>
      <p:bldP spid="75" grpId="0" animBg="1"/>
      <p:bldP spid="98" grpId="0"/>
      <p:bldP spid="99" grpId="0"/>
      <p:bldP spid="104" grpId="0"/>
      <p:bldP spid="105" grpId="0" animBg="1"/>
      <p:bldP spid="134" grpId="0"/>
      <p:bldP spid="11" grpId="0"/>
      <p:bldP spid="93" grpId="0" animBg="1"/>
      <p:bldP spid="94" grpId="0" animBg="1"/>
      <p:bldP spid="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 Attention Mechanism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241147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Novel neural network primitive for identifying and retrieving data relevant to the input</a:t>
            </a:r>
          </a:p>
          <a:p>
            <a:pPr lvl="1">
              <a:lnSpc>
                <a:spcPct val="160000"/>
              </a:lnSpc>
            </a:pPr>
            <a:r>
              <a:rPr lang="en-US" altLang="ko-KR" sz="2100" dirty="0"/>
              <a:t>Information retrieval from knowledgebase (or memory) </a:t>
            </a:r>
            <a:br>
              <a:rPr lang="en-US" altLang="ko-KR" sz="2100" dirty="0"/>
            </a:br>
            <a:r>
              <a:rPr lang="en-US" altLang="ko-KR" sz="2100" dirty="0"/>
              <a:t>(e.g., </a:t>
            </a:r>
            <a:r>
              <a:rPr lang="en-US" altLang="ko-KR" sz="2100" dirty="0">
                <a:solidFill>
                  <a:schemeClr val="accent5"/>
                </a:solidFill>
              </a:rPr>
              <a:t>Memory Network, Memory-augmented Neural Network</a:t>
            </a:r>
            <a:r>
              <a:rPr lang="en-US" altLang="ko-KR" sz="2100" dirty="0"/>
              <a:t>)</a:t>
            </a:r>
          </a:p>
          <a:p>
            <a:pPr lvl="1">
              <a:lnSpc>
                <a:spcPct val="160000"/>
              </a:lnSpc>
            </a:pPr>
            <a:r>
              <a:rPr lang="en-US" altLang="ko-KR" sz="2100" dirty="0"/>
              <a:t>Identify relations within the input data (e.g., </a:t>
            </a:r>
            <a:r>
              <a:rPr lang="en-US" altLang="ko-KR" sz="2100" dirty="0">
                <a:solidFill>
                  <a:schemeClr val="accent5"/>
                </a:solidFill>
              </a:rPr>
              <a:t>Self-attention</a:t>
            </a:r>
            <a:r>
              <a:rPr lang="en-US" altLang="ko-KR" sz="2100" dirty="0"/>
              <a:t>)</a:t>
            </a:r>
          </a:p>
          <a:p>
            <a:pPr>
              <a:lnSpc>
                <a:spcPct val="160000"/>
              </a:lnSpc>
            </a:pPr>
            <a:r>
              <a:rPr lang="en-US" altLang="ko-KR" dirty="0">
                <a:solidFill>
                  <a:schemeClr val="accent5"/>
                </a:solidFill>
              </a:rPr>
              <a:t>Application Domains</a:t>
            </a:r>
            <a:r>
              <a:rPr lang="en-US" altLang="ko-KR" dirty="0"/>
              <a:t>: NLP, Vision, Recommendation, etc.</a:t>
            </a:r>
          </a:p>
          <a:p>
            <a:endParaRPr lang="en-US" altLang="ko-KR" sz="2100" dirty="0"/>
          </a:p>
          <a:p>
            <a:endParaRPr lang="ko-KR" altLang="en-US" sz="2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606697" y="4002515"/>
            <a:ext cx="2452474" cy="115166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10906" y="3871545"/>
            <a:ext cx="1232784" cy="216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1"/>
                </a:solidFill>
                <a:cs typeface="Segoe UI" panose="020B0502040204020203" pitchFamily="34" charset="0"/>
              </a:rPr>
              <a:t>Statements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73672" y="4394062"/>
            <a:ext cx="1393253" cy="3685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7" name="TextBox 6"/>
          <p:cNvSpPr txBox="1"/>
          <p:nvPr/>
        </p:nvSpPr>
        <p:spPr>
          <a:xfrm>
            <a:off x="730551" y="4451205"/>
            <a:ext cx="13375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cs typeface="Segoe UI" panose="020B0502040204020203" pitchFamily="34" charset="0"/>
              </a:rPr>
              <a:t>Where is John ?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69025" y="4263291"/>
            <a:ext cx="1026449" cy="20696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1"/>
                </a:solidFill>
                <a:cs typeface="Segoe UI" panose="020B0502040204020203" pitchFamily="34" charset="0"/>
              </a:rPr>
              <a:t>Query</a:t>
            </a:r>
            <a:endParaRPr lang="ko-KR" altLang="en-US" sz="13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606697" y="4847564"/>
            <a:ext cx="24524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606697" y="4592957"/>
            <a:ext cx="24524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606697" y="4321715"/>
            <a:ext cx="24524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49547" y="4021565"/>
            <a:ext cx="2595050" cy="113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300" spc="-20" dirty="0">
                <a:cs typeface="Segoe UI" panose="020B0502040204020203" pitchFamily="34" charset="0"/>
              </a:rPr>
              <a:t>John travelled to the hallway.</a:t>
            </a:r>
            <a:br>
              <a:rPr lang="en-US" altLang="ko-KR" sz="1300" spc="-20" dirty="0">
                <a:cs typeface="Segoe UI" panose="020B0502040204020203" pitchFamily="34" charset="0"/>
              </a:rPr>
            </a:br>
            <a:r>
              <a:rPr lang="en-US" altLang="ko-KR" sz="1300" spc="-20" dirty="0">
                <a:cs typeface="Segoe UI" panose="020B0502040204020203" pitchFamily="34" charset="0"/>
              </a:rPr>
              <a:t>Mary journeyed to the bathroom.</a:t>
            </a:r>
            <a:br>
              <a:rPr lang="en-US" altLang="ko-KR" sz="1300" spc="-20" dirty="0">
                <a:cs typeface="Segoe UI" panose="020B0502040204020203" pitchFamily="34" charset="0"/>
              </a:rPr>
            </a:br>
            <a:r>
              <a:rPr lang="en-US" altLang="ko-KR" sz="1300" spc="-20" dirty="0">
                <a:cs typeface="Segoe UI" panose="020B0502040204020203" pitchFamily="34" charset="0"/>
              </a:rPr>
              <a:t>Smith went to the bedroom.</a:t>
            </a:r>
            <a:br>
              <a:rPr lang="en-US" altLang="ko-KR" sz="1300" spc="-20" dirty="0">
                <a:cs typeface="Segoe UI" panose="020B0502040204020203" pitchFamily="34" charset="0"/>
              </a:rPr>
            </a:br>
            <a:r>
              <a:rPr lang="en-US" altLang="ko-KR" sz="1300" spc="-20" dirty="0">
                <a:cs typeface="Segoe UI" panose="020B0502040204020203" pitchFamily="34" charset="0"/>
              </a:rPr>
              <a:t>John moved to the garden.</a:t>
            </a:r>
          </a:p>
        </p:txBody>
      </p:sp>
      <p:cxnSp>
        <p:nvCxnSpPr>
          <p:cNvPr id="14" name="직선 화살표 연결선 13"/>
          <p:cNvCxnSpPr>
            <a:stCxn id="7" idx="3"/>
          </p:cNvCxnSpPr>
          <p:nvPr/>
        </p:nvCxnSpPr>
        <p:spPr>
          <a:xfrm flipV="1">
            <a:off x="2068091" y="4160520"/>
            <a:ext cx="538606" cy="436879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3"/>
          </p:cNvCxnSpPr>
          <p:nvPr/>
        </p:nvCxnSpPr>
        <p:spPr>
          <a:xfrm>
            <a:off x="2068091" y="4597399"/>
            <a:ext cx="538606" cy="4154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3"/>
          </p:cNvCxnSpPr>
          <p:nvPr/>
        </p:nvCxnSpPr>
        <p:spPr>
          <a:xfrm flipV="1">
            <a:off x="2066925" y="4442322"/>
            <a:ext cx="539772" cy="13603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3"/>
          </p:cNvCxnSpPr>
          <p:nvPr/>
        </p:nvCxnSpPr>
        <p:spPr>
          <a:xfrm>
            <a:off x="2068091" y="4597399"/>
            <a:ext cx="538606" cy="15063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814" y="3871545"/>
            <a:ext cx="1788103" cy="1694227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197" y="3871544"/>
            <a:ext cx="1781859" cy="169422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05740" y="5533962"/>
            <a:ext cx="5762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Facebook Research - End-to-End Memory Network </a:t>
            </a:r>
            <a:br>
              <a:rPr lang="en-US" altLang="ko-KR" dirty="0">
                <a:solidFill>
                  <a:schemeClr val="accent5"/>
                </a:solidFill>
              </a:rPr>
            </a:br>
            <a:r>
              <a:rPr lang="en-US" altLang="ko-KR" dirty="0"/>
              <a:t>(Sukhbaatar et al., </a:t>
            </a:r>
            <a:r>
              <a:rPr lang="en-US" altLang="ko-KR" dirty="0" err="1"/>
              <a:t>NeurIPS</a:t>
            </a:r>
            <a:r>
              <a:rPr lang="en-US" altLang="ko-KR" dirty="0"/>
              <a:t> 15)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02968" y="5533961"/>
            <a:ext cx="4335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Google BERT</a:t>
            </a:r>
            <a:r>
              <a:rPr lang="en-US" altLang="ko-KR" dirty="0">
                <a:solidFill>
                  <a:srgbClr val="0F0F70"/>
                </a:solidFill>
              </a:rPr>
              <a:t/>
            </a:r>
            <a:br>
              <a:rPr lang="en-US" altLang="ko-KR" dirty="0">
                <a:solidFill>
                  <a:srgbClr val="0F0F70"/>
                </a:solidFill>
              </a:rPr>
            </a:br>
            <a:r>
              <a:rPr lang="en-US" altLang="ko-KR" dirty="0"/>
              <a:t>(Devlin et al. </a:t>
            </a:r>
            <a:r>
              <a:rPr lang="en-US" altLang="ko-KR" dirty="0" err="1"/>
              <a:t>Arxiv</a:t>
            </a:r>
            <a:r>
              <a:rPr lang="en-US" altLang="ko-KR" dirty="0"/>
              <a:t> 18)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02968" y="3319396"/>
            <a:ext cx="4320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The dog stopped running because it felt tired. </a:t>
            </a:r>
            <a:endParaRPr lang="ko-KR" altLang="en-US" sz="16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56222" y="3645179"/>
            <a:ext cx="840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[Head 5-9]</a:t>
            </a:r>
            <a:endParaRPr lang="ko-KR" altLang="en-US" sz="12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72440" y="3645180"/>
            <a:ext cx="96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[Head 8-10]</a:t>
            </a:r>
            <a:endParaRPr lang="ko-KR" altLang="en-US" sz="12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58306" y="4872922"/>
            <a:ext cx="2015515" cy="23903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12" grpId="0"/>
      <p:bldP spid="31" grpId="0"/>
      <p:bldP spid="32" grpId="0"/>
      <p:bldP spid="33" grpId="0"/>
      <p:bldP spid="34" grpId="0"/>
      <p:bldP spid="35" grpId="0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표 47">
            <a:extLst>
              <a:ext uri="{FF2B5EF4-FFF2-40B4-BE49-F238E27FC236}">
                <a16:creationId xmlns:a16="http://schemas.microsoft.com/office/drawing/2014/main" id="{4189F7CE-4EC7-403E-B458-1829401DA1BE}"/>
              </a:ext>
            </a:extLst>
          </p:cNvPr>
          <p:cNvGraphicFramePr>
            <a:graphicFrameLocks noGrp="1"/>
          </p:cNvGraphicFramePr>
          <p:nvPr/>
        </p:nvGraphicFramePr>
        <p:xfrm>
          <a:off x="7439508" y="1659149"/>
          <a:ext cx="770231" cy="1115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31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-0.48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-0.54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 1.02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graphicFrame>
        <p:nvGraphicFramePr>
          <p:cNvPr id="59" name="표 47">
            <a:extLst>
              <a:ext uri="{FF2B5EF4-FFF2-40B4-BE49-F238E27FC236}">
                <a16:creationId xmlns:a16="http://schemas.microsoft.com/office/drawing/2014/main" id="{EFBB05F2-61FA-44FF-854E-AB9FBA5338D7}"/>
              </a:ext>
            </a:extLst>
          </p:cNvPr>
          <p:cNvGraphicFramePr>
            <a:graphicFrameLocks noGrp="1"/>
          </p:cNvGraphicFramePr>
          <p:nvPr/>
        </p:nvGraphicFramePr>
        <p:xfrm>
          <a:off x="2867782" y="1652601"/>
          <a:ext cx="22553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72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751772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751772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−0.6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−0.6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−0.9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0.1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0.1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[0]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  0.3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0.9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[2]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  0.4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[1]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0.4</a:t>
                      </a:r>
                      <a:r>
                        <a:rPr lang="en-US" altLang="ko-KR" sz="1400" b="0" dirty="0">
                          <a:solidFill>
                            <a:schemeClr val="accent5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sp>
        <p:nvSpPr>
          <p:cNvPr id="91" name="모서리가 둥근 직사각형 12">
            <a:extLst>
              <a:ext uri="{FF2B5EF4-FFF2-40B4-BE49-F238E27FC236}">
                <a16:creationId xmlns:a16="http://schemas.microsoft.com/office/drawing/2014/main" id="{AE22E07F-43CF-4BD5-A453-6E4BAB98EEA1}"/>
              </a:ext>
            </a:extLst>
          </p:cNvPr>
          <p:cNvSpPr/>
          <p:nvPr/>
        </p:nvSpPr>
        <p:spPr>
          <a:xfrm>
            <a:off x="4348671" y="1716410"/>
            <a:ext cx="684071" cy="313791"/>
          </a:xfrm>
          <a:prstGeom prst="roundRect">
            <a:avLst/>
          </a:prstGeom>
          <a:solidFill>
            <a:srgbClr val="C00000">
              <a:alpha val="20000"/>
            </a:srgb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graphicFrame>
        <p:nvGraphicFramePr>
          <p:cNvPr id="54" name="표 47">
            <a:extLst>
              <a:ext uri="{FF2B5EF4-FFF2-40B4-BE49-F238E27FC236}">
                <a16:creationId xmlns:a16="http://schemas.microsoft.com/office/drawing/2014/main" id="{4E32485F-46E7-4A1A-95C2-3ACCBF33C2BB}"/>
              </a:ext>
            </a:extLst>
          </p:cNvPr>
          <p:cNvGraphicFramePr>
            <a:graphicFrameLocks noGrp="1"/>
          </p:cNvGraphicFramePr>
          <p:nvPr/>
        </p:nvGraphicFramePr>
        <p:xfrm>
          <a:off x="9102731" y="1654661"/>
          <a:ext cx="770231" cy="1115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31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-0.24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-0.74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 1.02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sp>
        <p:nvSpPr>
          <p:cNvPr id="50" name="모서리가 둥근 직사각형 12">
            <a:extLst>
              <a:ext uri="{FF2B5EF4-FFF2-40B4-BE49-F238E27FC236}">
                <a16:creationId xmlns:a16="http://schemas.microsoft.com/office/drawing/2014/main" id="{CB948802-1255-4CA4-BED7-2B3D7D764738}"/>
              </a:ext>
            </a:extLst>
          </p:cNvPr>
          <p:cNvSpPr/>
          <p:nvPr/>
        </p:nvSpPr>
        <p:spPr>
          <a:xfrm>
            <a:off x="7567794" y="2433397"/>
            <a:ext cx="612648" cy="347702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51" name="모서리가 둥근 직사각형 12">
            <a:extLst>
              <a:ext uri="{FF2B5EF4-FFF2-40B4-BE49-F238E27FC236}">
                <a16:creationId xmlns:a16="http://schemas.microsoft.com/office/drawing/2014/main" id="{F3988742-D386-4A10-871A-C805B8C370F3}"/>
              </a:ext>
            </a:extLst>
          </p:cNvPr>
          <p:cNvSpPr/>
          <p:nvPr/>
        </p:nvSpPr>
        <p:spPr>
          <a:xfrm>
            <a:off x="7564722" y="1708597"/>
            <a:ext cx="612648" cy="347702"/>
          </a:xfrm>
          <a:prstGeom prst="roundRect">
            <a:avLst/>
          </a:prstGeom>
          <a:solidFill>
            <a:srgbClr val="C00000">
              <a:alpha val="20000"/>
            </a:srgb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ED86F-19FE-4ABA-A93F-B0ED98E5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Approximate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E3662-D100-4275-B6A0-E18B222F4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3667125"/>
            <a:ext cx="11757660" cy="2406015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The algorithm updates </a:t>
            </a:r>
            <a:r>
              <a:rPr lang="en-US" sz="2200" dirty="0">
                <a:solidFill>
                  <a:schemeClr val="accent5"/>
                </a:solidFill>
              </a:rPr>
              <a:t>two estimated attention scores per iteration</a:t>
            </a:r>
          </a:p>
          <a:p>
            <a:pPr lvl="1"/>
            <a:r>
              <a:rPr lang="en-US" sz="1900" b="1" dirty="0">
                <a:solidFill>
                  <a:srgbClr val="00A249"/>
                </a:solidFill>
              </a:rPr>
              <a:t>Largest component multiplication result:  </a:t>
            </a:r>
            <a:r>
              <a:rPr lang="en-US" sz="1900" dirty="0">
                <a:solidFill>
                  <a:srgbClr val="00A249"/>
                </a:solidFill>
              </a:rPr>
              <a:t/>
            </a:r>
            <a:br>
              <a:rPr lang="en-US" sz="1900" dirty="0">
                <a:solidFill>
                  <a:srgbClr val="00A249"/>
                </a:solidFill>
              </a:rPr>
            </a:br>
            <a:r>
              <a:rPr lang="en-US" sz="1900" dirty="0">
                <a:solidFill>
                  <a:srgbClr val="00A249"/>
                </a:solidFill>
              </a:rPr>
              <a:t>green component from the query x green component from the sorted key matrix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Smallest component multiplication result: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/>
              <a:t> </a:t>
            </a:r>
            <a:r>
              <a:rPr lang="en-US" sz="1900" dirty="0">
                <a:solidFill>
                  <a:srgbClr val="C00000"/>
                </a:solidFill>
              </a:rPr>
              <a:t>red component from the query </a:t>
            </a:r>
            <a:r>
              <a:rPr lang="en-US" sz="1900" dirty="0"/>
              <a:t>x </a:t>
            </a:r>
            <a:r>
              <a:rPr lang="en-US" sz="1900" dirty="0">
                <a:solidFill>
                  <a:srgbClr val="C00000"/>
                </a:solidFill>
              </a:rPr>
              <a:t>red component from the sorted key matrix</a:t>
            </a:r>
          </a:p>
          <a:p>
            <a:r>
              <a:rPr lang="en-US" sz="2000" b="1" dirty="0">
                <a:solidFill>
                  <a:schemeClr val="accent5"/>
                </a:solidFill>
              </a:rPr>
              <a:t>Candidates: </a:t>
            </a:r>
            <a:r>
              <a:rPr lang="en-US" sz="2000" dirty="0">
                <a:solidFill>
                  <a:schemeClr val="accent5"/>
                </a:solidFill>
              </a:rPr>
              <a:t>Rows with positive estimated attention scores </a:t>
            </a:r>
            <a:r>
              <a:rPr lang="en-US" sz="2000" dirty="0"/>
              <a:t>after M iterations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53D49-1C5F-41B2-ABD2-16466F35A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aphicFrame>
        <p:nvGraphicFramePr>
          <p:cNvPr id="34" name="표 47">
            <a:extLst>
              <a:ext uri="{FF2B5EF4-FFF2-40B4-BE49-F238E27FC236}">
                <a16:creationId xmlns:a16="http://schemas.microsoft.com/office/drawing/2014/main" id="{4A536DF7-7D77-4969-9191-9DDCEECB1FF8}"/>
              </a:ext>
            </a:extLst>
          </p:cNvPr>
          <p:cNvGraphicFramePr>
            <a:graphicFrameLocks noGrp="1"/>
          </p:cNvGraphicFramePr>
          <p:nvPr/>
        </p:nvGraphicFramePr>
        <p:xfrm>
          <a:off x="5753178" y="1662952"/>
          <a:ext cx="770231" cy="1115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31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-0.54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 0.72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grpSp>
        <p:nvGrpSpPr>
          <p:cNvPr id="35" name="그룹 61">
            <a:extLst>
              <a:ext uri="{FF2B5EF4-FFF2-40B4-BE49-F238E27FC236}">
                <a16:creationId xmlns:a16="http://schemas.microsoft.com/office/drawing/2014/main" id="{078E2CE3-031F-48B7-902A-5DA6D5A1753E}"/>
              </a:ext>
            </a:extLst>
          </p:cNvPr>
          <p:cNvGrpSpPr/>
          <p:nvPr/>
        </p:nvGrpSpPr>
        <p:grpSpPr>
          <a:xfrm>
            <a:off x="5746358" y="1661975"/>
            <a:ext cx="824965" cy="1143981"/>
            <a:chOff x="591851" y="2840584"/>
            <a:chExt cx="1423401" cy="298038"/>
          </a:xfrm>
        </p:grpSpPr>
        <p:sp>
          <p:nvSpPr>
            <p:cNvPr id="36" name="왼쪽 대괄호 62">
              <a:extLst>
                <a:ext uri="{FF2B5EF4-FFF2-40B4-BE49-F238E27FC236}">
                  <a16:creationId xmlns:a16="http://schemas.microsoft.com/office/drawing/2014/main" id="{2B812AD3-B3AE-443E-BBFE-6840A8826752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왼쪽 대괄호 63">
              <a:extLst>
                <a:ext uri="{FF2B5EF4-FFF2-40B4-BE49-F238E27FC236}">
                  <a16:creationId xmlns:a16="http://schemas.microsoft.com/office/drawing/2014/main" id="{980862AE-8C4C-4034-8379-C782CB127BF7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C8441B7-3798-4465-A3C9-5426C907195E}"/>
              </a:ext>
            </a:extLst>
          </p:cNvPr>
          <p:cNvSpPr txBox="1"/>
          <p:nvPr/>
        </p:nvSpPr>
        <p:spPr>
          <a:xfrm>
            <a:off x="5139092" y="1339109"/>
            <a:ext cx="21212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5"/>
                </a:solidFill>
              </a:rPr>
              <a:t>Iter</a:t>
            </a:r>
            <a:r>
              <a:rPr lang="en-US" altLang="ko-KR" dirty="0">
                <a:solidFill>
                  <a:schemeClr val="accent5"/>
                </a:solidFill>
              </a:rPr>
              <a:t> 1</a:t>
            </a:r>
          </a:p>
        </p:txBody>
      </p:sp>
      <p:sp>
        <p:nvSpPr>
          <p:cNvPr id="39" name="모서리가 둥근 직사각형 12">
            <a:extLst>
              <a:ext uri="{FF2B5EF4-FFF2-40B4-BE49-F238E27FC236}">
                <a16:creationId xmlns:a16="http://schemas.microsoft.com/office/drawing/2014/main" id="{6BBB856F-5686-44E8-B13F-E16C14FEC9AB}"/>
              </a:ext>
            </a:extLst>
          </p:cNvPr>
          <p:cNvSpPr/>
          <p:nvPr/>
        </p:nvSpPr>
        <p:spPr>
          <a:xfrm>
            <a:off x="5881464" y="2451714"/>
            <a:ext cx="612648" cy="347702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40" name="모서리가 둥근 직사각형 12">
            <a:extLst>
              <a:ext uri="{FF2B5EF4-FFF2-40B4-BE49-F238E27FC236}">
                <a16:creationId xmlns:a16="http://schemas.microsoft.com/office/drawing/2014/main" id="{B6630DFC-56DE-484E-B005-79F4C400B11B}"/>
              </a:ext>
            </a:extLst>
          </p:cNvPr>
          <p:cNvSpPr/>
          <p:nvPr/>
        </p:nvSpPr>
        <p:spPr>
          <a:xfrm>
            <a:off x="5893407" y="2046388"/>
            <a:ext cx="612648" cy="347702"/>
          </a:xfrm>
          <a:prstGeom prst="roundRect">
            <a:avLst/>
          </a:prstGeom>
          <a:solidFill>
            <a:srgbClr val="C00000">
              <a:alpha val="20000"/>
            </a:srgb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grpSp>
        <p:nvGrpSpPr>
          <p:cNvPr id="46" name="그룹 61">
            <a:extLst>
              <a:ext uri="{FF2B5EF4-FFF2-40B4-BE49-F238E27FC236}">
                <a16:creationId xmlns:a16="http://schemas.microsoft.com/office/drawing/2014/main" id="{BC7B34BA-6F88-4A0B-8312-A731E22A443D}"/>
              </a:ext>
            </a:extLst>
          </p:cNvPr>
          <p:cNvGrpSpPr/>
          <p:nvPr/>
        </p:nvGrpSpPr>
        <p:grpSpPr>
          <a:xfrm>
            <a:off x="7432688" y="1658172"/>
            <a:ext cx="824965" cy="1143981"/>
            <a:chOff x="591851" y="2840584"/>
            <a:chExt cx="1423401" cy="298038"/>
          </a:xfrm>
        </p:grpSpPr>
        <p:sp>
          <p:nvSpPr>
            <p:cNvPr id="47" name="왼쪽 대괄호 62">
              <a:extLst>
                <a:ext uri="{FF2B5EF4-FFF2-40B4-BE49-F238E27FC236}">
                  <a16:creationId xmlns:a16="http://schemas.microsoft.com/office/drawing/2014/main" id="{73FFE4EF-D5D4-4B58-8AF2-B0AA4EB9C8EB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왼쪽 대괄호 63">
              <a:extLst>
                <a:ext uri="{FF2B5EF4-FFF2-40B4-BE49-F238E27FC236}">
                  <a16:creationId xmlns:a16="http://schemas.microsoft.com/office/drawing/2014/main" id="{5F68F59B-DD83-4801-A86B-F14A40B4C140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E78E6CE-0B52-4420-A0EC-07DE0BC35F25}"/>
              </a:ext>
            </a:extLst>
          </p:cNvPr>
          <p:cNvSpPr txBox="1"/>
          <p:nvPr/>
        </p:nvSpPr>
        <p:spPr>
          <a:xfrm>
            <a:off x="6860412" y="1339109"/>
            <a:ext cx="21212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5"/>
                </a:solidFill>
              </a:rPr>
              <a:t>Iter</a:t>
            </a:r>
            <a:r>
              <a:rPr lang="en-US" altLang="ko-KR" dirty="0">
                <a:solidFill>
                  <a:schemeClr val="accent5"/>
                </a:solidFill>
              </a:rPr>
              <a:t> 2</a:t>
            </a:r>
          </a:p>
        </p:txBody>
      </p:sp>
      <p:sp>
        <p:nvSpPr>
          <p:cNvPr id="52" name="모서리가 둥근 직사각형 12">
            <a:extLst>
              <a:ext uri="{FF2B5EF4-FFF2-40B4-BE49-F238E27FC236}">
                <a16:creationId xmlns:a16="http://schemas.microsoft.com/office/drawing/2014/main" id="{6D6E9872-A308-4879-BC2B-33AD4FFFC1A7}"/>
              </a:ext>
            </a:extLst>
          </p:cNvPr>
          <p:cNvSpPr/>
          <p:nvPr/>
        </p:nvSpPr>
        <p:spPr>
          <a:xfrm>
            <a:off x="9227945" y="1652601"/>
            <a:ext cx="612648" cy="347702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53" name="모서리가 둥근 직사각형 12">
            <a:extLst>
              <a:ext uri="{FF2B5EF4-FFF2-40B4-BE49-F238E27FC236}">
                <a16:creationId xmlns:a16="http://schemas.microsoft.com/office/drawing/2014/main" id="{868086CF-FCFF-4268-8FC2-8E646029CC5F}"/>
              </a:ext>
            </a:extLst>
          </p:cNvPr>
          <p:cNvSpPr/>
          <p:nvPr/>
        </p:nvSpPr>
        <p:spPr>
          <a:xfrm>
            <a:off x="9227945" y="2060110"/>
            <a:ext cx="612648" cy="347702"/>
          </a:xfrm>
          <a:prstGeom prst="roundRect">
            <a:avLst/>
          </a:prstGeom>
          <a:solidFill>
            <a:srgbClr val="C00000">
              <a:alpha val="20000"/>
            </a:srgb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grpSp>
        <p:nvGrpSpPr>
          <p:cNvPr id="55" name="그룹 61">
            <a:extLst>
              <a:ext uri="{FF2B5EF4-FFF2-40B4-BE49-F238E27FC236}">
                <a16:creationId xmlns:a16="http://schemas.microsoft.com/office/drawing/2014/main" id="{F8490DE4-EE75-4385-B60B-2434AB4D92BE}"/>
              </a:ext>
            </a:extLst>
          </p:cNvPr>
          <p:cNvGrpSpPr/>
          <p:nvPr/>
        </p:nvGrpSpPr>
        <p:grpSpPr>
          <a:xfrm>
            <a:off x="9095911" y="1653684"/>
            <a:ext cx="824965" cy="1143981"/>
            <a:chOff x="591851" y="2840584"/>
            <a:chExt cx="1423401" cy="298038"/>
          </a:xfrm>
        </p:grpSpPr>
        <p:sp>
          <p:nvSpPr>
            <p:cNvPr id="56" name="왼쪽 대괄호 62">
              <a:extLst>
                <a:ext uri="{FF2B5EF4-FFF2-40B4-BE49-F238E27FC236}">
                  <a16:creationId xmlns:a16="http://schemas.microsoft.com/office/drawing/2014/main" id="{2807491E-2D8E-4419-B3E9-36D3D69183C9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왼쪽 대괄호 63">
              <a:extLst>
                <a:ext uri="{FF2B5EF4-FFF2-40B4-BE49-F238E27FC236}">
                  <a16:creationId xmlns:a16="http://schemas.microsoft.com/office/drawing/2014/main" id="{F7665A95-710F-44C5-BEFE-E9315CC8CD4A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37EBC19-28EE-4402-A750-43E6EA44E9D6}"/>
              </a:ext>
            </a:extLst>
          </p:cNvPr>
          <p:cNvSpPr txBox="1"/>
          <p:nvPr/>
        </p:nvSpPr>
        <p:spPr>
          <a:xfrm>
            <a:off x="8473630" y="1334621"/>
            <a:ext cx="21212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5"/>
                </a:solidFill>
              </a:rPr>
              <a:t>Iter</a:t>
            </a:r>
            <a:r>
              <a:rPr lang="en-US" altLang="ko-KR" dirty="0">
                <a:solidFill>
                  <a:schemeClr val="accent5"/>
                </a:solidFill>
              </a:rPr>
              <a:t> 3</a:t>
            </a:r>
          </a:p>
        </p:txBody>
      </p:sp>
      <p:grpSp>
        <p:nvGrpSpPr>
          <p:cNvPr id="60" name="그룹 57">
            <a:extLst>
              <a:ext uri="{FF2B5EF4-FFF2-40B4-BE49-F238E27FC236}">
                <a16:creationId xmlns:a16="http://schemas.microsoft.com/office/drawing/2014/main" id="{11666049-F2C0-4257-88F3-D696D4297D05}"/>
              </a:ext>
            </a:extLst>
          </p:cNvPr>
          <p:cNvGrpSpPr/>
          <p:nvPr/>
        </p:nvGrpSpPr>
        <p:grpSpPr>
          <a:xfrm>
            <a:off x="2820276" y="1672684"/>
            <a:ext cx="2302822" cy="1143981"/>
            <a:chOff x="591851" y="2840584"/>
            <a:chExt cx="1423401" cy="298038"/>
          </a:xfrm>
        </p:grpSpPr>
        <p:sp>
          <p:nvSpPr>
            <p:cNvPr id="61" name="왼쪽 대괄호 58">
              <a:extLst>
                <a:ext uri="{FF2B5EF4-FFF2-40B4-BE49-F238E27FC236}">
                  <a16:creationId xmlns:a16="http://schemas.microsoft.com/office/drawing/2014/main" id="{2387645D-8674-4949-B782-02DD931E40CC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왼쪽 대괄호 59">
              <a:extLst>
                <a:ext uri="{FF2B5EF4-FFF2-40B4-BE49-F238E27FC236}">
                  <a16:creationId xmlns:a16="http://schemas.microsoft.com/office/drawing/2014/main" id="{0F53F112-886D-4AFC-B4B2-DDC536F6DC37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32F8055-57C4-43EB-8AB2-7B5EA7CEA676}"/>
              </a:ext>
            </a:extLst>
          </p:cNvPr>
          <p:cNvSpPr txBox="1"/>
          <p:nvPr/>
        </p:nvSpPr>
        <p:spPr>
          <a:xfrm>
            <a:off x="2977017" y="2816665"/>
            <a:ext cx="19893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Sorted Key Matrix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(n x d)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79" name="표 47">
            <a:extLst>
              <a:ext uri="{FF2B5EF4-FFF2-40B4-BE49-F238E27FC236}">
                <a16:creationId xmlns:a16="http://schemas.microsoft.com/office/drawing/2014/main" id="{DB055D32-F7E4-402E-AE53-502DDF06F7E2}"/>
              </a:ext>
            </a:extLst>
          </p:cNvPr>
          <p:cNvGraphicFramePr>
            <a:graphicFrameLocks noGrp="1"/>
          </p:cNvGraphicFramePr>
          <p:nvPr/>
        </p:nvGraphicFramePr>
        <p:xfrm>
          <a:off x="907783" y="1998645"/>
          <a:ext cx="1374729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43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458243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458243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85AD4295-470A-4EF5-B594-299153A61FAD}"/>
              </a:ext>
            </a:extLst>
          </p:cNvPr>
          <p:cNvSpPr txBox="1"/>
          <p:nvPr/>
        </p:nvSpPr>
        <p:spPr>
          <a:xfrm>
            <a:off x="1281455" y="924850"/>
            <a:ext cx="49937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Entry selected/updated by Max Pointer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grpSp>
        <p:nvGrpSpPr>
          <p:cNvPr id="81" name="Group 10">
            <a:extLst>
              <a:ext uri="{FF2B5EF4-FFF2-40B4-BE49-F238E27FC236}">
                <a16:creationId xmlns:a16="http://schemas.microsoft.com/office/drawing/2014/main" id="{AD44B603-7E46-45DB-BBE4-DB834E474D89}"/>
              </a:ext>
            </a:extLst>
          </p:cNvPr>
          <p:cNvGrpSpPr/>
          <p:nvPr/>
        </p:nvGrpSpPr>
        <p:grpSpPr>
          <a:xfrm>
            <a:off x="814815" y="2046388"/>
            <a:ext cx="1606512" cy="313052"/>
            <a:chOff x="499491" y="2840584"/>
            <a:chExt cx="1423401" cy="298038"/>
          </a:xfrm>
        </p:grpSpPr>
        <p:sp>
          <p:nvSpPr>
            <p:cNvPr id="82" name="왼쪽 대괄호 54">
              <a:extLst>
                <a:ext uri="{FF2B5EF4-FFF2-40B4-BE49-F238E27FC236}">
                  <a16:creationId xmlns:a16="http://schemas.microsoft.com/office/drawing/2014/main" id="{9E3E662C-977F-487E-8827-312941FAF684}"/>
                </a:ext>
              </a:extLst>
            </p:cNvPr>
            <p:cNvSpPr/>
            <p:nvPr/>
          </p:nvSpPr>
          <p:spPr>
            <a:xfrm>
              <a:off x="49949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왼쪽 대괄호 55">
              <a:extLst>
                <a:ext uri="{FF2B5EF4-FFF2-40B4-BE49-F238E27FC236}">
                  <a16:creationId xmlns:a16="http://schemas.microsoft.com/office/drawing/2014/main" id="{3C8A755C-71B9-4AA7-A4C1-DE63AC99BF23}"/>
                </a:ext>
              </a:extLst>
            </p:cNvPr>
            <p:cNvSpPr/>
            <p:nvPr/>
          </p:nvSpPr>
          <p:spPr>
            <a:xfrm flipH="1">
              <a:off x="186704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모서리가 둥근 직사각형 12">
            <a:extLst>
              <a:ext uri="{FF2B5EF4-FFF2-40B4-BE49-F238E27FC236}">
                <a16:creationId xmlns:a16="http://schemas.microsoft.com/office/drawing/2014/main" id="{AB38A5A0-5BDB-402D-AADF-10F8A1221134}"/>
              </a:ext>
            </a:extLst>
          </p:cNvPr>
          <p:cNvSpPr/>
          <p:nvPr/>
        </p:nvSpPr>
        <p:spPr>
          <a:xfrm>
            <a:off x="2917452" y="2443308"/>
            <a:ext cx="658215" cy="321813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89" name="모서리가 둥근 직사각형 12">
            <a:extLst>
              <a:ext uri="{FF2B5EF4-FFF2-40B4-BE49-F238E27FC236}">
                <a16:creationId xmlns:a16="http://schemas.microsoft.com/office/drawing/2014/main" id="{6EA44DA4-F2AE-448F-8499-8360392381A6}"/>
              </a:ext>
            </a:extLst>
          </p:cNvPr>
          <p:cNvSpPr/>
          <p:nvPr/>
        </p:nvSpPr>
        <p:spPr>
          <a:xfrm>
            <a:off x="902544" y="2059333"/>
            <a:ext cx="479694" cy="313052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92" name="모서리가 둥근 직사각형 12">
            <a:extLst>
              <a:ext uri="{FF2B5EF4-FFF2-40B4-BE49-F238E27FC236}">
                <a16:creationId xmlns:a16="http://schemas.microsoft.com/office/drawing/2014/main" id="{CC33BDA6-EDEC-4095-B70C-512F037D14B9}"/>
              </a:ext>
            </a:extLst>
          </p:cNvPr>
          <p:cNvSpPr/>
          <p:nvPr/>
        </p:nvSpPr>
        <p:spPr>
          <a:xfrm>
            <a:off x="1874730" y="2056299"/>
            <a:ext cx="437716" cy="301054"/>
          </a:xfrm>
          <a:prstGeom prst="roundRect">
            <a:avLst/>
          </a:prstGeom>
          <a:solidFill>
            <a:srgbClr val="C00000">
              <a:alpha val="20000"/>
            </a:srgb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93" name="모서리가 둥근 직사각형 12">
            <a:extLst>
              <a:ext uri="{FF2B5EF4-FFF2-40B4-BE49-F238E27FC236}">
                <a16:creationId xmlns:a16="http://schemas.microsoft.com/office/drawing/2014/main" id="{8DC67D81-5242-43DD-A3D6-61080D27C484}"/>
              </a:ext>
            </a:extLst>
          </p:cNvPr>
          <p:cNvSpPr/>
          <p:nvPr/>
        </p:nvSpPr>
        <p:spPr>
          <a:xfrm>
            <a:off x="2879478" y="1717082"/>
            <a:ext cx="684071" cy="313791"/>
          </a:xfrm>
          <a:prstGeom prst="roundRect">
            <a:avLst/>
          </a:prstGeom>
          <a:solidFill>
            <a:srgbClr val="C00000">
              <a:alpha val="20000"/>
            </a:srgb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94" name="모서리가 둥근 직사각형 12">
            <a:extLst>
              <a:ext uri="{FF2B5EF4-FFF2-40B4-BE49-F238E27FC236}">
                <a16:creationId xmlns:a16="http://schemas.microsoft.com/office/drawing/2014/main" id="{0CA01DA4-F7C5-429F-813F-D85DE34A9C61}"/>
              </a:ext>
            </a:extLst>
          </p:cNvPr>
          <p:cNvSpPr/>
          <p:nvPr/>
        </p:nvSpPr>
        <p:spPr>
          <a:xfrm>
            <a:off x="3661334" y="2440499"/>
            <a:ext cx="684071" cy="313791"/>
          </a:xfrm>
          <a:prstGeom prst="roundRect">
            <a:avLst/>
          </a:prstGeom>
          <a:solidFill>
            <a:srgbClr val="C00000">
              <a:alpha val="20000"/>
            </a:srgb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95" name="모서리가 둥근 직사각형 12">
            <a:extLst>
              <a:ext uri="{FF2B5EF4-FFF2-40B4-BE49-F238E27FC236}">
                <a16:creationId xmlns:a16="http://schemas.microsoft.com/office/drawing/2014/main" id="{61B8C12E-EF3F-496F-ACD7-4A74BCAB0A18}"/>
              </a:ext>
            </a:extLst>
          </p:cNvPr>
          <p:cNvSpPr/>
          <p:nvPr/>
        </p:nvSpPr>
        <p:spPr>
          <a:xfrm>
            <a:off x="3640908" y="1707598"/>
            <a:ext cx="658215" cy="321813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96" name="모서리가 둥근 직사각형 12">
            <a:extLst>
              <a:ext uri="{FF2B5EF4-FFF2-40B4-BE49-F238E27FC236}">
                <a16:creationId xmlns:a16="http://schemas.microsoft.com/office/drawing/2014/main" id="{D32E6FCF-7B51-4DC2-9017-0168032705EE}"/>
              </a:ext>
            </a:extLst>
          </p:cNvPr>
          <p:cNvSpPr/>
          <p:nvPr/>
        </p:nvSpPr>
        <p:spPr>
          <a:xfrm>
            <a:off x="4404072" y="2440499"/>
            <a:ext cx="658215" cy="321813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97" name="모서리가 둥근 직사각형 12">
            <a:extLst>
              <a:ext uri="{FF2B5EF4-FFF2-40B4-BE49-F238E27FC236}">
                <a16:creationId xmlns:a16="http://schemas.microsoft.com/office/drawing/2014/main" id="{9E51C38C-CE12-4E4A-89F4-C577C8356F39}"/>
              </a:ext>
            </a:extLst>
          </p:cNvPr>
          <p:cNvSpPr/>
          <p:nvPr/>
        </p:nvSpPr>
        <p:spPr>
          <a:xfrm>
            <a:off x="1046357" y="919736"/>
            <a:ext cx="658215" cy="321813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98" name="모서리가 둥근 직사각형 12">
            <a:extLst>
              <a:ext uri="{FF2B5EF4-FFF2-40B4-BE49-F238E27FC236}">
                <a16:creationId xmlns:a16="http://schemas.microsoft.com/office/drawing/2014/main" id="{08BCC27F-CBF5-4CFF-97D7-4F55B6F766E5}"/>
              </a:ext>
            </a:extLst>
          </p:cNvPr>
          <p:cNvSpPr/>
          <p:nvPr/>
        </p:nvSpPr>
        <p:spPr>
          <a:xfrm>
            <a:off x="5997169" y="918233"/>
            <a:ext cx="684071" cy="313791"/>
          </a:xfrm>
          <a:prstGeom prst="roundRect">
            <a:avLst/>
          </a:prstGeom>
          <a:solidFill>
            <a:srgbClr val="C00000">
              <a:alpha val="20000"/>
            </a:srgb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BB28BE1-D85E-4B7E-96A2-C66FCBE4CA20}"/>
              </a:ext>
            </a:extLst>
          </p:cNvPr>
          <p:cNvSpPr txBox="1"/>
          <p:nvPr/>
        </p:nvSpPr>
        <p:spPr>
          <a:xfrm>
            <a:off x="1175439" y="2840621"/>
            <a:ext cx="9739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Query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(1 x d)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75366DA-7023-4A67-9B6C-0AB337A82EDB}"/>
              </a:ext>
            </a:extLst>
          </p:cNvPr>
          <p:cNvSpPr txBox="1"/>
          <p:nvPr/>
        </p:nvSpPr>
        <p:spPr>
          <a:xfrm>
            <a:off x="6232267" y="920411"/>
            <a:ext cx="49937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Entry selected/updated by Min Pointer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01" name="모서리가 둥근 직사각형 12">
            <a:extLst>
              <a:ext uri="{FF2B5EF4-FFF2-40B4-BE49-F238E27FC236}">
                <a16:creationId xmlns:a16="http://schemas.microsoft.com/office/drawing/2014/main" id="{87F5BDE1-4F2D-4A6D-8524-9D25551B0A38}"/>
              </a:ext>
            </a:extLst>
          </p:cNvPr>
          <p:cNvSpPr/>
          <p:nvPr/>
        </p:nvSpPr>
        <p:spPr>
          <a:xfrm>
            <a:off x="1388257" y="2061117"/>
            <a:ext cx="479694" cy="313052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03" name="모서리가 둥근 직사각형 12">
            <a:extLst>
              <a:ext uri="{FF2B5EF4-FFF2-40B4-BE49-F238E27FC236}">
                <a16:creationId xmlns:a16="http://schemas.microsoft.com/office/drawing/2014/main" id="{8E2286E5-F202-4F25-9B71-B3954E9476CF}"/>
              </a:ext>
            </a:extLst>
          </p:cNvPr>
          <p:cNvSpPr/>
          <p:nvPr/>
        </p:nvSpPr>
        <p:spPr>
          <a:xfrm>
            <a:off x="900792" y="2056765"/>
            <a:ext cx="479694" cy="313052"/>
          </a:xfrm>
          <a:prstGeom prst="roundRect">
            <a:avLst/>
          </a:prstGeom>
          <a:solidFill>
            <a:srgbClr val="C00000">
              <a:alpha val="20000"/>
            </a:srgb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06" name="모서리가 둥근 직사각형 12">
            <a:extLst>
              <a:ext uri="{FF2B5EF4-FFF2-40B4-BE49-F238E27FC236}">
                <a16:creationId xmlns:a16="http://schemas.microsoft.com/office/drawing/2014/main" id="{A6A12C0E-C13F-49E2-ACAC-2C37D9D1C49C}"/>
              </a:ext>
            </a:extLst>
          </p:cNvPr>
          <p:cNvSpPr/>
          <p:nvPr/>
        </p:nvSpPr>
        <p:spPr>
          <a:xfrm>
            <a:off x="1384375" y="2046991"/>
            <a:ext cx="479694" cy="313052"/>
          </a:xfrm>
          <a:prstGeom prst="roundRect">
            <a:avLst/>
          </a:prstGeom>
          <a:solidFill>
            <a:srgbClr val="C00000">
              <a:alpha val="20000"/>
            </a:srgb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07" name="모서리가 둥근 직사각형 12">
            <a:extLst>
              <a:ext uri="{FF2B5EF4-FFF2-40B4-BE49-F238E27FC236}">
                <a16:creationId xmlns:a16="http://schemas.microsoft.com/office/drawing/2014/main" id="{748EB8DB-E1F4-4128-96CE-77AF1658062D}"/>
              </a:ext>
            </a:extLst>
          </p:cNvPr>
          <p:cNvSpPr/>
          <p:nvPr/>
        </p:nvSpPr>
        <p:spPr>
          <a:xfrm>
            <a:off x="1845406" y="2050743"/>
            <a:ext cx="479694" cy="313052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08" name="Arrow: Right 26">
            <a:extLst>
              <a:ext uri="{FF2B5EF4-FFF2-40B4-BE49-F238E27FC236}">
                <a16:creationId xmlns:a16="http://schemas.microsoft.com/office/drawing/2014/main" id="{86F4A7C3-DC2F-4F0D-BE01-93C3F0372F94}"/>
              </a:ext>
            </a:extLst>
          </p:cNvPr>
          <p:cNvSpPr/>
          <p:nvPr/>
        </p:nvSpPr>
        <p:spPr>
          <a:xfrm>
            <a:off x="6851166" y="2086155"/>
            <a:ext cx="290512" cy="317038"/>
          </a:xfrm>
          <a:prstGeom prst="rightArrow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rrow: Right 26">
            <a:extLst>
              <a:ext uri="{FF2B5EF4-FFF2-40B4-BE49-F238E27FC236}">
                <a16:creationId xmlns:a16="http://schemas.microsoft.com/office/drawing/2014/main" id="{F695A20E-A213-48D0-831F-F7A5EDBC7E34}"/>
              </a:ext>
            </a:extLst>
          </p:cNvPr>
          <p:cNvSpPr/>
          <p:nvPr/>
        </p:nvSpPr>
        <p:spPr>
          <a:xfrm>
            <a:off x="8573225" y="2086155"/>
            <a:ext cx="290512" cy="317038"/>
          </a:xfrm>
          <a:prstGeom prst="rightArrow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Arrow: Right 26">
            <a:extLst>
              <a:ext uri="{FF2B5EF4-FFF2-40B4-BE49-F238E27FC236}">
                <a16:creationId xmlns:a16="http://schemas.microsoft.com/office/drawing/2014/main" id="{A1BCA640-DE5D-428F-9C48-7C9054AFD5B0}"/>
              </a:ext>
            </a:extLst>
          </p:cNvPr>
          <p:cNvSpPr/>
          <p:nvPr/>
        </p:nvSpPr>
        <p:spPr>
          <a:xfrm>
            <a:off x="10117654" y="2089048"/>
            <a:ext cx="290512" cy="317038"/>
          </a:xfrm>
          <a:prstGeom prst="rightArrow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2" name="표 47">
            <a:extLst>
              <a:ext uri="{FF2B5EF4-FFF2-40B4-BE49-F238E27FC236}">
                <a16:creationId xmlns:a16="http://schemas.microsoft.com/office/drawing/2014/main" id="{76CED57C-395B-4868-80C7-F3A7E00DC4EE}"/>
              </a:ext>
            </a:extLst>
          </p:cNvPr>
          <p:cNvGraphicFramePr>
            <a:graphicFrameLocks noGrp="1"/>
          </p:cNvGraphicFramePr>
          <p:nvPr/>
        </p:nvGraphicFramePr>
        <p:xfrm>
          <a:off x="10607851" y="1662952"/>
          <a:ext cx="770231" cy="1115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31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C00000"/>
                          </a:solidFill>
                        </a:rPr>
                        <a:t> x</a:t>
                      </a:r>
                      <a:endParaRPr lang="ko-KR" altLang="en-US" sz="2000" b="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C00000"/>
                          </a:solidFill>
                        </a:rPr>
                        <a:t> x</a:t>
                      </a:r>
                      <a:endParaRPr lang="ko-KR" altLang="en-US" sz="2000" b="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ko-KR" altLang="en-US" sz="2000" b="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grpSp>
        <p:nvGrpSpPr>
          <p:cNvPr id="115" name="그룹 61">
            <a:extLst>
              <a:ext uri="{FF2B5EF4-FFF2-40B4-BE49-F238E27FC236}">
                <a16:creationId xmlns:a16="http://schemas.microsoft.com/office/drawing/2014/main" id="{2975A8CB-F60C-4B36-935A-F131A6C47852}"/>
              </a:ext>
            </a:extLst>
          </p:cNvPr>
          <p:cNvGrpSpPr/>
          <p:nvPr/>
        </p:nvGrpSpPr>
        <p:grpSpPr>
          <a:xfrm>
            <a:off x="10601031" y="1661975"/>
            <a:ext cx="824965" cy="1143981"/>
            <a:chOff x="591851" y="2840584"/>
            <a:chExt cx="1423401" cy="298038"/>
          </a:xfrm>
        </p:grpSpPr>
        <p:sp>
          <p:nvSpPr>
            <p:cNvPr id="116" name="왼쪽 대괄호 62">
              <a:extLst>
                <a:ext uri="{FF2B5EF4-FFF2-40B4-BE49-F238E27FC236}">
                  <a16:creationId xmlns:a16="http://schemas.microsoft.com/office/drawing/2014/main" id="{7354FF83-64E5-4CBA-ABF1-246EF0E2528C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왼쪽 대괄호 63">
              <a:extLst>
                <a:ext uri="{FF2B5EF4-FFF2-40B4-BE49-F238E27FC236}">
                  <a16:creationId xmlns:a16="http://schemas.microsoft.com/office/drawing/2014/main" id="{674C3A8F-31E7-4DCF-B318-C4B331AB726C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F2622A14-8298-47B2-8A73-B3D28727CAF6}"/>
              </a:ext>
            </a:extLst>
          </p:cNvPr>
          <p:cNvSpPr txBox="1"/>
          <p:nvPr/>
        </p:nvSpPr>
        <p:spPr>
          <a:xfrm>
            <a:off x="5762542" y="2816593"/>
            <a:ext cx="423491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Estimated Attention Score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(n x 1)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EEE24E8-48C7-469B-AB15-816C4F93C88F}"/>
              </a:ext>
            </a:extLst>
          </p:cNvPr>
          <p:cNvSpPr txBox="1"/>
          <p:nvPr/>
        </p:nvSpPr>
        <p:spPr>
          <a:xfrm>
            <a:off x="9958848" y="1354864"/>
            <a:ext cx="21212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Candidates</a:t>
            </a:r>
          </a:p>
        </p:txBody>
      </p:sp>
    </p:spTree>
    <p:extLst>
      <p:ext uri="{BB962C8B-B14F-4D97-AF65-F5344CB8AC3E}">
        <p14:creationId xmlns:p14="http://schemas.microsoft.com/office/powerpoint/2010/main" val="308236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0"/>
                            </p:stCondLst>
                            <p:childTnLst>
                              <p:par>
                                <p:cTn id="1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50" grpId="0" animBg="1"/>
      <p:bldP spid="50" grpId="1" animBg="1"/>
      <p:bldP spid="51" grpId="0" animBg="1"/>
      <p:bldP spid="51" grpId="1" animBg="1"/>
      <p:bldP spid="38" grpId="0"/>
      <p:bldP spid="39" grpId="0" animBg="1"/>
      <p:bldP spid="39" grpId="1" animBg="1"/>
      <p:bldP spid="40" grpId="0" animBg="1"/>
      <p:bldP spid="40" grpId="1" animBg="1"/>
      <p:bldP spid="49" grpId="0"/>
      <p:bldP spid="52" grpId="0" animBg="1"/>
      <p:bldP spid="52" grpId="1" animBg="1"/>
      <p:bldP spid="53" grpId="0" animBg="1"/>
      <p:bldP spid="53" grpId="1" animBg="1"/>
      <p:bldP spid="58" grpId="0"/>
      <p:bldP spid="87" grpId="0" animBg="1"/>
      <p:bldP spid="87" grpId="1" animBg="1"/>
      <p:bldP spid="89" grpId="0" animBg="1"/>
      <p:bldP spid="89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101" grpId="0" animBg="1"/>
      <p:bldP spid="101" grpId="1" animBg="1"/>
      <p:bldP spid="103" grpId="0" animBg="1"/>
      <p:bldP spid="103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9" grpId="0" animBg="1"/>
      <p:bldP spid="111" grpId="0" animBg="1"/>
      <p:bldP spid="119" grpId="0"/>
      <p:bldP spid="1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7233-3FDB-4BCB-A0D9-52213EDA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 Approximate Attention</a:t>
            </a:r>
          </a:p>
        </p:txBody>
      </p:sp>
      <p:sp>
        <p:nvSpPr>
          <p:cNvPr id="39" name="모서리가 둥근 직사각형 15">
            <a:extLst>
              <a:ext uri="{FF2B5EF4-FFF2-40B4-BE49-F238E27FC236}">
                <a16:creationId xmlns:a16="http://schemas.microsoft.com/office/drawing/2014/main" id="{318AA367-603E-4D0E-85AC-6A0356267955}"/>
              </a:ext>
            </a:extLst>
          </p:cNvPr>
          <p:cNvSpPr/>
          <p:nvPr/>
        </p:nvSpPr>
        <p:spPr>
          <a:xfrm>
            <a:off x="641300" y="2091106"/>
            <a:ext cx="11322099" cy="91752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01370" y="2159615"/>
            <a:ext cx="106603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2000" dirty="0"/>
              <a:t>For memory network models, knowledges/information (i.e., key matrix) can be preprocessed before the query arrives. </a:t>
            </a:r>
            <a:r>
              <a:rPr lang="en-US" altLang="ko-KR" sz="2000" b="1" dirty="0">
                <a:solidFill>
                  <a:srgbClr val="00B050"/>
                </a:solidFill>
              </a:rPr>
              <a:t>Sorting does not affect query time</a:t>
            </a:r>
            <a:r>
              <a:rPr lang="en-US" altLang="ko-KR" sz="2000" dirty="0"/>
              <a:t>. </a:t>
            </a:r>
          </a:p>
        </p:txBody>
      </p: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06ED45FF-ED77-4309-BBF8-9910F13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9"/>
            <a:ext cx="11757660" cy="110491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Performance overhead</a:t>
            </a:r>
            <a:r>
              <a:rPr lang="en-US" altLang="ko-KR" sz="2000" b="1" dirty="0"/>
              <a:t> </a:t>
            </a:r>
            <a:r>
              <a:rPr lang="en-US" altLang="ko-KR" sz="2000" dirty="0"/>
              <a:t>of sort?</a:t>
            </a:r>
          </a:p>
          <a:p>
            <a:pPr lvl="1"/>
            <a:r>
              <a:rPr lang="en-US" altLang="ko-KR" sz="2000" dirty="0"/>
              <a:t>Depending on the models, </a:t>
            </a:r>
            <a:r>
              <a:rPr lang="en-US" altLang="ko-KR" sz="2000" b="1" dirty="0">
                <a:solidFill>
                  <a:schemeClr val="accent5"/>
                </a:solidFill>
              </a:rPr>
              <a:t>sorting may not be on the critical path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sp>
        <p:nvSpPr>
          <p:cNvPr id="73" name="모서리가 둥근 직사각형 15">
            <a:extLst>
              <a:ext uri="{FF2B5EF4-FFF2-40B4-BE49-F238E27FC236}">
                <a16:creationId xmlns:a16="http://schemas.microsoft.com/office/drawing/2014/main" id="{318AA367-603E-4D0E-85AC-6A0356267955}"/>
              </a:ext>
            </a:extLst>
          </p:cNvPr>
          <p:cNvSpPr/>
          <p:nvPr/>
        </p:nvSpPr>
        <p:spPr>
          <a:xfrm>
            <a:off x="641300" y="4365691"/>
            <a:ext cx="11322099" cy="55867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801370" y="4455119"/>
            <a:ext cx="1056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2000" b="1" dirty="0">
                <a:solidFill>
                  <a:srgbClr val="00B050"/>
                </a:solidFill>
              </a:rPr>
              <a:t>Sorting overhead can be amortized </a:t>
            </a:r>
            <a:r>
              <a:rPr lang="en-US" altLang="ko-KR" sz="2000" dirty="0"/>
              <a:t>over multiple queries. </a:t>
            </a:r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06ED45FF-ED77-4309-BBF8-9910F13825F7}"/>
              </a:ext>
            </a:extLst>
          </p:cNvPr>
          <p:cNvSpPr txBox="1">
            <a:spLocks/>
          </p:cNvSpPr>
          <p:nvPr/>
        </p:nvSpPr>
        <p:spPr>
          <a:xfrm>
            <a:off x="205740" y="3260780"/>
            <a:ext cx="11757660" cy="1104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2000" dirty="0"/>
              <a:t>For workloads with self-attention mechanism (e.g., Transformer, BERT</a:t>
            </a:r>
            <a:r>
              <a:rPr lang="en-US" altLang="ko-KR" sz="2000" b="1" dirty="0">
                <a:solidFill>
                  <a:schemeClr val="accent5"/>
                </a:solidFill>
              </a:rPr>
              <a:t>), the same key matrix is re-used for multiple queries</a:t>
            </a:r>
            <a:r>
              <a:rPr lang="en-US" altLang="ko-KR" sz="2000" dirty="0"/>
              <a:t> (e.g., 512)</a:t>
            </a:r>
            <a:endParaRPr lang="en-US" sz="2000" dirty="0"/>
          </a:p>
          <a:p>
            <a:pPr marL="347400" lvl="1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56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P spid="7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34400871-3BC5-4AEB-B5DE-17A9ED504375}"/>
              </a:ext>
            </a:extLst>
          </p:cNvPr>
          <p:cNvSpPr/>
          <p:nvPr/>
        </p:nvSpPr>
        <p:spPr>
          <a:xfrm>
            <a:off x="3816781" y="836939"/>
            <a:ext cx="2305479" cy="783800"/>
          </a:xfrm>
          <a:prstGeom prst="roundRect">
            <a:avLst/>
          </a:prstGeom>
          <a:solidFill>
            <a:srgbClr val="990000">
              <a:alpha val="1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D491EF04-FB1B-424A-AC93-7FA4FC8A1B58}"/>
              </a:ext>
            </a:extLst>
          </p:cNvPr>
          <p:cNvSpPr/>
          <p:nvPr/>
        </p:nvSpPr>
        <p:spPr>
          <a:xfrm>
            <a:off x="1702879" y="1042966"/>
            <a:ext cx="2107832" cy="1480984"/>
          </a:xfrm>
          <a:prstGeom prst="roundRect">
            <a:avLst/>
          </a:prstGeom>
          <a:solidFill>
            <a:srgbClr val="990000">
              <a:alpha val="1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37D558D5-4915-4F53-A4CA-A197AEDD18AD}"/>
              </a:ext>
            </a:extLst>
          </p:cNvPr>
          <p:cNvSpPr/>
          <p:nvPr/>
        </p:nvSpPr>
        <p:spPr>
          <a:xfrm>
            <a:off x="6576318" y="2803867"/>
            <a:ext cx="5490489" cy="589892"/>
          </a:xfrm>
          <a:prstGeom prst="roundRect">
            <a:avLst/>
          </a:prstGeom>
          <a:solidFill>
            <a:srgbClr val="990000">
              <a:alpha val="1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724F6CC-881E-482D-8F2D-413C7036E05C}"/>
              </a:ext>
            </a:extLst>
          </p:cNvPr>
          <p:cNvSpPr/>
          <p:nvPr/>
        </p:nvSpPr>
        <p:spPr>
          <a:xfrm>
            <a:off x="388209" y="4537136"/>
            <a:ext cx="1682393" cy="1064558"/>
          </a:xfrm>
          <a:prstGeom prst="roundRect">
            <a:avLst/>
          </a:prstGeom>
          <a:solidFill>
            <a:srgbClr val="990000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A49539CF-2DB9-43D2-A3CB-48B8996FF68D}"/>
              </a:ext>
            </a:extLst>
          </p:cNvPr>
          <p:cNvSpPr/>
          <p:nvPr/>
        </p:nvSpPr>
        <p:spPr>
          <a:xfrm>
            <a:off x="4095006" y="4544480"/>
            <a:ext cx="1724751" cy="1017524"/>
          </a:xfrm>
          <a:prstGeom prst="roundRect">
            <a:avLst/>
          </a:prstGeom>
          <a:solidFill>
            <a:srgbClr val="990000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DB3F12A9-E32F-439F-B0EA-727A5E1E3D8C}"/>
              </a:ext>
            </a:extLst>
          </p:cNvPr>
          <p:cNvSpPr/>
          <p:nvPr/>
        </p:nvSpPr>
        <p:spPr>
          <a:xfrm>
            <a:off x="1985260" y="3300415"/>
            <a:ext cx="2256254" cy="442151"/>
          </a:xfrm>
          <a:prstGeom prst="roundRect">
            <a:avLst/>
          </a:prstGeom>
          <a:solidFill>
            <a:srgbClr val="990000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: Rounded Corners 105">
            <a:extLst>
              <a:ext uri="{FF2B5EF4-FFF2-40B4-BE49-F238E27FC236}">
                <a16:creationId xmlns:a16="http://schemas.microsoft.com/office/drawing/2014/main" id="{A49539CF-2DB9-43D2-A3CB-48B8996FF68D}"/>
              </a:ext>
            </a:extLst>
          </p:cNvPr>
          <p:cNvSpPr/>
          <p:nvPr/>
        </p:nvSpPr>
        <p:spPr>
          <a:xfrm>
            <a:off x="4629263" y="3629085"/>
            <a:ext cx="651309" cy="526140"/>
          </a:xfrm>
          <a:prstGeom prst="roundRect">
            <a:avLst/>
          </a:prstGeom>
          <a:solidFill>
            <a:srgbClr val="990000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79185" y="1119217"/>
            <a:ext cx="1884650" cy="101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−0.6</a:t>
            </a:r>
            <a:r>
              <a:rPr lang="en-US" altLang="ko-KR" sz="1100" dirty="0">
                <a:solidFill>
                  <a:schemeClr val="accent5"/>
                </a:solidFill>
              </a:rPr>
              <a:t>[0]</a:t>
            </a:r>
            <a:r>
              <a:rPr lang="en-US" altLang="ko-KR" sz="1400" dirty="0"/>
              <a:t>  −0.6</a:t>
            </a:r>
            <a:r>
              <a:rPr lang="en-US" altLang="ko-KR" sz="1100" dirty="0">
                <a:solidFill>
                  <a:schemeClr val="accent5"/>
                </a:solidFill>
              </a:rPr>
              <a:t>[2]</a:t>
            </a:r>
            <a:r>
              <a:rPr lang="en-US" altLang="ko-KR" sz="1400" dirty="0"/>
              <a:t>  −0.9</a:t>
            </a:r>
            <a:r>
              <a:rPr lang="en-US" altLang="ko-KR" sz="1100" dirty="0">
                <a:solidFill>
                  <a:schemeClr val="accent5"/>
                </a:solidFill>
              </a:rPr>
              <a:t>[1]</a:t>
            </a:r>
            <a:endParaRPr lang="ko-KR" altLang="ko-KR" sz="1100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−</a:t>
            </a:r>
            <a:r>
              <a:rPr lang="en-US" altLang="ko-KR" sz="1400" dirty="0"/>
              <a:t>0.1</a:t>
            </a:r>
            <a:r>
              <a:rPr lang="en-US" altLang="ko-KR" sz="1100" dirty="0">
                <a:solidFill>
                  <a:schemeClr val="accent5"/>
                </a:solidFill>
              </a:rPr>
              <a:t>[1]  </a:t>
            </a:r>
            <a:r>
              <a:rPr lang="en-US" altLang="ko-KR" sz="1400" dirty="0">
                <a:solidFill>
                  <a:schemeClr val="bg1"/>
                </a:solidFill>
              </a:rPr>
              <a:t>−</a:t>
            </a:r>
            <a:r>
              <a:rPr lang="en-US" altLang="ko-KR" sz="1400" dirty="0"/>
              <a:t>0.1</a:t>
            </a:r>
            <a:r>
              <a:rPr lang="en-US" altLang="ko-KR" sz="1100" dirty="0">
                <a:solidFill>
                  <a:schemeClr val="accent5"/>
                </a:solidFill>
              </a:rPr>
              <a:t>[0]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− </a:t>
            </a:r>
            <a:r>
              <a:rPr lang="en-US" altLang="ko-KR" sz="1400" dirty="0"/>
              <a:t>0.3</a:t>
            </a:r>
            <a:r>
              <a:rPr lang="en-US" altLang="ko-KR" sz="1100" dirty="0">
                <a:solidFill>
                  <a:schemeClr val="accent5"/>
                </a:solidFill>
              </a:rPr>
              <a:t>[2]</a:t>
            </a:r>
            <a:endParaRPr lang="ko-KR" altLang="ko-KR" sz="1100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−</a:t>
            </a:r>
            <a:r>
              <a:rPr lang="en-US" altLang="ko-KR" sz="1400" dirty="0"/>
              <a:t>0.9</a:t>
            </a:r>
            <a:r>
              <a:rPr lang="en-US" altLang="ko-KR" sz="1100" dirty="0">
                <a:solidFill>
                  <a:schemeClr val="accent5"/>
                </a:solidFill>
              </a:rPr>
              <a:t>[2]</a:t>
            </a:r>
            <a:r>
              <a:rPr lang="en-US" altLang="ko-KR" sz="1400" dirty="0"/>
              <a:t>  </a:t>
            </a:r>
            <a:r>
              <a:rPr lang="en-US" altLang="ko-KR" sz="1400" dirty="0">
                <a:solidFill>
                  <a:schemeClr val="bg1"/>
                </a:solidFill>
              </a:rPr>
              <a:t>−</a:t>
            </a:r>
            <a:r>
              <a:rPr lang="en-US" altLang="ko-KR" sz="1400" dirty="0"/>
              <a:t>0.4</a:t>
            </a:r>
            <a:r>
              <a:rPr lang="en-US" altLang="ko-KR" sz="1100" dirty="0">
                <a:solidFill>
                  <a:schemeClr val="accent5"/>
                </a:solidFill>
              </a:rPr>
              <a:t>[1]</a:t>
            </a:r>
            <a:r>
              <a:rPr lang="en-US" altLang="ko-KR" sz="1400" dirty="0"/>
              <a:t>  </a:t>
            </a:r>
            <a:r>
              <a:rPr lang="en-US" altLang="ko-KR" sz="1400" dirty="0">
                <a:solidFill>
                  <a:schemeClr val="bg1"/>
                </a:solidFill>
              </a:rPr>
              <a:t>−</a:t>
            </a:r>
            <a:r>
              <a:rPr lang="en-US" altLang="ko-KR" sz="1400" dirty="0"/>
              <a:t>0.4</a:t>
            </a:r>
            <a:r>
              <a:rPr lang="en-US" altLang="ko-KR" sz="1100" dirty="0">
                <a:solidFill>
                  <a:schemeClr val="accent5"/>
                </a:solidFill>
              </a:rPr>
              <a:t>[0]</a:t>
            </a:r>
            <a:endParaRPr lang="ko-KR" altLang="ko-KR" sz="1100" dirty="0">
              <a:solidFill>
                <a:schemeClr val="accent5"/>
              </a:solidFill>
            </a:endParaRPr>
          </a:p>
        </p:txBody>
      </p:sp>
      <p:sp>
        <p:nvSpPr>
          <p:cNvPr id="161" name="Rectangle: Rounded Corners 105">
            <a:extLst>
              <a:ext uri="{FF2B5EF4-FFF2-40B4-BE49-F238E27FC236}">
                <a16:creationId xmlns:a16="http://schemas.microsoft.com/office/drawing/2014/main" id="{A49539CF-2DB9-43D2-A3CB-48B8996FF68D}"/>
              </a:ext>
            </a:extLst>
          </p:cNvPr>
          <p:cNvSpPr/>
          <p:nvPr/>
        </p:nvSpPr>
        <p:spPr>
          <a:xfrm>
            <a:off x="900763" y="3629085"/>
            <a:ext cx="651309" cy="526140"/>
          </a:xfrm>
          <a:prstGeom prst="roundRect">
            <a:avLst/>
          </a:prstGeom>
          <a:solidFill>
            <a:srgbClr val="990000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C7233-3FDB-4BCB-A0D9-52213EDA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</a:t>
            </a:r>
            <a:r>
              <a:rPr lang="en-US" altLang="ko-KR" baseline="30000" dirty="0"/>
              <a:t>3</a:t>
            </a:r>
            <a:r>
              <a:rPr lang="en-US" altLang="ko-KR" dirty="0"/>
              <a:t>-Approx: </a:t>
            </a:r>
            <a:r>
              <a:rPr lang="en-US" dirty="0"/>
              <a:t>Approximate Attention Accelerator</a:t>
            </a:r>
          </a:p>
        </p:txBody>
      </p: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06ED45FF-ED77-4309-BBF8-9910F13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693" y="947888"/>
            <a:ext cx="5814507" cy="526241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600" dirty="0">
                <a:solidFill>
                  <a:schemeClr val="accent5"/>
                </a:solidFill>
              </a:rPr>
              <a:t>Query Vector Register</a:t>
            </a:r>
            <a:r>
              <a:rPr lang="en-US" altLang="ko-KR" sz="1600" dirty="0"/>
              <a:t> and </a:t>
            </a:r>
            <a:r>
              <a:rPr lang="en-US" altLang="ko-KR" sz="1600" dirty="0">
                <a:solidFill>
                  <a:schemeClr val="accent5"/>
                </a:solidFill>
              </a:rPr>
              <a:t>Sorted Key Matrix SRAM</a:t>
            </a:r>
          </a:p>
          <a:p>
            <a:r>
              <a:rPr lang="en-US" altLang="ko-KR" sz="1600" dirty="0" err="1">
                <a:solidFill>
                  <a:schemeClr val="accent5"/>
                </a:solidFill>
              </a:rPr>
              <a:t>Max_ptr</a:t>
            </a:r>
            <a:r>
              <a:rPr lang="en-US" altLang="ko-KR" sz="1600" dirty="0">
                <a:solidFill>
                  <a:schemeClr val="accent5"/>
                </a:solidFill>
              </a:rPr>
              <a:t>[ ] (and </a:t>
            </a:r>
            <a:r>
              <a:rPr lang="en-US" altLang="ko-KR" sz="1600" dirty="0" err="1">
                <a:solidFill>
                  <a:schemeClr val="accent5"/>
                </a:solidFill>
              </a:rPr>
              <a:t>Min_ptr</a:t>
            </a:r>
            <a:r>
              <a:rPr lang="en-US" altLang="ko-KR" sz="1600" dirty="0">
                <a:solidFill>
                  <a:schemeClr val="accent5"/>
                </a:solidFill>
              </a:rPr>
              <a:t>[ ]) </a:t>
            </a:r>
            <a:r>
              <a:rPr lang="en-US" altLang="ko-KR" sz="1600" dirty="0"/>
              <a:t>tracks the currently pointed entry in each column of the sorted key matrix </a:t>
            </a:r>
          </a:p>
          <a:p>
            <a:r>
              <a:rPr lang="en-US" altLang="ko-KR" sz="1600" dirty="0">
                <a:solidFill>
                  <a:schemeClr val="accent5"/>
                </a:solidFill>
              </a:rPr>
              <a:t>Multiplier </a:t>
            </a:r>
            <a:r>
              <a:rPr lang="en-US" altLang="ko-KR" sz="1600" dirty="0"/>
              <a:t>performs component multiplication </a:t>
            </a:r>
          </a:p>
          <a:p>
            <a:pPr lvl="1"/>
            <a:r>
              <a:rPr lang="en-US" altLang="ko-KR" sz="1600" dirty="0">
                <a:solidFill>
                  <a:schemeClr val="accent5"/>
                </a:solidFill>
              </a:rPr>
              <a:t>Component from Sorted Key Matrix · Query Component</a:t>
            </a:r>
          </a:p>
          <a:p>
            <a:r>
              <a:rPr lang="en-US" altLang="ko-KR" sz="1600" dirty="0">
                <a:solidFill>
                  <a:schemeClr val="accent5"/>
                </a:solidFill>
              </a:rPr>
              <a:t>Component Multiplication Buffer </a:t>
            </a:r>
            <a:r>
              <a:rPr lang="en-US" altLang="ko-KR" sz="1600" dirty="0"/>
              <a:t>buffers component multiplication results for each column</a:t>
            </a:r>
          </a:p>
          <a:p>
            <a:pPr lvl="1"/>
            <a:endParaRPr lang="en-US" altLang="ko-KR" sz="1600" dirty="0"/>
          </a:p>
          <a:p>
            <a:r>
              <a:rPr lang="en-US" altLang="ko-KR" sz="1600" dirty="0">
                <a:solidFill>
                  <a:schemeClr val="bg1"/>
                </a:solidFill>
              </a:rPr>
              <a:t>Comparator Tree computes max (and min) entry among component multiplication results from each column</a:t>
            </a:r>
          </a:p>
          <a:p>
            <a:pPr lvl="1"/>
            <a:r>
              <a:rPr lang="en-US" altLang="ko-KR" sz="1600" dirty="0">
                <a:solidFill>
                  <a:schemeClr val="bg1"/>
                </a:solidFill>
              </a:rPr>
              <a:t>Outputs of Comparator Trees are used to update the Estimated Attention Score SRAM</a:t>
            </a:r>
          </a:p>
          <a:p>
            <a:pPr lvl="1"/>
            <a:r>
              <a:rPr lang="en-US" altLang="ko-KR" sz="1600" dirty="0">
                <a:solidFill>
                  <a:schemeClr val="bg1"/>
                </a:solidFill>
              </a:rPr>
              <a:t>The selected column’s pointer is moved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Repeat above processes and ones with the positive estimated attention scores are selected as candidate rows</a:t>
            </a:r>
          </a:p>
        </p:txBody>
      </p:sp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AB8EDF06-9B42-4458-A479-6EBDFDDD1BC5}"/>
              </a:ext>
            </a:extLst>
          </p:cNvPr>
          <p:cNvSpPr/>
          <p:nvPr/>
        </p:nvSpPr>
        <p:spPr>
          <a:xfrm rot="16200000">
            <a:off x="3429908" y="3062602"/>
            <a:ext cx="321862" cy="87203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rgbClr val="D9D9D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15">
            <a:extLst>
              <a:ext uri="{FF2B5EF4-FFF2-40B4-BE49-F238E27FC236}">
                <a16:creationId xmlns:a16="http://schemas.microsoft.com/office/drawing/2014/main" id="{FE58205D-8FDB-489B-8F91-495D8367501A}"/>
              </a:ext>
            </a:extLst>
          </p:cNvPr>
          <p:cNvGrpSpPr/>
          <p:nvPr/>
        </p:nvGrpSpPr>
        <p:grpSpPr>
          <a:xfrm>
            <a:off x="2175538" y="3791244"/>
            <a:ext cx="1851317" cy="1703733"/>
            <a:chOff x="3649281" y="4813940"/>
            <a:chExt cx="1543924" cy="1304414"/>
          </a:xfrm>
        </p:grpSpPr>
        <p:sp>
          <p:nvSpPr>
            <p:cNvPr id="7" name="모서리가 둥근 직사각형 8">
              <a:extLst>
                <a:ext uri="{FF2B5EF4-FFF2-40B4-BE49-F238E27FC236}">
                  <a16:creationId xmlns:a16="http://schemas.microsoft.com/office/drawing/2014/main" id="{2F7A89A5-2A86-4F71-8143-B19D305A804B}"/>
                </a:ext>
              </a:extLst>
            </p:cNvPr>
            <p:cNvSpPr/>
            <p:nvPr/>
          </p:nvSpPr>
          <p:spPr>
            <a:xfrm rot="16200000">
              <a:off x="3769036" y="4694185"/>
              <a:ext cx="1304414" cy="1543924"/>
            </a:xfrm>
            <a:prstGeom prst="roundRect">
              <a:avLst>
                <a:gd name="adj" fmla="val 6881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683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모서리가 둥근 직사각형 10">
              <a:extLst>
                <a:ext uri="{FF2B5EF4-FFF2-40B4-BE49-F238E27FC236}">
                  <a16:creationId xmlns:a16="http://schemas.microsoft.com/office/drawing/2014/main" id="{1E0C081E-A9B5-4B32-B488-9F7513740CD3}"/>
                </a:ext>
              </a:extLst>
            </p:cNvPr>
            <p:cNvSpPr/>
            <p:nvPr/>
          </p:nvSpPr>
          <p:spPr>
            <a:xfrm rot="16200000">
              <a:off x="4292943" y="4571191"/>
              <a:ext cx="252000" cy="13227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683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모서리가 둥근 직사각형 10">
              <a:extLst>
                <a:ext uri="{FF2B5EF4-FFF2-40B4-BE49-F238E27FC236}">
                  <a16:creationId xmlns:a16="http://schemas.microsoft.com/office/drawing/2014/main" id="{64E8083B-9778-4D57-8FCA-F7BC9B1778FA}"/>
                </a:ext>
              </a:extLst>
            </p:cNvPr>
            <p:cNvSpPr/>
            <p:nvPr/>
          </p:nvSpPr>
          <p:spPr>
            <a:xfrm rot="16200000">
              <a:off x="4834616" y="5110929"/>
              <a:ext cx="252000" cy="243990"/>
            </a:xfrm>
            <a:prstGeom prst="roundRect">
              <a:avLst>
                <a:gd name="adj" fmla="val 0"/>
              </a:avLst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3683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모서리가 둥근 직사각형 10">
              <a:extLst>
                <a:ext uri="{FF2B5EF4-FFF2-40B4-BE49-F238E27FC236}">
                  <a16:creationId xmlns:a16="http://schemas.microsoft.com/office/drawing/2014/main" id="{347CA9FE-1A22-42FB-9591-B100CA63886D}"/>
                </a:ext>
              </a:extLst>
            </p:cNvPr>
            <p:cNvSpPr/>
            <p:nvPr/>
          </p:nvSpPr>
          <p:spPr>
            <a:xfrm rot="16200000">
              <a:off x="3755018" y="5106810"/>
              <a:ext cx="250106" cy="249590"/>
            </a:xfrm>
            <a:prstGeom prst="roundRect">
              <a:avLst>
                <a:gd name="adj" fmla="val 0"/>
              </a:avLst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3683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7BDCA5C2-AC3F-426B-847D-36ED991DA9F0}"/>
                </a:ext>
              </a:extLst>
            </p:cNvPr>
            <p:cNvSpPr/>
            <p:nvPr/>
          </p:nvSpPr>
          <p:spPr>
            <a:xfrm rot="16200000">
              <a:off x="4293628" y="4906828"/>
              <a:ext cx="252000" cy="13227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683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모서리가 둥근 직사각형 10">
              <a:extLst>
                <a:ext uri="{FF2B5EF4-FFF2-40B4-BE49-F238E27FC236}">
                  <a16:creationId xmlns:a16="http://schemas.microsoft.com/office/drawing/2014/main" id="{7386C7EF-E963-4F4C-A33C-9DDDA7CF60EC}"/>
                </a:ext>
              </a:extLst>
            </p:cNvPr>
            <p:cNvSpPr/>
            <p:nvPr/>
          </p:nvSpPr>
          <p:spPr>
            <a:xfrm rot="16200000">
              <a:off x="4579990" y="5446344"/>
              <a:ext cx="250718" cy="243990"/>
            </a:xfrm>
            <a:prstGeom prst="roundRect">
              <a:avLst>
                <a:gd name="adj" fmla="val 0"/>
              </a:avLst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3683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모서리가 둥근 직사각형 10">
              <a:extLst>
                <a:ext uri="{FF2B5EF4-FFF2-40B4-BE49-F238E27FC236}">
                  <a16:creationId xmlns:a16="http://schemas.microsoft.com/office/drawing/2014/main" id="{B8644DA5-067E-445F-9AD5-BB47770499D1}"/>
                </a:ext>
              </a:extLst>
            </p:cNvPr>
            <p:cNvSpPr/>
            <p:nvPr/>
          </p:nvSpPr>
          <p:spPr>
            <a:xfrm rot="16200000">
              <a:off x="3757555" y="5445703"/>
              <a:ext cx="252000" cy="243990"/>
            </a:xfrm>
            <a:prstGeom prst="roundRect">
              <a:avLst>
                <a:gd name="adj" fmla="val 0"/>
              </a:avLst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3683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모서리가 둥근 직사각형 10">
              <a:extLst>
                <a:ext uri="{FF2B5EF4-FFF2-40B4-BE49-F238E27FC236}">
                  <a16:creationId xmlns:a16="http://schemas.microsoft.com/office/drawing/2014/main" id="{98C7DCAA-8C07-46AC-A273-BF73D530F2CB}"/>
                </a:ext>
              </a:extLst>
            </p:cNvPr>
            <p:cNvSpPr/>
            <p:nvPr/>
          </p:nvSpPr>
          <p:spPr>
            <a:xfrm rot="16200000">
              <a:off x="4293628" y="5235929"/>
              <a:ext cx="252000" cy="13227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683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모서리가 둥근 직사각형 10">
              <a:extLst>
                <a:ext uri="{FF2B5EF4-FFF2-40B4-BE49-F238E27FC236}">
                  <a16:creationId xmlns:a16="http://schemas.microsoft.com/office/drawing/2014/main" id="{D0AD94CD-E490-4ADA-A76D-5BAAD31DBCA0}"/>
                </a:ext>
              </a:extLst>
            </p:cNvPr>
            <p:cNvSpPr/>
            <p:nvPr/>
          </p:nvSpPr>
          <p:spPr>
            <a:xfrm rot="16200000">
              <a:off x="4831173" y="5777224"/>
              <a:ext cx="248144" cy="243990"/>
            </a:xfrm>
            <a:prstGeom prst="roundRect">
              <a:avLst>
                <a:gd name="adj" fmla="val 0"/>
              </a:avLst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3683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모서리가 둥근 직사각형 10">
              <a:extLst>
                <a:ext uri="{FF2B5EF4-FFF2-40B4-BE49-F238E27FC236}">
                  <a16:creationId xmlns:a16="http://schemas.microsoft.com/office/drawing/2014/main" id="{3BEEBA5F-4B32-4345-8E65-2FADEA0C1B94}"/>
                </a:ext>
              </a:extLst>
            </p:cNvPr>
            <p:cNvSpPr/>
            <p:nvPr/>
          </p:nvSpPr>
          <p:spPr>
            <a:xfrm rot="16200000">
              <a:off x="3761260" y="5772451"/>
              <a:ext cx="238918" cy="243990"/>
            </a:xfrm>
            <a:prstGeom prst="roundRect">
              <a:avLst>
                <a:gd name="adj" fmla="val 0"/>
              </a:avLst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3683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모서리가 둥근 직사각형 10">
            <a:extLst>
              <a:ext uri="{FF2B5EF4-FFF2-40B4-BE49-F238E27FC236}">
                <a16:creationId xmlns:a16="http://schemas.microsoft.com/office/drawing/2014/main" id="{13BD26BC-77F0-45B1-B0F7-5CFDC29FDD45}"/>
              </a:ext>
            </a:extLst>
          </p:cNvPr>
          <p:cNvSpPr/>
          <p:nvPr/>
        </p:nvSpPr>
        <p:spPr>
          <a:xfrm>
            <a:off x="1023461" y="3732782"/>
            <a:ext cx="386916" cy="309153"/>
          </a:xfrm>
          <a:prstGeom prst="roundRect">
            <a:avLst/>
          </a:prstGeom>
          <a:solidFill>
            <a:schemeClr val="bg1"/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×</a:t>
            </a:r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그룹 2">
            <a:extLst>
              <a:ext uri="{FF2B5EF4-FFF2-40B4-BE49-F238E27FC236}">
                <a16:creationId xmlns:a16="http://schemas.microsoft.com/office/drawing/2014/main" id="{957173ED-E104-4BA6-B378-965FE50B9550}"/>
              </a:ext>
            </a:extLst>
          </p:cNvPr>
          <p:cNvGrpSpPr/>
          <p:nvPr/>
        </p:nvGrpSpPr>
        <p:grpSpPr>
          <a:xfrm>
            <a:off x="2166562" y="2959972"/>
            <a:ext cx="1855221" cy="288404"/>
            <a:chOff x="4015614" y="5351916"/>
            <a:chExt cx="656555" cy="274985"/>
          </a:xfrm>
        </p:grpSpPr>
        <p:sp>
          <p:nvSpPr>
            <p:cNvPr id="19" name="모서리가 둥근 직사각형 10">
              <a:extLst>
                <a:ext uri="{FF2B5EF4-FFF2-40B4-BE49-F238E27FC236}">
                  <a16:creationId xmlns:a16="http://schemas.microsoft.com/office/drawing/2014/main" id="{658714C4-67B6-4836-B2EC-465015BF628C}"/>
                </a:ext>
              </a:extLst>
            </p:cNvPr>
            <p:cNvSpPr/>
            <p:nvPr/>
          </p:nvSpPr>
          <p:spPr>
            <a:xfrm>
              <a:off x="4022554" y="5372623"/>
              <a:ext cx="649460" cy="254278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683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0CC05C-7E94-4F80-B530-4F300790D66D}"/>
                </a:ext>
              </a:extLst>
            </p:cNvPr>
            <p:cNvSpPr txBox="1"/>
            <p:nvPr/>
          </p:nvSpPr>
          <p:spPr>
            <a:xfrm>
              <a:off x="4015614" y="5351916"/>
              <a:ext cx="656555" cy="2641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Query Vector Register</a:t>
              </a:r>
              <a:endParaRPr lang="ko-KR" alt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D8A3722-DC81-42ED-9D5B-C79479874F21}"/>
              </a:ext>
            </a:extLst>
          </p:cNvPr>
          <p:cNvSpPr txBox="1"/>
          <p:nvPr/>
        </p:nvSpPr>
        <p:spPr>
          <a:xfrm>
            <a:off x="3100392" y="3291697"/>
            <a:ext cx="1015004" cy="257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60" dirty="0" err="1">
                <a:latin typeface="Lucida Console" panose="020B0609040504020204" pitchFamily="49" charset="0"/>
                <a:cs typeface="Arial" panose="020B0604020202020204" pitchFamily="34" charset="0"/>
              </a:rPr>
              <a:t>Min_ptr</a:t>
            </a:r>
            <a:r>
              <a:rPr lang="en-US" altLang="ko-KR" sz="1200" spc="-60" dirty="0">
                <a:latin typeface="Lucida Console" panose="020B0609040504020204" pitchFamily="49" charset="0"/>
                <a:cs typeface="Arial" panose="020B0604020202020204" pitchFamily="34" charset="0"/>
              </a:rPr>
              <a:t>[]</a:t>
            </a:r>
          </a:p>
        </p:txBody>
      </p:sp>
      <p:sp>
        <p:nvSpPr>
          <p:cNvPr id="24" name="모서리가 둥근 직사각형 10">
            <a:extLst>
              <a:ext uri="{FF2B5EF4-FFF2-40B4-BE49-F238E27FC236}">
                <a16:creationId xmlns:a16="http://schemas.microsoft.com/office/drawing/2014/main" id="{33DDAB69-C591-41F0-8C01-9BD96BCA8B1F}"/>
              </a:ext>
            </a:extLst>
          </p:cNvPr>
          <p:cNvSpPr/>
          <p:nvPr/>
        </p:nvSpPr>
        <p:spPr>
          <a:xfrm rot="16200000">
            <a:off x="2457902" y="3056473"/>
            <a:ext cx="320712" cy="885443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rgbClr val="D9D9D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0B2BD2-6938-43E8-9967-EE4E322B3ABD}"/>
              </a:ext>
            </a:extLst>
          </p:cNvPr>
          <p:cNvSpPr txBox="1"/>
          <p:nvPr/>
        </p:nvSpPr>
        <p:spPr>
          <a:xfrm>
            <a:off x="1922607" y="3292602"/>
            <a:ext cx="1418477" cy="257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60" dirty="0" err="1">
                <a:latin typeface="Lucida Console" panose="020B0609040504020204" pitchFamily="49" charset="0"/>
                <a:cs typeface="Arial" panose="020B0604020202020204" pitchFamily="34" charset="0"/>
              </a:rPr>
              <a:t>Max_ptr</a:t>
            </a:r>
            <a:r>
              <a:rPr lang="en-US" altLang="ko-KR" sz="1200" spc="-60" dirty="0">
                <a:latin typeface="Lucida Console" panose="020B0609040504020204" pitchFamily="49" charset="0"/>
                <a:cs typeface="Arial" panose="020B0604020202020204" pitchFamily="34" charset="0"/>
              </a:rPr>
              <a:t>[]</a:t>
            </a:r>
          </a:p>
        </p:txBody>
      </p:sp>
      <p:cxnSp>
        <p:nvCxnSpPr>
          <p:cNvPr id="26" name="직선 화살표 연결선 162">
            <a:extLst>
              <a:ext uri="{FF2B5EF4-FFF2-40B4-BE49-F238E27FC236}">
                <a16:creationId xmlns:a16="http://schemas.microsoft.com/office/drawing/2014/main" id="{B2EA3FCF-92A9-4F1B-B4B1-BC96AD7C2FF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1410377" y="3887358"/>
            <a:ext cx="767842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174">
            <a:extLst>
              <a:ext uri="{FF2B5EF4-FFF2-40B4-BE49-F238E27FC236}">
                <a16:creationId xmlns:a16="http://schemas.microsoft.com/office/drawing/2014/main" id="{5F3FECF9-3450-4AD6-841B-A9C3619C5373}"/>
              </a:ext>
            </a:extLst>
          </p:cNvPr>
          <p:cNvCxnSpPr/>
          <p:nvPr/>
        </p:nvCxnSpPr>
        <p:spPr>
          <a:xfrm>
            <a:off x="2618258" y="3642963"/>
            <a:ext cx="0" cy="143976"/>
          </a:xfrm>
          <a:prstGeom prst="straightConnector1">
            <a:avLst/>
          </a:prstGeom>
          <a:ln w="28575">
            <a:solidFill>
              <a:schemeClr val="tx1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175">
            <a:extLst>
              <a:ext uri="{FF2B5EF4-FFF2-40B4-BE49-F238E27FC236}">
                <a16:creationId xmlns:a16="http://schemas.microsoft.com/office/drawing/2014/main" id="{153827B9-83B7-4618-A5AD-333531EBD1C9}"/>
              </a:ext>
            </a:extLst>
          </p:cNvPr>
          <p:cNvCxnSpPr/>
          <p:nvPr/>
        </p:nvCxnSpPr>
        <p:spPr>
          <a:xfrm flipH="1">
            <a:off x="3588152" y="3642963"/>
            <a:ext cx="2688" cy="150356"/>
          </a:xfrm>
          <a:prstGeom prst="straightConnector1">
            <a:avLst/>
          </a:prstGeom>
          <a:ln w="28575">
            <a:solidFill>
              <a:schemeClr val="tx1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10">
            <a:extLst>
              <a:ext uri="{FF2B5EF4-FFF2-40B4-BE49-F238E27FC236}">
                <a16:creationId xmlns:a16="http://schemas.microsoft.com/office/drawing/2014/main" id="{F32F6B5B-AF4C-4979-A4AE-9E65E7DA9718}"/>
              </a:ext>
            </a:extLst>
          </p:cNvPr>
          <p:cNvSpPr/>
          <p:nvPr/>
        </p:nvSpPr>
        <p:spPr>
          <a:xfrm>
            <a:off x="4764585" y="3740173"/>
            <a:ext cx="386916" cy="309153"/>
          </a:xfrm>
          <a:prstGeom prst="roundRect">
            <a:avLst/>
          </a:prstGeom>
          <a:solidFill>
            <a:schemeClr val="bg1"/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×</a:t>
            </a:r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모서리가 둥근 직사각형 182">
            <a:extLst>
              <a:ext uri="{FF2B5EF4-FFF2-40B4-BE49-F238E27FC236}">
                <a16:creationId xmlns:a16="http://schemas.microsoft.com/office/drawing/2014/main" id="{A4C17892-977B-4DDF-B858-21A4FE692C6E}"/>
              </a:ext>
            </a:extLst>
          </p:cNvPr>
          <p:cNvSpPr/>
          <p:nvPr/>
        </p:nvSpPr>
        <p:spPr>
          <a:xfrm rot="10800000">
            <a:off x="4213191" y="4653567"/>
            <a:ext cx="1497985" cy="849046"/>
          </a:xfrm>
          <a:prstGeom prst="roundRect">
            <a:avLst>
              <a:gd name="adj" fmla="val 6881"/>
            </a:avLst>
          </a:prstGeom>
          <a:solidFill>
            <a:schemeClr val="accent5">
              <a:lumMod val="20000"/>
              <a:lumOff val="80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0" name="모서리가 둥근 직사각형 10">
            <a:extLst>
              <a:ext uri="{FF2B5EF4-FFF2-40B4-BE49-F238E27FC236}">
                <a16:creationId xmlns:a16="http://schemas.microsoft.com/office/drawing/2014/main" id="{97954B73-65A8-47E1-B5BF-75D901605354}"/>
              </a:ext>
            </a:extLst>
          </p:cNvPr>
          <p:cNvSpPr/>
          <p:nvPr/>
        </p:nvSpPr>
        <p:spPr>
          <a:xfrm rot="10800000">
            <a:off x="5235644" y="5149849"/>
            <a:ext cx="329145" cy="2635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모서리가 둥근 직사각형 10">
            <a:extLst>
              <a:ext uri="{FF2B5EF4-FFF2-40B4-BE49-F238E27FC236}">
                <a16:creationId xmlns:a16="http://schemas.microsoft.com/office/drawing/2014/main" id="{5F006DC5-0061-4E58-AE6E-036CBB0E658F}"/>
              </a:ext>
            </a:extLst>
          </p:cNvPr>
          <p:cNvSpPr/>
          <p:nvPr/>
        </p:nvSpPr>
        <p:spPr>
          <a:xfrm rot="10800000">
            <a:off x="4795385" y="5145214"/>
            <a:ext cx="329145" cy="26818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모서리가 둥근 직사각형 10">
            <a:extLst>
              <a:ext uri="{FF2B5EF4-FFF2-40B4-BE49-F238E27FC236}">
                <a16:creationId xmlns:a16="http://schemas.microsoft.com/office/drawing/2014/main" id="{7CFDB82A-2220-420A-99B4-41D580EA9735}"/>
              </a:ext>
            </a:extLst>
          </p:cNvPr>
          <p:cNvSpPr/>
          <p:nvPr/>
        </p:nvSpPr>
        <p:spPr>
          <a:xfrm rot="10800000">
            <a:off x="4362858" y="5145213"/>
            <a:ext cx="329145" cy="2702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직선 화살표 연결선 209">
            <a:extLst>
              <a:ext uri="{FF2B5EF4-FFF2-40B4-BE49-F238E27FC236}">
                <a16:creationId xmlns:a16="http://schemas.microsoft.com/office/drawing/2014/main" id="{83CEE24D-3C5D-4822-9A32-881A7D9E45C9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4039237" y="3894750"/>
            <a:ext cx="725348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230">
            <a:extLst>
              <a:ext uri="{FF2B5EF4-FFF2-40B4-BE49-F238E27FC236}">
                <a16:creationId xmlns:a16="http://schemas.microsoft.com/office/drawing/2014/main" id="{9F365B0A-D4BE-4960-8456-DA4B544D69AE}"/>
              </a:ext>
            </a:extLst>
          </p:cNvPr>
          <p:cNvCxnSpPr>
            <a:cxnSpLocks/>
            <a:stCxn id="20" idx="3"/>
            <a:endCxn id="48" idx="0"/>
          </p:cNvCxnSpPr>
          <p:nvPr/>
        </p:nvCxnSpPr>
        <p:spPr>
          <a:xfrm>
            <a:off x="4021783" y="3098472"/>
            <a:ext cx="936260" cy="6417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233">
            <a:extLst>
              <a:ext uri="{FF2B5EF4-FFF2-40B4-BE49-F238E27FC236}">
                <a16:creationId xmlns:a16="http://schemas.microsoft.com/office/drawing/2014/main" id="{75B9D7C0-E564-4BFC-895B-686104ABD4E4}"/>
              </a:ext>
            </a:extLst>
          </p:cNvPr>
          <p:cNvCxnSpPr/>
          <p:nvPr/>
        </p:nvCxnSpPr>
        <p:spPr>
          <a:xfrm rot="10800000" flipV="1">
            <a:off x="1221067" y="3138551"/>
            <a:ext cx="949642" cy="59423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B805E45-9B9D-4A8C-A231-1F671AB6B16F}"/>
              </a:ext>
            </a:extLst>
          </p:cNvPr>
          <p:cNvSpPr txBox="1"/>
          <p:nvPr/>
        </p:nvSpPr>
        <p:spPr>
          <a:xfrm>
            <a:off x="1674303" y="3761671"/>
            <a:ext cx="294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Sorted Key Matrix SRAM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85AA09-226F-498E-9A31-317879F7BABA}"/>
              </a:ext>
            </a:extLst>
          </p:cNvPr>
          <p:cNvSpPr txBox="1"/>
          <p:nvPr/>
        </p:nvSpPr>
        <p:spPr>
          <a:xfrm>
            <a:off x="2950207" y="3948028"/>
            <a:ext cx="397511" cy="171763"/>
          </a:xfrm>
          <a:prstGeom prst="rect">
            <a:avLst/>
          </a:prstGeom>
          <a:noFill/>
          <a:ln w="3175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 × 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4FBD371-AE6B-443C-A512-701B19627153}"/>
              </a:ext>
            </a:extLst>
          </p:cNvPr>
          <p:cNvSpPr txBox="1"/>
          <p:nvPr/>
        </p:nvSpPr>
        <p:spPr>
          <a:xfrm>
            <a:off x="3429166" y="3502001"/>
            <a:ext cx="397511" cy="143136"/>
          </a:xfrm>
          <a:prstGeom prst="rect">
            <a:avLst/>
          </a:prstGeom>
          <a:noFill/>
          <a:ln w="3175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 × 1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C53A27A-506A-4429-ADEF-0E13AB95F3FE}"/>
              </a:ext>
            </a:extLst>
          </p:cNvPr>
          <p:cNvSpPr txBox="1"/>
          <p:nvPr/>
        </p:nvSpPr>
        <p:spPr>
          <a:xfrm>
            <a:off x="2461786" y="3498752"/>
            <a:ext cx="397511" cy="143136"/>
          </a:xfrm>
          <a:prstGeom prst="rect">
            <a:avLst/>
          </a:prstGeom>
          <a:noFill/>
          <a:ln w="3175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 × 1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954BDC0-6F8F-4448-87CD-62C58CD6B3D8}"/>
              </a:ext>
            </a:extLst>
          </p:cNvPr>
          <p:cNvSpPr txBox="1"/>
          <p:nvPr/>
        </p:nvSpPr>
        <p:spPr>
          <a:xfrm>
            <a:off x="4025407" y="4653567"/>
            <a:ext cx="1865236" cy="429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Component </a:t>
            </a:r>
          </a:p>
          <a:p>
            <a:pPr algn="ctr"/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Multiplication Buffer</a:t>
            </a:r>
          </a:p>
        </p:txBody>
      </p:sp>
      <p:cxnSp>
        <p:nvCxnSpPr>
          <p:cNvPr id="83" name="직선 화살표 연결선 293">
            <a:extLst>
              <a:ext uri="{FF2B5EF4-FFF2-40B4-BE49-F238E27FC236}">
                <a16:creationId xmlns:a16="http://schemas.microsoft.com/office/drawing/2014/main" id="{02EF8CAD-66F5-441C-9F02-7FA8A57C104D}"/>
              </a:ext>
            </a:extLst>
          </p:cNvPr>
          <p:cNvCxnSpPr>
            <a:cxnSpLocks/>
            <a:stCxn id="48" idx="2"/>
            <a:endCxn id="82" idx="0"/>
          </p:cNvCxnSpPr>
          <p:nvPr/>
        </p:nvCxnSpPr>
        <p:spPr>
          <a:xfrm flipH="1">
            <a:off x="4958025" y="4049326"/>
            <a:ext cx="18" cy="604241"/>
          </a:xfrm>
          <a:prstGeom prst="straightConnector1">
            <a:avLst/>
          </a:prstGeom>
          <a:ln w="28575">
            <a:solidFill>
              <a:schemeClr val="tx1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299">
            <a:extLst>
              <a:ext uri="{FF2B5EF4-FFF2-40B4-BE49-F238E27FC236}">
                <a16:creationId xmlns:a16="http://schemas.microsoft.com/office/drawing/2014/main" id="{FECDB4A7-3DF1-4C8A-AAD1-D40B72653024}"/>
              </a:ext>
            </a:extLst>
          </p:cNvPr>
          <p:cNvCxnSpPr>
            <a:endCxn id="156" idx="0"/>
          </p:cNvCxnSpPr>
          <p:nvPr/>
        </p:nvCxnSpPr>
        <p:spPr>
          <a:xfrm>
            <a:off x="1212747" y="4038552"/>
            <a:ext cx="6078" cy="615015"/>
          </a:xfrm>
          <a:prstGeom prst="straightConnector1">
            <a:avLst/>
          </a:prstGeom>
          <a:ln w="28575">
            <a:solidFill>
              <a:schemeClr val="tx1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310">
            <a:extLst>
              <a:ext uri="{FF2B5EF4-FFF2-40B4-BE49-F238E27FC236}">
                <a16:creationId xmlns:a16="http://schemas.microsoft.com/office/drawing/2014/main" id="{8E2E7E52-6B37-4002-B1B8-84C077A96DA5}"/>
              </a:ext>
            </a:extLst>
          </p:cNvPr>
          <p:cNvCxnSpPr>
            <a:cxnSpLocks/>
          </p:cNvCxnSpPr>
          <p:nvPr/>
        </p:nvCxnSpPr>
        <p:spPr>
          <a:xfrm>
            <a:off x="1223437" y="3439701"/>
            <a:ext cx="0" cy="214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315">
            <a:extLst>
              <a:ext uri="{FF2B5EF4-FFF2-40B4-BE49-F238E27FC236}">
                <a16:creationId xmlns:a16="http://schemas.microsoft.com/office/drawing/2014/main" id="{B08C05FB-19E1-4835-BBFD-CE62B1D90720}"/>
              </a:ext>
            </a:extLst>
          </p:cNvPr>
          <p:cNvCxnSpPr/>
          <p:nvPr/>
        </p:nvCxnSpPr>
        <p:spPr>
          <a:xfrm>
            <a:off x="4957426" y="3436633"/>
            <a:ext cx="0" cy="214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3801497" y="833901"/>
            <a:ext cx="70243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5"/>
                </a:solidFill>
              </a:rPr>
              <a:t>1</a:t>
            </a:r>
            <a:r>
              <a:rPr lang="en-US" altLang="ko-KR" sz="1100" baseline="30000" dirty="0">
                <a:solidFill>
                  <a:schemeClr val="accent5"/>
                </a:solidFill>
              </a:rPr>
              <a:t>st</a:t>
            </a:r>
            <a:br>
              <a:rPr lang="en-US" altLang="ko-KR" sz="1100" baseline="30000" dirty="0">
                <a:solidFill>
                  <a:schemeClr val="accent5"/>
                </a:solidFill>
              </a:rPr>
            </a:br>
            <a:r>
              <a:rPr lang="en-US" altLang="ko-KR" sz="1100" dirty="0">
                <a:solidFill>
                  <a:schemeClr val="accent5"/>
                </a:solidFill>
              </a:rPr>
              <a:t> Column</a:t>
            </a:r>
            <a:endParaRPr lang="ko-KR" altLang="en-US" sz="1100" dirty="0"/>
          </a:p>
        </p:txBody>
      </p:sp>
      <p:sp>
        <p:nvSpPr>
          <p:cNvPr id="125" name="직사각형 124"/>
          <p:cNvSpPr/>
          <p:nvPr/>
        </p:nvSpPr>
        <p:spPr>
          <a:xfrm>
            <a:off x="4559729" y="829932"/>
            <a:ext cx="70243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5"/>
                </a:solidFill>
              </a:rPr>
              <a:t>2</a:t>
            </a:r>
            <a:r>
              <a:rPr lang="en-US" altLang="ko-KR" sz="1100" baseline="30000" dirty="0">
                <a:solidFill>
                  <a:schemeClr val="accent5"/>
                </a:solidFill>
              </a:rPr>
              <a:t>nd</a:t>
            </a:r>
            <a:r>
              <a:rPr lang="en-US" altLang="ko-KR" sz="1100" dirty="0">
                <a:solidFill>
                  <a:schemeClr val="accent5"/>
                </a:solidFill>
              </a:rPr>
              <a:t> </a:t>
            </a:r>
            <a:r>
              <a:rPr lang="en-US" altLang="ko-KR" sz="1100" baseline="30000" dirty="0">
                <a:solidFill>
                  <a:schemeClr val="accent5"/>
                </a:solidFill>
              </a:rPr>
              <a:t/>
            </a:r>
            <a:br>
              <a:rPr lang="en-US" altLang="ko-KR" sz="1100" baseline="30000" dirty="0">
                <a:solidFill>
                  <a:schemeClr val="accent5"/>
                </a:solidFill>
              </a:rPr>
            </a:br>
            <a:r>
              <a:rPr lang="en-US" altLang="ko-KR" sz="1100" dirty="0">
                <a:solidFill>
                  <a:schemeClr val="accent5"/>
                </a:solidFill>
              </a:rPr>
              <a:t> Column</a:t>
            </a:r>
            <a:endParaRPr lang="ko-KR" altLang="en-US" sz="1100" dirty="0"/>
          </a:p>
        </p:txBody>
      </p:sp>
      <p:sp>
        <p:nvSpPr>
          <p:cNvPr id="126" name="직사각형 125"/>
          <p:cNvSpPr/>
          <p:nvPr/>
        </p:nvSpPr>
        <p:spPr>
          <a:xfrm>
            <a:off x="5339580" y="823848"/>
            <a:ext cx="70243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5"/>
                </a:solidFill>
              </a:rPr>
              <a:t>3</a:t>
            </a:r>
            <a:r>
              <a:rPr lang="en-US" altLang="ko-KR" sz="1100" baseline="30000" dirty="0">
                <a:solidFill>
                  <a:schemeClr val="accent5"/>
                </a:solidFill>
              </a:rPr>
              <a:t>rd</a:t>
            </a:r>
            <a:br>
              <a:rPr lang="en-US" altLang="ko-KR" sz="1100" baseline="30000" dirty="0">
                <a:solidFill>
                  <a:schemeClr val="accent5"/>
                </a:solidFill>
              </a:rPr>
            </a:br>
            <a:r>
              <a:rPr lang="en-US" altLang="ko-KR" sz="1100" dirty="0">
                <a:solidFill>
                  <a:schemeClr val="accent5"/>
                </a:solidFill>
              </a:rPr>
              <a:t> Column</a:t>
            </a:r>
            <a:endParaRPr lang="ko-KR" altLang="en-US" sz="1100" dirty="0"/>
          </a:p>
        </p:txBody>
      </p:sp>
      <p:sp>
        <p:nvSpPr>
          <p:cNvPr id="132" name="왼쪽 대괄호 54">
            <a:extLst>
              <a:ext uri="{FF2B5EF4-FFF2-40B4-BE49-F238E27FC236}">
                <a16:creationId xmlns:a16="http://schemas.microsoft.com/office/drawing/2014/main" id="{BBC3FD9E-82FA-4754-BE4A-E5A27C32B926}"/>
              </a:ext>
            </a:extLst>
          </p:cNvPr>
          <p:cNvSpPr/>
          <p:nvPr/>
        </p:nvSpPr>
        <p:spPr>
          <a:xfrm>
            <a:off x="3873208" y="1212256"/>
            <a:ext cx="22874" cy="245768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왼쪽 대괄호 55">
            <a:extLst>
              <a:ext uri="{FF2B5EF4-FFF2-40B4-BE49-F238E27FC236}">
                <a16:creationId xmlns:a16="http://schemas.microsoft.com/office/drawing/2014/main" id="{8067AECA-7A68-4735-B4B1-4BF8EDD95289}"/>
              </a:ext>
            </a:extLst>
          </p:cNvPr>
          <p:cNvSpPr/>
          <p:nvPr/>
        </p:nvSpPr>
        <p:spPr>
          <a:xfrm flipH="1">
            <a:off x="4433294" y="1212256"/>
            <a:ext cx="22874" cy="245768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왼쪽 대괄호 54">
            <a:extLst>
              <a:ext uri="{FF2B5EF4-FFF2-40B4-BE49-F238E27FC236}">
                <a16:creationId xmlns:a16="http://schemas.microsoft.com/office/drawing/2014/main" id="{BBC3FD9E-82FA-4754-BE4A-E5A27C32B926}"/>
              </a:ext>
            </a:extLst>
          </p:cNvPr>
          <p:cNvSpPr/>
          <p:nvPr/>
        </p:nvSpPr>
        <p:spPr>
          <a:xfrm>
            <a:off x="4638271" y="1212256"/>
            <a:ext cx="22874" cy="245768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왼쪽 대괄호 55">
            <a:extLst>
              <a:ext uri="{FF2B5EF4-FFF2-40B4-BE49-F238E27FC236}">
                <a16:creationId xmlns:a16="http://schemas.microsoft.com/office/drawing/2014/main" id="{8067AECA-7A68-4735-B4B1-4BF8EDD95289}"/>
              </a:ext>
            </a:extLst>
          </p:cNvPr>
          <p:cNvSpPr/>
          <p:nvPr/>
        </p:nvSpPr>
        <p:spPr>
          <a:xfrm flipH="1">
            <a:off x="5198357" y="1212256"/>
            <a:ext cx="22874" cy="245768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왼쪽 대괄호 54">
            <a:extLst>
              <a:ext uri="{FF2B5EF4-FFF2-40B4-BE49-F238E27FC236}">
                <a16:creationId xmlns:a16="http://schemas.microsoft.com/office/drawing/2014/main" id="{BBC3FD9E-82FA-4754-BE4A-E5A27C32B926}"/>
              </a:ext>
            </a:extLst>
          </p:cNvPr>
          <p:cNvSpPr/>
          <p:nvPr/>
        </p:nvSpPr>
        <p:spPr>
          <a:xfrm>
            <a:off x="5423086" y="1209234"/>
            <a:ext cx="22874" cy="245768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왼쪽 대괄호 55">
            <a:extLst>
              <a:ext uri="{FF2B5EF4-FFF2-40B4-BE49-F238E27FC236}">
                <a16:creationId xmlns:a16="http://schemas.microsoft.com/office/drawing/2014/main" id="{8067AECA-7A68-4735-B4B1-4BF8EDD95289}"/>
              </a:ext>
            </a:extLst>
          </p:cNvPr>
          <p:cNvSpPr/>
          <p:nvPr/>
        </p:nvSpPr>
        <p:spPr>
          <a:xfrm flipH="1">
            <a:off x="5983172" y="1209234"/>
            <a:ext cx="22874" cy="245768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3841909" y="1182346"/>
            <a:ext cx="658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400" dirty="0"/>
              <a:t>0.72</a:t>
            </a:r>
            <a:r>
              <a:rPr lang="en-US" altLang="ko-KR" sz="1050" b="1" dirty="0">
                <a:solidFill>
                  <a:schemeClr val="accent5"/>
                </a:solidFill>
              </a:rPr>
              <a:t>[2]</a:t>
            </a:r>
            <a:endParaRPr lang="ko-KR" altLang="en-US" sz="1050" b="1" dirty="0"/>
          </a:p>
        </p:txBody>
      </p:sp>
      <p:sp>
        <p:nvSpPr>
          <p:cNvPr id="142" name="직사각형 141"/>
          <p:cNvSpPr/>
          <p:nvPr/>
        </p:nvSpPr>
        <p:spPr>
          <a:xfrm>
            <a:off x="4586067" y="1178131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400" dirty="0"/>
              <a:t>0.30</a:t>
            </a:r>
            <a:r>
              <a:rPr lang="en-US" altLang="ko-KR" sz="1050" b="1" dirty="0">
                <a:solidFill>
                  <a:schemeClr val="accent5"/>
                </a:solidFill>
              </a:rPr>
              <a:t>[2]</a:t>
            </a:r>
            <a:endParaRPr lang="ko-KR" altLang="en-US" sz="1050" b="1" dirty="0"/>
          </a:p>
        </p:txBody>
      </p:sp>
      <p:sp>
        <p:nvSpPr>
          <p:cNvPr id="143" name="직사각형 142"/>
          <p:cNvSpPr/>
          <p:nvPr/>
        </p:nvSpPr>
        <p:spPr>
          <a:xfrm>
            <a:off x="5372720" y="1177361"/>
            <a:ext cx="7008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400" dirty="0"/>
              <a:t>0.24</a:t>
            </a:r>
            <a:r>
              <a:rPr lang="en-US" altLang="ko-KR" sz="1050" b="1" dirty="0">
                <a:solidFill>
                  <a:schemeClr val="accent5"/>
                </a:solidFill>
              </a:rPr>
              <a:t>[0]</a:t>
            </a:r>
            <a:endParaRPr lang="ko-KR" altLang="en-US" sz="1050" b="1" dirty="0"/>
          </a:p>
        </p:txBody>
      </p:sp>
      <p:grpSp>
        <p:nvGrpSpPr>
          <p:cNvPr id="145" name="그룹 144"/>
          <p:cNvGrpSpPr/>
          <p:nvPr/>
        </p:nvGrpSpPr>
        <p:grpSpPr>
          <a:xfrm>
            <a:off x="345355" y="1464032"/>
            <a:ext cx="1261542" cy="1065980"/>
            <a:chOff x="345355" y="1464032"/>
            <a:chExt cx="1261542" cy="1065980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BA86AF5-4B9A-4C6B-98AA-3B805925A675}"/>
                </a:ext>
              </a:extLst>
            </p:cNvPr>
            <p:cNvSpPr txBox="1"/>
            <p:nvPr/>
          </p:nvSpPr>
          <p:spPr>
            <a:xfrm>
              <a:off x="604528" y="2095085"/>
              <a:ext cx="764596" cy="4349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</a:rPr>
                <a:t>Query</a:t>
              </a:r>
            </a:p>
            <a:p>
              <a:pPr algn="ctr"/>
              <a:r>
                <a:rPr lang="en-US" altLang="ko-KR" sz="1400" dirty="0">
                  <a:solidFill>
                    <a:schemeClr val="accent5"/>
                  </a:solidFill>
                </a:rPr>
                <a:t>(1 x d)</a:t>
              </a:r>
              <a:endParaRPr lang="ko-KR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116" name="왼쪽 대괄호 54">
              <a:extLst>
                <a:ext uri="{FF2B5EF4-FFF2-40B4-BE49-F238E27FC236}">
                  <a16:creationId xmlns:a16="http://schemas.microsoft.com/office/drawing/2014/main" id="{BBC3FD9E-82FA-4754-BE4A-E5A27C32B926}"/>
                </a:ext>
              </a:extLst>
            </p:cNvPr>
            <p:cNvSpPr/>
            <p:nvPr/>
          </p:nvSpPr>
          <p:spPr>
            <a:xfrm>
              <a:off x="345355" y="1510651"/>
              <a:ext cx="49499" cy="24576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왼쪽 대괄호 55">
              <a:extLst>
                <a:ext uri="{FF2B5EF4-FFF2-40B4-BE49-F238E27FC236}">
                  <a16:creationId xmlns:a16="http://schemas.microsoft.com/office/drawing/2014/main" id="{8067AECA-7A68-4735-B4B1-4BF8EDD95289}"/>
                </a:ext>
              </a:extLst>
            </p:cNvPr>
            <p:cNvSpPr/>
            <p:nvPr/>
          </p:nvSpPr>
          <p:spPr>
            <a:xfrm flipH="1">
              <a:off x="1557398" y="1510651"/>
              <a:ext cx="49499" cy="24576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05586" y="1464032"/>
              <a:ext cx="119029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/>
                <a:t>0.8  -0.5   0.6</a:t>
              </a:r>
              <a:endParaRPr lang="ko-KR" altLang="en-US" sz="1300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D338D9F-3E8B-4A8F-989F-BEBD5AD94C2A}"/>
              </a:ext>
            </a:extLst>
          </p:cNvPr>
          <p:cNvSpPr txBox="1"/>
          <p:nvPr/>
        </p:nvSpPr>
        <p:spPr>
          <a:xfrm>
            <a:off x="1977212" y="2115266"/>
            <a:ext cx="1561773" cy="4349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/>
                </a:solidFill>
              </a:rPr>
              <a:t>Sorted Key Matrix</a:t>
            </a:r>
          </a:p>
          <a:p>
            <a:pPr algn="ctr"/>
            <a:r>
              <a:rPr lang="en-US" altLang="ko-KR" sz="1400" dirty="0">
                <a:solidFill>
                  <a:schemeClr val="accent5"/>
                </a:solidFill>
              </a:rPr>
              <a:t>(n x d)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118" name="왼쪽 대괄호 58">
            <a:extLst>
              <a:ext uri="{FF2B5EF4-FFF2-40B4-BE49-F238E27FC236}">
                <a16:creationId xmlns:a16="http://schemas.microsoft.com/office/drawing/2014/main" id="{65249D99-87E9-4BF0-8FCB-876BCBE2ADAA}"/>
              </a:ext>
            </a:extLst>
          </p:cNvPr>
          <p:cNvSpPr/>
          <p:nvPr/>
        </p:nvSpPr>
        <p:spPr>
          <a:xfrm>
            <a:off x="1795233" y="1212746"/>
            <a:ext cx="70936" cy="898106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왼쪽 대괄호 59">
            <a:extLst>
              <a:ext uri="{FF2B5EF4-FFF2-40B4-BE49-F238E27FC236}">
                <a16:creationId xmlns:a16="http://schemas.microsoft.com/office/drawing/2014/main" id="{F18C9EFA-88EB-49C2-BFC0-B5F7A152D583}"/>
              </a:ext>
            </a:extLst>
          </p:cNvPr>
          <p:cNvSpPr/>
          <p:nvPr/>
        </p:nvSpPr>
        <p:spPr>
          <a:xfrm flipH="1">
            <a:off x="3652821" y="1212746"/>
            <a:ext cx="70936" cy="898106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모서리가 둥근 직사각형 12">
            <a:extLst>
              <a:ext uri="{FF2B5EF4-FFF2-40B4-BE49-F238E27FC236}">
                <a16:creationId xmlns:a16="http://schemas.microsoft.com/office/drawing/2014/main" id="{05EF3009-3996-4973-A0D4-D0748DB8DEAA}"/>
              </a:ext>
            </a:extLst>
          </p:cNvPr>
          <p:cNvSpPr/>
          <p:nvPr/>
        </p:nvSpPr>
        <p:spPr>
          <a:xfrm>
            <a:off x="2456600" y="1216913"/>
            <a:ext cx="569587" cy="272971"/>
          </a:xfrm>
          <a:prstGeom prst="roundRect">
            <a:avLst/>
          </a:prstGeom>
          <a:solidFill>
            <a:srgbClr val="C00000">
              <a:alpha val="20000"/>
            </a:srgb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22" name="모서리가 둥근 직사각형 12">
            <a:extLst>
              <a:ext uri="{FF2B5EF4-FFF2-40B4-BE49-F238E27FC236}">
                <a16:creationId xmlns:a16="http://schemas.microsoft.com/office/drawing/2014/main" id="{00E36672-EF9A-4D8B-889B-D0C1B6E7D616}"/>
              </a:ext>
            </a:extLst>
          </p:cNvPr>
          <p:cNvSpPr/>
          <p:nvPr/>
        </p:nvSpPr>
        <p:spPr>
          <a:xfrm>
            <a:off x="3127364" y="1829166"/>
            <a:ext cx="492339" cy="272971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23" name="모서리가 둥근 직사각형 12">
            <a:extLst>
              <a:ext uri="{FF2B5EF4-FFF2-40B4-BE49-F238E27FC236}">
                <a16:creationId xmlns:a16="http://schemas.microsoft.com/office/drawing/2014/main" id="{00E36672-EF9A-4D8B-889B-D0C1B6E7D616}"/>
              </a:ext>
            </a:extLst>
          </p:cNvPr>
          <p:cNvSpPr/>
          <p:nvPr/>
        </p:nvSpPr>
        <p:spPr>
          <a:xfrm>
            <a:off x="1927496" y="1833002"/>
            <a:ext cx="506270" cy="272971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248717" y="2795128"/>
            <a:ext cx="5800306" cy="0"/>
          </a:xfrm>
          <a:prstGeom prst="line">
            <a:avLst/>
          </a:prstGeom>
          <a:ln w="19050">
            <a:solidFill>
              <a:srgbClr val="0F0F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모서리가 둥근 직사각형 182">
            <a:extLst>
              <a:ext uri="{FF2B5EF4-FFF2-40B4-BE49-F238E27FC236}">
                <a16:creationId xmlns:a16="http://schemas.microsoft.com/office/drawing/2014/main" id="{A4C17892-977B-4DDF-B858-21A4FE692C6E}"/>
              </a:ext>
            </a:extLst>
          </p:cNvPr>
          <p:cNvSpPr/>
          <p:nvPr/>
        </p:nvSpPr>
        <p:spPr>
          <a:xfrm rot="10800000">
            <a:off x="467641" y="4653567"/>
            <a:ext cx="1497985" cy="849046"/>
          </a:xfrm>
          <a:prstGeom prst="roundRect">
            <a:avLst>
              <a:gd name="adj" fmla="val 6881"/>
            </a:avLst>
          </a:prstGeom>
          <a:solidFill>
            <a:schemeClr val="accent5">
              <a:lumMod val="20000"/>
              <a:lumOff val="80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53" name="모서리가 둥근 직사각형 10">
            <a:extLst>
              <a:ext uri="{FF2B5EF4-FFF2-40B4-BE49-F238E27FC236}">
                <a16:creationId xmlns:a16="http://schemas.microsoft.com/office/drawing/2014/main" id="{97954B73-65A8-47E1-B5BF-75D901605354}"/>
              </a:ext>
            </a:extLst>
          </p:cNvPr>
          <p:cNvSpPr/>
          <p:nvPr/>
        </p:nvSpPr>
        <p:spPr>
          <a:xfrm rot="10800000">
            <a:off x="1490094" y="5149849"/>
            <a:ext cx="329145" cy="2635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모서리가 둥근 직사각형 10">
            <a:extLst>
              <a:ext uri="{FF2B5EF4-FFF2-40B4-BE49-F238E27FC236}">
                <a16:creationId xmlns:a16="http://schemas.microsoft.com/office/drawing/2014/main" id="{5F006DC5-0061-4E58-AE6E-036CBB0E658F}"/>
              </a:ext>
            </a:extLst>
          </p:cNvPr>
          <p:cNvSpPr/>
          <p:nvPr/>
        </p:nvSpPr>
        <p:spPr>
          <a:xfrm rot="10800000">
            <a:off x="1049835" y="5145214"/>
            <a:ext cx="329145" cy="26818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모서리가 둥근 직사각형 10">
            <a:extLst>
              <a:ext uri="{FF2B5EF4-FFF2-40B4-BE49-F238E27FC236}">
                <a16:creationId xmlns:a16="http://schemas.microsoft.com/office/drawing/2014/main" id="{7CFDB82A-2220-420A-99B4-41D580EA9735}"/>
              </a:ext>
            </a:extLst>
          </p:cNvPr>
          <p:cNvSpPr/>
          <p:nvPr/>
        </p:nvSpPr>
        <p:spPr>
          <a:xfrm rot="10800000">
            <a:off x="617308" y="5145213"/>
            <a:ext cx="329145" cy="2702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954BDC0-6F8F-4448-87CD-62C58CD6B3D8}"/>
              </a:ext>
            </a:extLst>
          </p:cNvPr>
          <p:cNvSpPr txBox="1"/>
          <p:nvPr/>
        </p:nvSpPr>
        <p:spPr>
          <a:xfrm>
            <a:off x="286207" y="4653567"/>
            <a:ext cx="1865236" cy="429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Component </a:t>
            </a:r>
          </a:p>
          <a:p>
            <a:pPr algn="ctr"/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Multiplication Buffer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90275A39-0717-4CC3-AD45-116B0791470A}"/>
              </a:ext>
            </a:extLst>
          </p:cNvPr>
          <p:cNvSpPr/>
          <p:nvPr/>
        </p:nvSpPr>
        <p:spPr>
          <a:xfrm>
            <a:off x="6571372" y="1320975"/>
            <a:ext cx="5490489" cy="751223"/>
          </a:xfrm>
          <a:prstGeom prst="roundRect">
            <a:avLst/>
          </a:prstGeom>
          <a:solidFill>
            <a:srgbClr val="990000">
              <a:alpha val="1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DBF62B8E-EBF1-42A4-B56C-7C456B4D63A3}"/>
              </a:ext>
            </a:extLst>
          </p:cNvPr>
          <p:cNvSpPr/>
          <p:nvPr/>
        </p:nvSpPr>
        <p:spPr>
          <a:xfrm>
            <a:off x="6571370" y="2082472"/>
            <a:ext cx="5490489" cy="669369"/>
          </a:xfrm>
          <a:prstGeom prst="roundRect">
            <a:avLst/>
          </a:prstGeom>
          <a:solidFill>
            <a:srgbClr val="990000">
              <a:alpha val="1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7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0" grpId="0" animBg="1"/>
      <p:bldP spid="160" grpId="1" animBg="1"/>
      <p:bldP spid="148" grpId="0" animBg="1"/>
      <p:bldP spid="105" grpId="0" animBg="1"/>
      <p:bldP spid="106" grpId="0" animBg="1"/>
      <p:bldP spid="102" grpId="0" animBg="1"/>
      <p:bldP spid="102" grpId="1" animBg="1"/>
      <p:bldP spid="159" grpId="0" animBg="1"/>
      <p:bldP spid="159" grpId="1" animBg="1"/>
      <p:bldP spid="121" grpId="0"/>
      <p:bldP spid="161" grpId="0" animBg="1"/>
      <p:bldP spid="161" grpId="1" animBg="1"/>
      <p:bldP spid="5" grpId="0" animBg="1"/>
      <p:bldP spid="17" grpId="0" animBg="1"/>
      <p:bldP spid="21" grpId="0"/>
      <p:bldP spid="24" grpId="0" animBg="1"/>
      <p:bldP spid="25" grpId="0"/>
      <p:bldP spid="48" grpId="0" animBg="1"/>
      <p:bldP spid="49" grpId="0" animBg="1"/>
      <p:bldP spid="50" grpId="0" animBg="1"/>
      <p:bldP spid="51" grpId="0" animBg="1"/>
      <p:bldP spid="52" grpId="0" animBg="1"/>
      <p:bldP spid="74" grpId="0"/>
      <p:bldP spid="75" grpId="0"/>
      <p:bldP spid="76" grpId="0"/>
      <p:bldP spid="77" grpId="0"/>
      <p:bldP spid="82" grpId="0"/>
      <p:bldP spid="124" grpId="0"/>
      <p:bldP spid="125" grpId="0"/>
      <p:bldP spid="126" grpId="0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41" grpId="0"/>
      <p:bldP spid="142" grpId="0"/>
      <p:bldP spid="143" grpId="0"/>
      <p:bldP spid="111" grpId="0"/>
      <p:bldP spid="118" grpId="0" animBg="1"/>
      <p:bldP spid="119" grpId="0" animBg="1"/>
      <p:bldP spid="114" grpId="0" animBg="1"/>
      <p:bldP spid="122" grpId="0" animBg="1"/>
      <p:bldP spid="123" grpId="0" animBg="1"/>
      <p:bldP spid="152" grpId="0" animBg="1"/>
      <p:bldP spid="153" grpId="0" animBg="1"/>
      <p:bldP spid="154" grpId="0" animBg="1"/>
      <p:bldP spid="155" grpId="0" animBg="1"/>
      <p:bldP spid="156" grpId="0"/>
      <p:bldP spid="146" grpId="0" animBg="1"/>
      <p:bldP spid="146" grpId="1" animBg="1"/>
      <p:bldP spid="147" grpId="0" animBg="1"/>
      <p:bldP spid="14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DFE530CE-F20C-4638-A415-66D707DF36E8}"/>
              </a:ext>
            </a:extLst>
          </p:cNvPr>
          <p:cNvSpPr/>
          <p:nvPr/>
        </p:nvSpPr>
        <p:spPr>
          <a:xfrm>
            <a:off x="6561509" y="5413392"/>
            <a:ext cx="5466061" cy="669368"/>
          </a:xfrm>
          <a:prstGeom prst="roundRect">
            <a:avLst/>
          </a:prstGeom>
          <a:solidFill>
            <a:srgbClr val="990000">
              <a:alpha val="1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06ED45FF-ED77-4309-BBF8-9910F13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693" y="947888"/>
            <a:ext cx="5814507" cy="526241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600" dirty="0">
                <a:solidFill>
                  <a:schemeClr val="accent5"/>
                </a:solidFill>
              </a:rPr>
              <a:t>Query Vector Register</a:t>
            </a:r>
            <a:r>
              <a:rPr lang="en-US" altLang="ko-KR" sz="1600" dirty="0"/>
              <a:t> and </a:t>
            </a:r>
            <a:r>
              <a:rPr lang="en-US" altLang="ko-KR" sz="1600" dirty="0">
                <a:solidFill>
                  <a:schemeClr val="accent5"/>
                </a:solidFill>
              </a:rPr>
              <a:t>Sorted Key Matrix SRAM</a:t>
            </a:r>
          </a:p>
          <a:p>
            <a:r>
              <a:rPr lang="en-US" altLang="ko-KR" sz="1600" dirty="0" err="1">
                <a:solidFill>
                  <a:schemeClr val="accent5"/>
                </a:solidFill>
              </a:rPr>
              <a:t>Max_ptr</a:t>
            </a:r>
            <a:r>
              <a:rPr lang="en-US" altLang="ko-KR" sz="1600" dirty="0">
                <a:solidFill>
                  <a:schemeClr val="accent5"/>
                </a:solidFill>
              </a:rPr>
              <a:t>[ ] (and </a:t>
            </a:r>
            <a:r>
              <a:rPr lang="en-US" altLang="ko-KR" sz="1600" dirty="0" err="1">
                <a:solidFill>
                  <a:schemeClr val="accent5"/>
                </a:solidFill>
              </a:rPr>
              <a:t>Min_ptr</a:t>
            </a:r>
            <a:r>
              <a:rPr lang="en-US" altLang="ko-KR" sz="1600" dirty="0">
                <a:solidFill>
                  <a:schemeClr val="accent5"/>
                </a:solidFill>
              </a:rPr>
              <a:t>[ ]) </a:t>
            </a:r>
            <a:r>
              <a:rPr lang="en-US" altLang="ko-KR" sz="1600" dirty="0"/>
              <a:t>tracks the currently pointed entry in each column of the sorted key matrix </a:t>
            </a:r>
          </a:p>
          <a:p>
            <a:r>
              <a:rPr lang="en-US" altLang="ko-KR" sz="1600" dirty="0">
                <a:solidFill>
                  <a:schemeClr val="accent5"/>
                </a:solidFill>
              </a:rPr>
              <a:t>Multiplier </a:t>
            </a:r>
            <a:r>
              <a:rPr lang="en-US" altLang="ko-KR" sz="1600" dirty="0"/>
              <a:t>performs component multiplication </a:t>
            </a:r>
          </a:p>
          <a:p>
            <a:pPr lvl="1"/>
            <a:r>
              <a:rPr lang="en-US" altLang="ko-KR" sz="1600" dirty="0">
                <a:solidFill>
                  <a:schemeClr val="accent5"/>
                </a:solidFill>
              </a:rPr>
              <a:t>Component from Sorted Key Matrix · Query Component</a:t>
            </a:r>
          </a:p>
          <a:p>
            <a:r>
              <a:rPr lang="en-US" altLang="ko-KR" sz="1600" dirty="0">
                <a:solidFill>
                  <a:schemeClr val="accent5"/>
                </a:solidFill>
              </a:rPr>
              <a:t>Component Multiplication Buffer </a:t>
            </a:r>
            <a:r>
              <a:rPr lang="en-US" altLang="ko-KR" sz="1600" dirty="0"/>
              <a:t>buffers component multiplication results for each column</a:t>
            </a:r>
          </a:p>
          <a:p>
            <a:pPr lvl="1"/>
            <a:endParaRPr lang="en-US" altLang="ko-KR" sz="1600" dirty="0"/>
          </a:p>
          <a:p>
            <a:r>
              <a:rPr lang="en-US" altLang="ko-KR" sz="1600" dirty="0">
                <a:solidFill>
                  <a:schemeClr val="accent5"/>
                </a:solidFill>
              </a:rPr>
              <a:t>Comparator Tree </a:t>
            </a:r>
            <a:r>
              <a:rPr lang="en-US" altLang="ko-KR" sz="1600" dirty="0"/>
              <a:t>computes max (and min) entry among component multiplication results from each column</a:t>
            </a:r>
          </a:p>
          <a:p>
            <a:pPr lvl="1"/>
            <a:r>
              <a:rPr lang="en-US" altLang="ko-KR" sz="1600" dirty="0"/>
              <a:t>Outputs of Comparator Trees are used to update the </a:t>
            </a:r>
            <a:r>
              <a:rPr lang="en-US" altLang="ko-KR" sz="1600" dirty="0">
                <a:solidFill>
                  <a:schemeClr val="accent5"/>
                </a:solidFill>
              </a:rPr>
              <a:t>Estimated Attention Score</a:t>
            </a:r>
            <a:r>
              <a:rPr lang="en-US" altLang="ko-KR" sz="1600" dirty="0"/>
              <a:t> in SRAM</a:t>
            </a:r>
          </a:p>
          <a:p>
            <a:pPr lvl="1"/>
            <a:r>
              <a:rPr lang="en-US" altLang="ko-KR" sz="1600" dirty="0"/>
              <a:t>The selected column’s pointer is moved</a:t>
            </a:r>
          </a:p>
          <a:p>
            <a:r>
              <a:rPr lang="en-US" altLang="ko-KR" sz="1600" dirty="0"/>
              <a:t>Repeat the process and ones with the </a:t>
            </a:r>
            <a:r>
              <a:rPr lang="en-US" altLang="ko-KR" sz="1600" dirty="0">
                <a:solidFill>
                  <a:srgbClr val="00B050"/>
                </a:solidFill>
              </a:rPr>
              <a:t>positive estimated attention scores </a:t>
            </a:r>
            <a:r>
              <a:rPr lang="en-US" altLang="ko-KR" sz="1600" dirty="0"/>
              <a:t>are selected as candidate rows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B587F2D-97D4-425B-A936-F83CC5E877BB}"/>
              </a:ext>
            </a:extLst>
          </p:cNvPr>
          <p:cNvSpPr/>
          <p:nvPr/>
        </p:nvSpPr>
        <p:spPr>
          <a:xfrm>
            <a:off x="6886735" y="4431287"/>
            <a:ext cx="4710580" cy="669368"/>
          </a:xfrm>
          <a:prstGeom prst="roundRect">
            <a:avLst/>
          </a:prstGeom>
          <a:solidFill>
            <a:srgbClr val="990000">
              <a:alpha val="1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44C48503-9397-4FE6-AF31-A157868A1C13}"/>
              </a:ext>
            </a:extLst>
          </p:cNvPr>
          <p:cNvSpPr/>
          <p:nvPr/>
        </p:nvSpPr>
        <p:spPr>
          <a:xfrm>
            <a:off x="4548533" y="5573410"/>
            <a:ext cx="795887" cy="635262"/>
          </a:xfrm>
          <a:prstGeom prst="roundRect">
            <a:avLst/>
          </a:prstGeom>
          <a:solidFill>
            <a:srgbClr val="990000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2682225-78A7-4EED-ABA1-05FE01DAC81C}"/>
              </a:ext>
            </a:extLst>
          </p:cNvPr>
          <p:cNvSpPr/>
          <p:nvPr/>
        </p:nvSpPr>
        <p:spPr>
          <a:xfrm>
            <a:off x="828568" y="5560382"/>
            <a:ext cx="795887" cy="635262"/>
          </a:xfrm>
          <a:prstGeom prst="roundRect">
            <a:avLst/>
          </a:prstGeom>
          <a:solidFill>
            <a:srgbClr val="990000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: Rounded Corners 105">
            <a:extLst>
              <a:ext uri="{FF2B5EF4-FFF2-40B4-BE49-F238E27FC236}">
                <a16:creationId xmlns:a16="http://schemas.microsoft.com/office/drawing/2014/main" id="{A49539CF-2DB9-43D2-A3CB-48B8996FF68D}"/>
              </a:ext>
            </a:extLst>
          </p:cNvPr>
          <p:cNvSpPr/>
          <p:nvPr/>
        </p:nvSpPr>
        <p:spPr>
          <a:xfrm>
            <a:off x="2062413" y="5569170"/>
            <a:ext cx="2127712" cy="482596"/>
          </a:xfrm>
          <a:prstGeom prst="roundRect">
            <a:avLst/>
          </a:prstGeom>
          <a:solidFill>
            <a:srgbClr val="990000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79185" y="1119217"/>
            <a:ext cx="1884650" cy="101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−0.6</a:t>
            </a:r>
            <a:r>
              <a:rPr lang="en-US" altLang="ko-KR" sz="1100" dirty="0">
                <a:solidFill>
                  <a:schemeClr val="accent5"/>
                </a:solidFill>
              </a:rPr>
              <a:t>[0]</a:t>
            </a:r>
            <a:r>
              <a:rPr lang="en-US" altLang="ko-KR" sz="1400" dirty="0"/>
              <a:t>  −0.6</a:t>
            </a:r>
            <a:r>
              <a:rPr lang="en-US" altLang="ko-KR" sz="1100" dirty="0">
                <a:solidFill>
                  <a:schemeClr val="accent5"/>
                </a:solidFill>
              </a:rPr>
              <a:t>[2]</a:t>
            </a:r>
            <a:r>
              <a:rPr lang="en-US" altLang="ko-KR" sz="1400" dirty="0"/>
              <a:t>  −0.9</a:t>
            </a:r>
            <a:r>
              <a:rPr lang="en-US" altLang="ko-KR" sz="1100" dirty="0">
                <a:solidFill>
                  <a:schemeClr val="accent5"/>
                </a:solidFill>
              </a:rPr>
              <a:t>[1]</a:t>
            </a:r>
            <a:endParaRPr lang="ko-KR" altLang="ko-KR" sz="1100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−</a:t>
            </a:r>
            <a:r>
              <a:rPr lang="en-US" altLang="ko-KR" sz="1400" dirty="0"/>
              <a:t>0.1</a:t>
            </a:r>
            <a:r>
              <a:rPr lang="en-US" altLang="ko-KR" sz="1100" dirty="0">
                <a:solidFill>
                  <a:schemeClr val="accent5"/>
                </a:solidFill>
              </a:rPr>
              <a:t>[1]  </a:t>
            </a:r>
            <a:r>
              <a:rPr lang="en-US" altLang="ko-KR" sz="1400" dirty="0">
                <a:solidFill>
                  <a:schemeClr val="bg1"/>
                </a:solidFill>
              </a:rPr>
              <a:t>−</a:t>
            </a:r>
            <a:r>
              <a:rPr lang="en-US" altLang="ko-KR" sz="1400" dirty="0"/>
              <a:t>0.1</a:t>
            </a:r>
            <a:r>
              <a:rPr lang="en-US" altLang="ko-KR" sz="1100" dirty="0">
                <a:solidFill>
                  <a:schemeClr val="accent5"/>
                </a:solidFill>
              </a:rPr>
              <a:t>[0]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− </a:t>
            </a:r>
            <a:r>
              <a:rPr lang="en-US" altLang="ko-KR" sz="1400" dirty="0"/>
              <a:t>0.3</a:t>
            </a:r>
            <a:r>
              <a:rPr lang="en-US" altLang="ko-KR" sz="1100" dirty="0">
                <a:solidFill>
                  <a:schemeClr val="accent5"/>
                </a:solidFill>
              </a:rPr>
              <a:t>[2]</a:t>
            </a:r>
            <a:endParaRPr lang="ko-KR" altLang="ko-KR" sz="1100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−</a:t>
            </a:r>
            <a:r>
              <a:rPr lang="en-US" altLang="ko-KR" sz="1400" dirty="0"/>
              <a:t>0.9</a:t>
            </a:r>
            <a:r>
              <a:rPr lang="en-US" altLang="ko-KR" sz="1100" dirty="0">
                <a:solidFill>
                  <a:schemeClr val="accent5"/>
                </a:solidFill>
              </a:rPr>
              <a:t>[2]</a:t>
            </a:r>
            <a:r>
              <a:rPr lang="en-US" altLang="ko-KR" sz="1400" dirty="0"/>
              <a:t>  </a:t>
            </a:r>
            <a:r>
              <a:rPr lang="en-US" altLang="ko-KR" sz="1400" dirty="0">
                <a:solidFill>
                  <a:schemeClr val="bg1"/>
                </a:solidFill>
              </a:rPr>
              <a:t>−</a:t>
            </a:r>
            <a:r>
              <a:rPr lang="en-US" altLang="ko-KR" sz="1400" dirty="0"/>
              <a:t>0.4</a:t>
            </a:r>
            <a:r>
              <a:rPr lang="en-US" altLang="ko-KR" sz="1100" dirty="0">
                <a:solidFill>
                  <a:schemeClr val="accent5"/>
                </a:solidFill>
              </a:rPr>
              <a:t>[1]</a:t>
            </a:r>
            <a:r>
              <a:rPr lang="en-US" altLang="ko-KR" sz="1400" dirty="0"/>
              <a:t>  </a:t>
            </a:r>
            <a:r>
              <a:rPr lang="en-US" altLang="ko-KR" sz="1400" dirty="0">
                <a:solidFill>
                  <a:schemeClr val="bg1"/>
                </a:solidFill>
              </a:rPr>
              <a:t>−</a:t>
            </a:r>
            <a:r>
              <a:rPr lang="en-US" altLang="ko-KR" sz="1400" dirty="0"/>
              <a:t>0.4</a:t>
            </a:r>
            <a:r>
              <a:rPr lang="en-US" altLang="ko-KR" sz="1100" dirty="0">
                <a:solidFill>
                  <a:schemeClr val="accent5"/>
                </a:solidFill>
              </a:rPr>
              <a:t>[0]</a:t>
            </a:r>
            <a:endParaRPr lang="ko-KR" altLang="ko-KR" sz="1100" dirty="0">
              <a:solidFill>
                <a:schemeClr val="accent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C7233-3FDB-4BCB-A0D9-52213EDA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</a:t>
            </a:r>
            <a:r>
              <a:rPr lang="en-US" altLang="ko-KR" baseline="30000" dirty="0"/>
              <a:t>3</a:t>
            </a:r>
            <a:r>
              <a:rPr lang="en-US" altLang="ko-KR" dirty="0"/>
              <a:t>-Approx: </a:t>
            </a:r>
            <a:r>
              <a:rPr lang="en-US" dirty="0"/>
              <a:t>Approximate Attention Accelerator</a:t>
            </a:r>
          </a:p>
        </p:txBody>
      </p:sp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AB8EDF06-9B42-4458-A479-6EBDFDDD1BC5}"/>
              </a:ext>
            </a:extLst>
          </p:cNvPr>
          <p:cNvSpPr/>
          <p:nvPr/>
        </p:nvSpPr>
        <p:spPr>
          <a:xfrm rot="16200000">
            <a:off x="3429908" y="3062602"/>
            <a:ext cx="321862" cy="87203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rgbClr val="D9D9D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15">
            <a:extLst>
              <a:ext uri="{FF2B5EF4-FFF2-40B4-BE49-F238E27FC236}">
                <a16:creationId xmlns:a16="http://schemas.microsoft.com/office/drawing/2014/main" id="{FE58205D-8FDB-489B-8F91-495D8367501A}"/>
              </a:ext>
            </a:extLst>
          </p:cNvPr>
          <p:cNvGrpSpPr/>
          <p:nvPr/>
        </p:nvGrpSpPr>
        <p:grpSpPr>
          <a:xfrm>
            <a:off x="2175538" y="3791244"/>
            <a:ext cx="1851317" cy="1703733"/>
            <a:chOff x="3649281" y="4813940"/>
            <a:chExt cx="1543924" cy="1304414"/>
          </a:xfrm>
        </p:grpSpPr>
        <p:sp>
          <p:nvSpPr>
            <p:cNvPr id="7" name="모서리가 둥근 직사각형 8">
              <a:extLst>
                <a:ext uri="{FF2B5EF4-FFF2-40B4-BE49-F238E27FC236}">
                  <a16:creationId xmlns:a16="http://schemas.microsoft.com/office/drawing/2014/main" id="{2F7A89A5-2A86-4F71-8143-B19D305A804B}"/>
                </a:ext>
              </a:extLst>
            </p:cNvPr>
            <p:cNvSpPr/>
            <p:nvPr/>
          </p:nvSpPr>
          <p:spPr>
            <a:xfrm rot="16200000">
              <a:off x="3769036" y="4694185"/>
              <a:ext cx="1304414" cy="1543924"/>
            </a:xfrm>
            <a:prstGeom prst="roundRect">
              <a:avLst>
                <a:gd name="adj" fmla="val 6881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683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모서리가 둥근 직사각형 10">
              <a:extLst>
                <a:ext uri="{FF2B5EF4-FFF2-40B4-BE49-F238E27FC236}">
                  <a16:creationId xmlns:a16="http://schemas.microsoft.com/office/drawing/2014/main" id="{1E0C081E-A9B5-4B32-B488-9F7513740CD3}"/>
                </a:ext>
              </a:extLst>
            </p:cNvPr>
            <p:cNvSpPr/>
            <p:nvPr/>
          </p:nvSpPr>
          <p:spPr>
            <a:xfrm rot="16200000">
              <a:off x="4292943" y="4571191"/>
              <a:ext cx="252000" cy="13227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683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모서리가 둥근 직사각형 10">
              <a:extLst>
                <a:ext uri="{FF2B5EF4-FFF2-40B4-BE49-F238E27FC236}">
                  <a16:creationId xmlns:a16="http://schemas.microsoft.com/office/drawing/2014/main" id="{64E8083B-9778-4D57-8FCA-F7BC9B1778FA}"/>
                </a:ext>
              </a:extLst>
            </p:cNvPr>
            <p:cNvSpPr/>
            <p:nvPr/>
          </p:nvSpPr>
          <p:spPr>
            <a:xfrm rot="16200000">
              <a:off x="4834616" y="5110929"/>
              <a:ext cx="252000" cy="243990"/>
            </a:xfrm>
            <a:prstGeom prst="roundRect">
              <a:avLst>
                <a:gd name="adj" fmla="val 0"/>
              </a:avLst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3683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모서리가 둥근 직사각형 10">
              <a:extLst>
                <a:ext uri="{FF2B5EF4-FFF2-40B4-BE49-F238E27FC236}">
                  <a16:creationId xmlns:a16="http://schemas.microsoft.com/office/drawing/2014/main" id="{347CA9FE-1A22-42FB-9591-B100CA63886D}"/>
                </a:ext>
              </a:extLst>
            </p:cNvPr>
            <p:cNvSpPr/>
            <p:nvPr/>
          </p:nvSpPr>
          <p:spPr>
            <a:xfrm rot="16200000">
              <a:off x="3755018" y="5106810"/>
              <a:ext cx="250106" cy="249590"/>
            </a:xfrm>
            <a:prstGeom prst="roundRect">
              <a:avLst>
                <a:gd name="adj" fmla="val 0"/>
              </a:avLst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3683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7BDCA5C2-AC3F-426B-847D-36ED991DA9F0}"/>
                </a:ext>
              </a:extLst>
            </p:cNvPr>
            <p:cNvSpPr/>
            <p:nvPr/>
          </p:nvSpPr>
          <p:spPr>
            <a:xfrm rot="16200000">
              <a:off x="4293628" y="4906828"/>
              <a:ext cx="252000" cy="13227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683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모서리가 둥근 직사각형 10">
              <a:extLst>
                <a:ext uri="{FF2B5EF4-FFF2-40B4-BE49-F238E27FC236}">
                  <a16:creationId xmlns:a16="http://schemas.microsoft.com/office/drawing/2014/main" id="{7386C7EF-E963-4F4C-A33C-9DDDA7CF60EC}"/>
                </a:ext>
              </a:extLst>
            </p:cNvPr>
            <p:cNvSpPr/>
            <p:nvPr/>
          </p:nvSpPr>
          <p:spPr>
            <a:xfrm rot="16200000">
              <a:off x="4579990" y="5446344"/>
              <a:ext cx="250718" cy="243990"/>
            </a:xfrm>
            <a:prstGeom prst="roundRect">
              <a:avLst>
                <a:gd name="adj" fmla="val 0"/>
              </a:avLst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3683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모서리가 둥근 직사각형 10">
              <a:extLst>
                <a:ext uri="{FF2B5EF4-FFF2-40B4-BE49-F238E27FC236}">
                  <a16:creationId xmlns:a16="http://schemas.microsoft.com/office/drawing/2014/main" id="{B8644DA5-067E-445F-9AD5-BB47770499D1}"/>
                </a:ext>
              </a:extLst>
            </p:cNvPr>
            <p:cNvSpPr/>
            <p:nvPr/>
          </p:nvSpPr>
          <p:spPr>
            <a:xfrm rot="16200000">
              <a:off x="3757555" y="5445703"/>
              <a:ext cx="252000" cy="243990"/>
            </a:xfrm>
            <a:prstGeom prst="roundRect">
              <a:avLst>
                <a:gd name="adj" fmla="val 0"/>
              </a:avLst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3683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모서리가 둥근 직사각형 10">
              <a:extLst>
                <a:ext uri="{FF2B5EF4-FFF2-40B4-BE49-F238E27FC236}">
                  <a16:creationId xmlns:a16="http://schemas.microsoft.com/office/drawing/2014/main" id="{98C7DCAA-8C07-46AC-A273-BF73D530F2CB}"/>
                </a:ext>
              </a:extLst>
            </p:cNvPr>
            <p:cNvSpPr/>
            <p:nvPr/>
          </p:nvSpPr>
          <p:spPr>
            <a:xfrm rot="16200000">
              <a:off x="4293628" y="5235929"/>
              <a:ext cx="252000" cy="132272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683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모서리가 둥근 직사각형 10">
              <a:extLst>
                <a:ext uri="{FF2B5EF4-FFF2-40B4-BE49-F238E27FC236}">
                  <a16:creationId xmlns:a16="http://schemas.microsoft.com/office/drawing/2014/main" id="{D0AD94CD-E490-4ADA-A76D-5BAAD31DBCA0}"/>
                </a:ext>
              </a:extLst>
            </p:cNvPr>
            <p:cNvSpPr/>
            <p:nvPr/>
          </p:nvSpPr>
          <p:spPr>
            <a:xfrm rot="16200000">
              <a:off x="4831173" y="5777224"/>
              <a:ext cx="248144" cy="243990"/>
            </a:xfrm>
            <a:prstGeom prst="roundRect">
              <a:avLst>
                <a:gd name="adj" fmla="val 0"/>
              </a:avLst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3683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모서리가 둥근 직사각형 10">
              <a:extLst>
                <a:ext uri="{FF2B5EF4-FFF2-40B4-BE49-F238E27FC236}">
                  <a16:creationId xmlns:a16="http://schemas.microsoft.com/office/drawing/2014/main" id="{3BEEBA5F-4B32-4345-8E65-2FADEA0C1B94}"/>
                </a:ext>
              </a:extLst>
            </p:cNvPr>
            <p:cNvSpPr/>
            <p:nvPr/>
          </p:nvSpPr>
          <p:spPr>
            <a:xfrm rot="16200000">
              <a:off x="3761260" y="5772451"/>
              <a:ext cx="238918" cy="243990"/>
            </a:xfrm>
            <a:prstGeom prst="roundRect">
              <a:avLst>
                <a:gd name="adj" fmla="val 0"/>
              </a:avLst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3683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모서리가 둥근 직사각형 10">
            <a:extLst>
              <a:ext uri="{FF2B5EF4-FFF2-40B4-BE49-F238E27FC236}">
                <a16:creationId xmlns:a16="http://schemas.microsoft.com/office/drawing/2014/main" id="{13BD26BC-77F0-45B1-B0F7-5CFDC29FDD45}"/>
              </a:ext>
            </a:extLst>
          </p:cNvPr>
          <p:cNvSpPr/>
          <p:nvPr/>
        </p:nvSpPr>
        <p:spPr>
          <a:xfrm>
            <a:off x="1023461" y="3732782"/>
            <a:ext cx="386916" cy="309153"/>
          </a:xfrm>
          <a:prstGeom prst="roundRect">
            <a:avLst/>
          </a:prstGeom>
          <a:solidFill>
            <a:schemeClr val="bg1"/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×</a:t>
            </a:r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그룹 2">
            <a:extLst>
              <a:ext uri="{FF2B5EF4-FFF2-40B4-BE49-F238E27FC236}">
                <a16:creationId xmlns:a16="http://schemas.microsoft.com/office/drawing/2014/main" id="{957173ED-E104-4BA6-B378-965FE50B9550}"/>
              </a:ext>
            </a:extLst>
          </p:cNvPr>
          <p:cNvGrpSpPr/>
          <p:nvPr/>
        </p:nvGrpSpPr>
        <p:grpSpPr>
          <a:xfrm>
            <a:off x="2166562" y="2959972"/>
            <a:ext cx="1855221" cy="288404"/>
            <a:chOff x="4015614" y="5351916"/>
            <a:chExt cx="656555" cy="274985"/>
          </a:xfrm>
        </p:grpSpPr>
        <p:sp>
          <p:nvSpPr>
            <p:cNvPr id="19" name="모서리가 둥근 직사각형 10">
              <a:extLst>
                <a:ext uri="{FF2B5EF4-FFF2-40B4-BE49-F238E27FC236}">
                  <a16:creationId xmlns:a16="http://schemas.microsoft.com/office/drawing/2014/main" id="{658714C4-67B6-4836-B2EC-465015BF628C}"/>
                </a:ext>
              </a:extLst>
            </p:cNvPr>
            <p:cNvSpPr/>
            <p:nvPr/>
          </p:nvSpPr>
          <p:spPr>
            <a:xfrm>
              <a:off x="4022554" y="5372623"/>
              <a:ext cx="649460" cy="254278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683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0CC05C-7E94-4F80-B530-4F300790D66D}"/>
                </a:ext>
              </a:extLst>
            </p:cNvPr>
            <p:cNvSpPr txBox="1"/>
            <p:nvPr/>
          </p:nvSpPr>
          <p:spPr>
            <a:xfrm>
              <a:off x="4015614" y="5351916"/>
              <a:ext cx="656555" cy="2641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Query Vector Register</a:t>
              </a:r>
              <a:endParaRPr lang="ko-KR" alt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D8A3722-DC81-42ED-9D5B-C79479874F21}"/>
              </a:ext>
            </a:extLst>
          </p:cNvPr>
          <p:cNvSpPr txBox="1"/>
          <p:nvPr/>
        </p:nvSpPr>
        <p:spPr>
          <a:xfrm>
            <a:off x="3100392" y="3291697"/>
            <a:ext cx="1015004" cy="257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60" dirty="0" err="1">
                <a:latin typeface="Lucida Console" panose="020B0609040504020204" pitchFamily="49" charset="0"/>
                <a:cs typeface="Arial" panose="020B0604020202020204" pitchFamily="34" charset="0"/>
              </a:rPr>
              <a:t>Min_ptr</a:t>
            </a:r>
            <a:r>
              <a:rPr lang="en-US" altLang="ko-KR" sz="1200" spc="-60" dirty="0">
                <a:latin typeface="Lucida Console" panose="020B0609040504020204" pitchFamily="49" charset="0"/>
                <a:cs typeface="Arial" panose="020B0604020202020204" pitchFamily="34" charset="0"/>
              </a:rPr>
              <a:t>[]</a:t>
            </a:r>
          </a:p>
        </p:txBody>
      </p:sp>
      <p:sp>
        <p:nvSpPr>
          <p:cNvPr id="22" name="직사각형 128">
            <a:extLst>
              <a:ext uri="{FF2B5EF4-FFF2-40B4-BE49-F238E27FC236}">
                <a16:creationId xmlns:a16="http://schemas.microsoft.com/office/drawing/2014/main" id="{9FBEF09E-CD07-412F-9682-2CE95A879BD2}"/>
              </a:ext>
            </a:extLst>
          </p:cNvPr>
          <p:cNvSpPr/>
          <p:nvPr/>
        </p:nvSpPr>
        <p:spPr>
          <a:xfrm>
            <a:off x="2183102" y="5675982"/>
            <a:ext cx="1888269" cy="31253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6830">
            <a:solidFill>
              <a:srgbClr val="0F0F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Segoe UI" panose="020B0502040204020203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Estimated Attention Score</a:t>
            </a:r>
          </a:p>
        </p:txBody>
      </p:sp>
      <p:cxnSp>
        <p:nvCxnSpPr>
          <p:cNvPr id="23" name="꺾인 연결선 7">
            <a:extLst>
              <a:ext uri="{FF2B5EF4-FFF2-40B4-BE49-F238E27FC236}">
                <a16:creationId xmlns:a16="http://schemas.microsoft.com/office/drawing/2014/main" id="{77794B86-29E3-429D-96F4-60DC0BB124E2}"/>
              </a:ext>
            </a:extLst>
          </p:cNvPr>
          <p:cNvCxnSpPr>
            <a:cxnSpLocks/>
            <a:stCxn id="44" idx="0"/>
          </p:cNvCxnSpPr>
          <p:nvPr/>
        </p:nvCxnSpPr>
        <p:spPr>
          <a:xfrm rot="16200000" flipH="1">
            <a:off x="1455120" y="5985886"/>
            <a:ext cx="52343" cy="493359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10">
            <a:extLst>
              <a:ext uri="{FF2B5EF4-FFF2-40B4-BE49-F238E27FC236}">
                <a16:creationId xmlns:a16="http://schemas.microsoft.com/office/drawing/2014/main" id="{33DDAB69-C591-41F0-8C01-9BD96BCA8B1F}"/>
              </a:ext>
            </a:extLst>
          </p:cNvPr>
          <p:cNvSpPr/>
          <p:nvPr/>
        </p:nvSpPr>
        <p:spPr>
          <a:xfrm rot="16200000">
            <a:off x="2457902" y="3056473"/>
            <a:ext cx="320712" cy="885443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rgbClr val="D9D9D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0B2BD2-6938-43E8-9967-EE4E322B3ABD}"/>
              </a:ext>
            </a:extLst>
          </p:cNvPr>
          <p:cNvSpPr txBox="1"/>
          <p:nvPr/>
        </p:nvSpPr>
        <p:spPr>
          <a:xfrm>
            <a:off x="1922607" y="3292602"/>
            <a:ext cx="1418477" cy="257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60" dirty="0" err="1">
                <a:latin typeface="Lucida Console" panose="020B0609040504020204" pitchFamily="49" charset="0"/>
                <a:cs typeface="Arial" panose="020B0604020202020204" pitchFamily="34" charset="0"/>
              </a:rPr>
              <a:t>Max_ptr</a:t>
            </a:r>
            <a:r>
              <a:rPr lang="en-US" altLang="ko-KR" sz="1200" spc="-60" dirty="0">
                <a:latin typeface="Lucida Console" panose="020B0609040504020204" pitchFamily="49" charset="0"/>
                <a:cs typeface="Arial" panose="020B0604020202020204" pitchFamily="34" charset="0"/>
              </a:rPr>
              <a:t>[]</a:t>
            </a:r>
          </a:p>
        </p:txBody>
      </p:sp>
      <p:cxnSp>
        <p:nvCxnSpPr>
          <p:cNvPr id="26" name="직선 화살표 연결선 162">
            <a:extLst>
              <a:ext uri="{FF2B5EF4-FFF2-40B4-BE49-F238E27FC236}">
                <a16:creationId xmlns:a16="http://schemas.microsoft.com/office/drawing/2014/main" id="{B2EA3FCF-92A9-4F1B-B4B1-BC96AD7C2FF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1410377" y="3887358"/>
            <a:ext cx="767842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18">
            <a:extLst>
              <a:ext uri="{FF2B5EF4-FFF2-40B4-BE49-F238E27FC236}">
                <a16:creationId xmlns:a16="http://schemas.microsoft.com/office/drawing/2014/main" id="{6BAACA7D-B055-4AAD-B2D9-A2E200EF4B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3587" y="5403393"/>
            <a:ext cx="264478" cy="288618"/>
          </a:xfrm>
          <a:prstGeom prst="straightConnector1">
            <a:avLst/>
          </a:prstGeom>
          <a:ln w="28575">
            <a:solidFill>
              <a:schemeClr val="tx1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140">
            <a:extLst>
              <a:ext uri="{FF2B5EF4-FFF2-40B4-BE49-F238E27FC236}">
                <a16:creationId xmlns:a16="http://schemas.microsoft.com/office/drawing/2014/main" id="{0990E9D7-D6DF-457F-922B-E1EC79316A93}"/>
              </a:ext>
            </a:extLst>
          </p:cNvPr>
          <p:cNvCxnSpPr>
            <a:cxnSpLocks/>
            <a:endCxn id="44" idx="3"/>
          </p:cNvCxnSpPr>
          <p:nvPr/>
        </p:nvCxnSpPr>
        <p:spPr>
          <a:xfrm rot="16200000" flipH="1">
            <a:off x="1101053" y="5546384"/>
            <a:ext cx="266550" cy="567"/>
          </a:xfrm>
          <a:prstGeom prst="straightConnector1">
            <a:avLst/>
          </a:prstGeom>
          <a:ln w="28575">
            <a:solidFill>
              <a:schemeClr val="tx1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5">
            <a:extLst>
              <a:ext uri="{FF2B5EF4-FFF2-40B4-BE49-F238E27FC236}">
                <a16:creationId xmlns:a16="http://schemas.microsoft.com/office/drawing/2014/main" id="{40E88E8C-BCBA-49CF-92F4-3EA016DB16EF}"/>
              </a:ext>
            </a:extLst>
          </p:cNvPr>
          <p:cNvGrpSpPr/>
          <p:nvPr/>
        </p:nvGrpSpPr>
        <p:grpSpPr>
          <a:xfrm rot="5400000">
            <a:off x="938070" y="5583667"/>
            <a:ext cx="593081" cy="652375"/>
            <a:chOff x="6888280" y="2495375"/>
            <a:chExt cx="454075" cy="499472"/>
          </a:xfrm>
        </p:grpSpPr>
        <p:sp>
          <p:nvSpPr>
            <p:cNvPr id="44" name="Triangle 98">
              <a:extLst>
                <a:ext uri="{FF2B5EF4-FFF2-40B4-BE49-F238E27FC236}">
                  <a16:creationId xmlns:a16="http://schemas.microsoft.com/office/drawing/2014/main" id="{408F127B-4AC5-4D0C-ABD2-158C2656C99B}"/>
                </a:ext>
              </a:extLst>
            </p:cNvPr>
            <p:cNvSpPr/>
            <p:nvPr/>
          </p:nvSpPr>
          <p:spPr>
            <a:xfrm rot="5400000">
              <a:off x="6891088" y="2543580"/>
              <a:ext cx="499472" cy="403062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16E045-48EA-49A0-9D1C-FC6E5DA8B4C7}"/>
                </a:ext>
              </a:extLst>
            </p:cNvPr>
            <p:cNvSpPr txBox="1"/>
            <p:nvPr/>
          </p:nvSpPr>
          <p:spPr>
            <a:xfrm rot="10800000">
              <a:off x="6888280" y="2629779"/>
              <a:ext cx="425150" cy="21544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Max</a:t>
              </a:r>
              <a:endParaRPr lang="ko-KR" alt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5" name="직선 화살표 연결선 141">
            <a:extLst>
              <a:ext uri="{FF2B5EF4-FFF2-40B4-BE49-F238E27FC236}">
                <a16:creationId xmlns:a16="http://schemas.microsoft.com/office/drawing/2014/main" id="{E35EE529-34BE-4900-9184-B2FA43CCF2E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403982" y="5409622"/>
            <a:ext cx="266550" cy="274091"/>
          </a:xfrm>
          <a:prstGeom prst="straightConnector1">
            <a:avLst/>
          </a:prstGeom>
          <a:ln w="28575">
            <a:solidFill>
              <a:schemeClr val="tx1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174">
            <a:extLst>
              <a:ext uri="{FF2B5EF4-FFF2-40B4-BE49-F238E27FC236}">
                <a16:creationId xmlns:a16="http://schemas.microsoft.com/office/drawing/2014/main" id="{5F3FECF9-3450-4AD6-841B-A9C3619C5373}"/>
              </a:ext>
            </a:extLst>
          </p:cNvPr>
          <p:cNvCxnSpPr/>
          <p:nvPr/>
        </p:nvCxnSpPr>
        <p:spPr>
          <a:xfrm>
            <a:off x="2618258" y="3642963"/>
            <a:ext cx="0" cy="143976"/>
          </a:xfrm>
          <a:prstGeom prst="straightConnector1">
            <a:avLst/>
          </a:prstGeom>
          <a:ln w="28575">
            <a:solidFill>
              <a:schemeClr val="tx1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175">
            <a:extLst>
              <a:ext uri="{FF2B5EF4-FFF2-40B4-BE49-F238E27FC236}">
                <a16:creationId xmlns:a16="http://schemas.microsoft.com/office/drawing/2014/main" id="{153827B9-83B7-4618-A5AD-333531EBD1C9}"/>
              </a:ext>
            </a:extLst>
          </p:cNvPr>
          <p:cNvCxnSpPr/>
          <p:nvPr/>
        </p:nvCxnSpPr>
        <p:spPr>
          <a:xfrm flipH="1">
            <a:off x="3588152" y="3642963"/>
            <a:ext cx="2688" cy="150356"/>
          </a:xfrm>
          <a:prstGeom prst="straightConnector1">
            <a:avLst/>
          </a:prstGeom>
          <a:ln w="28575">
            <a:solidFill>
              <a:schemeClr val="tx1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10">
            <a:extLst>
              <a:ext uri="{FF2B5EF4-FFF2-40B4-BE49-F238E27FC236}">
                <a16:creationId xmlns:a16="http://schemas.microsoft.com/office/drawing/2014/main" id="{F32F6B5B-AF4C-4979-A4AE-9E65E7DA9718}"/>
              </a:ext>
            </a:extLst>
          </p:cNvPr>
          <p:cNvSpPr/>
          <p:nvPr/>
        </p:nvSpPr>
        <p:spPr>
          <a:xfrm>
            <a:off x="4764585" y="3740173"/>
            <a:ext cx="386916" cy="309153"/>
          </a:xfrm>
          <a:prstGeom prst="roundRect">
            <a:avLst/>
          </a:prstGeom>
          <a:solidFill>
            <a:schemeClr val="bg1"/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×</a:t>
            </a:r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모서리가 둥근 직사각형 182">
            <a:extLst>
              <a:ext uri="{FF2B5EF4-FFF2-40B4-BE49-F238E27FC236}">
                <a16:creationId xmlns:a16="http://schemas.microsoft.com/office/drawing/2014/main" id="{A4C17892-977B-4DDF-B858-21A4FE692C6E}"/>
              </a:ext>
            </a:extLst>
          </p:cNvPr>
          <p:cNvSpPr/>
          <p:nvPr/>
        </p:nvSpPr>
        <p:spPr>
          <a:xfrm rot="10800000">
            <a:off x="4213191" y="4653567"/>
            <a:ext cx="1497985" cy="849046"/>
          </a:xfrm>
          <a:prstGeom prst="roundRect">
            <a:avLst>
              <a:gd name="adj" fmla="val 6881"/>
            </a:avLst>
          </a:prstGeom>
          <a:solidFill>
            <a:schemeClr val="accent5">
              <a:lumMod val="20000"/>
              <a:lumOff val="80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0" name="모서리가 둥근 직사각형 10">
            <a:extLst>
              <a:ext uri="{FF2B5EF4-FFF2-40B4-BE49-F238E27FC236}">
                <a16:creationId xmlns:a16="http://schemas.microsoft.com/office/drawing/2014/main" id="{97954B73-65A8-47E1-B5BF-75D901605354}"/>
              </a:ext>
            </a:extLst>
          </p:cNvPr>
          <p:cNvSpPr/>
          <p:nvPr/>
        </p:nvSpPr>
        <p:spPr>
          <a:xfrm rot="10800000">
            <a:off x="5235644" y="5149849"/>
            <a:ext cx="329145" cy="2635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모서리가 둥근 직사각형 10">
            <a:extLst>
              <a:ext uri="{FF2B5EF4-FFF2-40B4-BE49-F238E27FC236}">
                <a16:creationId xmlns:a16="http://schemas.microsoft.com/office/drawing/2014/main" id="{5F006DC5-0061-4E58-AE6E-036CBB0E658F}"/>
              </a:ext>
            </a:extLst>
          </p:cNvPr>
          <p:cNvSpPr/>
          <p:nvPr/>
        </p:nvSpPr>
        <p:spPr>
          <a:xfrm rot="10800000">
            <a:off x="4795385" y="5145214"/>
            <a:ext cx="329145" cy="26818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모서리가 둥근 직사각형 10">
            <a:extLst>
              <a:ext uri="{FF2B5EF4-FFF2-40B4-BE49-F238E27FC236}">
                <a16:creationId xmlns:a16="http://schemas.microsoft.com/office/drawing/2014/main" id="{7CFDB82A-2220-420A-99B4-41D580EA9735}"/>
              </a:ext>
            </a:extLst>
          </p:cNvPr>
          <p:cNvSpPr/>
          <p:nvPr/>
        </p:nvSpPr>
        <p:spPr>
          <a:xfrm rot="10800000">
            <a:off x="4362858" y="5145213"/>
            <a:ext cx="329145" cy="2702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직선 화살표 연결선 195">
            <a:extLst>
              <a:ext uri="{FF2B5EF4-FFF2-40B4-BE49-F238E27FC236}">
                <a16:creationId xmlns:a16="http://schemas.microsoft.com/office/drawing/2014/main" id="{3367FE2A-F73D-4BE2-95B3-31791D0BBF99}"/>
              </a:ext>
            </a:extLst>
          </p:cNvPr>
          <p:cNvCxnSpPr>
            <a:cxnSpLocks/>
            <a:stCxn id="52" idx="0"/>
          </p:cNvCxnSpPr>
          <p:nvPr/>
        </p:nvCxnSpPr>
        <p:spPr>
          <a:xfrm>
            <a:off x="4527430" y="5415465"/>
            <a:ext cx="288621" cy="264478"/>
          </a:xfrm>
          <a:prstGeom prst="straightConnector1">
            <a:avLst/>
          </a:prstGeom>
          <a:ln w="28575">
            <a:solidFill>
              <a:schemeClr val="tx1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196">
            <a:extLst>
              <a:ext uri="{FF2B5EF4-FFF2-40B4-BE49-F238E27FC236}">
                <a16:creationId xmlns:a16="http://schemas.microsoft.com/office/drawing/2014/main" id="{AD3DE608-4F75-47B5-909E-1E0C83010E59}"/>
              </a:ext>
            </a:extLst>
          </p:cNvPr>
          <p:cNvCxnSpPr>
            <a:cxnSpLocks/>
            <a:stCxn id="51" idx="0"/>
            <a:endCxn id="66" idx="3"/>
          </p:cNvCxnSpPr>
          <p:nvPr/>
        </p:nvCxnSpPr>
        <p:spPr>
          <a:xfrm>
            <a:off x="4959957" y="5413395"/>
            <a:ext cx="569" cy="266550"/>
          </a:xfrm>
          <a:prstGeom prst="straightConnector1">
            <a:avLst/>
          </a:prstGeom>
          <a:ln w="28575">
            <a:solidFill>
              <a:schemeClr val="tx1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197">
            <a:extLst>
              <a:ext uri="{FF2B5EF4-FFF2-40B4-BE49-F238E27FC236}">
                <a16:creationId xmlns:a16="http://schemas.microsoft.com/office/drawing/2014/main" id="{F8491F00-26B7-4AE5-A833-2C44FC9271FA}"/>
              </a:ext>
            </a:extLst>
          </p:cNvPr>
          <p:cNvGrpSpPr/>
          <p:nvPr/>
        </p:nvGrpSpPr>
        <p:grpSpPr>
          <a:xfrm rot="5400000">
            <a:off x="4663986" y="5583668"/>
            <a:ext cx="593081" cy="652375"/>
            <a:chOff x="6888280" y="2495375"/>
            <a:chExt cx="454075" cy="499472"/>
          </a:xfrm>
        </p:grpSpPr>
        <p:sp>
          <p:nvSpPr>
            <p:cNvPr id="66" name="Triangle 98">
              <a:extLst>
                <a:ext uri="{FF2B5EF4-FFF2-40B4-BE49-F238E27FC236}">
                  <a16:creationId xmlns:a16="http://schemas.microsoft.com/office/drawing/2014/main" id="{0772E124-D2A5-442A-8231-42AB1985B0C2}"/>
                </a:ext>
              </a:extLst>
            </p:cNvPr>
            <p:cNvSpPr/>
            <p:nvPr/>
          </p:nvSpPr>
          <p:spPr>
            <a:xfrm rot="5400000">
              <a:off x="6891088" y="2543580"/>
              <a:ext cx="499472" cy="403062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30B5053-8E3D-4A55-9C36-784091EF4EF5}"/>
                </a:ext>
              </a:extLst>
            </p:cNvPr>
            <p:cNvSpPr txBox="1"/>
            <p:nvPr/>
          </p:nvSpPr>
          <p:spPr>
            <a:xfrm rot="10800000">
              <a:off x="6888280" y="2629779"/>
              <a:ext cx="4251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Min</a:t>
              </a:r>
              <a:endParaRPr lang="ko-KR" alt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7" name="직선 화살표 연결선 198">
            <a:extLst>
              <a:ext uri="{FF2B5EF4-FFF2-40B4-BE49-F238E27FC236}">
                <a16:creationId xmlns:a16="http://schemas.microsoft.com/office/drawing/2014/main" id="{12C86A65-8A22-463C-8E0F-62E9DFF3D489}"/>
              </a:ext>
            </a:extLst>
          </p:cNvPr>
          <p:cNvCxnSpPr>
            <a:cxnSpLocks/>
            <a:stCxn id="50" idx="0"/>
          </p:cNvCxnSpPr>
          <p:nvPr/>
        </p:nvCxnSpPr>
        <p:spPr>
          <a:xfrm flipH="1">
            <a:off x="5126128" y="5413395"/>
            <a:ext cx="274088" cy="266549"/>
          </a:xfrm>
          <a:prstGeom prst="straightConnector1">
            <a:avLst/>
          </a:prstGeom>
          <a:ln w="28575">
            <a:solidFill>
              <a:schemeClr val="tx1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209">
            <a:extLst>
              <a:ext uri="{FF2B5EF4-FFF2-40B4-BE49-F238E27FC236}">
                <a16:creationId xmlns:a16="http://schemas.microsoft.com/office/drawing/2014/main" id="{83CEE24D-3C5D-4822-9A32-881A7D9E45C9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4039237" y="3894750"/>
            <a:ext cx="725348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D96C302-28E4-4837-9E08-2F39C72A3380}"/>
              </a:ext>
            </a:extLst>
          </p:cNvPr>
          <p:cNvSpPr txBox="1"/>
          <p:nvPr/>
        </p:nvSpPr>
        <p:spPr>
          <a:xfrm>
            <a:off x="1967281" y="6065172"/>
            <a:ext cx="2292032" cy="240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Candidate Vector </a:t>
            </a:r>
            <a:endParaRPr lang="ko-KR" alt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꺾인 연결선 230">
            <a:extLst>
              <a:ext uri="{FF2B5EF4-FFF2-40B4-BE49-F238E27FC236}">
                <a16:creationId xmlns:a16="http://schemas.microsoft.com/office/drawing/2014/main" id="{9F365B0A-D4BE-4960-8456-DA4B544D69AE}"/>
              </a:ext>
            </a:extLst>
          </p:cNvPr>
          <p:cNvCxnSpPr>
            <a:cxnSpLocks/>
            <a:stCxn id="20" idx="3"/>
            <a:endCxn id="48" idx="0"/>
          </p:cNvCxnSpPr>
          <p:nvPr/>
        </p:nvCxnSpPr>
        <p:spPr>
          <a:xfrm>
            <a:off x="4021783" y="3098472"/>
            <a:ext cx="936260" cy="6417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233">
            <a:extLst>
              <a:ext uri="{FF2B5EF4-FFF2-40B4-BE49-F238E27FC236}">
                <a16:creationId xmlns:a16="http://schemas.microsoft.com/office/drawing/2014/main" id="{75B9D7C0-E564-4BFC-895B-686104ABD4E4}"/>
              </a:ext>
            </a:extLst>
          </p:cNvPr>
          <p:cNvCxnSpPr/>
          <p:nvPr/>
        </p:nvCxnSpPr>
        <p:spPr>
          <a:xfrm rot="10800000" flipV="1">
            <a:off x="1221067" y="3138551"/>
            <a:ext cx="949642" cy="59423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238">
            <a:extLst>
              <a:ext uri="{FF2B5EF4-FFF2-40B4-BE49-F238E27FC236}">
                <a16:creationId xmlns:a16="http://schemas.microsoft.com/office/drawing/2014/main" id="{2B9FB23B-5BC8-40FC-9C74-AA49D8C6EC60}"/>
              </a:ext>
            </a:extLst>
          </p:cNvPr>
          <p:cNvCxnSpPr/>
          <p:nvPr/>
        </p:nvCxnSpPr>
        <p:spPr>
          <a:xfrm flipV="1">
            <a:off x="1686241" y="5832252"/>
            <a:ext cx="496861" cy="4264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244">
            <a:extLst>
              <a:ext uri="{FF2B5EF4-FFF2-40B4-BE49-F238E27FC236}">
                <a16:creationId xmlns:a16="http://schemas.microsoft.com/office/drawing/2014/main" id="{04090DAF-379B-449C-BFA3-B65BC469C578}"/>
              </a:ext>
            </a:extLst>
          </p:cNvPr>
          <p:cNvCxnSpPr/>
          <p:nvPr/>
        </p:nvCxnSpPr>
        <p:spPr>
          <a:xfrm flipH="1">
            <a:off x="3121015" y="5979191"/>
            <a:ext cx="0" cy="164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B805E45-9B9D-4A8C-A231-1F671AB6B16F}"/>
              </a:ext>
            </a:extLst>
          </p:cNvPr>
          <p:cNvSpPr txBox="1"/>
          <p:nvPr/>
        </p:nvSpPr>
        <p:spPr>
          <a:xfrm>
            <a:off x="1674303" y="3761671"/>
            <a:ext cx="294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Sorted Key Matrix SRAM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85AA09-226F-498E-9A31-317879F7BABA}"/>
              </a:ext>
            </a:extLst>
          </p:cNvPr>
          <p:cNvSpPr txBox="1"/>
          <p:nvPr/>
        </p:nvSpPr>
        <p:spPr>
          <a:xfrm>
            <a:off x="2950207" y="3948028"/>
            <a:ext cx="397511" cy="171763"/>
          </a:xfrm>
          <a:prstGeom prst="rect">
            <a:avLst/>
          </a:prstGeom>
          <a:noFill/>
          <a:ln w="3175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 × 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4FBD371-AE6B-443C-A512-701B19627153}"/>
              </a:ext>
            </a:extLst>
          </p:cNvPr>
          <p:cNvSpPr txBox="1"/>
          <p:nvPr/>
        </p:nvSpPr>
        <p:spPr>
          <a:xfrm>
            <a:off x="3429166" y="3502001"/>
            <a:ext cx="397511" cy="143136"/>
          </a:xfrm>
          <a:prstGeom prst="rect">
            <a:avLst/>
          </a:prstGeom>
          <a:noFill/>
          <a:ln w="3175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 × 1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C53A27A-506A-4429-ADEF-0E13AB95F3FE}"/>
              </a:ext>
            </a:extLst>
          </p:cNvPr>
          <p:cNvSpPr txBox="1"/>
          <p:nvPr/>
        </p:nvSpPr>
        <p:spPr>
          <a:xfrm>
            <a:off x="2461786" y="3498752"/>
            <a:ext cx="397511" cy="143136"/>
          </a:xfrm>
          <a:prstGeom prst="rect">
            <a:avLst/>
          </a:prstGeom>
          <a:noFill/>
          <a:ln w="3175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 × 1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0A2D67-48D3-4818-AB07-CEDD0D95F5B2}"/>
              </a:ext>
            </a:extLst>
          </p:cNvPr>
          <p:cNvSpPr txBox="1"/>
          <p:nvPr/>
        </p:nvSpPr>
        <p:spPr>
          <a:xfrm>
            <a:off x="278193" y="3042127"/>
            <a:ext cx="1037240" cy="506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Selected Column </a:t>
            </a:r>
            <a:b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endParaRPr lang="ko-KR" alt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9" name="꺾인 연결선 267">
            <a:extLst>
              <a:ext uri="{FF2B5EF4-FFF2-40B4-BE49-F238E27FC236}">
                <a16:creationId xmlns:a16="http://schemas.microsoft.com/office/drawing/2014/main" id="{3093D694-5785-4A28-BBA2-6CF743226A45}"/>
              </a:ext>
            </a:extLst>
          </p:cNvPr>
          <p:cNvCxnSpPr>
            <a:cxnSpLocks/>
            <a:stCxn id="44" idx="5"/>
          </p:cNvCxnSpPr>
          <p:nvPr/>
        </p:nvCxnSpPr>
        <p:spPr>
          <a:xfrm rot="10800000" flipH="1">
            <a:off x="1071518" y="3506833"/>
            <a:ext cx="1096059" cy="2436336"/>
          </a:xfrm>
          <a:prstGeom prst="bentConnector4">
            <a:avLst>
              <a:gd name="adj1" fmla="val -65833"/>
              <a:gd name="adj2" fmla="val 99998"/>
            </a:avLst>
          </a:prstGeom>
          <a:ln w="28575">
            <a:solidFill>
              <a:schemeClr val="tx1"/>
            </a:solidFill>
            <a:headEnd w="med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276">
            <a:extLst>
              <a:ext uri="{FF2B5EF4-FFF2-40B4-BE49-F238E27FC236}">
                <a16:creationId xmlns:a16="http://schemas.microsoft.com/office/drawing/2014/main" id="{4FB8F9E0-4F05-435D-AA1B-56A04DDA336F}"/>
              </a:ext>
            </a:extLst>
          </p:cNvPr>
          <p:cNvCxnSpPr/>
          <p:nvPr/>
        </p:nvCxnSpPr>
        <p:spPr>
          <a:xfrm flipH="1" flipV="1">
            <a:off x="4013244" y="3505002"/>
            <a:ext cx="1089252" cy="2438480"/>
          </a:xfrm>
          <a:prstGeom prst="bentConnector4">
            <a:avLst>
              <a:gd name="adj1" fmla="val -68530"/>
              <a:gd name="adj2" fmla="val 100039"/>
            </a:avLst>
          </a:prstGeom>
          <a:ln w="28575">
            <a:solidFill>
              <a:schemeClr val="tx1"/>
            </a:solidFill>
            <a:headEnd w="med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954BDC0-6F8F-4448-87CD-62C58CD6B3D8}"/>
              </a:ext>
            </a:extLst>
          </p:cNvPr>
          <p:cNvSpPr txBox="1"/>
          <p:nvPr/>
        </p:nvSpPr>
        <p:spPr>
          <a:xfrm>
            <a:off x="4025407" y="4653567"/>
            <a:ext cx="1865236" cy="429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Component </a:t>
            </a:r>
          </a:p>
          <a:p>
            <a:pPr algn="ctr"/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Multiplication Buffer</a:t>
            </a:r>
          </a:p>
        </p:txBody>
      </p:sp>
      <p:cxnSp>
        <p:nvCxnSpPr>
          <p:cNvPr id="83" name="직선 화살표 연결선 293">
            <a:extLst>
              <a:ext uri="{FF2B5EF4-FFF2-40B4-BE49-F238E27FC236}">
                <a16:creationId xmlns:a16="http://schemas.microsoft.com/office/drawing/2014/main" id="{02EF8CAD-66F5-441C-9F02-7FA8A57C104D}"/>
              </a:ext>
            </a:extLst>
          </p:cNvPr>
          <p:cNvCxnSpPr>
            <a:cxnSpLocks/>
            <a:stCxn id="48" idx="2"/>
            <a:endCxn id="82" idx="0"/>
          </p:cNvCxnSpPr>
          <p:nvPr/>
        </p:nvCxnSpPr>
        <p:spPr>
          <a:xfrm flipH="1">
            <a:off x="4958025" y="4049326"/>
            <a:ext cx="18" cy="604241"/>
          </a:xfrm>
          <a:prstGeom prst="straightConnector1">
            <a:avLst/>
          </a:prstGeom>
          <a:ln w="28575">
            <a:solidFill>
              <a:schemeClr val="tx1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299">
            <a:extLst>
              <a:ext uri="{FF2B5EF4-FFF2-40B4-BE49-F238E27FC236}">
                <a16:creationId xmlns:a16="http://schemas.microsoft.com/office/drawing/2014/main" id="{FECDB4A7-3DF1-4C8A-AAD1-D40B72653024}"/>
              </a:ext>
            </a:extLst>
          </p:cNvPr>
          <p:cNvCxnSpPr>
            <a:endCxn id="156" idx="0"/>
          </p:cNvCxnSpPr>
          <p:nvPr/>
        </p:nvCxnSpPr>
        <p:spPr>
          <a:xfrm>
            <a:off x="1212747" y="4038552"/>
            <a:ext cx="6078" cy="615015"/>
          </a:xfrm>
          <a:prstGeom prst="straightConnector1">
            <a:avLst/>
          </a:prstGeom>
          <a:ln w="28575">
            <a:solidFill>
              <a:schemeClr val="tx1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1350C9D-B648-4667-A885-9DEB8ECC21C1}"/>
              </a:ext>
            </a:extLst>
          </p:cNvPr>
          <p:cNvSpPr txBox="1"/>
          <p:nvPr/>
        </p:nvSpPr>
        <p:spPr>
          <a:xfrm>
            <a:off x="5019107" y="6008424"/>
            <a:ext cx="1076893" cy="2748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Comparator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tree</a:t>
            </a:r>
            <a:endParaRPr lang="ko-KR" alt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E7FF4E-E089-4ABF-B7B9-6F945543313E}"/>
              </a:ext>
            </a:extLst>
          </p:cNvPr>
          <p:cNvSpPr txBox="1"/>
          <p:nvPr/>
        </p:nvSpPr>
        <p:spPr>
          <a:xfrm>
            <a:off x="164429" y="5997814"/>
            <a:ext cx="1076893" cy="2748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Comparator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tree</a:t>
            </a:r>
            <a:endParaRPr lang="ko-KR" alt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타원 302">
            <a:extLst>
              <a:ext uri="{FF2B5EF4-FFF2-40B4-BE49-F238E27FC236}">
                <a16:creationId xmlns:a16="http://schemas.microsoft.com/office/drawing/2014/main" id="{B738512E-5DF8-449C-ACC9-358FCC9A01C5}"/>
              </a:ext>
            </a:extLst>
          </p:cNvPr>
          <p:cNvSpPr/>
          <p:nvPr/>
        </p:nvSpPr>
        <p:spPr>
          <a:xfrm>
            <a:off x="1136351" y="3439701"/>
            <a:ext cx="174173" cy="1741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303">
            <a:extLst>
              <a:ext uri="{FF2B5EF4-FFF2-40B4-BE49-F238E27FC236}">
                <a16:creationId xmlns:a16="http://schemas.microsoft.com/office/drawing/2014/main" id="{D990E700-02D1-4943-8406-25E26356DC9C}"/>
              </a:ext>
            </a:extLst>
          </p:cNvPr>
          <p:cNvSpPr/>
          <p:nvPr/>
        </p:nvSpPr>
        <p:spPr>
          <a:xfrm>
            <a:off x="1116217" y="3526787"/>
            <a:ext cx="222182" cy="124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310">
            <a:extLst>
              <a:ext uri="{FF2B5EF4-FFF2-40B4-BE49-F238E27FC236}">
                <a16:creationId xmlns:a16="http://schemas.microsoft.com/office/drawing/2014/main" id="{8E2E7E52-6B37-4002-B1B8-84C077A96DA5}"/>
              </a:ext>
            </a:extLst>
          </p:cNvPr>
          <p:cNvCxnSpPr>
            <a:cxnSpLocks/>
            <a:stCxn id="88" idx="0"/>
          </p:cNvCxnSpPr>
          <p:nvPr/>
        </p:nvCxnSpPr>
        <p:spPr>
          <a:xfrm>
            <a:off x="1223437" y="3439701"/>
            <a:ext cx="0" cy="214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313">
            <a:extLst>
              <a:ext uri="{FF2B5EF4-FFF2-40B4-BE49-F238E27FC236}">
                <a16:creationId xmlns:a16="http://schemas.microsoft.com/office/drawing/2014/main" id="{1520F76E-E040-4B86-A02D-CBB03E65DECA}"/>
              </a:ext>
            </a:extLst>
          </p:cNvPr>
          <p:cNvSpPr/>
          <p:nvPr/>
        </p:nvSpPr>
        <p:spPr>
          <a:xfrm>
            <a:off x="4870340" y="3436633"/>
            <a:ext cx="174173" cy="1741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314">
            <a:extLst>
              <a:ext uri="{FF2B5EF4-FFF2-40B4-BE49-F238E27FC236}">
                <a16:creationId xmlns:a16="http://schemas.microsoft.com/office/drawing/2014/main" id="{F83307DD-3961-4937-8141-DD1ADCD9D064}"/>
              </a:ext>
            </a:extLst>
          </p:cNvPr>
          <p:cNvSpPr/>
          <p:nvPr/>
        </p:nvSpPr>
        <p:spPr>
          <a:xfrm>
            <a:off x="4850206" y="3523719"/>
            <a:ext cx="222182" cy="124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315">
            <a:extLst>
              <a:ext uri="{FF2B5EF4-FFF2-40B4-BE49-F238E27FC236}">
                <a16:creationId xmlns:a16="http://schemas.microsoft.com/office/drawing/2014/main" id="{B08C05FB-19E1-4835-BBFD-CE62B1D90720}"/>
              </a:ext>
            </a:extLst>
          </p:cNvPr>
          <p:cNvCxnSpPr/>
          <p:nvPr/>
        </p:nvCxnSpPr>
        <p:spPr>
          <a:xfrm>
            <a:off x="4957426" y="3436633"/>
            <a:ext cx="0" cy="214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A67E836-BACD-40E4-8EC2-DAF6A1009026}"/>
              </a:ext>
            </a:extLst>
          </p:cNvPr>
          <p:cNvSpPr txBox="1"/>
          <p:nvPr/>
        </p:nvSpPr>
        <p:spPr>
          <a:xfrm>
            <a:off x="4962745" y="3028862"/>
            <a:ext cx="1037240" cy="506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Selected Column </a:t>
            </a:r>
            <a:b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endParaRPr lang="ko-KR" alt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8" name="꺾인 연결선 118">
            <a:extLst>
              <a:ext uri="{FF2B5EF4-FFF2-40B4-BE49-F238E27FC236}">
                <a16:creationId xmlns:a16="http://schemas.microsoft.com/office/drawing/2014/main" id="{E12E63E1-3534-45F8-9A23-683BA7C9C5B4}"/>
              </a:ext>
            </a:extLst>
          </p:cNvPr>
          <p:cNvCxnSpPr>
            <a:cxnSpLocks/>
            <a:stCxn id="66" idx="0"/>
            <a:endCxn id="22" idx="3"/>
          </p:cNvCxnSpPr>
          <p:nvPr/>
        </p:nvCxnSpPr>
        <p:spPr>
          <a:xfrm rot="5400000" flipH="1">
            <a:off x="4328876" y="5574747"/>
            <a:ext cx="374145" cy="889157"/>
          </a:xfrm>
          <a:prstGeom prst="bentConnector4">
            <a:avLst>
              <a:gd name="adj1" fmla="val -13075"/>
              <a:gd name="adj2" fmla="val 74822"/>
            </a:avLst>
          </a:prstGeom>
          <a:ln w="28575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3801497" y="833901"/>
            <a:ext cx="70243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5"/>
                </a:solidFill>
              </a:rPr>
              <a:t>1</a:t>
            </a:r>
            <a:r>
              <a:rPr lang="en-US" altLang="ko-KR" sz="1100" baseline="30000" dirty="0">
                <a:solidFill>
                  <a:schemeClr val="accent5"/>
                </a:solidFill>
              </a:rPr>
              <a:t>st</a:t>
            </a:r>
            <a:br>
              <a:rPr lang="en-US" altLang="ko-KR" sz="1100" baseline="30000" dirty="0">
                <a:solidFill>
                  <a:schemeClr val="accent5"/>
                </a:solidFill>
              </a:rPr>
            </a:br>
            <a:r>
              <a:rPr lang="en-US" altLang="ko-KR" sz="1100" dirty="0">
                <a:solidFill>
                  <a:schemeClr val="accent5"/>
                </a:solidFill>
              </a:rPr>
              <a:t> Column</a:t>
            </a:r>
            <a:endParaRPr lang="ko-KR" altLang="en-US" sz="1100" dirty="0"/>
          </a:p>
        </p:txBody>
      </p:sp>
      <p:sp>
        <p:nvSpPr>
          <p:cNvPr id="125" name="직사각형 124"/>
          <p:cNvSpPr/>
          <p:nvPr/>
        </p:nvSpPr>
        <p:spPr>
          <a:xfrm>
            <a:off x="4559729" y="829932"/>
            <a:ext cx="70243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5"/>
                </a:solidFill>
              </a:rPr>
              <a:t>2</a:t>
            </a:r>
            <a:r>
              <a:rPr lang="en-US" altLang="ko-KR" sz="1100" baseline="30000" dirty="0">
                <a:solidFill>
                  <a:schemeClr val="accent5"/>
                </a:solidFill>
              </a:rPr>
              <a:t>nd</a:t>
            </a:r>
            <a:r>
              <a:rPr lang="en-US" altLang="ko-KR" sz="1100" dirty="0">
                <a:solidFill>
                  <a:schemeClr val="accent5"/>
                </a:solidFill>
              </a:rPr>
              <a:t> </a:t>
            </a:r>
            <a:r>
              <a:rPr lang="en-US" altLang="ko-KR" sz="1100" baseline="30000" dirty="0">
                <a:solidFill>
                  <a:schemeClr val="accent5"/>
                </a:solidFill>
              </a:rPr>
              <a:t/>
            </a:r>
            <a:br>
              <a:rPr lang="en-US" altLang="ko-KR" sz="1100" baseline="30000" dirty="0">
                <a:solidFill>
                  <a:schemeClr val="accent5"/>
                </a:solidFill>
              </a:rPr>
            </a:br>
            <a:r>
              <a:rPr lang="en-US" altLang="ko-KR" sz="1100" dirty="0">
                <a:solidFill>
                  <a:schemeClr val="accent5"/>
                </a:solidFill>
              </a:rPr>
              <a:t> Column</a:t>
            </a:r>
            <a:endParaRPr lang="ko-KR" altLang="en-US" sz="1100" dirty="0"/>
          </a:p>
        </p:txBody>
      </p:sp>
      <p:sp>
        <p:nvSpPr>
          <p:cNvPr id="126" name="직사각형 125"/>
          <p:cNvSpPr/>
          <p:nvPr/>
        </p:nvSpPr>
        <p:spPr>
          <a:xfrm>
            <a:off x="5339580" y="823848"/>
            <a:ext cx="70243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5"/>
                </a:solidFill>
              </a:rPr>
              <a:t>3</a:t>
            </a:r>
            <a:r>
              <a:rPr lang="en-US" altLang="ko-KR" sz="1100" baseline="30000" dirty="0">
                <a:solidFill>
                  <a:schemeClr val="accent5"/>
                </a:solidFill>
              </a:rPr>
              <a:t>rd</a:t>
            </a:r>
            <a:br>
              <a:rPr lang="en-US" altLang="ko-KR" sz="1100" baseline="30000" dirty="0">
                <a:solidFill>
                  <a:schemeClr val="accent5"/>
                </a:solidFill>
              </a:rPr>
            </a:br>
            <a:r>
              <a:rPr lang="en-US" altLang="ko-KR" sz="1100" dirty="0">
                <a:solidFill>
                  <a:schemeClr val="accent5"/>
                </a:solidFill>
              </a:rPr>
              <a:t> Column</a:t>
            </a:r>
            <a:endParaRPr lang="ko-KR" altLang="en-US" sz="1100" dirty="0"/>
          </a:p>
        </p:txBody>
      </p:sp>
      <p:sp>
        <p:nvSpPr>
          <p:cNvPr id="127" name="타원 126"/>
          <p:cNvSpPr/>
          <p:nvPr/>
        </p:nvSpPr>
        <p:spPr>
          <a:xfrm>
            <a:off x="4703043" y="1624609"/>
            <a:ext cx="462356" cy="46235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accent5"/>
                </a:solidFill>
              </a:rPr>
              <a:t>max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cxnSp>
        <p:nvCxnSpPr>
          <p:cNvPr id="128" name="직선 화살표 연결선 127"/>
          <p:cNvCxnSpPr>
            <a:endCxn id="127" idx="2"/>
          </p:cNvCxnSpPr>
          <p:nvPr/>
        </p:nvCxnSpPr>
        <p:spPr>
          <a:xfrm>
            <a:off x="4142505" y="1461046"/>
            <a:ext cx="553946" cy="381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endCxn id="127" idx="0"/>
          </p:cNvCxnSpPr>
          <p:nvPr/>
        </p:nvCxnSpPr>
        <p:spPr>
          <a:xfrm flipH="1">
            <a:off x="4934221" y="1477016"/>
            <a:ext cx="723" cy="147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endCxn id="127" idx="6"/>
          </p:cNvCxnSpPr>
          <p:nvPr/>
        </p:nvCxnSpPr>
        <p:spPr>
          <a:xfrm flipH="1">
            <a:off x="5165399" y="1473996"/>
            <a:ext cx="554360" cy="3817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 flipH="1">
            <a:off x="4933498" y="2082472"/>
            <a:ext cx="723" cy="147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왼쪽 대괄호 54">
            <a:extLst>
              <a:ext uri="{FF2B5EF4-FFF2-40B4-BE49-F238E27FC236}">
                <a16:creationId xmlns:a16="http://schemas.microsoft.com/office/drawing/2014/main" id="{BBC3FD9E-82FA-4754-BE4A-E5A27C32B926}"/>
              </a:ext>
            </a:extLst>
          </p:cNvPr>
          <p:cNvSpPr/>
          <p:nvPr/>
        </p:nvSpPr>
        <p:spPr>
          <a:xfrm>
            <a:off x="3873208" y="1212256"/>
            <a:ext cx="22874" cy="245768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왼쪽 대괄호 55">
            <a:extLst>
              <a:ext uri="{FF2B5EF4-FFF2-40B4-BE49-F238E27FC236}">
                <a16:creationId xmlns:a16="http://schemas.microsoft.com/office/drawing/2014/main" id="{8067AECA-7A68-4735-B4B1-4BF8EDD95289}"/>
              </a:ext>
            </a:extLst>
          </p:cNvPr>
          <p:cNvSpPr/>
          <p:nvPr/>
        </p:nvSpPr>
        <p:spPr>
          <a:xfrm flipH="1">
            <a:off x="4433294" y="1212256"/>
            <a:ext cx="22874" cy="245768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왼쪽 대괄호 54">
            <a:extLst>
              <a:ext uri="{FF2B5EF4-FFF2-40B4-BE49-F238E27FC236}">
                <a16:creationId xmlns:a16="http://schemas.microsoft.com/office/drawing/2014/main" id="{BBC3FD9E-82FA-4754-BE4A-E5A27C32B926}"/>
              </a:ext>
            </a:extLst>
          </p:cNvPr>
          <p:cNvSpPr/>
          <p:nvPr/>
        </p:nvSpPr>
        <p:spPr>
          <a:xfrm>
            <a:off x="4638271" y="1212256"/>
            <a:ext cx="22874" cy="245768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왼쪽 대괄호 55">
            <a:extLst>
              <a:ext uri="{FF2B5EF4-FFF2-40B4-BE49-F238E27FC236}">
                <a16:creationId xmlns:a16="http://schemas.microsoft.com/office/drawing/2014/main" id="{8067AECA-7A68-4735-B4B1-4BF8EDD95289}"/>
              </a:ext>
            </a:extLst>
          </p:cNvPr>
          <p:cNvSpPr/>
          <p:nvPr/>
        </p:nvSpPr>
        <p:spPr>
          <a:xfrm flipH="1">
            <a:off x="5198357" y="1212256"/>
            <a:ext cx="22874" cy="245768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왼쪽 대괄호 54">
            <a:extLst>
              <a:ext uri="{FF2B5EF4-FFF2-40B4-BE49-F238E27FC236}">
                <a16:creationId xmlns:a16="http://schemas.microsoft.com/office/drawing/2014/main" id="{BBC3FD9E-82FA-4754-BE4A-E5A27C32B926}"/>
              </a:ext>
            </a:extLst>
          </p:cNvPr>
          <p:cNvSpPr/>
          <p:nvPr/>
        </p:nvSpPr>
        <p:spPr>
          <a:xfrm>
            <a:off x="5423086" y="1209234"/>
            <a:ext cx="22874" cy="245768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왼쪽 대괄호 55">
            <a:extLst>
              <a:ext uri="{FF2B5EF4-FFF2-40B4-BE49-F238E27FC236}">
                <a16:creationId xmlns:a16="http://schemas.microsoft.com/office/drawing/2014/main" id="{8067AECA-7A68-4735-B4B1-4BF8EDD95289}"/>
              </a:ext>
            </a:extLst>
          </p:cNvPr>
          <p:cNvSpPr/>
          <p:nvPr/>
        </p:nvSpPr>
        <p:spPr>
          <a:xfrm flipH="1">
            <a:off x="5983172" y="1209234"/>
            <a:ext cx="22874" cy="245768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왼쪽 대괄호 54">
            <a:extLst>
              <a:ext uri="{FF2B5EF4-FFF2-40B4-BE49-F238E27FC236}">
                <a16:creationId xmlns:a16="http://schemas.microsoft.com/office/drawing/2014/main" id="{BBC3FD9E-82FA-4754-BE4A-E5A27C32B926}"/>
              </a:ext>
            </a:extLst>
          </p:cNvPr>
          <p:cNvSpPr/>
          <p:nvPr/>
        </p:nvSpPr>
        <p:spPr>
          <a:xfrm>
            <a:off x="4671300" y="2226953"/>
            <a:ext cx="22874" cy="245768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왼쪽 대괄호 55">
            <a:extLst>
              <a:ext uri="{FF2B5EF4-FFF2-40B4-BE49-F238E27FC236}">
                <a16:creationId xmlns:a16="http://schemas.microsoft.com/office/drawing/2014/main" id="{8067AECA-7A68-4735-B4B1-4BF8EDD95289}"/>
              </a:ext>
            </a:extLst>
          </p:cNvPr>
          <p:cNvSpPr/>
          <p:nvPr/>
        </p:nvSpPr>
        <p:spPr>
          <a:xfrm flipH="1">
            <a:off x="5231386" y="2226953"/>
            <a:ext cx="22874" cy="245768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4487447" y="2457081"/>
            <a:ext cx="917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/>
                </a:solidFill>
              </a:rPr>
              <a:t>1</a:t>
            </a:r>
            <a:r>
              <a:rPr lang="en-US" altLang="ko-KR" sz="1200" baseline="30000" dirty="0">
                <a:solidFill>
                  <a:schemeClr val="accent5"/>
                </a:solidFill>
              </a:rPr>
              <a:t>st</a:t>
            </a:r>
            <a:r>
              <a:rPr lang="en-US" altLang="ko-KR" sz="1200" dirty="0">
                <a:solidFill>
                  <a:schemeClr val="accent5"/>
                </a:solidFill>
              </a:rPr>
              <a:t>  </a:t>
            </a:r>
            <a:r>
              <a:rPr lang="en-US" altLang="ko-KR" sz="1100" dirty="0">
                <a:solidFill>
                  <a:schemeClr val="accent5"/>
                </a:solidFill>
              </a:rPr>
              <a:t>Column</a:t>
            </a:r>
            <a:endParaRPr lang="ko-KR" alt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3841909" y="1182346"/>
            <a:ext cx="658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400" dirty="0"/>
              <a:t>0.72</a:t>
            </a:r>
            <a:r>
              <a:rPr lang="en-US" altLang="ko-KR" sz="1050" b="1" dirty="0">
                <a:solidFill>
                  <a:schemeClr val="accent5"/>
                </a:solidFill>
              </a:rPr>
              <a:t>[2]</a:t>
            </a:r>
            <a:endParaRPr lang="ko-KR" altLang="en-US" sz="1050" b="1" dirty="0"/>
          </a:p>
        </p:txBody>
      </p:sp>
      <p:sp>
        <p:nvSpPr>
          <p:cNvPr id="142" name="직사각형 141"/>
          <p:cNvSpPr/>
          <p:nvPr/>
        </p:nvSpPr>
        <p:spPr>
          <a:xfrm>
            <a:off x="4586067" y="1178131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400" dirty="0"/>
              <a:t>0.30</a:t>
            </a:r>
            <a:r>
              <a:rPr lang="en-US" altLang="ko-KR" sz="1050" b="1" dirty="0">
                <a:solidFill>
                  <a:schemeClr val="accent5"/>
                </a:solidFill>
              </a:rPr>
              <a:t>[2]</a:t>
            </a:r>
            <a:endParaRPr lang="ko-KR" altLang="en-US" sz="1050" b="1" dirty="0"/>
          </a:p>
        </p:txBody>
      </p:sp>
      <p:sp>
        <p:nvSpPr>
          <p:cNvPr id="143" name="직사각형 142"/>
          <p:cNvSpPr/>
          <p:nvPr/>
        </p:nvSpPr>
        <p:spPr>
          <a:xfrm>
            <a:off x="5372720" y="1177361"/>
            <a:ext cx="7008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400" dirty="0"/>
              <a:t>0.24</a:t>
            </a:r>
            <a:r>
              <a:rPr lang="en-US" altLang="ko-KR" sz="1050" b="1" dirty="0">
                <a:solidFill>
                  <a:schemeClr val="accent5"/>
                </a:solidFill>
              </a:rPr>
              <a:t>[0]</a:t>
            </a:r>
            <a:endParaRPr lang="ko-KR" altLang="en-US" sz="105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4623437" y="2199597"/>
            <a:ext cx="658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400" dirty="0"/>
              <a:t>0.72</a:t>
            </a:r>
            <a:r>
              <a:rPr lang="en-US" altLang="ko-KR" sz="1050" b="1" dirty="0">
                <a:solidFill>
                  <a:schemeClr val="accent5"/>
                </a:solidFill>
              </a:rPr>
              <a:t>[2]</a:t>
            </a:r>
            <a:endParaRPr lang="ko-KR" altLang="en-US" sz="1050" b="1" dirty="0"/>
          </a:p>
        </p:txBody>
      </p:sp>
      <p:grpSp>
        <p:nvGrpSpPr>
          <p:cNvPr id="145" name="그룹 144"/>
          <p:cNvGrpSpPr/>
          <p:nvPr/>
        </p:nvGrpSpPr>
        <p:grpSpPr>
          <a:xfrm>
            <a:off x="345355" y="1464032"/>
            <a:ext cx="1261542" cy="1065980"/>
            <a:chOff x="345355" y="1464032"/>
            <a:chExt cx="1261542" cy="1065980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BA86AF5-4B9A-4C6B-98AA-3B805925A675}"/>
                </a:ext>
              </a:extLst>
            </p:cNvPr>
            <p:cNvSpPr txBox="1"/>
            <p:nvPr/>
          </p:nvSpPr>
          <p:spPr>
            <a:xfrm>
              <a:off x="604528" y="2095085"/>
              <a:ext cx="764596" cy="4349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</a:rPr>
                <a:t>Query</a:t>
              </a:r>
            </a:p>
            <a:p>
              <a:pPr algn="ctr"/>
              <a:r>
                <a:rPr lang="en-US" altLang="ko-KR" sz="1400" dirty="0">
                  <a:solidFill>
                    <a:schemeClr val="accent5"/>
                  </a:solidFill>
                </a:rPr>
                <a:t>(1 x d)</a:t>
              </a:r>
              <a:endParaRPr lang="ko-KR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116" name="왼쪽 대괄호 54">
              <a:extLst>
                <a:ext uri="{FF2B5EF4-FFF2-40B4-BE49-F238E27FC236}">
                  <a16:creationId xmlns:a16="http://schemas.microsoft.com/office/drawing/2014/main" id="{BBC3FD9E-82FA-4754-BE4A-E5A27C32B926}"/>
                </a:ext>
              </a:extLst>
            </p:cNvPr>
            <p:cNvSpPr/>
            <p:nvPr/>
          </p:nvSpPr>
          <p:spPr>
            <a:xfrm>
              <a:off x="345355" y="1510651"/>
              <a:ext cx="49499" cy="24576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왼쪽 대괄호 55">
              <a:extLst>
                <a:ext uri="{FF2B5EF4-FFF2-40B4-BE49-F238E27FC236}">
                  <a16:creationId xmlns:a16="http://schemas.microsoft.com/office/drawing/2014/main" id="{8067AECA-7A68-4735-B4B1-4BF8EDD95289}"/>
                </a:ext>
              </a:extLst>
            </p:cNvPr>
            <p:cNvSpPr/>
            <p:nvPr/>
          </p:nvSpPr>
          <p:spPr>
            <a:xfrm flipH="1">
              <a:off x="1557398" y="1510651"/>
              <a:ext cx="49499" cy="24576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05586" y="1464032"/>
              <a:ext cx="119029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/>
                <a:t>0.8  -0.5   0.6</a:t>
              </a:r>
              <a:endParaRPr lang="ko-KR" altLang="en-US" sz="1300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D338D9F-3E8B-4A8F-989F-BEBD5AD94C2A}"/>
              </a:ext>
            </a:extLst>
          </p:cNvPr>
          <p:cNvSpPr txBox="1"/>
          <p:nvPr/>
        </p:nvSpPr>
        <p:spPr>
          <a:xfrm>
            <a:off x="1977212" y="2115266"/>
            <a:ext cx="1561773" cy="4349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/>
                </a:solidFill>
              </a:rPr>
              <a:t>Sorted Key Matrix</a:t>
            </a:r>
          </a:p>
          <a:p>
            <a:pPr algn="ctr"/>
            <a:r>
              <a:rPr lang="en-US" altLang="ko-KR" sz="1400" dirty="0">
                <a:solidFill>
                  <a:schemeClr val="accent5"/>
                </a:solidFill>
              </a:rPr>
              <a:t>(n x d)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118" name="왼쪽 대괄호 58">
            <a:extLst>
              <a:ext uri="{FF2B5EF4-FFF2-40B4-BE49-F238E27FC236}">
                <a16:creationId xmlns:a16="http://schemas.microsoft.com/office/drawing/2014/main" id="{65249D99-87E9-4BF0-8FCB-876BCBE2ADAA}"/>
              </a:ext>
            </a:extLst>
          </p:cNvPr>
          <p:cNvSpPr/>
          <p:nvPr/>
        </p:nvSpPr>
        <p:spPr>
          <a:xfrm>
            <a:off x="1795233" y="1212746"/>
            <a:ext cx="70936" cy="898106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왼쪽 대괄호 59">
            <a:extLst>
              <a:ext uri="{FF2B5EF4-FFF2-40B4-BE49-F238E27FC236}">
                <a16:creationId xmlns:a16="http://schemas.microsoft.com/office/drawing/2014/main" id="{F18C9EFA-88EB-49C2-BFC0-B5F7A152D583}"/>
              </a:ext>
            </a:extLst>
          </p:cNvPr>
          <p:cNvSpPr/>
          <p:nvPr/>
        </p:nvSpPr>
        <p:spPr>
          <a:xfrm flipH="1">
            <a:off x="3652821" y="1212746"/>
            <a:ext cx="70936" cy="898106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모서리가 둥근 직사각형 12">
            <a:extLst>
              <a:ext uri="{FF2B5EF4-FFF2-40B4-BE49-F238E27FC236}">
                <a16:creationId xmlns:a16="http://schemas.microsoft.com/office/drawing/2014/main" id="{05EF3009-3996-4973-A0D4-D0748DB8DEAA}"/>
              </a:ext>
            </a:extLst>
          </p:cNvPr>
          <p:cNvSpPr/>
          <p:nvPr/>
        </p:nvSpPr>
        <p:spPr>
          <a:xfrm>
            <a:off x="2456600" y="1216913"/>
            <a:ext cx="569587" cy="272971"/>
          </a:xfrm>
          <a:prstGeom prst="roundRect">
            <a:avLst/>
          </a:prstGeom>
          <a:solidFill>
            <a:srgbClr val="C00000">
              <a:alpha val="20000"/>
            </a:srgb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22" name="모서리가 둥근 직사각형 12">
            <a:extLst>
              <a:ext uri="{FF2B5EF4-FFF2-40B4-BE49-F238E27FC236}">
                <a16:creationId xmlns:a16="http://schemas.microsoft.com/office/drawing/2014/main" id="{00E36672-EF9A-4D8B-889B-D0C1B6E7D616}"/>
              </a:ext>
            </a:extLst>
          </p:cNvPr>
          <p:cNvSpPr/>
          <p:nvPr/>
        </p:nvSpPr>
        <p:spPr>
          <a:xfrm>
            <a:off x="3127364" y="1829166"/>
            <a:ext cx="492339" cy="272971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23" name="모서리가 둥근 직사각형 12">
            <a:extLst>
              <a:ext uri="{FF2B5EF4-FFF2-40B4-BE49-F238E27FC236}">
                <a16:creationId xmlns:a16="http://schemas.microsoft.com/office/drawing/2014/main" id="{00E36672-EF9A-4D8B-889B-D0C1B6E7D616}"/>
              </a:ext>
            </a:extLst>
          </p:cNvPr>
          <p:cNvSpPr/>
          <p:nvPr/>
        </p:nvSpPr>
        <p:spPr>
          <a:xfrm>
            <a:off x="1927496" y="1833002"/>
            <a:ext cx="506270" cy="272971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248717" y="2795128"/>
            <a:ext cx="5800306" cy="0"/>
          </a:xfrm>
          <a:prstGeom prst="line">
            <a:avLst/>
          </a:prstGeom>
          <a:ln w="19050">
            <a:solidFill>
              <a:srgbClr val="0F0F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모서리가 둥근 직사각형 182">
            <a:extLst>
              <a:ext uri="{FF2B5EF4-FFF2-40B4-BE49-F238E27FC236}">
                <a16:creationId xmlns:a16="http://schemas.microsoft.com/office/drawing/2014/main" id="{A4C17892-977B-4DDF-B858-21A4FE692C6E}"/>
              </a:ext>
            </a:extLst>
          </p:cNvPr>
          <p:cNvSpPr/>
          <p:nvPr/>
        </p:nvSpPr>
        <p:spPr>
          <a:xfrm rot="10800000">
            <a:off x="467641" y="4653567"/>
            <a:ext cx="1497985" cy="849046"/>
          </a:xfrm>
          <a:prstGeom prst="roundRect">
            <a:avLst>
              <a:gd name="adj" fmla="val 6881"/>
            </a:avLst>
          </a:prstGeom>
          <a:solidFill>
            <a:schemeClr val="accent5">
              <a:lumMod val="20000"/>
              <a:lumOff val="80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53" name="모서리가 둥근 직사각형 10">
            <a:extLst>
              <a:ext uri="{FF2B5EF4-FFF2-40B4-BE49-F238E27FC236}">
                <a16:creationId xmlns:a16="http://schemas.microsoft.com/office/drawing/2014/main" id="{97954B73-65A8-47E1-B5BF-75D901605354}"/>
              </a:ext>
            </a:extLst>
          </p:cNvPr>
          <p:cNvSpPr/>
          <p:nvPr/>
        </p:nvSpPr>
        <p:spPr>
          <a:xfrm rot="10800000">
            <a:off x="1490094" y="5149849"/>
            <a:ext cx="329145" cy="2635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모서리가 둥근 직사각형 10">
            <a:extLst>
              <a:ext uri="{FF2B5EF4-FFF2-40B4-BE49-F238E27FC236}">
                <a16:creationId xmlns:a16="http://schemas.microsoft.com/office/drawing/2014/main" id="{5F006DC5-0061-4E58-AE6E-036CBB0E658F}"/>
              </a:ext>
            </a:extLst>
          </p:cNvPr>
          <p:cNvSpPr/>
          <p:nvPr/>
        </p:nvSpPr>
        <p:spPr>
          <a:xfrm rot="10800000">
            <a:off x="1049835" y="5145214"/>
            <a:ext cx="329145" cy="26818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모서리가 둥근 직사각형 10">
            <a:extLst>
              <a:ext uri="{FF2B5EF4-FFF2-40B4-BE49-F238E27FC236}">
                <a16:creationId xmlns:a16="http://schemas.microsoft.com/office/drawing/2014/main" id="{7CFDB82A-2220-420A-99B4-41D580EA9735}"/>
              </a:ext>
            </a:extLst>
          </p:cNvPr>
          <p:cNvSpPr/>
          <p:nvPr/>
        </p:nvSpPr>
        <p:spPr>
          <a:xfrm rot="10800000">
            <a:off x="617308" y="5145213"/>
            <a:ext cx="329145" cy="2702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954BDC0-6F8F-4448-87CD-62C58CD6B3D8}"/>
              </a:ext>
            </a:extLst>
          </p:cNvPr>
          <p:cNvSpPr txBox="1"/>
          <p:nvPr/>
        </p:nvSpPr>
        <p:spPr>
          <a:xfrm>
            <a:off x="286207" y="4653567"/>
            <a:ext cx="1865236" cy="429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Component </a:t>
            </a:r>
          </a:p>
          <a:p>
            <a:pPr algn="ctr"/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Multiplication Buffer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31A1B4F0-DD17-4EBB-8547-7CFE2966548C}"/>
              </a:ext>
            </a:extLst>
          </p:cNvPr>
          <p:cNvSpPr/>
          <p:nvPr/>
        </p:nvSpPr>
        <p:spPr>
          <a:xfrm>
            <a:off x="6576700" y="3783866"/>
            <a:ext cx="5485159" cy="669368"/>
          </a:xfrm>
          <a:prstGeom prst="roundRect">
            <a:avLst/>
          </a:prstGeom>
          <a:solidFill>
            <a:srgbClr val="990000">
              <a:alpha val="1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9FEC779C-1470-4721-B400-D5A618ACBCF4}"/>
              </a:ext>
            </a:extLst>
          </p:cNvPr>
          <p:cNvSpPr/>
          <p:nvPr/>
        </p:nvSpPr>
        <p:spPr>
          <a:xfrm>
            <a:off x="6872470" y="5015540"/>
            <a:ext cx="3563551" cy="397852"/>
          </a:xfrm>
          <a:prstGeom prst="roundRect">
            <a:avLst/>
          </a:prstGeom>
          <a:solidFill>
            <a:srgbClr val="990000">
              <a:alpha val="1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BF0EF5E6-2223-4C12-A657-BCE0BA9E761B}"/>
              </a:ext>
            </a:extLst>
          </p:cNvPr>
          <p:cNvSpPr/>
          <p:nvPr/>
        </p:nvSpPr>
        <p:spPr>
          <a:xfrm>
            <a:off x="4039238" y="1432991"/>
            <a:ext cx="1804658" cy="1262889"/>
          </a:xfrm>
          <a:prstGeom prst="roundRect">
            <a:avLst/>
          </a:prstGeom>
          <a:solidFill>
            <a:srgbClr val="990000">
              <a:alpha val="1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A7C16DD4-D1EE-460D-83EF-495A6851F6EA}"/>
              </a:ext>
            </a:extLst>
          </p:cNvPr>
          <p:cNvSpPr/>
          <p:nvPr/>
        </p:nvSpPr>
        <p:spPr>
          <a:xfrm>
            <a:off x="4521259" y="2171069"/>
            <a:ext cx="878958" cy="532149"/>
          </a:xfrm>
          <a:prstGeom prst="roundRect">
            <a:avLst/>
          </a:prstGeom>
          <a:solidFill>
            <a:srgbClr val="990000">
              <a:alpha val="1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AB9F0214-C0DA-42D3-A282-ACB0DB62F700}"/>
              </a:ext>
            </a:extLst>
          </p:cNvPr>
          <p:cNvSpPr/>
          <p:nvPr/>
        </p:nvSpPr>
        <p:spPr>
          <a:xfrm>
            <a:off x="1882130" y="1495181"/>
            <a:ext cx="619027" cy="658443"/>
          </a:xfrm>
          <a:prstGeom prst="roundRect">
            <a:avLst/>
          </a:prstGeom>
          <a:solidFill>
            <a:srgbClr val="990000">
              <a:alpha val="1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D3D16164-75C6-4B49-A55C-6693D20DEC52}"/>
              </a:ext>
            </a:extLst>
          </p:cNvPr>
          <p:cNvSpPr/>
          <p:nvPr/>
        </p:nvSpPr>
        <p:spPr>
          <a:xfrm>
            <a:off x="4501585" y="2477775"/>
            <a:ext cx="917239" cy="260003"/>
          </a:xfrm>
          <a:prstGeom prst="roundRect">
            <a:avLst/>
          </a:prstGeom>
          <a:solidFill>
            <a:srgbClr val="990000">
              <a:alpha val="1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48148E-6 L -0.00039 -0.04653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338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C0C0"/>
                                      </p:to>
                                    </p:animClr>
                                    <p:set>
                                      <p:cBhvr>
                                        <p:cTn id="16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C0C0"/>
                                      </p:to>
                                    </p:animClr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C0C0"/>
                                      </p:to>
                                    </p:animClr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C0C0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0" grpId="0" animBg="1"/>
      <p:bldP spid="150" grpId="1" animBg="1"/>
      <p:bldP spid="103" grpId="0" animBg="1"/>
      <p:bldP spid="103" grpId="1" animBg="1"/>
      <p:bldP spid="104" grpId="0" animBg="1"/>
      <p:bldP spid="104" grpId="1" animBg="1"/>
      <p:bldP spid="162" grpId="0" animBg="1"/>
      <p:bldP spid="162" grpId="1" animBg="1"/>
      <p:bldP spid="22" grpId="0" animBg="1"/>
      <p:bldP spid="69" grpId="0"/>
      <p:bldP spid="78" grpId="0"/>
      <p:bldP spid="85" grpId="0"/>
      <p:bldP spid="86" grpId="0"/>
      <p:bldP spid="88" grpId="0" animBg="1"/>
      <p:bldP spid="92" grpId="0" animBg="1"/>
      <p:bldP spid="95" grpId="0"/>
      <p:bldP spid="127" grpId="0" animBg="1"/>
      <p:bldP spid="138" grpId="0" animBg="1"/>
      <p:bldP spid="139" grpId="0" animBg="1"/>
      <p:bldP spid="140" grpId="0"/>
      <p:bldP spid="144" grpId="0"/>
      <p:bldP spid="123" grpId="0" animBg="1"/>
      <p:bldP spid="149" grpId="0" animBg="1"/>
      <p:bldP spid="149" grpId="1" animBg="1"/>
      <p:bldP spid="151" grpId="0" animBg="1"/>
      <p:bldP spid="151" grpId="1" animBg="1"/>
      <p:bldP spid="158" grpId="0" animBg="1"/>
      <p:bldP spid="158" grpId="1" animBg="1"/>
      <p:bldP spid="160" grpId="0" animBg="1"/>
      <p:bldP spid="160" grpId="1" animBg="1"/>
      <p:bldP spid="163" grpId="0" animBg="1"/>
      <p:bldP spid="163" grpId="1" animBg="1"/>
      <p:bldP spid="164" grpId="0" animBg="1"/>
      <p:bldP spid="16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2637648A-620B-4FCE-9444-00C2FD8BD62C}"/>
              </a:ext>
            </a:extLst>
          </p:cNvPr>
          <p:cNvSpPr/>
          <p:nvPr/>
        </p:nvSpPr>
        <p:spPr>
          <a:xfrm>
            <a:off x="6614050" y="3397173"/>
            <a:ext cx="5485159" cy="352624"/>
          </a:xfrm>
          <a:prstGeom prst="roundRect">
            <a:avLst/>
          </a:prstGeom>
          <a:solidFill>
            <a:srgbClr val="990000">
              <a:alpha val="1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779185" y="1119217"/>
            <a:ext cx="1884650" cy="101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−0.6</a:t>
            </a:r>
            <a:r>
              <a:rPr lang="en-US" altLang="ko-KR" sz="1100" dirty="0">
                <a:solidFill>
                  <a:schemeClr val="accent5"/>
                </a:solidFill>
              </a:rPr>
              <a:t>[0]</a:t>
            </a:r>
            <a:r>
              <a:rPr lang="en-US" altLang="ko-KR" sz="1400" dirty="0"/>
              <a:t>  −0.6</a:t>
            </a:r>
            <a:r>
              <a:rPr lang="en-US" altLang="ko-KR" sz="1100" dirty="0">
                <a:solidFill>
                  <a:schemeClr val="accent5"/>
                </a:solidFill>
              </a:rPr>
              <a:t>[2]</a:t>
            </a:r>
            <a:r>
              <a:rPr lang="en-US" altLang="ko-KR" sz="1400" dirty="0"/>
              <a:t>  −0.9</a:t>
            </a:r>
            <a:r>
              <a:rPr lang="en-US" altLang="ko-KR" sz="1100" dirty="0">
                <a:solidFill>
                  <a:schemeClr val="accent5"/>
                </a:solidFill>
              </a:rPr>
              <a:t>[1]</a:t>
            </a:r>
            <a:endParaRPr lang="ko-KR" altLang="ko-KR" sz="1100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−</a:t>
            </a:r>
            <a:r>
              <a:rPr lang="en-US" altLang="ko-KR" sz="1400" dirty="0"/>
              <a:t>0.1</a:t>
            </a:r>
            <a:r>
              <a:rPr lang="en-US" altLang="ko-KR" sz="1100" dirty="0">
                <a:solidFill>
                  <a:schemeClr val="accent5"/>
                </a:solidFill>
              </a:rPr>
              <a:t>[1]  </a:t>
            </a:r>
            <a:r>
              <a:rPr lang="en-US" altLang="ko-KR" sz="1400" dirty="0">
                <a:solidFill>
                  <a:schemeClr val="bg1"/>
                </a:solidFill>
              </a:rPr>
              <a:t>−</a:t>
            </a:r>
            <a:r>
              <a:rPr lang="en-US" altLang="ko-KR" sz="1400" dirty="0"/>
              <a:t>0.1</a:t>
            </a:r>
            <a:r>
              <a:rPr lang="en-US" altLang="ko-KR" sz="1100" dirty="0">
                <a:solidFill>
                  <a:schemeClr val="accent5"/>
                </a:solidFill>
              </a:rPr>
              <a:t>[0]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− </a:t>
            </a:r>
            <a:r>
              <a:rPr lang="en-US" altLang="ko-KR" sz="1400" dirty="0"/>
              <a:t>0.3</a:t>
            </a:r>
            <a:r>
              <a:rPr lang="en-US" altLang="ko-KR" sz="1100" dirty="0">
                <a:solidFill>
                  <a:schemeClr val="accent5"/>
                </a:solidFill>
              </a:rPr>
              <a:t>[2]</a:t>
            </a:r>
            <a:endParaRPr lang="ko-KR" altLang="ko-KR" sz="1100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−</a:t>
            </a:r>
            <a:r>
              <a:rPr lang="en-US" altLang="ko-KR" sz="1400" dirty="0"/>
              <a:t>0.9</a:t>
            </a:r>
            <a:r>
              <a:rPr lang="en-US" altLang="ko-KR" sz="1100" dirty="0">
                <a:solidFill>
                  <a:schemeClr val="accent5"/>
                </a:solidFill>
              </a:rPr>
              <a:t>[2]</a:t>
            </a:r>
            <a:r>
              <a:rPr lang="en-US" altLang="ko-KR" sz="1400" dirty="0"/>
              <a:t>  </a:t>
            </a:r>
            <a:r>
              <a:rPr lang="en-US" altLang="ko-KR" sz="1400" dirty="0">
                <a:solidFill>
                  <a:schemeClr val="bg1"/>
                </a:solidFill>
              </a:rPr>
              <a:t>−</a:t>
            </a:r>
            <a:r>
              <a:rPr lang="en-US" altLang="ko-KR" sz="1400" dirty="0"/>
              <a:t>0.4</a:t>
            </a:r>
            <a:r>
              <a:rPr lang="en-US" altLang="ko-KR" sz="1100" dirty="0">
                <a:solidFill>
                  <a:schemeClr val="accent5"/>
                </a:solidFill>
              </a:rPr>
              <a:t>[1]</a:t>
            </a:r>
            <a:r>
              <a:rPr lang="en-US" altLang="ko-KR" sz="1400" dirty="0"/>
              <a:t>  </a:t>
            </a:r>
            <a:r>
              <a:rPr lang="en-US" altLang="ko-KR" sz="1400" dirty="0">
                <a:solidFill>
                  <a:schemeClr val="bg1"/>
                </a:solidFill>
              </a:rPr>
              <a:t>−</a:t>
            </a:r>
            <a:r>
              <a:rPr lang="en-US" altLang="ko-KR" sz="1400" dirty="0"/>
              <a:t>0.4</a:t>
            </a:r>
            <a:r>
              <a:rPr lang="en-US" altLang="ko-KR" sz="1100" dirty="0">
                <a:solidFill>
                  <a:schemeClr val="accent5"/>
                </a:solidFill>
              </a:rPr>
              <a:t>[0]</a:t>
            </a:r>
            <a:endParaRPr lang="ko-KR" altLang="ko-KR" sz="1100" dirty="0">
              <a:solidFill>
                <a:schemeClr val="accent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C7233-3FDB-4BCB-A0D9-52213EDA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</a:t>
            </a:r>
            <a:r>
              <a:rPr lang="en-US" altLang="ko-KR" baseline="30000" dirty="0"/>
              <a:t>3</a:t>
            </a:r>
            <a:r>
              <a:rPr lang="en-US" altLang="ko-KR" dirty="0"/>
              <a:t>-Approx: </a:t>
            </a:r>
            <a:r>
              <a:rPr lang="en-US" dirty="0"/>
              <a:t>Approximate Attention Accelerator</a:t>
            </a:r>
          </a:p>
        </p:txBody>
      </p:sp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AB8EDF06-9B42-4458-A479-6EBDFDDD1BC5}"/>
              </a:ext>
            </a:extLst>
          </p:cNvPr>
          <p:cNvSpPr/>
          <p:nvPr/>
        </p:nvSpPr>
        <p:spPr>
          <a:xfrm rot="16200000">
            <a:off x="3429908" y="3062602"/>
            <a:ext cx="321862" cy="87203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rgbClr val="D9D9D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모서리가 둥근 직사각형 8">
            <a:extLst>
              <a:ext uri="{FF2B5EF4-FFF2-40B4-BE49-F238E27FC236}">
                <a16:creationId xmlns:a16="http://schemas.microsoft.com/office/drawing/2014/main" id="{2F7A89A5-2A86-4F71-8143-B19D305A804B}"/>
              </a:ext>
            </a:extLst>
          </p:cNvPr>
          <p:cNvSpPr/>
          <p:nvPr/>
        </p:nvSpPr>
        <p:spPr>
          <a:xfrm rot="16200000">
            <a:off x="2249330" y="3717452"/>
            <a:ext cx="1703733" cy="1851317"/>
          </a:xfrm>
          <a:prstGeom prst="roundRect">
            <a:avLst>
              <a:gd name="adj" fmla="val 6881"/>
            </a:avLst>
          </a:prstGeom>
          <a:solidFill>
            <a:schemeClr val="accent5">
              <a:lumMod val="20000"/>
              <a:lumOff val="80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모서리가 둥근 직사각형 10">
            <a:extLst>
              <a:ext uri="{FF2B5EF4-FFF2-40B4-BE49-F238E27FC236}">
                <a16:creationId xmlns:a16="http://schemas.microsoft.com/office/drawing/2014/main" id="{1E0C081E-A9B5-4B32-B488-9F7513740CD3}"/>
              </a:ext>
            </a:extLst>
          </p:cNvPr>
          <p:cNvSpPr/>
          <p:nvPr/>
        </p:nvSpPr>
        <p:spPr>
          <a:xfrm rot="16200000">
            <a:off x="2933866" y="3544968"/>
            <a:ext cx="329145" cy="15860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모서리가 둥근 직사각형 10">
            <a:extLst>
              <a:ext uri="{FF2B5EF4-FFF2-40B4-BE49-F238E27FC236}">
                <a16:creationId xmlns:a16="http://schemas.microsoft.com/office/drawing/2014/main" id="{64E8083B-9778-4D57-8FCA-F7BC9B1778FA}"/>
              </a:ext>
            </a:extLst>
          </p:cNvPr>
          <p:cNvSpPr/>
          <p:nvPr/>
        </p:nvSpPr>
        <p:spPr>
          <a:xfrm rot="16200000">
            <a:off x="3583386" y="4192207"/>
            <a:ext cx="329145" cy="292568"/>
          </a:xfrm>
          <a:prstGeom prst="roundRect">
            <a:avLst>
              <a:gd name="adj" fmla="val 0"/>
            </a:avLst>
          </a:prstGeom>
          <a:pattFill prst="openDmnd">
            <a:fgClr>
              <a:schemeClr val="tx1"/>
            </a:fgClr>
            <a:bgClr>
              <a:schemeClr val="bg1"/>
            </a:bgClr>
          </a:patt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347CA9FE-1A22-42FB-9591-B100CA63886D}"/>
              </a:ext>
            </a:extLst>
          </p:cNvPr>
          <p:cNvSpPr/>
          <p:nvPr/>
        </p:nvSpPr>
        <p:spPr>
          <a:xfrm rot="16200000">
            <a:off x="2288943" y="4187127"/>
            <a:ext cx="326671" cy="299283"/>
          </a:xfrm>
          <a:prstGeom prst="roundRect">
            <a:avLst>
              <a:gd name="adj" fmla="val 0"/>
            </a:avLst>
          </a:prstGeom>
          <a:pattFill prst="wdDnDiag">
            <a:fgClr>
              <a:schemeClr val="tx1"/>
            </a:fgClr>
            <a:bgClr>
              <a:schemeClr val="bg1"/>
            </a:bgClr>
          </a:patt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BDCA5C2-AC3F-426B-847D-36ED991DA9F0}"/>
              </a:ext>
            </a:extLst>
          </p:cNvPr>
          <p:cNvSpPr/>
          <p:nvPr/>
        </p:nvSpPr>
        <p:spPr>
          <a:xfrm rot="16200000">
            <a:off x="2934688" y="3983354"/>
            <a:ext cx="329145" cy="15860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모서리가 둥근 직사각형 10">
            <a:extLst>
              <a:ext uri="{FF2B5EF4-FFF2-40B4-BE49-F238E27FC236}">
                <a16:creationId xmlns:a16="http://schemas.microsoft.com/office/drawing/2014/main" id="{7386C7EF-E963-4F4C-A33C-9DDDA7CF60EC}"/>
              </a:ext>
            </a:extLst>
          </p:cNvPr>
          <p:cNvSpPr/>
          <p:nvPr/>
        </p:nvSpPr>
        <p:spPr>
          <a:xfrm rot="16200000">
            <a:off x="3278133" y="4630302"/>
            <a:ext cx="327470" cy="292568"/>
          </a:xfrm>
          <a:prstGeom prst="roundRect">
            <a:avLst>
              <a:gd name="adj" fmla="val 0"/>
            </a:avLst>
          </a:prstGeom>
          <a:pattFill prst="openDmnd">
            <a:fgClr>
              <a:schemeClr val="tx1"/>
            </a:fgClr>
            <a:bgClr>
              <a:schemeClr val="bg1"/>
            </a:bgClr>
          </a:patt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모서리가 둥근 직사각형 10">
            <a:extLst>
              <a:ext uri="{FF2B5EF4-FFF2-40B4-BE49-F238E27FC236}">
                <a16:creationId xmlns:a16="http://schemas.microsoft.com/office/drawing/2014/main" id="{B8644DA5-067E-445F-9AD5-BB47770499D1}"/>
              </a:ext>
            </a:extLst>
          </p:cNvPr>
          <p:cNvSpPr/>
          <p:nvPr/>
        </p:nvSpPr>
        <p:spPr>
          <a:xfrm rot="16200000">
            <a:off x="2291883" y="4629465"/>
            <a:ext cx="329145" cy="292568"/>
          </a:xfrm>
          <a:prstGeom prst="roundRect">
            <a:avLst>
              <a:gd name="adj" fmla="val 0"/>
            </a:avLst>
          </a:prstGeom>
          <a:pattFill prst="wdDnDiag">
            <a:fgClr>
              <a:schemeClr val="tx1"/>
            </a:fgClr>
            <a:bgClr>
              <a:schemeClr val="bg1"/>
            </a:bgClr>
          </a:patt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모서리가 둥근 직사각형 10">
            <a:extLst>
              <a:ext uri="{FF2B5EF4-FFF2-40B4-BE49-F238E27FC236}">
                <a16:creationId xmlns:a16="http://schemas.microsoft.com/office/drawing/2014/main" id="{98C7DCAA-8C07-46AC-A273-BF73D530F2CB}"/>
              </a:ext>
            </a:extLst>
          </p:cNvPr>
          <p:cNvSpPr/>
          <p:nvPr/>
        </p:nvSpPr>
        <p:spPr>
          <a:xfrm rot="16200000">
            <a:off x="2934688" y="4413202"/>
            <a:ext cx="329145" cy="15860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모서리가 둥근 직사각형 10">
            <a:extLst>
              <a:ext uri="{FF2B5EF4-FFF2-40B4-BE49-F238E27FC236}">
                <a16:creationId xmlns:a16="http://schemas.microsoft.com/office/drawing/2014/main" id="{D0AD94CD-E490-4ADA-A76D-5BAAD31DBCA0}"/>
              </a:ext>
            </a:extLst>
          </p:cNvPr>
          <p:cNvSpPr/>
          <p:nvPr/>
        </p:nvSpPr>
        <p:spPr>
          <a:xfrm rot="16200000">
            <a:off x="3579463" y="5062474"/>
            <a:ext cx="324108" cy="292568"/>
          </a:xfrm>
          <a:prstGeom prst="roundRect">
            <a:avLst>
              <a:gd name="adj" fmla="val 0"/>
            </a:avLst>
          </a:prstGeom>
          <a:pattFill prst="openDmnd">
            <a:fgClr>
              <a:schemeClr val="tx1"/>
            </a:fgClr>
            <a:bgClr>
              <a:schemeClr val="bg1"/>
            </a:bgClr>
          </a:patt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모서리가 둥근 직사각형 10">
            <a:extLst>
              <a:ext uri="{FF2B5EF4-FFF2-40B4-BE49-F238E27FC236}">
                <a16:creationId xmlns:a16="http://schemas.microsoft.com/office/drawing/2014/main" id="{3BEEBA5F-4B32-4345-8E65-2FADEA0C1B94}"/>
              </a:ext>
            </a:extLst>
          </p:cNvPr>
          <p:cNvSpPr/>
          <p:nvPr/>
        </p:nvSpPr>
        <p:spPr>
          <a:xfrm rot="16200000">
            <a:off x="2297026" y="5056240"/>
            <a:ext cx="312058" cy="292568"/>
          </a:xfrm>
          <a:prstGeom prst="roundRect">
            <a:avLst>
              <a:gd name="adj" fmla="val 0"/>
            </a:avLst>
          </a:prstGeom>
          <a:pattFill prst="wdDnDiag">
            <a:fgClr>
              <a:schemeClr val="tx1"/>
            </a:fgClr>
            <a:bgClr>
              <a:schemeClr val="bg1"/>
            </a:bgClr>
          </a:patt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모서리가 둥근 직사각형 10">
            <a:extLst>
              <a:ext uri="{FF2B5EF4-FFF2-40B4-BE49-F238E27FC236}">
                <a16:creationId xmlns:a16="http://schemas.microsoft.com/office/drawing/2014/main" id="{13BD26BC-77F0-45B1-B0F7-5CFDC29FDD45}"/>
              </a:ext>
            </a:extLst>
          </p:cNvPr>
          <p:cNvSpPr/>
          <p:nvPr/>
        </p:nvSpPr>
        <p:spPr>
          <a:xfrm>
            <a:off x="1023461" y="3732782"/>
            <a:ext cx="386916" cy="309153"/>
          </a:xfrm>
          <a:prstGeom prst="roundRect">
            <a:avLst/>
          </a:prstGeom>
          <a:solidFill>
            <a:schemeClr val="bg1"/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×</a:t>
            </a:r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모서리가 둥근 직사각형 10">
            <a:extLst>
              <a:ext uri="{FF2B5EF4-FFF2-40B4-BE49-F238E27FC236}">
                <a16:creationId xmlns:a16="http://schemas.microsoft.com/office/drawing/2014/main" id="{658714C4-67B6-4836-B2EC-465015BF628C}"/>
              </a:ext>
            </a:extLst>
          </p:cNvPr>
          <p:cNvSpPr/>
          <p:nvPr/>
        </p:nvSpPr>
        <p:spPr>
          <a:xfrm>
            <a:off x="2186172" y="2981688"/>
            <a:ext cx="1835173" cy="26668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8A3722-DC81-42ED-9D5B-C79479874F21}"/>
              </a:ext>
            </a:extLst>
          </p:cNvPr>
          <p:cNvSpPr txBox="1"/>
          <p:nvPr/>
        </p:nvSpPr>
        <p:spPr>
          <a:xfrm>
            <a:off x="3100392" y="3291697"/>
            <a:ext cx="1015004" cy="257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60" dirty="0" err="1">
                <a:latin typeface="Lucida Console" panose="020B0609040504020204" pitchFamily="49" charset="0"/>
                <a:cs typeface="Arial" panose="020B0604020202020204" pitchFamily="34" charset="0"/>
              </a:rPr>
              <a:t>Min_ptr</a:t>
            </a:r>
            <a:r>
              <a:rPr lang="en-US" altLang="ko-KR" sz="1200" spc="-60" dirty="0">
                <a:latin typeface="Lucida Console" panose="020B0609040504020204" pitchFamily="49" charset="0"/>
                <a:cs typeface="Arial" panose="020B0604020202020204" pitchFamily="34" charset="0"/>
              </a:rPr>
              <a:t>[]</a:t>
            </a:r>
          </a:p>
        </p:txBody>
      </p:sp>
      <p:sp>
        <p:nvSpPr>
          <p:cNvPr id="22" name="직사각형 128">
            <a:extLst>
              <a:ext uri="{FF2B5EF4-FFF2-40B4-BE49-F238E27FC236}">
                <a16:creationId xmlns:a16="http://schemas.microsoft.com/office/drawing/2014/main" id="{9FBEF09E-CD07-412F-9682-2CE95A879BD2}"/>
              </a:ext>
            </a:extLst>
          </p:cNvPr>
          <p:cNvSpPr/>
          <p:nvPr/>
        </p:nvSpPr>
        <p:spPr>
          <a:xfrm>
            <a:off x="2183102" y="5675982"/>
            <a:ext cx="1888269" cy="31253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6830">
            <a:solidFill>
              <a:srgbClr val="0F0F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Segoe UI" panose="020B0502040204020203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Estimated Attention Score</a:t>
            </a:r>
          </a:p>
        </p:txBody>
      </p:sp>
      <p:cxnSp>
        <p:nvCxnSpPr>
          <p:cNvPr id="23" name="꺾인 연결선 7">
            <a:extLst>
              <a:ext uri="{FF2B5EF4-FFF2-40B4-BE49-F238E27FC236}">
                <a16:creationId xmlns:a16="http://schemas.microsoft.com/office/drawing/2014/main" id="{77794B86-29E3-429D-96F4-60DC0BB124E2}"/>
              </a:ext>
            </a:extLst>
          </p:cNvPr>
          <p:cNvCxnSpPr>
            <a:cxnSpLocks/>
            <a:stCxn id="44" idx="0"/>
          </p:cNvCxnSpPr>
          <p:nvPr/>
        </p:nvCxnSpPr>
        <p:spPr>
          <a:xfrm rot="16200000" flipH="1">
            <a:off x="1455120" y="5985886"/>
            <a:ext cx="52343" cy="493359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10">
            <a:extLst>
              <a:ext uri="{FF2B5EF4-FFF2-40B4-BE49-F238E27FC236}">
                <a16:creationId xmlns:a16="http://schemas.microsoft.com/office/drawing/2014/main" id="{33DDAB69-C591-41F0-8C01-9BD96BCA8B1F}"/>
              </a:ext>
            </a:extLst>
          </p:cNvPr>
          <p:cNvSpPr/>
          <p:nvPr/>
        </p:nvSpPr>
        <p:spPr>
          <a:xfrm rot="16200000">
            <a:off x="2457902" y="3056473"/>
            <a:ext cx="320712" cy="885443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rgbClr val="D9D9D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0B2BD2-6938-43E8-9967-EE4E322B3ABD}"/>
              </a:ext>
            </a:extLst>
          </p:cNvPr>
          <p:cNvSpPr txBox="1"/>
          <p:nvPr/>
        </p:nvSpPr>
        <p:spPr>
          <a:xfrm>
            <a:off x="1922607" y="3292602"/>
            <a:ext cx="1418477" cy="257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60" dirty="0" err="1">
                <a:latin typeface="Lucida Console" panose="020B0609040504020204" pitchFamily="49" charset="0"/>
                <a:cs typeface="Arial" panose="020B0604020202020204" pitchFamily="34" charset="0"/>
              </a:rPr>
              <a:t>Max_ptr</a:t>
            </a:r>
            <a:r>
              <a:rPr lang="en-US" altLang="ko-KR" sz="1200" spc="-60" dirty="0">
                <a:latin typeface="Lucida Console" panose="020B0609040504020204" pitchFamily="49" charset="0"/>
                <a:cs typeface="Arial" panose="020B0604020202020204" pitchFamily="34" charset="0"/>
              </a:rPr>
              <a:t>[]</a:t>
            </a:r>
          </a:p>
        </p:txBody>
      </p:sp>
      <p:cxnSp>
        <p:nvCxnSpPr>
          <p:cNvPr id="26" name="직선 화살표 연결선 162">
            <a:extLst>
              <a:ext uri="{FF2B5EF4-FFF2-40B4-BE49-F238E27FC236}">
                <a16:creationId xmlns:a16="http://schemas.microsoft.com/office/drawing/2014/main" id="{B2EA3FCF-92A9-4F1B-B4B1-BC96AD7C2FF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1410377" y="3887358"/>
            <a:ext cx="767842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18">
            <a:extLst>
              <a:ext uri="{FF2B5EF4-FFF2-40B4-BE49-F238E27FC236}">
                <a16:creationId xmlns:a16="http://schemas.microsoft.com/office/drawing/2014/main" id="{6BAACA7D-B055-4AAD-B2D9-A2E200EF4B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3587" y="5403393"/>
            <a:ext cx="264478" cy="288618"/>
          </a:xfrm>
          <a:prstGeom prst="straightConnector1">
            <a:avLst/>
          </a:prstGeom>
          <a:ln w="28575">
            <a:solidFill>
              <a:schemeClr val="tx1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140">
            <a:extLst>
              <a:ext uri="{FF2B5EF4-FFF2-40B4-BE49-F238E27FC236}">
                <a16:creationId xmlns:a16="http://schemas.microsoft.com/office/drawing/2014/main" id="{0990E9D7-D6DF-457F-922B-E1EC79316A93}"/>
              </a:ext>
            </a:extLst>
          </p:cNvPr>
          <p:cNvCxnSpPr>
            <a:cxnSpLocks/>
            <a:endCxn id="44" idx="3"/>
          </p:cNvCxnSpPr>
          <p:nvPr/>
        </p:nvCxnSpPr>
        <p:spPr>
          <a:xfrm rot="16200000" flipH="1">
            <a:off x="1101053" y="5546384"/>
            <a:ext cx="266550" cy="567"/>
          </a:xfrm>
          <a:prstGeom prst="straightConnector1">
            <a:avLst/>
          </a:prstGeom>
          <a:ln w="28575">
            <a:solidFill>
              <a:schemeClr val="tx1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riangle 98">
            <a:extLst>
              <a:ext uri="{FF2B5EF4-FFF2-40B4-BE49-F238E27FC236}">
                <a16:creationId xmlns:a16="http://schemas.microsoft.com/office/drawing/2014/main" id="{408F127B-4AC5-4D0C-ABD2-158C2656C99B}"/>
              </a:ext>
            </a:extLst>
          </p:cNvPr>
          <p:cNvSpPr/>
          <p:nvPr/>
        </p:nvSpPr>
        <p:spPr>
          <a:xfrm rot="10800000">
            <a:off x="908423" y="5679944"/>
            <a:ext cx="652375" cy="52645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16E045-48EA-49A0-9D1C-FC6E5DA8B4C7}"/>
              </a:ext>
            </a:extLst>
          </p:cNvPr>
          <p:cNvSpPr txBox="1"/>
          <p:nvPr/>
        </p:nvSpPr>
        <p:spPr>
          <a:xfrm rot="16200000">
            <a:off x="966900" y="5750266"/>
            <a:ext cx="555301" cy="28139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000" dirty="0">
                <a:latin typeface="Segoe UI" panose="020B0502040204020203" pitchFamily="34" charset="0"/>
                <a:cs typeface="Segoe UI" panose="020B0502040204020203" pitchFamily="34" charset="0"/>
              </a:rPr>
              <a:t>Max</a:t>
            </a:r>
            <a:endParaRPr lang="ko-KR" alt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직선 화살표 연결선 141">
            <a:extLst>
              <a:ext uri="{FF2B5EF4-FFF2-40B4-BE49-F238E27FC236}">
                <a16:creationId xmlns:a16="http://schemas.microsoft.com/office/drawing/2014/main" id="{E35EE529-34BE-4900-9184-B2FA43CCF2E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403982" y="5409622"/>
            <a:ext cx="266550" cy="274091"/>
          </a:xfrm>
          <a:prstGeom prst="straightConnector1">
            <a:avLst/>
          </a:prstGeom>
          <a:ln w="28575">
            <a:solidFill>
              <a:schemeClr val="tx1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174">
            <a:extLst>
              <a:ext uri="{FF2B5EF4-FFF2-40B4-BE49-F238E27FC236}">
                <a16:creationId xmlns:a16="http://schemas.microsoft.com/office/drawing/2014/main" id="{5F3FECF9-3450-4AD6-841B-A9C3619C5373}"/>
              </a:ext>
            </a:extLst>
          </p:cNvPr>
          <p:cNvCxnSpPr/>
          <p:nvPr/>
        </p:nvCxnSpPr>
        <p:spPr>
          <a:xfrm>
            <a:off x="2618258" y="3642963"/>
            <a:ext cx="0" cy="143976"/>
          </a:xfrm>
          <a:prstGeom prst="straightConnector1">
            <a:avLst/>
          </a:prstGeom>
          <a:ln w="28575">
            <a:solidFill>
              <a:schemeClr val="tx1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175">
            <a:extLst>
              <a:ext uri="{FF2B5EF4-FFF2-40B4-BE49-F238E27FC236}">
                <a16:creationId xmlns:a16="http://schemas.microsoft.com/office/drawing/2014/main" id="{153827B9-83B7-4618-A5AD-333531EBD1C9}"/>
              </a:ext>
            </a:extLst>
          </p:cNvPr>
          <p:cNvCxnSpPr/>
          <p:nvPr/>
        </p:nvCxnSpPr>
        <p:spPr>
          <a:xfrm flipH="1">
            <a:off x="3588152" y="3642963"/>
            <a:ext cx="2688" cy="150356"/>
          </a:xfrm>
          <a:prstGeom prst="straightConnector1">
            <a:avLst/>
          </a:prstGeom>
          <a:ln w="28575">
            <a:solidFill>
              <a:schemeClr val="tx1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10">
            <a:extLst>
              <a:ext uri="{FF2B5EF4-FFF2-40B4-BE49-F238E27FC236}">
                <a16:creationId xmlns:a16="http://schemas.microsoft.com/office/drawing/2014/main" id="{F32F6B5B-AF4C-4979-A4AE-9E65E7DA9718}"/>
              </a:ext>
            </a:extLst>
          </p:cNvPr>
          <p:cNvSpPr/>
          <p:nvPr/>
        </p:nvSpPr>
        <p:spPr>
          <a:xfrm>
            <a:off x="4764585" y="3740173"/>
            <a:ext cx="386916" cy="309153"/>
          </a:xfrm>
          <a:prstGeom prst="roundRect">
            <a:avLst/>
          </a:prstGeom>
          <a:solidFill>
            <a:schemeClr val="bg1"/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×</a:t>
            </a:r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모서리가 둥근 직사각형 182">
            <a:extLst>
              <a:ext uri="{FF2B5EF4-FFF2-40B4-BE49-F238E27FC236}">
                <a16:creationId xmlns:a16="http://schemas.microsoft.com/office/drawing/2014/main" id="{A4C17892-977B-4DDF-B858-21A4FE692C6E}"/>
              </a:ext>
            </a:extLst>
          </p:cNvPr>
          <p:cNvSpPr/>
          <p:nvPr/>
        </p:nvSpPr>
        <p:spPr>
          <a:xfrm rot="10800000">
            <a:off x="4213191" y="4653567"/>
            <a:ext cx="1497985" cy="849046"/>
          </a:xfrm>
          <a:prstGeom prst="roundRect">
            <a:avLst>
              <a:gd name="adj" fmla="val 6881"/>
            </a:avLst>
          </a:prstGeom>
          <a:solidFill>
            <a:schemeClr val="accent5">
              <a:lumMod val="20000"/>
              <a:lumOff val="80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0" name="모서리가 둥근 직사각형 10">
            <a:extLst>
              <a:ext uri="{FF2B5EF4-FFF2-40B4-BE49-F238E27FC236}">
                <a16:creationId xmlns:a16="http://schemas.microsoft.com/office/drawing/2014/main" id="{97954B73-65A8-47E1-B5BF-75D901605354}"/>
              </a:ext>
            </a:extLst>
          </p:cNvPr>
          <p:cNvSpPr/>
          <p:nvPr/>
        </p:nvSpPr>
        <p:spPr>
          <a:xfrm rot="10800000">
            <a:off x="5235644" y="5149849"/>
            <a:ext cx="329145" cy="2635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모서리가 둥근 직사각형 10">
            <a:extLst>
              <a:ext uri="{FF2B5EF4-FFF2-40B4-BE49-F238E27FC236}">
                <a16:creationId xmlns:a16="http://schemas.microsoft.com/office/drawing/2014/main" id="{5F006DC5-0061-4E58-AE6E-036CBB0E658F}"/>
              </a:ext>
            </a:extLst>
          </p:cNvPr>
          <p:cNvSpPr/>
          <p:nvPr/>
        </p:nvSpPr>
        <p:spPr>
          <a:xfrm rot="10800000">
            <a:off x="4795385" y="5145214"/>
            <a:ext cx="329145" cy="26818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모서리가 둥근 직사각형 10">
            <a:extLst>
              <a:ext uri="{FF2B5EF4-FFF2-40B4-BE49-F238E27FC236}">
                <a16:creationId xmlns:a16="http://schemas.microsoft.com/office/drawing/2014/main" id="{7CFDB82A-2220-420A-99B4-41D580EA9735}"/>
              </a:ext>
            </a:extLst>
          </p:cNvPr>
          <p:cNvSpPr/>
          <p:nvPr/>
        </p:nvSpPr>
        <p:spPr>
          <a:xfrm rot="10800000">
            <a:off x="4362858" y="5145213"/>
            <a:ext cx="329145" cy="2702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직선 화살표 연결선 195">
            <a:extLst>
              <a:ext uri="{FF2B5EF4-FFF2-40B4-BE49-F238E27FC236}">
                <a16:creationId xmlns:a16="http://schemas.microsoft.com/office/drawing/2014/main" id="{3367FE2A-F73D-4BE2-95B3-31791D0BBF99}"/>
              </a:ext>
            </a:extLst>
          </p:cNvPr>
          <p:cNvCxnSpPr>
            <a:cxnSpLocks/>
            <a:stCxn id="52" idx="0"/>
          </p:cNvCxnSpPr>
          <p:nvPr/>
        </p:nvCxnSpPr>
        <p:spPr>
          <a:xfrm>
            <a:off x="4527430" y="5415465"/>
            <a:ext cx="288621" cy="264478"/>
          </a:xfrm>
          <a:prstGeom prst="straightConnector1">
            <a:avLst/>
          </a:prstGeom>
          <a:ln w="28575">
            <a:solidFill>
              <a:schemeClr val="tx1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196">
            <a:extLst>
              <a:ext uri="{FF2B5EF4-FFF2-40B4-BE49-F238E27FC236}">
                <a16:creationId xmlns:a16="http://schemas.microsoft.com/office/drawing/2014/main" id="{AD3DE608-4F75-47B5-909E-1E0C83010E59}"/>
              </a:ext>
            </a:extLst>
          </p:cNvPr>
          <p:cNvCxnSpPr>
            <a:cxnSpLocks/>
            <a:stCxn id="51" idx="0"/>
            <a:endCxn id="66" idx="3"/>
          </p:cNvCxnSpPr>
          <p:nvPr/>
        </p:nvCxnSpPr>
        <p:spPr>
          <a:xfrm>
            <a:off x="4959957" y="5413395"/>
            <a:ext cx="569" cy="266550"/>
          </a:xfrm>
          <a:prstGeom prst="straightConnector1">
            <a:avLst/>
          </a:prstGeom>
          <a:ln w="28575">
            <a:solidFill>
              <a:schemeClr val="tx1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riangle 98">
            <a:extLst>
              <a:ext uri="{FF2B5EF4-FFF2-40B4-BE49-F238E27FC236}">
                <a16:creationId xmlns:a16="http://schemas.microsoft.com/office/drawing/2014/main" id="{0772E124-D2A5-442A-8231-42AB1985B0C2}"/>
              </a:ext>
            </a:extLst>
          </p:cNvPr>
          <p:cNvSpPr/>
          <p:nvPr/>
        </p:nvSpPr>
        <p:spPr>
          <a:xfrm rot="10800000">
            <a:off x="4634339" y="5679945"/>
            <a:ext cx="652375" cy="52645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0B5053-8E3D-4A55-9C36-784091EF4EF5}"/>
              </a:ext>
            </a:extLst>
          </p:cNvPr>
          <p:cNvSpPr txBox="1"/>
          <p:nvPr/>
        </p:nvSpPr>
        <p:spPr>
          <a:xfrm rot="16200000">
            <a:off x="4692816" y="5750267"/>
            <a:ext cx="555301" cy="281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000" dirty="0">
                <a:latin typeface="Segoe UI" panose="020B0502040204020203" pitchFamily="34" charset="0"/>
                <a:cs typeface="Segoe UI" panose="020B0502040204020203" pitchFamily="34" charset="0"/>
              </a:rPr>
              <a:t>Min</a:t>
            </a:r>
            <a:endParaRPr lang="ko-KR" alt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직선 화살표 연결선 198">
            <a:extLst>
              <a:ext uri="{FF2B5EF4-FFF2-40B4-BE49-F238E27FC236}">
                <a16:creationId xmlns:a16="http://schemas.microsoft.com/office/drawing/2014/main" id="{12C86A65-8A22-463C-8E0F-62E9DFF3D489}"/>
              </a:ext>
            </a:extLst>
          </p:cNvPr>
          <p:cNvCxnSpPr>
            <a:cxnSpLocks/>
            <a:stCxn id="50" idx="0"/>
          </p:cNvCxnSpPr>
          <p:nvPr/>
        </p:nvCxnSpPr>
        <p:spPr>
          <a:xfrm flipH="1">
            <a:off x="5126128" y="5413395"/>
            <a:ext cx="274088" cy="266549"/>
          </a:xfrm>
          <a:prstGeom prst="straightConnector1">
            <a:avLst/>
          </a:prstGeom>
          <a:ln w="28575">
            <a:solidFill>
              <a:schemeClr val="tx1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209">
            <a:extLst>
              <a:ext uri="{FF2B5EF4-FFF2-40B4-BE49-F238E27FC236}">
                <a16:creationId xmlns:a16="http://schemas.microsoft.com/office/drawing/2014/main" id="{83CEE24D-3C5D-4822-9A32-881A7D9E45C9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4039237" y="3894750"/>
            <a:ext cx="725348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D96C302-28E4-4837-9E08-2F39C72A3380}"/>
              </a:ext>
            </a:extLst>
          </p:cNvPr>
          <p:cNvSpPr txBox="1"/>
          <p:nvPr/>
        </p:nvSpPr>
        <p:spPr>
          <a:xfrm>
            <a:off x="1967281" y="6065172"/>
            <a:ext cx="2292032" cy="240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Candidate Vector </a:t>
            </a:r>
            <a:endParaRPr lang="ko-KR" alt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꺾인 연결선 230">
            <a:extLst>
              <a:ext uri="{FF2B5EF4-FFF2-40B4-BE49-F238E27FC236}">
                <a16:creationId xmlns:a16="http://schemas.microsoft.com/office/drawing/2014/main" id="{9F365B0A-D4BE-4960-8456-DA4B544D69AE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021783" y="3077922"/>
            <a:ext cx="936260" cy="66225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233">
            <a:extLst>
              <a:ext uri="{FF2B5EF4-FFF2-40B4-BE49-F238E27FC236}">
                <a16:creationId xmlns:a16="http://schemas.microsoft.com/office/drawing/2014/main" id="{75B9D7C0-E564-4BFC-895B-686104ABD4E4}"/>
              </a:ext>
            </a:extLst>
          </p:cNvPr>
          <p:cNvCxnSpPr/>
          <p:nvPr/>
        </p:nvCxnSpPr>
        <p:spPr>
          <a:xfrm rot="10800000" flipV="1">
            <a:off x="1221067" y="3138551"/>
            <a:ext cx="949642" cy="59423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238">
            <a:extLst>
              <a:ext uri="{FF2B5EF4-FFF2-40B4-BE49-F238E27FC236}">
                <a16:creationId xmlns:a16="http://schemas.microsoft.com/office/drawing/2014/main" id="{2B9FB23B-5BC8-40FC-9C74-AA49D8C6EC60}"/>
              </a:ext>
            </a:extLst>
          </p:cNvPr>
          <p:cNvCxnSpPr/>
          <p:nvPr/>
        </p:nvCxnSpPr>
        <p:spPr>
          <a:xfrm flipV="1">
            <a:off x="1686241" y="5832252"/>
            <a:ext cx="496861" cy="4264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244">
            <a:extLst>
              <a:ext uri="{FF2B5EF4-FFF2-40B4-BE49-F238E27FC236}">
                <a16:creationId xmlns:a16="http://schemas.microsoft.com/office/drawing/2014/main" id="{04090DAF-379B-449C-BFA3-B65BC469C578}"/>
              </a:ext>
            </a:extLst>
          </p:cNvPr>
          <p:cNvCxnSpPr/>
          <p:nvPr/>
        </p:nvCxnSpPr>
        <p:spPr>
          <a:xfrm flipH="1">
            <a:off x="3121015" y="5979191"/>
            <a:ext cx="0" cy="164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B805E45-9B9D-4A8C-A231-1F671AB6B16F}"/>
              </a:ext>
            </a:extLst>
          </p:cNvPr>
          <p:cNvSpPr txBox="1"/>
          <p:nvPr/>
        </p:nvSpPr>
        <p:spPr>
          <a:xfrm>
            <a:off x="1674303" y="3761671"/>
            <a:ext cx="294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Sorted Key Matrix SRAM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85AA09-226F-498E-9A31-317879F7BABA}"/>
              </a:ext>
            </a:extLst>
          </p:cNvPr>
          <p:cNvSpPr txBox="1"/>
          <p:nvPr/>
        </p:nvSpPr>
        <p:spPr>
          <a:xfrm>
            <a:off x="2950207" y="3948028"/>
            <a:ext cx="397511" cy="171763"/>
          </a:xfrm>
          <a:prstGeom prst="rect">
            <a:avLst/>
          </a:prstGeom>
          <a:noFill/>
          <a:ln w="3175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 × 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4FBD371-AE6B-443C-A512-701B19627153}"/>
              </a:ext>
            </a:extLst>
          </p:cNvPr>
          <p:cNvSpPr txBox="1"/>
          <p:nvPr/>
        </p:nvSpPr>
        <p:spPr>
          <a:xfrm>
            <a:off x="3429166" y="3502001"/>
            <a:ext cx="397511" cy="143136"/>
          </a:xfrm>
          <a:prstGeom prst="rect">
            <a:avLst/>
          </a:prstGeom>
          <a:noFill/>
          <a:ln w="3175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 × 1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C53A27A-506A-4429-ADEF-0E13AB95F3FE}"/>
              </a:ext>
            </a:extLst>
          </p:cNvPr>
          <p:cNvSpPr txBox="1"/>
          <p:nvPr/>
        </p:nvSpPr>
        <p:spPr>
          <a:xfrm>
            <a:off x="2461786" y="3498752"/>
            <a:ext cx="397511" cy="143136"/>
          </a:xfrm>
          <a:prstGeom prst="rect">
            <a:avLst/>
          </a:prstGeom>
          <a:noFill/>
          <a:ln w="3175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 × 1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0A2D67-48D3-4818-AB07-CEDD0D95F5B2}"/>
              </a:ext>
            </a:extLst>
          </p:cNvPr>
          <p:cNvSpPr txBox="1"/>
          <p:nvPr/>
        </p:nvSpPr>
        <p:spPr>
          <a:xfrm>
            <a:off x="278193" y="3042127"/>
            <a:ext cx="1037240" cy="506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Selected Column </a:t>
            </a:r>
            <a:b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endParaRPr lang="ko-KR" alt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9" name="꺾인 연결선 267">
            <a:extLst>
              <a:ext uri="{FF2B5EF4-FFF2-40B4-BE49-F238E27FC236}">
                <a16:creationId xmlns:a16="http://schemas.microsoft.com/office/drawing/2014/main" id="{3093D694-5785-4A28-BBA2-6CF743226A45}"/>
              </a:ext>
            </a:extLst>
          </p:cNvPr>
          <p:cNvCxnSpPr>
            <a:cxnSpLocks/>
            <a:stCxn id="44" idx="5"/>
          </p:cNvCxnSpPr>
          <p:nvPr/>
        </p:nvCxnSpPr>
        <p:spPr>
          <a:xfrm rot="10800000" flipH="1">
            <a:off x="1071518" y="3506833"/>
            <a:ext cx="1096059" cy="2436336"/>
          </a:xfrm>
          <a:prstGeom prst="bentConnector4">
            <a:avLst>
              <a:gd name="adj1" fmla="val -65833"/>
              <a:gd name="adj2" fmla="val 99998"/>
            </a:avLst>
          </a:prstGeom>
          <a:ln w="28575">
            <a:solidFill>
              <a:schemeClr val="tx1"/>
            </a:solidFill>
            <a:headEnd w="med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276">
            <a:extLst>
              <a:ext uri="{FF2B5EF4-FFF2-40B4-BE49-F238E27FC236}">
                <a16:creationId xmlns:a16="http://schemas.microsoft.com/office/drawing/2014/main" id="{4FB8F9E0-4F05-435D-AA1B-56A04DDA336F}"/>
              </a:ext>
            </a:extLst>
          </p:cNvPr>
          <p:cNvCxnSpPr/>
          <p:nvPr/>
        </p:nvCxnSpPr>
        <p:spPr>
          <a:xfrm flipH="1" flipV="1">
            <a:off x="4013244" y="3505002"/>
            <a:ext cx="1089252" cy="2438480"/>
          </a:xfrm>
          <a:prstGeom prst="bentConnector4">
            <a:avLst>
              <a:gd name="adj1" fmla="val -68530"/>
              <a:gd name="adj2" fmla="val 100039"/>
            </a:avLst>
          </a:prstGeom>
          <a:ln w="28575">
            <a:solidFill>
              <a:schemeClr val="tx1"/>
            </a:solidFill>
            <a:headEnd w="med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954BDC0-6F8F-4448-87CD-62C58CD6B3D8}"/>
              </a:ext>
            </a:extLst>
          </p:cNvPr>
          <p:cNvSpPr txBox="1"/>
          <p:nvPr/>
        </p:nvSpPr>
        <p:spPr>
          <a:xfrm>
            <a:off x="4025407" y="4653567"/>
            <a:ext cx="1865236" cy="429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Component </a:t>
            </a:r>
          </a:p>
          <a:p>
            <a:pPr algn="ctr"/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Multiplication Buffer</a:t>
            </a:r>
          </a:p>
        </p:txBody>
      </p:sp>
      <p:cxnSp>
        <p:nvCxnSpPr>
          <p:cNvPr id="83" name="직선 화살표 연결선 293">
            <a:extLst>
              <a:ext uri="{FF2B5EF4-FFF2-40B4-BE49-F238E27FC236}">
                <a16:creationId xmlns:a16="http://schemas.microsoft.com/office/drawing/2014/main" id="{02EF8CAD-66F5-441C-9F02-7FA8A57C104D}"/>
              </a:ext>
            </a:extLst>
          </p:cNvPr>
          <p:cNvCxnSpPr>
            <a:cxnSpLocks/>
            <a:stCxn id="48" idx="2"/>
            <a:endCxn id="82" idx="0"/>
          </p:cNvCxnSpPr>
          <p:nvPr/>
        </p:nvCxnSpPr>
        <p:spPr>
          <a:xfrm flipH="1">
            <a:off x="4958025" y="4049326"/>
            <a:ext cx="18" cy="604241"/>
          </a:xfrm>
          <a:prstGeom prst="straightConnector1">
            <a:avLst/>
          </a:prstGeom>
          <a:ln w="28575">
            <a:solidFill>
              <a:schemeClr val="tx1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299">
            <a:extLst>
              <a:ext uri="{FF2B5EF4-FFF2-40B4-BE49-F238E27FC236}">
                <a16:creationId xmlns:a16="http://schemas.microsoft.com/office/drawing/2014/main" id="{FECDB4A7-3DF1-4C8A-AAD1-D40B72653024}"/>
              </a:ext>
            </a:extLst>
          </p:cNvPr>
          <p:cNvCxnSpPr>
            <a:endCxn id="156" idx="0"/>
          </p:cNvCxnSpPr>
          <p:nvPr/>
        </p:nvCxnSpPr>
        <p:spPr>
          <a:xfrm>
            <a:off x="1212747" y="4038552"/>
            <a:ext cx="6078" cy="615015"/>
          </a:xfrm>
          <a:prstGeom prst="straightConnector1">
            <a:avLst/>
          </a:prstGeom>
          <a:ln w="28575">
            <a:solidFill>
              <a:schemeClr val="tx1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1350C9D-B648-4667-A885-9DEB8ECC21C1}"/>
              </a:ext>
            </a:extLst>
          </p:cNvPr>
          <p:cNvSpPr txBox="1"/>
          <p:nvPr/>
        </p:nvSpPr>
        <p:spPr>
          <a:xfrm>
            <a:off x="5019107" y="6008424"/>
            <a:ext cx="1076893" cy="2748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Comparator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tree</a:t>
            </a:r>
            <a:endParaRPr lang="ko-KR" alt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E7FF4E-E089-4ABF-B7B9-6F945543313E}"/>
              </a:ext>
            </a:extLst>
          </p:cNvPr>
          <p:cNvSpPr txBox="1"/>
          <p:nvPr/>
        </p:nvSpPr>
        <p:spPr>
          <a:xfrm>
            <a:off x="164429" y="5997814"/>
            <a:ext cx="1076893" cy="2748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Comparator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tree</a:t>
            </a:r>
            <a:endParaRPr lang="ko-KR" alt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타원 302">
            <a:extLst>
              <a:ext uri="{FF2B5EF4-FFF2-40B4-BE49-F238E27FC236}">
                <a16:creationId xmlns:a16="http://schemas.microsoft.com/office/drawing/2014/main" id="{B738512E-5DF8-449C-ACC9-358FCC9A01C5}"/>
              </a:ext>
            </a:extLst>
          </p:cNvPr>
          <p:cNvSpPr/>
          <p:nvPr/>
        </p:nvSpPr>
        <p:spPr>
          <a:xfrm>
            <a:off x="1136351" y="3439701"/>
            <a:ext cx="174173" cy="1741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303">
            <a:extLst>
              <a:ext uri="{FF2B5EF4-FFF2-40B4-BE49-F238E27FC236}">
                <a16:creationId xmlns:a16="http://schemas.microsoft.com/office/drawing/2014/main" id="{D990E700-02D1-4943-8406-25E26356DC9C}"/>
              </a:ext>
            </a:extLst>
          </p:cNvPr>
          <p:cNvSpPr/>
          <p:nvPr/>
        </p:nvSpPr>
        <p:spPr>
          <a:xfrm>
            <a:off x="1116217" y="3526787"/>
            <a:ext cx="222182" cy="124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310">
            <a:extLst>
              <a:ext uri="{FF2B5EF4-FFF2-40B4-BE49-F238E27FC236}">
                <a16:creationId xmlns:a16="http://schemas.microsoft.com/office/drawing/2014/main" id="{8E2E7E52-6B37-4002-B1B8-84C077A96DA5}"/>
              </a:ext>
            </a:extLst>
          </p:cNvPr>
          <p:cNvCxnSpPr>
            <a:cxnSpLocks/>
            <a:stCxn id="88" idx="0"/>
          </p:cNvCxnSpPr>
          <p:nvPr/>
        </p:nvCxnSpPr>
        <p:spPr>
          <a:xfrm>
            <a:off x="1223437" y="3439701"/>
            <a:ext cx="0" cy="214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313">
            <a:extLst>
              <a:ext uri="{FF2B5EF4-FFF2-40B4-BE49-F238E27FC236}">
                <a16:creationId xmlns:a16="http://schemas.microsoft.com/office/drawing/2014/main" id="{1520F76E-E040-4B86-A02D-CBB03E65DECA}"/>
              </a:ext>
            </a:extLst>
          </p:cNvPr>
          <p:cNvSpPr/>
          <p:nvPr/>
        </p:nvSpPr>
        <p:spPr>
          <a:xfrm>
            <a:off x="4870340" y="3436633"/>
            <a:ext cx="174173" cy="1741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314">
            <a:extLst>
              <a:ext uri="{FF2B5EF4-FFF2-40B4-BE49-F238E27FC236}">
                <a16:creationId xmlns:a16="http://schemas.microsoft.com/office/drawing/2014/main" id="{F83307DD-3961-4937-8141-DD1ADCD9D064}"/>
              </a:ext>
            </a:extLst>
          </p:cNvPr>
          <p:cNvSpPr/>
          <p:nvPr/>
        </p:nvSpPr>
        <p:spPr>
          <a:xfrm>
            <a:off x="4850206" y="3523719"/>
            <a:ext cx="222182" cy="124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315">
            <a:extLst>
              <a:ext uri="{FF2B5EF4-FFF2-40B4-BE49-F238E27FC236}">
                <a16:creationId xmlns:a16="http://schemas.microsoft.com/office/drawing/2014/main" id="{B08C05FB-19E1-4835-BBFD-CE62B1D90720}"/>
              </a:ext>
            </a:extLst>
          </p:cNvPr>
          <p:cNvCxnSpPr/>
          <p:nvPr/>
        </p:nvCxnSpPr>
        <p:spPr>
          <a:xfrm>
            <a:off x="4957426" y="3436633"/>
            <a:ext cx="0" cy="214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A67E836-BACD-40E4-8EC2-DAF6A1009026}"/>
              </a:ext>
            </a:extLst>
          </p:cNvPr>
          <p:cNvSpPr txBox="1"/>
          <p:nvPr/>
        </p:nvSpPr>
        <p:spPr>
          <a:xfrm>
            <a:off x="4962745" y="3028862"/>
            <a:ext cx="1037240" cy="506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Selected Column </a:t>
            </a:r>
            <a:b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endParaRPr lang="ko-KR" alt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8" name="꺾인 연결선 118">
            <a:extLst>
              <a:ext uri="{FF2B5EF4-FFF2-40B4-BE49-F238E27FC236}">
                <a16:creationId xmlns:a16="http://schemas.microsoft.com/office/drawing/2014/main" id="{E12E63E1-3534-45F8-9A23-683BA7C9C5B4}"/>
              </a:ext>
            </a:extLst>
          </p:cNvPr>
          <p:cNvCxnSpPr>
            <a:cxnSpLocks/>
            <a:stCxn id="66" idx="0"/>
            <a:endCxn id="22" idx="3"/>
          </p:cNvCxnSpPr>
          <p:nvPr/>
        </p:nvCxnSpPr>
        <p:spPr>
          <a:xfrm rot="5400000" flipH="1">
            <a:off x="4328876" y="5574747"/>
            <a:ext cx="374145" cy="889157"/>
          </a:xfrm>
          <a:prstGeom prst="bentConnector4">
            <a:avLst>
              <a:gd name="adj1" fmla="val -13075"/>
              <a:gd name="adj2" fmla="val 74822"/>
            </a:avLst>
          </a:prstGeom>
          <a:ln w="28575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3801497" y="833901"/>
            <a:ext cx="70243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5"/>
                </a:solidFill>
              </a:rPr>
              <a:t>1</a:t>
            </a:r>
            <a:r>
              <a:rPr lang="en-US" altLang="ko-KR" sz="1100" baseline="30000" dirty="0">
                <a:solidFill>
                  <a:schemeClr val="accent5"/>
                </a:solidFill>
              </a:rPr>
              <a:t>st</a:t>
            </a:r>
            <a:br>
              <a:rPr lang="en-US" altLang="ko-KR" sz="1100" baseline="30000" dirty="0">
                <a:solidFill>
                  <a:schemeClr val="accent5"/>
                </a:solidFill>
              </a:rPr>
            </a:br>
            <a:r>
              <a:rPr lang="en-US" altLang="ko-KR" sz="1100" dirty="0">
                <a:solidFill>
                  <a:schemeClr val="accent5"/>
                </a:solidFill>
              </a:rPr>
              <a:t> Column</a:t>
            </a:r>
            <a:endParaRPr lang="ko-KR" altLang="en-US" sz="1100" dirty="0"/>
          </a:p>
        </p:txBody>
      </p:sp>
      <p:sp>
        <p:nvSpPr>
          <p:cNvPr id="125" name="직사각형 124"/>
          <p:cNvSpPr/>
          <p:nvPr/>
        </p:nvSpPr>
        <p:spPr>
          <a:xfrm>
            <a:off x="4559729" y="829932"/>
            <a:ext cx="70243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5"/>
                </a:solidFill>
              </a:rPr>
              <a:t>2</a:t>
            </a:r>
            <a:r>
              <a:rPr lang="en-US" altLang="ko-KR" sz="1100" baseline="30000" dirty="0">
                <a:solidFill>
                  <a:schemeClr val="accent5"/>
                </a:solidFill>
              </a:rPr>
              <a:t>nd</a:t>
            </a:r>
            <a:r>
              <a:rPr lang="en-US" altLang="ko-KR" sz="1100" dirty="0">
                <a:solidFill>
                  <a:schemeClr val="accent5"/>
                </a:solidFill>
              </a:rPr>
              <a:t> </a:t>
            </a:r>
            <a:r>
              <a:rPr lang="en-US" altLang="ko-KR" sz="1100" baseline="30000" dirty="0">
                <a:solidFill>
                  <a:schemeClr val="accent5"/>
                </a:solidFill>
              </a:rPr>
              <a:t/>
            </a:r>
            <a:br>
              <a:rPr lang="en-US" altLang="ko-KR" sz="1100" baseline="30000" dirty="0">
                <a:solidFill>
                  <a:schemeClr val="accent5"/>
                </a:solidFill>
              </a:rPr>
            </a:br>
            <a:r>
              <a:rPr lang="en-US" altLang="ko-KR" sz="1100" dirty="0">
                <a:solidFill>
                  <a:schemeClr val="accent5"/>
                </a:solidFill>
              </a:rPr>
              <a:t> Column</a:t>
            </a:r>
            <a:endParaRPr lang="ko-KR" altLang="en-US" sz="1100" dirty="0"/>
          </a:p>
        </p:txBody>
      </p:sp>
      <p:sp>
        <p:nvSpPr>
          <p:cNvPr id="126" name="직사각형 125"/>
          <p:cNvSpPr/>
          <p:nvPr/>
        </p:nvSpPr>
        <p:spPr>
          <a:xfrm>
            <a:off x="5339580" y="823848"/>
            <a:ext cx="70243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5"/>
                </a:solidFill>
              </a:rPr>
              <a:t>3</a:t>
            </a:r>
            <a:r>
              <a:rPr lang="en-US" altLang="ko-KR" sz="1100" baseline="30000" dirty="0">
                <a:solidFill>
                  <a:schemeClr val="accent5"/>
                </a:solidFill>
              </a:rPr>
              <a:t>rd</a:t>
            </a:r>
            <a:br>
              <a:rPr lang="en-US" altLang="ko-KR" sz="1100" baseline="30000" dirty="0">
                <a:solidFill>
                  <a:schemeClr val="accent5"/>
                </a:solidFill>
              </a:rPr>
            </a:br>
            <a:r>
              <a:rPr lang="en-US" altLang="ko-KR" sz="1100" dirty="0">
                <a:solidFill>
                  <a:schemeClr val="accent5"/>
                </a:solidFill>
              </a:rPr>
              <a:t> Column</a:t>
            </a:r>
            <a:endParaRPr lang="ko-KR" altLang="en-US" sz="1100" dirty="0"/>
          </a:p>
        </p:txBody>
      </p:sp>
      <p:sp>
        <p:nvSpPr>
          <p:cNvPr id="127" name="타원 126"/>
          <p:cNvSpPr/>
          <p:nvPr/>
        </p:nvSpPr>
        <p:spPr>
          <a:xfrm>
            <a:off x="4703043" y="1624609"/>
            <a:ext cx="462356" cy="46235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accent5"/>
                </a:solidFill>
              </a:rPr>
              <a:t>max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cxnSp>
        <p:nvCxnSpPr>
          <p:cNvPr id="128" name="직선 화살표 연결선 127"/>
          <p:cNvCxnSpPr>
            <a:endCxn id="127" idx="2"/>
          </p:cNvCxnSpPr>
          <p:nvPr/>
        </p:nvCxnSpPr>
        <p:spPr>
          <a:xfrm>
            <a:off x="4142505" y="1461046"/>
            <a:ext cx="553946" cy="381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endCxn id="127" idx="0"/>
          </p:cNvCxnSpPr>
          <p:nvPr/>
        </p:nvCxnSpPr>
        <p:spPr>
          <a:xfrm flipH="1">
            <a:off x="4934221" y="1477016"/>
            <a:ext cx="723" cy="147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endCxn id="127" idx="6"/>
          </p:cNvCxnSpPr>
          <p:nvPr/>
        </p:nvCxnSpPr>
        <p:spPr>
          <a:xfrm flipH="1">
            <a:off x="5165399" y="1473996"/>
            <a:ext cx="554360" cy="3817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 flipH="1">
            <a:off x="4933498" y="2082472"/>
            <a:ext cx="723" cy="147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왼쪽 대괄호 54">
            <a:extLst>
              <a:ext uri="{FF2B5EF4-FFF2-40B4-BE49-F238E27FC236}">
                <a16:creationId xmlns:a16="http://schemas.microsoft.com/office/drawing/2014/main" id="{BBC3FD9E-82FA-4754-BE4A-E5A27C32B926}"/>
              </a:ext>
            </a:extLst>
          </p:cNvPr>
          <p:cNvSpPr/>
          <p:nvPr/>
        </p:nvSpPr>
        <p:spPr>
          <a:xfrm>
            <a:off x="3873208" y="1212256"/>
            <a:ext cx="22874" cy="245768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왼쪽 대괄호 55">
            <a:extLst>
              <a:ext uri="{FF2B5EF4-FFF2-40B4-BE49-F238E27FC236}">
                <a16:creationId xmlns:a16="http://schemas.microsoft.com/office/drawing/2014/main" id="{8067AECA-7A68-4735-B4B1-4BF8EDD95289}"/>
              </a:ext>
            </a:extLst>
          </p:cNvPr>
          <p:cNvSpPr/>
          <p:nvPr/>
        </p:nvSpPr>
        <p:spPr>
          <a:xfrm flipH="1">
            <a:off x="4433294" y="1212256"/>
            <a:ext cx="22874" cy="245768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왼쪽 대괄호 54">
            <a:extLst>
              <a:ext uri="{FF2B5EF4-FFF2-40B4-BE49-F238E27FC236}">
                <a16:creationId xmlns:a16="http://schemas.microsoft.com/office/drawing/2014/main" id="{BBC3FD9E-82FA-4754-BE4A-E5A27C32B926}"/>
              </a:ext>
            </a:extLst>
          </p:cNvPr>
          <p:cNvSpPr/>
          <p:nvPr/>
        </p:nvSpPr>
        <p:spPr>
          <a:xfrm>
            <a:off x="4638271" y="1212256"/>
            <a:ext cx="22874" cy="245768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왼쪽 대괄호 55">
            <a:extLst>
              <a:ext uri="{FF2B5EF4-FFF2-40B4-BE49-F238E27FC236}">
                <a16:creationId xmlns:a16="http://schemas.microsoft.com/office/drawing/2014/main" id="{8067AECA-7A68-4735-B4B1-4BF8EDD95289}"/>
              </a:ext>
            </a:extLst>
          </p:cNvPr>
          <p:cNvSpPr/>
          <p:nvPr/>
        </p:nvSpPr>
        <p:spPr>
          <a:xfrm flipH="1">
            <a:off x="5198357" y="1212256"/>
            <a:ext cx="22874" cy="245768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왼쪽 대괄호 54">
            <a:extLst>
              <a:ext uri="{FF2B5EF4-FFF2-40B4-BE49-F238E27FC236}">
                <a16:creationId xmlns:a16="http://schemas.microsoft.com/office/drawing/2014/main" id="{BBC3FD9E-82FA-4754-BE4A-E5A27C32B926}"/>
              </a:ext>
            </a:extLst>
          </p:cNvPr>
          <p:cNvSpPr/>
          <p:nvPr/>
        </p:nvSpPr>
        <p:spPr>
          <a:xfrm>
            <a:off x="5423086" y="1209234"/>
            <a:ext cx="22874" cy="245768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왼쪽 대괄호 55">
            <a:extLst>
              <a:ext uri="{FF2B5EF4-FFF2-40B4-BE49-F238E27FC236}">
                <a16:creationId xmlns:a16="http://schemas.microsoft.com/office/drawing/2014/main" id="{8067AECA-7A68-4735-B4B1-4BF8EDD95289}"/>
              </a:ext>
            </a:extLst>
          </p:cNvPr>
          <p:cNvSpPr/>
          <p:nvPr/>
        </p:nvSpPr>
        <p:spPr>
          <a:xfrm flipH="1">
            <a:off x="5983172" y="1209234"/>
            <a:ext cx="22874" cy="245768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왼쪽 대괄호 54">
            <a:extLst>
              <a:ext uri="{FF2B5EF4-FFF2-40B4-BE49-F238E27FC236}">
                <a16:creationId xmlns:a16="http://schemas.microsoft.com/office/drawing/2014/main" id="{BBC3FD9E-82FA-4754-BE4A-E5A27C32B926}"/>
              </a:ext>
            </a:extLst>
          </p:cNvPr>
          <p:cNvSpPr/>
          <p:nvPr/>
        </p:nvSpPr>
        <p:spPr>
          <a:xfrm>
            <a:off x="4671300" y="2226953"/>
            <a:ext cx="22874" cy="245768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왼쪽 대괄호 55">
            <a:extLst>
              <a:ext uri="{FF2B5EF4-FFF2-40B4-BE49-F238E27FC236}">
                <a16:creationId xmlns:a16="http://schemas.microsoft.com/office/drawing/2014/main" id="{8067AECA-7A68-4735-B4B1-4BF8EDD95289}"/>
              </a:ext>
            </a:extLst>
          </p:cNvPr>
          <p:cNvSpPr/>
          <p:nvPr/>
        </p:nvSpPr>
        <p:spPr>
          <a:xfrm flipH="1">
            <a:off x="5231386" y="2226953"/>
            <a:ext cx="22874" cy="245768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4487447" y="2457081"/>
            <a:ext cx="917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/>
                </a:solidFill>
              </a:rPr>
              <a:t>1</a:t>
            </a:r>
            <a:r>
              <a:rPr lang="en-US" altLang="ko-KR" sz="1200" baseline="30000" dirty="0">
                <a:solidFill>
                  <a:schemeClr val="accent5"/>
                </a:solidFill>
              </a:rPr>
              <a:t>st</a:t>
            </a:r>
            <a:r>
              <a:rPr lang="en-US" altLang="ko-KR" sz="1200" dirty="0">
                <a:solidFill>
                  <a:schemeClr val="accent5"/>
                </a:solidFill>
              </a:rPr>
              <a:t>  </a:t>
            </a:r>
            <a:r>
              <a:rPr lang="en-US" altLang="ko-KR" sz="1100" dirty="0">
                <a:solidFill>
                  <a:schemeClr val="accent5"/>
                </a:solidFill>
              </a:rPr>
              <a:t>Column</a:t>
            </a:r>
            <a:endParaRPr lang="ko-KR" alt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3841909" y="1182346"/>
            <a:ext cx="658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400" dirty="0"/>
              <a:t>0.72</a:t>
            </a:r>
            <a:r>
              <a:rPr lang="en-US" altLang="ko-KR" sz="1050" b="1" dirty="0">
                <a:solidFill>
                  <a:schemeClr val="accent5"/>
                </a:solidFill>
              </a:rPr>
              <a:t>[2]</a:t>
            </a:r>
            <a:endParaRPr lang="ko-KR" altLang="en-US" sz="1050" b="1" dirty="0"/>
          </a:p>
        </p:txBody>
      </p:sp>
      <p:sp>
        <p:nvSpPr>
          <p:cNvPr id="142" name="직사각형 141"/>
          <p:cNvSpPr/>
          <p:nvPr/>
        </p:nvSpPr>
        <p:spPr>
          <a:xfrm>
            <a:off x="4586067" y="1178131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400" dirty="0"/>
              <a:t>0.30</a:t>
            </a:r>
            <a:r>
              <a:rPr lang="en-US" altLang="ko-KR" sz="1050" b="1" dirty="0">
                <a:solidFill>
                  <a:schemeClr val="accent5"/>
                </a:solidFill>
              </a:rPr>
              <a:t>[2]</a:t>
            </a:r>
            <a:endParaRPr lang="ko-KR" altLang="en-US" sz="1050" b="1" dirty="0"/>
          </a:p>
        </p:txBody>
      </p:sp>
      <p:sp>
        <p:nvSpPr>
          <p:cNvPr id="143" name="직사각형 142"/>
          <p:cNvSpPr/>
          <p:nvPr/>
        </p:nvSpPr>
        <p:spPr>
          <a:xfrm>
            <a:off x="5372720" y="1177361"/>
            <a:ext cx="7008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400" dirty="0"/>
              <a:t>0.24</a:t>
            </a:r>
            <a:r>
              <a:rPr lang="en-US" altLang="ko-KR" sz="1050" b="1" dirty="0">
                <a:solidFill>
                  <a:schemeClr val="accent5"/>
                </a:solidFill>
              </a:rPr>
              <a:t>[0]</a:t>
            </a:r>
            <a:endParaRPr lang="ko-KR" altLang="en-US" sz="105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4623437" y="2199597"/>
            <a:ext cx="658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400" dirty="0"/>
              <a:t>0.72</a:t>
            </a:r>
            <a:r>
              <a:rPr lang="en-US" altLang="ko-KR" sz="1050" b="1" dirty="0">
                <a:solidFill>
                  <a:schemeClr val="accent5"/>
                </a:solidFill>
              </a:rPr>
              <a:t>[2]</a:t>
            </a:r>
            <a:endParaRPr lang="ko-KR" altLang="en-US" sz="1050" b="1" dirty="0"/>
          </a:p>
        </p:txBody>
      </p:sp>
      <p:grpSp>
        <p:nvGrpSpPr>
          <p:cNvPr id="145" name="그룹 144"/>
          <p:cNvGrpSpPr/>
          <p:nvPr/>
        </p:nvGrpSpPr>
        <p:grpSpPr>
          <a:xfrm>
            <a:off x="345355" y="1464032"/>
            <a:ext cx="1261542" cy="1065980"/>
            <a:chOff x="345355" y="1464032"/>
            <a:chExt cx="1261542" cy="1065980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BA86AF5-4B9A-4C6B-98AA-3B805925A675}"/>
                </a:ext>
              </a:extLst>
            </p:cNvPr>
            <p:cNvSpPr txBox="1"/>
            <p:nvPr/>
          </p:nvSpPr>
          <p:spPr>
            <a:xfrm>
              <a:off x="604528" y="2095085"/>
              <a:ext cx="764596" cy="4349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</a:rPr>
                <a:t>Query</a:t>
              </a:r>
            </a:p>
            <a:p>
              <a:pPr algn="ctr"/>
              <a:r>
                <a:rPr lang="en-US" altLang="ko-KR" sz="1400" dirty="0">
                  <a:solidFill>
                    <a:schemeClr val="accent5"/>
                  </a:solidFill>
                </a:rPr>
                <a:t>(1 x d)</a:t>
              </a:r>
              <a:endParaRPr lang="ko-KR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116" name="왼쪽 대괄호 54">
              <a:extLst>
                <a:ext uri="{FF2B5EF4-FFF2-40B4-BE49-F238E27FC236}">
                  <a16:creationId xmlns:a16="http://schemas.microsoft.com/office/drawing/2014/main" id="{BBC3FD9E-82FA-4754-BE4A-E5A27C32B926}"/>
                </a:ext>
              </a:extLst>
            </p:cNvPr>
            <p:cNvSpPr/>
            <p:nvPr/>
          </p:nvSpPr>
          <p:spPr>
            <a:xfrm>
              <a:off x="345355" y="1510651"/>
              <a:ext cx="49499" cy="24576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왼쪽 대괄호 55">
              <a:extLst>
                <a:ext uri="{FF2B5EF4-FFF2-40B4-BE49-F238E27FC236}">
                  <a16:creationId xmlns:a16="http://schemas.microsoft.com/office/drawing/2014/main" id="{8067AECA-7A68-4735-B4B1-4BF8EDD95289}"/>
                </a:ext>
              </a:extLst>
            </p:cNvPr>
            <p:cNvSpPr/>
            <p:nvPr/>
          </p:nvSpPr>
          <p:spPr>
            <a:xfrm flipH="1">
              <a:off x="1557398" y="1510651"/>
              <a:ext cx="49499" cy="24576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05586" y="1464032"/>
              <a:ext cx="119029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/>
                <a:t>0.8  -0.5   0.6</a:t>
              </a:r>
              <a:endParaRPr lang="ko-KR" altLang="en-US" sz="1300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D338D9F-3E8B-4A8F-989F-BEBD5AD94C2A}"/>
              </a:ext>
            </a:extLst>
          </p:cNvPr>
          <p:cNvSpPr txBox="1"/>
          <p:nvPr/>
        </p:nvSpPr>
        <p:spPr>
          <a:xfrm>
            <a:off x="1977212" y="2115266"/>
            <a:ext cx="1561773" cy="4349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/>
                </a:solidFill>
              </a:rPr>
              <a:t>Sorted Key Matrix</a:t>
            </a:r>
          </a:p>
          <a:p>
            <a:pPr algn="ctr"/>
            <a:r>
              <a:rPr lang="en-US" altLang="ko-KR" sz="1400" dirty="0">
                <a:solidFill>
                  <a:schemeClr val="accent5"/>
                </a:solidFill>
              </a:rPr>
              <a:t>(n x d)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118" name="왼쪽 대괄호 58">
            <a:extLst>
              <a:ext uri="{FF2B5EF4-FFF2-40B4-BE49-F238E27FC236}">
                <a16:creationId xmlns:a16="http://schemas.microsoft.com/office/drawing/2014/main" id="{65249D99-87E9-4BF0-8FCB-876BCBE2ADAA}"/>
              </a:ext>
            </a:extLst>
          </p:cNvPr>
          <p:cNvSpPr/>
          <p:nvPr/>
        </p:nvSpPr>
        <p:spPr>
          <a:xfrm>
            <a:off x="1795233" y="1212746"/>
            <a:ext cx="70936" cy="898106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왼쪽 대괄호 59">
            <a:extLst>
              <a:ext uri="{FF2B5EF4-FFF2-40B4-BE49-F238E27FC236}">
                <a16:creationId xmlns:a16="http://schemas.microsoft.com/office/drawing/2014/main" id="{F18C9EFA-88EB-49C2-BFC0-B5F7A152D583}"/>
              </a:ext>
            </a:extLst>
          </p:cNvPr>
          <p:cNvSpPr/>
          <p:nvPr/>
        </p:nvSpPr>
        <p:spPr>
          <a:xfrm flipH="1">
            <a:off x="3652821" y="1212746"/>
            <a:ext cx="70936" cy="898106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모서리가 둥근 직사각형 12">
            <a:extLst>
              <a:ext uri="{FF2B5EF4-FFF2-40B4-BE49-F238E27FC236}">
                <a16:creationId xmlns:a16="http://schemas.microsoft.com/office/drawing/2014/main" id="{05EF3009-3996-4973-A0D4-D0748DB8DEAA}"/>
              </a:ext>
            </a:extLst>
          </p:cNvPr>
          <p:cNvSpPr/>
          <p:nvPr/>
        </p:nvSpPr>
        <p:spPr>
          <a:xfrm>
            <a:off x="2456600" y="1216913"/>
            <a:ext cx="569587" cy="272971"/>
          </a:xfrm>
          <a:prstGeom prst="roundRect">
            <a:avLst/>
          </a:prstGeom>
          <a:solidFill>
            <a:srgbClr val="C00000">
              <a:alpha val="20000"/>
            </a:srgb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22" name="모서리가 둥근 직사각형 12">
            <a:extLst>
              <a:ext uri="{FF2B5EF4-FFF2-40B4-BE49-F238E27FC236}">
                <a16:creationId xmlns:a16="http://schemas.microsoft.com/office/drawing/2014/main" id="{00E36672-EF9A-4D8B-889B-D0C1B6E7D616}"/>
              </a:ext>
            </a:extLst>
          </p:cNvPr>
          <p:cNvSpPr/>
          <p:nvPr/>
        </p:nvSpPr>
        <p:spPr>
          <a:xfrm>
            <a:off x="3127364" y="1829166"/>
            <a:ext cx="492339" cy="272971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23" name="모서리가 둥근 직사각형 12">
            <a:extLst>
              <a:ext uri="{FF2B5EF4-FFF2-40B4-BE49-F238E27FC236}">
                <a16:creationId xmlns:a16="http://schemas.microsoft.com/office/drawing/2014/main" id="{00E36672-EF9A-4D8B-889B-D0C1B6E7D616}"/>
              </a:ext>
            </a:extLst>
          </p:cNvPr>
          <p:cNvSpPr/>
          <p:nvPr/>
        </p:nvSpPr>
        <p:spPr>
          <a:xfrm>
            <a:off x="1927496" y="1550403"/>
            <a:ext cx="506270" cy="272971"/>
          </a:xfrm>
          <a:prstGeom prst="round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248717" y="2795128"/>
            <a:ext cx="5800306" cy="0"/>
          </a:xfrm>
          <a:prstGeom prst="line">
            <a:avLst/>
          </a:prstGeom>
          <a:ln w="19050">
            <a:solidFill>
              <a:srgbClr val="0F0F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모서리가 둥근 직사각형 182">
            <a:extLst>
              <a:ext uri="{FF2B5EF4-FFF2-40B4-BE49-F238E27FC236}">
                <a16:creationId xmlns:a16="http://schemas.microsoft.com/office/drawing/2014/main" id="{A4C17892-977B-4DDF-B858-21A4FE692C6E}"/>
              </a:ext>
            </a:extLst>
          </p:cNvPr>
          <p:cNvSpPr/>
          <p:nvPr/>
        </p:nvSpPr>
        <p:spPr>
          <a:xfrm rot="10800000">
            <a:off x="467641" y="4653567"/>
            <a:ext cx="1497985" cy="849046"/>
          </a:xfrm>
          <a:prstGeom prst="roundRect">
            <a:avLst>
              <a:gd name="adj" fmla="val 6881"/>
            </a:avLst>
          </a:prstGeom>
          <a:solidFill>
            <a:schemeClr val="accent5">
              <a:lumMod val="20000"/>
              <a:lumOff val="80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53" name="모서리가 둥근 직사각형 10">
            <a:extLst>
              <a:ext uri="{FF2B5EF4-FFF2-40B4-BE49-F238E27FC236}">
                <a16:creationId xmlns:a16="http://schemas.microsoft.com/office/drawing/2014/main" id="{97954B73-65A8-47E1-B5BF-75D901605354}"/>
              </a:ext>
            </a:extLst>
          </p:cNvPr>
          <p:cNvSpPr/>
          <p:nvPr/>
        </p:nvSpPr>
        <p:spPr>
          <a:xfrm rot="10800000">
            <a:off x="1490094" y="5149849"/>
            <a:ext cx="329145" cy="2635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모서리가 둥근 직사각형 10">
            <a:extLst>
              <a:ext uri="{FF2B5EF4-FFF2-40B4-BE49-F238E27FC236}">
                <a16:creationId xmlns:a16="http://schemas.microsoft.com/office/drawing/2014/main" id="{5F006DC5-0061-4E58-AE6E-036CBB0E658F}"/>
              </a:ext>
            </a:extLst>
          </p:cNvPr>
          <p:cNvSpPr/>
          <p:nvPr/>
        </p:nvSpPr>
        <p:spPr>
          <a:xfrm rot="10800000">
            <a:off x="1049835" y="5145214"/>
            <a:ext cx="329145" cy="26818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모서리가 둥근 직사각형 10">
            <a:extLst>
              <a:ext uri="{FF2B5EF4-FFF2-40B4-BE49-F238E27FC236}">
                <a16:creationId xmlns:a16="http://schemas.microsoft.com/office/drawing/2014/main" id="{7CFDB82A-2220-420A-99B4-41D580EA9735}"/>
              </a:ext>
            </a:extLst>
          </p:cNvPr>
          <p:cNvSpPr/>
          <p:nvPr/>
        </p:nvSpPr>
        <p:spPr>
          <a:xfrm rot="10800000">
            <a:off x="617308" y="5145213"/>
            <a:ext cx="329145" cy="2702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683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954BDC0-6F8F-4448-87CD-62C58CD6B3D8}"/>
              </a:ext>
            </a:extLst>
          </p:cNvPr>
          <p:cNvSpPr txBox="1"/>
          <p:nvPr/>
        </p:nvSpPr>
        <p:spPr>
          <a:xfrm>
            <a:off x="286207" y="4653567"/>
            <a:ext cx="1865236" cy="429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Component </a:t>
            </a:r>
          </a:p>
          <a:p>
            <a:pPr algn="ctr"/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Multiplication Buffer</a:t>
            </a:r>
          </a:p>
        </p:txBody>
      </p:sp>
      <p:grpSp>
        <p:nvGrpSpPr>
          <p:cNvPr id="146" name="그룹 145"/>
          <p:cNvGrpSpPr/>
          <p:nvPr/>
        </p:nvGrpSpPr>
        <p:grpSpPr>
          <a:xfrm>
            <a:off x="376085" y="4239836"/>
            <a:ext cx="1681200" cy="1287541"/>
            <a:chOff x="397904" y="3836899"/>
            <a:chExt cx="1673324" cy="1287541"/>
          </a:xfrm>
        </p:grpSpPr>
        <p:sp>
          <p:nvSpPr>
            <p:cNvPr id="147" name="모서리가 둥근 직사각형 142">
              <a:extLst>
                <a:ext uri="{FF2B5EF4-FFF2-40B4-BE49-F238E27FC236}">
                  <a16:creationId xmlns:a16="http://schemas.microsoft.com/office/drawing/2014/main" id="{CDD9F54B-E27E-4B5A-8E38-9A4D426CAA5E}"/>
                </a:ext>
              </a:extLst>
            </p:cNvPr>
            <p:cNvSpPr/>
            <p:nvPr/>
          </p:nvSpPr>
          <p:spPr>
            <a:xfrm rot="10800000">
              <a:off x="487275" y="3856366"/>
              <a:ext cx="1497985" cy="1268074"/>
            </a:xfrm>
            <a:prstGeom prst="roundRect">
              <a:avLst>
                <a:gd name="adj" fmla="val 6881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683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모서리가 둥근 직사각형 10">
              <a:extLst>
                <a:ext uri="{FF2B5EF4-FFF2-40B4-BE49-F238E27FC236}">
                  <a16:creationId xmlns:a16="http://schemas.microsoft.com/office/drawing/2014/main" id="{7FEDAF9E-CC41-4C59-8016-9F6BA7B6F8E9}"/>
                </a:ext>
              </a:extLst>
            </p:cNvPr>
            <p:cNvSpPr/>
            <p:nvPr/>
          </p:nvSpPr>
          <p:spPr>
            <a:xfrm rot="10800000">
              <a:off x="1509729" y="4288629"/>
              <a:ext cx="329145" cy="74659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683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모서리가 둥근 직사각형 10">
              <a:extLst>
                <a:ext uri="{FF2B5EF4-FFF2-40B4-BE49-F238E27FC236}">
                  <a16:creationId xmlns:a16="http://schemas.microsoft.com/office/drawing/2014/main" id="{BBB2F287-1364-4512-A0C9-DB88724DB757}"/>
                </a:ext>
              </a:extLst>
            </p:cNvPr>
            <p:cNvSpPr/>
            <p:nvPr/>
          </p:nvSpPr>
          <p:spPr>
            <a:xfrm rot="10800000">
              <a:off x="1069471" y="4288629"/>
              <a:ext cx="329145" cy="74659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683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모서리가 둥근 직사각형 10">
              <a:extLst>
                <a:ext uri="{FF2B5EF4-FFF2-40B4-BE49-F238E27FC236}">
                  <a16:creationId xmlns:a16="http://schemas.microsoft.com/office/drawing/2014/main" id="{6B82CE19-A6EC-4B4C-87C0-6C4AC116211D}"/>
                </a:ext>
              </a:extLst>
            </p:cNvPr>
            <p:cNvSpPr/>
            <p:nvPr/>
          </p:nvSpPr>
          <p:spPr>
            <a:xfrm rot="10800000">
              <a:off x="636944" y="4290699"/>
              <a:ext cx="329145" cy="74659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683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1" name="직선 연결선 146">
              <a:extLst>
                <a:ext uri="{FF2B5EF4-FFF2-40B4-BE49-F238E27FC236}">
                  <a16:creationId xmlns:a16="http://schemas.microsoft.com/office/drawing/2014/main" id="{A991BC57-0EEA-4B7E-81A5-C3D82D7BC3B0}"/>
                </a:ext>
              </a:extLst>
            </p:cNvPr>
            <p:cNvCxnSpPr/>
            <p:nvPr/>
          </p:nvCxnSpPr>
          <p:spPr>
            <a:xfrm rot="10800000">
              <a:off x="1516747" y="4852046"/>
              <a:ext cx="3221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47">
              <a:extLst>
                <a:ext uri="{FF2B5EF4-FFF2-40B4-BE49-F238E27FC236}">
                  <a16:creationId xmlns:a16="http://schemas.microsoft.com/office/drawing/2014/main" id="{0F27D52F-7CFD-4D9E-BE91-6B6BD29D85AB}"/>
                </a:ext>
              </a:extLst>
            </p:cNvPr>
            <p:cNvCxnSpPr/>
            <p:nvPr/>
          </p:nvCxnSpPr>
          <p:spPr>
            <a:xfrm rot="10800000">
              <a:off x="1504694" y="4663996"/>
              <a:ext cx="3221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48">
              <a:extLst>
                <a:ext uri="{FF2B5EF4-FFF2-40B4-BE49-F238E27FC236}">
                  <a16:creationId xmlns:a16="http://schemas.microsoft.com/office/drawing/2014/main" id="{993C9EF0-F2AF-4833-9AD1-517C836D5DE0}"/>
                </a:ext>
              </a:extLst>
            </p:cNvPr>
            <p:cNvCxnSpPr/>
            <p:nvPr/>
          </p:nvCxnSpPr>
          <p:spPr>
            <a:xfrm rot="10800000">
              <a:off x="1516747" y="4474672"/>
              <a:ext cx="3221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49">
              <a:extLst>
                <a:ext uri="{FF2B5EF4-FFF2-40B4-BE49-F238E27FC236}">
                  <a16:creationId xmlns:a16="http://schemas.microsoft.com/office/drawing/2014/main" id="{0C57F33E-C7C9-4133-9D4A-58228A399556}"/>
                </a:ext>
              </a:extLst>
            </p:cNvPr>
            <p:cNvCxnSpPr/>
            <p:nvPr/>
          </p:nvCxnSpPr>
          <p:spPr>
            <a:xfrm rot="10800000">
              <a:off x="1085989" y="4852046"/>
              <a:ext cx="3221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50">
              <a:extLst>
                <a:ext uri="{FF2B5EF4-FFF2-40B4-BE49-F238E27FC236}">
                  <a16:creationId xmlns:a16="http://schemas.microsoft.com/office/drawing/2014/main" id="{8977298E-6672-498C-B271-07C39A9FB1DE}"/>
                </a:ext>
              </a:extLst>
            </p:cNvPr>
            <p:cNvCxnSpPr/>
            <p:nvPr/>
          </p:nvCxnSpPr>
          <p:spPr>
            <a:xfrm rot="10800000">
              <a:off x="1078083" y="4663996"/>
              <a:ext cx="3221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51">
              <a:extLst>
                <a:ext uri="{FF2B5EF4-FFF2-40B4-BE49-F238E27FC236}">
                  <a16:creationId xmlns:a16="http://schemas.microsoft.com/office/drawing/2014/main" id="{99064777-7BBA-478D-B321-2A597FDC92F0}"/>
                </a:ext>
              </a:extLst>
            </p:cNvPr>
            <p:cNvCxnSpPr/>
            <p:nvPr/>
          </p:nvCxnSpPr>
          <p:spPr>
            <a:xfrm rot="10800000">
              <a:off x="1085989" y="4474672"/>
              <a:ext cx="3221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52">
              <a:extLst>
                <a:ext uri="{FF2B5EF4-FFF2-40B4-BE49-F238E27FC236}">
                  <a16:creationId xmlns:a16="http://schemas.microsoft.com/office/drawing/2014/main" id="{493DAA85-C253-400B-882E-A92D725B5D8D}"/>
                </a:ext>
              </a:extLst>
            </p:cNvPr>
            <p:cNvCxnSpPr/>
            <p:nvPr/>
          </p:nvCxnSpPr>
          <p:spPr>
            <a:xfrm rot="10800000">
              <a:off x="632798" y="4852046"/>
              <a:ext cx="3221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53">
              <a:extLst>
                <a:ext uri="{FF2B5EF4-FFF2-40B4-BE49-F238E27FC236}">
                  <a16:creationId xmlns:a16="http://schemas.microsoft.com/office/drawing/2014/main" id="{7B7D864E-2415-4FFA-AAFB-2E5150F5F0C1}"/>
                </a:ext>
              </a:extLst>
            </p:cNvPr>
            <p:cNvCxnSpPr/>
            <p:nvPr/>
          </p:nvCxnSpPr>
          <p:spPr>
            <a:xfrm rot="10800000">
              <a:off x="624892" y="4663996"/>
              <a:ext cx="3221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54">
              <a:extLst>
                <a:ext uri="{FF2B5EF4-FFF2-40B4-BE49-F238E27FC236}">
                  <a16:creationId xmlns:a16="http://schemas.microsoft.com/office/drawing/2014/main" id="{540FD8CF-609D-488A-931A-D4388D5D66D3}"/>
                </a:ext>
              </a:extLst>
            </p:cNvPr>
            <p:cNvCxnSpPr/>
            <p:nvPr/>
          </p:nvCxnSpPr>
          <p:spPr>
            <a:xfrm rot="10800000">
              <a:off x="632798" y="4474672"/>
              <a:ext cx="3221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2247D372-59E6-4689-8AB3-3E0C0D0E4F1A}"/>
                </a:ext>
              </a:extLst>
            </p:cNvPr>
            <p:cNvSpPr txBox="1"/>
            <p:nvPr/>
          </p:nvSpPr>
          <p:spPr>
            <a:xfrm>
              <a:off x="397904" y="3836899"/>
              <a:ext cx="1673324" cy="442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Component                </a:t>
              </a:r>
            </a:p>
            <a:p>
              <a:pPr algn="ctr"/>
              <a:r>
                <a: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Multiplication Buffer</a:t>
              </a:r>
            </a:p>
          </p:txBody>
        </p:sp>
      </p:grpSp>
      <p:grpSp>
        <p:nvGrpSpPr>
          <p:cNvPr id="184" name="그룹 183"/>
          <p:cNvGrpSpPr/>
          <p:nvPr/>
        </p:nvGrpSpPr>
        <p:grpSpPr>
          <a:xfrm>
            <a:off x="4117800" y="4253944"/>
            <a:ext cx="1681200" cy="1287541"/>
            <a:chOff x="397904" y="3836899"/>
            <a:chExt cx="1673324" cy="1287541"/>
          </a:xfrm>
        </p:grpSpPr>
        <p:sp>
          <p:nvSpPr>
            <p:cNvPr id="185" name="모서리가 둥근 직사각형 142">
              <a:extLst>
                <a:ext uri="{FF2B5EF4-FFF2-40B4-BE49-F238E27FC236}">
                  <a16:creationId xmlns:a16="http://schemas.microsoft.com/office/drawing/2014/main" id="{CDD9F54B-E27E-4B5A-8E38-9A4D426CAA5E}"/>
                </a:ext>
              </a:extLst>
            </p:cNvPr>
            <p:cNvSpPr/>
            <p:nvPr/>
          </p:nvSpPr>
          <p:spPr>
            <a:xfrm rot="10800000">
              <a:off x="487275" y="3856366"/>
              <a:ext cx="1497985" cy="1268074"/>
            </a:xfrm>
            <a:prstGeom prst="roundRect">
              <a:avLst>
                <a:gd name="adj" fmla="val 6881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683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모서리가 둥근 직사각형 10">
              <a:extLst>
                <a:ext uri="{FF2B5EF4-FFF2-40B4-BE49-F238E27FC236}">
                  <a16:creationId xmlns:a16="http://schemas.microsoft.com/office/drawing/2014/main" id="{7FEDAF9E-CC41-4C59-8016-9F6BA7B6F8E9}"/>
                </a:ext>
              </a:extLst>
            </p:cNvPr>
            <p:cNvSpPr/>
            <p:nvPr/>
          </p:nvSpPr>
          <p:spPr>
            <a:xfrm rot="10800000">
              <a:off x="1509729" y="4288629"/>
              <a:ext cx="329145" cy="74659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683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모서리가 둥근 직사각형 10">
              <a:extLst>
                <a:ext uri="{FF2B5EF4-FFF2-40B4-BE49-F238E27FC236}">
                  <a16:creationId xmlns:a16="http://schemas.microsoft.com/office/drawing/2014/main" id="{BBB2F287-1364-4512-A0C9-DB88724DB757}"/>
                </a:ext>
              </a:extLst>
            </p:cNvPr>
            <p:cNvSpPr/>
            <p:nvPr/>
          </p:nvSpPr>
          <p:spPr>
            <a:xfrm rot="10800000">
              <a:off x="1069471" y="4288629"/>
              <a:ext cx="329145" cy="74659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683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모서리가 둥근 직사각형 10">
              <a:extLst>
                <a:ext uri="{FF2B5EF4-FFF2-40B4-BE49-F238E27FC236}">
                  <a16:creationId xmlns:a16="http://schemas.microsoft.com/office/drawing/2014/main" id="{6B82CE19-A6EC-4B4C-87C0-6C4AC116211D}"/>
                </a:ext>
              </a:extLst>
            </p:cNvPr>
            <p:cNvSpPr/>
            <p:nvPr/>
          </p:nvSpPr>
          <p:spPr>
            <a:xfrm rot="10800000">
              <a:off x="636944" y="4290699"/>
              <a:ext cx="329145" cy="74659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683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9" name="직선 연결선 146">
              <a:extLst>
                <a:ext uri="{FF2B5EF4-FFF2-40B4-BE49-F238E27FC236}">
                  <a16:creationId xmlns:a16="http://schemas.microsoft.com/office/drawing/2014/main" id="{A991BC57-0EEA-4B7E-81A5-C3D82D7BC3B0}"/>
                </a:ext>
              </a:extLst>
            </p:cNvPr>
            <p:cNvCxnSpPr/>
            <p:nvPr/>
          </p:nvCxnSpPr>
          <p:spPr>
            <a:xfrm rot="10800000">
              <a:off x="1516747" y="4852046"/>
              <a:ext cx="3221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47">
              <a:extLst>
                <a:ext uri="{FF2B5EF4-FFF2-40B4-BE49-F238E27FC236}">
                  <a16:creationId xmlns:a16="http://schemas.microsoft.com/office/drawing/2014/main" id="{0F27D52F-7CFD-4D9E-BE91-6B6BD29D85AB}"/>
                </a:ext>
              </a:extLst>
            </p:cNvPr>
            <p:cNvCxnSpPr/>
            <p:nvPr/>
          </p:nvCxnSpPr>
          <p:spPr>
            <a:xfrm rot="10800000">
              <a:off x="1504694" y="4663996"/>
              <a:ext cx="3221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48">
              <a:extLst>
                <a:ext uri="{FF2B5EF4-FFF2-40B4-BE49-F238E27FC236}">
                  <a16:creationId xmlns:a16="http://schemas.microsoft.com/office/drawing/2014/main" id="{993C9EF0-F2AF-4833-9AD1-517C836D5DE0}"/>
                </a:ext>
              </a:extLst>
            </p:cNvPr>
            <p:cNvCxnSpPr/>
            <p:nvPr/>
          </p:nvCxnSpPr>
          <p:spPr>
            <a:xfrm rot="10800000">
              <a:off x="1516747" y="4474672"/>
              <a:ext cx="3221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49">
              <a:extLst>
                <a:ext uri="{FF2B5EF4-FFF2-40B4-BE49-F238E27FC236}">
                  <a16:creationId xmlns:a16="http://schemas.microsoft.com/office/drawing/2014/main" id="{0C57F33E-C7C9-4133-9D4A-58228A399556}"/>
                </a:ext>
              </a:extLst>
            </p:cNvPr>
            <p:cNvCxnSpPr/>
            <p:nvPr/>
          </p:nvCxnSpPr>
          <p:spPr>
            <a:xfrm rot="10800000">
              <a:off x="1085989" y="4852046"/>
              <a:ext cx="3221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50">
              <a:extLst>
                <a:ext uri="{FF2B5EF4-FFF2-40B4-BE49-F238E27FC236}">
                  <a16:creationId xmlns:a16="http://schemas.microsoft.com/office/drawing/2014/main" id="{8977298E-6672-498C-B271-07C39A9FB1DE}"/>
                </a:ext>
              </a:extLst>
            </p:cNvPr>
            <p:cNvCxnSpPr/>
            <p:nvPr/>
          </p:nvCxnSpPr>
          <p:spPr>
            <a:xfrm rot="10800000">
              <a:off x="1078083" y="4663996"/>
              <a:ext cx="3221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51">
              <a:extLst>
                <a:ext uri="{FF2B5EF4-FFF2-40B4-BE49-F238E27FC236}">
                  <a16:creationId xmlns:a16="http://schemas.microsoft.com/office/drawing/2014/main" id="{99064777-7BBA-478D-B321-2A597FDC92F0}"/>
                </a:ext>
              </a:extLst>
            </p:cNvPr>
            <p:cNvCxnSpPr/>
            <p:nvPr/>
          </p:nvCxnSpPr>
          <p:spPr>
            <a:xfrm rot="10800000">
              <a:off x="1085989" y="4474672"/>
              <a:ext cx="3221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52">
              <a:extLst>
                <a:ext uri="{FF2B5EF4-FFF2-40B4-BE49-F238E27FC236}">
                  <a16:creationId xmlns:a16="http://schemas.microsoft.com/office/drawing/2014/main" id="{493DAA85-C253-400B-882E-A92D725B5D8D}"/>
                </a:ext>
              </a:extLst>
            </p:cNvPr>
            <p:cNvCxnSpPr/>
            <p:nvPr/>
          </p:nvCxnSpPr>
          <p:spPr>
            <a:xfrm rot="10800000">
              <a:off x="632798" y="4852046"/>
              <a:ext cx="3221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53">
              <a:extLst>
                <a:ext uri="{FF2B5EF4-FFF2-40B4-BE49-F238E27FC236}">
                  <a16:creationId xmlns:a16="http://schemas.microsoft.com/office/drawing/2014/main" id="{7B7D864E-2415-4FFA-AAFB-2E5150F5F0C1}"/>
                </a:ext>
              </a:extLst>
            </p:cNvPr>
            <p:cNvCxnSpPr/>
            <p:nvPr/>
          </p:nvCxnSpPr>
          <p:spPr>
            <a:xfrm rot="10800000">
              <a:off x="624892" y="4663996"/>
              <a:ext cx="3221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54">
              <a:extLst>
                <a:ext uri="{FF2B5EF4-FFF2-40B4-BE49-F238E27FC236}">
                  <a16:creationId xmlns:a16="http://schemas.microsoft.com/office/drawing/2014/main" id="{540FD8CF-609D-488A-931A-D4388D5D66D3}"/>
                </a:ext>
              </a:extLst>
            </p:cNvPr>
            <p:cNvCxnSpPr/>
            <p:nvPr/>
          </p:nvCxnSpPr>
          <p:spPr>
            <a:xfrm rot="10800000">
              <a:off x="632798" y="4474672"/>
              <a:ext cx="3221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247D372-59E6-4689-8AB3-3E0C0D0E4F1A}"/>
                </a:ext>
              </a:extLst>
            </p:cNvPr>
            <p:cNvSpPr txBox="1"/>
            <p:nvPr/>
          </p:nvSpPr>
          <p:spPr>
            <a:xfrm>
              <a:off x="397904" y="3836899"/>
              <a:ext cx="1673324" cy="442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Component                </a:t>
              </a:r>
            </a:p>
            <a:p>
              <a:pPr algn="ctr"/>
              <a:r>
                <a: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Multiplication Buffer</a:t>
              </a: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0FA149DE-965A-4F28-869F-E0197324BD32}"/>
              </a:ext>
            </a:extLst>
          </p:cNvPr>
          <p:cNvSpPr txBox="1"/>
          <p:nvPr/>
        </p:nvSpPr>
        <p:spPr>
          <a:xfrm>
            <a:off x="2166562" y="2959972"/>
            <a:ext cx="18552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Query Vector Register</a:t>
            </a:r>
            <a:endParaRPr lang="ko-KR" alt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E5E70777-A40E-4A88-9806-5AAB5243C723}"/>
              </a:ext>
            </a:extLst>
          </p:cNvPr>
          <p:cNvSpPr txBox="1">
            <a:spLocks/>
          </p:cNvSpPr>
          <p:nvPr/>
        </p:nvSpPr>
        <p:spPr>
          <a:xfrm>
            <a:off x="6326455" y="943982"/>
            <a:ext cx="5814507" cy="5262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accent5"/>
                </a:solidFill>
              </a:rPr>
              <a:t>Query Vector Register</a:t>
            </a:r>
            <a:r>
              <a:rPr lang="en-US" altLang="ko-KR" sz="1600" dirty="0"/>
              <a:t> and </a:t>
            </a:r>
            <a:r>
              <a:rPr lang="en-US" altLang="ko-KR" sz="1600" dirty="0">
                <a:solidFill>
                  <a:schemeClr val="accent5"/>
                </a:solidFill>
              </a:rPr>
              <a:t>Sorted Key Matrix SRAM</a:t>
            </a:r>
          </a:p>
          <a:p>
            <a:r>
              <a:rPr lang="en-US" altLang="ko-KR" sz="1600" dirty="0" err="1">
                <a:solidFill>
                  <a:schemeClr val="accent5"/>
                </a:solidFill>
              </a:rPr>
              <a:t>Max_ptr</a:t>
            </a:r>
            <a:r>
              <a:rPr lang="en-US" altLang="ko-KR" sz="1600" dirty="0">
                <a:solidFill>
                  <a:schemeClr val="accent5"/>
                </a:solidFill>
              </a:rPr>
              <a:t>[ ] (and </a:t>
            </a:r>
            <a:r>
              <a:rPr lang="en-US" altLang="ko-KR" sz="1600" dirty="0" err="1">
                <a:solidFill>
                  <a:schemeClr val="accent5"/>
                </a:solidFill>
              </a:rPr>
              <a:t>Min_ptr</a:t>
            </a:r>
            <a:r>
              <a:rPr lang="en-US" altLang="ko-KR" sz="1600" dirty="0">
                <a:solidFill>
                  <a:schemeClr val="accent5"/>
                </a:solidFill>
              </a:rPr>
              <a:t>[ ]) </a:t>
            </a:r>
            <a:r>
              <a:rPr lang="en-US" altLang="ko-KR" sz="1600" dirty="0"/>
              <a:t>tracks the currently pointed entry in each column of the sorted key matrix </a:t>
            </a:r>
          </a:p>
          <a:p>
            <a:r>
              <a:rPr lang="en-US" altLang="ko-KR" sz="1600" dirty="0">
                <a:solidFill>
                  <a:schemeClr val="accent5"/>
                </a:solidFill>
              </a:rPr>
              <a:t>Multiplier </a:t>
            </a:r>
            <a:r>
              <a:rPr lang="en-US" altLang="ko-KR" sz="1600" dirty="0"/>
              <a:t>performs component multiplication </a:t>
            </a:r>
          </a:p>
          <a:p>
            <a:pPr lvl="1"/>
            <a:r>
              <a:rPr lang="en-US" altLang="ko-KR" sz="1600" dirty="0">
                <a:solidFill>
                  <a:schemeClr val="accent5"/>
                </a:solidFill>
              </a:rPr>
              <a:t>Component from Sorted Key Matrix · Query Component</a:t>
            </a:r>
          </a:p>
          <a:p>
            <a:r>
              <a:rPr lang="en-US" altLang="ko-KR" sz="1600" dirty="0">
                <a:solidFill>
                  <a:schemeClr val="accent5"/>
                </a:solidFill>
              </a:rPr>
              <a:t>Component Multiplication Buffer </a:t>
            </a:r>
            <a:r>
              <a:rPr lang="en-US" altLang="ko-KR" sz="1600" dirty="0"/>
              <a:t>buffers component multiplication results for each column</a:t>
            </a:r>
          </a:p>
          <a:p>
            <a:pPr lvl="1"/>
            <a:r>
              <a:rPr lang="en-US" altLang="ko-KR" sz="1600" dirty="0"/>
              <a:t>4 entries per column for </a:t>
            </a:r>
            <a:r>
              <a:rPr lang="en-US" altLang="ko-KR" sz="1600" dirty="0">
                <a:solidFill>
                  <a:schemeClr val="accent5"/>
                </a:solidFill>
              </a:rPr>
              <a:t>full-pipelining</a:t>
            </a:r>
          </a:p>
          <a:p>
            <a:r>
              <a:rPr lang="en-US" altLang="ko-KR" sz="1600" dirty="0">
                <a:solidFill>
                  <a:schemeClr val="accent5"/>
                </a:solidFill>
              </a:rPr>
              <a:t>Comparator Tree </a:t>
            </a:r>
            <a:r>
              <a:rPr lang="en-US" altLang="ko-KR" sz="1600" dirty="0"/>
              <a:t>computes max (and min) entry among component multiplication results from each column</a:t>
            </a:r>
          </a:p>
          <a:p>
            <a:pPr lvl="1"/>
            <a:r>
              <a:rPr lang="en-US" altLang="ko-KR" sz="1600" dirty="0"/>
              <a:t>Outputs of Comparator Trees are used to update the </a:t>
            </a:r>
            <a:r>
              <a:rPr lang="en-US" altLang="ko-KR" sz="1600" dirty="0">
                <a:solidFill>
                  <a:schemeClr val="accent5"/>
                </a:solidFill>
              </a:rPr>
              <a:t>Estimated Attention Score </a:t>
            </a:r>
            <a:r>
              <a:rPr lang="en-US" altLang="ko-KR" sz="1600" dirty="0"/>
              <a:t>in SRAM</a:t>
            </a:r>
          </a:p>
          <a:p>
            <a:pPr lvl="1"/>
            <a:r>
              <a:rPr lang="en-US" altLang="ko-KR" sz="1600" dirty="0"/>
              <a:t>The selected column’s pointer is moved</a:t>
            </a:r>
          </a:p>
          <a:p>
            <a:r>
              <a:rPr lang="en-US" altLang="ko-KR" sz="1600" dirty="0"/>
              <a:t>Repeat the process and ones with the </a:t>
            </a:r>
            <a:r>
              <a:rPr lang="en-US" altLang="ko-KR" sz="1600" dirty="0">
                <a:solidFill>
                  <a:srgbClr val="00B050"/>
                </a:solidFill>
              </a:rPr>
              <a:t>positive estimated attention scores </a:t>
            </a:r>
            <a:r>
              <a:rPr lang="en-US" altLang="ko-KR" sz="1600" dirty="0"/>
              <a:t>are selected as candidate rows</a:t>
            </a:r>
          </a:p>
        </p:txBody>
      </p:sp>
    </p:spTree>
    <p:extLst>
      <p:ext uri="{BB962C8B-B14F-4D97-AF65-F5344CB8AC3E}">
        <p14:creationId xmlns:p14="http://schemas.microsoft.com/office/powerpoint/2010/main" val="203918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A1616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A1616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A1616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A1616"/>
                                      </p:to>
                                    </p:animClr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A1616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A1616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A1616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A1616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A1616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A1616"/>
                                      </p:to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A1616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A1616"/>
                                      </p:to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A1616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A1616"/>
                                      </p:to>
                                    </p:animClr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A1616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A1616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A1616"/>
                                      </p:to>
                                    </p:animClr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A1616"/>
                                      </p:to>
                                    </p:animClr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A1616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A1616"/>
                                      </p:to>
                                    </p:animClr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A1616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A1616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A1616"/>
                                      </p:to>
                                    </p:animClr>
                                    <p:set>
                                      <p:cBhvr>
                                        <p:cTn id="7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A1616"/>
                                      </p:to>
                                    </p:animClr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A1616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71800" y="1193787"/>
            <a:ext cx="7239000" cy="514605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sz="2000" dirty="0">
                <a:solidFill>
                  <a:schemeClr val="accent3"/>
                </a:solidFill>
              </a:rPr>
              <a:t>What is Attention Mechanism?</a:t>
            </a:r>
          </a:p>
          <a:p>
            <a:pPr>
              <a:lnSpc>
                <a:spcPct val="160000"/>
              </a:lnSpc>
            </a:pPr>
            <a:r>
              <a:rPr lang="en-US" altLang="ko-KR" sz="2000" dirty="0">
                <a:solidFill>
                  <a:schemeClr val="accent3"/>
                </a:solidFill>
              </a:rPr>
              <a:t>A</a:t>
            </a:r>
            <a:r>
              <a:rPr lang="en-US" altLang="ko-KR" sz="2000" baseline="30000" dirty="0">
                <a:solidFill>
                  <a:schemeClr val="accent3"/>
                </a:solidFill>
              </a:rPr>
              <a:t>3</a:t>
            </a:r>
            <a:r>
              <a:rPr lang="en-US" altLang="ko-KR" sz="2000" dirty="0">
                <a:solidFill>
                  <a:schemeClr val="accent3"/>
                </a:solidFill>
              </a:rPr>
              <a:t>: Accelerator for Attention with Approximation</a:t>
            </a:r>
          </a:p>
          <a:p>
            <a:pPr>
              <a:lnSpc>
                <a:spcPct val="160000"/>
              </a:lnSpc>
            </a:pPr>
            <a:r>
              <a:rPr lang="en-US" altLang="ko-KR" sz="2000" dirty="0">
                <a:solidFill>
                  <a:srgbClr val="A5A5A5"/>
                </a:solidFill>
              </a:rPr>
              <a:t>Base-A</a:t>
            </a:r>
            <a:r>
              <a:rPr lang="en-US" altLang="ko-KR" sz="2000" baseline="30000" dirty="0">
                <a:solidFill>
                  <a:srgbClr val="A5A5A5"/>
                </a:solidFill>
              </a:rPr>
              <a:t>3</a:t>
            </a:r>
            <a:r>
              <a:rPr lang="en-US" altLang="ko-KR" sz="2000" dirty="0">
                <a:solidFill>
                  <a:srgbClr val="A5A5A5"/>
                </a:solidFill>
              </a:rPr>
              <a:t>: Hardware Accelerator for Base Attention</a:t>
            </a:r>
          </a:p>
          <a:p>
            <a:pPr>
              <a:lnSpc>
                <a:spcPct val="160000"/>
              </a:lnSpc>
            </a:pPr>
            <a:r>
              <a:rPr lang="en-US" altLang="ko-KR" sz="2000" dirty="0">
                <a:solidFill>
                  <a:srgbClr val="A5A5A5"/>
                </a:solidFill>
              </a:rPr>
              <a:t>Approximate Attention Mechanism</a:t>
            </a:r>
          </a:p>
          <a:p>
            <a:pPr>
              <a:lnSpc>
                <a:spcPct val="160000"/>
              </a:lnSpc>
            </a:pPr>
            <a:r>
              <a:rPr lang="en-US" altLang="ko-KR" sz="2000" dirty="0">
                <a:solidFill>
                  <a:srgbClr val="A5A5A5"/>
                </a:solidFill>
              </a:rPr>
              <a:t>Approx-A</a:t>
            </a:r>
            <a:r>
              <a:rPr lang="en-US" altLang="ko-KR" sz="2000" baseline="30000" dirty="0">
                <a:solidFill>
                  <a:srgbClr val="A5A5A5"/>
                </a:solidFill>
              </a:rPr>
              <a:t>3</a:t>
            </a:r>
            <a:r>
              <a:rPr lang="en-US" altLang="ko-KR" sz="2000" dirty="0">
                <a:solidFill>
                  <a:srgbClr val="A5A5A5"/>
                </a:solidFill>
              </a:rPr>
              <a:t>: Hardware Accelerator for Approximate Attention</a:t>
            </a:r>
          </a:p>
          <a:p>
            <a:pPr>
              <a:lnSpc>
                <a:spcPct val="160000"/>
              </a:lnSpc>
            </a:pPr>
            <a:r>
              <a:rPr lang="en-US" altLang="ko-KR" sz="2000" dirty="0">
                <a:solidFill>
                  <a:schemeClr val="accent5"/>
                </a:solidFill>
              </a:rPr>
              <a:t>Evaluation</a:t>
            </a:r>
          </a:p>
          <a:p>
            <a:pPr>
              <a:lnSpc>
                <a:spcPct val="160000"/>
              </a:lnSpc>
            </a:pPr>
            <a:r>
              <a:rPr lang="en-US" altLang="ko-KR" sz="2000" dirty="0"/>
              <a:t>Conclusions</a:t>
            </a:r>
            <a:endParaRPr lang="en-US" altLang="ko-KR" dirty="0"/>
          </a:p>
          <a:p>
            <a:pPr>
              <a:lnSpc>
                <a:spcPct val="160000"/>
              </a:lnSpc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6200" y="713998"/>
            <a:ext cx="12009120" cy="169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0" y="295169"/>
            <a:ext cx="11757660" cy="700498"/>
          </a:xfrm>
        </p:spPr>
        <p:txBody>
          <a:bodyPr/>
          <a:lstStyle/>
          <a:p>
            <a:r>
              <a:rPr lang="en-US" altLang="ko-KR" dirty="0"/>
              <a:t>Presentation Outline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30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>
                <a:latin typeface="roboto" panose="02000000000000000000" pitchFamily="2" charset="0"/>
                <a:ea typeface="roboto" panose="02000000000000000000" pitchFamily="2" charset="0"/>
              </a:rPr>
              <a:t>Impact of Approximation on Accuracy</a:t>
            </a:r>
            <a:endParaRPr lang="ko-KR" altLang="en-US" sz="3200" dirty="0">
              <a:latin typeface="roboto" panose="02000000000000000000" pitchFamily="2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866127"/>
            <a:ext cx="11910060" cy="270891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dirty="0"/>
              <a:t>Approximation scheme affects end-to-end model accuracy</a:t>
            </a: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schemeClr val="accent5"/>
                </a:solidFill>
              </a:rPr>
              <a:t>Conservative approximation scheme (M = 1/2n, T = 5%</a:t>
            </a:r>
            <a:r>
              <a:rPr lang="en-US" altLang="ko-KR" sz="1800" dirty="0">
                <a:solidFill>
                  <a:srgbClr val="0F0F70"/>
                </a:solidFill>
              </a:rPr>
              <a:t>*</a:t>
            </a:r>
            <a:r>
              <a:rPr lang="en-US" altLang="ko-KR" sz="1800" dirty="0">
                <a:solidFill>
                  <a:schemeClr val="accent5"/>
                </a:solidFill>
              </a:rPr>
              <a:t>) </a:t>
            </a:r>
            <a:r>
              <a:rPr lang="en-US" altLang="ko-KR" sz="1800" dirty="0"/>
              <a:t>loses about </a:t>
            </a:r>
            <a:r>
              <a:rPr lang="en-US" altLang="ko-KR" sz="1800" dirty="0">
                <a:solidFill>
                  <a:srgbClr val="00B050"/>
                </a:solidFill>
              </a:rPr>
              <a:t>1-1.6%</a:t>
            </a:r>
            <a:r>
              <a:rPr lang="en-US" altLang="ko-KR" sz="1800" dirty="0"/>
              <a:t> accuracy metric</a:t>
            </a: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schemeClr val="accent5"/>
                </a:solidFill>
              </a:rPr>
              <a:t>Aggressive approximation scheme (M= 1/8n, T = 10%</a:t>
            </a:r>
            <a:r>
              <a:rPr lang="en-US" altLang="ko-KR" sz="1800" dirty="0">
                <a:solidFill>
                  <a:srgbClr val="0F0F70"/>
                </a:solidFill>
              </a:rPr>
              <a:t>*</a:t>
            </a:r>
            <a:r>
              <a:rPr lang="en-US" altLang="ko-KR" sz="1800" dirty="0">
                <a:solidFill>
                  <a:schemeClr val="accent5"/>
                </a:solidFill>
              </a:rPr>
              <a:t>) </a:t>
            </a:r>
            <a:r>
              <a:rPr lang="en-US" altLang="ko-KR" sz="1800" dirty="0"/>
              <a:t>loses about </a:t>
            </a:r>
            <a:r>
              <a:rPr lang="en-US" altLang="ko-KR" sz="1800" dirty="0">
                <a:solidFill>
                  <a:srgbClr val="C00000"/>
                </a:solidFill>
              </a:rPr>
              <a:t>8-9%</a:t>
            </a:r>
            <a:r>
              <a:rPr lang="en-US" altLang="ko-KR" sz="1800" dirty="0"/>
              <a:t> accuracy metric</a:t>
            </a:r>
          </a:p>
          <a:p>
            <a:pPr>
              <a:lnSpc>
                <a:spcPct val="120000"/>
              </a:lnSpc>
            </a:pPr>
            <a:r>
              <a:rPr lang="en-US" altLang="ko-KR" sz="1800" dirty="0"/>
              <a:t>The amount of top entries selected (right graph) shows that aggressive approximation scheme may miss </a:t>
            </a:r>
            <a:br>
              <a:rPr lang="en-US" altLang="ko-KR" sz="1800" dirty="0"/>
            </a:br>
            <a:r>
              <a:rPr lang="en-US" altLang="ko-KR" sz="1800" dirty="0"/>
              <a:t>some items with high attention scores</a:t>
            </a:r>
          </a:p>
          <a:p>
            <a:pPr>
              <a:lnSpc>
                <a:spcPct val="120000"/>
              </a:lnSpc>
            </a:pPr>
            <a:endParaRPr lang="en-US" altLang="ko-KR" sz="1800" baseline="30000" dirty="0"/>
          </a:p>
          <a:p>
            <a:pPr>
              <a:lnSpc>
                <a:spcPct val="120000"/>
              </a:lnSpc>
            </a:pPr>
            <a:endParaRPr lang="en-US" altLang="ko-KR" sz="1800" baseline="30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CEDB02-4D0D-4483-9CB5-C6066472E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007" y="3165556"/>
            <a:ext cx="9190182" cy="305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F82D50-5394-426A-934C-A4A9FF588B09}"/>
              </a:ext>
            </a:extLst>
          </p:cNvPr>
          <p:cNvSpPr txBox="1"/>
          <p:nvPr/>
        </p:nvSpPr>
        <p:spPr>
          <a:xfrm>
            <a:off x="2088682" y="3098169"/>
            <a:ext cx="12224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Base A</a:t>
            </a:r>
            <a:r>
              <a:rPr lang="en-US" baseline="300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3386D-29DA-40EA-993D-B95535BDE58A}"/>
              </a:ext>
            </a:extLst>
          </p:cNvPr>
          <p:cNvSpPr txBox="1"/>
          <p:nvPr/>
        </p:nvSpPr>
        <p:spPr>
          <a:xfrm>
            <a:off x="4243137" y="3098169"/>
            <a:ext cx="31201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Approx. A</a:t>
            </a:r>
            <a:r>
              <a:rPr lang="en-US" baseline="30000" dirty="0"/>
              <a:t>3 </a:t>
            </a:r>
            <a:r>
              <a:rPr lang="en-US" dirty="0"/>
              <a:t>(conservative)</a:t>
            </a:r>
            <a:endParaRPr lang="en-US" baseline="30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C6FAE-036A-4E5C-A8BA-9D2AC79F78DB}"/>
              </a:ext>
            </a:extLst>
          </p:cNvPr>
          <p:cNvSpPr txBox="1"/>
          <p:nvPr/>
        </p:nvSpPr>
        <p:spPr>
          <a:xfrm>
            <a:off x="7889167" y="3127665"/>
            <a:ext cx="33896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Approx. A</a:t>
            </a:r>
            <a:r>
              <a:rPr lang="en-US" baseline="30000" dirty="0"/>
              <a:t>3 </a:t>
            </a:r>
            <a:r>
              <a:rPr lang="en-US" dirty="0"/>
              <a:t>(aggressive)</a:t>
            </a:r>
            <a:endParaRPr lang="en-US" baseline="30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1404DC-F591-4CD9-9E48-129C38A34BDB}"/>
              </a:ext>
            </a:extLst>
          </p:cNvPr>
          <p:cNvSpPr/>
          <p:nvPr/>
        </p:nvSpPr>
        <p:spPr>
          <a:xfrm>
            <a:off x="5958039" y="3429000"/>
            <a:ext cx="4880008" cy="2787573"/>
          </a:xfrm>
          <a:prstGeom prst="roundRect">
            <a:avLst/>
          </a:prstGeom>
          <a:noFill/>
          <a:ln w="38100">
            <a:solidFill>
              <a:srgbClr val="0F0F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597CC2-A842-436E-B002-A76C2D2E3BC9}"/>
              </a:ext>
            </a:extLst>
          </p:cNvPr>
          <p:cNvCxnSpPr>
            <a:cxnSpLocks/>
          </p:cNvCxnSpPr>
          <p:nvPr/>
        </p:nvCxnSpPr>
        <p:spPr>
          <a:xfrm flipH="1">
            <a:off x="6134100" y="1129571"/>
            <a:ext cx="528026" cy="279132"/>
          </a:xfrm>
          <a:prstGeom prst="straightConnector1">
            <a:avLst/>
          </a:prstGeom>
          <a:ln w="19050">
            <a:solidFill>
              <a:srgbClr val="0F0F7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A15672-AF7B-484A-B2FF-D33217B58B5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651058" y="1129571"/>
            <a:ext cx="1559292" cy="0"/>
          </a:xfrm>
          <a:prstGeom prst="line">
            <a:avLst/>
          </a:prstGeom>
          <a:ln w="19050">
            <a:solidFill>
              <a:srgbClr val="0F0F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4607C42-4AEB-4086-BEBB-EF334A3C0E04}"/>
              </a:ext>
            </a:extLst>
          </p:cNvPr>
          <p:cNvSpPr txBox="1"/>
          <p:nvPr/>
        </p:nvSpPr>
        <p:spPr>
          <a:xfrm>
            <a:off x="8210350" y="867961"/>
            <a:ext cx="3301465" cy="523220"/>
          </a:xfrm>
          <a:prstGeom prst="rect">
            <a:avLst/>
          </a:prstGeom>
          <a:noFill/>
          <a:ln w="19050">
            <a:solidFill>
              <a:srgbClr val="0F0F7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Another approximation scheme omitted </a:t>
            </a:r>
            <a:br>
              <a:rPr lang="en-US" sz="1400" dirty="0"/>
            </a:br>
            <a:r>
              <a:rPr lang="en-US" sz="1400" dirty="0"/>
              <a:t>in this talk. </a:t>
            </a:r>
            <a:r>
              <a:rPr lang="en-US" altLang="ko-KR" sz="1400" dirty="0"/>
              <a:t>Please s</a:t>
            </a:r>
            <a:r>
              <a:rPr lang="en-US" sz="1400" dirty="0"/>
              <a:t>ee the paper.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37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6B709B-8D19-4C4F-9F3B-25787CC0F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8" y="3147084"/>
            <a:ext cx="9653588" cy="30712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>
                <a:latin typeface="roboto" panose="02000000000000000000" pitchFamily="2" charset="0"/>
                <a:ea typeface="roboto" panose="02000000000000000000" pitchFamily="2" charset="0"/>
              </a:rPr>
              <a:t>Performance Evaluation</a:t>
            </a:r>
            <a:endParaRPr lang="ko-KR" altLang="en-US" sz="3200" dirty="0">
              <a:latin typeface="roboto" panose="02000000000000000000" pitchFamily="2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866127"/>
            <a:ext cx="11910060" cy="2708911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spcBef>
                <a:spcPts val="500"/>
              </a:spcBef>
            </a:pPr>
            <a:r>
              <a:rPr lang="en-US" altLang="ko-KR" sz="1700" dirty="0"/>
              <a:t>We compare 1Ghz A</a:t>
            </a:r>
            <a:r>
              <a:rPr lang="en-US" altLang="ko-KR" sz="1700" baseline="30000" dirty="0"/>
              <a:t>3 </a:t>
            </a:r>
            <a:r>
              <a:rPr lang="en-US" altLang="ko-KR" sz="1700" dirty="0"/>
              <a:t>accelerator performance to the 6-core Intel Xeon Gold (3.4 </a:t>
            </a:r>
            <a:r>
              <a:rPr lang="en-US" altLang="ko-KR" sz="1700" dirty="0" err="1"/>
              <a:t>Ghz</a:t>
            </a:r>
            <a:r>
              <a:rPr lang="en-US" altLang="ko-KR" sz="1700" dirty="0"/>
              <a:t>) CPU and NVIDIA Titan V GPU</a:t>
            </a:r>
          </a:p>
          <a:p>
            <a:pPr>
              <a:lnSpc>
                <a:spcPct val="114000"/>
              </a:lnSpc>
              <a:spcBef>
                <a:spcPts val="500"/>
              </a:spcBef>
            </a:pPr>
            <a:r>
              <a:rPr lang="en-US" altLang="ko-KR" sz="1700" dirty="0">
                <a:solidFill>
                  <a:schemeClr val="accent5"/>
                </a:solidFill>
              </a:rPr>
              <a:t>Single Base A</a:t>
            </a:r>
            <a:r>
              <a:rPr lang="en-US" altLang="ko-KR" sz="1700" baseline="30000" dirty="0">
                <a:solidFill>
                  <a:schemeClr val="accent5"/>
                </a:solidFill>
              </a:rPr>
              <a:t>3 </a:t>
            </a:r>
            <a:r>
              <a:rPr lang="en-US" altLang="ko-KR" sz="1700" dirty="0">
                <a:solidFill>
                  <a:schemeClr val="accent5"/>
                </a:solidFill>
              </a:rPr>
              <a:t>accelerator</a:t>
            </a:r>
            <a:r>
              <a:rPr lang="en-US" altLang="ko-KR" sz="1700" dirty="0"/>
              <a:t>: </a:t>
            </a:r>
            <a:r>
              <a:rPr lang="en-US" altLang="ko-KR" sz="1700" dirty="0">
                <a:solidFill>
                  <a:srgbClr val="00B050"/>
                </a:solidFill>
              </a:rPr>
              <a:t>5-40</a:t>
            </a:r>
            <a:r>
              <a:rPr lang="en-US" altLang="ko-KR" sz="1700" b="1" baseline="-10000" dirty="0">
                <a:solidFill>
                  <a:srgbClr val="00B050"/>
                </a:solidFill>
              </a:rPr>
              <a:t>×</a:t>
            </a:r>
            <a:r>
              <a:rPr lang="en-US" altLang="ko-KR" sz="1700" dirty="0">
                <a:solidFill>
                  <a:srgbClr val="00B050"/>
                </a:solidFill>
              </a:rPr>
              <a:t> speedup </a:t>
            </a:r>
            <a:r>
              <a:rPr lang="en-US" altLang="ko-KR" sz="1700" dirty="0"/>
              <a:t>over the 6-core CPU</a:t>
            </a:r>
          </a:p>
          <a:p>
            <a:pPr lvl="1">
              <a:lnSpc>
                <a:spcPct val="114000"/>
              </a:lnSpc>
            </a:pPr>
            <a:r>
              <a:rPr lang="en-US" altLang="ko-KR" sz="1700" dirty="0"/>
              <a:t>Speedup varies depending on the implementation quality / parallelism of the CPU version code</a:t>
            </a:r>
          </a:p>
          <a:p>
            <a:pPr>
              <a:lnSpc>
                <a:spcPct val="114000"/>
              </a:lnSpc>
              <a:spcBef>
                <a:spcPts val="500"/>
              </a:spcBef>
            </a:pPr>
            <a:r>
              <a:rPr lang="en-US" altLang="ko-KR" sz="1700" dirty="0">
                <a:solidFill>
                  <a:schemeClr val="accent5"/>
                </a:solidFill>
              </a:rPr>
              <a:t>Single Base A</a:t>
            </a:r>
            <a:r>
              <a:rPr lang="en-US" altLang="ko-KR" sz="1700" baseline="30000" dirty="0">
                <a:solidFill>
                  <a:schemeClr val="accent5"/>
                </a:solidFill>
              </a:rPr>
              <a:t>3 </a:t>
            </a:r>
            <a:r>
              <a:rPr lang="en-US" altLang="ko-KR" sz="1700" dirty="0">
                <a:solidFill>
                  <a:schemeClr val="accent5"/>
                </a:solidFill>
              </a:rPr>
              <a:t>accelerator</a:t>
            </a:r>
            <a:r>
              <a:rPr lang="en-US" altLang="ko-KR" sz="1700" dirty="0"/>
              <a:t>: </a:t>
            </a:r>
            <a:r>
              <a:rPr lang="en-US" altLang="ko-KR" sz="1700" dirty="0">
                <a:solidFill>
                  <a:srgbClr val="C00000"/>
                </a:solidFill>
              </a:rPr>
              <a:t>about 10% of the GPU throughput on BERT </a:t>
            </a:r>
          </a:p>
          <a:p>
            <a:pPr lvl="1">
              <a:lnSpc>
                <a:spcPct val="114000"/>
              </a:lnSpc>
            </a:pPr>
            <a:r>
              <a:rPr lang="en-US" altLang="ko-KR" sz="1700" dirty="0"/>
              <a:t>Multiple A</a:t>
            </a:r>
            <a:r>
              <a:rPr lang="en-US" altLang="ko-KR" sz="1700" baseline="30000" dirty="0"/>
              <a:t>3 </a:t>
            </a:r>
            <a:r>
              <a:rPr lang="en-US" altLang="ko-KR" sz="1700" dirty="0"/>
              <a:t>accelerators can be used in parallel to improve the throughput</a:t>
            </a:r>
          </a:p>
          <a:p>
            <a:pPr>
              <a:lnSpc>
                <a:spcPct val="114000"/>
              </a:lnSpc>
              <a:spcBef>
                <a:spcPts val="500"/>
              </a:spcBef>
            </a:pPr>
            <a:r>
              <a:rPr lang="en-US" altLang="ko-KR" sz="1700" dirty="0">
                <a:solidFill>
                  <a:schemeClr val="accent5"/>
                </a:solidFill>
              </a:rPr>
              <a:t>Approximation</a:t>
            </a:r>
            <a:r>
              <a:rPr lang="en-US" altLang="ko-KR" sz="1700" dirty="0"/>
              <a:t> enables even further </a:t>
            </a:r>
            <a:r>
              <a:rPr lang="en-US" altLang="ko-KR" sz="1700" dirty="0">
                <a:solidFill>
                  <a:srgbClr val="00B050"/>
                </a:solidFill>
              </a:rPr>
              <a:t>throughput improvement (2.6-7.0</a:t>
            </a:r>
            <a:r>
              <a:rPr lang="en-US" altLang="ko-KR" sz="1700" b="1" baseline="-10000" dirty="0">
                <a:solidFill>
                  <a:srgbClr val="00B050"/>
                </a:solidFill>
              </a:rPr>
              <a:t>×</a:t>
            </a:r>
            <a:r>
              <a:rPr lang="en-US" altLang="ko-KR" sz="1700" dirty="0">
                <a:solidFill>
                  <a:srgbClr val="00B050"/>
                </a:solidFill>
              </a:rPr>
              <a:t>) </a:t>
            </a:r>
            <a:r>
              <a:rPr lang="en-US" altLang="ko-KR" sz="1700" dirty="0"/>
              <a:t>as well as </a:t>
            </a:r>
            <a:r>
              <a:rPr lang="en-US" altLang="ko-KR" sz="1700" dirty="0">
                <a:solidFill>
                  <a:srgbClr val="00B050"/>
                </a:solidFill>
              </a:rPr>
              <a:t>latency improvement (1.6-8.0</a:t>
            </a:r>
            <a:r>
              <a:rPr lang="en-US" altLang="ko-KR" sz="1700" b="1" baseline="-10000" dirty="0">
                <a:solidFill>
                  <a:srgbClr val="00B050"/>
                </a:solidFill>
              </a:rPr>
              <a:t>×</a:t>
            </a:r>
            <a:r>
              <a:rPr lang="en-US" altLang="ko-KR" sz="1700" dirty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114000"/>
              </a:lnSpc>
              <a:spcBef>
                <a:spcPts val="500"/>
              </a:spcBef>
            </a:pPr>
            <a:endParaRPr lang="en-US" altLang="ko-KR" sz="1700" dirty="0"/>
          </a:p>
          <a:p>
            <a:pPr>
              <a:lnSpc>
                <a:spcPct val="114000"/>
              </a:lnSpc>
              <a:spcBef>
                <a:spcPts val="500"/>
              </a:spcBef>
            </a:pPr>
            <a:endParaRPr lang="en-US" altLang="ko-KR" sz="1700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96BF2-9CB4-4C61-AF0B-1D414B5184CE}"/>
              </a:ext>
            </a:extLst>
          </p:cNvPr>
          <p:cNvSpPr txBox="1"/>
          <p:nvPr/>
        </p:nvSpPr>
        <p:spPr>
          <a:xfrm>
            <a:off x="4256128" y="3185126"/>
            <a:ext cx="91233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Base A</a:t>
            </a:r>
            <a:r>
              <a:rPr lang="en-US" sz="1600" baseline="30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FE3EF7-B9F9-4228-8B3C-D3A0B1AA16CF}"/>
              </a:ext>
            </a:extLst>
          </p:cNvPr>
          <p:cNvSpPr txBox="1"/>
          <p:nvPr/>
        </p:nvSpPr>
        <p:spPr>
          <a:xfrm>
            <a:off x="5597012" y="3185126"/>
            <a:ext cx="2189826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/>
              <a:t>Approx. A</a:t>
            </a:r>
            <a:r>
              <a:rPr lang="en-US" sz="1500" baseline="30000" dirty="0"/>
              <a:t>3 </a:t>
            </a:r>
            <a:r>
              <a:rPr lang="en-US" sz="1500" dirty="0"/>
              <a:t>(conservative)</a:t>
            </a:r>
            <a:endParaRPr lang="en-US" sz="1500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F52F2-C3B0-4EB6-8823-D48CF4892101}"/>
              </a:ext>
            </a:extLst>
          </p:cNvPr>
          <p:cNvSpPr txBox="1"/>
          <p:nvPr/>
        </p:nvSpPr>
        <p:spPr>
          <a:xfrm>
            <a:off x="8215388" y="3185126"/>
            <a:ext cx="2189826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/>
              <a:t>Approx. A</a:t>
            </a:r>
            <a:r>
              <a:rPr lang="en-US" sz="1500" baseline="30000" dirty="0"/>
              <a:t>3 </a:t>
            </a:r>
            <a:r>
              <a:rPr lang="en-US" sz="1500" dirty="0"/>
              <a:t>(aggressive)</a:t>
            </a:r>
            <a:endParaRPr lang="en-US" sz="1500" baseline="30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99508-8F02-4F95-B1EB-08B670F52F5B}"/>
              </a:ext>
            </a:extLst>
          </p:cNvPr>
          <p:cNvSpPr txBox="1"/>
          <p:nvPr/>
        </p:nvSpPr>
        <p:spPr>
          <a:xfrm>
            <a:off x="3139145" y="3177431"/>
            <a:ext cx="53770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GPU</a:t>
            </a:r>
            <a:endParaRPr lang="en-US" sz="1600" baseline="30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BA085-7357-4023-87D7-CCD11229400A}"/>
              </a:ext>
            </a:extLst>
          </p:cNvPr>
          <p:cNvSpPr txBox="1"/>
          <p:nvPr/>
        </p:nvSpPr>
        <p:spPr>
          <a:xfrm>
            <a:off x="2081345" y="3160775"/>
            <a:ext cx="53770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CPU</a:t>
            </a:r>
            <a:endParaRPr lang="en-US" sz="1600" baseline="30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FCD8D1-DF13-4017-8675-A4AD913C45BC}"/>
              </a:ext>
            </a:extLst>
          </p:cNvPr>
          <p:cNvSpPr/>
          <p:nvPr/>
        </p:nvSpPr>
        <p:spPr>
          <a:xfrm>
            <a:off x="4544628" y="3771899"/>
            <a:ext cx="895150" cy="1916053"/>
          </a:xfrm>
          <a:prstGeom prst="roundRect">
            <a:avLst/>
          </a:prstGeom>
          <a:noFill/>
          <a:ln w="38100">
            <a:solidFill>
              <a:srgbClr val="0F0F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03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>
                <a:latin typeface="roboto" panose="02000000000000000000" pitchFamily="2" charset="0"/>
                <a:ea typeface="roboto" panose="02000000000000000000" pitchFamily="2" charset="0"/>
              </a:rPr>
              <a:t>Area and Energy Efficiency</a:t>
            </a:r>
            <a:endParaRPr lang="ko-KR" altLang="en-US" sz="3200" dirty="0">
              <a:latin typeface="roboto" panose="02000000000000000000" pitchFamily="2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866127"/>
            <a:ext cx="11910060" cy="270891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800" dirty="0"/>
              <a:t> A</a:t>
            </a:r>
            <a:r>
              <a:rPr lang="en-US" altLang="ko-KR" sz="1800" baseline="30000" dirty="0"/>
              <a:t>3 </a:t>
            </a:r>
            <a:r>
              <a:rPr lang="en-US" altLang="ko-KR" sz="1800" dirty="0"/>
              <a:t>accelerator is synthesized for the 1Ghz clock frequency using TSMC 40nm standard cell library</a:t>
            </a:r>
          </a:p>
          <a:p>
            <a:pPr>
              <a:spcBef>
                <a:spcPts val="0"/>
              </a:spcBef>
            </a:pPr>
            <a:r>
              <a:rPr lang="en-US" altLang="ko-KR" sz="1800" dirty="0">
                <a:solidFill>
                  <a:schemeClr val="accent5"/>
                </a:solidFill>
              </a:rPr>
              <a:t> Area: </a:t>
            </a:r>
            <a:r>
              <a:rPr lang="en-US" altLang="ko-KR" sz="1800" dirty="0"/>
              <a:t>2.082mm</a:t>
            </a:r>
            <a:r>
              <a:rPr lang="en-US" altLang="ko-KR" sz="1800" baseline="30000" dirty="0"/>
              <a:t>2</a:t>
            </a:r>
            <a:r>
              <a:rPr lang="en-US" altLang="ko-KR" sz="1800" dirty="0"/>
              <a:t>  (77% on SRAM structures) / </a:t>
            </a:r>
            <a:r>
              <a:rPr lang="en-US" altLang="ko-KR" sz="1800" dirty="0">
                <a:solidFill>
                  <a:schemeClr val="accent5"/>
                </a:solidFill>
              </a:rPr>
              <a:t>Peak power consumption: </a:t>
            </a:r>
            <a:r>
              <a:rPr lang="en-US" altLang="ko-KR" sz="1800" dirty="0"/>
              <a:t>110mW</a:t>
            </a:r>
          </a:p>
          <a:p>
            <a:pPr>
              <a:spcBef>
                <a:spcPts val="0"/>
              </a:spcBef>
            </a:pPr>
            <a:endParaRPr lang="en-US" altLang="ko-KR" sz="1800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A5EAF-3029-45EA-9190-CD61B1030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110" y="3130021"/>
            <a:ext cx="9211107" cy="30841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9119F4-08F7-449C-9270-DC2B037AEFA2}"/>
              </a:ext>
            </a:extLst>
          </p:cNvPr>
          <p:cNvSpPr/>
          <p:nvPr/>
        </p:nvSpPr>
        <p:spPr>
          <a:xfrm>
            <a:off x="205740" y="1508881"/>
            <a:ext cx="11534948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accent5"/>
                </a:solidFill>
              </a:rPr>
              <a:t>Energy Efficiency:  </a:t>
            </a:r>
            <a:r>
              <a:rPr lang="en-US" altLang="ko-KR" dirty="0">
                <a:solidFill>
                  <a:srgbClr val="00B050"/>
                </a:solidFill>
              </a:rPr>
              <a:t>&gt;10,000</a:t>
            </a:r>
            <a:r>
              <a:rPr lang="en-US" altLang="ko-KR" sz="2800" baseline="-10000" dirty="0">
                <a:solidFill>
                  <a:srgbClr val="00B050"/>
                </a:solidFill>
              </a:rPr>
              <a:t>×</a:t>
            </a:r>
            <a:r>
              <a:rPr lang="en-US" altLang="ko-KR" baseline="-10000" dirty="0">
                <a:solidFill>
                  <a:srgbClr val="00B050"/>
                </a:solidFill>
              </a:rPr>
              <a:t> </a:t>
            </a:r>
            <a:r>
              <a:rPr lang="en-US" altLang="ko-KR" dirty="0"/>
              <a:t>more efficient than CPU; Approximation enables </a:t>
            </a:r>
            <a:r>
              <a:rPr lang="en-US" altLang="ko-KR" dirty="0">
                <a:solidFill>
                  <a:srgbClr val="00B050"/>
                </a:solidFill>
              </a:rPr>
              <a:t>3-11</a:t>
            </a:r>
            <a:r>
              <a:rPr lang="en-US" altLang="ko-KR" sz="2800" baseline="-10000" dirty="0">
                <a:solidFill>
                  <a:srgbClr val="00B050"/>
                </a:solidFill>
              </a:rPr>
              <a:t>× extra energy efficiency</a:t>
            </a:r>
            <a:endParaRPr lang="en-US" altLang="ko-KR" sz="2800" dirty="0">
              <a:solidFill>
                <a:srgbClr val="00B050"/>
              </a:solidFill>
            </a:endParaRPr>
          </a:p>
          <a:p>
            <a:pPr marL="285750" indent="-285750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accent5"/>
                </a:solidFill>
              </a:rPr>
              <a:t>Energy Breakdown</a:t>
            </a:r>
            <a:r>
              <a:rPr lang="en-US" altLang="ko-KR" b="1" dirty="0">
                <a:solidFill>
                  <a:schemeClr val="accent5"/>
                </a:solidFill>
              </a:rPr>
              <a:t>: </a:t>
            </a:r>
            <a:r>
              <a:rPr lang="en-US" altLang="ko-KR" dirty="0"/>
              <a:t>W/o approximation, most energy are spent on </a:t>
            </a:r>
            <a:r>
              <a:rPr lang="en-US" altLang="ko-KR" dirty="0">
                <a:solidFill>
                  <a:schemeClr val="accent5"/>
                </a:solidFill>
              </a:rPr>
              <a:t>Output Computation</a:t>
            </a:r>
            <a:r>
              <a:rPr lang="en-US" altLang="ko-KR" dirty="0"/>
              <a:t>; W/ approximation, most energy are spent on </a:t>
            </a:r>
            <a:r>
              <a:rPr lang="en-US" altLang="ko-KR" dirty="0">
                <a:solidFill>
                  <a:schemeClr val="accent5"/>
                </a:solidFill>
              </a:rPr>
              <a:t>Candidate Selection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37A7ED-D7F9-48BE-BF1F-126A99765922}"/>
              </a:ext>
            </a:extLst>
          </p:cNvPr>
          <p:cNvGrpSpPr/>
          <p:nvPr/>
        </p:nvGrpSpPr>
        <p:grpSpPr>
          <a:xfrm>
            <a:off x="5823284" y="3060834"/>
            <a:ext cx="4812632" cy="3136913"/>
            <a:chOff x="5823284" y="3060834"/>
            <a:chExt cx="4812632" cy="3136913"/>
          </a:xfrm>
          <a:solidFill>
            <a:schemeClr val="bg1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A142E1-1454-4D9B-9D00-40505067A4BB}"/>
                </a:ext>
              </a:extLst>
            </p:cNvPr>
            <p:cNvSpPr/>
            <p:nvPr/>
          </p:nvSpPr>
          <p:spPr>
            <a:xfrm>
              <a:off x="5823284" y="3060834"/>
              <a:ext cx="4812632" cy="2858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A936D3-CBFD-420C-AE87-D84BC1D01F07}"/>
                </a:ext>
              </a:extLst>
            </p:cNvPr>
            <p:cNvSpPr/>
            <p:nvPr/>
          </p:nvSpPr>
          <p:spPr>
            <a:xfrm>
              <a:off x="6254816" y="3339044"/>
              <a:ext cx="4381100" cy="2858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F599011-BDFF-4BC5-AE8A-417A0D4730DA}"/>
              </a:ext>
            </a:extLst>
          </p:cNvPr>
          <p:cNvGrpSpPr/>
          <p:nvPr/>
        </p:nvGrpSpPr>
        <p:grpSpPr>
          <a:xfrm>
            <a:off x="6118383" y="3083509"/>
            <a:ext cx="4812632" cy="3136913"/>
            <a:chOff x="5823284" y="3060834"/>
            <a:chExt cx="4812632" cy="3136913"/>
          </a:xfrm>
          <a:solidFill>
            <a:schemeClr val="bg1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CD3E7E-CCAA-49BE-A394-39BC3A3B0E2F}"/>
                </a:ext>
              </a:extLst>
            </p:cNvPr>
            <p:cNvSpPr/>
            <p:nvPr/>
          </p:nvSpPr>
          <p:spPr>
            <a:xfrm>
              <a:off x="5823284" y="3060834"/>
              <a:ext cx="4812632" cy="2858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9FB3CE-6D88-4FE7-9C69-62509889DFFA}"/>
                </a:ext>
              </a:extLst>
            </p:cNvPr>
            <p:cNvSpPr/>
            <p:nvPr/>
          </p:nvSpPr>
          <p:spPr>
            <a:xfrm>
              <a:off x="6254816" y="3339044"/>
              <a:ext cx="4381100" cy="2858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36B0019-C582-452F-BF73-A62303340BA7}"/>
              </a:ext>
            </a:extLst>
          </p:cNvPr>
          <p:cNvSpPr/>
          <p:nvPr/>
        </p:nvSpPr>
        <p:spPr>
          <a:xfrm>
            <a:off x="1229097" y="2932284"/>
            <a:ext cx="4945706" cy="3265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96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>
                <a:latin typeface="roboto" panose="02000000000000000000" pitchFamily="2" charset="0"/>
                <a:ea typeface="roboto" panose="02000000000000000000" pitchFamily="2" charset="0"/>
              </a:rPr>
              <a:t>Prototype Chip</a:t>
            </a:r>
            <a:endParaRPr lang="ko-KR" altLang="en-US" sz="3200" dirty="0">
              <a:latin typeface="roboto" panose="02000000000000000000" pitchFamily="2" charset="0"/>
            </a:endParaRPr>
          </a:p>
        </p:txBody>
      </p:sp>
      <p:pic>
        <p:nvPicPr>
          <p:cNvPr id="3" name="내용 개체 틀 4" descr="회로이(가) 표시된 사진&#10;&#10;자동 생성된 설명">
            <a:extLst>
              <a:ext uri="{FF2B5EF4-FFF2-40B4-BE49-F238E27FC236}">
                <a16:creationId xmlns:a16="http://schemas.microsoft.com/office/drawing/2014/main" id="{CB09FBB3-F0D7-4E39-AA34-5629A94AE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822" y="1270000"/>
            <a:ext cx="2870200" cy="2152650"/>
          </a:xfr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3" y="1028133"/>
            <a:ext cx="7329488" cy="2639558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029700" y="2181225"/>
            <a:ext cx="330200" cy="3302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737600" y="171956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Prototype Chip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A9119F4-08F7-449C-9270-DC2B037AEFA2}"/>
              </a:ext>
            </a:extLst>
          </p:cNvPr>
          <p:cNvSpPr/>
          <p:nvPr/>
        </p:nvSpPr>
        <p:spPr>
          <a:xfrm>
            <a:off x="317096" y="4559063"/>
            <a:ext cx="11534948" cy="901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dirty="0"/>
              <a:t>We recently taped-out the scaled-down version of the A</a:t>
            </a:r>
            <a:r>
              <a:rPr lang="en-US" altLang="ko-KR" sz="2000" baseline="30000" dirty="0"/>
              <a:t>3</a:t>
            </a:r>
            <a:r>
              <a:rPr lang="en-US" altLang="ko-KR" sz="2000" dirty="0"/>
              <a:t> test chip and validated its functionality</a:t>
            </a:r>
          </a:p>
          <a:p>
            <a:pPr marL="285750" indent="-285750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dirty="0"/>
              <a:t>Test chip can run attention mechanism of </a:t>
            </a:r>
            <a:r>
              <a:rPr lang="en-US" altLang="ko-KR" sz="2000" dirty="0">
                <a:solidFill>
                  <a:schemeClr val="accent5"/>
                </a:solidFill>
              </a:rPr>
              <a:t>End-to-End Memory Network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bAbI</a:t>
            </a:r>
            <a:r>
              <a:rPr lang="en-US" altLang="ko-KR" sz="2000" dirty="0"/>
              <a:t> workload)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20850" y="3672066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Post-layout Image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40350" y="3672066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Die Photo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26412" y="3667691"/>
            <a:ext cx="305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Prototype Chip w/ board and Raspberry Pi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32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12">
            <a:extLst>
              <a:ext uri="{FF2B5EF4-FFF2-40B4-BE49-F238E27FC236}">
                <a16:creationId xmlns:a16="http://schemas.microsoft.com/office/drawing/2014/main" id="{C83BCB7B-3F6E-43C8-997A-1B025BA9705A}"/>
              </a:ext>
            </a:extLst>
          </p:cNvPr>
          <p:cNvSpPr/>
          <p:nvPr/>
        </p:nvSpPr>
        <p:spPr>
          <a:xfrm>
            <a:off x="2577811" y="2779482"/>
            <a:ext cx="1426464" cy="3477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graphicFrame>
        <p:nvGraphicFramePr>
          <p:cNvPr id="50" name="표 47">
            <a:extLst>
              <a:ext uri="{FF2B5EF4-FFF2-40B4-BE49-F238E27FC236}">
                <a16:creationId xmlns:a16="http://schemas.microsoft.com/office/drawing/2014/main" id="{87DB27D9-9359-4CE3-BAE0-61017DC4953A}"/>
              </a:ext>
            </a:extLst>
          </p:cNvPr>
          <p:cNvGraphicFramePr>
            <a:graphicFrameLocks noGrp="1"/>
          </p:cNvGraphicFramePr>
          <p:nvPr/>
        </p:nvGraphicFramePr>
        <p:xfrm>
          <a:off x="2526475" y="2770372"/>
          <a:ext cx="1502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44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500944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500944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-1.6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-1.2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2.0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1.1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sp>
        <p:nvSpPr>
          <p:cNvPr id="94" name="모서리가 둥근 직사각형 12">
            <a:extLst>
              <a:ext uri="{FF2B5EF4-FFF2-40B4-BE49-F238E27FC236}">
                <a16:creationId xmlns:a16="http://schemas.microsoft.com/office/drawing/2014/main" id="{9EB5C3BE-44A6-4C01-963A-E749432E0DAB}"/>
              </a:ext>
            </a:extLst>
          </p:cNvPr>
          <p:cNvSpPr/>
          <p:nvPr/>
        </p:nvSpPr>
        <p:spPr>
          <a:xfrm>
            <a:off x="2576355" y="3549266"/>
            <a:ext cx="1426464" cy="3477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graphicFrame>
        <p:nvGraphicFramePr>
          <p:cNvPr id="51" name="표 47">
            <a:extLst>
              <a:ext uri="{FF2B5EF4-FFF2-40B4-BE49-F238E27FC236}">
                <a16:creationId xmlns:a16="http://schemas.microsoft.com/office/drawing/2014/main" id="{10188340-8E96-41AE-B210-DEEB90CDA317}"/>
              </a:ext>
            </a:extLst>
          </p:cNvPr>
          <p:cNvGraphicFramePr>
            <a:graphicFrameLocks noGrp="1"/>
          </p:cNvGraphicFramePr>
          <p:nvPr/>
        </p:nvGraphicFramePr>
        <p:xfrm>
          <a:off x="4688042" y="2768659"/>
          <a:ext cx="770231" cy="1115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31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2.21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-0.17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-2.81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sp>
        <p:nvSpPr>
          <p:cNvPr id="93" name="모서리가 둥근 직사각형 12">
            <a:extLst>
              <a:ext uri="{FF2B5EF4-FFF2-40B4-BE49-F238E27FC236}">
                <a16:creationId xmlns:a16="http://schemas.microsoft.com/office/drawing/2014/main" id="{1969CF13-35E5-43CB-9457-585F1501E6EE}"/>
              </a:ext>
            </a:extLst>
          </p:cNvPr>
          <p:cNvSpPr/>
          <p:nvPr/>
        </p:nvSpPr>
        <p:spPr>
          <a:xfrm>
            <a:off x="2573398" y="3164374"/>
            <a:ext cx="1426464" cy="3477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38" name="모서리가 둥근 직사각형 12">
            <a:extLst>
              <a:ext uri="{FF2B5EF4-FFF2-40B4-BE49-F238E27FC236}">
                <a16:creationId xmlns:a16="http://schemas.microsoft.com/office/drawing/2014/main" id="{76791BD0-8F24-4A6F-8931-894008ADF53C}"/>
              </a:ext>
            </a:extLst>
          </p:cNvPr>
          <p:cNvSpPr/>
          <p:nvPr/>
        </p:nvSpPr>
        <p:spPr>
          <a:xfrm>
            <a:off x="700138" y="3199694"/>
            <a:ext cx="1347465" cy="23397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9810BD-381A-4701-A043-C3003C3F1E19}"/>
              </a:ext>
            </a:extLst>
          </p:cNvPr>
          <p:cNvSpPr/>
          <p:nvPr/>
        </p:nvSpPr>
        <p:spPr>
          <a:xfrm>
            <a:off x="438101" y="2438420"/>
            <a:ext cx="5427594" cy="2192303"/>
          </a:xfrm>
          <a:prstGeom prst="roundRect">
            <a:avLst/>
          </a:prstGeom>
          <a:noFill/>
          <a:ln w="28575">
            <a:solidFill>
              <a:srgbClr val="0F0F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567160" cy="134159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Attention mechanism is a differentiable content-based similarity search </a:t>
            </a:r>
          </a:p>
          <a:p>
            <a:r>
              <a:rPr lang="en-US" altLang="ko-KR" sz="2000" dirty="0"/>
              <a:t>Attention </a:t>
            </a:r>
            <a:r>
              <a:rPr lang="en-US" altLang="ko-KR" sz="2000" dirty="0">
                <a:cs typeface="Segoe UI" panose="020B0502040204020203" pitchFamily="34" charset="0"/>
              </a:rPr>
              <a:t>mechanism finds data relevant to the query, then returns the weighted sum of such data</a:t>
            </a:r>
            <a:endParaRPr lang="en-US" altLang="ko-KR" sz="2000" b="1" dirty="0">
              <a:cs typeface="Segoe UI" panose="020B0502040204020203" pitchFamily="34" charset="0"/>
            </a:endParaRPr>
          </a:p>
          <a:p>
            <a:endParaRPr lang="ko-KR" altLang="en-US" sz="20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38101" y="4825420"/>
            <a:ext cx="11277600" cy="122282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 Mechanism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48835" y="3940058"/>
            <a:ext cx="9739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Query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(1 x d)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9331" y="4880980"/>
            <a:ext cx="1003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Step 1</a:t>
            </a:r>
            <a:r>
              <a:rPr lang="en-US" altLang="ko-KR" b="1" dirty="0"/>
              <a:t>: </a:t>
            </a:r>
            <a:r>
              <a:rPr lang="en-US" altLang="ko-KR" dirty="0"/>
              <a:t>Compute </a:t>
            </a:r>
            <a:r>
              <a:rPr lang="en-US" altLang="ko-KR" dirty="0">
                <a:solidFill>
                  <a:schemeClr val="accent5"/>
                </a:solidFill>
              </a:rPr>
              <a:t>dot product </a:t>
            </a:r>
            <a:r>
              <a:rPr lang="en-US" altLang="ko-KR" dirty="0"/>
              <a:t>of each row in the key matrix and the query (i.e., Attention Score)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76DC26-14D4-4470-AECC-0BE7B3CA135D}"/>
              </a:ext>
            </a:extLst>
          </p:cNvPr>
          <p:cNvSpPr txBox="1"/>
          <p:nvPr/>
        </p:nvSpPr>
        <p:spPr>
          <a:xfrm>
            <a:off x="10135033" y="3940058"/>
            <a:ext cx="100790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Output</a:t>
            </a:r>
            <a:br>
              <a:rPr lang="en-US" altLang="ko-KR" dirty="0">
                <a:solidFill>
                  <a:schemeClr val="accent5"/>
                </a:solidFill>
              </a:rPr>
            </a:br>
            <a:r>
              <a:rPr lang="en-US" altLang="ko-KR" dirty="0">
                <a:solidFill>
                  <a:schemeClr val="accent5"/>
                </a:solidFill>
              </a:rPr>
              <a:t>(1 x d)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0962" y="3934436"/>
            <a:ext cx="145131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Key Matrix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(n x d)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45E01F-9A50-48AE-B65D-0896270B44FA}"/>
              </a:ext>
            </a:extLst>
          </p:cNvPr>
          <p:cNvSpPr txBox="1"/>
          <p:nvPr/>
        </p:nvSpPr>
        <p:spPr>
          <a:xfrm>
            <a:off x="4528237" y="3940058"/>
            <a:ext cx="120690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Attention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Score (n x 1)</a:t>
            </a: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D7700B88-D819-4F4B-8C5E-A20B44A264F9}"/>
              </a:ext>
            </a:extLst>
          </p:cNvPr>
          <p:cNvGraphicFramePr>
            <a:graphicFrameLocks noGrp="1"/>
          </p:cNvGraphicFramePr>
          <p:nvPr/>
        </p:nvGraphicFramePr>
        <p:xfrm>
          <a:off x="710091" y="3122174"/>
          <a:ext cx="1374729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43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458243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458243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-1.1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B6C57C8F-49BA-4810-9147-8BF0FB32BB0D}"/>
              </a:ext>
            </a:extLst>
          </p:cNvPr>
          <p:cNvGrpSpPr/>
          <p:nvPr/>
        </p:nvGrpSpPr>
        <p:grpSpPr>
          <a:xfrm>
            <a:off x="617123" y="3169917"/>
            <a:ext cx="1519814" cy="313052"/>
            <a:chOff x="499491" y="2840584"/>
            <a:chExt cx="1423401" cy="298038"/>
          </a:xfrm>
        </p:grpSpPr>
        <p:sp>
          <p:nvSpPr>
            <p:cNvPr id="55" name="왼쪽 대괄호 54">
              <a:extLst>
                <a:ext uri="{FF2B5EF4-FFF2-40B4-BE49-F238E27FC236}">
                  <a16:creationId xmlns:a16="http://schemas.microsoft.com/office/drawing/2014/main" id="{7E83DD09-C1E6-4BB7-87BD-5DC4EC9E3A57}"/>
                </a:ext>
              </a:extLst>
            </p:cNvPr>
            <p:cNvSpPr/>
            <p:nvPr/>
          </p:nvSpPr>
          <p:spPr>
            <a:xfrm>
              <a:off x="49949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왼쪽 대괄호 55">
              <a:extLst>
                <a:ext uri="{FF2B5EF4-FFF2-40B4-BE49-F238E27FC236}">
                  <a16:creationId xmlns:a16="http://schemas.microsoft.com/office/drawing/2014/main" id="{DD462718-CD68-46B5-9377-D59C61A8448C}"/>
                </a:ext>
              </a:extLst>
            </p:cNvPr>
            <p:cNvSpPr/>
            <p:nvPr/>
          </p:nvSpPr>
          <p:spPr>
            <a:xfrm flipH="1">
              <a:off x="186704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91A2BC0-AFCB-476B-89D7-F05734ED240A}"/>
              </a:ext>
            </a:extLst>
          </p:cNvPr>
          <p:cNvGrpSpPr/>
          <p:nvPr/>
        </p:nvGrpSpPr>
        <p:grpSpPr>
          <a:xfrm>
            <a:off x="2497441" y="2790455"/>
            <a:ext cx="1602008" cy="1143981"/>
            <a:chOff x="591851" y="2840584"/>
            <a:chExt cx="1423401" cy="298038"/>
          </a:xfrm>
        </p:grpSpPr>
        <p:sp>
          <p:nvSpPr>
            <p:cNvPr id="59" name="왼쪽 대괄호 58">
              <a:extLst>
                <a:ext uri="{FF2B5EF4-FFF2-40B4-BE49-F238E27FC236}">
                  <a16:creationId xmlns:a16="http://schemas.microsoft.com/office/drawing/2014/main" id="{454A14AE-25D2-45F0-8B4E-04267F3CC232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왼쪽 대괄호 59">
              <a:extLst>
                <a:ext uri="{FF2B5EF4-FFF2-40B4-BE49-F238E27FC236}">
                  <a16:creationId xmlns:a16="http://schemas.microsoft.com/office/drawing/2014/main" id="{EEF8EE02-9E53-45D5-AD1E-6F3C8962E5BF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7F6DE79-34C5-47FB-B07F-20190E77A51B}"/>
              </a:ext>
            </a:extLst>
          </p:cNvPr>
          <p:cNvGrpSpPr/>
          <p:nvPr/>
        </p:nvGrpSpPr>
        <p:grpSpPr>
          <a:xfrm>
            <a:off x="4681222" y="2767682"/>
            <a:ext cx="824965" cy="1143981"/>
            <a:chOff x="591851" y="2840584"/>
            <a:chExt cx="1423401" cy="298038"/>
          </a:xfrm>
        </p:grpSpPr>
        <p:sp>
          <p:nvSpPr>
            <p:cNvPr id="63" name="왼쪽 대괄호 62">
              <a:extLst>
                <a:ext uri="{FF2B5EF4-FFF2-40B4-BE49-F238E27FC236}">
                  <a16:creationId xmlns:a16="http://schemas.microsoft.com/office/drawing/2014/main" id="{826848C1-8678-4EA0-B74A-928B210F5EC1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왼쪽 대괄호 63">
              <a:extLst>
                <a:ext uri="{FF2B5EF4-FFF2-40B4-BE49-F238E27FC236}">
                  <a16:creationId xmlns:a16="http://schemas.microsoft.com/office/drawing/2014/main" id="{5C5319D3-6AEC-4936-BCE0-DCFEF0397A24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모서리가 둥근 직사각형 12">
            <a:extLst>
              <a:ext uri="{FF2B5EF4-FFF2-40B4-BE49-F238E27FC236}">
                <a16:creationId xmlns:a16="http://schemas.microsoft.com/office/drawing/2014/main" id="{DA424D54-8418-4BD9-AD5E-FB29B997C410}"/>
              </a:ext>
            </a:extLst>
          </p:cNvPr>
          <p:cNvSpPr/>
          <p:nvPr/>
        </p:nvSpPr>
        <p:spPr>
          <a:xfrm>
            <a:off x="1863177" y="2274288"/>
            <a:ext cx="2579548" cy="34770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F0F7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  <a:cs typeface="+mn-cs"/>
                <a:sym typeface="Arial"/>
              </a:rPr>
              <a:t>Dot Product Computation</a:t>
            </a:r>
            <a:endParaRPr kumimoji="0" lang="ko-KR" altLang="en-US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C2F03A3-90A0-4245-8779-09B0CDDC4634}"/>
              </a:ext>
            </a:extLst>
          </p:cNvPr>
          <p:cNvSpPr/>
          <p:nvPr/>
        </p:nvSpPr>
        <p:spPr>
          <a:xfrm>
            <a:off x="4248866" y="3216645"/>
            <a:ext cx="290512" cy="317038"/>
          </a:xfrm>
          <a:prstGeom prst="rightArrow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9EA9EF-41BC-4C39-80CA-AB5692C00E09}"/>
              </a:ext>
            </a:extLst>
          </p:cNvPr>
          <p:cNvSpPr/>
          <p:nvPr/>
        </p:nvSpPr>
        <p:spPr>
          <a:xfrm>
            <a:off x="2258435" y="3271624"/>
            <a:ext cx="111929" cy="111929"/>
          </a:xfrm>
          <a:prstGeom prst="ellipse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표 47">
            <a:extLst>
              <a:ext uri="{FF2B5EF4-FFF2-40B4-BE49-F238E27FC236}">
                <a16:creationId xmlns:a16="http://schemas.microsoft.com/office/drawing/2014/main" id="{D4CE6042-1DB9-475A-BA32-EFFB12A19E6F}"/>
              </a:ext>
            </a:extLst>
          </p:cNvPr>
          <p:cNvGraphicFramePr>
            <a:graphicFrameLocks noGrp="1"/>
          </p:cNvGraphicFramePr>
          <p:nvPr/>
        </p:nvGraphicFramePr>
        <p:xfrm>
          <a:off x="6338159" y="2770372"/>
          <a:ext cx="7702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31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0.91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grpSp>
        <p:nvGrpSpPr>
          <p:cNvPr id="57" name="그룹 61">
            <a:extLst>
              <a:ext uri="{FF2B5EF4-FFF2-40B4-BE49-F238E27FC236}">
                <a16:creationId xmlns:a16="http://schemas.microsoft.com/office/drawing/2014/main" id="{524D9AAB-8EF0-4D74-A385-94F76180BE15}"/>
              </a:ext>
            </a:extLst>
          </p:cNvPr>
          <p:cNvGrpSpPr/>
          <p:nvPr/>
        </p:nvGrpSpPr>
        <p:grpSpPr>
          <a:xfrm>
            <a:off x="6323192" y="2778125"/>
            <a:ext cx="824965" cy="1143981"/>
            <a:chOff x="591851" y="2840584"/>
            <a:chExt cx="1423401" cy="298038"/>
          </a:xfrm>
        </p:grpSpPr>
        <p:sp>
          <p:nvSpPr>
            <p:cNvPr id="61" name="왼쪽 대괄호 62">
              <a:extLst>
                <a:ext uri="{FF2B5EF4-FFF2-40B4-BE49-F238E27FC236}">
                  <a16:creationId xmlns:a16="http://schemas.microsoft.com/office/drawing/2014/main" id="{0FFB6F50-9803-4580-A1DF-E46BE2A8D29C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왼쪽 대괄호 63">
              <a:extLst>
                <a:ext uri="{FF2B5EF4-FFF2-40B4-BE49-F238E27FC236}">
                  <a16:creationId xmlns:a16="http://schemas.microsoft.com/office/drawing/2014/main" id="{CCBB34A3-5FBD-48C1-AEF1-4770901FF8D4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6929FD1-6FFF-46FC-83BC-C91A8F0A5A40}"/>
              </a:ext>
            </a:extLst>
          </p:cNvPr>
          <p:cNvSpPr/>
          <p:nvPr/>
        </p:nvSpPr>
        <p:spPr>
          <a:xfrm>
            <a:off x="4431060" y="2437531"/>
            <a:ext cx="3069292" cy="2192303"/>
          </a:xfrm>
          <a:prstGeom prst="roundRect">
            <a:avLst/>
          </a:prstGeom>
          <a:noFill/>
          <a:ln w="28575">
            <a:solidFill>
              <a:srgbClr val="0F0F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모서리가 둥근 직사각형 12">
            <a:extLst>
              <a:ext uri="{FF2B5EF4-FFF2-40B4-BE49-F238E27FC236}">
                <a16:creationId xmlns:a16="http://schemas.microsoft.com/office/drawing/2014/main" id="{63505CFF-0AB4-40BD-9CDA-A4A9AF942A53}"/>
              </a:ext>
            </a:extLst>
          </p:cNvPr>
          <p:cNvSpPr/>
          <p:nvPr/>
        </p:nvSpPr>
        <p:spPr>
          <a:xfrm>
            <a:off x="4814900" y="2274288"/>
            <a:ext cx="2304765" cy="34770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F0F7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dirty="0" err="1">
                <a:ea typeface="맑은 고딕" panose="020B0503020000020004" pitchFamily="50" charset="-127"/>
                <a:sym typeface="Arial"/>
              </a:rPr>
              <a:t>Softmax</a:t>
            </a:r>
            <a:r>
              <a:rPr kumimoji="0" lang="en-US" altLang="ko-KR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  <a:cs typeface="+mn-cs"/>
                <a:sym typeface="Arial"/>
              </a:rPr>
              <a:t> Computation</a:t>
            </a:r>
            <a:endParaRPr kumimoji="0" lang="ko-KR" altLang="en-US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50EB81C9-062B-4A52-9A6F-DE3F7D8C45BB}"/>
              </a:ext>
            </a:extLst>
          </p:cNvPr>
          <p:cNvSpPr/>
          <p:nvPr/>
        </p:nvSpPr>
        <p:spPr>
          <a:xfrm>
            <a:off x="5786177" y="3200203"/>
            <a:ext cx="290512" cy="317038"/>
          </a:xfrm>
          <a:prstGeom prst="rightArrow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표 47">
            <a:extLst>
              <a:ext uri="{FF2B5EF4-FFF2-40B4-BE49-F238E27FC236}">
                <a16:creationId xmlns:a16="http://schemas.microsoft.com/office/drawing/2014/main" id="{CD247F71-2F76-4106-9CD2-42647AD990FA}"/>
              </a:ext>
            </a:extLst>
          </p:cNvPr>
          <p:cNvGraphicFramePr>
            <a:graphicFrameLocks noGrp="1"/>
          </p:cNvGraphicFramePr>
          <p:nvPr/>
        </p:nvGraphicFramePr>
        <p:xfrm>
          <a:off x="7796077" y="2759260"/>
          <a:ext cx="1424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758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474758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474758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-1.6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-1.1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0.3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2.1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1.1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76105"/>
                  </a:ext>
                </a:extLst>
              </a:tr>
            </a:tbl>
          </a:graphicData>
        </a:graphic>
      </p:graphicFrame>
      <p:grpSp>
        <p:nvGrpSpPr>
          <p:cNvPr id="80" name="그룹 57">
            <a:extLst>
              <a:ext uri="{FF2B5EF4-FFF2-40B4-BE49-F238E27FC236}">
                <a16:creationId xmlns:a16="http://schemas.microsoft.com/office/drawing/2014/main" id="{884F9CEB-8407-4BBB-9D13-95B51C0A59AB}"/>
              </a:ext>
            </a:extLst>
          </p:cNvPr>
          <p:cNvGrpSpPr/>
          <p:nvPr/>
        </p:nvGrpSpPr>
        <p:grpSpPr>
          <a:xfrm>
            <a:off x="7748570" y="2779343"/>
            <a:ext cx="1602008" cy="1143981"/>
            <a:chOff x="591851" y="2840584"/>
            <a:chExt cx="1423401" cy="298038"/>
          </a:xfrm>
        </p:grpSpPr>
        <p:sp>
          <p:nvSpPr>
            <p:cNvPr id="81" name="왼쪽 대괄호 58">
              <a:extLst>
                <a:ext uri="{FF2B5EF4-FFF2-40B4-BE49-F238E27FC236}">
                  <a16:creationId xmlns:a16="http://schemas.microsoft.com/office/drawing/2014/main" id="{0C2B1793-2A6C-4738-9C04-8A7F943C8E7B}"/>
                </a:ext>
              </a:extLst>
            </p:cNvPr>
            <p:cNvSpPr/>
            <p:nvPr/>
          </p:nvSpPr>
          <p:spPr>
            <a:xfrm>
              <a:off x="59185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왼쪽 대괄호 59">
              <a:extLst>
                <a:ext uri="{FF2B5EF4-FFF2-40B4-BE49-F238E27FC236}">
                  <a16:creationId xmlns:a16="http://schemas.microsoft.com/office/drawing/2014/main" id="{909DC2E2-9344-4BE0-9D0A-6ADC70EFC8B7}"/>
                </a:ext>
              </a:extLst>
            </p:cNvPr>
            <p:cNvSpPr/>
            <p:nvPr/>
          </p:nvSpPr>
          <p:spPr>
            <a:xfrm flipH="1">
              <a:off x="195940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모서리가 둥근 직사각형 12">
            <a:extLst>
              <a:ext uri="{FF2B5EF4-FFF2-40B4-BE49-F238E27FC236}">
                <a16:creationId xmlns:a16="http://schemas.microsoft.com/office/drawing/2014/main" id="{F810378E-57FE-4F2D-9BBD-847CD4CE71D7}"/>
              </a:ext>
            </a:extLst>
          </p:cNvPr>
          <p:cNvSpPr/>
          <p:nvPr/>
        </p:nvSpPr>
        <p:spPr>
          <a:xfrm>
            <a:off x="9946276" y="3200700"/>
            <a:ext cx="1347465" cy="23397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graphicFrame>
        <p:nvGraphicFramePr>
          <p:cNvPr id="98" name="표 47-1">
            <a:extLst>
              <a:ext uri="{FF2B5EF4-FFF2-40B4-BE49-F238E27FC236}">
                <a16:creationId xmlns:a16="http://schemas.microsoft.com/office/drawing/2014/main" id="{212CCF82-6212-4F3B-A9FB-5C94EF7F7787}"/>
              </a:ext>
            </a:extLst>
          </p:cNvPr>
          <p:cNvGraphicFramePr>
            <a:graphicFrameLocks noGrp="1"/>
          </p:cNvGraphicFramePr>
          <p:nvPr/>
        </p:nvGraphicFramePr>
        <p:xfrm>
          <a:off x="9957696" y="3123290"/>
          <a:ext cx="1374729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43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458243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458243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-1.5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graphicFrame>
        <p:nvGraphicFramePr>
          <p:cNvPr id="84" name="표 47-2">
            <a:extLst>
              <a:ext uri="{FF2B5EF4-FFF2-40B4-BE49-F238E27FC236}">
                <a16:creationId xmlns:a16="http://schemas.microsoft.com/office/drawing/2014/main" id="{8C80F445-9D0C-4E63-A091-8850CC398D72}"/>
              </a:ext>
            </a:extLst>
          </p:cNvPr>
          <p:cNvGraphicFramePr>
            <a:graphicFrameLocks noGrp="1"/>
          </p:cNvGraphicFramePr>
          <p:nvPr/>
        </p:nvGraphicFramePr>
        <p:xfrm>
          <a:off x="9956229" y="3123180"/>
          <a:ext cx="1374729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43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458243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458243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-1.5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graphicFrame>
        <p:nvGraphicFramePr>
          <p:cNvPr id="99" name="표 47-3">
            <a:extLst>
              <a:ext uri="{FF2B5EF4-FFF2-40B4-BE49-F238E27FC236}">
                <a16:creationId xmlns:a16="http://schemas.microsoft.com/office/drawing/2014/main" id="{2938F08A-DB2B-4B5E-AA6A-B11A2F1C8D1D}"/>
              </a:ext>
            </a:extLst>
          </p:cNvPr>
          <p:cNvGraphicFramePr>
            <a:graphicFrameLocks noGrp="1"/>
          </p:cNvGraphicFramePr>
          <p:nvPr/>
        </p:nvGraphicFramePr>
        <p:xfrm>
          <a:off x="9956545" y="3122174"/>
          <a:ext cx="1374414" cy="39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138">
                  <a:extLst>
                    <a:ext uri="{9D8B030D-6E8A-4147-A177-3AD203B41FA5}">
                      <a16:colId xmlns:a16="http://schemas.microsoft.com/office/drawing/2014/main" val="2950614587"/>
                    </a:ext>
                  </a:extLst>
                </a:gridCol>
                <a:gridCol w="458138">
                  <a:extLst>
                    <a:ext uri="{9D8B030D-6E8A-4147-A177-3AD203B41FA5}">
                      <a16:colId xmlns:a16="http://schemas.microsoft.com/office/drawing/2014/main" val="3279746099"/>
                    </a:ext>
                  </a:extLst>
                </a:gridCol>
                <a:gridCol w="458138">
                  <a:extLst>
                    <a:ext uri="{9D8B030D-6E8A-4147-A177-3AD203B41FA5}">
                      <a16:colId xmlns:a16="http://schemas.microsoft.com/office/drawing/2014/main" val="2682874863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-1.5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74691"/>
                  </a:ext>
                </a:extLst>
              </a:tr>
            </a:tbl>
          </a:graphicData>
        </a:graphic>
      </p:graphicFrame>
      <p:grpSp>
        <p:nvGrpSpPr>
          <p:cNvPr id="85" name="Group 84">
            <a:extLst>
              <a:ext uri="{FF2B5EF4-FFF2-40B4-BE49-F238E27FC236}">
                <a16:creationId xmlns:a16="http://schemas.microsoft.com/office/drawing/2014/main" id="{DD393399-134C-46FA-9A89-9ADF7F9E487F}"/>
              </a:ext>
            </a:extLst>
          </p:cNvPr>
          <p:cNvGrpSpPr/>
          <p:nvPr/>
        </p:nvGrpSpPr>
        <p:grpSpPr>
          <a:xfrm>
            <a:off x="9863261" y="3170923"/>
            <a:ext cx="1502446" cy="313052"/>
            <a:chOff x="499491" y="2840584"/>
            <a:chExt cx="1423401" cy="298038"/>
          </a:xfrm>
        </p:grpSpPr>
        <p:sp>
          <p:nvSpPr>
            <p:cNvPr id="86" name="왼쪽 대괄호 54">
              <a:extLst>
                <a:ext uri="{FF2B5EF4-FFF2-40B4-BE49-F238E27FC236}">
                  <a16:creationId xmlns:a16="http://schemas.microsoft.com/office/drawing/2014/main" id="{252EBB34-F198-44A6-958A-39C2DD06FB5C}"/>
                </a:ext>
              </a:extLst>
            </p:cNvPr>
            <p:cNvSpPr/>
            <p:nvPr/>
          </p:nvSpPr>
          <p:spPr>
            <a:xfrm>
              <a:off x="499491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왼쪽 대괄호 55">
              <a:extLst>
                <a:ext uri="{FF2B5EF4-FFF2-40B4-BE49-F238E27FC236}">
                  <a16:creationId xmlns:a16="http://schemas.microsoft.com/office/drawing/2014/main" id="{B1211A61-4D51-4388-A2B8-547CB6C02A6C}"/>
                </a:ext>
              </a:extLst>
            </p:cNvPr>
            <p:cNvSpPr/>
            <p:nvPr/>
          </p:nvSpPr>
          <p:spPr>
            <a:xfrm flipH="1">
              <a:off x="1867042" y="2840584"/>
              <a:ext cx="55850" cy="298038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E5A4DFAE-0F7B-4928-999D-617598295B59}"/>
              </a:ext>
            </a:extLst>
          </p:cNvPr>
          <p:cNvSpPr txBox="1"/>
          <p:nvPr/>
        </p:nvSpPr>
        <p:spPr>
          <a:xfrm>
            <a:off x="6155928" y="3940058"/>
            <a:ext cx="120690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Normalized</a:t>
            </a:r>
            <a:br>
              <a:rPr lang="en-US" altLang="ko-KR" dirty="0">
                <a:solidFill>
                  <a:schemeClr val="accent5"/>
                </a:solidFill>
              </a:rPr>
            </a:br>
            <a:r>
              <a:rPr lang="en-US" altLang="ko-KR" dirty="0">
                <a:solidFill>
                  <a:schemeClr val="accent5"/>
                </a:solidFill>
              </a:rPr>
              <a:t>Score (n x 1)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7015439-7E8B-4FD4-9B15-2F072C048133}"/>
              </a:ext>
            </a:extLst>
          </p:cNvPr>
          <p:cNvSpPr txBox="1"/>
          <p:nvPr/>
        </p:nvSpPr>
        <p:spPr>
          <a:xfrm>
            <a:off x="7891892" y="3934436"/>
            <a:ext cx="13958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Value Matrix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</a:rPr>
              <a:t>(n x d) 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7EC1B124-71A7-4200-8688-D6ADE9A9588D}"/>
              </a:ext>
            </a:extLst>
          </p:cNvPr>
          <p:cNvSpPr/>
          <p:nvPr/>
        </p:nvSpPr>
        <p:spPr>
          <a:xfrm>
            <a:off x="6040562" y="2438420"/>
            <a:ext cx="5387057" cy="2192303"/>
          </a:xfrm>
          <a:prstGeom prst="roundRect">
            <a:avLst/>
          </a:prstGeom>
          <a:noFill/>
          <a:ln w="28575">
            <a:solidFill>
              <a:srgbClr val="0F0F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모서리가 둥근 직사각형 12">
            <a:extLst>
              <a:ext uri="{FF2B5EF4-FFF2-40B4-BE49-F238E27FC236}">
                <a16:creationId xmlns:a16="http://schemas.microsoft.com/office/drawing/2014/main" id="{682027B2-0C5E-42A1-A41C-A3ADC83FA252}"/>
              </a:ext>
            </a:extLst>
          </p:cNvPr>
          <p:cNvSpPr/>
          <p:nvPr/>
        </p:nvSpPr>
        <p:spPr>
          <a:xfrm>
            <a:off x="7664328" y="2227596"/>
            <a:ext cx="2304765" cy="34770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F0F7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dirty="0">
                <a:ea typeface="맑은 고딕" panose="020B0503020000020004" pitchFamily="50" charset="-127"/>
                <a:sym typeface="Arial"/>
              </a:rPr>
              <a:t>Output</a:t>
            </a:r>
            <a:r>
              <a:rPr kumimoji="0" lang="en-US" altLang="ko-KR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  <a:cs typeface="+mn-cs"/>
                <a:sym typeface="Arial"/>
              </a:rPr>
              <a:t> Computation</a:t>
            </a:r>
            <a:endParaRPr kumimoji="0" lang="ko-KR" altLang="en-US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CCFE4037-D85F-49E3-9942-BC6A1A831EF7}"/>
              </a:ext>
            </a:extLst>
          </p:cNvPr>
          <p:cNvSpPr/>
          <p:nvPr/>
        </p:nvSpPr>
        <p:spPr>
          <a:xfrm>
            <a:off x="9484685" y="3200203"/>
            <a:ext cx="290512" cy="317038"/>
          </a:xfrm>
          <a:prstGeom prst="rightArrow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모서리가 둥근 직사각형 12">
            <a:extLst>
              <a:ext uri="{FF2B5EF4-FFF2-40B4-BE49-F238E27FC236}">
                <a16:creationId xmlns:a16="http://schemas.microsoft.com/office/drawing/2014/main" id="{F816D59B-1CC5-4241-A3D6-91646A9E8C2E}"/>
              </a:ext>
            </a:extLst>
          </p:cNvPr>
          <p:cNvSpPr/>
          <p:nvPr/>
        </p:nvSpPr>
        <p:spPr>
          <a:xfrm>
            <a:off x="7844328" y="2779482"/>
            <a:ext cx="1408626" cy="3477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02" name="모서리가 둥근 직사각형 12">
            <a:extLst>
              <a:ext uri="{FF2B5EF4-FFF2-40B4-BE49-F238E27FC236}">
                <a16:creationId xmlns:a16="http://schemas.microsoft.com/office/drawing/2014/main" id="{666990C3-8033-446D-8848-F21535FA0CF4}"/>
              </a:ext>
            </a:extLst>
          </p:cNvPr>
          <p:cNvSpPr/>
          <p:nvPr/>
        </p:nvSpPr>
        <p:spPr>
          <a:xfrm>
            <a:off x="7839915" y="3164374"/>
            <a:ext cx="1408626" cy="3477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03" name="모서리가 둥근 직사각형 12">
            <a:extLst>
              <a:ext uri="{FF2B5EF4-FFF2-40B4-BE49-F238E27FC236}">
                <a16:creationId xmlns:a16="http://schemas.microsoft.com/office/drawing/2014/main" id="{C3D0C144-5B9A-4BBE-BF51-32DAD663C180}"/>
              </a:ext>
            </a:extLst>
          </p:cNvPr>
          <p:cNvSpPr/>
          <p:nvPr/>
        </p:nvSpPr>
        <p:spPr>
          <a:xfrm>
            <a:off x="7833636" y="3549266"/>
            <a:ext cx="1408626" cy="3477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277E22-590F-4BDE-9EBE-2432404EF18B}"/>
              </a:ext>
            </a:extLst>
          </p:cNvPr>
          <p:cNvSpPr txBox="1"/>
          <p:nvPr/>
        </p:nvSpPr>
        <p:spPr>
          <a:xfrm>
            <a:off x="549331" y="5251062"/>
            <a:ext cx="922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Step 2</a:t>
            </a:r>
            <a:r>
              <a:rPr lang="en-US" altLang="ko-KR" b="1" dirty="0"/>
              <a:t>: </a:t>
            </a:r>
            <a:r>
              <a:rPr lang="en-US" altLang="ko-KR" dirty="0" err="1">
                <a:solidFill>
                  <a:schemeClr val="accent5"/>
                </a:solidFill>
              </a:rPr>
              <a:t>Softmax</a:t>
            </a:r>
            <a:r>
              <a:rPr lang="en-US" altLang="ko-KR" dirty="0"/>
              <a:t> normalization (i.e., normalized exponential function) on Attention Score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B9EAA93-A9BF-4CC8-991C-CB7EA5F77E98}"/>
              </a:ext>
            </a:extLst>
          </p:cNvPr>
          <p:cNvSpPr txBox="1"/>
          <p:nvPr/>
        </p:nvSpPr>
        <p:spPr>
          <a:xfrm>
            <a:off x="549332" y="5624394"/>
            <a:ext cx="109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Step 3</a:t>
            </a:r>
            <a:r>
              <a:rPr lang="en-US" altLang="ko-KR" b="1" dirty="0"/>
              <a:t>: </a:t>
            </a:r>
            <a:r>
              <a:rPr lang="en-US" altLang="ko-KR" dirty="0">
                <a:solidFill>
                  <a:schemeClr val="accent5"/>
                </a:solidFill>
              </a:rPr>
              <a:t>Weighted sum </a:t>
            </a:r>
            <a:r>
              <a:rPr lang="en-US" altLang="ko-KR" dirty="0"/>
              <a:t>of value matrix row vectors using Normalized Score as weights</a:t>
            </a:r>
          </a:p>
        </p:txBody>
      </p:sp>
      <p:sp>
        <p:nvSpPr>
          <p:cNvPr id="65" name="모서리가 둥근 직사각형 12">
            <a:extLst>
              <a:ext uri="{FF2B5EF4-FFF2-40B4-BE49-F238E27FC236}">
                <a16:creationId xmlns:a16="http://schemas.microsoft.com/office/drawing/2014/main" id="{84349553-3F1F-42D7-BE4F-FD89B31EF21D}"/>
              </a:ext>
            </a:extLst>
          </p:cNvPr>
          <p:cNvSpPr/>
          <p:nvPr/>
        </p:nvSpPr>
        <p:spPr>
          <a:xfrm>
            <a:off x="4802898" y="2779482"/>
            <a:ext cx="610213" cy="3477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66" name="모서리가 둥근 직사각형 12">
            <a:extLst>
              <a:ext uri="{FF2B5EF4-FFF2-40B4-BE49-F238E27FC236}">
                <a16:creationId xmlns:a16="http://schemas.microsoft.com/office/drawing/2014/main" id="{A0651CE2-8973-482F-ACD8-124C7EBD54CB}"/>
              </a:ext>
            </a:extLst>
          </p:cNvPr>
          <p:cNvSpPr/>
          <p:nvPr/>
        </p:nvSpPr>
        <p:spPr>
          <a:xfrm>
            <a:off x="4802898" y="3164374"/>
            <a:ext cx="610213" cy="3477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67" name="모서리가 둥근 직사각형 12">
            <a:extLst>
              <a:ext uri="{FF2B5EF4-FFF2-40B4-BE49-F238E27FC236}">
                <a16:creationId xmlns:a16="http://schemas.microsoft.com/office/drawing/2014/main" id="{CA47850C-0C43-4BEC-9D24-0B63811567E4}"/>
              </a:ext>
            </a:extLst>
          </p:cNvPr>
          <p:cNvSpPr/>
          <p:nvPr/>
        </p:nvSpPr>
        <p:spPr>
          <a:xfrm>
            <a:off x="4802898" y="3547348"/>
            <a:ext cx="610213" cy="3477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68" name="모서리가 둥근 직사각형 12">
            <a:extLst>
              <a:ext uri="{FF2B5EF4-FFF2-40B4-BE49-F238E27FC236}">
                <a16:creationId xmlns:a16="http://schemas.microsoft.com/office/drawing/2014/main" id="{0B7B52F5-CF16-4E6D-9E92-FF61BE359DEC}"/>
              </a:ext>
            </a:extLst>
          </p:cNvPr>
          <p:cNvSpPr/>
          <p:nvPr/>
        </p:nvSpPr>
        <p:spPr>
          <a:xfrm>
            <a:off x="6440381" y="2779482"/>
            <a:ext cx="610213" cy="3477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69" name="모서리가 둥근 직사각형 12">
            <a:extLst>
              <a:ext uri="{FF2B5EF4-FFF2-40B4-BE49-F238E27FC236}">
                <a16:creationId xmlns:a16="http://schemas.microsoft.com/office/drawing/2014/main" id="{7E735925-E5FD-4249-9F87-5EA58637E17A}"/>
              </a:ext>
            </a:extLst>
          </p:cNvPr>
          <p:cNvSpPr/>
          <p:nvPr/>
        </p:nvSpPr>
        <p:spPr>
          <a:xfrm>
            <a:off x="6440381" y="3164374"/>
            <a:ext cx="610213" cy="3477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70" name="모서리가 둥근 직사각형 12">
            <a:extLst>
              <a:ext uri="{FF2B5EF4-FFF2-40B4-BE49-F238E27FC236}">
                <a16:creationId xmlns:a16="http://schemas.microsoft.com/office/drawing/2014/main" id="{15528F12-7162-4B95-A339-298F46C84015}"/>
              </a:ext>
            </a:extLst>
          </p:cNvPr>
          <p:cNvSpPr/>
          <p:nvPr/>
        </p:nvSpPr>
        <p:spPr>
          <a:xfrm>
            <a:off x="6440381" y="3547348"/>
            <a:ext cx="610213" cy="3477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AA8E25-FCFB-4640-9DF2-A388BD9ED7AB}"/>
              </a:ext>
            </a:extLst>
          </p:cNvPr>
          <p:cNvSpPr/>
          <p:nvPr/>
        </p:nvSpPr>
        <p:spPr>
          <a:xfrm>
            <a:off x="4774406" y="2757836"/>
            <a:ext cx="683867" cy="383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2DA9B1F-D891-436D-B476-08F7009C72C7}"/>
              </a:ext>
            </a:extLst>
          </p:cNvPr>
          <p:cNvSpPr/>
          <p:nvPr/>
        </p:nvSpPr>
        <p:spPr>
          <a:xfrm>
            <a:off x="4774406" y="3145646"/>
            <a:ext cx="683867" cy="383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95B3E2A-4BDD-42FB-B251-F01F24A8844F}"/>
              </a:ext>
            </a:extLst>
          </p:cNvPr>
          <p:cNvSpPr/>
          <p:nvPr/>
        </p:nvSpPr>
        <p:spPr>
          <a:xfrm>
            <a:off x="4774406" y="3530483"/>
            <a:ext cx="683867" cy="383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7FF4951-37D4-4BA9-9714-7CC2CDE41E78}"/>
              </a:ext>
            </a:extLst>
          </p:cNvPr>
          <p:cNvSpPr/>
          <p:nvPr/>
        </p:nvSpPr>
        <p:spPr>
          <a:xfrm>
            <a:off x="6400904" y="2757836"/>
            <a:ext cx="683867" cy="383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43C4CAF-8DB4-4EB2-BFC6-5F93CA90A383}"/>
              </a:ext>
            </a:extLst>
          </p:cNvPr>
          <p:cNvSpPr/>
          <p:nvPr/>
        </p:nvSpPr>
        <p:spPr>
          <a:xfrm>
            <a:off x="6400904" y="3145646"/>
            <a:ext cx="683867" cy="383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5254307-5434-431B-B65A-0D21D47682BE}"/>
              </a:ext>
            </a:extLst>
          </p:cNvPr>
          <p:cNvSpPr/>
          <p:nvPr/>
        </p:nvSpPr>
        <p:spPr>
          <a:xfrm>
            <a:off x="6400904" y="3538296"/>
            <a:ext cx="683867" cy="383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1986B8D-445F-469F-8B2E-F52E6F9FF0DD}"/>
              </a:ext>
            </a:extLst>
          </p:cNvPr>
          <p:cNvSpPr/>
          <p:nvPr/>
        </p:nvSpPr>
        <p:spPr>
          <a:xfrm>
            <a:off x="9922895" y="3185704"/>
            <a:ext cx="1400548" cy="278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Oval 8">
            <a:extLst>
              <a:ext uri="{FF2B5EF4-FFF2-40B4-BE49-F238E27FC236}">
                <a16:creationId xmlns:a16="http://schemas.microsoft.com/office/drawing/2014/main" id="{CCB7F9A3-EBC4-4732-BBB5-301E8AB30A8C}"/>
              </a:ext>
            </a:extLst>
          </p:cNvPr>
          <p:cNvSpPr/>
          <p:nvPr/>
        </p:nvSpPr>
        <p:spPr>
          <a:xfrm>
            <a:off x="7396375" y="2893776"/>
            <a:ext cx="111929" cy="111929"/>
          </a:xfrm>
          <a:prstGeom prst="ellipse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8">
            <a:extLst>
              <a:ext uri="{FF2B5EF4-FFF2-40B4-BE49-F238E27FC236}">
                <a16:creationId xmlns:a16="http://schemas.microsoft.com/office/drawing/2014/main" id="{34BC1C5F-E287-4071-8E45-A9B0B54DACDD}"/>
              </a:ext>
            </a:extLst>
          </p:cNvPr>
          <p:cNvSpPr/>
          <p:nvPr/>
        </p:nvSpPr>
        <p:spPr>
          <a:xfrm>
            <a:off x="7396375" y="3281586"/>
            <a:ext cx="111929" cy="111929"/>
          </a:xfrm>
          <a:prstGeom prst="ellipse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8">
            <a:extLst>
              <a:ext uri="{FF2B5EF4-FFF2-40B4-BE49-F238E27FC236}">
                <a16:creationId xmlns:a16="http://schemas.microsoft.com/office/drawing/2014/main" id="{66E284C1-81E5-4922-939F-E6E0881B31D1}"/>
              </a:ext>
            </a:extLst>
          </p:cNvPr>
          <p:cNvSpPr/>
          <p:nvPr/>
        </p:nvSpPr>
        <p:spPr>
          <a:xfrm>
            <a:off x="7396375" y="3669396"/>
            <a:ext cx="111929" cy="111929"/>
          </a:xfrm>
          <a:prstGeom prst="ellipse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1DE1A9B-712F-48CE-AEA7-01B95EA59D32}"/>
              </a:ext>
            </a:extLst>
          </p:cNvPr>
          <p:cNvCxnSpPr>
            <a:cxnSpLocks/>
          </p:cNvCxnSpPr>
          <p:nvPr/>
        </p:nvCxnSpPr>
        <p:spPr>
          <a:xfrm>
            <a:off x="635479" y="5221387"/>
            <a:ext cx="9555264" cy="0"/>
          </a:xfrm>
          <a:prstGeom prst="line">
            <a:avLst/>
          </a:prstGeom>
          <a:noFill/>
          <a:ln w="28575">
            <a:solidFill>
              <a:srgbClr val="0F0F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9D1C3AE-6DAC-4E07-A216-D92E7EF1DFB7}"/>
              </a:ext>
            </a:extLst>
          </p:cNvPr>
          <p:cNvCxnSpPr>
            <a:cxnSpLocks/>
          </p:cNvCxnSpPr>
          <p:nvPr/>
        </p:nvCxnSpPr>
        <p:spPr>
          <a:xfrm>
            <a:off x="635479" y="5594195"/>
            <a:ext cx="8849206" cy="0"/>
          </a:xfrm>
          <a:prstGeom prst="line">
            <a:avLst/>
          </a:prstGeom>
          <a:noFill/>
          <a:ln w="28575">
            <a:solidFill>
              <a:srgbClr val="0F0F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E2A49FD9-EB2B-4B43-AF9E-167B4E4AED75}"/>
              </a:ext>
            </a:extLst>
          </p:cNvPr>
          <p:cNvCxnSpPr>
            <a:cxnSpLocks/>
          </p:cNvCxnSpPr>
          <p:nvPr/>
        </p:nvCxnSpPr>
        <p:spPr>
          <a:xfrm>
            <a:off x="635479" y="5967034"/>
            <a:ext cx="8584872" cy="0"/>
          </a:xfrm>
          <a:prstGeom prst="line">
            <a:avLst/>
          </a:prstGeom>
          <a:noFill/>
          <a:ln w="28575">
            <a:solidFill>
              <a:srgbClr val="0F0F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/>
              <p:cNvSpPr/>
              <p:nvPr/>
            </p:nvSpPr>
            <p:spPr>
              <a:xfrm>
                <a:off x="5533663" y="2757836"/>
                <a:ext cx="752129" cy="497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𝑺𝒄𝒐𝒓𝒆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sz="1200" b="1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𝑺𝒄𝒐𝒓𝒆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1200" i="1" dirty="0"/>
              </a:p>
            </p:txBody>
          </p:sp>
        </mc:Choice>
        <mc:Fallback xmlns="">
          <p:sp>
            <p:nvSpPr>
              <p:cNvPr id="109" name="직사각형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663" y="2757836"/>
                <a:ext cx="752129" cy="497829"/>
              </a:xfrm>
              <a:prstGeom prst="rect">
                <a:avLst/>
              </a:prstGeom>
              <a:blipFill>
                <a:blip r:embed="rId3"/>
                <a:stretch>
                  <a:fillRect l="-23577" t="-8537" r="-4065" b="-89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02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2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500"/>
                            </p:stCondLst>
                            <p:childTnLst>
                              <p:par>
                                <p:cTn id="24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3500"/>
                            </p:stCondLst>
                            <p:childTnLst>
                              <p:par>
                                <p:cTn id="2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94" grpId="0" animBg="1"/>
      <p:bldP spid="94" grpId="1" animBg="1"/>
      <p:bldP spid="93" grpId="0" animBg="1"/>
      <p:bldP spid="93" grpId="1" animBg="1"/>
      <p:bldP spid="38" grpId="0" animBg="1"/>
      <p:bldP spid="38" grpId="1" animBg="1"/>
      <p:bldP spid="5" grpId="0" animBg="1"/>
      <p:bldP spid="5" grpId="1" animBg="1"/>
      <p:bldP spid="15" grpId="0"/>
      <p:bldP spid="25" grpId="0"/>
      <p:bldP spid="19" grpId="0"/>
      <p:bldP spid="46" grpId="0" animBg="1"/>
      <p:bldP spid="46" grpId="1" animBg="1"/>
      <p:bldP spid="8" grpId="0" animBg="1"/>
      <p:bldP spid="8" grpId="1" animBg="1"/>
      <p:bldP spid="9" grpId="0" animBg="1"/>
      <p:bldP spid="9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88" grpId="0"/>
      <p:bldP spid="90" grpId="0" animBg="1"/>
      <p:bldP spid="91" grpId="0" animBg="1"/>
      <p:bldP spid="92" grpId="0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/>
      <p:bldP spid="105" grpId="0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7" grpId="3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4" grpId="0" animBg="1"/>
      <p:bldP spid="71" grpId="0" animBg="1"/>
      <p:bldP spid="72" grpId="0" animBg="1"/>
      <p:bldP spid="73" grpId="0" animBg="1"/>
      <p:bldP spid="74" grpId="0" animBg="1"/>
      <p:bldP spid="95" grpId="0" animBg="1"/>
      <p:bldP spid="96" grpId="0" animBg="1"/>
      <p:bldP spid="97" grpId="0" animBg="1"/>
      <p:bldP spid="100" grpId="0" animBg="1"/>
      <p:bldP spid="106" grpId="0" animBg="1"/>
      <p:bldP spid="109" grpId="0"/>
      <p:bldP spid="109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altLang="ko-KR" sz="3200" baseline="30000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lang="en-US" altLang="ko-KR" sz="3200" dirty="0">
                <a:latin typeface="roboto" panose="02000000000000000000" pitchFamily="2" charset="0"/>
                <a:ea typeface="roboto" panose="02000000000000000000" pitchFamily="2" charset="0"/>
              </a:rPr>
              <a:t>: Accelerating Attention Mechanisms with Approximation</a:t>
            </a:r>
            <a:endParaRPr lang="ko-KR" altLang="en-US" sz="3200" dirty="0">
              <a:latin typeface="roboto" panose="02000000000000000000" pitchFamily="2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370" y="2628899"/>
            <a:ext cx="11757660" cy="328914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2200" b="1" dirty="0">
                <a:solidFill>
                  <a:schemeClr val="accent5"/>
                </a:solidFill>
              </a:rPr>
              <a:t>Proposes a novel approximation algorithm </a:t>
            </a:r>
            <a:r>
              <a:rPr lang="en-US" altLang="ko-KR" sz="2200" dirty="0"/>
              <a:t>for attention mechanism </a:t>
            </a:r>
          </a:p>
          <a:p>
            <a:pPr>
              <a:lnSpc>
                <a:spcPct val="200000"/>
              </a:lnSpc>
            </a:pPr>
            <a:r>
              <a:rPr lang="en-US" altLang="ko-KR" sz="2200" b="1" dirty="0">
                <a:solidFill>
                  <a:schemeClr val="accent5"/>
                </a:solidFill>
              </a:rPr>
              <a:t>Architects the specialized hardware</a:t>
            </a:r>
            <a:r>
              <a:rPr lang="en-US" altLang="ko-KR" sz="2200" dirty="0">
                <a:solidFill>
                  <a:schemeClr val="accent5"/>
                </a:solidFill>
              </a:rPr>
              <a:t> </a:t>
            </a:r>
            <a:r>
              <a:rPr lang="en-US" altLang="ko-KR" sz="2200" b="1" dirty="0">
                <a:solidFill>
                  <a:schemeClr val="accent5"/>
                </a:solidFill>
              </a:rPr>
              <a:t>pipeline </a:t>
            </a:r>
            <a:r>
              <a:rPr lang="en-US" altLang="ko-KR" sz="2200" dirty="0"/>
              <a:t>for vanilla &amp; approximate attention mechanism</a:t>
            </a:r>
          </a:p>
          <a:p>
            <a:pPr>
              <a:lnSpc>
                <a:spcPct val="200000"/>
              </a:lnSpc>
            </a:pPr>
            <a:r>
              <a:rPr lang="en-US" altLang="ko-KR" sz="2200" b="1" dirty="0">
                <a:solidFill>
                  <a:schemeClr val="accent5"/>
                </a:solidFill>
              </a:rPr>
              <a:t>Achieves significant </a:t>
            </a:r>
            <a:r>
              <a:rPr lang="en-US" altLang="ko-KR" sz="2200" b="1" dirty="0">
                <a:solidFill>
                  <a:srgbClr val="00B050"/>
                </a:solidFill>
              </a:rPr>
              <a:t>performance and</a:t>
            </a:r>
            <a:r>
              <a:rPr lang="en-US" altLang="ko-KR" sz="2200" b="1" dirty="0"/>
              <a:t> </a:t>
            </a:r>
            <a:r>
              <a:rPr lang="en-US" altLang="ko-KR" sz="2200" b="1" dirty="0">
                <a:solidFill>
                  <a:srgbClr val="00B050"/>
                </a:solidFill>
              </a:rPr>
              <a:t>energy efficiency gains</a:t>
            </a:r>
            <a:r>
              <a:rPr lang="en-US" altLang="ko-KR" sz="2200" dirty="0"/>
              <a:t> over conventional hardware</a:t>
            </a:r>
          </a:p>
          <a:p>
            <a:pPr>
              <a:lnSpc>
                <a:spcPct val="200000"/>
              </a:lnSpc>
            </a:pPr>
            <a:r>
              <a:rPr lang="en-US" sz="2200" b="1" dirty="0">
                <a:solidFill>
                  <a:schemeClr val="accent5"/>
                </a:solidFill>
              </a:rPr>
              <a:t>Taped out a test chip       </a:t>
            </a:r>
            <a:r>
              <a:rPr lang="en-US" sz="2200" dirty="0"/>
              <a:t>at TSMC 40nm and fully validated its functionality</a:t>
            </a:r>
            <a:endParaRPr lang="en-US" altLang="ko-KR" sz="2200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05740" y="1236079"/>
            <a:ext cx="11757660" cy="10931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6" name="그림 3">
            <a:extLst>
              <a:ext uri="{FF2B5EF4-FFF2-40B4-BE49-F238E27FC236}">
                <a16:creationId xmlns:a16="http://schemas.microsoft.com/office/drawing/2014/main" id="{2B09EEA4-7A83-4091-80BB-DF0B8E63D6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921" t="9276" r="4357" b="10741"/>
          <a:stretch/>
        </p:blipFill>
        <p:spPr>
          <a:xfrm>
            <a:off x="3285051" y="5273772"/>
            <a:ext cx="345654" cy="3349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8EE70E-83E2-4A3B-8DB1-92913996061D}"/>
              </a:ext>
            </a:extLst>
          </p:cNvPr>
          <p:cNvSpPr/>
          <p:nvPr/>
        </p:nvSpPr>
        <p:spPr>
          <a:xfrm>
            <a:off x="381000" y="1356818"/>
            <a:ext cx="1158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5"/>
                </a:solidFill>
                <a:ea typeface="roboto" panose="02000000000000000000" pitchFamily="2" charset="0"/>
              </a:rPr>
              <a:t> A</a:t>
            </a:r>
            <a:r>
              <a:rPr lang="en-US" altLang="ko-KR" sz="2400" baseline="30000" dirty="0">
                <a:solidFill>
                  <a:schemeClr val="accent5"/>
                </a:solidFill>
                <a:ea typeface="roboto" panose="02000000000000000000" pitchFamily="2" charset="0"/>
              </a:rPr>
              <a:t>3</a:t>
            </a:r>
            <a:r>
              <a:rPr lang="en-US" altLang="ko-KR" sz="2400" dirty="0">
                <a:ea typeface="roboto" panose="02000000000000000000" pitchFamily="2" charset="0"/>
              </a:rPr>
              <a:t> is</a:t>
            </a:r>
            <a:r>
              <a:rPr lang="en-US" altLang="ko-KR" sz="2400" dirty="0">
                <a:solidFill>
                  <a:schemeClr val="accent5"/>
                </a:solidFill>
                <a:ea typeface="roboto" panose="02000000000000000000" pitchFamily="2" charset="0"/>
              </a:rPr>
              <a:t> the</a:t>
            </a:r>
            <a:r>
              <a:rPr lang="en-US" altLang="ko-KR" sz="2400" dirty="0">
                <a:ea typeface="roboto" panose="02000000000000000000" pitchFamily="2" charset="0"/>
              </a:rPr>
              <a:t> </a:t>
            </a:r>
            <a:r>
              <a:rPr lang="en-US" altLang="ko-KR" sz="2400" dirty="0">
                <a:solidFill>
                  <a:schemeClr val="accent5"/>
                </a:solidFill>
                <a:ea typeface="roboto" panose="02000000000000000000" pitchFamily="2" charset="0"/>
              </a:rPr>
              <a:t>first specialized hardware accelerator </a:t>
            </a:r>
            <a:r>
              <a:rPr lang="en-US" altLang="ko-KR" sz="2400" dirty="0">
                <a:ea typeface="roboto" panose="02000000000000000000" pitchFamily="2" charset="0"/>
              </a:rPr>
              <a:t>that specifically targets attention           mechanisms in NN, exploiting </a:t>
            </a:r>
            <a:r>
              <a:rPr lang="en-US" altLang="ko-KR" sz="2400" dirty="0">
                <a:solidFill>
                  <a:schemeClr val="accent5"/>
                </a:solidFill>
                <a:ea typeface="roboto" panose="02000000000000000000" pitchFamily="2" charset="0"/>
              </a:rPr>
              <a:t>approximation potential </a:t>
            </a:r>
            <a:r>
              <a:rPr lang="en-US" altLang="ko-KR" sz="2400" dirty="0">
                <a:ea typeface="roboto" panose="02000000000000000000" pitchFamily="2" charset="0"/>
              </a:rPr>
              <a:t>in attention mechanism</a:t>
            </a:r>
          </a:p>
        </p:txBody>
      </p:sp>
    </p:spTree>
    <p:extLst>
      <p:ext uri="{BB962C8B-B14F-4D97-AF65-F5344CB8AC3E}">
        <p14:creationId xmlns:p14="http://schemas.microsoft.com/office/powerpoint/2010/main" val="363797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56"/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31539" y="5383192"/>
            <a:ext cx="568201" cy="58889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515700" y="1711790"/>
            <a:ext cx="9175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F0F7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altLang="ko-KR" sz="3600" b="1" baseline="30000" dirty="0">
                <a:solidFill>
                  <a:srgbClr val="0F0F7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lang="en-US" altLang="ko-KR" sz="3600" b="1" dirty="0">
                <a:solidFill>
                  <a:srgbClr val="0F0F7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Accelerating Attention Mechanisms in Neural Networks with Approximation</a:t>
            </a:r>
            <a:endParaRPr lang="ko-KR" altLang="en-US" sz="3600" b="1" dirty="0">
              <a:solidFill>
                <a:srgbClr val="0F0F70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>
                <a:solidFill>
                  <a:srgbClr val="0F0F7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Tae Jun Ham</a:t>
            </a:r>
            <a:r>
              <a:rPr lang="en-US" altLang="ko-KR"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 Sung Jun Jung,  </a:t>
            </a:r>
            <a:r>
              <a:rPr lang="en-US" altLang="ko-KR" sz="22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Seonghak</a:t>
            </a:r>
            <a:r>
              <a:rPr lang="en-US" altLang="ko-KR"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Kim,  Young H. Oh,  </a:t>
            </a:r>
            <a:br>
              <a:rPr lang="en-US" altLang="ko-KR"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ko-KR" sz="22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Yeonhong</a:t>
            </a:r>
            <a:r>
              <a:rPr lang="en-US" altLang="ko-KR"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Park, </a:t>
            </a:r>
            <a:r>
              <a:rPr lang="en-US" altLang="ko-KR" sz="22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Yoonho</a:t>
            </a:r>
            <a:r>
              <a:rPr lang="en-US" altLang="ko-KR"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Song,  Jung-Hun Park,  </a:t>
            </a:r>
            <a:r>
              <a:rPr lang="en-US" altLang="ko-KR" sz="22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Sanghee</a:t>
            </a:r>
            <a:r>
              <a:rPr lang="en-US" altLang="ko-KR"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Lee,  </a:t>
            </a:r>
            <a:br>
              <a:rPr lang="en-US" altLang="ko-KR"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ko-KR" sz="22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Kyoung</a:t>
            </a:r>
            <a:r>
              <a:rPr lang="en-US" altLang="ko-KR"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Park,  Jae W. Lee,  </a:t>
            </a:r>
            <a:r>
              <a:rPr lang="en-US" altLang="ko-KR" sz="22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Deog-Kyoon</a:t>
            </a:r>
            <a:r>
              <a:rPr lang="en-US" altLang="ko-KR"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22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Jeong</a:t>
            </a:r>
            <a:endParaRPr lang="en-US" altLang="ko-KR" sz="2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28" y="5448300"/>
            <a:ext cx="992014" cy="5237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251" y="5253182"/>
            <a:ext cx="2558512" cy="814933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3215640" y="5388587"/>
            <a:ext cx="2378931" cy="587537"/>
            <a:chOff x="3276600" y="4872366"/>
            <a:chExt cx="2378931" cy="587537"/>
          </a:xfrm>
        </p:grpSpPr>
        <p:sp>
          <p:nvSpPr>
            <p:cNvPr id="6" name="TextBox 5"/>
            <p:cNvSpPr txBox="1"/>
            <p:nvPr/>
          </p:nvSpPr>
          <p:spPr>
            <a:xfrm>
              <a:off x="3276600" y="4872366"/>
              <a:ext cx="2378931" cy="376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altLang="ko-KR" sz="1700">
                  <a:latin typeface="Frutiger" panose="020B0500000000000000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SEOUL NATIONAL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92643" y="5086788"/>
              <a:ext cx="1346843" cy="373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altLang="ko-KR" sz="1700" dirty="0">
                  <a:latin typeface="Frutiger" panose="020B0500000000000000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UNIVERSITY</a:t>
              </a:r>
              <a:endParaRPr lang="ko-KR" altLang="en-US" sz="1700" dirty="0">
                <a:latin typeface="Frutiger" panose="020B0500000000000000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662735" y="517375"/>
            <a:ext cx="8866530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lang="en-US" altLang="ko-KR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26th IEEE International Symposium on High-Performance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701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B332443-CC6D-4F6E-80CD-8810CE31BC9C}"/>
              </a:ext>
            </a:extLst>
          </p:cNvPr>
          <p:cNvSpPr/>
          <p:nvPr/>
        </p:nvSpPr>
        <p:spPr>
          <a:xfrm>
            <a:off x="5968475" y="4125143"/>
            <a:ext cx="5950165" cy="11161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BC2DCB-5051-4680-A96B-CDC1E045A286}"/>
              </a:ext>
            </a:extLst>
          </p:cNvPr>
          <p:cNvSpPr/>
          <p:nvPr/>
        </p:nvSpPr>
        <p:spPr>
          <a:xfrm>
            <a:off x="5981596" y="3100185"/>
            <a:ext cx="5937044" cy="957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0F845B-BB00-4389-A95B-CB614016528C}"/>
              </a:ext>
            </a:extLst>
          </p:cNvPr>
          <p:cNvSpPr/>
          <p:nvPr/>
        </p:nvSpPr>
        <p:spPr>
          <a:xfrm>
            <a:off x="445769" y="3092823"/>
            <a:ext cx="5282677" cy="21214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866127"/>
            <a:ext cx="11757660" cy="4111571"/>
          </a:xfrm>
          <a:noFill/>
        </p:spPr>
        <p:txBody>
          <a:bodyPr>
            <a:normAutofit/>
          </a:bodyPr>
          <a:lstStyle/>
          <a:p>
            <a:r>
              <a:rPr lang="en-US" altLang="ko-KR" sz="2200" dirty="0"/>
              <a:t>Attention mechanism computation</a:t>
            </a:r>
          </a:p>
          <a:p>
            <a:pPr lvl="1"/>
            <a:r>
              <a:rPr lang="en-US" altLang="ko-KR" sz="1900" dirty="0">
                <a:solidFill>
                  <a:schemeClr val="accent5"/>
                </a:solidFill>
              </a:rPr>
              <a:t>2·</a:t>
            </a:r>
            <a:r>
              <a:rPr lang="en-US" altLang="ko-KR" sz="1900" i="1" dirty="0">
                <a:solidFill>
                  <a:schemeClr val="accent5"/>
                </a:solidFill>
              </a:rPr>
              <a:t>n</a:t>
            </a:r>
            <a:r>
              <a:rPr lang="en-US" altLang="ko-KR" sz="1900" dirty="0">
                <a:solidFill>
                  <a:schemeClr val="accent5"/>
                </a:solidFill>
              </a:rPr>
              <a:t>·</a:t>
            </a:r>
            <a:r>
              <a:rPr lang="en-US" altLang="ko-KR" sz="1900" i="1" dirty="0">
                <a:solidFill>
                  <a:schemeClr val="accent5"/>
                </a:solidFill>
              </a:rPr>
              <a:t>d</a:t>
            </a:r>
            <a:r>
              <a:rPr lang="en-US" altLang="ko-KR" sz="1900" dirty="0">
                <a:solidFill>
                  <a:schemeClr val="accent5"/>
                </a:solidFill>
              </a:rPr>
              <a:t> multiply-and-accumulate (MAC) operations </a:t>
            </a:r>
            <a:r>
              <a:rPr lang="en-US" altLang="ko-KR" sz="1900" dirty="0"/>
              <a:t>(</a:t>
            </a:r>
            <a:r>
              <a:rPr lang="en-US" altLang="ko-KR" sz="1900" i="1" dirty="0" err="1"/>
              <a:t>n</a:t>
            </a:r>
            <a:r>
              <a:rPr lang="en-US" altLang="ko-KR" sz="1900" dirty="0" err="1"/>
              <a:t>·</a:t>
            </a:r>
            <a:r>
              <a:rPr lang="en-US" altLang="ko-KR" sz="1900" i="1" dirty="0" err="1"/>
              <a:t>d</a:t>
            </a:r>
            <a:r>
              <a:rPr lang="en-US" altLang="ko-KR" sz="1900" i="1" dirty="0"/>
              <a:t> </a:t>
            </a:r>
            <a:r>
              <a:rPr lang="en-US" altLang="ko-KR" sz="1900" dirty="0"/>
              <a:t>for dot product and </a:t>
            </a:r>
            <a:r>
              <a:rPr lang="en-US" altLang="ko-KR" sz="1900" i="1" dirty="0" err="1"/>
              <a:t>n</a:t>
            </a:r>
            <a:r>
              <a:rPr lang="en-US" altLang="ko-KR" sz="1900" dirty="0" err="1"/>
              <a:t>·</a:t>
            </a:r>
            <a:r>
              <a:rPr lang="en-US" altLang="ko-KR" sz="1900" i="1" dirty="0" err="1"/>
              <a:t>d</a:t>
            </a:r>
            <a:r>
              <a:rPr lang="en-US" altLang="ko-KR" sz="1900" i="1" dirty="0"/>
              <a:t> </a:t>
            </a:r>
            <a:r>
              <a:rPr lang="en-US" altLang="ko-KR" sz="1900" dirty="0"/>
              <a:t>for</a:t>
            </a:r>
            <a:r>
              <a:rPr lang="en-US" altLang="ko-KR" sz="1900" i="1" dirty="0"/>
              <a:t> </a:t>
            </a:r>
            <a:r>
              <a:rPr lang="en-US" altLang="ko-KR" sz="1900" dirty="0"/>
              <a:t>weighted sum)</a:t>
            </a:r>
            <a:r>
              <a:rPr lang="en-US" altLang="ko-KR" sz="1900" dirty="0">
                <a:solidFill>
                  <a:schemeClr val="accent5"/>
                </a:solidFill>
              </a:rPr>
              <a:t> </a:t>
            </a:r>
          </a:p>
          <a:p>
            <a:pPr lvl="1"/>
            <a:r>
              <a:rPr lang="en-US" altLang="ko-KR" sz="1900" i="1" dirty="0">
                <a:solidFill>
                  <a:schemeClr val="accent5"/>
                </a:solidFill>
              </a:rPr>
              <a:t>n </a:t>
            </a:r>
            <a:r>
              <a:rPr lang="en-US" altLang="ko-KR" sz="1900" dirty="0">
                <a:solidFill>
                  <a:schemeClr val="accent5"/>
                </a:solidFill>
              </a:rPr>
              <a:t>exponent computations </a:t>
            </a:r>
            <a:r>
              <a:rPr lang="en-US" altLang="ko-KR" sz="1900" dirty="0"/>
              <a:t>(for </a:t>
            </a:r>
            <a:r>
              <a:rPr lang="en-US" altLang="ko-KR" sz="1900" dirty="0" err="1"/>
              <a:t>softmax</a:t>
            </a:r>
            <a:r>
              <a:rPr lang="en-US" altLang="ko-KR" sz="1900" dirty="0"/>
              <a:t>) per query</a:t>
            </a:r>
          </a:p>
          <a:p>
            <a:pPr lvl="1"/>
            <a:r>
              <a:rPr lang="en-US" altLang="ko-KR" sz="1900" dirty="0"/>
              <a:t>Accounts for a </a:t>
            </a:r>
            <a:r>
              <a:rPr lang="en-US" altLang="ko-KR" sz="1900" dirty="0">
                <a:solidFill>
                  <a:schemeClr val="accent5"/>
                </a:solidFill>
              </a:rPr>
              <a:t>substantial portion of the total runtime (&gt;35% and often &gt;60%) </a:t>
            </a:r>
            <a:r>
              <a:rPr lang="en-US" altLang="ko-KR" sz="1900" dirty="0"/>
              <a:t>in many NN models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 of Attention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45770" y="5328932"/>
            <a:ext cx="11476598" cy="96331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800" y="5486089"/>
            <a:ext cx="10988068" cy="720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Designing a specialized accelerator for the attention mechanism can substantially improve the </a:t>
            </a:r>
            <a:r>
              <a:rPr lang="en-US" altLang="ko-KR" sz="2000" dirty="0">
                <a:solidFill>
                  <a:schemeClr val="accent5"/>
                </a:solidFill>
              </a:rPr>
              <a:t>performance</a:t>
            </a:r>
            <a:r>
              <a:rPr lang="en-US" altLang="ko-KR" sz="2000" dirty="0"/>
              <a:t> and </a:t>
            </a:r>
            <a:r>
              <a:rPr lang="en-US" altLang="ko-KR" sz="2000" dirty="0">
                <a:solidFill>
                  <a:schemeClr val="accent5"/>
                </a:solidFill>
              </a:rPr>
              <a:t>energy efficiency</a:t>
            </a:r>
            <a:r>
              <a:rPr lang="en-US" altLang="ko-KR" sz="2000" dirty="0"/>
              <a:t> of the emerging neural network models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DE490-A223-43AA-8115-6CDBE1D09093}"/>
              </a:ext>
            </a:extLst>
          </p:cNvPr>
          <p:cNvSpPr/>
          <p:nvPr/>
        </p:nvSpPr>
        <p:spPr>
          <a:xfrm>
            <a:off x="685800" y="3622025"/>
            <a:ext cx="5507355" cy="1342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End-to-End Memory Network (</a:t>
            </a:r>
            <a:r>
              <a:rPr lang="en-US" altLang="ko-KR" sz="1400" dirty="0" err="1"/>
              <a:t>NeurIPS</a:t>
            </a:r>
            <a:r>
              <a:rPr lang="en-US" altLang="ko-KR" sz="1400" dirty="0"/>
              <a:t> 15)  </a:t>
            </a:r>
          </a:p>
          <a:p>
            <a:pPr marL="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Key-value End-to-End Memory Network (EMNLP 16)</a:t>
            </a:r>
          </a:p>
          <a:p>
            <a:pPr marL="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BERT: Pre-training of Deep Bidirectional Transformers </a:t>
            </a:r>
            <a:br>
              <a:rPr lang="en-US" altLang="ko-KR" sz="1400" dirty="0"/>
            </a:br>
            <a:r>
              <a:rPr lang="en-US" altLang="ko-KR" sz="1400" dirty="0"/>
              <a:t>      for Language Understanding (ACL 19)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3FA059-63F1-4ACB-8336-720689E995B1}"/>
              </a:ext>
            </a:extLst>
          </p:cNvPr>
          <p:cNvSpPr/>
          <p:nvPr/>
        </p:nvSpPr>
        <p:spPr>
          <a:xfrm>
            <a:off x="5281251" y="3403832"/>
            <a:ext cx="6431280" cy="601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Stand-Alone Self-Attention (</a:t>
            </a:r>
            <a:r>
              <a:rPr lang="en-US" altLang="ko-KR" sz="1400" dirty="0" err="1"/>
              <a:t>NeurIPS</a:t>
            </a:r>
            <a:r>
              <a:rPr lang="en-US" altLang="ko-KR" sz="1400" dirty="0"/>
              <a:t> 19)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Attention Augmented Convolutional Networks (ICCV 19)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F8A7B9-70C2-4E24-A781-D9A45B86C33D}"/>
              </a:ext>
            </a:extLst>
          </p:cNvPr>
          <p:cNvSpPr/>
          <p:nvPr/>
        </p:nvSpPr>
        <p:spPr>
          <a:xfrm>
            <a:off x="5281251" y="4279611"/>
            <a:ext cx="6619875" cy="924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SASRec</a:t>
            </a:r>
            <a:r>
              <a:rPr lang="en-US" altLang="ko-KR" sz="1400" dirty="0"/>
              <a:t>: Self-Attentive Sequential Recommendation (ICDM 18)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ATRank</a:t>
            </a:r>
            <a:r>
              <a:rPr lang="en-US" altLang="ko-KR" sz="1400" dirty="0"/>
              <a:t>: An Attention-Based User Behavior Modeling Framework for Recommendation (AAAI 18)</a:t>
            </a:r>
            <a:endParaRPr lang="en-US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CBC9356-3A92-453A-81D7-A2E1BFEE4822}"/>
              </a:ext>
            </a:extLst>
          </p:cNvPr>
          <p:cNvSpPr/>
          <p:nvPr/>
        </p:nvSpPr>
        <p:spPr>
          <a:xfrm>
            <a:off x="1029547" y="3196780"/>
            <a:ext cx="4115120" cy="2241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Natural Language Processing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8DC365A-8288-4975-A5EB-D19889B2F6A9}"/>
              </a:ext>
            </a:extLst>
          </p:cNvPr>
          <p:cNvSpPr/>
          <p:nvPr/>
        </p:nvSpPr>
        <p:spPr>
          <a:xfrm>
            <a:off x="7047333" y="3139936"/>
            <a:ext cx="4115120" cy="2241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Computer Vision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C25769-80F2-4EE5-A3EE-9F29D9C7DE93}"/>
              </a:ext>
            </a:extLst>
          </p:cNvPr>
          <p:cNvSpPr/>
          <p:nvPr/>
        </p:nvSpPr>
        <p:spPr>
          <a:xfrm>
            <a:off x="7094556" y="4125143"/>
            <a:ext cx="4115120" cy="2241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23986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A438D3E-BA62-48FF-8FBD-E28FEA905967}"/>
              </a:ext>
            </a:extLst>
          </p:cNvPr>
          <p:cNvSpPr/>
          <p:nvPr/>
        </p:nvSpPr>
        <p:spPr>
          <a:xfrm>
            <a:off x="10307259" y="927088"/>
            <a:ext cx="1445142" cy="51254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34756E-A9E3-44F3-BFFB-EC22E5BB9EB7}"/>
              </a:ext>
            </a:extLst>
          </p:cNvPr>
          <p:cNvSpPr/>
          <p:nvPr/>
        </p:nvSpPr>
        <p:spPr>
          <a:xfrm>
            <a:off x="8399811" y="942975"/>
            <a:ext cx="1445142" cy="51254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Opportunities for Approximation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8046720" cy="5146052"/>
          </a:xfrm>
        </p:spPr>
        <p:txBody>
          <a:bodyPr>
            <a:normAutofit/>
          </a:bodyPr>
          <a:lstStyle/>
          <a:p>
            <a:r>
              <a:rPr lang="en-US" altLang="ko-KR" sz="1900" dirty="0"/>
              <a:t>Attention mechanism looks like a series of </a:t>
            </a:r>
            <a:r>
              <a:rPr lang="en-US" altLang="ko-KR" sz="1900" dirty="0">
                <a:solidFill>
                  <a:schemeClr val="accent5"/>
                </a:solidFill>
              </a:rPr>
              <a:t>dense matrix operations</a:t>
            </a:r>
            <a:r>
              <a:rPr lang="en-US" altLang="ko-KR" sz="1900" dirty="0"/>
              <a:t>, </a:t>
            </a:r>
            <a:br>
              <a:rPr lang="en-US" altLang="ko-KR" sz="1900" dirty="0"/>
            </a:br>
            <a:r>
              <a:rPr lang="en-US" altLang="ko-KR" sz="1900" dirty="0"/>
              <a:t>but it is also a </a:t>
            </a:r>
            <a:r>
              <a:rPr lang="en-US" altLang="ko-KR" sz="1900" dirty="0">
                <a:solidFill>
                  <a:schemeClr val="accent5"/>
                </a:solidFill>
              </a:rPr>
              <a:t>content-based search</a:t>
            </a:r>
            <a:endParaRPr lang="en-US" altLang="ko-KR" sz="1900" dirty="0"/>
          </a:p>
          <a:p>
            <a:pPr>
              <a:spcBef>
                <a:spcPts val="1600"/>
              </a:spcBef>
            </a:pPr>
            <a:r>
              <a:rPr lang="en-US" altLang="ko-KR" sz="1900" dirty="0" err="1"/>
              <a:t>Softmax</a:t>
            </a:r>
            <a:r>
              <a:rPr lang="en-US" altLang="ko-KR" sz="1900" dirty="0"/>
              <a:t> operation </a:t>
            </a:r>
            <a:r>
              <a:rPr lang="en-US" altLang="ko-KR" sz="1900" dirty="0">
                <a:solidFill>
                  <a:schemeClr val="accent5"/>
                </a:solidFill>
              </a:rPr>
              <a:t>filters out data that are not relevant </a:t>
            </a:r>
            <a:r>
              <a:rPr lang="en-US" altLang="ko-KR" sz="1900" dirty="0"/>
              <a:t>to the query based on </a:t>
            </a:r>
            <a:r>
              <a:rPr lang="en-US" altLang="ko-KR" sz="1900" dirty="0">
                <a:solidFill>
                  <a:schemeClr val="accent5"/>
                </a:solidFill>
              </a:rPr>
              <a:t>attention scores</a:t>
            </a:r>
            <a:endParaRPr lang="en-US" altLang="ko-KR" sz="1900" dirty="0">
              <a:solidFill>
                <a:srgbClr val="00B050"/>
              </a:solidFill>
            </a:endParaRPr>
          </a:p>
          <a:p>
            <a:pPr>
              <a:spcBef>
                <a:spcPts val="1600"/>
              </a:spcBef>
              <a:buClr>
                <a:schemeClr val="tx1"/>
              </a:buClr>
            </a:pPr>
            <a:r>
              <a:rPr lang="en-US" altLang="ko-KR" sz="1900" b="1" dirty="0">
                <a:solidFill>
                  <a:schemeClr val="accent5"/>
                </a:solidFill>
              </a:rPr>
              <a:t>Opportunities</a:t>
            </a:r>
            <a:r>
              <a:rPr lang="en-US" altLang="ko-KR" sz="1900" dirty="0"/>
              <a:t>: What if we can </a:t>
            </a:r>
            <a:r>
              <a:rPr lang="en-US" altLang="ko-KR" sz="1900" dirty="0">
                <a:solidFill>
                  <a:schemeClr val="accent5"/>
                </a:solidFill>
              </a:rPr>
              <a:t>find out the </a:t>
            </a:r>
            <a:r>
              <a:rPr lang="en-US" altLang="ko-KR" sz="1900" dirty="0">
                <a:solidFill>
                  <a:schemeClr val="accent2"/>
                </a:solidFill>
              </a:rPr>
              <a:t>set of candidates </a:t>
            </a:r>
            <a:r>
              <a:rPr lang="en-US" altLang="ko-KR" sz="1900" dirty="0">
                <a:solidFill>
                  <a:schemeClr val="accent5"/>
                </a:solidFill>
              </a:rPr>
              <a:t>that are likely to be relevant to the query </a:t>
            </a:r>
            <a:r>
              <a:rPr lang="en-US" altLang="ko-KR" sz="1900" dirty="0"/>
              <a:t>without much computation?</a:t>
            </a:r>
          </a:p>
          <a:p>
            <a:pPr lvl="1">
              <a:spcBef>
                <a:spcPts val="600"/>
              </a:spcBef>
              <a:buClr>
                <a:schemeClr val="tx1"/>
              </a:buClr>
            </a:pPr>
            <a:r>
              <a:rPr lang="en-US" altLang="ko-KR" sz="1900" dirty="0"/>
              <a:t>Can </a:t>
            </a:r>
            <a:r>
              <a:rPr lang="en-US" altLang="ko-KR" sz="1900" dirty="0">
                <a:solidFill>
                  <a:srgbClr val="00B050"/>
                </a:solidFill>
              </a:rPr>
              <a:t>avoid large amount of computations</a:t>
            </a:r>
            <a:r>
              <a:rPr lang="en-US" altLang="ko-KR" sz="1900" dirty="0">
                <a:solidFill>
                  <a:srgbClr val="C00000"/>
                </a:solidFill>
              </a:rPr>
              <a:t> </a:t>
            </a:r>
            <a:r>
              <a:rPr lang="en-US" altLang="ko-KR" sz="1900" dirty="0"/>
              <a:t>(e.g., dot product, </a:t>
            </a:r>
            <a:r>
              <a:rPr lang="en-US" altLang="ko-KR" sz="1900" dirty="0" err="1"/>
              <a:t>softmax</a:t>
            </a:r>
            <a:r>
              <a:rPr lang="en-US" altLang="ko-KR" sz="1900" dirty="0"/>
              <a:t>)</a:t>
            </a:r>
          </a:p>
        </p:txBody>
      </p:sp>
      <p:sp>
        <p:nvSpPr>
          <p:cNvPr id="53" name="모서리가 둥근 직사각형 12">
            <a:extLst>
              <a:ext uri="{FF2B5EF4-FFF2-40B4-BE49-F238E27FC236}">
                <a16:creationId xmlns:a16="http://schemas.microsoft.com/office/drawing/2014/main" id="{C7B74712-0B72-4028-80E5-7BDBDE7FC2AC}"/>
              </a:ext>
            </a:extLst>
          </p:cNvPr>
          <p:cNvSpPr/>
          <p:nvPr/>
        </p:nvSpPr>
        <p:spPr>
          <a:xfrm>
            <a:off x="8620757" y="1975632"/>
            <a:ext cx="1006928" cy="2884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54" name="모서리가 둥근 직사각형 27">
            <a:extLst>
              <a:ext uri="{FF2B5EF4-FFF2-40B4-BE49-F238E27FC236}">
                <a16:creationId xmlns:a16="http://schemas.microsoft.com/office/drawing/2014/main" id="{10B6A177-745D-4B3D-87A3-D688E35F96A9}"/>
              </a:ext>
            </a:extLst>
          </p:cNvPr>
          <p:cNvSpPr/>
          <p:nvPr/>
        </p:nvSpPr>
        <p:spPr>
          <a:xfrm>
            <a:off x="8620757" y="2685111"/>
            <a:ext cx="1006928" cy="2884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56" name="모서리가 둥근 직사각형 30">
            <a:extLst>
              <a:ext uri="{FF2B5EF4-FFF2-40B4-BE49-F238E27FC236}">
                <a16:creationId xmlns:a16="http://schemas.microsoft.com/office/drawing/2014/main" id="{C9ABFFA3-28A3-4FAC-9C78-75FC70F10ACD}"/>
              </a:ext>
            </a:extLst>
          </p:cNvPr>
          <p:cNvSpPr/>
          <p:nvPr/>
        </p:nvSpPr>
        <p:spPr>
          <a:xfrm>
            <a:off x="8612590" y="4834338"/>
            <a:ext cx="1006928" cy="288471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479BD58-26AD-48D1-996B-28F3887B2930}"/>
              </a:ext>
            </a:extLst>
          </p:cNvPr>
          <p:cNvSpPr txBox="1"/>
          <p:nvPr/>
        </p:nvSpPr>
        <p:spPr>
          <a:xfrm>
            <a:off x="8428298" y="1041562"/>
            <a:ext cx="140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kern="0" dirty="0">
                <a:cs typeface="Arial"/>
                <a:sym typeface="Arial"/>
              </a:rPr>
              <a:t>Attention</a:t>
            </a:r>
          </a:p>
          <a:p>
            <a:pPr algn="ctr" latinLnBrk="0"/>
            <a:r>
              <a:rPr lang="en-US" altLang="ko-KR" kern="0" dirty="0">
                <a:cs typeface="Arial"/>
                <a:sym typeface="Arial"/>
              </a:rPr>
              <a:t>Score </a:t>
            </a:r>
            <a:endParaRPr lang="ko-KR" altLang="en-US" kern="0" dirty="0">
              <a:cs typeface="Arial"/>
              <a:sym typeface="Arial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A5C6AAB-24AC-4B0B-A03F-660D3EDD7DDD}"/>
              </a:ext>
            </a:extLst>
          </p:cNvPr>
          <p:cNvSpPr txBox="1"/>
          <p:nvPr/>
        </p:nvSpPr>
        <p:spPr>
          <a:xfrm>
            <a:off x="9992304" y="987894"/>
            <a:ext cx="2049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kern="0" dirty="0" err="1">
                <a:cs typeface="Arial"/>
                <a:sym typeface="Arial"/>
              </a:rPr>
              <a:t>Softmax</a:t>
            </a:r>
            <a:r>
              <a:rPr lang="en-US" altLang="ko-KR" kern="0" dirty="0">
                <a:cs typeface="Arial"/>
                <a:sym typeface="Arial"/>
              </a:rPr>
              <a:t>-Normalized</a:t>
            </a:r>
            <a:br>
              <a:rPr lang="en-US" altLang="ko-KR" kern="0" dirty="0">
                <a:cs typeface="Arial"/>
                <a:sym typeface="Arial"/>
              </a:rPr>
            </a:br>
            <a:r>
              <a:rPr lang="en-US" altLang="ko-KR" kern="0" dirty="0">
                <a:cs typeface="Arial"/>
                <a:sym typeface="Arial"/>
              </a:rPr>
              <a:t> Score</a:t>
            </a:r>
            <a:endParaRPr lang="ko-KR" altLang="en-US" kern="0" dirty="0">
              <a:cs typeface="Arial"/>
              <a:sym typeface="Arial"/>
            </a:endParaRPr>
          </a:p>
        </p:txBody>
      </p:sp>
      <p:sp>
        <p:nvSpPr>
          <p:cNvPr id="19" name="모서리가 둥근 직사각형 12">
            <a:extLst>
              <a:ext uri="{FF2B5EF4-FFF2-40B4-BE49-F238E27FC236}">
                <a16:creationId xmlns:a16="http://schemas.microsoft.com/office/drawing/2014/main" id="{C2F80659-3628-405E-90D1-6EC757A83AD0}"/>
              </a:ext>
            </a:extLst>
          </p:cNvPr>
          <p:cNvSpPr/>
          <p:nvPr/>
        </p:nvSpPr>
        <p:spPr>
          <a:xfrm>
            <a:off x="10497182" y="1972030"/>
            <a:ext cx="1006928" cy="2884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0" name="모서리가 둥근 직사각형 27">
            <a:extLst>
              <a:ext uri="{FF2B5EF4-FFF2-40B4-BE49-F238E27FC236}">
                <a16:creationId xmlns:a16="http://schemas.microsoft.com/office/drawing/2014/main" id="{7ECB3C85-8A8B-450E-913A-2DC2D9CD35D4}"/>
              </a:ext>
            </a:extLst>
          </p:cNvPr>
          <p:cNvSpPr/>
          <p:nvPr/>
        </p:nvSpPr>
        <p:spPr>
          <a:xfrm>
            <a:off x="10497182" y="2681509"/>
            <a:ext cx="1006928" cy="2884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2" name="모서리가 둥근 직사각형 30">
            <a:extLst>
              <a:ext uri="{FF2B5EF4-FFF2-40B4-BE49-F238E27FC236}">
                <a16:creationId xmlns:a16="http://schemas.microsoft.com/office/drawing/2014/main" id="{44E8C940-03EA-4040-A3B2-F6624A164E43}"/>
              </a:ext>
            </a:extLst>
          </p:cNvPr>
          <p:cNvSpPr/>
          <p:nvPr/>
        </p:nvSpPr>
        <p:spPr>
          <a:xfrm>
            <a:off x="10489015" y="4830736"/>
            <a:ext cx="1006928" cy="288471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25400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3" name="모서리가 둥근 직사각형 27">
            <a:extLst>
              <a:ext uri="{FF2B5EF4-FFF2-40B4-BE49-F238E27FC236}">
                <a16:creationId xmlns:a16="http://schemas.microsoft.com/office/drawing/2014/main" id="{E9F65C20-991A-436B-AC38-EA7CA8204C64}"/>
              </a:ext>
            </a:extLst>
          </p:cNvPr>
          <p:cNvSpPr/>
          <p:nvPr/>
        </p:nvSpPr>
        <p:spPr>
          <a:xfrm>
            <a:off x="8620757" y="5541094"/>
            <a:ext cx="1006928" cy="2884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4" name="모서리가 둥근 직사각형 27">
            <a:extLst>
              <a:ext uri="{FF2B5EF4-FFF2-40B4-BE49-F238E27FC236}">
                <a16:creationId xmlns:a16="http://schemas.microsoft.com/office/drawing/2014/main" id="{FA345E24-DB10-477F-8BB4-769015A676E4}"/>
              </a:ext>
            </a:extLst>
          </p:cNvPr>
          <p:cNvSpPr/>
          <p:nvPr/>
        </p:nvSpPr>
        <p:spPr>
          <a:xfrm>
            <a:off x="10497182" y="5537492"/>
            <a:ext cx="1006928" cy="2884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BACB0A9-5CBE-48D5-AE54-4D7DC3C5CE7B}"/>
              </a:ext>
            </a:extLst>
          </p:cNvPr>
          <p:cNvSpPr/>
          <p:nvPr/>
        </p:nvSpPr>
        <p:spPr>
          <a:xfrm>
            <a:off x="9986165" y="3341595"/>
            <a:ext cx="290512" cy="317038"/>
          </a:xfrm>
          <a:prstGeom prst="rightArrow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모서리가 둥근 직사각형 16">
            <a:extLst>
              <a:ext uri="{FF2B5EF4-FFF2-40B4-BE49-F238E27FC236}">
                <a16:creationId xmlns:a16="http://schemas.microsoft.com/office/drawing/2014/main" id="{0803E03F-7CEA-4BFF-B121-5FDDFE32586D}"/>
              </a:ext>
            </a:extLst>
          </p:cNvPr>
          <p:cNvSpPr/>
          <p:nvPr/>
        </p:nvSpPr>
        <p:spPr>
          <a:xfrm>
            <a:off x="445768" y="4867636"/>
            <a:ext cx="7491735" cy="11229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6">
            <a:extLst>
              <a:ext uri="{FF2B5EF4-FFF2-40B4-BE49-F238E27FC236}">
                <a16:creationId xmlns:a16="http://schemas.microsoft.com/office/drawing/2014/main" id="{1C07B979-2D7D-4F6C-BB20-CF78D0654E31}"/>
              </a:ext>
            </a:extLst>
          </p:cNvPr>
          <p:cNvSpPr/>
          <p:nvPr/>
        </p:nvSpPr>
        <p:spPr>
          <a:xfrm>
            <a:off x="575816" y="4936871"/>
            <a:ext cx="7306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Exploit </a:t>
            </a:r>
            <a:r>
              <a:rPr lang="en-US" altLang="ko-KR" sz="2000" dirty="0">
                <a:solidFill>
                  <a:schemeClr val="accent5"/>
                </a:solidFill>
              </a:rPr>
              <a:t>approximation potential</a:t>
            </a:r>
            <a:r>
              <a:rPr lang="en-US" altLang="ko-KR" sz="2000" dirty="0"/>
              <a:t> in attention mechanism with specialized hardware and algorithm for further </a:t>
            </a:r>
            <a:r>
              <a:rPr lang="en-US" altLang="ko-KR" sz="2000" dirty="0">
                <a:solidFill>
                  <a:srgbClr val="00B050"/>
                </a:solidFill>
              </a:rPr>
              <a:t>speedup</a:t>
            </a:r>
            <a:r>
              <a:rPr lang="en-US" altLang="ko-KR" sz="2000" dirty="0"/>
              <a:t> and </a:t>
            </a:r>
            <a:r>
              <a:rPr lang="en-US" altLang="ko-KR" sz="2000" dirty="0">
                <a:solidFill>
                  <a:srgbClr val="00B050"/>
                </a:solidFill>
              </a:rPr>
              <a:t>energy efficiency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108">
                <a:extLst>
                  <a:ext uri="{FF2B5EF4-FFF2-40B4-BE49-F238E27FC236}">
                    <a16:creationId xmlns:a16="http://schemas.microsoft.com/office/drawing/2014/main" id="{37B1B95F-DE11-48FC-A575-3C56FC66464D}"/>
                  </a:ext>
                </a:extLst>
              </p:cNvPr>
              <p:cNvSpPr/>
              <p:nvPr/>
            </p:nvSpPr>
            <p:spPr>
              <a:xfrm>
                <a:off x="9700042" y="2805342"/>
                <a:ext cx="752129" cy="497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𝑺𝒄𝒐𝒓𝒆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sz="1200" b="1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𝑺𝒄𝒐𝒓𝒆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1200" i="1" dirty="0"/>
              </a:p>
            </p:txBody>
          </p:sp>
        </mc:Choice>
        <mc:Fallback xmlns="">
          <p:sp>
            <p:nvSpPr>
              <p:cNvPr id="27" name="직사각형 108">
                <a:extLst>
                  <a:ext uri="{FF2B5EF4-FFF2-40B4-BE49-F238E27FC236}">
                    <a16:creationId xmlns:a16="http://schemas.microsoft.com/office/drawing/2014/main" id="{37B1B95F-DE11-48FC-A575-3C56FC664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42" y="2805342"/>
                <a:ext cx="752129" cy="497829"/>
              </a:xfrm>
              <a:prstGeom prst="rect">
                <a:avLst/>
              </a:prstGeom>
              <a:blipFill>
                <a:blip r:embed="rId3"/>
                <a:stretch>
                  <a:fillRect l="-22581" t="-8537" r="-7258" b="-89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61367BC2-781E-476D-AF76-71C3C926937C}"/>
              </a:ext>
            </a:extLst>
          </p:cNvPr>
          <p:cNvSpPr/>
          <p:nvPr/>
        </p:nvSpPr>
        <p:spPr>
          <a:xfrm>
            <a:off x="10504057" y="4830736"/>
            <a:ext cx="1006928" cy="2884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9" name="모서리가 둥근 직사각형 27">
            <a:extLst>
              <a:ext uri="{FF2B5EF4-FFF2-40B4-BE49-F238E27FC236}">
                <a16:creationId xmlns:a16="http://schemas.microsoft.com/office/drawing/2014/main" id="{56532F1C-19C1-4A8D-9CF0-0FDD0536B194}"/>
              </a:ext>
            </a:extLst>
          </p:cNvPr>
          <p:cNvSpPr/>
          <p:nvPr/>
        </p:nvSpPr>
        <p:spPr>
          <a:xfrm>
            <a:off x="8612496" y="4835294"/>
            <a:ext cx="1006928" cy="2884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E4307FC-44B2-4740-8D8B-54295643BFDE}"/>
              </a:ext>
            </a:extLst>
          </p:cNvPr>
          <p:cNvSpPr/>
          <p:nvPr/>
        </p:nvSpPr>
        <p:spPr>
          <a:xfrm>
            <a:off x="10307259" y="1911224"/>
            <a:ext cx="1379050" cy="4015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3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0.014</a:t>
            </a:r>
          </a:p>
          <a:p>
            <a:pPr algn="ctr" latinLnBrk="0">
              <a:lnSpc>
                <a:spcPct val="13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0.000</a:t>
            </a:r>
          </a:p>
          <a:p>
            <a:pPr algn="ctr" latinLnBrk="0">
              <a:lnSpc>
                <a:spcPct val="13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0.00</a:t>
            </a:r>
            <a:r>
              <a:rPr lang="en-US" altLang="ko-KR" kern="0" dirty="0">
                <a:solidFill>
                  <a:srgbClr val="000000"/>
                </a:solidFill>
                <a:latin typeface="+mj-lt"/>
                <a:ea typeface="Cambria Math" panose="02040503050406030204" pitchFamily="18" charset="0"/>
                <a:cs typeface="Arial"/>
                <a:sym typeface="Arial"/>
              </a:rPr>
              <a:t>5</a:t>
            </a:r>
            <a:endParaRPr lang="ko-KR" altLang="en-US" kern="0" dirty="0">
              <a:solidFill>
                <a:srgbClr val="000000"/>
              </a:solidFill>
              <a:latin typeface="+mj-lt"/>
              <a:cs typeface="Arial"/>
              <a:sym typeface="Arial"/>
            </a:endParaRPr>
          </a:p>
          <a:p>
            <a:pPr algn="ctr" latinLnBrk="0">
              <a:lnSpc>
                <a:spcPct val="13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0.000</a:t>
            </a:r>
          </a:p>
          <a:p>
            <a:pPr algn="ctr" latinLnBrk="0">
              <a:lnSpc>
                <a:spcPct val="13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0.000</a:t>
            </a:r>
          </a:p>
          <a:p>
            <a:pPr algn="ctr" latinLnBrk="0">
              <a:lnSpc>
                <a:spcPct val="13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0.000</a:t>
            </a:r>
          </a:p>
          <a:p>
            <a:pPr algn="ctr" latinLnBrk="0">
              <a:lnSpc>
                <a:spcPct val="13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0.000</a:t>
            </a:r>
          </a:p>
          <a:p>
            <a:pPr algn="ctr" latinLnBrk="0">
              <a:lnSpc>
                <a:spcPct val="13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0.000</a:t>
            </a:r>
          </a:p>
          <a:p>
            <a:pPr algn="ctr" latinLnBrk="0">
              <a:lnSpc>
                <a:spcPct val="13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0.976</a:t>
            </a:r>
          </a:p>
          <a:p>
            <a:pPr algn="ctr" latinLnBrk="0">
              <a:lnSpc>
                <a:spcPct val="13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0.000</a:t>
            </a:r>
          </a:p>
          <a:p>
            <a:pPr algn="ctr" latinLnBrk="0">
              <a:lnSpc>
                <a:spcPct val="13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0.00</a:t>
            </a:r>
            <a:r>
              <a:rPr lang="en-US" altLang="ko-KR" kern="0" dirty="0">
                <a:solidFill>
                  <a:srgbClr val="000000"/>
                </a:solidFill>
                <a:latin typeface="+mj-lt"/>
                <a:ea typeface="Cambria Math" panose="02040503050406030204" pitchFamily="18" charset="0"/>
                <a:cs typeface="Arial"/>
                <a:sym typeface="Arial"/>
              </a:rPr>
              <a:t>5</a:t>
            </a:r>
            <a:endParaRPr lang="ko-KR" altLang="en-US" kern="0" dirty="0">
              <a:solidFill>
                <a:srgbClr val="000000"/>
              </a:solidFill>
              <a:latin typeface="+mj-lt"/>
              <a:cs typeface="Arial"/>
              <a:sym typeface="Arial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9F79FA7-E53D-4B06-A679-610A1DE36FC4}"/>
              </a:ext>
            </a:extLst>
          </p:cNvPr>
          <p:cNvSpPr/>
          <p:nvPr/>
        </p:nvSpPr>
        <p:spPr>
          <a:xfrm>
            <a:off x="8415643" y="1911225"/>
            <a:ext cx="1400823" cy="4015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3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6.6</a:t>
            </a:r>
            <a:r>
              <a:rPr lang="en-US" altLang="ko-KR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6</a:t>
            </a:r>
            <a:endParaRPr lang="ko-KR" altLang="en-US" kern="0" dirty="0">
              <a:solidFill>
                <a:srgbClr val="000000"/>
              </a:solidFill>
              <a:latin typeface="+mj-lt"/>
              <a:cs typeface="Arial"/>
              <a:sym typeface="Arial"/>
            </a:endParaRPr>
          </a:p>
          <a:p>
            <a:pPr algn="ctr" latinLnBrk="0">
              <a:lnSpc>
                <a:spcPct val="13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1.7</a:t>
            </a:r>
            <a:r>
              <a:rPr lang="en-US" altLang="ko-KR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4</a:t>
            </a:r>
            <a:endParaRPr lang="en-US" altLang="ko-KR" kern="0" dirty="0">
              <a:solidFill>
                <a:srgbClr val="000000"/>
              </a:solidFill>
              <a:latin typeface="+mj-lt"/>
              <a:ea typeface="Cambria Math" panose="02040503050406030204" pitchFamily="18" charset="0"/>
              <a:cs typeface="Arial"/>
              <a:sym typeface="Arial"/>
            </a:endParaRPr>
          </a:p>
          <a:p>
            <a:pPr algn="ctr" latinLnBrk="0">
              <a:lnSpc>
                <a:spcPct val="13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5.5</a:t>
            </a:r>
            <a:r>
              <a:rPr lang="en-US" altLang="ko-KR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8</a:t>
            </a:r>
            <a:endParaRPr lang="en-US" altLang="ko-KR" kern="0" dirty="0">
              <a:solidFill>
                <a:srgbClr val="000000"/>
              </a:solidFill>
              <a:latin typeface="+mj-lt"/>
              <a:ea typeface="Cambria Math" panose="02040503050406030204" pitchFamily="18" charset="0"/>
              <a:cs typeface="Arial"/>
              <a:sym typeface="Arial"/>
            </a:endParaRPr>
          </a:p>
          <a:p>
            <a:pPr algn="ctr" latinLnBrk="0">
              <a:lnSpc>
                <a:spcPct val="13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1.</a:t>
            </a:r>
            <a:r>
              <a:rPr lang="en-US" altLang="ko-KR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80</a:t>
            </a:r>
            <a:endParaRPr lang="ko-KR" altLang="en-US" kern="0" dirty="0">
              <a:solidFill>
                <a:srgbClr val="000000"/>
              </a:solidFill>
              <a:latin typeface="+mj-lt"/>
              <a:cs typeface="Arial"/>
              <a:sym typeface="Arial"/>
            </a:endParaRPr>
          </a:p>
          <a:p>
            <a:pPr algn="ctr" latinLnBrk="0">
              <a:lnSpc>
                <a:spcPct val="13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-0.85</a:t>
            </a:r>
          </a:p>
          <a:p>
            <a:pPr algn="ctr" latinLnBrk="0">
              <a:lnSpc>
                <a:spcPct val="13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-0.2</a:t>
            </a:r>
            <a:r>
              <a:rPr lang="en-US" altLang="ko-KR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9</a:t>
            </a:r>
            <a:endParaRPr lang="ko-KR" altLang="en-US" kern="0" dirty="0">
              <a:solidFill>
                <a:srgbClr val="000000"/>
              </a:solidFill>
              <a:latin typeface="+mj-lt"/>
              <a:cs typeface="Arial"/>
              <a:sym typeface="Arial"/>
            </a:endParaRPr>
          </a:p>
          <a:p>
            <a:pPr algn="ctr" latinLnBrk="0">
              <a:lnSpc>
                <a:spcPct val="13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-0.1</a:t>
            </a:r>
            <a:r>
              <a:rPr lang="en-US" altLang="ko-KR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9</a:t>
            </a:r>
            <a:endParaRPr lang="ko-KR" altLang="en-US" kern="0" dirty="0">
              <a:solidFill>
                <a:srgbClr val="000000"/>
              </a:solidFill>
              <a:latin typeface="+mj-lt"/>
              <a:cs typeface="Arial"/>
              <a:sym typeface="Arial"/>
            </a:endParaRPr>
          </a:p>
          <a:p>
            <a:pPr algn="ctr" latinLnBrk="0">
              <a:lnSpc>
                <a:spcPct val="13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-1.03</a:t>
            </a:r>
          </a:p>
          <a:p>
            <a:pPr algn="ctr" latinLnBrk="0">
              <a:lnSpc>
                <a:spcPct val="13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10.</a:t>
            </a:r>
            <a:r>
              <a:rPr lang="en-US" altLang="ko-KR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90</a:t>
            </a:r>
            <a:endParaRPr lang="ko-KR" altLang="en-US" kern="0" dirty="0">
              <a:solidFill>
                <a:srgbClr val="000000"/>
              </a:solidFill>
              <a:latin typeface="+mj-lt"/>
              <a:cs typeface="Arial"/>
              <a:sym typeface="Arial"/>
            </a:endParaRPr>
          </a:p>
          <a:p>
            <a:pPr algn="ctr" latinLnBrk="0">
              <a:lnSpc>
                <a:spcPct val="13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2.33</a:t>
            </a:r>
          </a:p>
          <a:p>
            <a:pPr algn="ctr" latinLnBrk="0">
              <a:lnSpc>
                <a:spcPct val="13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5.5</a:t>
            </a:r>
            <a:r>
              <a:rPr lang="en-US" altLang="ko-KR" kern="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4</a:t>
            </a:r>
            <a:endParaRPr lang="ko-KR" altLang="en-US" kern="0" dirty="0">
              <a:solidFill>
                <a:srgbClr val="000000"/>
              </a:solidFill>
              <a:latin typeface="+mj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606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1000" fill="hold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BCBCB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1000" fill="hold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BCBCB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1000" fill="hold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BCBCB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1000" fill="hold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BCBCB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1000" fill="hold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BCBCB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1000" fill="hold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BCBCB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1000" fill="hold"/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BCBCB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1000" fill="hold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BCBCB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1000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BCBCB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100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BCBCB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1000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BCBCB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1000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BCBCB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1000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BCBCB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1000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BCBC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  <p:bldP spid="53" grpId="0" animBg="1"/>
      <p:bldP spid="54" grpId="0" animBg="1"/>
      <p:bldP spid="56" grpId="0" animBg="1"/>
      <p:bldP spid="56" grpId="1" animBg="1"/>
      <p:bldP spid="62" grpId="0"/>
      <p:bldP spid="67" grpId="0"/>
      <p:bldP spid="19" grpId="0" animBg="1"/>
      <p:bldP spid="20" grpId="0" animBg="1"/>
      <p:bldP spid="22" grpId="0" animBg="1"/>
      <p:bldP spid="22" grpId="1" animBg="1"/>
      <p:bldP spid="23" grpId="0" animBg="1"/>
      <p:bldP spid="24" grpId="0" animBg="1"/>
      <p:bldP spid="25" grpId="0" animBg="1"/>
      <p:bldP spid="21" grpId="0" animBg="1"/>
      <p:bldP spid="26" grpId="0"/>
      <p:bldP spid="27" grpId="0"/>
      <p:bldP spid="28" grpId="0" animBg="1"/>
      <p:bldP spid="29" grpId="0" animBg="1"/>
      <p:bldP spid="66" grpId="0"/>
      <p:bldP spid="66" grpId="1" build="allAtOnce"/>
      <p:bldP spid="61" grpId="0"/>
      <p:bldP spid="61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altLang="ko-KR" sz="3200" baseline="30000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lang="en-US" altLang="ko-KR" sz="3200" dirty="0">
                <a:latin typeface="roboto" panose="02000000000000000000" pitchFamily="2" charset="0"/>
                <a:ea typeface="roboto" panose="02000000000000000000" pitchFamily="2" charset="0"/>
              </a:rPr>
              <a:t>: Accelerating Attention Mechanisms with Approximation</a:t>
            </a:r>
            <a:endParaRPr lang="ko-KR" altLang="en-US" sz="3200" dirty="0">
              <a:latin typeface="roboto" panose="02000000000000000000" pitchFamily="2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370" y="2628899"/>
            <a:ext cx="11757660" cy="328914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2200" b="1" dirty="0">
                <a:solidFill>
                  <a:schemeClr val="accent5"/>
                </a:solidFill>
              </a:rPr>
              <a:t>Proposes a novel algorithm to exploits the approximation potential</a:t>
            </a:r>
            <a:r>
              <a:rPr lang="en-US" altLang="ko-KR" sz="2200" b="1" dirty="0"/>
              <a:t> </a:t>
            </a:r>
            <a:r>
              <a:rPr lang="en-US" altLang="ko-KR" sz="2200" dirty="0"/>
              <a:t>in attention mechanism </a:t>
            </a:r>
          </a:p>
          <a:p>
            <a:pPr>
              <a:lnSpc>
                <a:spcPct val="200000"/>
              </a:lnSpc>
            </a:pPr>
            <a:r>
              <a:rPr lang="en-US" altLang="ko-KR" sz="2200" b="1" dirty="0">
                <a:solidFill>
                  <a:schemeClr val="accent5"/>
                </a:solidFill>
              </a:rPr>
              <a:t>Architects the specialized hardware</a:t>
            </a:r>
            <a:r>
              <a:rPr lang="en-US" altLang="ko-KR" sz="2200" dirty="0">
                <a:solidFill>
                  <a:schemeClr val="accent5"/>
                </a:solidFill>
              </a:rPr>
              <a:t> </a:t>
            </a:r>
            <a:r>
              <a:rPr lang="en-US" altLang="ko-KR" sz="2200" dirty="0"/>
              <a:t>for vanilla and approximate attention mechanism</a:t>
            </a:r>
          </a:p>
          <a:p>
            <a:pPr>
              <a:lnSpc>
                <a:spcPct val="200000"/>
              </a:lnSpc>
            </a:pPr>
            <a:r>
              <a:rPr lang="en-US" altLang="ko-KR" sz="2200" b="1" dirty="0">
                <a:solidFill>
                  <a:schemeClr val="accent5"/>
                </a:solidFill>
              </a:rPr>
              <a:t>Achieves significant </a:t>
            </a:r>
            <a:r>
              <a:rPr lang="en-US" altLang="ko-KR" sz="2200" b="1" dirty="0">
                <a:solidFill>
                  <a:srgbClr val="00B050"/>
                </a:solidFill>
              </a:rPr>
              <a:t>performance and</a:t>
            </a:r>
            <a:r>
              <a:rPr lang="en-US" altLang="ko-KR" sz="2200" b="1" dirty="0"/>
              <a:t> </a:t>
            </a:r>
            <a:r>
              <a:rPr lang="en-US" altLang="ko-KR" sz="2200" b="1" dirty="0">
                <a:solidFill>
                  <a:srgbClr val="00B050"/>
                </a:solidFill>
              </a:rPr>
              <a:t>energy efficiency gains</a:t>
            </a:r>
            <a:r>
              <a:rPr lang="en-US" altLang="ko-KR" sz="2200" dirty="0"/>
              <a:t> over conventional hardware</a:t>
            </a:r>
          </a:p>
          <a:p>
            <a:pPr>
              <a:lnSpc>
                <a:spcPct val="200000"/>
              </a:lnSpc>
            </a:pPr>
            <a:r>
              <a:rPr lang="en-US" sz="2200" b="1" dirty="0">
                <a:solidFill>
                  <a:schemeClr val="accent5"/>
                </a:solidFill>
              </a:rPr>
              <a:t>Taped out a test chip </a:t>
            </a:r>
            <a:r>
              <a:rPr lang="en-US" sz="2200" dirty="0"/>
              <a:t>at TSMC 40nm and fully validated its functionality</a:t>
            </a:r>
            <a:endParaRPr lang="en-US" altLang="ko-KR" sz="2200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05740" y="1236079"/>
            <a:ext cx="11757660" cy="10931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3">
            <a:extLst>
              <a:ext uri="{FF2B5EF4-FFF2-40B4-BE49-F238E27FC236}">
                <a16:creationId xmlns:a16="http://schemas.microsoft.com/office/drawing/2014/main" id="{2B09EEA4-7A83-4091-80BB-DF0B8E63D6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921" t="9276" r="4357" b="10741"/>
          <a:stretch/>
        </p:blipFill>
        <p:spPr>
          <a:xfrm>
            <a:off x="9805804" y="5141706"/>
            <a:ext cx="641491" cy="6216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8EE70E-83E2-4A3B-8DB1-92913996061D}"/>
              </a:ext>
            </a:extLst>
          </p:cNvPr>
          <p:cNvSpPr/>
          <p:nvPr/>
        </p:nvSpPr>
        <p:spPr>
          <a:xfrm>
            <a:off x="381000" y="1356818"/>
            <a:ext cx="1158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5"/>
                </a:solidFill>
                <a:ea typeface="roboto" panose="02000000000000000000" pitchFamily="2" charset="0"/>
              </a:rPr>
              <a:t> A</a:t>
            </a:r>
            <a:r>
              <a:rPr lang="en-US" altLang="ko-KR" sz="2400" baseline="30000" dirty="0">
                <a:solidFill>
                  <a:schemeClr val="accent5"/>
                </a:solidFill>
                <a:ea typeface="roboto" panose="02000000000000000000" pitchFamily="2" charset="0"/>
              </a:rPr>
              <a:t>3</a:t>
            </a:r>
            <a:r>
              <a:rPr lang="en-US" altLang="ko-KR" sz="2400" dirty="0">
                <a:ea typeface="roboto" panose="02000000000000000000" pitchFamily="2" charset="0"/>
              </a:rPr>
              <a:t> is</a:t>
            </a:r>
            <a:r>
              <a:rPr lang="en-US" altLang="ko-KR" sz="2400" dirty="0">
                <a:solidFill>
                  <a:schemeClr val="accent5"/>
                </a:solidFill>
                <a:ea typeface="roboto" panose="02000000000000000000" pitchFamily="2" charset="0"/>
              </a:rPr>
              <a:t> the</a:t>
            </a:r>
            <a:r>
              <a:rPr lang="en-US" altLang="ko-KR" sz="2400" dirty="0">
                <a:ea typeface="roboto" panose="02000000000000000000" pitchFamily="2" charset="0"/>
              </a:rPr>
              <a:t> </a:t>
            </a:r>
            <a:r>
              <a:rPr lang="en-US" altLang="ko-KR" sz="2400" dirty="0">
                <a:solidFill>
                  <a:schemeClr val="accent5"/>
                </a:solidFill>
                <a:ea typeface="roboto" panose="02000000000000000000" pitchFamily="2" charset="0"/>
              </a:rPr>
              <a:t>first specialized hardware accelerator </a:t>
            </a:r>
            <a:r>
              <a:rPr lang="en-US" altLang="ko-KR" sz="2400" dirty="0">
                <a:ea typeface="roboto" panose="02000000000000000000" pitchFamily="2" charset="0"/>
              </a:rPr>
              <a:t>that specifically targets attention           mechanisms in NN, exploiting </a:t>
            </a:r>
            <a:r>
              <a:rPr lang="en-US" altLang="ko-KR" sz="2400" dirty="0">
                <a:solidFill>
                  <a:schemeClr val="accent5"/>
                </a:solidFill>
                <a:ea typeface="roboto" panose="02000000000000000000" pitchFamily="2" charset="0"/>
              </a:rPr>
              <a:t>approximation potential </a:t>
            </a:r>
            <a:r>
              <a:rPr lang="en-US" altLang="ko-KR" sz="2400" dirty="0">
                <a:ea typeface="roboto" panose="02000000000000000000" pitchFamily="2" charset="0"/>
              </a:rPr>
              <a:t>in attention mechanism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ECF1A8-6630-4065-AD6A-FD5E3414C055}"/>
              </a:ext>
            </a:extLst>
          </p:cNvPr>
          <p:cNvCxnSpPr>
            <a:cxnSpLocks/>
          </p:cNvCxnSpPr>
          <p:nvPr/>
        </p:nvCxnSpPr>
        <p:spPr>
          <a:xfrm flipH="1">
            <a:off x="9488248" y="5787573"/>
            <a:ext cx="317556" cy="309282"/>
          </a:xfrm>
          <a:prstGeom prst="straightConnector1">
            <a:avLst/>
          </a:prstGeom>
          <a:ln w="25400">
            <a:solidFill>
              <a:srgbClr val="0F0F7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C6D1360-C74D-449A-A634-F46BF19775DE}"/>
              </a:ext>
            </a:extLst>
          </p:cNvPr>
          <p:cNvSpPr/>
          <p:nvPr/>
        </p:nvSpPr>
        <p:spPr>
          <a:xfrm>
            <a:off x="5212719" y="5918040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Quick </a:t>
            </a:r>
            <a:r>
              <a:rPr lang="en-US" b="1" dirty="0">
                <a:solidFill>
                  <a:srgbClr val="00B050"/>
                </a:solidFill>
              </a:rPr>
              <a:t>demo video </a:t>
            </a:r>
            <a:r>
              <a:rPr lang="en-US" dirty="0"/>
              <a:t>at the end of the talk!</a:t>
            </a:r>
          </a:p>
        </p:txBody>
      </p:sp>
    </p:spTree>
    <p:extLst>
      <p:ext uri="{BB962C8B-B14F-4D97-AF65-F5344CB8AC3E}">
        <p14:creationId xmlns:p14="http://schemas.microsoft.com/office/powerpoint/2010/main" val="391138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71800" y="1193787"/>
            <a:ext cx="7239000" cy="514605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sz="2000" dirty="0">
                <a:solidFill>
                  <a:schemeClr val="accent3"/>
                </a:solidFill>
              </a:rPr>
              <a:t>What is Attention Mechanism?</a:t>
            </a:r>
          </a:p>
          <a:p>
            <a:pPr>
              <a:lnSpc>
                <a:spcPct val="160000"/>
              </a:lnSpc>
            </a:pPr>
            <a:r>
              <a:rPr lang="en-US" altLang="ko-KR" sz="2000" dirty="0">
                <a:solidFill>
                  <a:schemeClr val="accent3"/>
                </a:solidFill>
              </a:rPr>
              <a:t>A</a:t>
            </a:r>
            <a:r>
              <a:rPr lang="en-US" altLang="ko-KR" sz="2000" baseline="30000" dirty="0">
                <a:solidFill>
                  <a:schemeClr val="accent3"/>
                </a:solidFill>
              </a:rPr>
              <a:t>3</a:t>
            </a:r>
            <a:r>
              <a:rPr lang="en-US" altLang="ko-KR" sz="2000" dirty="0">
                <a:solidFill>
                  <a:schemeClr val="accent3"/>
                </a:solidFill>
              </a:rPr>
              <a:t>: Accelerator for Attention with Approximation</a:t>
            </a:r>
          </a:p>
          <a:p>
            <a:pPr>
              <a:lnSpc>
                <a:spcPct val="160000"/>
              </a:lnSpc>
            </a:pPr>
            <a:r>
              <a:rPr lang="en-US" altLang="ko-KR" sz="2000" dirty="0">
                <a:solidFill>
                  <a:schemeClr val="accent5"/>
                </a:solidFill>
              </a:rPr>
              <a:t>Base-A</a:t>
            </a:r>
            <a:r>
              <a:rPr lang="en-US" altLang="ko-KR" sz="2000" baseline="30000" dirty="0">
                <a:solidFill>
                  <a:schemeClr val="accent5"/>
                </a:solidFill>
              </a:rPr>
              <a:t>3</a:t>
            </a:r>
            <a:r>
              <a:rPr lang="en-US" altLang="ko-KR" sz="2000" dirty="0">
                <a:solidFill>
                  <a:schemeClr val="accent5"/>
                </a:solidFill>
              </a:rPr>
              <a:t>: Hardware Accelerator for Base Attention</a:t>
            </a:r>
          </a:p>
          <a:p>
            <a:pPr>
              <a:lnSpc>
                <a:spcPct val="160000"/>
              </a:lnSpc>
            </a:pPr>
            <a:r>
              <a:rPr lang="en-US" altLang="ko-KR" sz="2000" dirty="0">
                <a:solidFill>
                  <a:schemeClr val="accent5"/>
                </a:solidFill>
              </a:rPr>
              <a:t>Approximate Attention Mechanism</a:t>
            </a:r>
          </a:p>
          <a:p>
            <a:pPr>
              <a:lnSpc>
                <a:spcPct val="160000"/>
              </a:lnSpc>
            </a:pPr>
            <a:r>
              <a:rPr lang="en-US" altLang="ko-KR" sz="2000" dirty="0">
                <a:solidFill>
                  <a:schemeClr val="accent5"/>
                </a:solidFill>
              </a:rPr>
              <a:t>Approx-A</a:t>
            </a:r>
            <a:r>
              <a:rPr lang="en-US" altLang="ko-KR" sz="2000" baseline="30000" dirty="0">
                <a:solidFill>
                  <a:schemeClr val="accent5"/>
                </a:solidFill>
              </a:rPr>
              <a:t>3</a:t>
            </a:r>
            <a:r>
              <a:rPr lang="en-US" altLang="ko-KR" sz="2000" dirty="0">
                <a:solidFill>
                  <a:schemeClr val="accent5"/>
                </a:solidFill>
              </a:rPr>
              <a:t>: Hardware Accelerator for Approximate Attention</a:t>
            </a:r>
          </a:p>
          <a:p>
            <a:pPr>
              <a:lnSpc>
                <a:spcPct val="160000"/>
              </a:lnSpc>
            </a:pPr>
            <a:r>
              <a:rPr lang="en-US" altLang="ko-KR" sz="2000" dirty="0"/>
              <a:t>Evaluation</a:t>
            </a:r>
          </a:p>
          <a:p>
            <a:pPr>
              <a:lnSpc>
                <a:spcPct val="160000"/>
              </a:lnSpc>
            </a:pPr>
            <a:r>
              <a:rPr lang="en-US" altLang="ko-KR" sz="2000" dirty="0"/>
              <a:t>Conclusions</a:t>
            </a:r>
            <a:endParaRPr lang="en-US" altLang="ko-KR" dirty="0"/>
          </a:p>
          <a:p>
            <a:pPr>
              <a:lnSpc>
                <a:spcPct val="160000"/>
              </a:lnSpc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6200" y="713998"/>
            <a:ext cx="12009120" cy="169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0" y="295169"/>
            <a:ext cx="8275320" cy="700498"/>
          </a:xfrm>
        </p:spPr>
        <p:txBody>
          <a:bodyPr/>
          <a:lstStyle/>
          <a:p>
            <a:r>
              <a:rPr lang="en-US" altLang="ko-KR" dirty="0"/>
              <a:t>Presentation Outline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04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en-US" altLang="ko-KR" baseline="30000" dirty="0"/>
              <a:t>3</a:t>
            </a:r>
            <a:r>
              <a:rPr lang="en-US" altLang="ko-KR" dirty="0"/>
              <a:t>-Base: Attention Mechanism Accelerator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3322768"/>
            <a:ext cx="11757660" cy="275037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accent5"/>
                </a:solidFill>
              </a:rPr>
              <a:t>A</a:t>
            </a:r>
            <a:r>
              <a:rPr lang="en-US" altLang="ko-KR" sz="2000" b="1" baseline="30000" dirty="0">
                <a:solidFill>
                  <a:schemeClr val="accent5"/>
                </a:solidFill>
              </a:rPr>
              <a:t>3</a:t>
            </a:r>
            <a:r>
              <a:rPr lang="en-US" altLang="ko-KR" sz="2000" b="1" dirty="0">
                <a:solidFill>
                  <a:schemeClr val="accent5"/>
                </a:solidFill>
              </a:rPr>
              <a:t>-Base modules: </a:t>
            </a:r>
            <a:r>
              <a:rPr lang="en-US" altLang="ko-KR" sz="2000" dirty="0">
                <a:solidFill>
                  <a:schemeClr val="accent5"/>
                </a:solidFill>
              </a:rPr>
              <a:t>Dot-Product</a:t>
            </a:r>
            <a:r>
              <a:rPr lang="en-US" altLang="ko-KR" sz="2000" dirty="0"/>
              <a:t>, </a:t>
            </a:r>
            <a:r>
              <a:rPr lang="en-US" altLang="ko-KR" sz="2000" dirty="0">
                <a:solidFill>
                  <a:schemeClr val="accent5"/>
                </a:solidFill>
              </a:rPr>
              <a:t>Exponent Computation (for </a:t>
            </a:r>
            <a:r>
              <a:rPr lang="en-US" altLang="ko-KR" sz="2000" dirty="0" err="1">
                <a:solidFill>
                  <a:schemeClr val="accent5"/>
                </a:solidFill>
              </a:rPr>
              <a:t>softmax</a:t>
            </a:r>
            <a:r>
              <a:rPr lang="en-US" altLang="ko-KR" sz="2000" dirty="0">
                <a:solidFill>
                  <a:schemeClr val="accent5"/>
                </a:solidFill>
              </a:rPr>
              <a:t>)</a:t>
            </a:r>
            <a:r>
              <a:rPr lang="en-US" altLang="ko-KR" sz="2000" dirty="0"/>
              <a:t>, and </a:t>
            </a:r>
            <a:r>
              <a:rPr lang="en-US" altLang="ko-KR" sz="2000" dirty="0">
                <a:solidFill>
                  <a:schemeClr val="accent5"/>
                </a:solidFill>
              </a:rPr>
              <a:t>Output Computation</a:t>
            </a:r>
          </a:p>
          <a:p>
            <a:r>
              <a:rPr lang="en-US" altLang="ko-KR" sz="2000" dirty="0"/>
              <a:t>Each module’s design directly maps to its computation</a:t>
            </a:r>
          </a:p>
          <a:p>
            <a:pPr lvl="1"/>
            <a:r>
              <a:rPr lang="en-US" altLang="ko-KR" sz="2000" dirty="0"/>
              <a:t>See the paper for </a:t>
            </a:r>
            <a:r>
              <a:rPr lang="en-US" altLang="ko-KR" sz="2000" dirty="0">
                <a:solidFill>
                  <a:schemeClr val="accent5"/>
                </a:solidFill>
              </a:rPr>
              <a:t>efficient exponent approximation with lookup tables &amp; quantization strategy</a:t>
            </a:r>
          </a:p>
          <a:p>
            <a:r>
              <a:rPr lang="en-US" altLang="ko-KR" sz="2000" b="1" dirty="0">
                <a:solidFill>
                  <a:schemeClr val="accent5"/>
                </a:solidFill>
              </a:rPr>
              <a:t>Module Throughput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chemeClr val="accent5"/>
                </a:solidFill>
              </a:rPr>
              <a:t>single row / cycle </a:t>
            </a:r>
          </a:p>
          <a:p>
            <a:pPr lvl="1"/>
            <a:r>
              <a:rPr lang="en-US" altLang="ko-KR" sz="2000" dirty="0"/>
              <a:t>Each module takes </a:t>
            </a:r>
            <a:r>
              <a:rPr lang="en-US" altLang="ko-KR" sz="2000" i="1" dirty="0">
                <a:solidFill>
                  <a:schemeClr val="accent5"/>
                </a:solidFill>
              </a:rPr>
              <a:t>n </a:t>
            </a:r>
            <a:r>
              <a:rPr lang="en-US" altLang="ko-KR" sz="2000" dirty="0">
                <a:solidFill>
                  <a:schemeClr val="accent5"/>
                </a:solidFill>
              </a:rPr>
              <a:t>cycles to process a single query</a:t>
            </a:r>
            <a:endParaRPr lang="en-US" altLang="ko-KR" sz="2000" i="1" dirty="0">
              <a:solidFill>
                <a:schemeClr val="accent5"/>
              </a:solidFill>
            </a:endParaRPr>
          </a:p>
          <a:p>
            <a:endParaRPr lang="en-US" altLang="ko-KR" sz="2000" dirty="0">
              <a:solidFill>
                <a:schemeClr val="accent5"/>
              </a:solidFill>
            </a:endParaRPr>
          </a:p>
          <a:p>
            <a:endParaRPr lang="en-US" altLang="ko-KR" sz="2000" dirty="0">
              <a:solidFill>
                <a:schemeClr val="accent5"/>
              </a:solidFill>
            </a:endParaRPr>
          </a:p>
          <a:p>
            <a:endParaRPr lang="en-US" altLang="ko-KR" sz="2000" dirty="0">
              <a:solidFill>
                <a:schemeClr val="accent5"/>
              </a:solidFill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268928" y="1161989"/>
            <a:ext cx="11610125" cy="2213914"/>
            <a:chOff x="1752510" y="2105121"/>
            <a:chExt cx="8114335" cy="1547308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2484870" y="2338367"/>
              <a:ext cx="1418342" cy="94539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7712169" y="2325492"/>
              <a:ext cx="1365409" cy="94539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화살표 연결선 24"/>
            <p:cNvCxnSpPr>
              <a:endCxn id="96" idx="2"/>
            </p:cNvCxnSpPr>
            <p:nvPr/>
          </p:nvCxnSpPr>
          <p:spPr>
            <a:xfrm flipH="1" flipV="1">
              <a:off x="2751862" y="3155951"/>
              <a:ext cx="136" cy="17718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모서리가 둥근 직사각형 94"/>
            <p:cNvSpPr/>
            <p:nvPr/>
          </p:nvSpPr>
          <p:spPr>
            <a:xfrm>
              <a:off x="4688556" y="2325492"/>
              <a:ext cx="2294254" cy="94539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619002" y="2423668"/>
              <a:ext cx="265719" cy="732283"/>
            </a:xfrm>
            <a:prstGeom prst="roundRect">
              <a:avLst>
                <a:gd name="adj" fmla="val 11749"/>
              </a:avLst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×</a:t>
              </a:r>
              <a:endParaRPr lang="ko-KR" alt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496836" y="2839849"/>
              <a:ext cx="342000" cy="342000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Segoe UI" panose="020B0502040204020203" pitchFamily="34" charset="0"/>
                  <a:ea typeface="Microsoft Himalaya" panose="01010100010101010101" pitchFamily="2" charset="0"/>
                  <a:cs typeface="Segoe UI" panose="020B0502040204020203" pitchFamily="34" charset="0"/>
                </a:rPr>
                <a:t>&lt;</a:t>
              </a:r>
              <a:endParaRPr lang="ko-KR" altLang="en-US" sz="1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054775" y="2844919"/>
              <a:ext cx="559546" cy="342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Segoe UI" panose="020B0502040204020203" pitchFamily="34" charset="0"/>
                  <a:ea typeface="Microsoft Himalaya" panose="01010100010101010101" pitchFamily="2" charset="0"/>
                  <a:cs typeface="Segoe UI" panose="020B0502040204020203" pitchFamily="34" charset="0"/>
                </a:rPr>
                <a:t>Maximum</a:t>
              </a:r>
              <a:br>
                <a:rPr lang="en-US" altLang="ko-KR" sz="1200" dirty="0">
                  <a:solidFill>
                    <a:schemeClr val="bg1"/>
                  </a:solidFill>
                  <a:latin typeface="Segoe UI" panose="020B0502040204020203" pitchFamily="34" charset="0"/>
                  <a:ea typeface="Microsoft Himalaya" panose="01010100010101010101" pitchFamily="2" charset="0"/>
                  <a:cs typeface="Segoe UI" panose="020B0502040204020203" pitchFamily="34" charset="0"/>
                </a:rPr>
              </a:br>
              <a:r>
                <a:rPr lang="en-US" altLang="ko-KR" sz="1200" dirty="0">
                  <a:solidFill>
                    <a:schemeClr val="bg1"/>
                  </a:solidFill>
                  <a:latin typeface="Segoe UI" panose="020B0502040204020203" pitchFamily="34" charset="0"/>
                  <a:ea typeface="Microsoft Himalaya" panose="01010100010101010101" pitchFamily="2" charset="0"/>
                  <a:cs typeface="Segoe UI" panose="020B0502040204020203" pitchFamily="34" charset="0"/>
                </a:rPr>
                <a:t>Value</a:t>
              </a:r>
              <a:endParaRPr lang="ko-KR" alt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058259" y="2416574"/>
              <a:ext cx="559546" cy="342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Segoe UI" panose="020B0502040204020203" pitchFamily="34" charset="0"/>
                  <a:ea typeface="Microsoft Himalaya" panose="01010100010101010101" pitchFamily="2" charset="0"/>
                  <a:cs typeface="Segoe UI" panose="020B0502040204020203" pitchFamily="34" charset="0"/>
                </a:rPr>
                <a:t>Attention</a:t>
              </a:r>
            </a:p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Segoe UI" panose="020B0502040204020203" pitchFamily="34" charset="0"/>
                  <a:ea typeface="Microsoft Himalaya" panose="01010100010101010101" pitchFamily="2" charset="0"/>
                  <a:cs typeface="Segoe UI" panose="020B0502040204020203" pitchFamily="34" charset="0"/>
                </a:rPr>
                <a:t>Scores</a:t>
              </a:r>
              <a:endParaRPr lang="ko-KR" alt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5264139" y="2405986"/>
              <a:ext cx="640715" cy="34200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Segoe UI" panose="020B0502040204020203" pitchFamily="34" charset="0"/>
                  <a:ea typeface="Microsoft Himalaya" panose="01010100010101010101" pitchFamily="2" charset="0"/>
                  <a:cs typeface="Segoe UI" panose="020B0502040204020203" pitchFamily="34" charset="0"/>
                </a:rPr>
                <a:t>ExpLookup</a:t>
              </a:r>
              <a:r>
                <a:rPr lang="en-US" altLang="ko-KR" sz="1200" dirty="0">
                  <a:solidFill>
                    <a:schemeClr val="bg1"/>
                  </a:solidFill>
                  <a:latin typeface="Segoe UI" panose="020B0502040204020203" pitchFamily="34" charset="0"/>
                  <a:ea typeface="Microsoft Himalaya" panose="01010100010101010101" pitchFamily="2" charset="0"/>
                  <a:cs typeface="Segoe UI" panose="020B0502040204020203" pitchFamily="34" charset="0"/>
                </a:rPr>
                <a:t> Table</a:t>
              </a:r>
              <a:endParaRPr lang="ko-KR" alt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01" name="직선 화살표 연결선 24"/>
            <p:cNvCxnSpPr>
              <a:stCxn id="99" idx="3"/>
              <a:endCxn id="103" idx="1"/>
            </p:cNvCxnSpPr>
            <p:nvPr/>
          </p:nvCxnSpPr>
          <p:spPr>
            <a:xfrm>
              <a:off x="4617805" y="2587574"/>
              <a:ext cx="141386" cy="21555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>
              <a:off x="2884721" y="2798191"/>
              <a:ext cx="179199" cy="140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모서리가 둥근 직사각형 102"/>
            <p:cNvSpPr/>
            <p:nvPr/>
          </p:nvSpPr>
          <p:spPr>
            <a:xfrm>
              <a:off x="4759191" y="2632129"/>
              <a:ext cx="342000" cy="342000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Segoe UI" panose="020B0502040204020203" pitchFamily="34" charset="0"/>
                  <a:ea typeface="Microsoft Himalaya" panose="01010100010101010101" pitchFamily="2" charset="0"/>
                  <a:cs typeface="Segoe UI" panose="020B0502040204020203" pitchFamily="34" charset="0"/>
                </a:rPr>
                <a:t>-</a:t>
              </a:r>
              <a:endParaRPr lang="ko-KR" alt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5262785" y="2849467"/>
              <a:ext cx="638600" cy="34200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Segoe UI" panose="020B0502040204020203" pitchFamily="34" charset="0"/>
                  <a:ea typeface="Microsoft Himalaya" panose="01010100010101010101" pitchFamily="2" charset="0"/>
                  <a:cs typeface="Segoe UI" panose="020B0502040204020203" pitchFamily="34" charset="0"/>
                </a:rPr>
                <a:t>ExpLookup</a:t>
              </a:r>
              <a:r>
                <a:rPr lang="en-US" altLang="ko-KR" sz="1200" dirty="0">
                  <a:solidFill>
                    <a:schemeClr val="bg1"/>
                  </a:solidFill>
                  <a:latin typeface="Segoe UI" panose="020B0502040204020203" pitchFamily="34" charset="0"/>
                  <a:ea typeface="Microsoft Himalaya" panose="01010100010101010101" pitchFamily="2" charset="0"/>
                  <a:cs typeface="Segoe UI" panose="020B0502040204020203" pitchFamily="34" charset="0"/>
                </a:rPr>
                <a:t> Table</a:t>
              </a:r>
              <a:endParaRPr lang="ko-KR" alt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05" name="직선 화살표 연결선 24"/>
            <p:cNvCxnSpPr>
              <a:stCxn id="98" idx="3"/>
              <a:endCxn id="103" idx="1"/>
            </p:cNvCxnSpPr>
            <p:nvPr/>
          </p:nvCxnSpPr>
          <p:spPr>
            <a:xfrm flipV="1">
              <a:off x="4614321" y="2803129"/>
              <a:ext cx="144870" cy="21279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24"/>
            <p:cNvCxnSpPr>
              <a:stCxn id="103" idx="3"/>
              <a:endCxn id="100" idx="1"/>
            </p:cNvCxnSpPr>
            <p:nvPr/>
          </p:nvCxnSpPr>
          <p:spPr>
            <a:xfrm flipV="1">
              <a:off x="5101191" y="2576986"/>
              <a:ext cx="162948" cy="22614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24"/>
            <p:cNvCxnSpPr>
              <a:stCxn id="103" idx="3"/>
              <a:endCxn id="104" idx="1"/>
            </p:cNvCxnSpPr>
            <p:nvPr/>
          </p:nvCxnSpPr>
          <p:spPr>
            <a:xfrm>
              <a:off x="5101191" y="2803129"/>
              <a:ext cx="161594" cy="21733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24"/>
            <p:cNvCxnSpPr>
              <a:stCxn id="97" idx="3"/>
              <a:endCxn id="98" idx="1"/>
            </p:cNvCxnSpPr>
            <p:nvPr/>
          </p:nvCxnSpPr>
          <p:spPr>
            <a:xfrm>
              <a:off x="3838836" y="3010849"/>
              <a:ext cx="215939" cy="507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24"/>
            <p:cNvCxnSpPr>
              <a:stCxn id="124" idx="3"/>
              <a:endCxn id="97" idx="1"/>
            </p:cNvCxnSpPr>
            <p:nvPr/>
          </p:nvCxnSpPr>
          <p:spPr>
            <a:xfrm>
              <a:off x="3398444" y="2795053"/>
              <a:ext cx="98392" cy="21579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24"/>
            <p:cNvCxnSpPr>
              <a:stCxn id="100" idx="3"/>
            </p:cNvCxnSpPr>
            <p:nvPr/>
          </p:nvCxnSpPr>
          <p:spPr>
            <a:xfrm>
              <a:off x="5904854" y="2576986"/>
              <a:ext cx="132969" cy="22614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24"/>
            <p:cNvCxnSpPr>
              <a:stCxn id="104" idx="3"/>
            </p:cNvCxnSpPr>
            <p:nvPr/>
          </p:nvCxnSpPr>
          <p:spPr>
            <a:xfrm flipV="1">
              <a:off x="5901385" y="2803129"/>
              <a:ext cx="136438" cy="21733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24"/>
            <p:cNvCxnSpPr>
              <a:endCxn id="113" idx="1"/>
            </p:cNvCxnSpPr>
            <p:nvPr/>
          </p:nvCxnSpPr>
          <p:spPr>
            <a:xfrm>
              <a:off x="6379823" y="2803129"/>
              <a:ext cx="173283" cy="21279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모서리가 둥근 직사각형 112"/>
            <p:cNvSpPr/>
            <p:nvPr/>
          </p:nvSpPr>
          <p:spPr>
            <a:xfrm>
              <a:off x="6553106" y="2844919"/>
              <a:ext cx="342000" cy="342000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ko-KR" b="1" spc="-3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+=</a:t>
              </a:r>
              <a:endParaRPr lang="ko-KR" altLang="en-US" b="1" spc="-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14" name="직선 화살표 연결선 24"/>
            <p:cNvCxnSpPr>
              <a:stCxn id="113" idx="3"/>
              <a:endCxn id="115" idx="1"/>
            </p:cNvCxnSpPr>
            <p:nvPr/>
          </p:nvCxnSpPr>
          <p:spPr>
            <a:xfrm>
              <a:off x="6895106" y="3015919"/>
              <a:ext cx="17261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직사각형 114"/>
            <p:cNvSpPr/>
            <p:nvPr/>
          </p:nvSpPr>
          <p:spPr>
            <a:xfrm>
              <a:off x="7067716" y="2844919"/>
              <a:ext cx="559546" cy="342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Segoe UI" panose="020B0502040204020203" pitchFamily="34" charset="0"/>
                  <a:ea typeface="Microsoft Himalaya" panose="01010100010101010101" pitchFamily="2" charset="0"/>
                  <a:cs typeface="Segoe UI" panose="020B0502040204020203" pitchFamily="34" charset="0"/>
                </a:rPr>
                <a:t>Sum of</a:t>
              </a:r>
              <a:br>
                <a:rPr lang="en-US" altLang="ko-KR" sz="1200" dirty="0">
                  <a:solidFill>
                    <a:schemeClr val="bg1"/>
                  </a:solidFill>
                  <a:latin typeface="Segoe UI" panose="020B0502040204020203" pitchFamily="34" charset="0"/>
                  <a:ea typeface="Microsoft Himalaya" panose="01010100010101010101" pitchFamily="2" charset="0"/>
                  <a:cs typeface="Segoe UI" panose="020B0502040204020203" pitchFamily="34" charset="0"/>
                </a:rPr>
              </a:br>
              <a:r>
                <a:rPr lang="en-US" altLang="ko-KR" sz="1200" dirty="0">
                  <a:solidFill>
                    <a:schemeClr val="bg1"/>
                  </a:solidFill>
                  <a:latin typeface="Segoe UI" panose="020B0502040204020203" pitchFamily="34" charset="0"/>
                  <a:ea typeface="Microsoft Himalaya" panose="01010100010101010101" pitchFamily="2" charset="0"/>
                  <a:cs typeface="Segoe UI" panose="020B0502040204020203" pitchFamily="34" charset="0"/>
                </a:rPr>
                <a:t>Exponents</a:t>
              </a:r>
              <a:endParaRPr lang="ko-KR" alt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7071200" y="2416574"/>
              <a:ext cx="559546" cy="342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Segoe UI" panose="020B0502040204020203" pitchFamily="34" charset="0"/>
                  <a:ea typeface="Microsoft Himalaya" panose="01010100010101010101" pitchFamily="2" charset="0"/>
                  <a:cs typeface="Segoe UI" panose="020B0502040204020203" pitchFamily="34" charset="0"/>
                </a:rPr>
                <a:t>NormalizedAttention</a:t>
              </a:r>
              <a:r>
                <a:rPr lang="en-US" altLang="ko-KR" sz="1200" dirty="0">
                  <a:solidFill>
                    <a:schemeClr val="bg1"/>
                  </a:solidFill>
                  <a:latin typeface="Segoe UI" panose="020B0502040204020203" pitchFamily="34" charset="0"/>
                  <a:ea typeface="Microsoft Himalaya" panose="01010100010101010101" pitchFamily="2" charset="0"/>
                  <a:cs typeface="Segoe UI" panose="020B0502040204020203" pitchFamily="34" charset="0"/>
                </a:rPr>
                <a:t> Score</a:t>
              </a:r>
              <a:endParaRPr lang="ko-KR" alt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17" name="직선 화살표 연결선 24"/>
            <p:cNvCxnSpPr>
              <a:stCxn id="116" idx="3"/>
              <a:endCxn id="119" idx="1"/>
            </p:cNvCxnSpPr>
            <p:nvPr/>
          </p:nvCxnSpPr>
          <p:spPr>
            <a:xfrm>
              <a:off x="7630746" y="2587574"/>
              <a:ext cx="166328" cy="21555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24"/>
            <p:cNvCxnSpPr>
              <a:stCxn id="115" idx="3"/>
              <a:endCxn id="119" idx="1"/>
            </p:cNvCxnSpPr>
            <p:nvPr/>
          </p:nvCxnSpPr>
          <p:spPr>
            <a:xfrm flipV="1">
              <a:off x="7627262" y="2803129"/>
              <a:ext cx="169812" cy="21279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모서리가 둥근 직사각형 118"/>
            <p:cNvSpPr/>
            <p:nvPr/>
          </p:nvSpPr>
          <p:spPr>
            <a:xfrm>
              <a:off x="7797074" y="2632129"/>
              <a:ext cx="342000" cy="342000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endParaRPr lang="ko-KR" alt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0" name="직선 화살표 연결선 24"/>
            <p:cNvCxnSpPr>
              <a:stCxn id="119" idx="3"/>
            </p:cNvCxnSpPr>
            <p:nvPr/>
          </p:nvCxnSpPr>
          <p:spPr>
            <a:xfrm flipV="1">
              <a:off x="8139074" y="2525948"/>
              <a:ext cx="176373" cy="27718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2225733" y="2120403"/>
              <a:ext cx="1930213" cy="222744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Dot-Product</a:t>
              </a:r>
              <a:endParaRPr lang="ko-KR" altLang="en-US" sz="16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2" name="직선 화살표 연결선 24"/>
            <p:cNvCxnSpPr/>
            <p:nvPr/>
          </p:nvCxnSpPr>
          <p:spPr>
            <a:xfrm flipV="1">
              <a:off x="6384023" y="2585791"/>
              <a:ext cx="180080" cy="22527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24"/>
            <p:cNvCxnSpPr/>
            <p:nvPr/>
          </p:nvCxnSpPr>
          <p:spPr>
            <a:xfrm>
              <a:off x="6549622" y="2587574"/>
              <a:ext cx="51809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모서리가 둥근 직사각형 123"/>
            <p:cNvSpPr/>
            <p:nvPr/>
          </p:nvSpPr>
          <p:spPr>
            <a:xfrm>
              <a:off x="3056444" y="2624053"/>
              <a:ext cx="342000" cy="342000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Segoe UI" panose="020B0502040204020203" pitchFamily="34" charset="0"/>
                  <a:ea typeface="Microsoft Himalaya" panose="01010100010101010101" pitchFamily="2" charset="0"/>
                  <a:cs typeface="Segoe UI" panose="020B0502040204020203" pitchFamily="34" charset="0"/>
                </a:rPr>
                <a:t>+</a:t>
              </a:r>
              <a:endParaRPr lang="ko-KR" altLang="en-US" sz="1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5" name="꺾인 연결선 124"/>
            <p:cNvCxnSpPr>
              <a:endCxn id="124" idx="2"/>
            </p:cNvCxnSpPr>
            <p:nvPr/>
          </p:nvCxnSpPr>
          <p:spPr>
            <a:xfrm flipV="1">
              <a:off x="2884721" y="2966053"/>
              <a:ext cx="342723" cy="108665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24"/>
            <p:cNvCxnSpPr/>
            <p:nvPr/>
          </p:nvCxnSpPr>
          <p:spPr>
            <a:xfrm flipV="1">
              <a:off x="3416440" y="2580383"/>
              <a:ext cx="180080" cy="22527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24"/>
            <p:cNvCxnSpPr>
              <a:endCxn id="99" idx="1"/>
            </p:cNvCxnSpPr>
            <p:nvPr/>
          </p:nvCxnSpPr>
          <p:spPr>
            <a:xfrm>
              <a:off x="3585523" y="2582166"/>
              <a:ext cx="472736" cy="540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198400" y="2245470"/>
              <a:ext cx="329267" cy="141747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 × 1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230129" y="2245470"/>
              <a:ext cx="329267" cy="141747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 × 1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30" name="직선 화살표 연결선 24"/>
            <p:cNvCxnSpPr>
              <a:stCxn id="119" idx="3"/>
            </p:cNvCxnSpPr>
            <p:nvPr/>
          </p:nvCxnSpPr>
          <p:spPr>
            <a:xfrm flipV="1">
              <a:off x="8139074" y="2801470"/>
              <a:ext cx="176645" cy="165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24"/>
            <p:cNvCxnSpPr>
              <a:stCxn id="119" idx="3"/>
            </p:cNvCxnSpPr>
            <p:nvPr/>
          </p:nvCxnSpPr>
          <p:spPr>
            <a:xfrm>
              <a:off x="8139074" y="2803129"/>
              <a:ext cx="180850" cy="27010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모서리가 둥근 직사각형 131"/>
            <p:cNvSpPr/>
            <p:nvPr/>
          </p:nvSpPr>
          <p:spPr>
            <a:xfrm>
              <a:off x="6050027" y="2621669"/>
              <a:ext cx="342000" cy="342000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×</a:t>
              </a:r>
              <a:endParaRPr lang="ko-KR" alt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33" name="직선 화살표 연결선 24"/>
            <p:cNvCxnSpPr/>
            <p:nvPr/>
          </p:nvCxnSpPr>
          <p:spPr>
            <a:xfrm>
              <a:off x="2341946" y="2484569"/>
              <a:ext cx="28584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24"/>
            <p:cNvCxnSpPr/>
            <p:nvPr/>
          </p:nvCxnSpPr>
          <p:spPr>
            <a:xfrm>
              <a:off x="2336272" y="2588595"/>
              <a:ext cx="28584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24"/>
            <p:cNvCxnSpPr/>
            <p:nvPr/>
          </p:nvCxnSpPr>
          <p:spPr>
            <a:xfrm>
              <a:off x="2336272" y="3065539"/>
              <a:ext cx="28584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꺾인 연결선 135"/>
            <p:cNvCxnSpPr>
              <a:endCxn id="124" idx="0"/>
            </p:cNvCxnSpPr>
            <p:nvPr/>
          </p:nvCxnSpPr>
          <p:spPr>
            <a:xfrm>
              <a:off x="2888205" y="2501376"/>
              <a:ext cx="339239" cy="122677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24"/>
            <p:cNvCxnSpPr/>
            <p:nvPr/>
          </p:nvCxnSpPr>
          <p:spPr>
            <a:xfrm>
              <a:off x="2336272" y="2951852"/>
              <a:ext cx="28584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 rot="5400000">
              <a:off x="2329872" y="2692755"/>
              <a:ext cx="285750" cy="276999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8318784" y="2432048"/>
              <a:ext cx="265719" cy="732283"/>
            </a:xfrm>
            <a:prstGeom prst="roundRect">
              <a:avLst>
                <a:gd name="adj" fmla="val 11749"/>
              </a:avLst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×</a:t>
              </a:r>
              <a:endParaRPr lang="ko-KR" alt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8733145" y="2432048"/>
              <a:ext cx="265719" cy="732283"/>
            </a:xfrm>
            <a:prstGeom prst="roundRect">
              <a:avLst>
                <a:gd name="adj" fmla="val 11749"/>
              </a:avLst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+=</a:t>
              </a:r>
              <a:endParaRPr lang="ko-KR" altLang="en-US" sz="1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41" name="직선 화살표 연결선 24"/>
            <p:cNvCxnSpPr/>
            <p:nvPr/>
          </p:nvCxnSpPr>
          <p:spPr>
            <a:xfrm>
              <a:off x="9010602" y="2502782"/>
              <a:ext cx="28584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24"/>
            <p:cNvCxnSpPr/>
            <p:nvPr/>
          </p:nvCxnSpPr>
          <p:spPr>
            <a:xfrm>
              <a:off x="9004928" y="2606808"/>
              <a:ext cx="28584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24"/>
            <p:cNvCxnSpPr/>
            <p:nvPr/>
          </p:nvCxnSpPr>
          <p:spPr>
            <a:xfrm>
              <a:off x="9004928" y="3083752"/>
              <a:ext cx="28584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24"/>
            <p:cNvCxnSpPr/>
            <p:nvPr/>
          </p:nvCxnSpPr>
          <p:spPr>
            <a:xfrm>
              <a:off x="9004928" y="2970065"/>
              <a:ext cx="28584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 rot="5400000">
              <a:off x="8590096" y="2701350"/>
              <a:ext cx="285750" cy="276999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cxnSp>
          <p:nvCxnSpPr>
            <p:cNvPr id="146" name="직선 화살표 연결선 24"/>
            <p:cNvCxnSpPr/>
            <p:nvPr/>
          </p:nvCxnSpPr>
          <p:spPr>
            <a:xfrm>
              <a:off x="8590150" y="2502783"/>
              <a:ext cx="1440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24"/>
            <p:cNvCxnSpPr/>
            <p:nvPr/>
          </p:nvCxnSpPr>
          <p:spPr>
            <a:xfrm>
              <a:off x="8584476" y="2606809"/>
              <a:ext cx="1440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24"/>
            <p:cNvCxnSpPr/>
            <p:nvPr/>
          </p:nvCxnSpPr>
          <p:spPr>
            <a:xfrm>
              <a:off x="8584476" y="3083753"/>
              <a:ext cx="1440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24"/>
            <p:cNvCxnSpPr/>
            <p:nvPr/>
          </p:nvCxnSpPr>
          <p:spPr>
            <a:xfrm>
              <a:off x="8584476" y="2970066"/>
              <a:ext cx="1440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 rot="5400000">
              <a:off x="9084185" y="2702281"/>
              <a:ext cx="284068" cy="276999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484870" y="3298240"/>
              <a:ext cx="804863" cy="202495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Query </a:t>
              </a:r>
              <a:endParaRPr lang="ko-KR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911749" y="3328613"/>
              <a:ext cx="304343" cy="141747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 × 1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926895" y="3129660"/>
              <a:ext cx="304343" cy="141747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 × 1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752510" y="2346053"/>
              <a:ext cx="635806" cy="817401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Row of </a:t>
              </a:r>
              <a:br>
                <a:rPr lang="en-US" altLang="ko-KR" sz="1400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altLang="ko-K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the Key Matrix</a:t>
              </a:r>
            </a:p>
            <a:p>
              <a:pPr algn="ctr"/>
              <a:r>
                <a:rPr lang="en-US" altLang="ko-K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from SRAM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9419578" y="2836394"/>
              <a:ext cx="304343" cy="141747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 × 1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9247164" y="2506229"/>
              <a:ext cx="619681" cy="344241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Output</a:t>
              </a:r>
              <a:br>
                <a:rPr lang="en-US" altLang="ko-KR" sz="1400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altLang="ko-K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Vector</a:t>
              </a:r>
              <a:endParaRPr lang="ko-KR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57" name="직선 화살표 연결선 24"/>
            <p:cNvCxnSpPr/>
            <p:nvPr/>
          </p:nvCxnSpPr>
          <p:spPr>
            <a:xfrm flipH="1" flipV="1">
              <a:off x="8454751" y="3168823"/>
              <a:ext cx="136" cy="17718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7673172" y="3286750"/>
              <a:ext cx="1538920" cy="365679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Row of the Value Matrix</a:t>
              </a:r>
            </a:p>
            <a:p>
              <a:pPr algn="ctr"/>
              <a:r>
                <a:rPr lang="en-US" altLang="ko-K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from Value Matrix SRAM </a:t>
              </a:r>
              <a:endParaRPr lang="ko-KR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183468" y="3386147"/>
              <a:ext cx="304343" cy="141747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 × 1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479231" y="2110929"/>
              <a:ext cx="2798036" cy="236616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Exponent Computation</a:t>
              </a:r>
              <a:endParaRPr lang="ko-KR" altLang="en-US" sz="16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995856" y="2105121"/>
              <a:ext cx="2798036" cy="222744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Output Computation</a:t>
              </a:r>
              <a:endParaRPr lang="ko-KR" altLang="en-US" sz="16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04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159731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900" b="1" dirty="0">
                <a:solidFill>
                  <a:schemeClr val="accent5"/>
                </a:solidFill>
                <a:cs typeface="Segoe UI" panose="020B0502040204020203" pitchFamily="34" charset="0"/>
              </a:rPr>
              <a:t>Research Question: </a:t>
            </a:r>
            <a:r>
              <a:rPr lang="en-US" altLang="ko-KR" sz="1900" dirty="0">
                <a:cs typeface="Segoe UI" panose="020B0502040204020203" pitchFamily="34" charset="0"/>
              </a:rPr>
              <a:t>How to </a:t>
            </a:r>
            <a:r>
              <a:rPr lang="en-US" altLang="ko-KR" sz="1900" dirty="0">
                <a:solidFill>
                  <a:srgbClr val="00B050"/>
                </a:solidFill>
                <a:cs typeface="Segoe UI" panose="020B0502040204020203" pitchFamily="34" charset="0"/>
              </a:rPr>
              <a:t>identify candidates that are relevant to the query </a:t>
            </a:r>
            <a:r>
              <a:rPr lang="en-US" altLang="ko-KR" sz="1900" dirty="0">
                <a:cs typeface="Segoe UI" panose="020B0502040204020203" pitchFamily="34" charset="0"/>
              </a:rPr>
              <a:t>with limited computation and </a:t>
            </a:r>
            <a:r>
              <a:rPr lang="en-US" altLang="ko-KR" sz="1900" dirty="0">
                <a:solidFill>
                  <a:srgbClr val="00B050"/>
                </a:solidFill>
                <a:cs typeface="Segoe UI" panose="020B0502040204020203" pitchFamily="34" charset="0"/>
              </a:rPr>
              <a:t>avoid computation </a:t>
            </a:r>
            <a:r>
              <a:rPr lang="en-US" altLang="ko-KR" sz="1900" dirty="0">
                <a:cs typeface="Segoe UI" panose="020B0502040204020203" pitchFamily="34" charset="0"/>
              </a:rPr>
              <a:t>for likely to be non-relevant rows?</a:t>
            </a:r>
          </a:p>
          <a:p>
            <a:endParaRPr lang="ko-KR" altLang="en-US" sz="19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Approximate Attention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86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3653</Words>
  <Application>Microsoft Office PowerPoint</Application>
  <PresentationFormat>와이드스크린</PresentationFormat>
  <Paragraphs>915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3" baseType="lpstr">
      <vt:lpstr>Wingdings</vt:lpstr>
      <vt:lpstr>lato</vt:lpstr>
      <vt:lpstr>Frutiger</vt:lpstr>
      <vt:lpstr>Segoe UI</vt:lpstr>
      <vt:lpstr>Microsoft Himalaya</vt:lpstr>
      <vt:lpstr>맑은 고딕</vt:lpstr>
      <vt:lpstr>Cambria Math</vt:lpstr>
      <vt:lpstr>Arial</vt:lpstr>
      <vt:lpstr>roboto</vt:lpstr>
      <vt:lpstr>Lucida Console</vt:lpstr>
      <vt:lpstr>roboto bold</vt:lpstr>
      <vt:lpstr>Office 테마</vt:lpstr>
      <vt:lpstr>PowerPoint 프레젠테이션</vt:lpstr>
      <vt:lpstr>Neural Network Attention Mechanism</vt:lpstr>
      <vt:lpstr>Attention Mechanism</vt:lpstr>
      <vt:lpstr>Cost of Attention</vt:lpstr>
      <vt:lpstr>Opportunities for Approximation</vt:lpstr>
      <vt:lpstr>A3: Accelerating Attention Mechanisms with Approximation</vt:lpstr>
      <vt:lpstr>Presentation Outline</vt:lpstr>
      <vt:lpstr>A3-Base: Attention Mechanism Accelerator</vt:lpstr>
      <vt:lpstr>Approximate Attention</vt:lpstr>
      <vt:lpstr>Approximate Attention</vt:lpstr>
      <vt:lpstr>Approximate Attention</vt:lpstr>
      <vt:lpstr>Approximate Attention</vt:lpstr>
      <vt:lpstr>Approximate Attention</vt:lpstr>
      <vt:lpstr>Approximate Attention</vt:lpstr>
      <vt:lpstr>Efficient Approximate Attention</vt:lpstr>
      <vt:lpstr>Efficient Approximate Attention</vt:lpstr>
      <vt:lpstr>Efficient Approximate Attention</vt:lpstr>
      <vt:lpstr>Efficient Approximate Attention</vt:lpstr>
      <vt:lpstr>Efficient Approximate Attention</vt:lpstr>
      <vt:lpstr>Efficient Approximate Attention</vt:lpstr>
      <vt:lpstr>Efficient Approximate Attention</vt:lpstr>
      <vt:lpstr>A3-Approx: Approximate Attention Accelerator</vt:lpstr>
      <vt:lpstr>A3-Approx: Approximate Attention Accelerator</vt:lpstr>
      <vt:lpstr>A3-Approx: Approximate Attention Accelerator</vt:lpstr>
      <vt:lpstr>Presentation Outline</vt:lpstr>
      <vt:lpstr>Impact of Approximation on Accuracy</vt:lpstr>
      <vt:lpstr>Performance Evaluation</vt:lpstr>
      <vt:lpstr>Area and Energy Efficiency</vt:lpstr>
      <vt:lpstr>Prototype Chip</vt:lpstr>
      <vt:lpstr>A3: Accelerating Attention Mechanisms with Approximation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2020-03-06T02:35:36Z</dcterms:created>
  <dcterms:modified xsi:type="dcterms:W3CDTF">2020-05-18T01:24:00Z</dcterms:modified>
</cp:coreProperties>
</file>