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0" r:id="rId22"/>
    <p:sldId id="277" r:id="rId23"/>
    <p:sldId id="278" r:id="rId24"/>
    <p:sldId id="280" r:id="rId25"/>
    <p:sldId id="279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752600"/>
            <a:ext cx="92202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Homomorphic</a:t>
            </a:r>
            <a:r>
              <a:rPr lang="en-US" dirty="0" smtClean="0"/>
              <a:t> Factorization of BRDFs for High-Performance Rendering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0127" y="5098473"/>
            <a:ext cx="6400800" cy="1752600"/>
          </a:xfrm>
        </p:spPr>
        <p:txBody>
          <a:bodyPr/>
          <a:lstStyle/>
          <a:p>
            <a:r>
              <a:rPr lang="en-US" dirty="0" err="1" smtClean="0"/>
              <a:t>Taekyu</a:t>
            </a:r>
            <a:r>
              <a:rPr lang="en-US" dirty="0" smtClean="0"/>
              <a:t> Shin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Take LOG(x) of each.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Becomes a linear data fitting problem</a:t>
            </a:r>
          </a:p>
          <a:p>
            <a:pPr lvl="2"/>
            <a:r>
              <a:rPr lang="en-US" dirty="0" smtClean="0"/>
              <a:t>Find whatever fits these data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" y="1295400"/>
            <a:ext cx="77914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 cannot be zero</a:t>
            </a:r>
          </a:p>
          <a:p>
            <a:pPr lvl="1"/>
            <a:r>
              <a:rPr lang="en-US" dirty="0" smtClean="0"/>
              <a:t>Log function</a:t>
            </a:r>
          </a:p>
          <a:p>
            <a:pPr lvl="1"/>
            <a:r>
              <a:rPr lang="en-US" dirty="0" smtClean="0"/>
              <a:t>Let us avoid it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 = average of BRDF samples</a:t>
            </a:r>
          </a:p>
          <a:p>
            <a:pPr marL="457200" lvl="1" indent="0">
              <a:buNone/>
            </a:pPr>
            <a:r>
              <a:rPr lang="en-US" dirty="0" smtClean="0"/>
              <a:t>     = constant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F little bigger than A </a:t>
            </a:r>
            <a:r>
              <a:rPr lang="en-US" dirty="0" smtClean="0">
                <a:sym typeface="Wingdings" pitchFamily="2" charset="2"/>
              </a:rPr>
              <a:t> mapping  almost 0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Close to 0  Solutions also zero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3657600" cy="9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57" y="4358553"/>
            <a:ext cx="295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good about </a:t>
            </a:r>
            <a:r>
              <a:rPr lang="en-US" smtClean="0"/>
              <a:t>this technique?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the linear problem</a:t>
            </a:r>
          </a:p>
          <a:p>
            <a:pPr lvl="1"/>
            <a:r>
              <a:rPr lang="en-US" dirty="0" smtClean="0"/>
              <a:t>By minimizing the root mean square error</a:t>
            </a:r>
          </a:p>
          <a:p>
            <a:pPr lvl="2"/>
            <a:r>
              <a:rPr lang="en-US" dirty="0" smtClean="0"/>
              <a:t>Same as solving data-fitting problem.</a:t>
            </a:r>
          </a:p>
          <a:p>
            <a:r>
              <a:rPr lang="en-US" dirty="0" smtClean="0"/>
              <a:t>Relative RMS error</a:t>
            </a:r>
          </a:p>
          <a:p>
            <a:pPr lvl="1"/>
            <a:r>
              <a:rPr lang="en-US" dirty="0" smtClean="0"/>
              <a:t>Human eyes are sensitive to relative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 makes separation easier.</a:t>
            </a:r>
          </a:p>
          <a:p>
            <a:pPr lvl="1"/>
            <a:r>
              <a:rPr lang="en-US" sz="1800" dirty="0"/>
              <a:t>Interactive Rendering with Arbitrary </a:t>
            </a:r>
            <a:r>
              <a:rPr lang="en-US" sz="1800" dirty="0" smtClean="0"/>
              <a:t>BRDFs using </a:t>
            </a:r>
            <a:r>
              <a:rPr lang="en-US" sz="1800" dirty="0"/>
              <a:t>Separable </a:t>
            </a:r>
            <a:r>
              <a:rPr lang="en-US" sz="1800" dirty="0" smtClean="0"/>
              <a:t>Approximations</a:t>
            </a:r>
          </a:p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Satisfy </a:t>
            </a:r>
            <a:r>
              <a:rPr lang="en-US" dirty="0" err="1" smtClean="0"/>
              <a:t>helmoltz</a:t>
            </a:r>
            <a:r>
              <a:rPr lang="en-US" dirty="0" smtClean="0"/>
              <a:t> reciprocity</a:t>
            </a:r>
          </a:p>
          <a:p>
            <a:pPr lvl="1"/>
            <a:r>
              <a:rPr lang="en-US" dirty="0" smtClean="0"/>
              <a:t>Only require 2 texture maps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0843"/>
            <a:ext cx="74580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 </a:t>
            </a:r>
            <a:r>
              <a:rPr lang="en-US" dirty="0" err="1" smtClean="0"/>
              <a:t>homomorphic</a:t>
            </a:r>
            <a:r>
              <a:rPr lang="en-US" dirty="0" smtClean="0"/>
              <a:t> log function</a:t>
            </a:r>
          </a:p>
          <a:p>
            <a:r>
              <a:rPr lang="en-US" dirty="0" smtClean="0"/>
              <a:t>We need to get p, q</a:t>
            </a:r>
          </a:p>
          <a:p>
            <a:pPr lvl="1"/>
            <a:r>
              <a:rPr lang="en-US" dirty="0" smtClean="0"/>
              <a:t>In this case, we know f</a:t>
            </a:r>
          </a:p>
          <a:p>
            <a:r>
              <a:rPr lang="en-US" dirty="0"/>
              <a:t>p</a:t>
            </a:r>
            <a:r>
              <a:rPr lang="en-US" dirty="0" smtClean="0"/>
              <a:t>, q may not be natural numbers.</a:t>
            </a:r>
          </a:p>
          <a:p>
            <a:pPr lvl="1"/>
            <a:r>
              <a:rPr lang="en-US" dirty="0" smtClean="0"/>
              <a:t>Bilinear interpolation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0" y="1828800"/>
            <a:ext cx="87820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constraints = W, 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3" y="2300287"/>
            <a:ext cx="7315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38" y="4800600"/>
            <a:ext cx="2609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" y="533400"/>
            <a:ext cx="87820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the equation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can be large </a:t>
            </a:r>
            <a:r>
              <a:rPr lang="en-US" dirty="0" smtClean="0">
                <a:sym typeface="Wingdings" pitchFamily="2" charset="2"/>
              </a:rPr>
              <a:t> sparse matrix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Quasi-minimal residual algorithm</a:t>
            </a:r>
          </a:p>
          <a:p>
            <a:pPr lvl="2"/>
            <a:r>
              <a:rPr lang="en-US" dirty="0"/>
              <a:t>solve the </a:t>
            </a:r>
            <a:r>
              <a:rPr lang="en-US" dirty="0" smtClean="0"/>
              <a:t>system </a:t>
            </a:r>
            <a:r>
              <a:rPr lang="en-US" dirty="0"/>
              <a:t>in a least squares </a:t>
            </a:r>
            <a:r>
              <a:rPr lang="en-US" dirty="0" smtClean="0"/>
              <a:t>sense</a:t>
            </a:r>
          </a:p>
          <a:p>
            <a:pPr lvl="3"/>
            <a:r>
              <a:rPr lang="en-US" dirty="0"/>
              <a:t> minimizes the sum of </a:t>
            </a:r>
            <a:r>
              <a:rPr lang="en-US" dirty="0" smtClean="0"/>
              <a:t>squared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Real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= 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= 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y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Plausible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9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Smoothness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apply a smoothing operator as a manipulation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 operator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98" y="3352800"/>
            <a:ext cx="76104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4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Lp</a:t>
            </a:r>
            <a:r>
              <a:rPr lang="en-US" dirty="0" smtClean="0"/>
              <a:t> = </a:t>
            </a:r>
            <a:r>
              <a:rPr lang="en-US" dirty="0" err="1" smtClean="0"/>
              <a:t>Laplacian</a:t>
            </a:r>
            <a:endParaRPr lang="en-US" dirty="0" smtClean="0"/>
          </a:p>
          <a:p>
            <a:r>
              <a:rPr lang="en-US" dirty="0" smtClean="0"/>
              <a:t>     = constant</a:t>
            </a:r>
          </a:p>
          <a:p>
            <a:pPr lvl="1"/>
            <a:r>
              <a:rPr lang="en-US" dirty="0" smtClean="0"/>
              <a:t>Smoothness</a:t>
            </a:r>
          </a:p>
          <a:p>
            <a:r>
              <a:rPr lang="en-US" dirty="0" smtClean="0"/>
              <a:t>Reciprocal</a:t>
            </a:r>
          </a:p>
          <a:p>
            <a:pPr lvl="1"/>
            <a:r>
              <a:rPr lang="en-US" dirty="0" smtClean="0"/>
              <a:t>P and constant</a:t>
            </a:r>
          </a:p>
          <a:p>
            <a:r>
              <a:rPr lang="en-US" dirty="0" smtClean="0"/>
              <a:t>Bigger</a:t>
            </a:r>
          </a:p>
          <a:p>
            <a:pPr lvl="1"/>
            <a:r>
              <a:rPr lang="en-US" dirty="0" smtClean="0"/>
              <a:t>Smother in </a:t>
            </a:r>
            <a:r>
              <a:rPr lang="en-US" dirty="0" smtClean="0">
                <a:solidFill>
                  <a:srgbClr val="FF0000"/>
                </a:solidFill>
              </a:rPr>
              <a:t>edges</a:t>
            </a:r>
          </a:p>
          <a:p>
            <a:pPr lvl="1"/>
            <a:endParaRPr lang="en-US" dirty="0" err="1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01898"/>
            <a:ext cx="3322493" cy="84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893" y="2010641"/>
            <a:ext cx="48577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5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6" y="4966855"/>
            <a:ext cx="25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8804"/>
            <a:ext cx="4073237" cy="86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8" idx="3"/>
            <a:endCxn id="8194" idx="1"/>
          </p:cNvCxnSpPr>
          <p:nvPr/>
        </p:nvCxnSpPr>
        <p:spPr>
          <a:xfrm>
            <a:off x="4454237" y="741055"/>
            <a:ext cx="651163" cy="383151"/>
          </a:xfrm>
          <a:prstGeom prst="straightConnector1">
            <a:avLst/>
          </a:prstGeom>
          <a:ln w="825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270163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49417"/>
            <a:ext cx="8458200" cy="96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7" y="3581400"/>
            <a:ext cx="69342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3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Overall scaling up and down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3200400"/>
            <a:ext cx="6827837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3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openGL</a:t>
            </a:r>
            <a:endParaRPr lang="en-US" dirty="0" smtClean="0"/>
          </a:p>
          <a:p>
            <a:pPr lvl="1"/>
            <a:r>
              <a:rPr lang="en-US" dirty="0" smtClean="0"/>
              <a:t>Nothing different but normalized equation</a:t>
            </a:r>
          </a:p>
          <a:p>
            <a:pPr lvl="1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4" y="2819400"/>
            <a:ext cx="848518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texture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62200"/>
            <a:ext cx="9098517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5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– </a:t>
            </a:r>
            <a:r>
              <a:rPr lang="en-US" dirty="0" err="1" smtClean="0"/>
              <a:t>Poulin</a:t>
            </a:r>
            <a:r>
              <a:rPr lang="en-US" dirty="0" smtClean="0"/>
              <a:t>-Fournier anisotropic reflectance model</a:t>
            </a:r>
          </a:p>
          <a:p>
            <a:r>
              <a:rPr lang="en-US" dirty="0" smtClean="0"/>
              <a:t>Bottom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81637"/>
            <a:ext cx="4978255" cy="366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Cy116a – naïve approximation</a:t>
            </a:r>
          </a:p>
          <a:p>
            <a:r>
              <a:rPr lang="en-US" dirty="0" smtClean="0"/>
              <a:t>Cy116 and Cy132 – approximation via this technique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82" y="3124200"/>
            <a:ext cx="662240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1473" y="5181600"/>
            <a:ext cx="914400" cy="533400"/>
          </a:xfrm>
          <a:prstGeom prst="rect">
            <a:avLst/>
          </a:prstGeom>
          <a:noFill/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1473" y="6400800"/>
            <a:ext cx="914400" cy="457200"/>
          </a:xfrm>
          <a:prstGeom prst="rect">
            <a:avLst/>
          </a:prstGeom>
          <a:noFill/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Integral </a:t>
            </a:r>
            <a:r>
              <a:rPr lang="en-US" dirty="0" smtClean="0">
                <a:sym typeface="Wingdings" pitchFamily="2" charset="2"/>
              </a:rPr>
              <a:t> Summation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Changes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	1. L term  I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	2.           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69342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0" y="4343400"/>
            <a:ext cx="1162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7" y="4276724"/>
            <a:ext cx="3619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4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is a solid angle unit.</a:t>
            </a:r>
          </a:p>
          <a:p>
            <a:pPr lvl="1"/>
            <a:r>
              <a:rPr lang="en-US" dirty="0"/>
              <a:t>                  = (S/r²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  = Surface area on sphere(Intersection with cone)</a:t>
            </a:r>
          </a:p>
          <a:p>
            <a:pPr lvl="2"/>
            <a:r>
              <a:rPr lang="en-US" dirty="0" smtClean="0"/>
              <a:t>Radius = r</a:t>
            </a:r>
            <a:endParaRPr lang="en-US" dirty="0"/>
          </a:p>
        </p:txBody>
      </p:sp>
      <p:pic>
        <p:nvPicPr>
          <p:cNvPr id="4" name="Picture 2" descr="http://4.bp.blogspot.com/_nD_R3gXtq2Y/S92gYrY2KBI/AAAAAAAAAX8/gp1JfKOz4Ds/s400/Solid_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2428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1162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134898"/>
            <a:ext cx="1162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0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-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handle anisotropic reflectance models.</a:t>
            </a:r>
          </a:p>
          <a:p>
            <a:r>
              <a:rPr lang="en-US" dirty="0" smtClean="0"/>
              <a:t>Represent BRDFs using lower-dimensional functions that are multiplied together.</a:t>
            </a:r>
          </a:p>
          <a:p>
            <a:pPr lvl="1"/>
            <a:r>
              <a:rPr lang="en-US" dirty="0" smtClean="0"/>
              <a:t>Singular Value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M</a:t>
            </a:r>
            <a:r>
              <a:rPr lang="en-US" dirty="0"/>
              <a:t> = </a:t>
            </a:r>
            <a:r>
              <a:rPr lang="en-US" i="1" dirty="0"/>
              <a:t>U</a:t>
            </a:r>
            <a:r>
              <a:rPr lang="el-GR" dirty="0"/>
              <a:t>Σ</a:t>
            </a:r>
            <a:r>
              <a:rPr lang="en-US" i="1" dirty="0" smtClean="0"/>
              <a:t>V</a:t>
            </a:r>
            <a:r>
              <a:rPr lang="en-US" i="1" baseline="30000" dirty="0" smtClean="0"/>
              <a:t>T</a:t>
            </a:r>
          </a:p>
          <a:p>
            <a:pPr lvl="1"/>
            <a:r>
              <a:rPr lang="en-US" dirty="0" smtClean="0"/>
              <a:t>U = Unitary matrix = orthogonal matrix(Real)</a:t>
            </a:r>
          </a:p>
          <a:p>
            <a:pPr lvl="1"/>
            <a:r>
              <a:rPr lang="el-GR" dirty="0"/>
              <a:t>Σ </a:t>
            </a:r>
            <a:r>
              <a:rPr lang="en-US" dirty="0" smtClean="0"/>
              <a:t>= Diagonal matrix</a:t>
            </a:r>
          </a:p>
          <a:p>
            <a:pPr lvl="1"/>
            <a:r>
              <a:rPr lang="en-US" i="1" dirty="0" smtClean="0"/>
              <a:t>V</a:t>
            </a:r>
            <a:r>
              <a:rPr lang="en-US" i="1" baseline="30000" dirty="0" smtClean="0"/>
              <a:t>T</a:t>
            </a:r>
            <a:endParaRPr lang="en-US" dirty="0" smtClean="0"/>
          </a:p>
          <a:p>
            <a:r>
              <a:rPr lang="en-US" dirty="0" smtClean="0"/>
              <a:t>Any matrix can be expressed with multiplication of matrices.</a:t>
            </a:r>
            <a:endParaRPr lang="en-US" dirty="0"/>
          </a:p>
          <a:p>
            <a:r>
              <a:rPr lang="en-US" dirty="0" smtClean="0"/>
              <a:t>Why SVD?</a:t>
            </a:r>
          </a:p>
          <a:p>
            <a:pPr lvl="1"/>
            <a:r>
              <a:rPr lang="en-US" dirty="0" smtClean="0"/>
              <a:t>Compressed representation needed for hardware texturing</a:t>
            </a:r>
          </a:p>
          <a:p>
            <a:pPr lvl="2"/>
            <a:r>
              <a:rPr lang="en-US" dirty="0"/>
              <a:t>Multiple surfaces with different reflectance functions at interactive </a:t>
            </a:r>
            <a:r>
              <a:rPr lang="en-US" dirty="0" smtClean="0"/>
              <a:t>rates.</a:t>
            </a:r>
          </a:p>
          <a:p>
            <a:pPr lvl="1"/>
            <a:r>
              <a:rPr lang="en-US" dirty="0" smtClean="0"/>
              <a:t>In the case of huge matrix multiplication, speed.</a:t>
            </a:r>
          </a:p>
          <a:p>
            <a:pPr lvl="2"/>
            <a:r>
              <a:rPr lang="en-US" dirty="0" smtClean="0"/>
              <a:t>O(n) instead of O(n^2)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– Used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l-PL" i="1" dirty="0"/>
              <a:t>M</a:t>
            </a:r>
            <a:r>
              <a:rPr lang="pl-PL" dirty="0"/>
              <a:t>=</a:t>
            </a:r>
            <a:r>
              <a:rPr lang="pl-PL" b="1" dirty="0"/>
              <a:t>u</a:t>
            </a:r>
            <a:r>
              <a:rPr lang="pl-PL" baseline="-25000" dirty="0"/>
              <a:t>1</a:t>
            </a:r>
            <a:r>
              <a:rPr lang="pl-PL" dirty="0"/>
              <a:t>σ</a:t>
            </a:r>
            <a:r>
              <a:rPr lang="pl-PL" baseline="-25000" dirty="0"/>
              <a:t>1</a:t>
            </a:r>
            <a:r>
              <a:rPr lang="pl-PL" dirty="0"/>
              <a:t> </a:t>
            </a:r>
            <a:r>
              <a:rPr lang="pl-PL" b="1" dirty="0"/>
              <a:t>v</a:t>
            </a:r>
            <a:r>
              <a:rPr lang="pl-PL" baseline="-25000" dirty="0"/>
              <a:t>1</a:t>
            </a:r>
            <a:r>
              <a:rPr lang="pl-PL" baseline="30000" dirty="0"/>
              <a:t>T</a:t>
            </a:r>
            <a:r>
              <a:rPr lang="pl-PL" dirty="0"/>
              <a:t> + </a:t>
            </a:r>
            <a:r>
              <a:rPr lang="pl-PL" b="1" dirty="0"/>
              <a:t>u</a:t>
            </a:r>
            <a:r>
              <a:rPr lang="pl-PL" baseline="-25000" dirty="0"/>
              <a:t>2</a:t>
            </a:r>
            <a:r>
              <a:rPr lang="pl-PL" dirty="0"/>
              <a:t>σ</a:t>
            </a:r>
            <a:r>
              <a:rPr lang="pl-PL" baseline="-25000" dirty="0"/>
              <a:t>2</a:t>
            </a:r>
            <a:r>
              <a:rPr lang="pl-PL" dirty="0"/>
              <a:t> </a:t>
            </a:r>
            <a:r>
              <a:rPr lang="pl-PL" b="1" dirty="0"/>
              <a:t>v</a:t>
            </a:r>
            <a:r>
              <a:rPr lang="pl-PL" baseline="-25000" dirty="0"/>
              <a:t>2</a:t>
            </a:r>
            <a:r>
              <a:rPr lang="pl-PL" baseline="30000" dirty="0"/>
              <a:t>T</a:t>
            </a:r>
            <a:r>
              <a:rPr lang="pl-PL" dirty="0"/>
              <a:t> + </a:t>
            </a:r>
            <a:r>
              <a:rPr lang="pl-PL" b="1" dirty="0"/>
              <a:t>u</a:t>
            </a:r>
            <a:r>
              <a:rPr lang="pl-PL" baseline="-25000" dirty="0"/>
              <a:t>3</a:t>
            </a:r>
            <a:r>
              <a:rPr lang="pl-PL" dirty="0"/>
              <a:t>σ</a:t>
            </a:r>
            <a:r>
              <a:rPr lang="pl-PL" baseline="-25000" dirty="0"/>
              <a:t>3</a:t>
            </a:r>
            <a:r>
              <a:rPr lang="pl-PL" dirty="0"/>
              <a:t> </a:t>
            </a:r>
            <a:r>
              <a:rPr lang="pl-PL" b="1" dirty="0" smtClean="0"/>
              <a:t>v</a:t>
            </a:r>
            <a:r>
              <a:rPr lang="pl-PL" baseline="-25000" dirty="0" smtClean="0"/>
              <a:t>3</a:t>
            </a:r>
            <a:r>
              <a:rPr lang="pl-PL" baseline="30000" dirty="0" smtClean="0"/>
              <a:t>T</a:t>
            </a:r>
            <a:endParaRPr lang="en-US" baseline="30000" dirty="0" smtClean="0"/>
          </a:p>
          <a:p>
            <a:r>
              <a:rPr lang="en-US" b="1" dirty="0" smtClean="0"/>
              <a:t>(V</a:t>
            </a:r>
            <a:r>
              <a:rPr lang="en-US" b="1" baseline="-25000" dirty="0" smtClean="0"/>
              <a:t>i</a:t>
            </a:r>
            <a:r>
              <a:rPr lang="en-US" dirty="0" smtClean="0"/>
              <a:t>-15 </a:t>
            </a:r>
            <a:r>
              <a:rPr lang="en-US" dirty="0"/>
              <a:t>entries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 smtClean="0"/>
              <a:t>u</a:t>
            </a:r>
            <a:r>
              <a:rPr lang="en-US" b="1" baseline="-25000" dirty="0" smtClean="0"/>
              <a:t>i</a:t>
            </a:r>
            <a:r>
              <a:rPr lang="en-US" dirty="0" smtClean="0"/>
              <a:t>-25 entries) * 3 vectors</a:t>
            </a:r>
          </a:p>
          <a:p>
            <a:r>
              <a:rPr lang="en-US" b="1" dirty="0" err="1" smtClean="0"/>
              <a:t>σ</a:t>
            </a:r>
            <a:r>
              <a:rPr lang="en-US" b="1" baseline="-25000" dirty="0" err="1" smtClean="0"/>
              <a:t>i</a:t>
            </a:r>
            <a:r>
              <a:rPr lang="en-US" b="1" baseline="-25000" dirty="0" smtClean="0"/>
              <a:t> </a:t>
            </a:r>
            <a:r>
              <a:rPr lang="en-US" dirty="0" smtClean="0"/>
              <a:t> 3 values</a:t>
            </a:r>
          </a:p>
          <a:p>
            <a:pPr lvl="1"/>
            <a:r>
              <a:rPr lang="en-US" dirty="0" smtClean="0"/>
              <a:t>Just 123 numbers instead of 375(=15*25)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14287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Old</a:t>
            </a:r>
          </a:p>
          <a:p>
            <a:pPr lvl="1"/>
            <a:r>
              <a:rPr lang="en-US" dirty="0" smtClean="0"/>
              <a:t>Difficult to find re-</a:t>
            </a:r>
            <a:r>
              <a:rPr lang="en-US" dirty="0" err="1" smtClean="0"/>
              <a:t>parametarization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(Matrix is too big!)</a:t>
            </a:r>
          </a:p>
          <a:p>
            <a:pPr lvl="1"/>
            <a:r>
              <a:rPr lang="en-US" dirty="0" smtClean="0"/>
              <a:t>Signed arithmetic (Slows down on HW)</a:t>
            </a:r>
          </a:p>
          <a:p>
            <a:endParaRPr lang="en-US" dirty="0" smtClean="0"/>
          </a:p>
          <a:p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Positive numbers(faster on Hardware)</a:t>
            </a:r>
          </a:p>
          <a:p>
            <a:pPr lvl="1"/>
            <a:r>
              <a:rPr lang="en-US" dirty="0" smtClean="0"/>
              <a:t>Smoothness of the result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 smtClean="0"/>
              <a:t>error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8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function : 4 to 2 dimensional mapping</a:t>
                </a:r>
              </a:p>
              <a:p>
                <a:pPr lvl="1"/>
                <a:r>
                  <a:rPr lang="en-US" dirty="0" smtClean="0"/>
                  <a:t>BRDF takes 4 variables, texture map has 2 indices.</a:t>
                </a:r>
              </a:p>
              <a:p>
                <a:r>
                  <a:rPr lang="en-US" dirty="0" err="1" smtClean="0"/>
                  <a:t>Pj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/>
                  <a:t>Multiple surfaces with different reflectance functions at interactive rates.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7247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9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383</Words>
  <Application>Microsoft Office PowerPoint</Application>
  <PresentationFormat>On-screen Show (4:3)</PresentationFormat>
  <Paragraphs>136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Homomorphic Factorization of BRDFs for High-Performance Rendering  </vt:lpstr>
      <vt:lpstr>BRDF</vt:lpstr>
      <vt:lpstr>PowerPoint Presentation</vt:lpstr>
      <vt:lpstr>Solid Angle</vt:lpstr>
      <vt:lpstr>Previously - Factorization</vt:lpstr>
      <vt:lpstr>Singular Value Decomposition</vt:lpstr>
      <vt:lpstr>SVD – Used matlab</vt:lpstr>
      <vt:lpstr>Problem</vt:lpstr>
      <vt:lpstr>Decomposition Algorithm</vt:lpstr>
      <vt:lpstr>Decomposition Algorithm</vt:lpstr>
      <vt:lpstr>Problem again?</vt:lpstr>
      <vt:lpstr>What is good about this technique?</vt:lpstr>
      <vt:lpstr>Parameterization</vt:lpstr>
      <vt:lpstr>Parameterization</vt:lpstr>
      <vt:lpstr>PowerPoint Presentation</vt:lpstr>
      <vt:lpstr>How to solve the equation ?</vt:lpstr>
      <vt:lpstr>2D Real Example</vt:lpstr>
      <vt:lpstr>Smoothness Constraints</vt:lpstr>
      <vt:lpstr>PowerPoint Presentation</vt:lpstr>
      <vt:lpstr>Weighting</vt:lpstr>
      <vt:lpstr>Hardware acceleration</vt:lpstr>
      <vt:lpstr>Example texture maps</vt:lpstr>
      <vt:lpstr>Comparison</vt:lpstr>
      <vt:lpstr>Error Analysis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Homomorphic Factorization of BRDFs for High-Performance Rendering  </dc:title>
  <dc:creator>Jack Taekyu Shin</dc:creator>
  <cp:lastModifiedBy>Jack Taekyu Shin</cp:lastModifiedBy>
  <cp:revision>85</cp:revision>
  <cp:lastPrinted>2011-03-29T18:17:43Z</cp:lastPrinted>
  <dcterms:created xsi:type="dcterms:W3CDTF">2006-08-16T00:00:00Z</dcterms:created>
  <dcterms:modified xsi:type="dcterms:W3CDTF">2011-03-29T20:19:47Z</dcterms:modified>
</cp:coreProperties>
</file>