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302" r:id="rId7"/>
    <p:sldId id="260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8" r:id="rId34"/>
    <p:sldId id="300" r:id="rId35"/>
    <p:sldId id="294" r:id="rId36"/>
    <p:sldId id="296" r:id="rId37"/>
    <p:sldId id="297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Rendering Equation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T. </a:t>
            </a:r>
            <a:r>
              <a:rPr lang="en-US" dirty="0" err="1" smtClean="0"/>
              <a:t>Kajiya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Taekyu</a:t>
            </a:r>
            <a:r>
              <a:rPr lang="en-US" dirty="0" smtClean="0"/>
              <a:t> Shin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5638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6099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009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24200"/>
            <a:ext cx="2881797" cy="34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06" y="1728566"/>
            <a:ext cx="38004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4618"/>
            <a:ext cx="3524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534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c 5"/>
          <p:cNvSpPr/>
          <p:nvPr/>
        </p:nvSpPr>
        <p:spPr>
          <a:xfrm>
            <a:off x="3305175" y="2346396"/>
            <a:ext cx="3624262" cy="1920804"/>
          </a:xfrm>
          <a:prstGeom prst="arc">
            <a:avLst>
              <a:gd name="adj1" fmla="val 16200000"/>
              <a:gd name="adj2" fmla="val 1531025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Equating two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do that about just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6009"/>
            <a:ext cx="4686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3857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39493"/>
              </p:ext>
            </p:extLst>
          </p:nvPr>
        </p:nvGraphicFramePr>
        <p:xfrm>
          <a:off x="4619625" y="3343275"/>
          <a:ext cx="13631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5" imgW="583920" imgH="228600" progId="Equation.3">
                  <p:embed/>
                </p:oleObj>
              </mc:Choice>
              <mc:Fallback>
                <p:oleObj name="Equation" r:id="rId5" imgW="583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9625" y="3343275"/>
                        <a:ext cx="13631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" y="5657850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85919"/>
              </p:ext>
            </p:extLst>
          </p:nvPr>
        </p:nvGraphicFramePr>
        <p:xfrm>
          <a:off x="762000" y="381000"/>
          <a:ext cx="515926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5159266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7" y="1295400"/>
            <a:ext cx="29718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20265"/>
              </p:ext>
            </p:extLst>
          </p:nvPr>
        </p:nvGraphicFramePr>
        <p:xfrm>
          <a:off x="762000" y="1633537"/>
          <a:ext cx="444144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Equation" r:id="rId6" imgW="3009900" imgH="393700" progId="Equation.3">
                  <p:embed/>
                </p:oleObj>
              </mc:Choice>
              <mc:Fallback>
                <p:oleObj name="Equation" r:id="rId6" imgW="3009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33537"/>
                        <a:ext cx="4441442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1896"/>
              </p:ext>
            </p:extLst>
          </p:nvPr>
        </p:nvGraphicFramePr>
        <p:xfrm>
          <a:off x="762000" y="2895600"/>
          <a:ext cx="379141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8" imgW="2425700" imgH="393700" progId="Equation.3">
                  <p:embed/>
                </p:oleObj>
              </mc:Choice>
              <mc:Fallback>
                <p:oleObj name="Equation" r:id="rId8" imgW="2425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379141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60" y="2934970"/>
            <a:ext cx="1605280" cy="190246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00304"/>
              </p:ext>
            </p:extLst>
          </p:nvPr>
        </p:nvGraphicFramePr>
        <p:xfrm>
          <a:off x="762000" y="4224366"/>
          <a:ext cx="3584929" cy="42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11" imgW="1930400" imgH="228600" progId="Equation.3">
                  <p:embed/>
                </p:oleObj>
              </mc:Choice>
              <mc:Fallback>
                <p:oleObj name="Equation" r:id="rId11" imgW="193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24366"/>
                        <a:ext cx="3584929" cy="423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rc 15"/>
          <p:cNvSpPr/>
          <p:nvPr/>
        </p:nvSpPr>
        <p:spPr>
          <a:xfrm>
            <a:off x="3810000" y="685800"/>
            <a:ext cx="3124200" cy="1219200"/>
          </a:xfrm>
          <a:prstGeom prst="arc">
            <a:avLst>
              <a:gd name="adj1" fmla="val 19648227"/>
              <a:gd name="adj2" fmla="val 6572018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2819400" y="3276600"/>
            <a:ext cx="3124200" cy="1066800"/>
          </a:xfrm>
          <a:prstGeom prst="arc">
            <a:avLst>
              <a:gd name="adj1" fmla="val 17231486"/>
              <a:gd name="adj2" fmla="val 4811322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reflectance terms?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9493"/>
            <a:ext cx="69246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70043"/>
            <a:ext cx="7286625" cy="408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24601" y="2589068"/>
            <a:ext cx="685799" cy="1449532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81600" y="2741468"/>
            <a:ext cx="1981200" cy="1449532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92"/>
            <a:ext cx="3733800" cy="307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49149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derived 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see the pattern?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879132"/>
              </p:ext>
            </p:extLst>
          </p:nvPr>
        </p:nvGraphicFramePr>
        <p:xfrm>
          <a:off x="762000" y="2209800"/>
          <a:ext cx="5155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5155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4091419"/>
            <a:ext cx="62007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5"/>
            <a:r>
              <a:rPr lang="en-US" dirty="0" smtClean="0"/>
              <a:t>What is </a:t>
            </a:r>
            <a:r>
              <a:rPr lang="en-US" dirty="0" err="1" smtClean="0"/>
              <a:t>Newmann</a:t>
            </a:r>
            <a:r>
              <a:rPr lang="en-US" dirty="0" smtClean="0"/>
              <a:t> </a:t>
            </a:r>
            <a:r>
              <a:rPr lang="en-US" dirty="0" err="1" smtClean="0"/>
              <a:t>Seris</a:t>
            </a:r>
            <a:r>
              <a:rPr lang="en-US" dirty="0" smtClean="0"/>
              <a:t>?</a:t>
            </a:r>
          </a:p>
          <a:p>
            <a:pPr lvl="5"/>
            <a:r>
              <a:rPr lang="en-US" dirty="0" smtClean="0"/>
              <a:t>Convergence=invertible == This case</a:t>
            </a:r>
          </a:p>
          <a:p>
            <a:pPr lvl="5"/>
            <a:endParaRPr lang="en-US" dirty="0"/>
          </a:p>
          <a:p>
            <a:pPr lvl="5"/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We can solve this! </a:t>
            </a:r>
            <a:r>
              <a:rPr lang="en-US" dirty="0" smtClean="0">
                <a:sym typeface="Wingdings" pitchFamily="2" charset="2"/>
              </a:rPr>
              <a:t> Wait a minute. Is it?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28479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550968"/>
            <a:ext cx="3048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04800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6" y="4572000"/>
            <a:ext cx="6648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 descr=" (\mathrm{Id} - T)^{-1} = \sum_{n=0}^\infty T^n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26542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Utah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17818"/>
            <a:ext cx="2743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3575"/>
            <a:ext cx="6648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438400" y="2832821"/>
            <a:ext cx="2" cy="1358179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Rendering Equation</a:t>
            </a:r>
            <a:br>
              <a:rPr lang="en-US" dirty="0" smtClean="0"/>
            </a:br>
            <a:r>
              <a:rPr lang="en-US" dirty="0" smtClean="0"/>
              <a:t>-What?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43075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28999"/>
            <a:ext cx="87915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7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Turner </a:t>
            </a:r>
            <a:r>
              <a:rPr lang="en-US" dirty="0" err="1" smtClean="0"/>
              <a:t>Whitted</a:t>
            </a:r>
            <a:r>
              <a:rPr lang="en-US" dirty="0" smtClean="0"/>
              <a:t> proposed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The reflection and refraction of his lighting model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first model very similar to </a:t>
            </a:r>
            <a:r>
              <a:rPr lang="en-US" sz="2800" dirty="0" err="1" smtClean="0"/>
              <a:t>blinn</a:t>
            </a:r>
            <a:r>
              <a:rPr lang="en-US" sz="2800" dirty="0" smtClean="0"/>
              <a:t> </a:t>
            </a:r>
            <a:r>
              <a:rPr lang="en-US" sz="2800" dirty="0" err="1" smtClean="0"/>
              <a:t>phong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second model more complicated</a:t>
            </a:r>
            <a:endParaRPr 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3" y="2667000"/>
            <a:ext cx="81153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Ray Tracing Approximation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67669"/>
            <a:ext cx="8201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Radiosity</a:t>
            </a:r>
            <a:r>
              <a:rPr lang="en-US" dirty="0" smtClean="0"/>
              <a:t>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4114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75247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00600"/>
            <a:ext cx="42349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" y="0"/>
            <a:ext cx="75247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410200" y="685800"/>
            <a:ext cx="2103626" cy="411480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4450"/>
            <a:ext cx="29718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09800" y="1981200"/>
            <a:ext cx="4252213" cy="327660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67" y="1143000"/>
            <a:ext cx="218623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04800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3" y="2001982"/>
            <a:ext cx="2686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3555" idx="0"/>
          </p:cNvCxnSpPr>
          <p:nvPr/>
        </p:nvCxnSpPr>
        <p:spPr>
          <a:xfrm flipV="1">
            <a:off x="1892878" y="866775"/>
            <a:ext cx="1688522" cy="1135207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45278" y="866775"/>
            <a:ext cx="4888922" cy="1135207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29000"/>
            <a:ext cx="8648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0"/>
            <a:ext cx="4152900" cy="1219200"/>
          </a:xfrm>
        </p:spPr>
        <p:txBody>
          <a:bodyPr/>
          <a:lstStyle/>
          <a:p>
            <a:r>
              <a:rPr lang="en-US" dirty="0" smtClean="0"/>
              <a:t>g(</a:t>
            </a:r>
            <a:r>
              <a:rPr lang="en-US" dirty="0" err="1" smtClean="0"/>
              <a:t>x,x</a:t>
            </a:r>
            <a:r>
              <a:rPr lang="en-US" dirty="0" smtClean="0"/>
              <a:t>’) = 1</a:t>
            </a:r>
          </a:p>
          <a:p>
            <a:pPr lvl="1"/>
            <a:r>
              <a:rPr lang="en-US" dirty="0" smtClean="0"/>
              <a:t>No occlusion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0843"/>
            <a:ext cx="61341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c 5"/>
          <p:cNvSpPr/>
          <p:nvPr/>
        </p:nvSpPr>
        <p:spPr>
          <a:xfrm>
            <a:off x="2590800" y="1981200"/>
            <a:ext cx="4953000" cy="1066800"/>
          </a:xfrm>
          <a:prstGeom prst="arc">
            <a:avLst>
              <a:gd name="adj1" fmla="val 12906231"/>
              <a:gd name="adj2" fmla="val 1469853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25781"/>
            <a:ext cx="1579418" cy="4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5297"/>
              </p:ext>
            </p:extLst>
          </p:nvPr>
        </p:nvGraphicFramePr>
        <p:xfrm>
          <a:off x="6818121" y="2772935"/>
          <a:ext cx="2325879" cy="27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1930400" imgH="228600" progId="Equation.3">
                  <p:embed/>
                </p:oleObj>
              </mc:Choice>
              <mc:Fallback>
                <p:oleObj name="Equation" r:id="rId5" imgW="1930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121" y="2772935"/>
                        <a:ext cx="2325879" cy="275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971800" y="3886200"/>
            <a:ext cx="1600200" cy="60960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39341" y="5562601"/>
            <a:ext cx="572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is a constant </a:t>
            </a:r>
            <a:r>
              <a:rPr lang="en-US" dirty="0" smtClean="0"/>
              <a:t>representing </a:t>
            </a:r>
            <a:r>
              <a:rPr lang="en-US" dirty="0" err="1" smtClean="0"/>
              <a:t>hermispherical</a:t>
            </a:r>
            <a:r>
              <a:rPr lang="en-US" dirty="0" smtClean="0"/>
              <a:t> </a:t>
            </a:r>
            <a:r>
              <a:rPr lang="en-US" dirty="0" err="1" smtClean="0"/>
              <a:t>emittance</a:t>
            </a:r>
            <a:endParaRPr lang="en-US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72" y="5617607"/>
            <a:ext cx="3333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43038"/>
            <a:ext cx="76771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up </a:t>
            </a:r>
            <a:r>
              <a:rPr lang="en-US" dirty="0" err="1" smtClean="0"/>
              <a:t>emittance</a:t>
            </a:r>
            <a:r>
              <a:rPr lang="en-US" dirty="0" smtClean="0"/>
              <a:t> and reflectance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point of this equation.</a:t>
            </a:r>
          </a:p>
          <a:p>
            <a:pPr lvl="1"/>
            <a:r>
              <a:rPr lang="en-US" dirty="0" smtClean="0"/>
              <a:t>We need to get H(x’), then we can get </a:t>
            </a:r>
            <a:r>
              <a:rPr lang="en-US" dirty="0" err="1" smtClean="0"/>
              <a:t>radiosity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1" y="3109912"/>
            <a:ext cx="1057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91" y="3119437"/>
            <a:ext cx="206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5" y="4024312"/>
            <a:ext cx="4695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43075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Markov chains for solving integral equations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(I-M)x = a</a:t>
            </a:r>
          </a:p>
          <a:p>
            <a:r>
              <a:rPr lang="en-US" dirty="0" smtClean="0"/>
              <a:t>X=(I-M)^(-1) * 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2066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3456"/>
              </p:ext>
            </p:extLst>
          </p:nvPr>
        </p:nvGraphicFramePr>
        <p:xfrm>
          <a:off x="872836" y="3581400"/>
          <a:ext cx="1260764" cy="71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4" imgW="748975" imgH="431613" progId="Equation.3">
                  <p:embed/>
                </p:oleObj>
              </mc:Choice>
              <mc:Fallback>
                <p:oleObj name="Equation" r:id="rId4" imgW="748975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36" y="3581400"/>
                        <a:ext cx="1260764" cy="718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09823"/>
              </p:ext>
            </p:extLst>
          </p:nvPr>
        </p:nvGraphicFramePr>
        <p:xfrm>
          <a:off x="838199" y="4495800"/>
          <a:ext cx="17610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4495800"/>
                        <a:ext cx="1761067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76475"/>
            <a:ext cx="4078459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Dimensional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Non-deterministic process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53323"/>
              </p:ext>
            </p:extLst>
          </p:nvPr>
        </p:nvGraphicFramePr>
        <p:xfrm>
          <a:off x="1905000" y="1981200"/>
          <a:ext cx="17605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17605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2895600"/>
            <a:ext cx="65341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 descr="\mathbb{P}_{i_{1} \dots i_{k}}^{X} (A_{1} \times \cdots \times A_{k}) := \mathbb{P} \left\{ \omega \in \Omega \left| X_{i_{j}} (\omega) \in A_{j} \mathrm{\,for\,} 1 \leq j \leq k \right. \right\}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68637"/>
            <a:ext cx="886638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Assume that your eye is at x plane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How would you measure?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You are looking at x’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7708"/>
            <a:ext cx="4191000" cy="62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3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I from Markov chains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52850"/>
            <a:ext cx="7543800" cy="45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2072986"/>
            <a:ext cx="65341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0" y="5029200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Hierachical</a:t>
            </a:r>
            <a:r>
              <a:rPr lang="en-US" dirty="0" smtClean="0"/>
              <a:t> sampling for one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Stratified scheme(one jittered sample per sub-grid)</a:t>
            </a:r>
          </a:p>
          <a:p>
            <a:r>
              <a:rPr lang="en-US" dirty="0" smtClean="0"/>
              <a:t>After taking s1 sample, now we know that we will take 5 samples</a:t>
            </a:r>
          </a:p>
          <a:p>
            <a:pPr lvl="1"/>
            <a:r>
              <a:rPr lang="en-US" dirty="0" smtClean="0"/>
              <a:t>Sequential Uniform Sampling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914400"/>
            <a:ext cx="5638800" cy="341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1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Hierachical</a:t>
            </a:r>
            <a:r>
              <a:rPr lang="en-US" sz="2800" dirty="0" smtClean="0"/>
              <a:t> Integration (log instead of polynomials)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S1 </a:t>
            </a:r>
            <a:r>
              <a:rPr lang="en-US" dirty="0" smtClean="0">
                <a:sym typeface="Wingdings" pitchFamily="2" charset="2"/>
              </a:rPr>
              <a:t> S2  (S1 + S2) * 0.5  S3 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((S1 * 0.5 + S2 * 0.5) + S3)* 0.5 +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--- Why better than </a:t>
            </a:r>
            <a:r>
              <a:rPr lang="en-US" dirty="0" err="1" smtClean="0">
                <a:sym typeface="Wingdings" pitchFamily="2" charset="2"/>
              </a:rPr>
              <a:t>monte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carlo</a:t>
            </a:r>
            <a:r>
              <a:rPr lang="en-US" dirty="0" smtClean="0">
                <a:sym typeface="Wingdings" pitchFamily="2" charset="2"/>
              </a:rPr>
              <a:t> integration?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638800" cy="341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1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Hierachical</a:t>
            </a:r>
            <a:r>
              <a:rPr lang="en-US" dirty="0"/>
              <a:t>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Monte Carlo Integration VS </a:t>
            </a:r>
            <a:r>
              <a:rPr lang="en-US" sz="2800" dirty="0" err="1" smtClean="0"/>
              <a:t>Hierachical</a:t>
            </a:r>
            <a:r>
              <a:rPr lang="en-US" sz="2800" dirty="0" smtClean="0"/>
              <a:t> Integration</a:t>
            </a:r>
          </a:p>
          <a:p>
            <a:pPr lvl="1"/>
            <a:r>
              <a:rPr lang="en-US" sz="2400" dirty="0" err="1" smtClean="0"/>
              <a:t>Hierachical</a:t>
            </a:r>
            <a:r>
              <a:rPr lang="en-US" sz="2400" dirty="0" smtClean="0"/>
              <a:t> Integration converges faster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" y="1143000"/>
            <a:ext cx="80676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Hierachical</a:t>
            </a:r>
            <a:r>
              <a:rPr lang="en-US" dirty="0"/>
              <a:t>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Monte Carlo Integration VS </a:t>
            </a:r>
            <a:r>
              <a:rPr lang="en-US" sz="2800" dirty="0" err="1" smtClean="0"/>
              <a:t>Hierachical</a:t>
            </a:r>
            <a:r>
              <a:rPr lang="en-US" sz="2800" dirty="0" smtClean="0"/>
              <a:t> Integration</a:t>
            </a:r>
          </a:p>
          <a:p>
            <a:pPr lvl="1"/>
            <a:r>
              <a:rPr lang="en-US" sz="2400" dirty="0" err="1" smtClean="0"/>
              <a:t>Hierachical</a:t>
            </a:r>
            <a:r>
              <a:rPr lang="en-US" sz="2400" dirty="0" smtClean="0"/>
              <a:t> Integration converges faster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00138"/>
            <a:ext cx="78771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2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Hierachical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Weighted average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638800" cy="341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some probability density function p(x)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p(x1) = p(x2)= p(x3) = p(x4) =</a:t>
            </a:r>
            <a:r>
              <a:rPr lang="en-US" dirty="0"/>
              <a:t> 0.25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x1                   x2       x3          x4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4419600"/>
            <a:ext cx="6324600" cy="0"/>
          </a:xfrm>
          <a:prstGeom prst="line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10000" y="4191000"/>
            <a:ext cx="0" cy="457200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24400" y="4191000"/>
            <a:ext cx="0" cy="457200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9800" y="4191000"/>
            <a:ext cx="0" cy="457200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146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529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7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94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Raytracing</a:t>
            </a:r>
            <a:r>
              <a:rPr lang="en-US" dirty="0" smtClean="0"/>
              <a:t> VS </a:t>
            </a:r>
            <a:r>
              <a:rPr lang="en-US" dirty="0"/>
              <a:t>R</a:t>
            </a:r>
            <a:r>
              <a:rPr lang="en-US" dirty="0" smtClean="0"/>
              <a:t>endering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933575"/>
            <a:ext cx="7581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4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486400" cy="451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399" cy="4525963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Sum up these two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light from x’ itself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Light reflected from x’ coming from x’’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7708"/>
            <a:ext cx="4191000" cy="62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Sum </a:t>
            </a:r>
            <a:r>
              <a:rPr lang="en-US" dirty="0">
                <a:sym typeface="Wingdings" pitchFamily="2" charset="2"/>
              </a:rPr>
              <a:t>up these two</a:t>
            </a:r>
          </a:p>
          <a:p>
            <a:pPr lvl="1"/>
            <a:r>
              <a:rPr lang="en-US" dirty="0">
                <a:sym typeface="Wingdings" pitchFamily="2" charset="2"/>
              </a:rPr>
              <a:t>light from x’ itself</a:t>
            </a:r>
          </a:p>
          <a:p>
            <a:pPr lvl="1"/>
            <a:r>
              <a:rPr lang="en-US" dirty="0">
                <a:sym typeface="Wingdings" pitchFamily="2" charset="2"/>
              </a:rPr>
              <a:t>Light reflected from x’ coming from x</a:t>
            </a:r>
            <a:r>
              <a:rPr lang="en-US" dirty="0" smtClean="0">
                <a:sym typeface="Wingdings" pitchFamily="2" charset="2"/>
              </a:rPr>
              <a:t>’’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43075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1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75"/>
            <a:ext cx="8229600" cy="4525963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P(</a:t>
            </a:r>
            <a:r>
              <a:rPr lang="en-US" dirty="0" err="1">
                <a:sym typeface="Wingdings" pitchFamily="2" charset="2"/>
              </a:rPr>
              <a:t>x,x’,x</a:t>
            </a:r>
            <a:r>
              <a:rPr lang="en-US" dirty="0">
                <a:sym typeface="Wingdings" pitchFamily="2" charset="2"/>
              </a:rPr>
              <a:t>’’) is BRDF term</a:t>
            </a:r>
          </a:p>
          <a:p>
            <a:r>
              <a:rPr lang="en-US" dirty="0">
                <a:sym typeface="Wingdings" pitchFamily="2" charset="2"/>
              </a:rPr>
              <a:t>I(x’, x’’) – light intensity coming from x’’ plane.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343400" cy="357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3" y="381000"/>
            <a:ext cx="8820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3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Transport 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2529753"/>
            <a:ext cx="4943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3510828"/>
            <a:ext cx="5076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4682403"/>
            <a:ext cx="84391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2" y="1600200"/>
            <a:ext cx="8229600" cy="104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90600" y="2286000"/>
            <a:ext cx="1219200" cy="53340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38461" y="2263053"/>
            <a:ext cx="566739" cy="1546947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2263053"/>
            <a:ext cx="2190749" cy="2918547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75388"/>
            <a:ext cx="2514600" cy="206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5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re-define I</a:t>
            </a:r>
          </a:p>
          <a:p>
            <a:pPr lvl="1"/>
            <a:r>
              <a:rPr lang="en-US" dirty="0" smtClean="0"/>
              <a:t>in terms of angles</a:t>
            </a:r>
          </a:p>
          <a:p>
            <a:pPr lvl="1"/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picture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257800"/>
            <a:ext cx="3629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945"/>
            <a:ext cx="2632517" cy="390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683890" y="3798090"/>
            <a:ext cx="1" cy="1546947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3524249"/>
            <a:ext cx="1314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52599" y="5345037"/>
            <a:ext cx="1290637" cy="8191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75752"/>
            <a:ext cx="3106035" cy="228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43236" y="5345037"/>
            <a:ext cx="533400" cy="8191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Emitting surface area – projected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90775"/>
            <a:ext cx="31908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629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953000"/>
            <a:ext cx="638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238625" y="5210175"/>
            <a:ext cx="2847975" cy="134862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09936" y="1981200"/>
            <a:ext cx="533400" cy="8191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371</Words>
  <Application>Microsoft Office PowerPoint</Application>
  <PresentationFormat>On-screen Show (4:3)</PresentationFormat>
  <Paragraphs>139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Microsoft Equation 3.0</vt:lpstr>
      <vt:lpstr>The Rendering Equation</vt:lpstr>
      <vt:lpstr>The Rendering Equation -What?</vt:lpstr>
      <vt:lpstr>PowerPoint Presentation</vt:lpstr>
      <vt:lpstr>PowerPoint Presentation</vt:lpstr>
      <vt:lpstr>That is this</vt:lpstr>
      <vt:lpstr>PowerPoint Presentation</vt:lpstr>
      <vt:lpstr>Energy Transport Function</vt:lpstr>
      <vt:lpstr>PowerPoint Presentation</vt:lpstr>
      <vt:lpstr>Emitting surface area – projected A</vt:lpstr>
      <vt:lpstr>PowerPoint Presentation</vt:lpstr>
      <vt:lpstr>PowerPoint Presentation</vt:lpstr>
      <vt:lpstr>Induction</vt:lpstr>
      <vt:lpstr>Equating two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Utah approximation</vt:lpstr>
      <vt:lpstr>Ray tracing approximation</vt:lpstr>
      <vt:lpstr>Distributed Ray Tracing Approximation</vt:lpstr>
      <vt:lpstr>The Radiosity Approximation</vt:lpstr>
      <vt:lpstr>PowerPoint Presentation</vt:lpstr>
      <vt:lpstr>PowerPoint Presentation</vt:lpstr>
      <vt:lpstr>PowerPoint Presentation</vt:lpstr>
      <vt:lpstr>PowerPoint Presentation</vt:lpstr>
      <vt:lpstr>Sum up emittance and reflectance</vt:lpstr>
      <vt:lpstr>Markov chains for solving integral equations</vt:lpstr>
      <vt:lpstr>Finite Dimensional Distribution</vt:lpstr>
      <vt:lpstr>using Markov Chain</vt:lpstr>
      <vt:lpstr>Hierachical sampling for one pixel</vt:lpstr>
      <vt:lpstr>Hierachical Integration (log instead of polynomials)</vt:lpstr>
      <vt:lpstr>Hierachical Integration</vt:lpstr>
      <vt:lpstr>Hierachical Integration</vt:lpstr>
      <vt:lpstr>Adaptive Hierachical Integration</vt:lpstr>
      <vt:lpstr>Non-uniform sampling</vt:lpstr>
      <vt:lpstr>Raytracing VS Rendering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Rendering Equation</dc:title>
  <dc:creator>Jack Taekyu Shin</dc:creator>
  <cp:lastModifiedBy>Jack Taekyu Shin</cp:lastModifiedBy>
  <cp:revision>64</cp:revision>
  <dcterms:created xsi:type="dcterms:W3CDTF">2006-08-16T00:00:00Z</dcterms:created>
  <dcterms:modified xsi:type="dcterms:W3CDTF">2011-04-04T17:07:37Z</dcterms:modified>
</cp:coreProperties>
</file>