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3" r:id="rId7"/>
    <p:sldId id="290" r:id="rId8"/>
    <p:sldId id="308" r:id="rId9"/>
    <p:sldId id="275" r:id="rId10"/>
    <p:sldId id="309" r:id="rId11"/>
    <p:sldId id="276" r:id="rId12"/>
    <p:sldId id="310" r:id="rId13"/>
    <p:sldId id="277" r:id="rId14"/>
    <p:sldId id="311" r:id="rId15"/>
    <p:sldId id="312" r:id="rId16"/>
    <p:sldId id="278" r:id="rId17"/>
    <p:sldId id="279" r:id="rId18"/>
    <p:sldId id="284" r:id="rId19"/>
    <p:sldId id="288" r:id="rId20"/>
    <p:sldId id="289" r:id="rId21"/>
    <p:sldId id="293" r:id="rId22"/>
    <p:sldId id="295" r:id="rId23"/>
    <p:sldId id="296" r:id="rId24"/>
    <p:sldId id="302" r:id="rId25"/>
    <p:sldId id="303" r:id="rId26"/>
    <p:sldId id="304" r:id="rId27"/>
    <p:sldId id="306" r:id="rId28"/>
    <p:sldId id="307" r:id="rId29"/>
    <p:sldId id="313" r:id="rId30"/>
    <p:sldId id="314" r:id="rId31"/>
    <p:sldId id="315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03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9770E-C8EC-486F-AF3D-1330D64D7B42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35EC0-426D-49CE-BB22-D4C59B46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2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E7477-3D9A-440C-A124-A69BE98D7108}" type="slidenum">
              <a:rPr lang="en-US"/>
              <a:pPr/>
              <a:t>17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Use conjugate gradient iterations to descend to a minimum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6B05E-B1E4-4C5E-AD49-8F904D9C0E86}" type="slidenum">
              <a:rPr lang="en-US"/>
              <a:pPr/>
              <a:t>20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conjugate gradient iterations to descend to a minimum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ics.postech.ac.kr/research/robust_c2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sz="3700" b="1" kern="0" dirty="0" smtClean="0">
                <a:solidFill>
                  <a:srgbClr val="FFFFFF"/>
                </a:solidFill>
                <a:latin typeface="Arial"/>
              </a:rPr>
              <a:t>Color2Gray : Salience-Preserving Color Removal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334000"/>
            <a:ext cx="3124200" cy="762000"/>
          </a:xfrm>
        </p:spPr>
        <p:txBody>
          <a:bodyPr/>
          <a:lstStyle/>
          <a:p>
            <a:r>
              <a:rPr lang="en-US" dirty="0" err="1" smtClean="0"/>
              <a:t>Taekyu</a:t>
            </a:r>
            <a:r>
              <a:rPr lang="en-US" dirty="0" smtClean="0"/>
              <a:t> Shin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6324600"/>
            <a:ext cx="708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slides from Gooch’s color2gray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ymbol" charset="2"/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: Neighborhood Size</a:t>
            </a:r>
          </a:p>
        </p:txBody>
      </p:sp>
      <p:pic>
        <p:nvPicPr>
          <p:cNvPr id="149507" name="Picture 3" descr="cB45_NewGrayRGB_CW_1#2469F9.png                                002469F6Amy's_Vault                    BA80D50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1752600"/>
            <a:ext cx="229235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08" name="Picture 4" descr="voiture_NewGrayRGB_C#246A0A.png                                002469F6Amy's_Vault                    BA80D50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4419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09" name="Picture 5" descr="cB45_NewGrayRGB_CW_1#23FAF7.png                                0023FAF4Amy's_Vault                    BA80D50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1752600"/>
            <a:ext cx="229235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10" name="Picture 6" descr="voiture_NewGrayRGB_C#23FAF5.png                                0023FAF4Amy's_Vault                    BA80D508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19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124325" y="3962400"/>
            <a:ext cx="98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charset="2"/>
              </a:rPr>
              <a:t>m</a:t>
            </a:r>
            <a:r>
              <a:rPr lang="en-US"/>
              <a:t> = 16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6775894" y="3962400"/>
            <a:ext cx="1418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entire image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9514" name="Picture 10" descr="cB45.png                                                       001FED3FAmy's_Vault                    BA80D508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752600"/>
            <a:ext cx="2276475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15" name="Picture 11" descr="voiture.png                                                    001FED3FAmy's_Vault                    BA80D508: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419600"/>
            <a:ext cx="2284412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67835" y="3940175"/>
            <a:ext cx="98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Symbol" charset="2"/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 =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94524" y="395605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>
                <a:solidFill>
                  <a:schemeClr val="bg1"/>
                </a:solidFill>
              </a:rPr>
              <a:t>Challenge 2:</a:t>
            </a: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3300" dirty="0" smtClean="0">
                <a:solidFill>
                  <a:schemeClr val="bg1"/>
                </a:solidFill>
              </a:rPr>
              <a:t>How much contrast depending on the colors?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5283" name="Picture 3" descr="Lab_050.png                                                    001FF4DBAmy's_Vault                    BA80D50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3489325" cy="348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304800" y="5943600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-120, -120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191000" y="19050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120, 120</a:t>
            </a:r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5089525" y="41910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6858000" y="3352800"/>
            <a:ext cx="304800" cy="1295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6858000" y="487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6705600" y="27432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67600" y="3543300"/>
            <a:ext cx="304800" cy="914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01000" y="3714750"/>
            <a:ext cx="304800" cy="5715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ymbol" charset="2"/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Chromatic variation maps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to luminance variation</a:t>
            </a:r>
          </a:p>
        </p:txBody>
      </p:sp>
      <p:pic>
        <p:nvPicPr>
          <p:cNvPr id="114693" name="Picture 5" descr="Sunrise_NewGrayRGB_C#221B94.png                                00221B72Amy's_Vault                    BA80D50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90963"/>
            <a:ext cx="2647950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196975" y="6032500"/>
            <a:ext cx="668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ymbol" charset="2"/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= 5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4040188" y="6096000"/>
            <a:ext cx="785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ymbol" charset="2"/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= 10</a:t>
            </a: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7018338" y="6096000"/>
            <a:ext cx="785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ymbol" charset="2"/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= 25</a:t>
            </a:r>
          </a:p>
        </p:txBody>
      </p:sp>
      <p:pic>
        <p:nvPicPr>
          <p:cNvPr id="114698" name="Picture 10" descr="Sunrise_NewGrayRGB_C#221C70.png                                00221B72Amy's_Vault                    BA80D50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890963"/>
            <a:ext cx="2647950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0" name="Picture 12" descr="Sunrise_NewGrayRGB_C#221B96.png                                00221B72Amy's_Vault                    BA80D50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3890963"/>
            <a:ext cx="2647950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8" name="Picture 20" descr="sunrise.png                                                    00220513Amy's_Vault                    BA80D508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16256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4424363" y="1828800"/>
            <a:ext cx="0" cy="143613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>
            <a:off x="2747963" y="2590800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Freeform 24"/>
          <p:cNvSpPr>
            <a:spLocks/>
          </p:cNvSpPr>
          <p:nvPr/>
        </p:nvSpPr>
        <p:spPr bwMode="auto">
          <a:xfrm>
            <a:off x="2747963" y="2044700"/>
            <a:ext cx="3505200" cy="1092200"/>
          </a:xfrm>
          <a:custGeom>
            <a:avLst/>
            <a:gdLst>
              <a:gd name="T0" fmla="*/ 0 w 2208"/>
              <a:gd name="T1" fmla="*/ 680 h 688"/>
              <a:gd name="T2" fmla="*/ 384 w 2208"/>
              <a:gd name="T3" fmla="*/ 632 h 688"/>
              <a:gd name="T4" fmla="*/ 1056 w 2208"/>
              <a:gd name="T5" fmla="*/ 344 h 688"/>
              <a:gd name="T6" fmla="*/ 1680 w 2208"/>
              <a:gd name="T7" fmla="*/ 56 h 688"/>
              <a:gd name="T8" fmla="*/ 2208 w 2208"/>
              <a:gd name="T9" fmla="*/ 8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8" h="688">
                <a:moveTo>
                  <a:pt x="0" y="680"/>
                </a:moveTo>
                <a:cubicBezTo>
                  <a:pt x="104" y="684"/>
                  <a:pt x="208" y="688"/>
                  <a:pt x="384" y="632"/>
                </a:cubicBezTo>
                <a:cubicBezTo>
                  <a:pt x="560" y="576"/>
                  <a:pt x="840" y="440"/>
                  <a:pt x="1056" y="344"/>
                </a:cubicBezTo>
                <a:cubicBezTo>
                  <a:pt x="1272" y="248"/>
                  <a:pt x="1488" y="112"/>
                  <a:pt x="1680" y="56"/>
                </a:cubicBezTo>
                <a:cubicBezTo>
                  <a:pt x="1872" y="0"/>
                  <a:pt x="2120" y="16"/>
                  <a:pt x="2208" y="8"/>
                </a:cubicBezTo>
              </a:path>
            </a:pathLst>
          </a:custGeom>
          <a:noFill/>
          <a:ln w="9525">
            <a:solidFill>
              <a:srgbClr val="D3A2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6329363" y="1828800"/>
            <a:ext cx="330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ymbol" charset="2"/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2214563" y="2895600"/>
            <a:ext cx="45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ymbol" charset="2"/>
              </a:rPr>
              <a:t>-a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5499101" y="2705100"/>
            <a:ext cx="3344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3A248"/>
                </a:solidFill>
              </a:rPr>
              <a:t>crunch(x) = </a:t>
            </a:r>
            <a:r>
              <a:rPr lang="en-US" dirty="0">
                <a:solidFill>
                  <a:srgbClr val="D3A248"/>
                </a:solidFill>
                <a:latin typeface="Symbol" charset="2"/>
              </a:rPr>
              <a:t>a</a:t>
            </a:r>
            <a:r>
              <a:rPr lang="en-US" dirty="0">
                <a:solidFill>
                  <a:srgbClr val="D3A248"/>
                </a:solidFill>
              </a:rPr>
              <a:t> * </a:t>
            </a:r>
            <a:r>
              <a:rPr lang="en-US" dirty="0" err="1">
                <a:solidFill>
                  <a:srgbClr val="D3A248"/>
                </a:solidFill>
              </a:rPr>
              <a:t>tanh</a:t>
            </a:r>
            <a:r>
              <a:rPr lang="en-US" dirty="0">
                <a:solidFill>
                  <a:srgbClr val="D3A248"/>
                </a:solidFill>
              </a:rPr>
              <a:t>(x/</a:t>
            </a:r>
            <a:r>
              <a:rPr lang="en-US" dirty="0">
                <a:solidFill>
                  <a:srgbClr val="D3A248"/>
                </a:solidFill>
                <a:latin typeface="Symbol" charset="2"/>
              </a:rPr>
              <a:t>a</a:t>
            </a:r>
            <a:r>
              <a:rPr lang="en-US" dirty="0">
                <a:solidFill>
                  <a:srgbClr val="D3A248"/>
                </a:solidFill>
              </a:rPr>
              <a:t>)</a:t>
            </a: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5469520" y="3124200"/>
            <a:ext cx="2202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3A248"/>
                </a:solidFill>
                <a:sym typeface="Wingdings" pitchFamily="2" charset="2"/>
              </a:rPr>
              <a:t> Stretch  </a:t>
            </a:r>
            <a:r>
              <a:rPr lang="en-US" dirty="0" smtClean="0">
                <a:solidFill>
                  <a:srgbClr val="D3A248"/>
                </a:solidFill>
                <a:latin typeface="Symbol" charset="2"/>
              </a:rPr>
              <a:t>a</a:t>
            </a:r>
            <a:r>
              <a:rPr lang="en-US" dirty="0" smtClean="0">
                <a:solidFill>
                  <a:srgbClr val="D3A248"/>
                </a:solidFill>
                <a:sym typeface="Wingdings" pitchFamily="2" charset="2"/>
              </a:rPr>
              <a:t> times</a:t>
            </a:r>
            <a:endParaRPr lang="en-US" dirty="0">
              <a:solidFill>
                <a:srgbClr val="D3A2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6" name="Group 4"/>
          <p:cNvGrpSpPr>
            <a:grpSpLocks/>
          </p:cNvGrpSpPr>
          <p:nvPr/>
        </p:nvGrpSpPr>
        <p:grpSpPr bwMode="auto">
          <a:xfrm>
            <a:off x="1219200" y="3581400"/>
            <a:ext cx="2133600" cy="1143000"/>
            <a:chOff x="720" y="1296"/>
            <a:chExt cx="480" cy="240"/>
          </a:xfrm>
        </p:grpSpPr>
        <p:sp>
          <p:nvSpPr>
            <p:cNvPr id="197637" name="Rectangle 5"/>
            <p:cNvSpPr>
              <a:spLocks noChangeArrowheads="1"/>
            </p:cNvSpPr>
            <p:nvPr/>
          </p:nvSpPr>
          <p:spPr bwMode="auto">
            <a:xfrm>
              <a:off x="720" y="1296"/>
              <a:ext cx="240" cy="240"/>
            </a:xfrm>
            <a:prstGeom prst="rect">
              <a:avLst/>
            </a:prstGeom>
            <a:solidFill>
              <a:srgbClr val="443F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38" name="Rectangle 6"/>
            <p:cNvSpPr>
              <a:spLocks noChangeArrowheads="1"/>
            </p:cNvSpPr>
            <p:nvPr/>
          </p:nvSpPr>
          <p:spPr bwMode="auto">
            <a:xfrm>
              <a:off x="960" y="1296"/>
              <a:ext cx="240" cy="240"/>
            </a:xfrm>
            <a:prstGeom prst="rect">
              <a:avLst/>
            </a:prstGeom>
            <a:solidFill>
              <a:srgbClr val="7E3F3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668" name="Group 36"/>
          <p:cNvGrpSpPr>
            <a:grpSpLocks/>
          </p:cNvGrpSpPr>
          <p:nvPr/>
        </p:nvGrpSpPr>
        <p:grpSpPr bwMode="auto">
          <a:xfrm>
            <a:off x="5638800" y="2057400"/>
            <a:ext cx="2133600" cy="1143000"/>
            <a:chOff x="1200" y="3024"/>
            <a:chExt cx="1344" cy="720"/>
          </a:xfrm>
        </p:grpSpPr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200" y="3024"/>
              <a:ext cx="672" cy="720"/>
            </a:xfrm>
            <a:prstGeom prst="rect">
              <a:avLst/>
            </a:prstGeom>
            <a:solidFill>
              <a:srgbClr val="5D5D5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872" y="3024"/>
              <a:ext cx="672" cy="720"/>
            </a:xfrm>
            <a:prstGeom prst="rect">
              <a:avLst/>
            </a:prstGeom>
            <a:solidFill>
              <a:srgbClr val="9D9D9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669" name="Group 37"/>
          <p:cNvGrpSpPr>
            <a:grpSpLocks/>
          </p:cNvGrpSpPr>
          <p:nvPr/>
        </p:nvGrpSpPr>
        <p:grpSpPr bwMode="auto">
          <a:xfrm>
            <a:off x="5637213" y="5257800"/>
            <a:ext cx="2133600" cy="1143000"/>
            <a:chOff x="3024" y="3024"/>
            <a:chExt cx="1344" cy="720"/>
          </a:xfrm>
        </p:grpSpPr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 rot="10800000">
              <a:off x="3696" y="3024"/>
              <a:ext cx="672" cy="720"/>
            </a:xfrm>
            <a:prstGeom prst="rect">
              <a:avLst/>
            </a:prstGeom>
            <a:solidFill>
              <a:srgbClr val="5D5D5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 rot="10800000">
              <a:off x="3024" y="3024"/>
              <a:ext cx="672" cy="720"/>
            </a:xfrm>
            <a:prstGeom prst="rect">
              <a:avLst/>
            </a:prstGeom>
            <a:solidFill>
              <a:srgbClr val="9D9D9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666" name="Rectangle 34"/>
          <p:cNvSpPr>
            <a:spLocks noChangeArrowheads="1"/>
          </p:cNvSpPr>
          <p:nvPr/>
        </p:nvSpPr>
        <p:spPr bwMode="auto">
          <a:xfrm>
            <a:off x="1685925" y="3036888"/>
            <a:ext cx="9172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</a:t>
            </a:r>
          </a:p>
        </p:txBody>
      </p:sp>
      <p:sp>
        <p:nvSpPr>
          <p:cNvPr id="197670" name="Rectangle 3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 3: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Many Color2Gray Solutions</a:t>
            </a:r>
          </a:p>
        </p:txBody>
      </p:sp>
      <p:sp>
        <p:nvSpPr>
          <p:cNvPr id="197671" name="Line 39"/>
          <p:cNvSpPr>
            <a:spLocks noChangeShapeType="1"/>
          </p:cNvSpPr>
          <p:nvPr/>
        </p:nvSpPr>
        <p:spPr bwMode="auto">
          <a:xfrm flipV="1">
            <a:off x="3581400" y="2743200"/>
            <a:ext cx="16002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2" name="Line 40"/>
          <p:cNvSpPr>
            <a:spLocks noChangeShapeType="1"/>
          </p:cNvSpPr>
          <p:nvPr/>
        </p:nvSpPr>
        <p:spPr bwMode="auto">
          <a:xfrm rot="4945761" flipV="1">
            <a:off x="3529013" y="4343400"/>
            <a:ext cx="16002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3" name="Text Box 41"/>
          <p:cNvSpPr txBox="1">
            <a:spLocks noChangeArrowheads="1"/>
          </p:cNvSpPr>
          <p:nvPr/>
        </p:nvSpPr>
        <p:spPr bwMode="auto">
          <a:xfrm>
            <a:off x="6554788" y="3275013"/>
            <a:ext cx="2984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/>
              <a:t>.</a:t>
            </a:r>
          </a:p>
          <a:p>
            <a:r>
              <a:rPr lang="en-US" sz="3600" b="1" dirty="0"/>
              <a:t>.</a:t>
            </a:r>
          </a:p>
          <a:p>
            <a:r>
              <a:rPr lang="en-U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8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685800" y="4114800"/>
            <a:ext cx="1219200" cy="129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04800" y="228600"/>
            <a:ext cx="88392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2286000" y="266700"/>
            <a:ext cx="6630988" cy="6362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48" name="Picture 8" descr="cB45_wheelNoBk.png                                             0024A43EAmy's_Vault                    BA80D50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708025"/>
            <a:ext cx="768826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838200" y="5486400"/>
            <a:ext cx="982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charset="0"/>
              </a:rPr>
              <a:t>Grayscale</a:t>
            </a: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7596188" y="1797050"/>
            <a:ext cx="709612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Symbol" charset="2"/>
              </a:rPr>
              <a:t>q </a:t>
            </a:r>
            <a:r>
              <a:rPr lang="en-US" sz="1600">
                <a:solidFill>
                  <a:schemeClr val="bg1"/>
                </a:solidFill>
              </a:rPr>
              <a:t>= 45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819400" y="1797050"/>
            <a:ext cx="811213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Symbol" charset="2"/>
              </a:rPr>
              <a:t>q </a:t>
            </a:r>
            <a:r>
              <a:rPr lang="en-US" sz="1600" smtClean="0">
                <a:solidFill>
                  <a:schemeClr val="bg1"/>
                </a:solidFill>
              </a:rPr>
              <a:t>= 135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8385175" y="3352800"/>
            <a:ext cx="758825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Symbol" charset="2"/>
              </a:rPr>
              <a:t>q </a:t>
            </a:r>
            <a:r>
              <a:rPr lang="en-US" sz="1600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8916988" y="3352800"/>
            <a:ext cx="227012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33401" y="533400"/>
            <a:ext cx="19812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Symbol" charset="2"/>
              </a:rPr>
              <a:t>q  - </a:t>
            </a:r>
            <a:r>
              <a:rPr lang="en-US" sz="3600" dirty="0" smtClean="0">
                <a:solidFill>
                  <a:schemeClr val="bg1"/>
                </a:solidFill>
                <a:latin typeface="Times" pitchFamily="18" charset="0"/>
              </a:rPr>
              <a:t>Which color should be brighter</a:t>
            </a:r>
            <a:endParaRPr lang="en-US" sz="3600" dirty="0">
              <a:solidFill>
                <a:schemeClr val="bg1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3" name="Rectangle 31"/>
          <p:cNvSpPr>
            <a:spLocks noChangeArrowheads="1"/>
          </p:cNvSpPr>
          <p:nvPr/>
        </p:nvSpPr>
        <p:spPr bwMode="auto">
          <a:xfrm>
            <a:off x="152400" y="228600"/>
            <a:ext cx="8991600" cy="1447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42" name="Oval 50"/>
          <p:cNvSpPr>
            <a:spLocks noChangeArrowheads="1"/>
          </p:cNvSpPr>
          <p:nvPr/>
        </p:nvSpPr>
        <p:spPr bwMode="auto">
          <a:xfrm>
            <a:off x="2390775" y="1139825"/>
            <a:ext cx="4419600" cy="4344988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9" name="Oval 37"/>
          <p:cNvSpPr>
            <a:spLocks noChangeArrowheads="1"/>
          </p:cNvSpPr>
          <p:nvPr/>
        </p:nvSpPr>
        <p:spPr bwMode="auto">
          <a:xfrm>
            <a:off x="2478088" y="1216025"/>
            <a:ext cx="4267200" cy="4194175"/>
          </a:xfrm>
          <a:prstGeom prst="ellipse">
            <a:avLst/>
          </a:prstGeom>
          <a:solidFill>
            <a:schemeClr val="tx2"/>
          </a:solidFill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41" name="Freeform 49"/>
          <p:cNvSpPr>
            <a:spLocks/>
          </p:cNvSpPr>
          <p:nvPr/>
        </p:nvSpPr>
        <p:spPr bwMode="auto">
          <a:xfrm>
            <a:off x="2566988" y="1831975"/>
            <a:ext cx="3605212" cy="3492500"/>
          </a:xfrm>
          <a:custGeom>
            <a:avLst/>
            <a:gdLst>
              <a:gd name="T0" fmla="*/ 352 w 2329"/>
              <a:gd name="T1" fmla="*/ 0 h 2256"/>
              <a:gd name="T2" fmla="*/ 208 w 2329"/>
              <a:gd name="T3" fmla="*/ 192 h 2256"/>
              <a:gd name="T4" fmla="*/ 112 w 2329"/>
              <a:gd name="T5" fmla="*/ 384 h 2256"/>
              <a:gd name="T6" fmla="*/ 16 w 2329"/>
              <a:gd name="T7" fmla="*/ 672 h 2256"/>
              <a:gd name="T8" fmla="*/ 0 w 2329"/>
              <a:gd name="T9" fmla="*/ 841 h 2256"/>
              <a:gd name="T10" fmla="*/ 16 w 2329"/>
              <a:gd name="T11" fmla="*/ 1056 h 2256"/>
              <a:gd name="T12" fmla="*/ 64 w 2329"/>
              <a:gd name="T13" fmla="*/ 1296 h 2256"/>
              <a:gd name="T14" fmla="*/ 112 w 2329"/>
              <a:gd name="T15" fmla="*/ 1488 h 2256"/>
              <a:gd name="T16" fmla="*/ 304 w 2329"/>
              <a:gd name="T17" fmla="*/ 1776 h 2256"/>
              <a:gd name="T18" fmla="*/ 496 w 2329"/>
              <a:gd name="T19" fmla="*/ 1968 h 2256"/>
              <a:gd name="T20" fmla="*/ 688 w 2329"/>
              <a:gd name="T21" fmla="*/ 2064 h 2256"/>
              <a:gd name="T22" fmla="*/ 880 w 2329"/>
              <a:gd name="T23" fmla="*/ 2160 h 2256"/>
              <a:gd name="T24" fmla="*/ 1120 w 2329"/>
              <a:gd name="T25" fmla="*/ 2208 h 2256"/>
              <a:gd name="T26" fmla="*/ 1312 w 2329"/>
              <a:gd name="T27" fmla="*/ 2256 h 2256"/>
              <a:gd name="T28" fmla="*/ 1504 w 2329"/>
              <a:gd name="T29" fmla="*/ 2208 h 2256"/>
              <a:gd name="T30" fmla="*/ 1792 w 2329"/>
              <a:gd name="T31" fmla="*/ 2160 h 2256"/>
              <a:gd name="T32" fmla="*/ 1984 w 2329"/>
              <a:gd name="T33" fmla="*/ 2064 h 2256"/>
              <a:gd name="T34" fmla="*/ 2128 w 2329"/>
              <a:gd name="T35" fmla="*/ 1968 h 2256"/>
              <a:gd name="T36" fmla="*/ 2245 w 2329"/>
              <a:gd name="T37" fmla="*/ 1874 h 2256"/>
              <a:gd name="T38" fmla="*/ 352 w 2329"/>
              <a:gd name="T39" fmla="*/ 0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29" h="2256">
                <a:moveTo>
                  <a:pt x="352" y="0"/>
                </a:moveTo>
                <a:lnTo>
                  <a:pt x="208" y="192"/>
                </a:lnTo>
                <a:lnTo>
                  <a:pt x="112" y="384"/>
                </a:lnTo>
                <a:lnTo>
                  <a:pt x="16" y="672"/>
                </a:lnTo>
                <a:cubicBezTo>
                  <a:pt x="10" y="728"/>
                  <a:pt x="5" y="784"/>
                  <a:pt x="0" y="841"/>
                </a:cubicBezTo>
                <a:lnTo>
                  <a:pt x="16" y="1056"/>
                </a:lnTo>
                <a:lnTo>
                  <a:pt x="64" y="1296"/>
                </a:lnTo>
                <a:lnTo>
                  <a:pt x="112" y="1488"/>
                </a:lnTo>
                <a:lnTo>
                  <a:pt x="304" y="1776"/>
                </a:lnTo>
                <a:lnTo>
                  <a:pt x="496" y="1968"/>
                </a:lnTo>
                <a:lnTo>
                  <a:pt x="688" y="2064"/>
                </a:lnTo>
                <a:lnTo>
                  <a:pt x="880" y="2160"/>
                </a:lnTo>
                <a:lnTo>
                  <a:pt x="1120" y="2208"/>
                </a:lnTo>
                <a:lnTo>
                  <a:pt x="1312" y="2256"/>
                </a:lnTo>
                <a:lnTo>
                  <a:pt x="1504" y="2208"/>
                </a:lnTo>
                <a:lnTo>
                  <a:pt x="1792" y="2160"/>
                </a:lnTo>
                <a:lnTo>
                  <a:pt x="1984" y="2064"/>
                </a:lnTo>
                <a:lnTo>
                  <a:pt x="2128" y="1968"/>
                </a:lnTo>
                <a:cubicBezTo>
                  <a:pt x="2279" y="1866"/>
                  <a:pt x="2329" y="1867"/>
                  <a:pt x="2245" y="1874"/>
                </a:cubicBezTo>
                <a:lnTo>
                  <a:pt x="352" y="0"/>
                </a:lnTo>
                <a:close/>
              </a:path>
            </a:pathLst>
          </a:custGeom>
          <a:gradFill rotWithShape="0">
            <a:gsLst>
              <a:gs pos="0">
                <a:srgbClr val="FAFAFA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634" name="Group 42"/>
          <p:cNvGrpSpPr>
            <a:grpSpLocks/>
          </p:cNvGrpSpPr>
          <p:nvPr/>
        </p:nvGrpSpPr>
        <p:grpSpPr bwMode="auto">
          <a:xfrm>
            <a:off x="1905000" y="3162300"/>
            <a:ext cx="5410200" cy="228600"/>
            <a:chOff x="1152" y="2640"/>
            <a:chExt cx="3408" cy="144"/>
          </a:xfrm>
        </p:grpSpPr>
        <p:sp>
          <p:nvSpPr>
            <p:cNvPr id="110635" name="Rectangle 43"/>
            <p:cNvSpPr>
              <a:spLocks noChangeArrowheads="1"/>
            </p:cNvSpPr>
            <p:nvPr/>
          </p:nvSpPr>
          <p:spPr bwMode="auto">
            <a:xfrm>
              <a:off x="1152" y="2640"/>
              <a:ext cx="1728" cy="144"/>
            </a:xfrm>
            <a:prstGeom prst="rect">
              <a:avLst/>
            </a:prstGeom>
            <a:gradFill rotWithShape="0">
              <a:gsLst>
                <a:gs pos="0">
                  <a:srgbClr val="049400"/>
                </a:gs>
                <a:gs pos="100000">
                  <a:srgbClr val="7D7D7D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6" name="Rectangle 44"/>
            <p:cNvSpPr>
              <a:spLocks noChangeArrowheads="1"/>
            </p:cNvSpPr>
            <p:nvPr/>
          </p:nvSpPr>
          <p:spPr bwMode="auto">
            <a:xfrm>
              <a:off x="2832" y="2640"/>
              <a:ext cx="1728" cy="144"/>
            </a:xfrm>
            <a:prstGeom prst="rect">
              <a:avLst/>
            </a:prstGeom>
            <a:gradFill rotWithShape="0">
              <a:gsLst>
                <a:gs pos="0">
                  <a:srgbClr val="7D7D7D"/>
                </a:gs>
                <a:gs pos="100000">
                  <a:srgbClr val="DD020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37" name="Group 45"/>
          <p:cNvGrpSpPr>
            <a:grpSpLocks/>
          </p:cNvGrpSpPr>
          <p:nvPr/>
        </p:nvGrpSpPr>
        <p:grpSpPr bwMode="auto">
          <a:xfrm>
            <a:off x="4495800" y="609600"/>
            <a:ext cx="228600" cy="5334000"/>
            <a:chOff x="2832" y="1056"/>
            <a:chExt cx="144" cy="3360"/>
          </a:xfrm>
        </p:grpSpPr>
        <p:sp>
          <p:nvSpPr>
            <p:cNvPr id="110638" name="Rectangle 46"/>
            <p:cNvSpPr>
              <a:spLocks noChangeArrowheads="1"/>
            </p:cNvSpPr>
            <p:nvPr/>
          </p:nvSpPr>
          <p:spPr bwMode="auto">
            <a:xfrm rot="5400000">
              <a:off x="2040" y="1848"/>
              <a:ext cx="1728" cy="144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7D7D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9" name="Rectangle 47"/>
            <p:cNvSpPr>
              <a:spLocks noChangeArrowheads="1"/>
            </p:cNvSpPr>
            <p:nvPr/>
          </p:nvSpPr>
          <p:spPr bwMode="auto">
            <a:xfrm rot="-5400000">
              <a:off x="2040" y="3480"/>
              <a:ext cx="1728" cy="144"/>
            </a:xfrm>
            <a:prstGeom prst="rect">
              <a:avLst/>
            </a:prstGeom>
            <a:gradFill rotWithShape="0">
              <a:gsLst>
                <a:gs pos="0">
                  <a:srgbClr val="7D7D7D"/>
                </a:gs>
                <a:gs pos="100000">
                  <a:srgbClr val="0000C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640" name="Line 48"/>
          <p:cNvSpPr>
            <a:spLocks noChangeShapeType="1"/>
          </p:cNvSpPr>
          <p:nvPr/>
        </p:nvSpPr>
        <p:spPr bwMode="auto">
          <a:xfrm>
            <a:off x="2819400" y="1524000"/>
            <a:ext cx="3733800" cy="3733800"/>
          </a:xfrm>
          <a:prstGeom prst="line">
            <a:avLst/>
          </a:prstGeom>
          <a:noFill/>
          <a:ln w="57150">
            <a:solidFill>
              <a:srgbClr val="3333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 rot="-182043" flipH="1" flipV="1">
            <a:off x="4105275" y="152400"/>
            <a:ext cx="457200" cy="3144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2971800" y="381000"/>
            <a:ext cx="771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ymbol" charset="2"/>
              </a:rPr>
              <a:t>+D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en-US" baseline="-25000" dirty="0">
                <a:solidFill>
                  <a:schemeClr val="bg1">
                    <a:lumMod val="95000"/>
                  </a:schemeClr>
                </a:solidFill>
              </a:rPr>
              <a:t>1,2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 rot="-705822">
            <a:off x="4341813" y="536575"/>
            <a:ext cx="77787" cy="2838450"/>
          </a:xfrm>
          <a:prstGeom prst="rect">
            <a:avLst/>
          </a:prstGeom>
          <a:gradFill rotWithShape="0">
            <a:gsLst>
              <a:gs pos="0">
                <a:srgbClr val="F5FF43"/>
              </a:gs>
              <a:gs pos="100000">
                <a:srgbClr val="4042C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3276600" y="38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5410200" y="26670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ymbol" charset="2"/>
              </a:rPr>
              <a:t>q</a:t>
            </a:r>
          </a:p>
        </p:txBody>
      </p:sp>
      <p:sp>
        <p:nvSpPr>
          <p:cNvPr id="110619" name="Text Box 27"/>
          <p:cNvSpPr txBox="1">
            <a:spLocks noChangeArrowheads="1"/>
          </p:cNvSpPr>
          <p:nvPr/>
        </p:nvSpPr>
        <p:spPr bwMode="auto">
          <a:xfrm>
            <a:off x="5410200" y="17526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v</a:t>
            </a:r>
            <a:r>
              <a:rPr lang="en-US" baseline="-25000">
                <a:solidFill>
                  <a:schemeClr val="bg1"/>
                </a:solidFill>
                <a:latin typeface="Symbol" charset="2"/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0620" name="Line 28"/>
          <p:cNvSpPr>
            <a:spLocks noChangeShapeType="1"/>
          </p:cNvSpPr>
          <p:nvPr/>
        </p:nvSpPr>
        <p:spPr bwMode="auto">
          <a:xfrm>
            <a:off x="5543550" y="18669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1" name="Text Box 29"/>
          <p:cNvSpPr txBox="1">
            <a:spLocks noChangeArrowheads="1"/>
          </p:cNvSpPr>
          <p:nvPr/>
        </p:nvSpPr>
        <p:spPr bwMode="auto">
          <a:xfrm>
            <a:off x="5334000" y="5562600"/>
            <a:ext cx="441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sign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||</a:t>
            </a:r>
            <a:r>
              <a:rPr lang="en-US" sz="2000">
                <a:solidFill>
                  <a:schemeClr val="tx2"/>
                </a:solidFill>
                <a:latin typeface="Symbol" charset="2"/>
              </a:rPr>
              <a:t>D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chemeClr val="tx2"/>
                </a:solidFill>
                <a:latin typeface="Arial" charset="0"/>
              </a:rPr>
              <a:t>i,j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||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)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 = sign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sz="2000">
                <a:solidFill>
                  <a:schemeClr val="tx2"/>
                </a:solidFill>
                <a:latin typeface="Symbol" charset="2"/>
              </a:rPr>
              <a:t>D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chemeClr val="tx2"/>
                </a:solidFill>
                <a:latin typeface="Arial" charset="0"/>
              </a:rPr>
              <a:t>i,j </a:t>
            </a:r>
            <a:r>
              <a:rPr lang="en-US" sz="6000">
                <a:solidFill>
                  <a:schemeClr val="tx2"/>
                </a:solidFill>
                <a:latin typeface="Arial" charset="0"/>
              </a:rPr>
              <a:t>.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sz="2000" i="1">
                <a:solidFill>
                  <a:schemeClr val="tx2"/>
                </a:solidFill>
                <a:latin typeface="Arial" charset="0"/>
              </a:rPr>
              <a:t>v</a:t>
            </a:r>
            <a:r>
              <a:rPr lang="en-US" sz="2000" baseline="-25000">
                <a:solidFill>
                  <a:schemeClr val="tx2"/>
                </a:solidFill>
                <a:latin typeface="Symbol" charset="2"/>
              </a:rPr>
              <a:t>q 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160338" y="309563"/>
            <a:ext cx="19272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Color </a:t>
            </a:r>
          </a:p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Difference</a:t>
            </a:r>
          </a:p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Space</a:t>
            </a:r>
          </a:p>
        </p:txBody>
      </p:sp>
      <p:sp>
        <p:nvSpPr>
          <p:cNvPr id="110624" name="Line 32"/>
          <p:cNvSpPr>
            <a:spLocks noChangeShapeType="1"/>
          </p:cNvSpPr>
          <p:nvPr/>
        </p:nvSpPr>
        <p:spPr bwMode="auto">
          <a:xfrm>
            <a:off x="6172200" y="609600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5" name="Line 33"/>
          <p:cNvSpPr>
            <a:spLocks noChangeShapeType="1"/>
          </p:cNvSpPr>
          <p:nvPr/>
        </p:nvSpPr>
        <p:spPr bwMode="auto">
          <a:xfrm>
            <a:off x="7772400" y="609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6" name="Line 34"/>
          <p:cNvSpPr>
            <a:spLocks noChangeShapeType="1"/>
          </p:cNvSpPr>
          <p:nvPr/>
        </p:nvSpPr>
        <p:spPr bwMode="auto">
          <a:xfrm>
            <a:off x="85344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7" name="Rectangle 35"/>
          <p:cNvSpPr>
            <a:spLocks noChangeArrowheads="1"/>
          </p:cNvSpPr>
          <p:nvPr/>
        </p:nvSpPr>
        <p:spPr bwMode="auto">
          <a:xfrm>
            <a:off x="6477000" y="685800"/>
            <a:ext cx="219964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baseline="-25000" dirty="0" err="1">
                <a:solidFill>
                  <a:schemeClr val="bg1">
                    <a:lumMod val="95000"/>
                  </a:schemeClr>
                </a:solidFill>
                <a:latin typeface="Symbol" charset="2"/>
              </a:rPr>
              <a:t>q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</a:t>
            </a:r>
            <a:r>
              <a:rPr lang="en-US" sz="21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= (</a:t>
            </a:r>
            <a:r>
              <a:rPr lang="en-US" sz="21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cos</a:t>
            </a:r>
            <a:r>
              <a:rPr lang="en-US" sz="21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</a:t>
            </a:r>
            <a:r>
              <a:rPr lang="en-US" sz="2100" dirty="0">
                <a:solidFill>
                  <a:schemeClr val="bg1">
                    <a:lumMod val="95000"/>
                  </a:schemeClr>
                </a:solidFill>
                <a:latin typeface="Symbol" charset="2"/>
              </a:rPr>
              <a:t>q</a:t>
            </a:r>
            <a:r>
              <a:rPr lang="en-US" sz="21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, sin </a:t>
            </a:r>
            <a:r>
              <a:rPr lang="en-US" sz="2100" dirty="0">
                <a:solidFill>
                  <a:schemeClr val="bg1">
                    <a:lumMod val="95000"/>
                  </a:schemeClr>
                </a:solidFill>
                <a:latin typeface="Symbol" charset="2"/>
              </a:rPr>
              <a:t>q</a:t>
            </a:r>
            <a:r>
              <a:rPr lang="en-US" sz="21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)</a:t>
            </a:r>
          </a:p>
        </p:txBody>
      </p:sp>
      <p:sp>
        <p:nvSpPr>
          <p:cNvPr id="110628" name="Line 36"/>
          <p:cNvSpPr>
            <a:spLocks noChangeShapeType="1"/>
          </p:cNvSpPr>
          <p:nvPr/>
        </p:nvSpPr>
        <p:spPr bwMode="auto">
          <a:xfrm>
            <a:off x="6553200" y="76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30" name="Text Box 38"/>
          <p:cNvSpPr txBox="1">
            <a:spLocks noChangeArrowheads="1"/>
          </p:cNvSpPr>
          <p:nvPr/>
        </p:nvSpPr>
        <p:spPr bwMode="auto">
          <a:xfrm>
            <a:off x="4305300" y="290513"/>
            <a:ext cx="695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00"/>
                </a:solidFill>
              </a:rPr>
              <a:t>+</a:t>
            </a:r>
            <a:r>
              <a:rPr lang="en-US" sz="1800" b="1">
                <a:solidFill>
                  <a:srgbClr val="FFFF00"/>
                </a:solidFill>
                <a:latin typeface="Symbol" charset="2"/>
              </a:rPr>
              <a:t>D</a:t>
            </a:r>
            <a:r>
              <a:rPr lang="en-US" sz="1800" b="1">
                <a:solidFill>
                  <a:srgbClr val="FFFF00"/>
                </a:solidFill>
              </a:rPr>
              <a:t>b*</a:t>
            </a:r>
          </a:p>
        </p:txBody>
      </p:sp>
      <p:sp>
        <p:nvSpPr>
          <p:cNvPr id="110631" name="Text Box 39"/>
          <p:cNvSpPr txBox="1">
            <a:spLocks noChangeArrowheads="1"/>
          </p:cNvSpPr>
          <p:nvPr/>
        </p:nvSpPr>
        <p:spPr bwMode="auto">
          <a:xfrm>
            <a:off x="7318375" y="3062288"/>
            <a:ext cx="682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DD0202"/>
                </a:solidFill>
              </a:rPr>
              <a:t>+</a:t>
            </a:r>
            <a:r>
              <a:rPr lang="en-US" sz="1800" b="1">
                <a:solidFill>
                  <a:srgbClr val="DD0202"/>
                </a:solidFill>
                <a:latin typeface="Symbol" charset="2"/>
              </a:rPr>
              <a:t>D</a:t>
            </a:r>
            <a:r>
              <a:rPr lang="en-US" sz="1800" b="1">
                <a:solidFill>
                  <a:srgbClr val="DD0202"/>
                </a:solidFill>
              </a:rPr>
              <a:t>a*</a:t>
            </a:r>
          </a:p>
        </p:txBody>
      </p:sp>
      <p:sp>
        <p:nvSpPr>
          <p:cNvPr id="110632" name="Text Box 40"/>
          <p:cNvSpPr txBox="1">
            <a:spLocks noChangeArrowheads="1"/>
          </p:cNvSpPr>
          <p:nvPr/>
        </p:nvSpPr>
        <p:spPr bwMode="auto">
          <a:xfrm>
            <a:off x="1295400" y="30622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49400"/>
                </a:solidFill>
              </a:rPr>
              <a:t>-</a:t>
            </a:r>
            <a:r>
              <a:rPr lang="en-US" sz="1800" b="1">
                <a:solidFill>
                  <a:srgbClr val="049400"/>
                </a:solidFill>
                <a:latin typeface="Symbol" charset="2"/>
              </a:rPr>
              <a:t>D</a:t>
            </a:r>
            <a:r>
              <a:rPr lang="en-US" sz="1800" b="1">
                <a:solidFill>
                  <a:srgbClr val="049400"/>
                </a:solidFill>
              </a:rPr>
              <a:t>a*</a:t>
            </a:r>
          </a:p>
        </p:txBody>
      </p:sp>
      <p:sp>
        <p:nvSpPr>
          <p:cNvPr id="110646" name="Line 54"/>
          <p:cNvSpPr>
            <a:spLocks noChangeShapeType="1"/>
          </p:cNvSpPr>
          <p:nvPr/>
        </p:nvSpPr>
        <p:spPr bwMode="auto">
          <a:xfrm flipV="1">
            <a:off x="4648200" y="1905000"/>
            <a:ext cx="1371600" cy="1371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47" name="Arc 55"/>
          <p:cNvSpPr>
            <a:spLocks/>
          </p:cNvSpPr>
          <p:nvPr/>
        </p:nvSpPr>
        <p:spPr bwMode="auto">
          <a:xfrm>
            <a:off x="5486400" y="2516188"/>
            <a:ext cx="45561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53"/>
              <a:gd name="T1" fmla="*/ 0 h 21600"/>
              <a:gd name="T2" fmla="*/ 21553 w 21553"/>
              <a:gd name="T3" fmla="*/ 20182 h 21600"/>
              <a:gd name="T4" fmla="*/ 0 w 2155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3" h="21600" fill="none" extrusionOk="0">
                <a:moveTo>
                  <a:pt x="-1" y="0"/>
                </a:moveTo>
                <a:cubicBezTo>
                  <a:pt x="11378" y="0"/>
                  <a:pt x="20806" y="8827"/>
                  <a:pt x="21553" y="20181"/>
                </a:cubicBezTo>
              </a:path>
              <a:path w="21553" h="21600" stroke="0" extrusionOk="0">
                <a:moveTo>
                  <a:pt x="-1" y="0"/>
                </a:moveTo>
                <a:cubicBezTo>
                  <a:pt x="11378" y="0"/>
                  <a:pt x="20806" y="8827"/>
                  <a:pt x="21553" y="20181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50" name="Text Box 58"/>
          <p:cNvSpPr txBox="1">
            <a:spLocks noChangeArrowheads="1"/>
          </p:cNvSpPr>
          <p:nvPr/>
        </p:nvSpPr>
        <p:spPr bwMode="auto">
          <a:xfrm>
            <a:off x="2879725" y="1698625"/>
            <a:ext cx="412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10651" name="Text Box 59"/>
          <p:cNvSpPr txBox="1">
            <a:spLocks noChangeArrowheads="1"/>
          </p:cNvSpPr>
          <p:nvPr/>
        </p:nvSpPr>
        <p:spPr bwMode="auto">
          <a:xfrm>
            <a:off x="5530850" y="4267200"/>
            <a:ext cx="412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10652" name="Text Box 60"/>
          <p:cNvSpPr txBox="1">
            <a:spLocks noChangeArrowheads="1"/>
          </p:cNvSpPr>
          <p:nvPr/>
        </p:nvSpPr>
        <p:spPr bwMode="auto">
          <a:xfrm>
            <a:off x="3289300" y="1524000"/>
            <a:ext cx="44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0653" name="Text Box 61"/>
          <p:cNvSpPr txBox="1">
            <a:spLocks noChangeArrowheads="1"/>
          </p:cNvSpPr>
          <p:nvPr/>
        </p:nvSpPr>
        <p:spPr bwMode="auto">
          <a:xfrm>
            <a:off x="5867400" y="4006850"/>
            <a:ext cx="44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0654" name="Rectangle 62"/>
          <p:cNvSpPr>
            <a:spLocks noChangeArrowheads="1"/>
          </p:cNvSpPr>
          <p:nvPr/>
        </p:nvSpPr>
        <p:spPr bwMode="auto">
          <a:xfrm>
            <a:off x="4495800" y="3162300"/>
            <a:ext cx="228600" cy="228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55" name="Text Box 63"/>
          <p:cNvSpPr txBox="1">
            <a:spLocks noChangeArrowheads="1"/>
          </p:cNvSpPr>
          <p:nvPr/>
        </p:nvSpPr>
        <p:spPr bwMode="auto">
          <a:xfrm>
            <a:off x="4267200" y="5943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C2"/>
                </a:solidFill>
              </a:rPr>
              <a:t>-</a:t>
            </a:r>
            <a:r>
              <a:rPr lang="en-US" sz="1800" b="1">
                <a:solidFill>
                  <a:srgbClr val="0000C2"/>
                </a:solidFill>
                <a:latin typeface="Symbol" charset="2"/>
              </a:rPr>
              <a:t>D</a:t>
            </a:r>
            <a:r>
              <a:rPr lang="en-US" sz="1800" b="1">
                <a:solidFill>
                  <a:srgbClr val="0000C2"/>
                </a:solidFill>
              </a:rPr>
              <a:t>b*</a:t>
            </a:r>
          </a:p>
        </p:txBody>
      </p:sp>
      <p:sp>
        <p:nvSpPr>
          <p:cNvPr id="110657" name="Oval 65"/>
          <p:cNvSpPr>
            <a:spLocks noChangeArrowheads="1"/>
          </p:cNvSpPr>
          <p:nvPr/>
        </p:nvSpPr>
        <p:spPr bwMode="auto">
          <a:xfrm>
            <a:off x="4457700" y="3124200"/>
            <a:ext cx="304800" cy="3048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nimBg="1"/>
      <p:bldP spid="110599" grpId="0" autoUpdateAnimBg="0"/>
      <p:bldP spid="110602" grpId="0" animBg="1"/>
      <p:bldP spid="110610" grpId="0" animBg="1"/>
      <p:bldP spid="110621" grpId="0" autoUpdateAnimBg="0"/>
      <p:bldP spid="110624" grpId="0" animBg="1"/>
      <p:bldP spid="110625" grpId="0" animBg="1"/>
      <p:bldP spid="1106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Algorithm Overview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5334000"/>
            <a:ext cx="8415337" cy="1371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Adjust </a:t>
            </a:r>
            <a:r>
              <a:rPr lang="en-US" i="1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 to incorporate both luminance and chrominance differences</a:t>
            </a:r>
          </a:p>
        </p:txBody>
      </p:sp>
      <p:sp>
        <p:nvSpPr>
          <p:cNvPr id="148484" name="AutoShape 4"/>
          <p:cNvSpPr>
            <a:spLocks/>
          </p:cNvSpPr>
          <p:nvPr/>
        </p:nvSpPr>
        <p:spPr bwMode="auto">
          <a:xfrm>
            <a:off x="6172200" y="43434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6629400" y="449580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charset="2"/>
              </a:rPr>
              <a:t>d</a:t>
            </a:r>
            <a:r>
              <a:rPr lang="en-US" baseline="-25000"/>
              <a:t>ij</a:t>
            </a:r>
            <a:endParaRPr lang="en-US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500063" y="3579813"/>
            <a:ext cx="841533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Tx/>
              <a:buChar char="•"/>
            </a:pPr>
            <a:r>
              <a:rPr lang="en-US" sz="3100" dirty="0">
                <a:solidFill>
                  <a:schemeClr val="tx2"/>
                </a:solidFill>
                <a:latin typeface="Arial" charset="0"/>
              </a:rPr>
              <a:t>For every pixel</a:t>
            </a:r>
          </a:p>
          <a:p>
            <a:pPr marL="742950" lvl="1" indent="-285750" eaLnBrk="1" hangingPunct="1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–"/>
            </a:pPr>
            <a:r>
              <a:rPr lang="en-US" sz="2600" dirty="0">
                <a:solidFill>
                  <a:schemeClr val="tx2"/>
                </a:solidFill>
                <a:latin typeface="Arial" charset="0"/>
              </a:rPr>
              <a:t>Compute Luminance distance</a:t>
            </a:r>
          </a:p>
          <a:p>
            <a:pPr marL="742950" lvl="1" indent="-285750" eaLnBrk="1" hangingPunct="1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–"/>
            </a:pPr>
            <a:r>
              <a:rPr lang="en-US" sz="2600" dirty="0">
                <a:solidFill>
                  <a:schemeClr val="tx2"/>
                </a:solidFill>
                <a:latin typeface="Arial" charset="0"/>
              </a:rPr>
              <a:t>Compute Chrominance distance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500063" y="2841625"/>
            <a:ext cx="8415337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Tx/>
              <a:buChar char="•"/>
            </a:pPr>
            <a:r>
              <a:rPr lang="en-US" sz="3100">
                <a:solidFill>
                  <a:schemeClr val="tx2"/>
                </a:solidFill>
                <a:latin typeface="Arial" charset="0"/>
              </a:rPr>
              <a:t>Initialize image, </a:t>
            </a:r>
            <a:r>
              <a:rPr lang="en-US" sz="3100" i="1">
                <a:solidFill>
                  <a:schemeClr val="tx2"/>
                </a:solidFill>
                <a:latin typeface="Arial" charset="0"/>
              </a:rPr>
              <a:t>g</a:t>
            </a:r>
            <a:r>
              <a:rPr lang="en-US" sz="3100">
                <a:solidFill>
                  <a:schemeClr val="tx2"/>
                </a:solidFill>
                <a:latin typeface="Arial" charset="0"/>
              </a:rPr>
              <a:t>, with L channel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500063" y="1625600"/>
            <a:ext cx="8415337" cy="1139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Tx/>
              <a:buChar char="•"/>
            </a:pPr>
            <a:r>
              <a:rPr lang="en-US" sz="3100" dirty="0">
                <a:solidFill>
                  <a:schemeClr val="tx2"/>
                </a:solidFill>
                <a:latin typeface="Arial" charset="0"/>
              </a:rPr>
              <a:t>Convert to </a:t>
            </a:r>
            <a:r>
              <a:rPr lang="en-US" sz="3100" dirty="0">
                <a:solidFill>
                  <a:schemeClr val="bg1"/>
                </a:solidFill>
                <a:latin typeface="Arial" charset="0"/>
              </a:rPr>
              <a:t>Perceptually </a:t>
            </a:r>
            <a:r>
              <a:rPr lang="en-US" sz="3100" dirty="0">
                <a:solidFill>
                  <a:schemeClr val="tx2"/>
                </a:solidFill>
                <a:latin typeface="Arial" charset="0"/>
              </a:rPr>
              <a:t>Uniform Space</a:t>
            </a:r>
          </a:p>
          <a:p>
            <a:pPr marL="742950" lvl="1" indent="-285750" eaLnBrk="1" hangingPunct="1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–"/>
            </a:pPr>
            <a:r>
              <a:rPr lang="en-US" sz="2600" dirty="0">
                <a:solidFill>
                  <a:schemeClr val="tx2"/>
                </a:solidFill>
                <a:latin typeface="Arial" charset="0"/>
              </a:rPr>
              <a:t>CIE </a:t>
            </a:r>
            <a:r>
              <a:rPr lang="en-US" sz="2600" dirty="0">
                <a:solidFill>
                  <a:schemeClr val="bg1"/>
                </a:solidFill>
                <a:latin typeface="Arial" charset="0"/>
              </a:rPr>
              <a:t>L*</a:t>
            </a:r>
            <a:r>
              <a:rPr lang="en-US" sz="2600" dirty="0">
                <a:solidFill>
                  <a:schemeClr val="tx2"/>
                </a:solidFill>
                <a:latin typeface="Arial" charset="0"/>
              </a:rPr>
              <a:t>a*b*</a:t>
            </a:r>
          </a:p>
        </p:txBody>
      </p:sp>
    </p:spTree>
    <p:extLst>
      <p:ext uri="{BB962C8B-B14F-4D97-AF65-F5344CB8AC3E}">
        <p14:creationId xmlns:p14="http://schemas.microsoft.com/office/powerpoint/2010/main" val="21921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  <p:bldP spid="148484" grpId="0" animBg="1"/>
      <p:bldP spid="148485" grpId="0" autoUpdateAnimBg="0"/>
      <p:bldP spid="148486" grpId="0" autoUpdateAnimBg="0"/>
      <p:bldP spid="148487" grpId="0" autoUpdateAnimBg="0"/>
      <p:bldP spid="14848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Color2Grey Algorithm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>
                <a:solidFill>
                  <a:schemeClr val="bg1"/>
                </a:solidFill>
              </a:rPr>
              <a:t>Optimization:</a:t>
            </a:r>
          </a:p>
          <a:p>
            <a:pPr lvl="1">
              <a:buFont typeface="Arial" charset="0"/>
              <a:buNone/>
            </a:pPr>
            <a:r>
              <a:rPr lang="en-US" sz="3800" dirty="0">
                <a:solidFill>
                  <a:schemeClr val="bg1"/>
                </a:solidFill>
              </a:rPr>
              <a:t>min</a:t>
            </a:r>
            <a:r>
              <a:rPr lang="en-US" sz="5700" dirty="0">
                <a:solidFill>
                  <a:schemeClr val="bg1"/>
                </a:solidFill>
                <a:latin typeface="Symbol" charset="2"/>
              </a:rPr>
              <a:t> </a:t>
            </a:r>
            <a:r>
              <a:rPr lang="en-US" sz="6900" dirty="0">
                <a:solidFill>
                  <a:schemeClr val="bg1"/>
                </a:solidFill>
                <a:latin typeface="Symbol" charset="2"/>
              </a:rPr>
              <a:t>S</a:t>
            </a:r>
            <a:r>
              <a:rPr lang="en-US" sz="5700" dirty="0">
                <a:solidFill>
                  <a:schemeClr val="bg1"/>
                </a:solidFill>
                <a:latin typeface="Symbol" charset="2"/>
              </a:rPr>
              <a:t> </a:t>
            </a:r>
            <a:r>
              <a:rPr lang="en-US" sz="6900" dirty="0" err="1">
                <a:solidFill>
                  <a:schemeClr val="bg1"/>
                </a:solidFill>
                <a:latin typeface="Symbol" charset="2"/>
              </a:rPr>
              <a:t>S</a:t>
            </a:r>
            <a:r>
              <a:rPr lang="en-US" sz="5700" dirty="0">
                <a:solidFill>
                  <a:schemeClr val="bg1"/>
                </a:solidFill>
                <a:latin typeface="Symbol" charset="2"/>
              </a:rPr>
              <a:t>    (</a:t>
            </a:r>
            <a:r>
              <a:rPr lang="en-US" sz="3800" dirty="0">
                <a:solidFill>
                  <a:schemeClr val="bg1"/>
                </a:solidFill>
              </a:rPr>
              <a:t> (</a:t>
            </a:r>
            <a:r>
              <a:rPr lang="en-US" sz="3800" dirty="0" err="1">
                <a:solidFill>
                  <a:schemeClr val="bg1"/>
                </a:solidFill>
              </a:rPr>
              <a:t>g</a:t>
            </a:r>
            <a:r>
              <a:rPr lang="en-US" sz="3800" baseline="-25000" dirty="0" err="1">
                <a:solidFill>
                  <a:schemeClr val="bg1"/>
                </a:solidFill>
              </a:rPr>
              <a:t>i</a:t>
            </a:r>
            <a:r>
              <a:rPr lang="en-US" sz="3800" dirty="0">
                <a:solidFill>
                  <a:schemeClr val="bg1"/>
                </a:solidFill>
              </a:rPr>
              <a:t> - </a:t>
            </a:r>
            <a:r>
              <a:rPr lang="en-US" sz="3800" dirty="0" err="1">
                <a:solidFill>
                  <a:schemeClr val="bg1"/>
                </a:solidFill>
              </a:rPr>
              <a:t>g</a:t>
            </a:r>
            <a:r>
              <a:rPr lang="en-US" sz="3800" baseline="-25000" dirty="0" err="1">
                <a:solidFill>
                  <a:schemeClr val="bg1"/>
                </a:solidFill>
              </a:rPr>
              <a:t>j</a:t>
            </a:r>
            <a:r>
              <a:rPr lang="en-US" sz="3800" dirty="0">
                <a:solidFill>
                  <a:schemeClr val="bg1"/>
                </a:solidFill>
              </a:rPr>
              <a:t>) - </a:t>
            </a:r>
            <a:r>
              <a:rPr lang="en-US" sz="3800" dirty="0" err="1">
                <a:solidFill>
                  <a:schemeClr val="bg1"/>
                </a:solidFill>
                <a:latin typeface="Symbol" charset="2"/>
              </a:rPr>
              <a:t>d</a:t>
            </a:r>
            <a:r>
              <a:rPr lang="en-US" sz="3800" baseline="-25000" dirty="0" err="1">
                <a:solidFill>
                  <a:schemeClr val="bg1"/>
                </a:solidFill>
              </a:rPr>
              <a:t>i,j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5700" dirty="0">
                <a:solidFill>
                  <a:schemeClr val="bg1"/>
                </a:solidFill>
                <a:latin typeface="Symbol" charset="2"/>
              </a:rPr>
              <a:t>)</a:t>
            </a:r>
            <a:r>
              <a:rPr lang="en-US" sz="5700" baseline="30000" dirty="0">
                <a:solidFill>
                  <a:schemeClr val="bg1"/>
                </a:solidFill>
                <a:latin typeface="Symbol" charset="2"/>
              </a:rPr>
              <a:t>2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286000" y="3886200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819400" y="3886200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j=i-</a:t>
            </a:r>
            <a:r>
              <a:rPr lang="en-US" sz="3200" dirty="0">
                <a:solidFill>
                  <a:schemeClr val="bg1"/>
                </a:solidFill>
                <a:latin typeface="Symbol" charset="2"/>
              </a:rPr>
              <a:t>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819400" y="2590800"/>
            <a:ext cx="721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i+</a:t>
            </a:r>
            <a:r>
              <a:rPr lang="en-US" sz="3200" dirty="0" err="1">
                <a:solidFill>
                  <a:schemeClr val="bg1"/>
                </a:solidFill>
                <a:latin typeface="Symbol" charset="2"/>
              </a:rPr>
              <a:t>m</a:t>
            </a:r>
            <a:endParaRPr lang="en-US" sz="3200" dirty="0">
              <a:solidFill>
                <a:schemeClr val="bg1"/>
              </a:solidFill>
              <a:latin typeface="Symbol" charset="2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277932" y="3962400"/>
            <a:ext cx="609600" cy="124817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62163" y="3934495"/>
            <a:ext cx="762000" cy="12192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3962400"/>
            <a:ext cx="12954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00750" y="3915177"/>
            <a:ext cx="647700" cy="1931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881625" y="5210577"/>
            <a:ext cx="2284413" cy="111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 component Difference between the center pixel and the neighbor pixel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325673" y="5153695"/>
            <a:ext cx="2284413" cy="111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Chrominance and Luminance difference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000750" y="1524000"/>
            <a:ext cx="276225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compute </a:t>
            </a:r>
            <a:r>
              <a:rPr lang="en-US" dirty="0" err="1" smtClean="0">
                <a:solidFill>
                  <a:schemeClr val="bg1"/>
                </a:solidFill>
                <a:latin typeface="Symbol" charset="2"/>
              </a:rPr>
              <a:t>d</a:t>
            </a:r>
            <a:r>
              <a:rPr lang="en-US" baseline="-25000" dirty="0" err="1" smtClean="0">
                <a:solidFill>
                  <a:schemeClr val="bg1"/>
                </a:solidFill>
              </a:rPr>
              <a:t>i,j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6713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905000"/>
            <a:ext cx="8415337" cy="1219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Luminance Distance:</a:t>
            </a:r>
            <a:endParaRPr lang="en-US" sz="4000" dirty="0">
              <a:solidFill>
                <a:schemeClr val="bg1"/>
              </a:solidFill>
              <a:latin typeface="Times"/>
            </a:endParaRPr>
          </a:p>
          <a:p>
            <a:pPr lvl="1">
              <a:lnSpc>
                <a:spcPct val="50000"/>
              </a:lnSpc>
              <a:buFont typeface="Arial" charset="0"/>
              <a:buNone/>
            </a:pPr>
            <a:r>
              <a:rPr lang="en-US" sz="3500" dirty="0">
                <a:solidFill>
                  <a:schemeClr val="tx1"/>
                </a:solidFill>
                <a:latin typeface="Times"/>
              </a:rPr>
              <a:t> </a:t>
            </a:r>
            <a:endParaRPr lang="en-US" sz="3500" dirty="0">
              <a:solidFill>
                <a:srgbClr val="F5FF43"/>
              </a:solidFill>
              <a:latin typeface="Times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676400" y="4953000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5029200" y="1873250"/>
            <a:ext cx="2686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F5FF43"/>
                </a:solidFill>
                <a:latin typeface="Symbol" charset="2"/>
              </a:rPr>
              <a:t>D</a:t>
            </a:r>
            <a:r>
              <a:rPr lang="en-US" sz="4000" dirty="0" err="1">
                <a:solidFill>
                  <a:srgbClr val="F5FF43"/>
                </a:solidFill>
              </a:rPr>
              <a:t>L</a:t>
            </a:r>
            <a:r>
              <a:rPr lang="en-US" sz="4000" baseline="-25000" dirty="0" err="1">
                <a:solidFill>
                  <a:srgbClr val="F5FF43"/>
                </a:solidFill>
              </a:rPr>
              <a:t>ij</a:t>
            </a:r>
            <a:r>
              <a:rPr lang="en-US" sz="4000" baseline="-25000" dirty="0">
                <a:solidFill>
                  <a:srgbClr val="F5FF43"/>
                </a:solidFill>
              </a:rPr>
              <a:t> </a:t>
            </a:r>
            <a:r>
              <a:rPr lang="en-US" sz="4000" dirty="0">
                <a:solidFill>
                  <a:srgbClr val="F5FF43"/>
                </a:solidFill>
              </a:rPr>
              <a:t>= L</a:t>
            </a:r>
            <a:r>
              <a:rPr lang="en-US" sz="4000" baseline="-25000" dirty="0">
                <a:solidFill>
                  <a:srgbClr val="F5FF43"/>
                </a:solidFill>
              </a:rPr>
              <a:t>i </a:t>
            </a:r>
            <a:r>
              <a:rPr lang="en-US" sz="4000" dirty="0">
                <a:solidFill>
                  <a:srgbClr val="F5FF43"/>
                </a:solidFill>
              </a:rPr>
              <a:t>- </a:t>
            </a:r>
            <a:r>
              <a:rPr lang="en-US" sz="4000" dirty="0" err="1">
                <a:solidFill>
                  <a:srgbClr val="F5FF43"/>
                </a:solidFill>
              </a:rPr>
              <a:t>L</a:t>
            </a:r>
            <a:r>
              <a:rPr lang="en-US" sz="4000" baseline="-25000" dirty="0" err="1">
                <a:solidFill>
                  <a:srgbClr val="F5FF43"/>
                </a:solidFill>
              </a:rPr>
              <a:t>j</a:t>
            </a:r>
            <a:endParaRPr lang="en-US" sz="4000" baseline="-25000" dirty="0">
              <a:solidFill>
                <a:srgbClr val="F5FF43"/>
              </a:solidFill>
            </a:endParaRPr>
          </a:p>
        </p:txBody>
      </p:sp>
      <p:sp>
        <p:nvSpPr>
          <p:cNvPr id="15463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Perceptual Distance</a:t>
            </a:r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5562600" y="3048000"/>
            <a:ext cx="533400" cy="0"/>
          </a:xfrm>
          <a:prstGeom prst="line">
            <a:avLst/>
          </a:prstGeom>
          <a:noFill/>
          <a:ln w="9525">
            <a:solidFill>
              <a:srgbClr val="F5FF4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347663" y="2895600"/>
            <a:ext cx="841533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Tx/>
              <a:buChar char="•"/>
            </a:pPr>
            <a:r>
              <a:rPr lang="en-US" sz="3100" dirty="0">
                <a:solidFill>
                  <a:schemeClr val="tx2"/>
                </a:solidFill>
                <a:latin typeface="Arial" charset="0"/>
              </a:rPr>
              <a:t>Chrominance Distance:  </a:t>
            </a:r>
            <a:r>
              <a:rPr lang="en-US" sz="4000" dirty="0">
                <a:solidFill>
                  <a:srgbClr val="F5FF43"/>
                </a:solidFill>
              </a:rPr>
              <a:t> ||</a:t>
            </a:r>
            <a:r>
              <a:rPr lang="en-US" sz="4000" dirty="0" err="1">
                <a:solidFill>
                  <a:srgbClr val="F5FF43"/>
                </a:solidFill>
                <a:latin typeface="Symbol" charset="2"/>
              </a:rPr>
              <a:t>D</a:t>
            </a:r>
            <a:r>
              <a:rPr lang="en-US" sz="4000" dirty="0" err="1">
                <a:solidFill>
                  <a:srgbClr val="F5FF43"/>
                </a:solidFill>
              </a:rPr>
              <a:t>C</a:t>
            </a:r>
            <a:r>
              <a:rPr lang="en-US" sz="3600" baseline="-25000" dirty="0" err="1">
                <a:solidFill>
                  <a:srgbClr val="F5FF43"/>
                </a:solidFill>
              </a:rPr>
              <a:t>ij</a:t>
            </a:r>
            <a:r>
              <a:rPr lang="en-US" sz="4000" dirty="0">
                <a:solidFill>
                  <a:srgbClr val="F5FF43"/>
                </a:solidFill>
              </a:rPr>
              <a:t>|| </a:t>
            </a:r>
          </a:p>
          <a:p>
            <a:pPr marL="742950" lvl="1" indent="-285750" eaLnBrk="1" hangingPunct="1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None/>
            </a:pPr>
            <a:endParaRPr lang="en-US" sz="3500" dirty="0">
              <a:solidFill>
                <a:srgbClr val="F5FF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1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 autoUpdateAnimBg="0"/>
      <p:bldP spid="154627" grpId="0" autoUpdateAnimBg="0"/>
      <p:bldP spid="154628" grpId="0" autoUpdateAnimBg="0"/>
      <p:bldP spid="154635" grpId="0" animBg="1"/>
      <p:bldP spid="1546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53" name="Group 41"/>
          <p:cNvGrpSpPr>
            <a:grpSpLocks/>
          </p:cNvGrpSpPr>
          <p:nvPr/>
        </p:nvGrpSpPr>
        <p:grpSpPr bwMode="auto">
          <a:xfrm>
            <a:off x="6324600" y="4833938"/>
            <a:ext cx="2535238" cy="1708150"/>
            <a:chOff x="199" y="3123"/>
            <a:chExt cx="1597" cy="1076"/>
          </a:xfrm>
        </p:grpSpPr>
        <p:grpSp>
          <p:nvGrpSpPr>
            <p:cNvPr id="192538" name="Group 26"/>
            <p:cNvGrpSpPr>
              <a:grpSpLocks/>
            </p:cNvGrpSpPr>
            <p:nvPr/>
          </p:nvGrpSpPr>
          <p:grpSpPr bwMode="auto">
            <a:xfrm>
              <a:off x="335" y="3550"/>
              <a:ext cx="438" cy="234"/>
              <a:chOff x="720" y="1296"/>
              <a:chExt cx="480" cy="240"/>
            </a:xfrm>
          </p:grpSpPr>
          <p:sp>
            <p:nvSpPr>
              <p:cNvPr id="192539" name="Rectangle 27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240" cy="240"/>
              </a:xfrm>
              <a:prstGeom prst="rect">
                <a:avLst/>
              </a:prstGeom>
              <a:solidFill>
                <a:srgbClr val="443F7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540" name="Rectangle 2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240" cy="240"/>
              </a:xfrm>
              <a:prstGeom prst="rect">
                <a:avLst/>
              </a:prstGeom>
              <a:solidFill>
                <a:srgbClr val="7E3F3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2541" name="Group 29"/>
            <p:cNvGrpSpPr>
              <a:grpSpLocks/>
            </p:cNvGrpSpPr>
            <p:nvPr/>
          </p:nvGrpSpPr>
          <p:grpSpPr bwMode="auto">
            <a:xfrm>
              <a:off x="1242" y="3237"/>
              <a:ext cx="438" cy="234"/>
              <a:chOff x="1200" y="3024"/>
              <a:chExt cx="1344" cy="720"/>
            </a:xfrm>
          </p:grpSpPr>
          <p:sp>
            <p:nvSpPr>
              <p:cNvPr id="192542" name="Rectangle 30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672" cy="720"/>
              </a:xfrm>
              <a:prstGeom prst="rect">
                <a:avLst/>
              </a:prstGeom>
              <a:solidFill>
                <a:srgbClr val="5D5D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543" name="Rectangle 31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672" cy="720"/>
              </a:xfrm>
              <a:prstGeom prst="rect">
                <a:avLst/>
              </a:prstGeom>
              <a:solidFill>
                <a:srgbClr val="9D9D9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2544" name="Group 32"/>
            <p:cNvGrpSpPr>
              <a:grpSpLocks/>
            </p:cNvGrpSpPr>
            <p:nvPr/>
          </p:nvGrpSpPr>
          <p:grpSpPr bwMode="auto">
            <a:xfrm>
              <a:off x="1242" y="3893"/>
              <a:ext cx="438" cy="235"/>
              <a:chOff x="3024" y="3024"/>
              <a:chExt cx="1344" cy="720"/>
            </a:xfrm>
          </p:grpSpPr>
          <p:sp>
            <p:nvSpPr>
              <p:cNvPr id="192545" name="Rectangle 33"/>
              <p:cNvSpPr>
                <a:spLocks noChangeArrowheads="1"/>
              </p:cNvSpPr>
              <p:nvPr/>
            </p:nvSpPr>
            <p:spPr bwMode="auto">
              <a:xfrm rot="10800000">
                <a:off x="3696" y="3024"/>
                <a:ext cx="672" cy="720"/>
              </a:xfrm>
              <a:prstGeom prst="rect">
                <a:avLst/>
              </a:prstGeom>
              <a:solidFill>
                <a:srgbClr val="5D5D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546" name="Rectangle 34"/>
              <p:cNvSpPr>
                <a:spLocks noChangeArrowheads="1"/>
              </p:cNvSpPr>
              <p:nvPr/>
            </p:nvSpPr>
            <p:spPr bwMode="auto">
              <a:xfrm rot="10800000">
                <a:off x="3024" y="3024"/>
                <a:ext cx="672" cy="720"/>
              </a:xfrm>
              <a:prstGeom prst="rect">
                <a:avLst/>
              </a:prstGeom>
              <a:solidFill>
                <a:srgbClr val="9D9D9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2548" name="Line 36"/>
            <p:cNvSpPr>
              <a:spLocks noChangeShapeType="1"/>
            </p:cNvSpPr>
            <p:nvPr/>
          </p:nvSpPr>
          <p:spPr bwMode="auto">
            <a:xfrm flipV="1">
              <a:off x="820" y="3378"/>
              <a:ext cx="328" cy="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49" name="Line 37"/>
            <p:cNvSpPr>
              <a:spLocks noChangeShapeType="1"/>
            </p:cNvSpPr>
            <p:nvPr/>
          </p:nvSpPr>
          <p:spPr bwMode="auto">
            <a:xfrm rot="4945761" flipV="1">
              <a:off x="809" y="3706"/>
              <a:ext cx="328" cy="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50" name="Text Box 38"/>
            <p:cNvSpPr txBox="1">
              <a:spLocks noChangeArrowheads="1"/>
            </p:cNvSpPr>
            <p:nvPr/>
          </p:nvSpPr>
          <p:spPr bwMode="auto">
            <a:xfrm>
              <a:off x="1402" y="3489"/>
              <a:ext cx="134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 b="1"/>
                <a:t>.</a:t>
              </a:r>
            </a:p>
            <a:p>
              <a:r>
                <a:rPr lang="en-US" sz="900" b="1"/>
                <a:t>.</a:t>
              </a:r>
            </a:p>
            <a:p>
              <a:r>
                <a:rPr lang="en-US" sz="900" b="1"/>
                <a:t>.</a:t>
              </a:r>
            </a:p>
          </p:txBody>
        </p:sp>
        <p:sp>
          <p:nvSpPr>
            <p:cNvPr id="192552" name="Rectangle 40"/>
            <p:cNvSpPr>
              <a:spLocks noChangeArrowheads="1"/>
            </p:cNvSpPr>
            <p:nvPr/>
          </p:nvSpPr>
          <p:spPr bwMode="auto">
            <a:xfrm>
              <a:off x="199" y="3123"/>
              <a:ext cx="1597" cy="1076"/>
            </a:xfrm>
            <a:prstGeom prst="rect">
              <a:avLst/>
            </a:prstGeom>
            <a:noFill/>
            <a:ln w="9525">
              <a:solidFill>
                <a:srgbClr val="CC9D3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5450"/>
            <a:ext cx="6934200" cy="1219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Combine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Chrominance and Luminance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228600" y="3429000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ymbol" charset="2"/>
              </a:rPr>
              <a:t>d(</a:t>
            </a:r>
            <a:r>
              <a:rPr lang="en-US" b="1" dirty="0" err="1">
                <a:solidFill>
                  <a:schemeClr val="bg1"/>
                </a:solidFill>
                <a:latin typeface="Symbol" charset="2"/>
              </a:rPr>
              <a:t>a,</a:t>
            </a:r>
            <a:r>
              <a:rPr lang="en-US" b="1" dirty="0" err="1">
                <a:solidFill>
                  <a:srgbClr val="D3A248"/>
                </a:solidFill>
                <a:latin typeface="Symbol" charset="2"/>
              </a:rPr>
              <a:t>q</a:t>
            </a:r>
            <a:r>
              <a:rPr lang="en-US" b="1" dirty="0">
                <a:solidFill>
                  <a:schemeClr val="bg1"/>
                </a:solidFill>
                <a:latin typeface="Symbol" charset="2"/>
              </a:rPr>
              <a:t>)</a:t>
            </a:r>
            <a:r>
              <a:rPr lang="en-US" b="1" baseline="-25000" dirty="0" err="1">
                <a:solidFill>
                  <a:schemeClr val="bg1"/>
                </a:solidFill>
              </a:rPr>
              <a:t>ij</a:t>
            </a:r>
            <a:r>
              <a:rPr lang="en-US" b="1" dirty="0">
                <a:solidFill>
                  <a:schemeClr val="bg1"/>
                </a:solidFill>
                <a:latin typeface="Symbol" charset="2"/>
              </a:rPr>
              <a:t> =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057400" y="2917825"/>
            <a:ext cx="502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Symbol" charset="2"/>
              </a:rPr>
              <a:t>D</a:t>
            </a:r>
            <a:r>
              <a:rPr lang="en-US" b="1" dirty="0" err="1">
                <a:solidFill>
                  <a:schemeClr val="bg1"/>
                </a:solidFill>
              </a:rPr>
              <a:t>L</a:t>
            </a:r>
            <a:r>
              <a:rPr lang="en-US" b="1" baseline="-25000" dirty="0" err="1">
                <a:solidFill>
                  <a:schemeClr val="bg1"/>
                </a:solidFill>
              </a:rPr>
              <a:t>ij</a:t>
            </a:r>
            <a:endParaRPr lang="en-US" b="1" dirty="0">
              <a:solidFill>
                <a:schemeClr val="bg1"/>
              </a:solidFill>
              <a:latin typeface="Symbol" charset="2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2057400" y="3586163"/>
            <a:ext cx="175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crunch(||</a:t>
            </a:r>
            <a:r>
              <a:rPr lang="en-US" b="1" dirty="0" err="1">
                <a:solidFill>
                  <a:schemeClr val="bg1"/>
                </a:solidFill>
                <a:latin typeface="Symbol" charset="2"/>
              </a:rPr>
              <a:t>D</a:t>
            </a:r>
            <a:r>
              <a:rPr lang="en-US" b="1" dirty="0" err="1">
                <a:solidFill>
                  <a:schemeClr val="bg1"/>
                </a:solidFill>
              </a:rPr>
              <a:t>C</a:t>
            </a:r>
            <a:r>
              <a:rPr lang="en-US" b="1" baseline="-25000" dirty="0" err="1">
                <a:solidFill>
                  <a:schemeClr val="bg1"/>
                </a:solidFill>
              </a:rPr>
              <a:t>ij</a:t>
            </a:r>
            <a:r>
              <a:rPr lang="en-US" b="1" dirty="0">
                <a:solidFill>
                  <a:schemeClr val="bg1"/>
                </a:solidFill>
              </a:rPr>
              <a:t>||)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4495800" y="35734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3A248"/>
                </a:solidFill>
              </a:rPr>
              <a:t>if </a:t>
            </a:r>
            <a:r>
              <a:rPr lang="en-US" b="1">
                <a:solidFill>
                  <a:srgbClr val="D3A248"/>
                </a:solidFill>
                <a:latin typeface="Symbol" charset="2"/>
              </a:rPr>
              <a:t>D</a:t>
            </a:r>
            <a:r>
              <a:rPr lang="en-US" b="1">
                <a:solidFill>
                  <a:srgbClr val="D3A248"/>
                </a:solidFill>
              </a:rPr>
              <a:t>C</a:t>
            </a:r>
            <a:r>
              <a:rPr lang="en-US" b="1" baseline="-25000">
                <a:solidFill>
                  <a:srgbClr val="D3A248"/>
                </a:solidFill>
              </a:rPr>
              <a:t>ij</a:t>
            </a:r>
            <a:r>
              <a:rPr lang="en-US" b="1">
                <a:solidFill>
                  <a:srgbClr val="D3A248"/>
                </a:solidFill>
              </a:rPr>
              <a:t> . </a:t>
            </a:r>
            <a:r>
              <a:rPr lang="en-US" b="1">
                <a:solidFill>
                  <a:srgbClr val="D3A248"/>
                </a:solidFill>
                <a:latin typeface="Symbol" charset="2"/>
              </a:rPr>
              <a:t>n</a:t>
            </a:r>
            <a:r>
              <a:rPr lang="en-US" b="1" baseline="-25000">
                <a:solidFill>
                  <a:srgbClr val="D3A248"/>
                </a:solidFill>
                <a:latin typeface="Symbol" charset="2"/>
              </a:rPr>
              <a:t>q</a:t>
            </a:r>
            <a:r>
              <a:rPr lang="en-US" b="1">
                <a:solidFill>
                  <a:srgbClr val="D3A248"/>
                </a:solidFill>
              </a:rPr>
              <a:t> ≥ 0</a:t>
            </a: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4495800" y="2927350"/>
            <a:ext cx="26901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|</a:t>
            </a:r>
            <a:r>
              <a:rPr lang="en-US" b="1" dirty="0" err="1">
                <a:solidFill>
                  <a:schemeClr val="bg1"/>
                </a:solidFill>
                <a:latin typeface="Symbol" charset="2"/>
              </a:rPr>
              <a:t>D</a:t>
            </a:r>
            <a:r>
              <a:rPr lang="en-US" b="1" dirty="0" err="1">
                <a:solidFill>
                  <a:schemeClr val="bg1"/>
                </a:solidFill>
              </a:rPr>
              <a:t>L</a:t>
            </a:r>
            <a:r>
              <a:rPr lang="en-US" b="1" baseline="-25000" dirty="0" err="1">
                <a:solidFill>
                  <a:schemeClr val="bg1"/>
                </a:solidFill>
              </a:rPr>
              <a:t>ij</a:t>
            </a:r>
            <a:r>
              <a:rPr lang="en-US" b="1" dirty="0">
                <a:solidFill>
                  <a:schemeClr val="bg1"/>
                </a:solidFill>
              </a:rPr>
              <a:t>| &gt; crunch(||</a:t>
            </a:r>
            <a:r>
              <a:rPr lang="en-US" b="1" dirty="0" err="1">
                <a:solidFill>
                  <a:schemeClr val="bg1"/>
                </a:solidFill>
                <a:latin typeface="Symbol" charset="2"/>
              </a:rPr>
              <a:t>D</a:t>
            </a:r>
            <a:r>
              <a:rPr lang="en-US" b="1" dirty="0" err="1">
                <a:solidFill>
                  <a:schemeClr val="bg1"/>
                </a:solidFill>
              </a:rPr>
              <a:t>C</a:t>
            </a:r>
            <a:r>
              <a:rPr lang="en-US" b="1" baseline="-25000" dirty="0" err="1">
                <a:solidFill>
                  <a:schemeClr val="bg1"/>
                </a:solidFill>
              </a:rPr>
              <a:t>ij</a:t>
            </a:r>
            <a:r>
              <a:rPr lang="en-US" b="1" dirty="0">
                <a:solidFill>
                  <a:schemeClr val="bg1"/>
                </a:solidFill>
              </a:rPr>
              <a:t>||)</a:t>
            </a: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2057400" y="4137025"/>
            <a:ext cx="1821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crunch(-||</a:t>
            </a:r>
            <a:r>
              <a:rPr lang="en-US" b="1" dirty="0" err="1">
                <a:solidFill>
                  <a:schemeClr val="bg1"/>
                </a:solidFill>
                <a:latin typeface="Symbol" charset="2"/>
              </a:rPr>
              <a:t>D</a:t>
            </a:r>
            <a:r>
              <a:rPr lang="en-US" b="1" dirty="0" err="1">
                <a:solidFill>
                  <a:schemeClr val="bg1"/>
                </a:solidFill>
              </a:rPr>
              <a:t>C</a:t>
            </a:r>
            <a:r>
              <a:rPr lang="en-US" b="1" baseline="-25000" dirty="0" err="1">
                <a:solidFill>
                  <a:schemeClr val="bg1"/>
                </a:solidFill>
              </a:rPr>
              <a:t>ij</a:t>
            </a:r>
            <a:r>
              <a:rPr lang="en-US" b="1" dirty="0">
                <a:solidFill>
                  <a:schemeClr val="bg1"/>
                </a:solidFill>
              </a:rPr>
              <a:t>||)</a:t>
            </a:r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4495800" y="4125913"/>
            <a:ext cx="143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3A248"/>
                </a:solidFill>
              </a:rPr>
              <a:t>otherwise</a:t>
            </a:r>
          </a:p>
        </p:txBody>
      </p:sp>
      <p:sp>
        <p:nvSpPr>
          <p:cNvPr id="192524" name="AutoShape 12"/>
          <p:cNvSpPr>
            <a:spLocks/>
          </p:cNvSpPr>
          <p:nvPr/>
        </p:nvSpPr>
        <p:spPr bwMode="auto">
          <a:xfrm>
            <a:off x="1660525" y="2895600"/>
            <a:ext cx="168275" cy="1600200"/>
          </a:xfrm>
          <a:prstGeom prst="leftBrace">
            <a:avLst>
              <a:gd name="adj1" fmla="val 7924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" name="Picture 3" descr="Lab_050.png                                                    001FF4DBAmy's_Vault                    BA80D50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" y="4981576"/>
            <a:ext cx="1355725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1828800" y="5414963"/>
            <a:ext cx="106500" cy="503308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3" name="Picture 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00" y="5145882"/>
            <a:ext cx="1096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64" y="5697538"/>
            <a:ext cx="122041" cy="12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15024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Color-to-Gray?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Color2Grey Algorithm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>
                <a:solidFill>
                  <a:schemeClr val="bg1"/>
                </a:solidFill>
              </a:rPr>
              <a:t>Optimization:</a:t>
            </a:r>
          </a:p>
          <a:p>
            <a:pPr>
              <a:buFontTx/>
              <a:buNone/>
            </a:pPr>
            <a:endParaRPr lang="en-US" sz="500" dirty="0">
              <a:solidFill>
                <a:schemeClr val="bg1"/>
              </a:solidFill>
            </a:endParaRPr>
          </a:p>
          <a:p>
            <a:pPr lvl="1">
              <a:buFont typeface="Arial" charset="0"/>
              <a:buNone/>
            </a:pPr>
            <a:r>
              <a:rPr lang="en-US" sz="3800" dirty="0">
                <a:solidFill>
                  <a:schemeClr val="bg1"/>
                </a:solidFill>
              </a:rPr>
              <a:t>min</a:t>
            </a:r>
            <a:r>
              <a:rPr lang="en-US" sz="5700" dirty="0">
                <a:solidFill>
                  <a:schemeClr val="bg1"/>
                </a:solidFill>
                <a:latin typeface="Symbol" charset="2"/>
              </a:rPr>
              <a:t> </a:t>
            </a:r>
            <a:r>
              <a:rPr lang="en-US" sz="6900" dirty="0">
                <a:solidFill>
                  <a:schemeClr val="bg1"/>
                </a:solidFill>
                <a:latin typeface="Symbol" charset="2"/>
              </a:rPr>
              <a:t>S</a:t>
            </a:r>
            <a:r>
              <a:rPr lang="en-US" sz="5700" dirty="0">
                <a:solidFill>
                  <a:schemeClr val="bg1"/>
                </a:solidFill>
                <a:latin typeface="Symbol" charset="2"/>
              </a:rPr>
              <a:t> </a:t>
            </a:r>
            <a:r>
              <a:rPr lang="en-US" sz="6900" dirty="0" err="1">
                <a:solidFill>
                  <a:schemeClr val="bg1"/>
                </a:solidFill>
                <a:latin typeface="Symbol" charset="2"/>
              </a:rPr>
              <a:t>S</a:t>
            </a:r>
            <a:r>
              <a:rPr lang="en-US" sz="5700" dirty="0">
                <a:solidFill>
                  <a:schemeClr val="bg1"/>
                </a:solidFill>
                <a:latin typeface="Symbol" charset="2"/>
              </a:rPr>
              <a:t>    (</a:t>
            </a:r>
            <a:r>
              <a:rPr lang="en-US" sz="3800" dirty="0">
                <a:solidFill>
                  <a:schemeClr val="bg1"/>
                </a:solidFill>
              </a:rPr>
              <a:t> (</a:t>
            </a:r>
            <a:r>
              <a:rPr lang="en-US" sz="3800" dirty="0" err="1">
                <a:solidFill>
                  <a:schemeClr val="bg1"/>
                </a:solidFill>
              </a:rPr>
              <a:t>g</a:t>
            </a:r>
            <a:r>
              <a:rPr lang="en-US" sz="3800" baseline="-25000" dirty="0" err="1">
                <a:solidFill>
                  <a:schemeClr val="bg1"/>
                </a:solidFill>
              </a:rPr>
              <a:t>i</a:t>
            </a:r>
            <a:r>
              <a:rPr lang="en-US" sz="3800" dirty="0">
                <a:solidFill>
                  <a:schemeClr val="bg1"/>
                </a:solidFill>
              </a:rPr>
              <a:t> - </a:t>
            </a:r>
            <a:r>
              <a:rPr lang="en-US" sz="3800" dirty="0" err="1">
                <a:solidFill>
                  <a:schemeClr val="bg1"/>
                </a:solidFill>
              </a:rPr>
              <a:t>g</a:t>
            </a:r>
            <a:r>
              <a:rPr lang="en-US" sz="3800" baseline="-25000" dirty="0" err="1">
                <a:solidFill>
                  <a:schemeClr val="bg1"/>
                </a:solidFill>
              </a:rPr>
              <a:t>j</a:t>
            </a:r>
            <a:r>
              <a:rPr lang="en-US" sz="3800" dirty="0">
                <a:solidFill>
                  <a:schemeClr val="bg1"/>
                </a:solidFill>
              </a:rPr>
              <a:t>) - </a:t>
            </a:r>
            <a:r>
              <a:rPr lang="en-US" sz="3800" dirty="0" err="1">
                <a:solidFill>
                  <a:schemeClr val="bg1"/>
                </a:solidFill>
                <a:latin typeface="Symbol" charset="2"/>
              </a:rPr>
              <a:t>d</a:t>
            </a:r>
            <a:r>
              <a:rPr lang="en-US" sz="3800" baseline="-25000" dirty="0" err="1">
                <a:solidFill>
                  <a:schemeClr val="bg1"/>
                </a:solidFill>
              </a:rPr>
              <a:t>i,j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5700" dirty="0">
                <a:solidFill>
                  <a:schemeClr val="bg1"/>
                </a:solidFill>
                <a:latin typeface="Symbol" charset="2"/>
              </a:rPr>
              <a:t>)</a:t>
            </a:r>
            <a:r>
              <a:rPr lang="en-US" sz="5700" baseline="30000" dirty="0">
                <a:solidFill>
                  <a:schemeClr val="bg1"/>
                </a:solidFill>
                <a:latin typeface="Symbol" charset="2"/>
              </a:rPr>
              <a:t>2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2819400" y="4068763"/>
            <a:ext cx="10374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j=i-</a:t>
            </a:r>
            <a:r>
              <a:rPr lang="en-US" sz="3200" dirty="0">
                <a:solidFill>
                  <a:schemeClr val="bg1"/>
                </a:solidFill>
                <a:latin typeface="Symbol" charset="2"/>
              </a:rPr>
              <a:t>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219200" y="5086350"/>
            <a:ext cx="63369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Basically, we 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get the point where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                                ((</a:t>
            </a:r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i</a:t>
            </a:r>
            <a:r>
              <a:rPr lang="en-US" sz="3200" dirty="0" smtClean="0">
                <a:solidFill>
                  <a:schemeClr val="bg1"/>
                </a:solidFill>
              </a:rPr>
              <a:t> – </a:t>
            </a:r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j</a:t>
            </a:r>
            <a:r>
              <a:rPr lang="en-US" sz="3200" dirty="0" smtClean="0">
                <a:solidFill>
                  <a:schemeClr val="bg1"/>
                </a:solidFill>
                <a:latin typeface="Symbol" charset="2"/>
              </a:rPr>
              <a:t>) == </a:t>
            </a:r>
            <a:r>
              <a:rPr lang="en-US" sz="3200" dirty="0" err="1" smtClean="0">
                <a:solidFill>
                  <a:schemeClr val="bg1"/>
                </a:solidFill>
                <a:latin typeface="Symbol" charset="2"/>
              </a:rPr>
              <a:t>d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i,j</a:t>
            </a:r>
            <a:r>
              <a:rPr lang="en-US" sz="3200" dirty="0">
                <a:solidFill>
                  <a:schemeClr val="bg1"/>
                </a:solidFill>
                <a:latin typeface="Symbol" charset="2"/>
              </a:rPr>
              <a:t>)</a:t>
            </a:r>
            <a:endParaRPr lang="en-US" sz="32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2286000" y="4068763"/>
            <a:ext cx="2792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3049588" y="2730500"/>
            <a:ext cx="721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i+</a:t>
            </a:r>
            <a:r>
              <a:rPr lang="en-US" sz="3200" dirty="0" err="1">
                <a:solidFill>
                  <a:schemeClr val="bg1"/>
                </a:solidFill>
                <a:latin typeface="Symbol" charset="2"/>
              </a:rPr>
              <a:t>m</a:t>
            </a:r>
            <a:endParaRPr lang="en-US" sz="3200" dirty="0">
              <a:solidFill>
                <a:schemeClr val="bg1"/>
              </a:solidFill>
              <a:latin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52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sz="3700" b="1" kern="0" dirty="0" smtClean="0">
                <a:solidFill>
                  <a:srgbClr val="FFFFFF"/>
                </a:solidFill>
                <a:latin typeface="Arial"/>
              </a:rPr>
              <a:t>Robust Color-to-gray via Nonlinear Global Mapping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6324600"/>
            <a:ext cx="708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kern="0" dirty="0" smtClean="0">
                <a:solidFill>
                  <a:srgbClr val="FFFFFF"/>
                </a:solidFill>
                <a:latin typeface="Arial"/>
              </a:rPr>
              <a:t>Robust </a:t>
            </a:r>
            <a:r>
              <a:rPr lang="en-US" sz="2400" b="1" kern="0" dirty="0">
                <a:solidFill>
                  <a:srgbClr val="FFFFFF"/>
                </a:solidFill>
                <a:latin typeface="Arial"/>
              </a:rPr>
              <a:t>Color-to-gray via Nonlinear Global Mapping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Mapping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Spatially Varying (Feature discriminability)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inaccurate </a:t>
            </a:r>
            <a:r>
              <a:rPr lang="en-US" dirty="0" smtClean="0">
                <a:solidFill>
                  <a:schemeClr val="bg1"/>
                </a:solidFill>
              </a:rPr>
              <a:t>Color ordering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Global Mapping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Homogeneous conversion(Same color =&gt; Same grey)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More challenging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Global Mapping is the answer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This paper resolves :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Mapping Consistency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Same color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 Same grey value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Feature Preservation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 not lose the sun!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Ordering Preservation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Bright color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 Bright grey value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Lightness Fidelity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After all color-conversion, viewers feel the same brightness from the </a:t>
            </a:r>
            <a:r>
              <a:rPr lang="en-US" dirty="0" err="1" smtClean="0">
                <a:solidFill>
                  <a:schemeClr val="bg1"/>
                </a:solidFill>
              </a:rPr>
              <a:t>greyscale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2514600"/>
            <a:ext cx="2819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paper fails this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29100" y="3429000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paper is better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02300" y="4191000"/>
            <a:ext cx="33147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paper – User Defined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5410200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paper fails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Global </a:t>
            </a:r>
            <a:r>
              <a:rPr lang="en-US" dirty="0" smtClean="0">
                <a:solidFill>
                  <a:schemeClr val="bg1"/>
                </a:solidFill>
              </a:rPr>
              <a:t>Mapping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15061"/>
            <a:ext cx="4038600" cy="55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049089"/>
            <a:ext cx="4479579" cy="72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2090908"/>
            <a:ext cx="5943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L, C, theta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Lightness, </a:t>
            </a:r>
            <a:r>
              <a:rPr lang="en-US" dirty="0" err="1" smtClean="0">
                <a:solidFill>
                  <a:schemeClr val="bg1"/>
                </a:solidFill>
              </a:rPr>
              <a:t>chroma</a:t>
            </a:r>
            <a:r>
              <a:rPr lang="en-US" dirty="0" smtClean="0">
                <a:solidFill>
                  <a:schemeClr val="bg1"/>
                </a:solidFill>
              </a:rPr>
              <a:t>, hue angle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smtClean="0">
                <a:solidFill>
                  <a:schemeClr val="bg1"/>
                </a:solidFill>
              </a:rPr>
              <a:t>LCH color space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, B, A0 are unknown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colourphil.co.uk/images/lch_colourspace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33147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 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Gradient based optimization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Minimize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Es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 --  gray value gradient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 -- color value gradient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1422400"/>
            <a:ext cx="415361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3276600"/>
            <a:ext cx="7429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3975100"/>
            <a:ext cx="6340770" cy="76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2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 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-- Sign term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α is 4 defined by the researchers.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(Experimental result)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 is also a constant.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35034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6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cos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(k * theta), sin(k * theta)     x  A, B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 , y subscript = partial derivatives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18610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37994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14624"/>
            <a:ext cx="330327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16313"/>
            <a:ext cx="296811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381499"/>
            <a:ext cx="612371" cy="28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381499"/>
            <a:ext cx="647700" cy="28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28" y="4381498"/>
            <a:ext cx="1071650" cy="28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81498"/>
            <a:ext cx="1165865" cy="28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709" y="4381498"/>
            <a:ext cx="1413165" cy="28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74" y="1206745"/>
            <a:ext cx="3439581" cy="55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74" y="1909718"/>
            <a:ext cx="3634957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8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Solve the matrix equation, then we get A, B, A0 values to optimize the whole equation.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Minimization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by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case of a singular matrix, put </a:t>
            </a: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By doing that , get the final term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final term is minimized by 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29000"/>
            <a:ext cx="155713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53000"/>
            <a:ext cx="29954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47" y="6159500"/>
            <a:ext cx="31869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03457"/>
            <a:ext cx="1762427" cy="39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watch videos and supplementary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://graphics.postech.ac.kr/research/robust_c2g/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72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99770" y="2133600"/>
            <a:ext cx="3949700" cy="3233738"/>
            <a:chOff x="200" y="1268"/>
            <a:chExt cx="2488" cy="2037"/>
          </a:xfrm>
        </p:grpSpPr>
        <p:pic>
          <p:nvPicPr>
            <p:cNvPr id="5" name="Picture 4" descr="ImpressionSunriseColor2.png                                    001DFAE1Amy's_Vault                    BA80D508: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" y="1268"/>
              <a:ext cx="2488" cy="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168" y="3072"/>
              <a:ext cx="4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Color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865420" y="3663950"/>
            <a:ext cx="3949700" cy="3189288"/>
            <a:chOff x="3076" y="48"/>
            <a:chExt cx="2488" cy="2009"/>
          </a:xfrm>
        </p:grpSpPr>
        <p:pic>
          <p:nvPicPr>
            <p:cNvPr id="8" name="Picture 5" descr="ImpressionSunrise_Co#1E8A80.png                                001DFAE1Amy's_Vault                    BA80D508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" y="48"/>
              <a:ext cx="2488" cy="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79" y="1824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Photoshop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4859070" y="273051"/>
            <a:ext cx="3962400" cy="3227388"/>
            <a:chOff x="3072" y="2232"/>
            <a:chExt cx="2496" cy="2033"/>
          </a:xfrm>
        </p:grpSpPr>
        <p:pic>
          <p:nvPicPr>
            <p:cNvPr id="11" name="Picture 7" descr="Sunrise_NewGrayRGB_C#1FF0BC.png                                001FED41Amy's_Vault                    BA80D508: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232"/>
              <a:ext cx="2496" cy="1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3657" y="4032"/>
              <a:ext cx="6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What if?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010400" y="838200"/>
            <a:ext cx="457200" cy="5334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1600200"/>
            <a:ext cx="457200" cy="1371600"/>
          </a:xfrm>
          <a:prstGeom prst="rect">
            <a:avLst/>
          </a:prstGeom>
          <a:noFill/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Original    Nonlinear(2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)  Saliency(1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85900"/>
            <a:ext cx="19050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3937000"/>
            <a:ext cx="2190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485900"/>
            <a:ext cx="19050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85900"/>
            <a:ext cx="19050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37000"/>
            <a:ext cx="2190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962400"/>
            <a:ext cx="2190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7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   Nonlinear(2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)  Saliency(1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752600"/>
            <a:ext cx="2686050" cy="121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2686050" cy="121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52600"/>
            <a:ext cx="2686050" cy="121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467100"/>
            <a:ext cx="1905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3467100"/>
            <a:ext cx="1905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3467100"/>
            <a:ext cx="1905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5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   </a:t>
            </a:r>
            <a:r>
              <a:rPr lang="en-US" dirty="0" smtClean="0">
                <a:solidFill>
                  <a:schemeClr val="bg1"/>
                </a:solidFill>
              </a:rPr>
              <a:t>Nonlinear(2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Saliency(1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)  Grundland07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215571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215571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215571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215571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5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Color2gray : Salience-Preserving Color Removal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Meaningful </a:t>
            </a:r>
            <a:r>
              <a:rPr lang="en-US" dirty="0">
                <a:solidFill>
                  <a:schemeClr val="bg1"/>
                </a:solidFill>
              </a:rPr>
              <a:t>visual </a:t>
            </a:r>
            <a:r>
              <a:rPr lang="en-US" dirty="0" smtClean="0">
                <a:solidFill>
                  <a:schemeClr val="bg1"/>
                </a:solidFill>
              </a:rPr>
              <a:t>experience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Discriminating feature at cost of accuracy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How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Human vision is sensitive to change.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Absolute values!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Why the Sun disappears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425450"/>
            <a:ext cx="6705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Isoluminant</a:t>
            </a:r>
            <a:r>
              <a:rPr lang="en-US" dirty="0" smtClean="0">
                <a:solidFill>
                  <a:schemeClr val="bg1"/>
                </a:solidFill>
              </a:rPr>
              <a:t> Colors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5" descr="EqLumDotsOnBlackWhite.png                                      001DFAE1Amy's_Vault                    BA80D50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9812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EqLumDotsOnBlackWhit#1E6892.png                                001DFAE1Amy's_Vault                    BA80D50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981200"/>
            <a:ext cx="32543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611313" y="3657600"/>
            <a:ext cx="18272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CIE CAM 97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5518150" y="3657600"/>
            <a:ext cx="21574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Photoshop LAB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1836738" y="6477000"/>
            <a:ext cx="1377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CIE XYZ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086475" y="6477000"/>
            <a:ext cx="10652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YCrCb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7724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Traditional Methods: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300" dirty="0">
                <a:solidFill>
                  <a:schemeClr val="bg1"/>
                </a:solidFill>
              </a:rPr>
              <a:t>Luminance Channels</a:t>
            </a:r>
          </a:p>
        </p:txBody>
      </p:sp>
      <p:pic>
        <p:nvPicPr>
          <p:cNvPr id="3090" name="Picture 18" descr="ImpressionSunrise_Co#21FE11.png                                0021FD9CAmy's_Vault                    BA80D50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371600"/>
            <a:ext cx="3171825" cy="22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ImpressionSunrise_Co#21FE65.png                                0021FD9CAmy's_Vault                    BA80D50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371600"/>
            <a:ext cx="3171825" cy="22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pressionSunrise_Co#21FDF3.png                                0021FD9CAmy's_Vault                    BA80D50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265613"/>
            <a:ext cx="3171825" cy="228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 descr="ImpressionSunrise_Co#21FE1D.png                                0021FD9CAmy's_Vault                    BA80D508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89413"/>
            <a:ext cx="3171825" cy="228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1676400" y="3048000"/>
            <a:ext cx="5943600" cy="1200329"/>
          </a:xfrm>
          <a:prstGeom prst="rect">
            <a:avLst/>
          </a:prstGeom>
          <a:solidFill>
            <a:srgbClr val="D3C4AA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Problem can not be solved by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simply switching to a different space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7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4694784" presetClass="entr" presetSubtype="1209295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We Consider Color/Brightness Changes!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3 Challenges = User-defined Parameters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5105400"/>
            <a:ext cx="7696200" cy="1143000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Map chromatic difference to increases or decreases in luminance values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sz="2400" dirty="0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71500" y="5083175"/>
            <a:ext cx="646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6C000"/>
                </a:solidFill>
                <a:latin typeface="Symbol" charset="2"/>
              </a:rPr>
              <a:t>q </a:t>
            </a:r>
            <a:r>
              <a:rPr lang="en-US" sz="2800" b="1">
                <a:latin typeface="Symbol" charset="2"/>
              </a:rPr>
              <a:t>:</a:t>
            </a:r>
            <a:r>
              <a:rPr lang="en-US" sz="2800" b="1">
                <a:solidFill>
                  <a:srgbClr val="F6C000"/>
                </a:solidFill>
                <a:latin typeface="Symbol" charset="2"/>
              </a:rPr>
              <a:t> 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123950" y="35052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Symbol" charset="2"/>
              <a:buNone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Max chrominance offset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14350" y="3498850"/>
            <a:ext cx="684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6C000"/>
                </a:solidFill>
                <a:latin typeface="Symbol" charset="2"/>
              </a:rPr>
              <a:t>a </a:t>
            </a:r>
            <a:r>
              <a:rPr lang="en-US" sz="2800" b="1">
                <a:latin typeface="Symbol" charset="2"/>
              </a:rPr>
              <a:t>:</a:t>
            </a:r>
            <a:r>
              <a:rPr lang="en-US" sz="2800" b="1">
                <a:solidFill>
                  <a:srgbClr val="F6C000"/>
                </a:solidFill>
                <a:latin typeface="Symbol" charset="2"/>
              </a:rPr>
              <a:t> 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1123950" y="2225675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Symbol" charset="2"/>
              <a:buNone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Radius of neighboring pixels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533400" y="2209800"/>
            <a:ext cx="665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6C000"/>
                </a:solidFill>
                <a:latin typeface="Symbol" charset="2"/>
              </a:rPr>
              <a:t>m </a:t>
            </a:r>
            <a:r>
              <a:rPr lang="en-US" sz="2800" b="1">
                <a:latin typeface="Symbol" charset="2"/>
              </a:rPr>
              <a:t>:</a:t>
            </a:r>
            <a:r>
              <a:rPr lang="en-US" sz="2800" b="1">
                <a:solidFill>
                  <a:srgbClr val="F6C000"/>
                </a:solidFill>
                <a:latin typeface="Symbol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7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471" name="Picture 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1890713"/>
            <a:ext cx="4662487" cy="466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470" name="Picture 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565525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Challenge 1</a:t>
            </a:r>
            <a:r>
              <a:rPr lang="en-US" sz="3300" dirty="0" smtClean="0">
                <a:solidFill>
                  <a:schemeClr val="bg1"/>
                </a:solidFill>
              </a:rPr>
              <a:t>:</a:t>
            </a:r>
            <a:br>
              <a:rPr lang="en-US" sz="3300" dirty="0" smtClean="0">
                <a:solidFill>
                  <a:schemeClr val="bg1"/>
                </a:solidFill>
              </a:rPr>
            </a:br>
            <a:r>
              <a:rPr lang="en-US" sz="3300" dirty="0" smtClean="0">
                <a:solidFill>
                  <a:schemeClr val="bg1"/>
                </a:solidFill>
              </a:rPr>
              <a:t>Where to get changes from / How to apply changes</a:t>
            </a:r>
            <a:r>
              <a:rPr lang="en-US" sz="3300" dirty="0">
                <a:solidFill>
                  <a:schemeClr val="bg1"/>
                </a:solidFill>
              </a:rPr>
              <a:t/>
            </a: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3300" dirty="0" smtClean="0">
                <a:solidFill>
                  <a:schemeClr val="bg1"/>
                </a:solidFill>
              </a:rPr>
              <a:t>Consider Influence </a:t>
            </a:r>
            <a:r>
              <a:rPr lang="en-US" sz="3300" dirty="0">
                <a:solidFill>
                  <a:schemeClr val="bg1"/>
                </a:solidFill>
              </a:rPr>
              <a:t>of neighboring pixels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9467" name="Picture 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3262313"/>
            <a:ext cx="1919287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468" name="Picture 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2987675"/>
            <a:ext cx="2468563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466" name="Picture 9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535363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465" name="Picture 8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0"/>
            <a:ext cx="822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464" name="Picture 8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8" y="4084638"/>
            <a:ext cx="2746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2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676</Words>
  <Application>Microsoft Office PowerPoint</Application>
  <PresentationFormat>On-screen Show (4:3)</PresentationFormat>
  <Paragraphs>211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Color2Gray : Salience-Preserving Color Removal</vt:lpstr>
      <vt:lpstr>What is Color-to-Gray?</vt:lpstr>
      <vt:lpstr>PowerPoint Presentation</vt:lpstr>
      <vt:lpstr>Color2gray : Salience-Preserving Color Removal</vt:lpstr>
      <vt:lpstr>PowerPoint Presentation</vt:lpstr>
      <vt:lpstr>Traditional Methods:  Luminance Channels</vt:lpstr>
      <vt:lpstr>PowerPoint Presentation</vt:lpstr>
      <vt:lpstr>3 Challenges = User-defined Parameters</vt:lpstr>
      <vt:lpstr>Challenge 1: Where to get changes from / How to apply changes Consider Influence of neighboring pixels</vt:lpstr>
      <vt:lpstr>m : Neighborhood Size</vt:lpstr>
      <vt:lpstr>Challenge 2: How much contrast depending on the colors?</vt:lpstr>
      <vt:lpstr>a: Chromatic variation maps       to luminance variation</vt:lpstr>
      <vt:lpstr>Challenge 3: Many Color2Gray Solutions</vt:lpstr>
      <vt:lpstr>PowerPoint Presentation</vt:lpstr>
      <vt:lpstr>PowerPoint Presentation</vt:lpstr>
      <vt:lpstr>Algorithm Overview</vt:lpstr>
      <vt:lpstr>Color2Grey Algorithm</vt:lpstr>
      <vt:lpstr>Perceptual Distance</vt:lpstr>
      <vt:lpstr>How to Combine Chrominance and Luminance</vt:lpstr>
      <vt:lpstr>Color2Grey Algorithm</vt:lpstr>
      <vt:lpstr>Robust Color-to-gray via Nonlinear Global Mapping</vt:lpstr>
      <vt:lpstr>Robust Color-to-gray via Nonlinear Global Mapping</vt:lpstr>
      <vt:lpstr>This paper resolves :</vt:lpstr>
      <vt:lpstr>Global Mapping</vt:lpstr>
      <vt:lpstr>Feature Discriminability</vt:lpstr>
      <vt:lpstr>Feature Discriminability</vt:lpstr>
      <vt:lpstr>Optimization</vt:lpstr>
      <vt:lpstr>Optimization</vt:lpstr>
      <vt:lpstr>You can watch videos and supplementary results</vt:lpstr>
      <vt:lpstr>Original    Nonlinear(2nd)  Saliency(1st)</vt:lpstr>
      <vt:lpstr>Original    Nonlinear(2nd)  Saliency(1st)</vt:lpstr>
      <vt:lpstr>Original    Nonlinear(2nd) Saliency(1st)  Grundland07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Color2Gray</dc:title>
  <dc:creator/>
  <cp:lastModifiedBy>Jack Taekyu Shin</cp:lastModifiedBy>
  <cp:revision>30</cp:revision>
  <dcterms:created xsi:type="dcterms:W3CDTF">2006-08-16T00:00:00Z</dcterms:created>
  <dcterms:modified xsi:type="dcterms:W3CDTF">2010-10-11T22:19:57Z</dcterms:modified>
</cp:coreProperties>
</file>