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8" r:id="rId2"/>
    <p:sldId id="257" r:id="rId3"/>
    <p:sldId id="268" r:id="rId4"/>
    <p:sldId id="259" r:id="rId5"/>
    <p:sldId id="267" r:id="rId6"/>
    <p:sldId id="266" r:id="rId7"/>
    <p:sldId id="260" r:id="rId8"/>
    <p:sldId id="283" r:id="rId9"/>
    <p:sldId id="261" r:id="rId10"/>
    <p:sldId id="262" r:id="rId11"/>
    <p:sldId id="263" r:id="rId12"/>
    <p:sldId id="269" r:id="rId13"/>
    <p:sldId id="264" r:id="rId14"/>
    <p:sldId id="265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4" r:id="rId26"/>
    <p:sldId id="280" r:id="rId27"/>
    <p:sldId id="281" r:id="rId28"/>
    <p:sldId id="282" r:id="rId2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328D8E3-5643-4425-8984-BB17448A1EEA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82DEAD0-5C7D-4976-8C0E-EC2AA636D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39F796-BC31-4FF1-BD9B-15BA94A2BF79}" type="slidenum">
              <a:rPr lang="en-GB"/>
              <a:pPr/>
              <a:t>1</a:t>
            </a:fld>
            <a:endParaRPr lang="en-GB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Color2Grey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495800"/>
            <a:ext cx="9144000" cy="1295400"/>
          </a:xfrm>
        </p:spPr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Perceptually Enhanced Color-to-Gray with Versatile Color-Reordering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Helmholtz-</a:t>
            </a:r>
            <a:r>
              <a:rPr lang="en-US" dirty="0" err="1" smtClean="0"/>
              <a:t>Kohlrausch</a:t>
            </a:r>
            <a:r>
              <a:rPr lang="en-US" dirty="0" smtClean="0"/>
              <a:t> predictor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Methods</a:t>
            </a:r>
          </a:p>
          <a:p>
            <a:pPr lvl="1"/>
            <a:r>
              <a:rPr lang="en-US" dirty="0" smtClean="0"/>
              <a:t>N </a:t>
            </a:r>
            <a:r>
              <a:rPr lang="en-US" dirty="0" err="1" smtClean="0"/>
              <a:t>vac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 </a:t>
            </a:r>
            <a:r>
              <a:rPr lang="en-US" dirty="0" err="1" smtClean="0"/>
              <a:t>vcc</a:t>
            </a:r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0770"/>
            <a:ext cx="8153400" cy="664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Helmholtz-</a:t>
            </a:r>
            <a:r>
              <a:rPr lang="en-US" dirty="0" err="1" smtClean="0"/>
              <a:t>Kohlrausch</a:t>
            </a:r>
            <a:r>
              <a:rPr lang="en-US" dirty="0" smtClean="0"/>
              <a:t> predictor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Methods</a:t>
            </a:r>
          </a:p>
          <a:p>
            <a:pPr lvl="1"/>
            <a:r>
              <a:rPr lang="en-US" dirty="0" smtClean="0"/>
              <a:t>N </a:t>
            </a:r>
            <a:r>
              <a:rPr lang="en-US" dirty="0" err="1" smtClean="0"/>
              <a:t>vac</a:t>
            </a:r>
            <a:endParaRPr lang="en-US" dirty="0" smtClean="0"/>
          </a:p>
          <a:p>
            <a:pPr lvl="2"/>
            <a:r>
              <a:rPr lang="en-US" dirty="0" smtClean="0"/>
              <a:t>Decent color ordering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 </a:t>
            </a:r>
            <a:r>
              <a:rPr lang="en-US" dirty="0" err="1" smtClean="0"/>
              <a:t>vcc</a:t>
            </a:r>
            <a:endParaRPr lang="en-US" dirty="0" smtClean="0"/>
          </a:p>
          <a:p>
            <a:pPr lvl="2"/>
            <a:r>
              <a:rPr lang="en-US" dirty="0" smtClean="0"/>
              <a:t>May bring an extreme value.</a:t>
            </a:r>
          </a:p>
          <a:p>
            <a:pPr lvl="3"/>
            <a:r>
              <a:rPr lang="en-US" dirty="0" smtClean="0"/>
              <a:t>Better for </a:t>
            </a:r>
            <a:r>
              <a:rPr lang="en-US" dirty="0" err="1" smtClean="0"/>
              <a:t>discriminability</a:t>
            </a:r>
            <a:r>
              <a:rPr lang="en-US" dirty="0" smtClean="0"/>
              <a:t>.</a:t>
            </a:r>
          </a:p>
          <a:p>
            <a:pPr lvl="2"/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4953000" y="2971800"/>
            <a:ext cx="2286000" cy="1588"/>
          </a:xfrm>
          <a:prstGeom prst="straightConnector1">
            <a:avLst/>
          </a:prstGeom>
          <a:ln w="476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N </a:t>
            </a:r>
            <a:r>
              <a:rPr lang="en-US" dirty="0" err="1" smtClean="0"/>
              <a:t>vac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143000"/>
            <a:ext cx="6858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global mapping…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Helmholtz-</a:t>
            </a:r>
            <a:r>
              <a:rPr lang="en-US" dirty="0" err="1" smtClean="0"/>
              <a:t>Kohlrausch</a:t>
            </a:r>
            <a:r>
              <a:rPr lang="en-US" dirty="0" smtClean="0"/>
              <a:t> predictor does not consider hue changes very much.</a:t>
            </a:r>
          </a:p>
          <a:p>
            <a:pPr lvl="1"/>
            <a:r>
              <a:rPr lang="en-US" dirty="0" smtClean="0"/>
              <a:t>Extreme Case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smtClean="0"/>
              <a:t>a problem-</a:t>
            </a:r>
            <a:r>
              <a:rPr lang="en-US" sz="2400" dirty="0" smtClean="0"/>
              <a:t>Not distinguishable</a:t>
            </a:r>
          </a:p>
          <a:p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657600"/>
            <a:ext cx="450532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: Local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Techniques that use local mapping</a:t>
            </a:r>
          </a:p>
          <a:p>
            <a:pPr lvl="1"/>
            <a:r>
              <a:rPr lang="en-US" dirty="0" smtClean="0"/>
              <a:t>Gooch, Smith, and etc.</a:t>
            </a:r>
          </a:p>
          <a:p>
            <a:pPr lvl="1"/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276600"/>
            <a:ext cx="7837714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362200"/>
            <a:ext cx="8608119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different solution.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Mapping, but it can work like a global mapping.</a:t>
            </a:r>
          </a:p>
          <a:p>
            <a:pPr lvl="1">
              <a:buFont typeface="Wingdings"/>
              <a:buChar char="à"/>
            </a:pPr>
            <a:r>
              <a:rPr lang="en-US" dirty="0" smtClean="0">
                <a:sym typeface="Wingdings" pitchFamily="2" charset="2"/>
              </a:rPr>
              <a:t>Incorporate PCA(Principal Component Analysis)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Use IADCA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Image Adaptive Difference Component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IADCA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How would you convert the color?</a:t>
            </a:r>
          </a:p>
          <a:p>
            <a:pPr lvl="2"/>
            <a:r>
              <a:rPr lang="en-US" dirty="0" smtClean="0"/>
              <a:t>What is most obvious? (Red sign? White sign?)</a:t>
            </a:r>
            <a:endParaRPr 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819400"/>
            <a:ext cx="288607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Elbow Connector 7"/>
          <p:cNvCxnSpPr>
            <a:stCxn id="8196" idx="3"/>
            <a:endCxn id="8197" idx="1"/>
          </p:cNvCxnSpPr>
          <p:nvPr/>
        </p:nvCxnSpPr>
        <p:spPr>
          <a:xfrm flipV="1">
            <a:off x="3267075" y="4252913"/>
            <a:ext cx="1228725" cy="4762"/>
          </a:xfrm>
          <a:prstGeom prst="bentConnector3">
            <a:avLst>
              <a:gd name="adj1" fmla="val 50000"/>
            </a:avLst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819400"/>
            <a:ext cx="288607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2819400"/>
            <a:ext cx="286702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we perceive is related to the image.</a:t>
            </a:r>
          </a:p>
          <a:p>
            <a:pPr lvl="1"/>
            <a:r>
              <a:rPr lang="en-US" dirty="0" smtClean="0"/>
              <a:t>We need an image adaptive conversion.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IADCA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Image Adaptive </a:t>
            </a:r>
            <a:r>
              <a:rPr lang="en-US" dirty="0" smtClean="0"/>
              <a:t>Difference Component </a:t>
            </a:r>
            <a:r>
              <a:rPr lang="en-US" dirty="0" smtClean="0"/>
              <a:t>Analysis</a:t>
            </a:r>
          </a:p>
          <a:p>
            <a:pPr lvl="2"/>
            <a:r>
              <a:rPr lang="en-US" dirty="0" smtClean="0"/>
              <a:t>Image-Adaptive </a:t>
            </a:r>
            <a:r>
              <a:rPr lang="en-US" dirty="0" smtClean="0">
                <a:solidFill>
                  <a:srgbClr val="FF0000"/>
                </a:solidFill>
              </a:rPr>
              <a:t>Difference</a:t>
            </a:r>
            <a:r>
              <a:rPr lang="en-US" dirty="0" smtClean="0"/>
              <a:t> Component Analysis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color-to-grey?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2" descr="C:\Users\Jack Taekyu Shin\Desktop\Color Research\My Method\results2with0.5\RG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5400"/>
            <a:ext cx="3657600" cy="2743961"/>
          </a:xfrm>
          <a:prstGeom prst="rect">
            <a:avLst/>
          </a:prstGeom>
          <a:noFill/>
        </p:spPr>
      </p:pic>
      <p:pic>
        <p:nvPicPr>
          <p:cNvPr id="2050" name="Picture 2" descr="C:\Users\Jack Taekyu Shin\Desktop\Color Research\My Method\results2with0.5\RGB.jpg_Gre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3458" y="1354016"/>
            <a:ext cx="3804609" cy="2854249"/>
          </a:xfrm>
          <a:prstGeom prst="rect">
            <a:avLst/>
          </a:prstGeom>
          <a:noFill/>
        </p:spPr>
      </p:pic>
      <p:pic>
        <p:nvPicPr>
          <p:cNvPr id="2051" name="Picture 3" descr="C:\Users\Jack Taekyu Shin\Desktop\Color Research\My Method\results2with0.5\RGB.jpg_Grey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4114038"/>
            <a:ext cx="3657600" cy="2743961"/>
          </a:xfrm>
          <a:prstGeom prst="rect">
            <a:avLst/>
          </a:prstGeom>
          <a:noFill/>
        </p:spPr>
      </p:pic>
      <p:cxnSp>
        <p:nvCxnSpPr>
          <p:cNvPr id="8" name="Elbow Connector 7"/>
          <p:cNvCxnSpPr/>
          <p:nvPr/>
        </p:nvCxnSpPr>
        <p:spPr>
          <a:xfrm>
            <a:off x="3657600" y="2743581"/>
            <a:ext cx="1695858" cy="1137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endCxn id="2051" idx="1"/>
          </p:cNvCxnSpPr>
          <p:nvPr/>
        </p:nvCxnSpPr>
        <p:spPr>
          <a:xfrm rot="16200000" flipH="1">
            <a:off x="3238693" y="3238311"/>
            <a:ext cx="2742817" cy="175259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2667000"/>
            <a:ext cx="4572000" cy="3459163"/>
          </a:xfrm>
        </p:spPr>
        <p:txBody>
          <a:bodyPr/>
          <a:lstStyle/>
          <a:p>
            <a:r>
              <a:rPr lang="en-US" dirty="0" smtClean="0"/>
              <a:t>Our cones and rods are distributed through our eyes.</a:t>
            </a:r>
          </a:p>
          <a:p>
            <a:r>
              <a:rPr lang="en-US" dirty="0" smtClean="0"/>
              <a:t>Perceive some particular colors more.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52600"/>
            <a:ext cx="420297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 Adaptive + Color Perception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1752600"/>
          </a:xfrm>
        </p:spPr>
        <p:txBody>
          <a:bodyPr/>
          <a:lstStyle/>
          <a:p>
            <a:r>
              <a:rPr lang="en-US" dirty="0" smtClean="0"/>
              <a:t>Compute difference between the human visual system and normal color space.</a:t>
            </a:r>
          </a:p>
          <a:p>
            <a:r>
              <a:rPr lang="en-US" dirty="0" smtClean="0"/>
              <a:t>Has to be image adaptive.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IADCA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Formula</a:t>
            </a:r>
          </a:p>
          <a:p>
            <a:pPr lvl="1"/>
            <a:r>
              <a:rPr lang="en-US" sz="2400" dirty="0" smtClean="0"/>
              <a:t>We pick one neighbor pixel using Gaussian distribution.</a:t>
            </a:r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819400"/>
            <a:ext cx="5562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5257800"/>
            <a:ext cx="76581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IADCA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590800"/>
            <a:ext cx="700028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Notice user-variable 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133600"/>
            <a:ext cx="737235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 know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819400"/>
            <a:ext cx="7526364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variable 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can manipulate color-ordering.</a:t>
            </a:r>
          </a:p>
          <a:p>
            <a:pPr lvl="1"/>
            <a:r>
              <a:rPr lang="en-US" dirty="0" smtClean="0"/>
              <a:t>Hue Order Manipulation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895600"/>
            <a:ext cx="78486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Hue? Saturation as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can manipulate color-ordering.</a:t>
            </a:r>
          </a:p>
          <a:p>
            <a:pPr lvl="1"/>
            <a:r>
              <a:rPr lang="en-US" dirty="0" smtClean="0"/>
              <a:t>Saturation Order Manipulation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048000"/>
            <a:ext cx="78581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</a:p>
          <a:p>
            <a:pPr lvl="1"/>
            <a:r>
              <a:rPr lang="en-US" dirty="0" smtClean="0"/>
              <a:t>Fast enough</a:t>
            </a:r>
          </a:p>
          <a:p>
            <a:pPr lvl="2"/>
            <a:r>
              <a:rPr lang="en-US" dirty="0" smtClean="0"/>
              <a:t>About 0.3 seconds for a conversion</a:t>
            </a:r>
          </a:p>
          <a:p>
            <a:pPr lvl="3"/>
            <a:r>
              <a:rPr lang="en-US" dirty="0" smtClean="0"/>
              <a:t>(200x198x24bit-color image)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See the paper.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assume that everybody has some basis for color spaces and conversions.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Recognize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Preserving saturation and hue contrasts</a:t>
            </a:r>
          </a:p>
          <a:p>
            <a:pPr lvl="1"/>
            <a:r>
              <a:rPr lang="en-US" dirty="0" smtClean="0"/>
              <a:t>Generally achieved</a:t>
            </a:r>
          </a:p>
          <a:p>
            <a:r>
              <a:rPr lang="en-US" dirty="0" smtClean="0"/>
              <a:t>Preserving luminance consistency</a:t>
            </a:r>
          </a:p>
          <a:p>
            <a:pPr lvl="1"/>
            <a:r>
              <a:rPr lang="en-US" dirty="0" smtClean="0"/>
              <a:t>achieved</a:t>
            </a:r>
          </a:p>
          <a:p>
            <a:r>
              <a:rPr lang="en-US" dirty="0" smtClean="0"/>
              <a:t>Robust Color Ordering*</a:t>
            </a:r>
          </a:p>
          <a:p>
            <a:pPr lvl="1"/>
            <a:r>
              <a:rPr lang="en-US" dirty="0" smtClean="0"/>
              <a:t>achieved</a:t>
            </a:r>
          </a:p>
          <a:p>
            <a:r>
              <a:rPr lang="en-US" dirty="0" smtClean="0"/>
              <a:t>Mapping accuracy</a:t>
            </a:r>
          </a:p>
          <a:p>
            <a:pPr lvl="1"/>
            <a:r>
              <a:rPr lang="en-US" dirty="0" smtClean="0"/>
              <a:t>achieved</a:t>
            </a:r>
          </a:p>
          <a:p>
            <a:r>
              <a:rPr lang="en-US" dirty="0" smtClean="0"/>
              <a:t>Perceptually pleasing </a:t>
            </a:r>
            <a:r>
              <a:rPr lang="en-US" dirty="0" err="1" smtClean="0"/>
              <a:t>greyscale</a:t>
            </a:r>
            <a:endParaRPr lang="en-US" dirty="0" smtClean="0"/>
          </a:p>
          <a:p>
            <a:pPr lvl="1"/>
            <a:r>
              <a:rPr lang="en-US" dirty="0" smtClean="0"/>
              <a:t>Cannot be defined. User study necessary.</a:t>
            </a:r>
          </a:p>
          <a:p>
            <a:r>
              <a:rPr lang="en-US" dirty="0" smtClean="0"/>
              <a:t>Global Mapping Consistency</a:t>
            </a:r>
          </a:p>
          <a:p>
            <a:pPr lvl="1"/>
            <a:r>
              <a:rPr lang="en-US" dirty="0" smtClean="0"/>
              <a:t>Achieved</a:t>
            </a:r>
          </a:p>
          <a:p>
            <a:r>
              <a:rPr lang="en-US" dirty="0" smtClean="0"/>
              <a:t>Algorithm Complexity</a:t>
            </a:r>
          </a:p>
          <a:p>
            <a:pPr lvl="1"/>
            <a:r>
              <a:rPr lang="en-US" dirty="0" smtClean="0"/>
              <a:t>Fast enough to be user-interactive.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 ordering can be a main issue.</a:t>
            </a:r>
          </a:p>
          <a:p>
            <a:pPr lvl="1"/>
            <a:r>
              <a:rPr lang="en-US" dirty="0" smtClean="0"/>
              <a:t>[Kim et. al, 2009] </a:t>
            </a:r>
          </a:p>
          <a:p>
            <a:r>
              <a:rPr lang="en-US" dirty="0" smtClean="0"/>
              <a:t>Color </a:t>
            </a:r>
            <a:r>
              <a:rPr lang="en-US" dirty="0" err="1" smtClean="0"/>
              <a:t>discriminability</a:t>
            </a:r>
            <a:r>
              <a:rPr lang="en-US" dirty="0" smtClean="0"/>
              <a:t> is </a:t>
            </a:r>
            <a:r>
              <a:rPr lang="en-US" dirty="0" err="1" smtClean="0"/>
              <a:t>achieveable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Visual accuracy generally ensures visually pleasing color-to-grey conversion.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Cadik</a:t>
            </a:r>
            <a:r>
              <a:rPr lang="en-US" dirty="0" smtClean="0"/>
              <a:t> et. al, 2008]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1981200"/>
          </a:xfrm>
        </p:spPr>
        <p:txBody>
          <a:bodyPr/>
          <a:lstStyle/>
          <a:p>
            <a:r>
              <a:rPr lang="en-US" dirty="0" smtClean="0"/>
              <a:t>Visually accurate conversion</a:t>
            </a:r>
          </a:p>
          <a:p>
            <a:pPr lvl="1"/>
            <a:r>
              <a:rPr lang="en-US" dirty="0" smtClean="0"/>
              <a:t>not only accurate and pleasing scenes.</a:t>
            </a:r>
          </a:p>
          <a:p>
            <a:pPr lvl="1">
              <a:buFont typeface="Wingdings"/>
              <a:buChar char="è"/>
            </a:pPr>
            <a:r>
              <a:rPr lang="en-US" dirty="0" smtClean="0">
                <a:sym typeface="Wingdings" pitchFamily="2" charset="2"/>
              </a:rPr>
              <a:t>Studies on human perception are crucial.</a:t>
            </a:r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smtClean="0"/>
              <a:t>Global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Helmholtz-</a:t>
            </a:r>
            <a:r>
              <a:rPr lang="en-US" dirty="0" err="1" smtClean="0"/>
              <a:t>Kohlrausch</a:t>
            </a:r>
            <a:r>
              <a:rPr lang="en-US" dirty="0" smtClean="0"/>
              <a:t> predictor</a:t>
            </a:r>
          </a:p>
          <a:p>
            <a:pPr lvl="1"/>
            <a:r>
              <a:rPr lang="en-US" dirty="0" err="1" smtClean="0"/>
              <a:t>Nayatani’s</a:t>
            </a:r>
            <a:r>
              <a:rPr lang="en-US" dirty="0" smtClean="0"/>
              <a:t> research on how human visual system perceives a color.</a:t>
            </a:r>
          </a:p>
          <a:p>
            <a:pPr lvl="1"/>
            <a:r>
              <a:rPr lang="en-US" dirty="0" smtClean="0"/>
              <a:t>It is based on the fact that:</a:t>
            </a:r>
          </a:p>
          <a:p>
            <a:pPr lvl="2"/>
            <a:r>
              <a:rPr lang="en-US" dirty="0" smtClean="0"/>
              <a:t>Saturation         </a:t>
            </a:r>
            <a:r>
              <a:rPr lang="en-US" dirty="0" smtClean="0">
                <a:sym typeface="Wingdings" pitchFamily="2" charset="2"/>
              </a:rPr>
              <a:t>    Perceived intensity </a:t>
            </a:r>
          </a:p>
          <a:p>
            <a:r>
              <a:rPr lang="en-US" dirty="0" err="1" smtClean="0"/>
              <a:t>Bezold-Brucke</a:t>
            </a:r>
            <a:r>
              <a:rPr lang="en-US" dirty="0" smtClean="0"/>
              <a:t> effects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Hue distance and perceived intensity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Non – Linear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3048794" y="3809206"/>
            <a:ext cx="304800" cy="1588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6553994" y="3809206"/>
            <a:ext cx="304800" cy="1588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</a:t>
            </a:r>
            <a:r>
              <a:rPr lang="en-US" dirty="0" err="1" smtClean="0"/>
              <a:t>CIELab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is based on the wrong Von </a:t>
            </a:r>
            <a:r>
              <a:rPr lang="en-US" dirty="0" err="1" smtClean="0"/>
              <a:t>Kries</a:t>
            </a:r>
            <a:r>
              <a:rPr lang="en-US" dirty="0" smtClean="0"/>
              <a:t> model.</a:t>
            </a:r>
          </a:p>
          <a:p>
            <a:endParaRPr lang="en-US" dirty="0" smtClean="0"/>
          </a:p>
          <a:p>
            <a:r>
              <a:rPr lang="en-US" dirty="0" smtClean="0"/>
              <a:t>It misses out on some perceptual effects.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Bezold-Brucke</a:t>
            </a:r>
            <a:r>
              <a:rPr lang="en-US" dirty="0" smtClean="0"/>
              <a:t>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Hurvich</a:t>
            </a:r>
            <a:r>
              <a:rPr lang="en-US" dirty="0" smtClean="0"/>
              <a:t> ’81, pg 73.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76400"/>
            <a:ext cx="7010400" cy="4384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444</Words>
  <Application>Microsoft Office PowerPoint</Application>
  <PresentationFormat>On-screen Show (4:3)</PresentationFormat>
  <Paragraphs>118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Color2Grey</vt:lpstr>
      <vt:lpstr>What is color-to-grey?</vt:lpstr>
      <vt:lpstr>Slide 3</vt:lpstr>
      <vt:lpstr>Recognize Problems</vt:lpstr>
      <vt:lpstr>Previously</vt:lpstr>
      <vt:lpstr>Conclusion</vt:lpstr>
      <vt:lpstr>Our Global Mapping</vt:lpstr>
      <vt:lpstr>Why not CIELab?</vt:lpstr>
      <vt:lpstr>Bezold-Brucke effects</vt:lpstr>
      <vt:lpstr>Helmholtz-Kohlrausch predictor</vt:lpstr>
      <vt:lpstr>Slide 11</vt:lpstr>
      <vt:lpstr>Helmholtz-Kohlrausch predictor</vt:lpstr>
      <vt:lpstr>N vac</vt:lpstr>
      <vt:lpstr>After global mapping…</vt:lpstr>
      <vt:lpstr>Solution : Local Mapping</vt:lpstr>
      <vt:lpstr>More Problems</vt:lpstr>
      <vt:lpstr>We need a different solution.</vt:lpstr>
      <vt:lpstr>Why IADCA ?</vt:lpstr>
      <vt:lpstr>Slide 19</vt:lpstr>
      <vt:lpstr>More</vt:lpstr>
      <vt:lpstr>Image Adaptive + Color Perception</vt:lpstr>
      <vt:lpstr>IADCA</vt:lpstr>
      <vt:lpstr>IADCA</vt:lpstr>
      <vt:lpstr>Notice user-variable p</vt:lpstr>
      <vt:lpstr>Now we know axis</vt:lpstr>
      <vt:lpstr>User-defined variable p</vt:lpstr>
      <vt:lpstr>Just Hue? Saturation as well</vt:lpstr>
      <vt:lpstr>Result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Color2Grey</dc:title>
  <dc:creator>Jack Taekyu Shin</dc:creator>
  <cp:lastModifiedBy>Jack Taekyu Shin</cp:lastModifiedBy>
  <cp:revision>62</cp:revision>
  <dcterms:created xsi:type="dcterms:W3CDTF">2006-08-16T00:00:00Z</dcterms:created>
  <dcterms:modified xsi:type="dcterms:W3CDTF">2010-12-06T06:06:36Z</dcterms:modified>
</cp:coreProperties>
</file>