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9" r:id="rId3"/>
    <p:sldId id="261" r:id="rId4"/>
    <p:sldId id="262" r:id="rId5"/>
    <p:sldId id="265" r:id="rId6"/>
    <p:sldId id="266" r:id="rId7"/>
    <p:sldId id="264" r:id="rId8"/>
    <p:sldId id="259" r:id="rId9"/>
    <p:sldId id="25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62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9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237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634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20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042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94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3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27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84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79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64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54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15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10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E9B52-3840-4420-9F5B-AA18B753AD57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4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Contato.rafaelwanderley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passion4fashion.blogspot.com/2011/05/sucesso-brecho-dazamiga-e-look-do-dia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BD275-E77E-46D8-A4E6-BC1FE147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49" y="1822174"/>
            <a:ext cx="10202701" cy="4876800"/>
          </a:xfrm>
        </p:spPr>
        <p:txBody>
          <a:bodyPr>
            <a:normAutofit/>
          </a:bodyPr>
          <a:lstStyle/>
          <a:p>
            <a:r>
              <a:rPr lang="pt-BR" sz="20000" dirty="0">
                <a:solidFill>
                  <a:srgbClr val="FF0000"/>
                </a:solidFill>
              </a:rPr>
              <a:t>Escambo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806BF-151A-4D32-878C-C4B0720B7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248400"/>
            <a:ext cx="8596668" cy="450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>
                <a:solidFill>
                  <a:srgbClr val="92D050"/>
                </a:solidFill>
              </a:rPr>
              <a:t>Rafael Wanderley Vitor  Sá</a:t>
            </a:r>
          </a:p>
        </p:txBody>
      </p:sp>
      <p:sp>
        <p:nvSpPr>
          <p:cNvPr id="5" name="Seta: Curva para Cima 4">
            <a:extLst>
              <a:ext uri="{FF2B5EF4-FFF2-40B4-BE49-F238E27FC236}">
                <a16:creationId xmlns:a16="http://schemas.microsoft.com/office/drawing/2014/main" id="{D1BCDAC5-D4B3-4D4F-840C-AB42356DCAA2}"/>
              </a:ext>
            </a:extLst>
          </p:cNvPr>
          <p:cNvSpPr/>
          <p:nvPr/>
        </p:nvSpPr>
        <p:spPr>
          <a:xfrm rot="16200000">
            <a:off x="9056502" y="2373498"/>
            <a:ext cx="3995530" cy="1991734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Seta: Curva para Cima 5">
            <a:extLst>
              <a:ext uri="{FF2B5EF4-FFF2-40B4-BE49-F238E27FC236}">
                <a16:creationId xmlns:a16="http://schemas.microsoft.com/office/drawing/2014/main" id="{4D888BBE-AD2C-4C46-8668-11C2DA62E366}"/>
              </a:ext>
            </a:extLst>
          </p:cNvPr>
          <p:cNvSpPr/>
          <p:nvPr/>
        </p:nvSpPr>
        <p:spPr>
          <a:xfrm rot="5400000">
            <a:off x="-860033" y="2525898"/>
            <a:ext cx="3995530" cy="1991734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4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F69F0-67B6-4176-A777-A0053BF4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0417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CONCLUSÃO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ECBBB-BDB7-42E9-B096-33D28F093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91479"/>
            <a:ext cx="9712370" cy="51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Sentimo-nos privilegiados por sermos escolhidos para realizar esse trabalho e poder trazermos essa empresa para a era dos comércios digitais, esperamos manter o vinculo e podermos ajudar esse projeto crescer.</a:t>
            </a:r>
          </a:p>
          <a:p>
            <a:pPr marL="0" indent="0">
              <a:buNone/>
            </a:pPr>
            <a:endParaRPr lang="pt-BR" sz="40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Rafael Wanderley</a:t>
            </a:r>
          </a:p>
          <a:p>
            <a:pPr marL="0" indent="0" algn="ctr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Desenvolvedor Web</a:t>
            </a:r>
          </a:p>
          <a:p>
            <a:pPr marL="0" indent="0" algn="ctr">
              <a:buNone/>
            </a:pPr>
            <a:endParaRPr lang="pt-BR" sz="22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Contatos: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(21) 96573-8423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(21) 97493-5875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Contato.rafaelwanderley@gmail.com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58713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56C8E-16E8-4602-804D-6B0F59F0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abordaremos: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2168E1-0E08-48B4-97B4-40294826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>
                <a:solidFill>
                  <a:srgbClr val="92D050"/>
                </a:solidFill>
              </a:rPr>
              <a:t>Justificativa</a:t>
            </a:r>
          </a:p>
          <a:p>
            <a:r>
              <a:rPr lang="pt-BR" sz="3000" dirty="0">
                <a:solidFill>
                  <a:srgbClr val="92D050"/>
                </a:solidFill>
              </a:rPr>
              <a:t>Definição do Problema</a:t>
            </a:r>
          </a:p>
          <a:p>
            <a:r>
              <a:rPr lang="pt-BR" sz="3000" dirty="0">
                <a:solidFill>
                  <a:srgbClr val="92D050"/>
                </a:solidFill>
              </a:rPr>
              <a:t>Objetivos Gerais</a:t>
            </a:r>
          </a:p>
          <a:p>
            <a:r>
              <a:rPr lang="pt-BR" sz="3000" dirty="0">
                <a:solidFill>
                  <a:srgbClr val="92D050"/>
                </a:solidFill>
              </a:rPr>
              <a:t>Mapa do site</a:t>
            </a:r>
          </a:p>
          <a:p>
            <a:r>
              <a:rPr lang="pt-BR" sz="3000" dirty="0">
                <a:solidFill>
                  <a:srgbClr val="92D050"/>
                </a:solidFill>
              </a:rPr>
              <a:t>Cronograma</a:t>
            </a:r>
          </a:p>
          <a:p>
            <a:r>
              <a:rPr lang="pt-BR" sz="3000" dirty="0">
                <a:solidFill>
                  <a:srgbClr val="92D050"/>
                </a:solidFill>
              </a:rPr>
              <a:t>Conclusão</a:t>
            </a:r>
          </a:p>
          <a:p>
            <a:endParaRPr lang="pt-BR" sz="3000" dirty="0">
              <a:solidFill>
                <a:srgbClr val="92D050"/>
              </a:solidFill>
            </a:endParaRPr>
          </a:p>
          <a:p>
            <a:endParaRPr lang="pt-BR" sz="3000" dirty="0">
              <a:solidFill>
                <a:srgbClr val="92D050"/>
              </a:solidFill>
            </a:endParaRPr>
          </a:p>
          <a:p>
            <a:endParaRPr lang="pt-BR" sz="3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0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3C6E9E9-21D4-4E91-9AB4-D8D660AE2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740404"/>
            <a:ext cx="5168348" cy="461910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844AD0-D70A-4694-88FD-AE996B24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87014" cy="689113"/>
          </a:xfrm>
        </p:spPr>
        <p:txBody>
          <a:bodyPr>
            <a:normAutofit fontScale="90000"/>
          </a:bodyPr>
          <a:lstStyle/>
          <a:p>
            <a:r>
              <a:rPr lang="pt-BR" sz="5600" dirty="0">
                <a:latin typeface="Calibri" panose="020F0502020204030204" pitchFamily="34" charset="0"/>
                <a:cs typeface="Calibri" panose="020F0502020204030204" pitchFamily="34" charset="0"/>
              </a:rPr>
              <a:t>JUSTIFICATIVA: PORQUE CRIAR O SITE?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0D930-30A4-46AD-A287-D5AAD6BFA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69" y="1842052"/>
            <a:ext cx="5816231" cy="4517458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cliente me procurou por que queria criar um e-</a:t>
            </a:r>
            <a:r>
              <a:rPr lang="pt-BR" sz="40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comerce</a:t>
            </a:r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alcançar um publico maior na internet e permitir que seus amigos anunciem em seu site.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94B4FC-A968-43E3-97ED-B1BB283F472B}"/>
              </a:ext>
            </a:extLst>
          </p:cNvPr>
          <p:cNvSpPr txBox="1"/>
          <p:nvPr/>
        </p:nvSpPr>
        <p:spPr>
          <a:xfrm>
            <a:off x="3786081" y="9417884"/>
            <a:ext cx="7041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thepassion4fashion.blogspot.com/2011/05/sucesso-brecho-dazamiga-e-look-do-dia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3599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C9ED-710B-4CAF-B858-B3CD08BE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DEFINIÇÃO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6DAC20-4D56-4E18-B613-53CF8DA5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cliente quer criar um uma maneira de os amigos e clientes possam vender seus produtos de forma fácil, sem precisar de muito dinheiro para anunciar, comprar outros tipos de produtos e trocar entre si, através do sistema de venda on-line e precisa de um site seguro e confiável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4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2973A-2A86-4894-A0C6-346A67E0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78" y="397565"/>
            <a:ext cx="8596668" cy="675861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OBJETIVOS GERAIS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8F461-72AF-48E3-8236-10FCE19F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178" y="2412379"/>
            <a:ext cx="6041518" cy="3880773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Nesse site o cliente terá os produtos expostos e permitirá que novos clientes se cadastrem e tenham seus produtos expostos também.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5F4E20-6F6B-4533-B180-20CA54894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4" y="1716157"/>
            <a:ext cx="3781119" cy="47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9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903F7-D923-4870-A8CF-D7096191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OBJETIVOS GERAIS</a:t>
            </a:r>
            <a:endParaRPr lang="pt-BR" sz="5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26A58-24DE-4FA8-81AE-8696E988D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cliente também pretende  utilizar o trafego pago para atrair novos clientes e usuários para o seu e-</a:t>
            </a:r>
            <a:r>
              <a:rPr lang="pt-BR" sz="40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comerce</a:t>
            </a:r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37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371BE-9468-47F6-B08B-6EB516F6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1792"/>
            <a:ext cx="8596668" cy="821635"/>
          </a:xfrm>
        </p:spPr>
        <p:txBody>
          <a:bodyPr/>
          <a:lstStyle/>
          <a:p>
            <a:pPr algn="ctr"/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647566-A75A-4977-B540-697295FC9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245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site será feito em:</a:t>
            </a:r>
          </a:p>
          <a:p>
            <a:r>
              <a:rPr lang="pt-BR" sz="40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</a:t>
            </a:r>
          </a:p>
          <a:p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 3</a:t>
            </a:r>
          </a:p>
          <a:p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script</a:t>
            </a:r>
          </a:p>
          <a:p>
            <a:pPr marL="0" indent="0">
              <a:buNone/>
            </a:pPr>
            <a:endParaRPr lang="pt-BR" sz="40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cliente já possui um domínio e usará um servidor próprio</a:t>
            </a:r>
          </a:p>
        </p:txBody>
      </p:sp>
    </p:spTree>
    <p:extLst>
      <p:ext uri="{BB962C8B-B14F-4D97-AF65-F5344CB8AC3E}">
        <p14:creationId xmlns:p14="http://schemas.microsoft.com/office/powerpoint/2010/main" val="396305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32825-F0B1-4B26-98A8-F5183D8A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629" y="51433"/>
            <a:ext cx="8596668" cy="715617"/>
          </a:xfrm>
        </p:spPr>
        <p:txBody>
          <a:bodyPr/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MAPA DO SITE WEB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37CD53-9709-457D-84EB-EBA8CB37D653}"/>
              </a:ext>
            </a:extLst>
          </p:cNvPr>
          <p:cNvSpPr/>
          <p:nvPr/>
        </p:nvSpPr>
        <p:spPr>
          <a:xfrm>
            <a:off x="4670867" y="2869958"/>
            <a:ext cx="1596888" cy="482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Cadastro de produtos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3F37374-1E8F-48EE-813B-59EE2542CA18}"/>
              </a:ext>
            </a:extLst>
          </p:cNvPr>
          <p:cNvSpPr/>
          <p:nvPr/>
        </p:nvSpPr>
        <p:spPr>
          <a:xfrm>
            <a:off x="4819954" y="3991772"/>
            <a:ext cx="1298713" cy="482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Favoritos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F4F53E3-93F1-4274-960C-CD5E7B2F7A34}"/>
              </a:ext>
            </a:extLst>
          </p:cNvPr>
          <p:cNvSpPr/>
          <p:nvPr/>
        </p:nvSpPr>
        <p:spPr>
          <a:xfrm>
            <a:off x="4603347" y="1880882"/>
            <a:ext cx="1590536" cy="6001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Perfil cliente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D4D16E3-97C2-409A-B60E-7528C0528E3C}"/>
              </a:ext>
            </a:extLst>
          </p:cNvPr>
          <p:cNvSpPr/>
          <p:nvPr/>
        </p:nvSpPr>
        <p:spPr>
          <a:xfrm>
            <a:off x="3217881" y="5089594"/>
            <a:ext cx="1292087" cy="482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carrinho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7C27511-62C4-4784-9F38-FCCA827F2739}"/>
              </a:ext>
            </a:extLst>
          </p:cNvPr>
          <p:cNvSpPr/>
          <p:nvPr/>
        </p:nvSpPr>
        <p:spPr>
          <a:xfrm>
            <a:off x="2948607" y="2794030"/>
            <a:ext cx="1298713" cy="482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Catálogo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F062820-6523-4E51-A3C3-7220502B5A7B}"/>
              </a:ext>
            </a:extLst>
          </p:cNvPr>
          <p:cNvSpPr/>
          <p:nvPr/>
        </p:nvSpPr>
        <p:spPr>
          <a:xfrm>
            <a:off x="4208959" y="706595"/>
            <a:ext cx="1298713" cy="5054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Index.html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B1B6DF4-948C-473F-A455-C409B8A01DB6}"/>
              </a:ext>
            </a:extLst>
          </p:cNvPr>
          <p:cNvSpPr/>
          <p:nvPr/>
        </p:nvSpPr>
        <p:spPr>
          <a:xfrm>
            <a:off x="1805475" y="4026420"/>
            <a:ext cx="1298713" cy="482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Perfil produto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8FE7018-4497-4BE2-9641-B3B6CBC4532E}"/>
              </a:ext>
            </a:extLst>
          </p:cNvPr>
          <p:cNvSpPr/>
          <p:nvPr/>
        </p:nvSpPr>
        <p:spPr>
          <a:xfrm>
            <a:off x="5469310" y="5089592"/>
            <a:ext cx="1676401" cy="482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Pagina de pagamento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79FAED75-53BA-43B1-9DF7-D255AF71201F}"/>
              </a:ext>
            </a:extLst>
          </p:cNvPr>
          <p:cNvSpPr/>
          <p:nvPr/>
        </p:nvSpPr>
        <p:spPr>
          <a:xfrm>
            <a:off x="1165790" y="1944247"/>
            <a:ext cx="1590536" cy="6001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Acesso sem cadastro</a:t>
            </a:r>
          </a:p>
        </p:txBody>
      </p:sp>
      <p:cxnSp>
        <p:nvCxnSpPr>
          <p:cNvPr id="107" name="Conector: Angulado 106">
            <a:extLst>
              <a:ext uri="{FF2B5EF4-FFF2-40B4-BE49-F238E27FC236}">
                <a16:creationId xmlns:a16="http://schemas.microsoft.com/office/drawing/2014/main" id="{017D35EC-2DFF-426C-8C36-44C04A44151E}"/>
              </a:ext>
            </a:extLst>
          </p:cNvPr>
          <p:cNvCxnSpPr>
            <a:cxnSpLocks/>
            <a:stCxn id="13" idx="1"/>
            <a:endCxn id="92" idx="0"/>
          </p:cNvCxnSpPr>
          <p:nvPr/>
        </p:nvCxnSpPr>
        <p:spPr>
          <a:xfrm rot="10800000" flipV="1">
            <a:off x="1961059" y="959337"/>
            <a:ext cx="2247901" cy="984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Angulado 150">
            <a:extLst>
              <a:ext uri="{FF2B5EF4-FFF2-40B4-BE49-F238E27FC236}">
                <a16:creationId xmlns:a16="http://schemas.microsoft.com/office/drawing/2014/main" id="{9AA67BB3-0BB3-4F01-9AD0-147F41943E1C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16200000" flipH="1">
            <a:off x="5239521" y="2640168"/>
            <a:ext cx="388884" cy="706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C48CFA2B-60C3-42D8-ABF2-844DD230FDC4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rot="10800000">
            <a:off x="4247321" y="3035365"/>
            <a:ext cx="423547" cy="75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: Angulado 157">
            <a:extLst>
              <a:ext uri="{FF2B5EF4-FFF2-40B4-BE49-F238E27FC236}">
                <a16:creationId xmlns:a16="http://schemas.microsoft.com/office/drawing/2014/main" id="{CF580F5E-1608-4A6C-83DF-CDFC7BFDAD2B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16200000" flipH="1">
            <a:off x="3730755" y="3143908"/>
            <a:ext cx="956408" cy="1221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: Angulado 160">
            <a:extLst>
              <a:ext uri="{FF2B5EF4-FFF2-40B4-BE49-F238E27FC236}">
                <a16:creationId xmlns:a16="http://schemas.microsoft.com/office/drawing/2014/main" id="{00B05B01-E7BA-4309-A54C-FECC517747C3}"/>
              </a:ext>
            </a:extLst>
          </p:cNvPr>
          <p:cNvCxnSpPr>
            <a:stCxn id="9" idx="1"/>
            <a:endCxn id="11" idx="0"/>
          </p:cNvCxnSpPr>
          <p:nvPr/>
        </p:nvCxnSpPr>
        <p:spPr>
          <a:xfrm rot="10800000" flipV="1">
            <a:off x="3597965" y="2180978"/>
            <a:ext cx="1005383" cy="61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: Angulado 163">
            <a:extLst>
              <a:ext uri="{FF2B5EF4-FFF2-40B4-BE49-F238E27FC236}">
                <a16:creationId xmlns:a16="http://schemas.microsoft.com/office/drawing/2014/main" id="{93026EE9-E3E0-4BFF-81F2-7CB89F9C8886}"/>
              </a:ext>
            </a:extLst>
          </p:cNvPr>
          <p:cNvCxnSpPr>
            <a:stCxn id="92" idx="2"/>
            <a:endCxn id="11" idx="1"/>
          </p:cNvCxnSpPr>
          <p:nvPr/>
        </p:nvCxnSpPr>
        <p:spPr>
          <a:xfrm rot="16200000" flipH="1">
            <a:off x="2209369" y="2296127"/>
            <a:ext cx="490926" cy="987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: Angulado 178">
            <a:extLst>
              <a:ext uri="{FF2B5EF4-FFF2-40B4-BE49-F238E27FC236}">
                <a16:creationId xmlns:a16="http://schemas.microsoft.com/office/drawing/2014/main" id="{2653E210-CB4D-4342-BF76-09CB44EFD61B}"/>
              </a:ext>
            </a:extLst>
          </p:cNvPr>
          <p:cNvCxnSpPr>
            <a:stCxn id="11" idx="2"/>
            <a:endCxn id="23" idx="3"/>
          </p:cNvCxnSpPr>
          <p:nvPr/>
        </p:nvCxnSpPr>
        <p:spPr>
          <a:xfrm rot="5400000">
            <a:off x="2855548" y="3525339"/>
            <a:ext cx="991056" cy="493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: Angulado 182">
            <a:extLst>
              <a:ext uri="{FF2B5EF4-FFF2-40B4-BE49-F238E27FC236}">
                <a16:creationId xmlns:a16="http://schemas.microsoft.com/office/drawing/2014/main" id="{7E871FB8-ED9E-4A5B-ACD8-314F3CDA9FA1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4359042" y="3979324"/>
            <a:ext cx="615153" cy="160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: Angulado 184">
            <a:extLst>
              <a:ext uri="{FF2B5EF4-FFF2-40B4-BE49-F238E27FC236}">
                <a16:creationId xmlns:a16="http://schemas.microsoft.com/office/drawing/2014/main" id="{C0D17B91-66CE-4564-9F02-AB43C4125D64}"/>
              </a:ext>
            </a:extLst>
          </p:cNvPr>
          <p:cNvCxnSpPr>
            <a:stCxn id="23" idx="2"/>
            <a:endCxn id="10" idx="1"/>
          </p:cNvCxnSpPr>
          <p:nvPr/>
        </p:nvCxnSpPr>
        <p:spPr>
          <a:xfrm rot="16200000" flipH="1">
            <a:off x="2425436" y="4538484"/>
            <a:ext cx="821840" cy="76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: Angulado 186">
            <a:extLst>
              <a:ext uri="{FF2B5EF4-FFF2-40B4-BE49-F238E27FC236}">
                <a16:creationId xmlns:a16="http://schemas.microsoft.com/office/drawing/2014/main" id="{F295A2BF-B781-4A7F-8C7A-D2348B12A88A}"/>
              </a:ext>
            </a:extLst>
          </p:cNvPr>
          <p:cNvCxnSpPr>
            <a:stCxn id="10" idx="3"/>
            <a:endCxn id="32" idx="1"/>
          </p:cNvCxnSpPr>
          <p:nvPr/>
        </p:nvCxnSpPr>
        <p:spPr>
          <a:xfrm flipV="1">
            <a:off x="4509968" y="5330927"/>
            <a:ext cx="95934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tângulo 190">
            <a:extLst>
              <a:ext uri="{FF2B5EF4-FFF2-40B4-BE49-F238E27FC236}">
                <a16:creationId xmlns:a16="http://schemas.microsoft.com/office/drawing/2014/main" id="{4768AAA0-A23A-4D64-9858-3A87AFCC888E}"/>
              </a:ext>
            </a:extLst>
          </p:cNvPr>
          <p:cNvSpPr/>
          <p:nvPr/>
        </p:nvSpPr>
        <p:spPr>
          <a:xfrm>
            <a:off x="5433963" y="5853597"/>
            <a:ext cx="1711748" cy="586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conclusão</a:t>
            </a:r>
          </a:p>
        </p:txBody>
      </p:sp>
      <p:cxnSp>
        <p:nvCxnSpPr>
          <p:cNvPr id="193" name="Conector: Angulado 192">
            <a:extLst>
              <a:ext uri="{FF2B5EF4-FFF2-40B4-BE49-F238E27FC236}">
                <a16:creationId xmlns:a16="http://schemas.microsoft.com/office/drawing/2014/main" id="{7CBBB356-2459-4C9E-B910-A9117A481732}"/>
              </a:ext>
            </a:extLst>
          </p:cNvPr>
          <p:cNvCxnSpPr>
            <a:stCxn id="32" idx="2"/>
            <a:endCxn id="191" idx="0"/>
          </p:cNvCxnSpPr>
          <p:nvPr/>
        </p:nvCxnSpPr>
        <p:spPr>
          <a:xfrm rot="5400000">
            <a:off x="6158006" y="5704092"/>
            <a:ext cx="281336" cy="17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C689DCB5-E313-4C4A-9575-6DBAC43D5A1F}"/>
              </a:ext>
            </a:extLst>
          </p:cNvPr>
          <p:cNvSpPr/>
          <p:nvPr/>
        </p:nvSpPr>
        <p:spPr>
          <a:xfrm>
            <a:off x="7145711" y="1921256"/>
            <a:ext cx="1379273" cy="482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4CE65A9E-4EFA-49AE-8431-FE37AEB1D0CE}"/>
              </a:ext>
            </a:extLst>
          </p:cNvPr>
          <p:cNvCxnSpPr>
            <a:stCxn id="3" idx="1"/>
            <a:endCxn id="9" idx="3"/>
          </p:cNvCxnSpPr>
          <p:nvPr/>
        </p:nvCxnSpPr>
        <p:spPr>
          <a:xfrm rot="10800000" flipV="1">
            <a:off x="6193883" y="2162590"/>
            <a:ext cx="951828" cy="18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D6168127-EE3B-4010-8B26-5E140943C46C}"/>
              </a:ext>
            </a:extLst>
          </p:cNvPr>
          <p:cNvCxnSpPr>
            <a:stCxn id="3" idx="2"/>
            <a:endCxn id="7" idx="3"/>
          </p:cNvCxnSpPr>
          <p:nvPr/>
        </p:nvCxnSpPr>
        <p:spPr>
          <a:xfrm rot="5400000">
            <a:off x="6697868" y="1973813"/>
            <a:ext cx="707368" cy="1567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5C842220-FB46-478F-9CC2-B56F68BC7130}"/>
              </a:ext>
            </a:extLst>
          </p:cNvPr>
          <p:cNvSpPr/>
          <p:nvPr/>
        </p:nvSpPr>
        <p:spPr>
          <a:xfrm>
            <a:off x="5765567" y="1301265"/>
            <a:ext cx="1379273" cy="391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Entrar 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C04CB2A8-013B-4001-9080-659B59F406C0}"/>
              </a:ext>
            </a:extLst>
          </p:cNvPr>
          <p:cNvCxnSpPr>
            <a:cxnSpLocks/>
            <a:stCxn id="13" idx="3"/>
            <a:endCxn id="21" idx="0"/>
          </p:cNvCxnSpPr>
          <p:nvPr/>
        </p:nvCxnSpPr>
        <p:spPr>
          <a:xfrm>
            <a:off x="5507672" y="959337"/>
            <a:ext cx="947532" cy="341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C015D70F-D0BC-4984-B6B3-73DEDE9E5439}"/>
              </a:ext>
            </a:extLst>
          </p:cNvPr>
          <p:cNvCxnSpPr>
            <a:stCxn id="21" idx="3"/>
            <a:endCxn id="3" idx="0"/>
          </p:cNvCxnSpPr>
          <p:nvPr/>
        </p:nvCxnSpPr>
        <p:spPr>
          <a:xfrm>
            <a:off x="7144840" y="1496956"/>
            <a:ext cx="690508" cy="424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13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A3BE1-D790-48F3-AD2E-DB77B411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3096"/>
            <a:ext cx="8596668" cy="1347304"/>
          </a:xfrm>
        </p:spPr>
        <p:txBody>
          <a:bodyPr/>
          <a:lstStyle/>
          <a:p>
            <a:pPr algn="ctr"/>
            <a:r>
              <a:rPr lang="pt-BR" dirty="0"/>
              <a:t>Cronograma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E6B0417-7FB7-492D-B09B-5F0C442B0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59372"/>
              </p:ext>
            </p:extLst>
          </p:nvPr>
        </p:nvGraphicFramePr>
        <p:xfrm>
          <a:off x="198781" y="1555960"/>
          <a:ext cx="11595654" cy="3371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9461">
                  <a:extLst>
                    <a:ext uri="{9D8B030D-6E8A-4147-A177-3AD203B41FA5}">
                      <a16:colId xmlns:a16="http://schemas.microsoft.com/office/drawing/2014/main" val="2923883921"/>
                    </a:ext>
                  </a:extLst>
                </a:gridCol>
                <a:gridCol w="869526">
                  <a:extLst>
                    <a:ext uri="{9D8B030D-6E8A-4147-A177-3AD203B41FA5}">
                      <a16:colId xmlns:a16="http://schemas.microsoft.com/office/drawing/2014/main" val="2016954272"/>
                    </a:ext>
                  </a:extLst>
                </a:gridCol>
                <a:gridCol w="906265">
                  <a:extLst>
                    <a:ext uri="{9D8B030D-6E8A-4147-A177-3AD203B41FA5}">
                      <a16:colId xmlns:a16="http://schemas.microsoft.com/office/drawing/2014/main" val="251054405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2279901934"/>
                    </a:ext>
                  </a:extLst>
                </a:gridCol>
                <a:gridCol w="980661">
                  <a:extLst>
                    <a:ext uri="{9D8B030D-6E8A-4147-A177-3AD203B41FA5}">
                      <a16:colId xmlns:a16="http://schemas.microsoft.com/office/drawing/2014/main" val="1998128385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3726961816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3099314810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3096927272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4106630021"/>
                    </a:ext>
                  </a:extLst>
                </a:gridCol>
              </a:tblGrid>
              <a:tr h="522902"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b="1" u="none" strike="noStrike" dirty="0">
                          <a:effectLst/>
                        </a:rPr>
                        <a:t>ETAPAS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000" u="none" strike="noStrike" dirty="0">
                          <a:effectLst/>
                        </a:rPr>
                        <a:t>1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000" u="none" strike="noStrike" dirty="0">
                          <a:effectLst/>
                        </a:rPr>
                        <a:t>2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000" u="none" strike="noStrike" dirty="0">
                          <a:effectLst/>
                        </a:rPr>
                        <a:t>3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000" u="none" strike="noStrike" dirty="0">
                          <a:effectLst/>
                        </a:rPr>
                        <a:t>4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000" u="none" strike="noStrike" dirty="0">
                          <a:effectLst/>
                        </a:rPr>
                        <a:t>5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000" u="none" strike="noStrike" dirty="0">
                          <a:effectLst/>
                        </a:rPr>
                        <a:t>6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000" u="none" strike="noStrike" dirty="0">
                          <a:effectLst/>
                        </a:rPr>
                        <a:t>7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APÓS 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70645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  <a:latin typeface="+mj-lt"/>
                        </a:rPr>
                        <a:t>Análise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4836267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  <a:latin typeface="+mj-lt"/>
                        </a:rPr>
                        <a:t>Planejamentos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0903804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  <a:latin typeface="+mj-lt"/>
                        </a:rPr>
                        <a:t>Codificação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032083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  <a:latin typeface="+mj-lt"/>
                        </a:rPr>
                        <a:t>Implementação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830060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  <a:latin typeface="+mj-lt"/>
                        </a:rPr>
                        <a:t>Finalização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6037407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  <a:latin typeface="+mj-lt"/>
                        </a:rPr>
                        <a:t>Encerramento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655590"/>
                  </a:ext>
                </a:extLst>
              </a:tr>
              <a:tr h="338807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Garantia Caso necessário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59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249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</TotalTime>
  <Words>302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Trebuchet MS</vt:lpstr>
      <vt:lpstr>Wingdings 3</vt:lpstr>
      <vt:lpstr>Facetado</vt:lpstr>
      <vt:lpstr>Escambo</vt:lpstr>
      <vt:lpstr>O que abordaremos: </vt:lpstr>
      <vt:lpstr>JUSTIFICATIVA: PORQUE CRIAR O SITE?   </vt:lpstr>
      <vt:lpstr>DEFINIÇÃO DO PROBLEMA</vt:lpstr>
      <vt:lpstr>OBJETIVOS GERAIS</vt:lpstr>
      <vt:lpstr>OBJETIVOS GERAIS</vt:lpstr>
      <vt:lpstr>METODOLOGIA</vt:lpstr>
      <vt:lpstr>MAPA DO SITE WEB</vt:lpstr>
      <vt:lpstr>Cronograma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JUSTIFICATIVA: PORQUE CRIAR O SITE?</dc:title>
  <dc:creator>Rafael Wanderley Vitor Sá</dc:creator>
  <cp:lastModifiedBy>Rafael Wanderley Vitor Sá</cp:lastModifiedBy>
  <cp:revision>2</cp:revision>
  <dcterms:created xsi:type="dcterms:W3CDTF">2021-12-08T13:12:50Z</dcterms:created>
  <dcterms:modified xsi:type="dcterms:W3CDTF">2021-12-13T23:40:16Z</dcterms:modified>
</cp:coreProperties>
</file>