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75" r:id="rId4"/>
    <p:sldId id="287" r:id="rId5"/>
    <p:sldId id="305" r:id="rId6"/>
    <p:sldId id="306" r:id="rId7"/>
    <p:sldId id="307" r:id="rId8"/>
    <p:sldId id="308" r:id="rId9"/>
    <p:sldId id="286" r:id="rId10"/>
    <p:sldId id="309" r:id="rId11"/>
    <p:sldId id="281" r:id="rId12"/>
    <p:sldId id="288" r:id="rId13"/>
    <p:sldId id="311" r:id="rId14"/>
    <p:sldId id="312" r:id="rId15"/>
    <p:sldId id="290" r:id="rId16"/>
    <p:sldId id="313" r:id="rId17"/>
    <p:sldId id="314" r:id="rId18"/>
    <p:sldId id="291" r:id="rId19"/>
    <p:sldId id="315" r:id="rId20"/>
    <p:sldId id="282" r:id="rId21"/>
    <p:sldId id="294" r:id="rId22"/>
    <p:sldId id="295" r:id="rId23"/>
    <p:sldId id="296" r:id="rId24"/>
    <p:sldId id="297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511951-D1E2-425A-8417-B7AAE0899641}">
          <p14:sldIdLst>
            <p14:sldId id="272"/>
            <p14:sldId id="280"/>
            <p14:sldId id="275"/>
            <p14:sldId id="287"/>
            <p14:sldId id="305"/>
            <p14:sldId id="306"/>
            <p14:sldId id="307"/>
            <p14:sldId id="308"/>
            <p14:sldId id="286"/>
            <p14:sldId id="309"/>
            <p14:sldId id="281"/>
            <p14:sldId id="288"/>
            <p14:sldId id="311"/>
          </p14:sldIdLst>
        </p14:section>
        <p14:section name="제목 없는 구역" id="{84FE53C6-9FF9-4626-9C8B-A019D4DE6D8E}">
          <p14:sldIdLst>
            <p14:sldId id="312"/>
            <p14:sldId id="290"/>
            <p14:sldId id="313"/>
            <p14:sldId id="314"/>
            <p14:sldId id="291"/>
            <p14:sldId id="315"/>
            <p14:sldId id="282"/>
            <p14:sldId id="294"/>
            <p14:sldId id="295"/>
            <p14:sldId id="296"/>
            <p14:sldId id="297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A6C"/>
    <a:srgbClr val="F3DFBA"/>
    <a:srgbClr val="3D3D3D"/>
    <a:srgbClr val="584C46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2021-12-08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E%90%EB%A3%8C" TargetMode="External"/><Relationship Id="rId2" Type="http://schemas.openxmlformats.org/officeDocument/2006/relationships/hyperlink" Target="https://ko.wikipedia.org/wiki/%EB%8D%B0%EC%9D%B4%ED%84%B0%EB%B2%A0%EC%9D%B4%EC%8A%A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aem-learning.tistory.com/8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2176727" y="2875002"/>
            <a:ext cx="7838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What is the NoSQL?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21-12-10 Seminar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5324475" y="973913"/>
            <a:ext cx="6867525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97A5FA-352E-40D9-B638-E3948DB24052}"/>
              </a:ext>
            </a:extLst>
          </p:cNvPr>
          <p:cNvSpPr txBox="1"/>
          <p:nvPr/>
        </p:nvSpPr>
        <p:spPr>
          <a:xfrm>
            <a:off x="5696456" y="2538180"/>
            <a:ext cx="6019572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600" b="1" spc="-150" dirty="0"/>
              <a:t>■ 특징</a:t>
            </a:r>
            <a:endParaRPr lang="en-US" altLang="ko-KR" sz="1600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XML, JSON, BSON -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계층적 트리 데이터 방식</a:t>
            </a:r>
            <a:endParaRPr lang="en-US" altLang="ko-KR" sz="1600" dirty="0">
              <a:solidFill>
                <a:srgbClr val="000000"/>
              </a:solidFill>
              <a:latin typeface="Ubuntu Condensed"/>
            </a:endParaRPr>
          </a:p>
          <a:p>
            <a:pPr algn="l"/>
            <a:r>
              <a:rPr lang="en-US" altLang="ko-KR" sz="1050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같은 목적을 가진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Document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들은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collection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으로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Group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되어 있음</a:t>
            </a:r>
            <a:endParaRPr lang="en-US" altLang="ko-KR" sz="1600" dirty="0">
              <a:solidFill>
                <a:srgbClr val="000000"/>
              </a:solidFill>
              <a:latin typeface="Ubuntu Condensed"/>
            </a:endParaRPr>
          </a:p>
          <a:p>
            <a:pPr algn="l"/>
            <a:endParaRPr lang="en-US" altLang="ko-KR" sz="1050" dirty="0">
              <a:solidFill>
                <a:srgbClr val="000000"/>
              </a:solidFill>
              <a:latin typeface="Ubuntu Condensed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- RDBMS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의 테이블들을 하나의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Document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에  모아둘 수 있음</a:t>
            </a:r>
            <a:endParaRPr lang="en-US" altLang="ko-KR" sz="1600" dirty="0">
              <a:solidFill>
                <a:srgbClr val="000000"/>
              </a:solidFill>
              <a:latin typeface="Ubuntu Condensed"/>
            </a:endParaRPr>
          </a:p>
          <a:p>
            <a:pPr algn="l"/>
            <a:endParaRPr lang="en-US" altLang="ko-KR" sz="1050" dirty="0">
              <a:solidFill>
                <a:srgbClr val="000000"/>
              </a:solidFill>
              <a:latin typeface="Ubuntu Condensed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- Key-Value 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형태와 차이는 데이터베이스에 데이터를 문서로 저장함</a:t>
            </a:r>
            <a:endParaRPr lang="en-US" altLang="ko-KR" sz="1600" dirty="0">
              <a:solidFill>
                <a:srgbClr val="000000"/>
              </a:solidFill>
              <a:latin typeface="Ubuntu Condensed"/>
            </a:endParaRPr>
          </a:p>
          <a:p>
            <a:pPr algn="l"/>
            <a:endParaRPr lang="en-US" altLang="ko-KR" sz="1050" dirty="0">
              <a:solidFill>
                <a:srgbClr val="000000"/>
              </a:solidFill>
              <a:latin typeface="Ubuntu Condensed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단점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스키마가 없기 때문에 데이터 수정 시 복잡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967C4-B79D-4AB4-AB43-0B0598BBDD4C}"/>
              </a:ext>
            </a:extLst>
          </p:cNvPr>
          <p:cNvSpPr txBox="1"/>
          <p:nvPr/>
        </p:nvSpPr>
        <p:spPr>
          <a:xfrm>
            <a:off x="7615172" y="1392545"/>
            <a:ext cx="23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Document Store</a:t>
            </a:r>
            <a:endParaRPr lang="ko-KR" altLang="en-US" sz="28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5429250" y="2353577"/>
            <a:ext cx="676275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8D5D32-4E52-4071-B26F-931EDEFD71D0}"/>
              </a:ext>
            </a:extLst>
          </p:cNvPr>
          <p:cNvSpPr txBox="1"/>
          <p:nvPr/>
        </p:nvSpPr>
        <p:spPr>
          <a:xfrm>
            <a:off x="5655861" y="1884219"/>
            <a:ext cx="610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rgbClr val="212529"/>
                </a:solidFill>
                <a:latin typeface="-apple-system"/>
              </a:rPr>
              <a:t>Document </a:t>
            </a:r>
            <a:r>
              <a:rPr lang="ko-KR" altLang="en-US" sz="1600" b="1" spc="-150" dirty="0">
                <a:solidFill>
                  <a:srgbClr val="212529"/>
                </a:solidFill>
                <a:latin typeface="-apple-system"/>
              </a:rPr>
              <a:t>기반의 데이터베이스</a:t>
            </a:r>
            <a:endParaRPr lang="en-US" altLang="ko-KR" sz="1600" b="1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7EF22-7C0B-4B28-8C27-E724034E994B}"/>
              </a:ext>
            </a:extLst>
          </p:cNvPr>
          <p:cNvSpPr txBox="1"/>
          <p:nvPr/>
        </p:nvSpPr>
        <p:spPr>
          <a:xfrm>
            <a:off x="5696456" y="4853176"/>
            <a:ext cx="5270520" cy="18928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600" b="1" spc="-150" dirty="0"/>
              <a:t>■ 활용</a:t>
            </a:r>
            <a:endParaRPr lang="en-US" altLang="ko-KR" sz="1600" b="1" spc="-150" dirty="0"/>
          </a:p>
          <a:p>
            <a:pPr algn="l"/>
            <a:r>
              <a:rPr lang="en-US" altLang="ko-KR" sz="1600" b="1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sz="1600" b="1" i="0" dirty="0">
                <a:solidFill>
                  <a:srgbClr val="222426"/>
                </a:solidFill>
                <a:effectLst/>
                <a:latin typeface="-apple-system"/>
              </a:rPr>
              <a:t>로그 </a:t>
            </a:r>
            <a:r>
              <a:rPr lang="ko-KR" altLang="en-US" sz="1600" b="0" i="0" dirty="0">
                <a:solidFill>
                  <a:srgbClr val="484848"/>
                </a:solidFill>
                <a:effectLst/>
                <a:latin typeface="Noto Sans KR"/>
              </a:rPr>
              <a:t> </a:t>
            </a:r>
          </a:p>
          <a:p>
            <a:pPr algn="l"/>
            <a:endParaRPr lang="en-US" altLang="ko-KR" sz="1050" b="1" i="0" dirty="0">
              <a:solidFill>
                <a:srgbClr val="484848"/>
              </a:solidFill>
              <a:effectLst/>
              <a:latin typeface="Noto Sans KR"/>
            </a:endParaRPr>
          </a:p>
          <a:p>
            <a:pPr algn="l"/>
            <a:r>
              <a:rPr lang="en-US" altLang="ko-KR" sz="1600" b="1" i="0" dirty="0">
                <a:solidFill>
                  <a:srgbClr val="484848"/>
                </a:solidFill>
                <a:effectLst/>
                <a:latin typeface="Noto Sans KR"/>
              </a:rPr>
              <a:t>- </a:t>
            </a:r>
            <a:r>
              <a:rPr lang="ko-KR" altLang="en-US" sz="1600" b="1" i="0" dirty="0">
                <a:solidFill>
                  <a:srgbClr val="484848"/>
                </a:solidFill>
                <a:effectLst/>
                <a:latin typeface="Noto Sans KR"/>
              </a:rPr>
              <a:t>인터넷 상거래 시스템</a:t>
            </a:r>
            <a:r>
              <a:rPr lang="ko-KR" altLang="en-US" sz="1600" dirty="0">
                <a:solidFill>
                  <a:srgbClr val="484848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484848"/>
                </a:solidFill>
                <a:latin typeface="Noto Sans KR"/>
              </a:rPr>
              <a:t>: </a:t>
            </a:r>
            <a:r>
              <a:rPr lang="ko-KR" altLang="en-US" sz="1600" b="0" i="0" dirty="0">
                <a:solidFill>
                  <a:srgbClr val="484848"/>
                </a:solidFill>
                <a:effectLst/>
                <a:latin typeface="Noto Sans KR"/>
              </a:rPr>
              <a:t>비즈니스 요구사항의 변경에 능동적으로 대처</a:t>
            </a:r>
            <a:r>
              <a:rPr lang="en-US" altLang="ko-KR" sz="1600" dirty="0">
                <a:solidFill>
                  <a:srgbClr val="484848"/>
                </a:solidFill>
                <a:latin typeface="Noto Sans KR"/>
              </a:rPr>
              <a:t>,</a:t>
            </a:r>
            <a:r>
              <a:rPr lang="ko-KR" altLang="en-US" sz="1600" dirty="0">
                <a:solidFill>
                  <a:srgbClr val="484848"/>
                </a:solidFill>
                <a:latin typeface="Noto Sans KR"/>
              </a:rPr>
              <a:t> </a:t>
            </a:r>
            <a:r>
              <a:rPr lang="ko-KR" altLang="en-US" sz="1600" b="0" i="0" dirty="0">
                <a:solidFill>
                  <a:srgbClr val="484848"/>
                </a:solidFill>
                <a:effectLst/>
                <a:latin typeface="Noto Sans KR"/>
              </a:rPr>
              <a:t>잦은 변경이 있어도 비용은 적음    </a:t>
            </a:r>
            <a:r>
              <a:rPr lang="en-US" altLang="ko-KR" sz="1600" b="0" i="0" dirty="0">
                <a:solidFill>
                  <a:srgbClr val="484848"/>
                </a:solidFill>
                <a:effectLst/>
                <a:latin typeface="Noto Sans KR"/>
              </a:rPr>
              <a:t> </a:t>
            </a:r>
          </a:p>
          <a:p>
            <a:pPr algn="l"/>
            <a:r>
              <a:rPr lang="en-US" altLang="ko-KR" sz="1050" b="0" i="0" dirty="0">
                <a:solidFill>
                  <a:srgbClr val="484848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sz="1600" b="1" i="0" dirty="0">
                <a:solidFill>
                  <a:srgbClr val="484848"/>
                </a:solidFill>
                <a:effectLst/>
                <a:latin typeface="Noto Sans KR"/>
              </a:rPr>
              <a:t>- SNS </a:t>
            </a:r>
            <a:r>
              <a:rPr lang="ko-KR" altLang="en-US" sz="1600" b="1" i="0" dirty="0">
                <a:solidFill>
                  <a:srgbClr val="484848"/>
                </a:solidFill>
                <a:effectLst/>
                <a:latin typeface="Noto Sans KR"/>
              </a:rPr>
              <a:t>서비스 </a:t>
            </a:r>
            <a:r>
              <a:rPr lang="en-US" altLang="ko-KR" sz="1600" b="1" i="0" dirty="0">
                <a:solidFill>
                  <a:srgbClr val="484848"/>
                </a:solidFill>
                <a:effectLst/>
                <a:latin typeface="Noto Sans KR"/>
              </a:rPr>
              <a:t>: </a:t>
            </a:r>
            <a:r>
              <a:rPr lang="en-US" altLang="ko-KR" sz="1600" b="0" i="0" dirty="0">
                <a:solidFill>
                  <a:srgbClr val="484848"/>
                </a:solidFill>
                <a:effectLst/>
                <a:latin typeface="Noto Sans KR"/>
              </a:rPr>
              <a:t>Schema</a:t>
            </a:r>
            <a:r>
              <a:rPr lang="ko-KR" altLang="en-US" sz="1600" b="0" i="0" dirty="0">
                <a:solidFill>
                  <a:srgbClr val="484848"/>
                </a:solidFill>
                <a:effectLst/>
                <a:latin typeface="Noto Sans KR"/>
              </a:rPr>
              <a:t>가 없기 때문에 다양한 컨텐츠를 취합하여 저장 관리 가능함</a:t>
            </a:r>
            <a:r>
              <a:rPr lang="en-US" altLang="ko-KR" sz="1600" b="0" i="0" dirty="0">
                <a:solidFill>
                  <a:srgbClr val="484848"/>
                </a:solidFill>
                <a:effectLst/>
                <a:latin typeface="Noto Sans KR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B7B410-1C74-4CFB-A79D-15B990E5DE14}"/>
              </a:ext>
            </a:extLst>
          </p:cNvPr>
          <p:cNvGrpSpPr/>
          <p:nvPr/>
        </p:nvGrpSpPr>
        <p:grpSpPr>
          <a:xfrm>
            <a:off x="172939" y="1110404"/>
            <a:ext cx="4909096" cy="1498009"/>
            <a:chOff x="175527" y="2544260"/>
            <a:chExt cx="4909096" cy="14980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F47517-990C-4F55-AC4E-B493AC250EBF}"/>
                </a:ext>
              </a:extLst>
            </p:cNvPr>
            <p:cNvSpPr txBox="1"/>
            <p:nvPr/>
          </p:nvSpPr>
          <p:spPr>
            <a:xfrm>
              <a:off x="504583" y="2854682"/>
              <a:ext cx="441568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{ _id : 352435325, </a:t>
              </a:r>
            </a:p>
            <a:p>
              <a:r>
                <a:rPr lang="en-US" altLang="ko-KR" sz="1200" dirty="0"/>
                <a:t> name : choi, </a:t>
              </a:r>
            </a:p>
            <a:p>
              <a:r>
                <a:rPr lang="en-US" altLang="ko-KR" sz="1200" dirty="0"/>
                <a:t> Address : { city : seoul, </a:t>
              </a:r>
              <a:r>
                <a:rPr lang="en-US" altLang="ko-KR" sz="1200" dirty="0" err="1"/>
                <a:t>post_num</a:t>
              </a:r>
              <a:r>
                <a:rPr lang="en-US" altLang="ko-KR" sz="1200" dirty="0"/>
                <a:t> : 51513}, </a:t>
              </a:r>
            </a:p>
            <a:p>
              <a:r>
                <a:rPr lang="en-US" altLang="ko-KR" sz="1200" dirty="0"/>
                <a:t> Bank : {bank key : 26, bank name : ‘</a:t>
              </a:r>
              <a:r>
                <a:rPr lang="en-US" altLang="ko-KR" sz="1200" dirty="0" err="1"/>
                <a:t>shinhan</a:t>
              </a:r>
              <a:r>
                <a:rPr lang="en-US" altLang="ko-KR" sz="1200" dirty="0"/>
                <a:t>’, number :{x, y} },</a:t>
              </a:r>
            </a:p>
            <a:p>
              <a:r>
                <a:rPr lang="en-US" altLang="ko-KR" sz="1200" dirty="0"/>
                <a:t> phone : [ 010- 000- 0000, 123-456-789 ] 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3EA382-003C-4FA5-AD52-DF103BA508F8}"/>
                </a:ext>
              </a:extLst>
            </p:cNvPr>
            <p:cNvSpPr/>
            <p:nvPr/>
          </p:nvSpPr>
          <p:spPr>
            <a:xfrm>
              <a:off x="411989" y="2682759"/>
              <a:ext cx="4672634" cy="135951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97243D-1C72-40AC-8564-74A5099EA37C}"/>
                </a:ext>
              </a:extLst>
            </p:cNvPr>
            <p:cNvSpPr txBox="1"/>
            <p:nvPr/>
          </p:nvSpPr>
          <p:spPr>
            <a:xfrm>
              <a:off x="175527" y="2544260"/>
              <a:ext cx="11944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200" dirty="0"/>
                <a:t>■ </a:t>
              </a:r>
              <a:r>
                <a:rPr lang="en-US" altLang="ko-KR" sz="1200" dirty="0"/>
                <a:t>Document</a:t>
              </a:r>
              <a:endParaRPr lang="ko-KR" altLang="en-US" sz="1200" dirty="0"/>
            </a:p>
          </p:txBody>
        </p:sp>
      </p:grpSp>
      <p:pic>
        <p:nvPicPr>
          <p:cNvPr id="2050" name="Picture 2" descr="MongoDB 설치 및 환경설정 - Voyager of Linux">
            <a:extLst>
              <a:ext uri="{FF2B5EF4-FFF2-40B4-BE49-F238E27FC236}">
                <a16:creationId xmlns:a16="http://schemas.microsoft.com/office/drawing/2014/main" id="{42D6619F-DED4-4289-9C20-0D138B04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24" y="5364478"/>
            <a:ext cx="1346530" cy="157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uchDB] 1. CouchDB가 뭐지?">
            <a:extLst>
              <a:ext uri="{FF2B5EF4-FFF2-40B4-BE49-F238E27FC236}">
                <a16:creationId xmlns:a16="http://schemas.microsoft.com/office/drawing/2014/main" id="{89AEA748-2507-4608-9A06-B0DABA09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35" y="5727600"/>
            <a:ext cx="1103051" cy="100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ngoDB 이해하기 | kciter.so">
            <a:extLst>
              <a:ext uri="{FF2B5EF4-FFF2-40B4-BE49-F238E27FC236}">
                <a16:creationId xmlns:a16="http://schemas.microsoft.com/office/drawing/2014/main" id="{01E06BF9-BEFA-461A-83CC-47BA08CE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1" y="2689197"/>
            <a:ext cx="3891746" cy="25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45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MongoDB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란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1BCFC46-5721-4FCF-A854-156F0824E1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970782"/>
            <a:ext cx="5233081" cy="5887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485FC3-C6E9-4B5F-892B-C5FCD4389F45}"/>
              </a:ext>
            </a:extLst>
          </p:cNvPr>
          <p:cNvSpPr txBox="1"/>
          <p:nvPr/>
        </p:nvSpPr>
        <p:spPr>
          <a:xfrm>
            <a:off x="6272586" y="1502134"/>
            <a:ext cx="484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rgbClr val="584C46"/>
                </a:solidFill>
                <a:latin typeface="+mj-ea"/>
                <a:ea typeface="+mj-ea"/>
              </a:rPr>
              <a:t>NoSQL </a:t>
            </a: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중 인지도가 가장 높은 </a:t>
            </a:r>
            <a:r>
              <a:rPr lang="en-US" altLang="ko-KR" sz="2400" spc="-300" dirty="0">
                <a:solidFill>
                  <a:srgbClr val="584C46"/>
                </a:solidFill>
                <a:latin typeface="+mj-ea"/>
                <a:ea typeface="+mj-ea"/>
              </a:rPr>
              <a:t>Document DB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4EDA67-0094-44B5-8343-8B6853F8C4DE}"/>
              </a:ext>
            </a:extLst>
          </p:cNvPr>
          <p:cNvGrpSpPr/>
          <p:nvPr/>
        </p:nvGrpSpPr>
        <p:grpSpPr>
          <a:xfrm>
            <a:off x="5834228" y="2178451"/>
            <a:ext cx="5719706" cy="3811287"/>
            <a:chOff x="5834228" y="1775780"/>
            <a:chExt cx="5719706" cy="381128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B2046A7-2012-47A8-99AA-8E560CFF2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4229" y="1775780"/>
              <a:ext cx="5719705" cy="381128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B37BB6-0FA1-480B-8C87-5C4B6BF06EB6}"/>
                </a:ext>
              </a:extLst>
            </p:cNvPr>
            <p:cNvSpPr/>
            <p:nvPr/>
          </p:nvSpPr>
          <p:spPr>
            <a:xfrm>
              <a:off x="5834228" y="3029663"/>
              <a:ext cx="5719705" cy="1245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MongoDB 설치 및 환경설정 - Voyager of Linux">
            <a:extLst>
              <a:ext uri="{FF2B5EF4-FFF2-40B4-BE49-F238E27FC236}">
                <a16:creationId xmlns:a16="http://schemas.microsoft.com/office/drawing/2014/main" id="{91219170-6158-463F-958A-C6A80879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648" y="1241967"/>
            <a:ext cx="856938" cy="10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A19932-DC77-414C-BE6E-5C18E51A7B97}"/>
              </a:ext>
            </a:extLst>
          </p:cNvPr>
          <p:cNvSpPr/>
          <p:nvPr/>
        </p:nvSpPr>
        <p:spPr>
          <a:xfrm>
            <a:off x="4594489" y="1084554"/>
            <a:ext cx="7485658" cy="564581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693D55-AF8C-4023-B747-A72DE7245B4E}"/>
              </a:ext>
            </a:extLst>
          </p:cNvPr>
          <p:cNvGrpSpPr/>
          <p:nvPr/>
        </p:nvGrpSpPr>
        <p:grpSpPr>
          <a:xfrm>
            <a:off x="306229" y="2486372"/>
            <a:ext cx="4056046" cy="2743884"/>
            <a:chOff x="205561" y="1626780"/>
            <a:chExt cx="5638800" cy="446306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205561" y="1626780"/>
              <a:ext cx="5638800" cy="4463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8259F41-DE39-47C2-B27C-CC1F4AF2AB33}"/>
                </a:ext>
              </a:extLst>
            </p:cNvPr>
            <p:cNvGrpSpPr/>
            <p:nvPr/>
          </p:nvGrpSpPr>
          <p:grpSpPr>
            <a:xfrm>
              <a:off x="564419" y="1795360"/>
              <a:ext cx="4869711" cy="684490"/>
              <a:chOff x="1031359" y="1795360"/>
              <a:chExt cx="5231218" cy="68449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E7E2919-4DF1-4E4C-B82F-D79EA43A2487}"/>
                  </a:ext>
                </a:extLst>
              </p:cNvPr>
              <p:cNvSpPr/>
              <p:nvPr/>
            </p:nvSpPr>
            <p:spPr>
              <a:xfrm>
                <a:off x="1031359" y="1795360"/>
                <a:ext cx="5231218" cy="6844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spc="-300">
                  <a:latin typeface="+mj-ea"/>
                  <a:ea typeface="+mj-ea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BF29F5-BA2F-47E0-86C1-B548F10C670F}"/>
                  </a:ext>
                </a:extLst>
              </p:cNvPr>
              <p:cNvSpPr txBox="1"/>
              <p:nvPr/>
            </p:nvSpPr>
            <p:spPr>
              <a:xfrm>
                <a:off x="2498823" y="1916930"/>
                <a:ext cx="2296291" cy="500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데이터베이스 구조</a:t>
                </a: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9628E0-7530-44F7-B680-9A7718858118}"/>
                </a:ext>
              </a:extLst>
            </p:cNvPr>
            <p:cNvSpPr/>
            <p:nvPr/>
          </p:nvSpPr>
          <p:spPr>
            <a:xfrm>
              <a:off x="557005" y="2648430"/>
              <a:ext cx="4869710" cy="3284536"/>
            </a:xfrm>
            <a:prstGeom prst="rect">
              <a:avLst/>
            </a:prstGeom>
            <a:noFill/>
            <a:ln>
              <a:solidFill>
                <a:srgbClr val="867A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AD0C82-A40C-4C13-ACC1-B9CC7C77E2E9}"/>
                </a:ext>
              </a:extLst>
            </p:cNvPr>
            <p:cNvSpPr/>
            <p:nvPr/>
          </p:nvSpPr>
          <p:spPr>
            <a:xfrm>
              <a:off x="839645" y="3069065"/>
              <a:ext cx="2044412" cy="245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FFF620-39FF-4F37-976E-60311B2209DA}"/>
                </a:ext>
              </a:extLst>
            </p:cNvPr>
            <p:cNvSpPr txBox="1"/>
            <p:nvPr/>
          </p:nvSpPr>
          <p:spPr>
            <a:xfrm>
              <a:off x="2130804" y="2652764"/>
              <a:ext cx="1736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DATABASE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7243C6-D041-42A3-A6EB-B50D00C3DE60}"/>
                </a:ext>
              </a:extLst>
            </p:cNvPr>
            <p:cNvSpPr txBox="1"/>
            <p:nvPr/>
          </p:nvSpPr>
          <p:spPr>
            <a:xfrm>
              <a:off x="993590" y="3149700"/>
              <a:ext cx="1736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Collection</a:t>
              </a:r>
              <a:endParaRPr lang="ko-KR" altLang="en-US" sz="1400" dirty="0"/>
            </a:p>
          </p:txBody>
        </p:sp>
        <p:pic>
          <p:nvPicPr>
            <p:cNvPr id="9" name="그림 8" descr="밤하늘이(가) 표시된 사진&#10;&#10;자동 생성된 설명">
              <a:extLst>
                <a:ext uri="{FF2B5EF4-FFF2-40B4-BE49-F238E27FC236}">
                  <a16:creationId xmlns:a16="http://schemas.microsoft.com/office/drawing/2014/main" id="{12221372-4F73-4261-BEC1-8F57E25A4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31" y="3634486"/>
              <a:ext cx="473572" cy="473572"/>
            </a:xfrm>
            <a:prstGeom prst="rect">
              <a:avLst/>
            </a:prstGeom>
          </p:spPr>
        </p:pic>
        <p:pic>
          <p:nvPicPr>
            <p:cNvPr id="21" name="그림 20" descr="밤하늘이(가) 표시된 사진&#10;&#10;자동 생성된 설명">
              <a:extLst>
                <a:ext uri="{FF2B5EF4-FFF2-40B4-BE49-F238E27FC236}">
                  <a16:creationId xmlns:a16="http://schemas.microsoft.com/office/drawing/2014/main" id="{E53AD322-4454-44EE-809D-9585CB3A9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759" y="3634486"/>
              <a:ext cx="473572" cy="473572"/>
            </a:xfrm>
            <a:prstGeom prst="rect">
              <a:avLst/>
            </a:prstGeom>
          </p:spPr>
        </p:pic>
        <p:pic>
          <p:nvPicPr>
            <p:cNvPr id="22" name="그림 21" descr="밤하늘이(가) 표시된 사진&#10;&#10;자동 생성된 설명">
              <a:extLst>
                <a:ext uri="{FF2B5EF4-FFF2-40B4-BE49-F238E27FC236}">
                  <a16:creationId xmlns:a16="http://schemas.microsoft.com/office/drawing/2014/main" id="{9AC0B6A1-3346-4474-9E37-4F3BFD75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804" y="3634486"/>
              <a:ext cx="473572" cy="473572"/>
            </a:xfrm>
            <a:prstGeom prst="rect">
              <a:avLst/>
            </a:prstGeom>
          </p:spPr>
        </p:pic>
        <p:pic>
          <p:nvPicPr>
            <p:cNvPr id="23" name="그림 22" descr="밤하늘이(가) 표시된 사진&#10;&#10;자동 생성된 설명">
              <a:extLst>
                <a:ext uri="{FF2B5EF4-FFF2-40B4-BE49-F238E27FC236}">
                  <a16:creationId xmlns:a16="http://schemas.microsoft.com/office/drawing/2014/main" id="{86660255-5E0F-49E0-8531-6516A31EE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31" y="4235077"/>
              <a:ext cx="473572" cy="473572"/>
            </a:xfrm>
            <a:prstGeom prst="rect">
              <a:avLst/>
            </a:prstGeom>
          </p:spPr>
        </p:pic>
        <p:pic>
          <p:nvPicPr>
            <p:cNvPr id="24" name="그림 23" descr="밤하늘이(가) 표시된 사진&#10;&#10;자동 생성된 설명">
              <a:extLst>
                <a:ext uri="{FF2B5EF4-FFF2-40B4-BE49-F238E27FC236}">
                  <a16:creationId xmlns:a16="http://schemas.microsoft.com/office/drawing/2014/main" id="{BF96C57D-B6E7-45EB-BE55-74773282C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759" y="4235077"/>
              <a:ext cx="473572" cy="473572"/>
            </a:xfrm>
            <a:prstGeom prst="rect">
              <a:avLst/>
            </a:prstGeom>
          </p:spPr>
        </p:pic>
        <p:pic>
          <p:nvPicPr>
            <p:cNvPr id="25" name="그림 24" descr="밤하늘이(가) 표시된 사진&#10;&#10;자동 생성된 설명">
              <a:extLst>
                <a:ext uri="{FF2B5EF4-FFF2-40B4-BE49-F238E27FC236}">
                  <a16:creationId xmlns:a16="http://schemas.microsoft.com/office/drawing/2014/main" id="{D4CDC1D7-455E-4F8D-80BE-41925447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804" y="4235077"/>
              <a:ext cx="473572" cy="473572"/>
            </a:xfrm>
            <a:prstGeom prst="rect">
              <a:avLst/>
            </a:prstGeom>
          </p:spPr>
        </p:pic>
        <p:pic>
          <p:nvPicPr>
            <p:cNvPr id="26" name="그림 25" descr="밤하늘이(가) 표시된 사진&#10;&#10;자동 생성된 설명">
              <a:extLst>
                <a:ext uri="{FF2B5EF4-FFF2-40B4-BE49-F238E27FC236}">
                  <a16:creationId xmlns:a16="http://schemas.microsoft.com/office/drawing/2014/main" id="{7EE319F9-2731-44BE-A93B-606A9C28C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31" y="4889160"/>
              <a:ext cx="473572" cy="473572"/>
            </a:xfrm>
            <a:prstGeom prst="rect">
              <a:avLst/>
            </a:prstGeom>
          </p:spPr>
        </p:pic>
        <p:pic>
          <p:nvPicPr>
            <p:cNvPr id="27" name="그림 26" descr="밤하늘이(가) 표시된 사진&#10;&#10;자동 생성된 설명">
              <a:extLst>
                <a:ext uri="{FF2B5EF4-FFF2-40B4-BE49-F238E27FC236}">
                  <a16:creationId xmlns:a16="http://schemas.microsoft.com/office/drawing/2014/main" id="{0443EFC6-653C-4218-9BE0-300C39A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759" y="4889160"/>
              <a:ext cx="473572" cy="473572"/>
            </a:xfrm>
            <a:prstGeom prst="rect">
              <a:avLst/>
            </a:prstGeom>
          </p:spPr>
        </p:pic>
        <p:pic>
          <p:nvPicPr>
            <p:cNvPr id="28" name="그림 27" descr="밤하늘이(가) 표시된 사진&#10;&#10;자동 생성된 설명">
              <a:extLst>
                <a:ext uri="{FF2B5EF4-FFF2-40B4-BE49-F238E27FC236}">
                  <a16:creationId xmlns:a16="http://schemas.microsoft.com/office/drawing/2014/main" id="{82F5B034-88F5-4050-B253-86E465A28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804" y="4889160"/>
              <a:ext cx="473572" cy="473572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03C6E7D-A162-41A9-AD9D-809F95670324}"/>
                </a:ext>
              </a:extLst>
            </p:cNvPr>
            <p:cNvSpPr/>
            <p:nvPr/>
          </p:nvSpPr>
          <p:spPr>
            <a:xfrm>
              <a:off x="3206886" y="3069065"/>
              <a:ext cx="2044412" cy="245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6188D4-021A-4CDE-869E-55E3AC3349B7}"/>
                </a:ext>
              </a:extLst>
            </p:cNvPr>
            <p:cNvSpPr txBox="1"/>
            <p:nvPr/>
          </p:nvSpPr>
          <p:spPr>
            <a:xfrm>
              <a:off x="3360831" y="3149700"/>
              <a:ext cx="1736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Collection</a:t>
              </a:r>
              <a:endParaRPr lang="ko-KR" altLang="en-US" sz="1400" dirty="0"/>
            </a:p>
          </p:txBody>
        </p:sp>
        <p:pic>
          <p:nvPicPr>
            <p:cNvPr id="31" name="그림 30" descr="밤하늘이(가) 표시된 사진&#10;&#10;자동 생성된 설명">
              <a:extLst>
                <a:ext uri="{FF2B5EF4-FFF2-40B4-BE49-F238E27FC236}">
                  <a16:creationId xmlns:a16="http://schemas.microsoft.com/office/drawing/2014/main" id="{C56613F8-40D7-4744-8CF8-8A92D3E09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172" y="3634486"/>
              <a:ext cx="473572" cy="473572"/>
            </a:xfrm>
            <a:prstGeom prst="rect">
              <a:avLst/>
            </a:prstGeom>
          </p:spPr>
        </p:pic>
        <p:pic>
          <p:nvPicPr>
            <p:cNvPr id="32" name="그림 3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744C9B3-76C1-433F-AE49-1C38EA988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000" y="3634486"/>
              <a:ext cx="473572" cy="473572"/>
            </a:xfrm>
            <a:prstGeom prst="rect">
              <a:avLst/>
            </a:prstGeom>
          </p:spPr>
        </p:pic>
        <p:pic>
          <p:nvPicPr>
            <p:cNvPr id="40" name="그림 39" descr="밤하늘이(가) 표시된 사진&#10;&#10;자동 생성된 설명">
              <a:extLst>
                <a:ext uri="{FF2B5EF4-FFF2-40B4-BE49-F238E27FC236}">
                  <a16:creationId xmlns:a16="http://schemas.microsoft.com/office/drawing/2014/main" id="{B7D0F7BD-8B13-41D6-BE1A-FEC25DA37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045" y="3634486"/>
              <a:ext cx="473572" cy="473572"/>
            </a:xfrm>
            <a:prstGeom prst="rect">
              <a:avLst/>
            </a:prstGeom>
          </p:spPr>
        </p:pic>
        <p:pic>
          <p:nvPicPr>
            <p:cNvPr id="41" name="그림 40" descr="밤하늘이(가) 표시된 사진&#10;&#10;자동 생성된 설명">
              <a:extLst>
                <a:ext uri="{FF2B5EF4-FFF2-40B4-BE49-F238E27FC236}">
                  <a16:creationId xmlns:a16="http://schemas.microsoft.com/office/drawing/2014/main" id="{61697FBC-574B-4E2A-8C41-F57F5887B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172" y="4235077"/>
              <a:ext cx="473572" cy="473572"/>
            </a:xfrm>
            <a:prstGeom prst="rect">
              <a:avLst/>
            </a:prstGeom>
          </p:spPr>
        </p:pic>
        <p:pic>
          <p:nvPicPr>
            <p:cNvPr id="42" name="그림 41" descr="밤하늘이(가) 표시된 사진&#10;&#10;자동 생성된 설명">
              <a:extLst>
                <a:ext uri="{FF2B5EF4-FFF2-40B4-BE49-F238E27FC236}">
                  <a16:creationId xmlns:a16="http://schemas.microsoft.com/office/drawing/2014/main" id="{6DD6A954-84E4-4A8F-9278-96D4B30C0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000" y="4235077"/>
              <a:ext cx="473572" cy="473572"/>
            </a:xfrm>
            <a:prstGeom prst="rect">
              <a:avLst/>
            </a:prstGeom>
          </p:spPr>
        </p:pic>
        <p:pic>
          <p:nvPicPr>
            <p:cNvPr id="43" name="그림 42" descr="밤하늘이(가) 표시된 사진&#10;&#10;자동 생성된 설명">
              <a:extLst>
                <a:ext uri="{FF2B5EF4-FFF2-40B4-BE49-F238E27FC236}">
                  <a16:creationId xmlns:a16="http://schemas.microsoft.com/office/drawing/2014/main" id="{E299C262-7AC9-4704-AAF9-F57D38151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045" y="4235077"/>
              <a:ext cx="473572" cy="473572"/>
            </a:xfrm>
            <a:prstGeom prst="rect">
              <a:avLst/>
            </a:prstGeom>
          </p:spPr>
        </p:pic>
        <p:pic>
          <p:nvPicPr>
            <p:cNvPr id="44" name="그림 43" descr="밤하늘이(가) 표시된 사진&#10;&#10;자동 생성된 설명">
              <a:extLst>
                <a:ext uri="{FF2B5EF4-FFF2-40B4-BE49-F238E27FC236}">
                  <a16:creationId xmlns:a16="http://schemas.microsoft.com/office/drawing/2014/main" id="{F8A9488B-B89D-46F5-A05D-715324EF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172" y="4889160"/>
              <a:ext cx="473572" cy="473572"/>
            </a:xfrm>
            <a:prstGeom prst="rect">
              <a:avLst/>
            </a:prstGeom>
          </p:spPr>
        </p:pic>
        <p:pic>
          <p:nvPicPr>
            <p:cNvPr id="45" name="그림 44" descr="밤하늘이(가) 표시된 사진&#10;&#10;자동 생성된 설명">
              <a:extLst>
                <a:ext uri="{FF2B5EF4-FFF2-40B4-BE49-F238E27FC236}">
                  <a16:creationId xmlns:a16="http://schemas.microsoft.com/office/drawing/2014/main" id="{8D2B0A3F-806A-44E9-8E61-A93B53861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000" y="4889160"/>
              <a:ext cx="473572" cy="473572"/>
            </a:xfrm>
            <a:prstGeom prst="rect">
              <a:avLst/>
            </a:prstGeom>
          </p:spPr>
        </p:pic>
        <p:pic>
          <p:nvPicPr>
            <p:cNvPr id="46" name="그림 45" descr="밤하늘이(가) 표시된 사진&#10;&#10;자동 생성된 설명">
              <a:extLst>
                <a:ext uri="{FF2B5EF4-FFF2-40B4-BE49-F238E27FC236}">
                  <a16:creationId xmlns:a16="http://schemas.microsoft.com/office/drawing/2014/main" id="{71CFFA61-2103-44DA-B690-DC8F37EE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045" y="4889160"/>
              <a:ext cx="473572" cy="473572"/>
            </a:xfrm>
            <a:prstGeom prst="rect">
              <a:avLst/>
            </a:prstGeom>
          </p:spPr>
        </p:pic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1C6125-371A-4A9C-B7B7-303CA490FF3D}"/>
              </a:ext>
            </a:extLst>
          </p:cNvPr>
          <p:cNvSpPr/>
          <p:nvPr/>
        </p:nvSpPr>
        <p:spPr>
          <a:xfrm>
            <a:off x="6429589" y="1300827"/>
            <a:ext cx="4039872" cy="420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이해를 돕기 위한코드로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보는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SQL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NoSQL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차이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B3E33BD-EF66-4BA0-8F79-267C1087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0257"/>
              </p:ext>
            </p:extLst>
          </p:nvPr>
        </p:nvGraphicFramePr>
        <p:xfrm>
          <a:off x="4708089" y="1862832"/>
          <a:ext cx="7246224" cy="4809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814">
                  <a:extLst>
                    <a:ext uri="{9D8B030D-6E8A-4147-A177-3AD203B41FA5}">
                      <a16:colId xmlns:a16="http://schemas.microsoft.com/office/drawing/2014/main" val="2230064710"/>
                    </a:ext>
                  </a:extLst>
                </a:gridCol>
                <a:gridCol w="2835479">
                  <a:extLst>
                    <a:ext uri="{9D8B030D-6E8A-4147-A177-3AD203B41FA5}">
                      <a16:colId xmlns:a16="http://schemas.microsoft.com/office/drawing/2014/main" val="3270201143"/>
                    </a:ext>
                  </a:extLst>
                </a:gridCol>
                <a:gridCol w="3405931">
                  <a:extLst>
                    <a:ext uri="{9D8B030D-6E8A-4147-A177-3AD203B41FA5}">
                      <a16:colId xmlns:a16="http://schemas.microsoft.com/office/drawing/2014/main" val="3685249143"/>
                    </a:ext>
                  </a:extLst>
                </a:gridCol>
              </a:tblGrid>
              <a:tr h="480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MongoDB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PostgreSQL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348839"/>
                  </a:ext>
                </a:extLst>
              </a:tr>
              <a:tr h="1088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스키마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DB.createcollection</a:t>
                      </a:r>
                      <a:r>
                        <a:rPr lang="en-US" altLang="ko-KR" sz="1200" dirty="0"/>
                        <a:t>(‘customer’)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Create table customer(</a:t>
                      </a:r>
                    </a:p>
                    <a:p>
                      <a:pPr latinLnBrk="1"/>
                      <a:r>
                        <a:rPr lang="ko-KR" altLang="en-US" sz="1050" dirty="0"/>
                        <a:t>    </a:t>
                      </a:r>
                      <a:r>
                        <a:rPr lang="en-US" altLang="ko-KR" sz="1050" dirty="0"/>
                        <a:t>id text not null,</a:t>
                      </a:r>
                    </a:p>
                    <a:p>
                      <a:pPr latinLnBrk="1"/>
                      <a:r>
                        <a:rPr lang="en-US" altLang="ko-KR" sz="1050" dirty="0"/>
                        <a:t>    name text not null,</a:t>
                      </a:r>
                    </a:p>
                    <a:p>
                      <a:pPr latinLnBrk="1"/>
                      <a:r>
                        <a:rPr lang="en-US" altLang="ko-KR" sz="1050" dirty="0"/>
                        <a:t>    age int,</a:t>
                      </a:r>
                    </a:p>
                    <a:p>
                      <a:pPr latinLnBrk="1"/>
                      <a:r>
                        <a:rPr lang="en-US" altLang="ko-KR" sz="1050" dirty="0"/>
                        <a:t>    point int</a:t>
                      </a:r>
                    </a:p>
                    <a:p>
                      <a:pPr latinLnBrk="1"/>
                      <a:r>
                        <a:rPr lang="en-US" altLang="ko-KR" sz="1050" dirty="0"/>
                        <a:t>    constraint </a:t>
                      </a:r>
                      <a:r>
                        <a:rPr lang="en-US" altLang="ko-KR" sz="1050" dirty="0" err="1"/>
                        <a:t>customer_pkey</a:t>
                      </a:r>
                      <a:r>
                        <a:rPr lang="en-US" altLang="ko-KR" sz="1050" dirty="0"/>
                        <a:t> primary key id)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19981"/>
                  </a:ext>
                </a:extLst>
              </a:tr>
              <a:tr h="1045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DB.customer.insert_many</a:t>
                      </a:r>
                      <a:r>
                        <a:rPr lang="en-US" altLang="ko-KR" sz="1100" dirty="0"/>
                        <a:t>(</a:t>
                      </a:r>
                    </a:p>
                    <a:p>
                      <a:pPr latinLnBrk="1"/>
                      <a:r>
                        <a:rPr lang="en-US" altLang="ko-KR" sz="1100" dirty="0"/>
                        <a:t>[</a:t>
                      </a:r>
                    </a:p>
                    <a:p>
                      <a:pPr latinLnBrk="1"/>
                      <a:r>
                        <a:rPr lang="en-US" altLang="ko-KR" sz="1100" dirty="0"/>
                        <a:t>   {‘id’ : ‘</a:t>
                      </a:r>
                      <a:r>
                        <a:rPr lang="en-US" altLang="ko-KR" sz="1100" dirty="0" err="1"/>
                        <a:t>abc</a:t>
                      </a:r>
                      <a:r>
                        <a:rPr lang="en-US" altLang="ko-KR" sz="1100" dirty="0"/>
                        <a:t>’, ‘</a:t>
                      </a:r>
                      <a:r>
                        <a:rPr lang="en-US" altLang="ko-KR" sz="1100" dirty="0" err="1"/>
                        <a:t>name’:’choi</a:t>
                      </a:r>
                      <a:r>
                        <a:rPr lang="en-US" altLang="ko-KR" sz="1100" dirty="0"/>
                        <a:t>’, ‘age’: 29,        </a:t>
                      </a:r>
                    </a:p>
                    <a:p>
                      <a:pPr latinLnBrk="1"/>
                      <a:r>
                        <a:rPr lang="en-US" altLang="ko-KR" sz="1100" dirty="0"/>
                        <a:t>    ‘point’ : 500},</a:t>
                      </a:r>
                    </a:p>
                    <a:p>
                      <a:pPr latinLnBrk="1"/>
                      <a:r>
                        <a:rPr lang="en-US" altLang="ko-KR" sz="1100" dirty="0"/>
                        <a:t>   {‘id’ : ‘def’, ‘name’ : ‘</a:t>
                      </a:r>
                      <a:r>
                        <a:rPr lang="en-US" altLang="ko-KR" sz="1100" dirty="0" err="1"/>
                        <a:t>taem</a:t>
                      </a:r>
                      <a:r>
                        <a:rPr lang="en-US" altLang="ko-KR" sz="1100" dirty="0"/>
                        <a:t>’, ‘age’:29, </a:t>
                      </a:r>
                    </a:p>
                    <a:p>
                      <a:pPr latinLnBrk="1"/>
                      <a:r>
                        <a:rPr lang="en-US" altLang="ko-KR" sz="1100" dirty="0"/>
                        <a:t>    ‘color :     ‘red’}]) 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Insert into customer(id, name, age, point) </a:t>
                      </a:r>
                    </a:p>
                    <a:p>
                      <a:pPr latinLnBrk="1"/>
                      <a:r>
                        <a:rPr lang="en-US" altLang="ko-KR" sz="1100" dirty="0"/>
                        <a:t>                 values(‘</a:t>
                      </a:r>
                      <a:r>
                        <a:rPr lang="en-US" altLang="ko-KR" sz="1100" dirty="0" err="1"/>
                        <a:t>abc</a:t>
                      </a:r>
                      <a:r>
                        <a:rPr lang="en-US" altLang="ko-KR" sz="1100" dirty="0"/>
                        <a:t>’, ‘choi’, 29, 500)</a:t>
                      </a:r>
                    </a:p>
                    <a:p>
                      <a:pPr latinLnBrk="1"/>
                      <a:r>
                        <a:rPr lang="en-US" altLang="ko-KR" sz="1100" dirty="0"/>
                        <a:t>Insert into customer(id, name, age, point) </a:t>
                      </a:r>
                    </a:p>
                    <a:p>
                      <a:pPr latinLnBrk="1"/>
                      <a:r>
                        <a:rPr lang="en-US" altLang="ko-KR" sz="1100" dirty="0"/>
                        <a:t>                 values(‘def’, ‘</a:t>
                      </a:r>
                      <a:r>
                        <a:rPr lang="en-US" altLang="ko-KR" sz="1100" dirty="0" err="1"/>
                        <a:t>taem</a:t>
                      </a:r>
                      <a:r>
                        <a:rPr lang="en-US" altLang="ko-KR" sz="1100" dirty="0"/>
                        <a:t>’, ‘29’, ‘’)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855990"/>
                  </a:ext>
                </a:extLst>
              </a:tr>
              <a:tr h="1045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스키마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스키마에 대한 메타데이터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Select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err="1"/>
                        <a:t>table_name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column_name</a:t>
                      </a:r>
                      <a:r>
                        <a:rPr lang="en-US" altLang="ko-KR" sz="1100" dirty="0"/>
                        <a:t> </a:t>
                      </a:r>
                    </a:p>
                    <a:p>
                      <a:pPr latinLnBrk="1"/>
                      <a:r>
                        <a:rPr lang="en-US" altLang="ko-KR" sz="1100" dirty="0"/>
                        <a:t>from </a:t>
                      </a:r>
                      <a:r>
                        <a:rPr lang="en-US" altLang="ko-KR" sz="1100" dirty="0" err="1"/>
                        <a:t>information_schema.columns</a:t>
                      </a:r>
                      <a:r>
                        <a:rPr lang="en-US" altLang="ko-KR" sz="1100" dirty="0"/>
                        <a:t> </a:t>
                      </a:r>
                    </a:p>
                    <a:p>
                      <a:pPr latinLnBrk="1"/>
                      <a:r>
                        <a:rPr lang="en-US" altLang="ko-KR" sz="1100" dirty="0"/>
                        <a:t>where </a:t>
                      </a:r>
                      <a:r>
                        <a:rPr lang="en-US" altLang="ko-KR" sz="1100" dirty="0" err="1"/>
                        <a:t>table_name</a:t>
                      </a:r>
                      <a:r>
                        <a:rPr lang="en-US" altLang="ko-KR" sz="1100" dirty="0"/>
                        <a:t> =‘customer’;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57360"/>
                  </a:ext>
                </a:extLst>
              </a:tr>
              <a:tr h="1045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DB.customer.aggregate</a:t>
                      </a:r>
                      <a:r>
                        <a:rPr lang="en-US" altLang="ko-KR" sz="1100" dirty="0"/>
                        <a:t>([</a:t>
                      </a:r>
                    </a:p>
                    <a:p>
                      <a:pPr latinLnBrk="1"/>
                      <a:r>
                        <a:rPr lang="en-US" altLang="ko-KR" sz="1100" dirty="0"/>
                        <a:t>{‘$group’:{‘_id’:’$age’,’</a:t>
                      </a:r>
                      <a:r>
                        <a:rPr lang="en-US" altLang="ko-KR" sz="1100" dirty="0" err="1"/>
                        <a:t>sum_p</a:t>
                      </a:r>
                      <a:r>
                        <a:rPr lang="en-US" altLang="ko-KR" sz="1100" dirty="0"/>
                        <a:t>’:{‘$sum’:’$point’}}},</a:t>
                      </a:r>
                    </a:p>
                    <a:p>
                      <a:pPr latinLnBrk="1"/>
                      <a:r>
                        <a:rPr lang="en-US" altLang="ko-KR" sz="1100" dirty="0"/>
                        <a:t>    {‘$project’:{‘_</a:t>
                      </a:r>
                      <a:r>
                        <a:rPr lang="en-US" altLang="ko-KR" sz="1100" dirty="0" err="1"/>
                        <a:t>id.age</a:t>
                      </a:r>
                      <a:r>
                        <a:rPr lang="en-US" altLang="ko-KR" sz="1100" dirty="0"/>
                        <a:t>’ : 1, ‘sum_p’:1,}},</a:t>
                      </a:r>
                    </a:p>
                    <a:p>
                      <a:pPr latinLnBrk="1"/>
                      <a:r>
                        <a:rPr lang="en-US" altLang="ko-KR" sz="1100" dirty="0"/>
                        <a:t>    {‘$match’:{‘</a:t>
                      </a:r>
                      <a:r>
                        <a:rPr lang="en-US" altLang="ko-KR" sz="1100" dirty="0" err="1"/>
                        <a:t>sum_p</a:t>
                      </a:r>
                      <a:r>
                        <a:rPr lang="en-US" altLang="ko-KR" sz="1100" dirty="0"/>
                        <a:t>’:{$</a:t>
                      </a:r>
                      <a:r>
                        <a:rPr lang="en-US" altLang="ko-KR" sz="1100" dirty="0" err="1"/>
                        <a:t>gte</a:t>
                      </a:r>
                      <a:r>
                        <a:rPr lang="en-US" altLang="ko-KR" sz="1100" dirty="0"/>
                        <a:t>:{500}}}}</a:t>
                      </a:r>
                    </a:p>
                    <a:p>
                      <a:pPr latinLnBrk="1"/>
                      <a:r>
                        <a:rPr lang="en-US" altLang="ko-KR" sz="1100" dirty="0"/>
                        <a:t>]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Select age, sum(point)  </a:t>
                      </a:r>
                    </a:p>
                    <a:p>
                      <a:pPr latinLnBrk="1"/>
                      <a:r>
                        <a:rPr lang="en-US" altLang="ko-KR" sz="1100" dirty="0"/>
                        <a:t>from </a:t>
                      </a:r>
                      <a:r>
                        <a:rPr lang="en-US" altLang="ko-KR" sz="1100" dirty="0" err="1"/>
                        <a:t>cumstomer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group by age </a:t>
                      </a:r>
                    </a:p>
                    <a:p>
                      <a:pPr latinLnBrk="1"/>
                      <a:r>
                        <a:rPr lang="en-US" altLang="ko-KR" sz="1100" dirty="0"/>
                        <a:t>having sum(point)&gt;=500;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286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515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EC8B7B61-317A-4119-AF0A-F32CCB79CE40}"/>
              </a:ext>
            </a:extLst>
          </p:cNvPr>
          <p:cNvGrpSpPr/>
          <p:nvPr/>
        </p:nvGrpSpPr>
        <p:grpSpPr>
          <a:xfrm>
            <a:off x="183665" y="4949385"/>
            <a:ext cx="5383205" cy="1854798"/>
            <a:chOff x="-572095" y="5111782"/>
            <a:chExt cx="5383205" cy="1854798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3ABB6E97-8E56-47B6-A0D1-C2AD011D52CC}"/>
                </a:ext>
              </a:extLst>
            </p:cNvPr>
            <p:cNvSpPr txBox="1"/>
            <p:nvPr/>
          </p:nvSpPr>
          <p:spPr>
            <a:xfrm>
              <a:off x="-572095" y="5704696"/>
              <a:ext cx="5383205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Document </a:t>
              </a:r>
              <a:r>
                <a:rPr lang="ko-KR" altLang="en-US" sz="1600" dirty="0"/>
                <a:t>안에 관계 있는 </a:t>
              </a:r>
              <a:r>
                <a:rPr lang="en-US" altLang="ko-KR" sz="1600" dirty="0"/>
                <a:t>Document</a:t>
              </a:r>
              <a:r>
                <a:rPr lang="ko-KR" altLang="en-US" sz="1600" dirty="0"/>
                <a:t>를 넣는 방식</a:t>
              </a:r>
              <a:endParaRPr lang="en-US" altLang="ko-KR" sz="1600" dirty="0"/>
            </a:p>
            <a:p>
              <a:endParaRPr lang="en-US" altLang="ko-KR" sz="1200" dirty="0"/>
            </a:p>
            <a:p>
              <a:r>
                <a:rPr lang="ko-KR" altLang="en-US" sz="1200" dirty="0"/>
                <a:t>장점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직관적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조회 성능이 좋음</a:t>
              </a:r>
              <a:endParaRPr lang="en-US" altLang="ko-KR" sz="1200" dirty="0"/>
            </a:p>
            <a:p>
              <a:r>
                <a:rPr lang="ko-KR" altLang="en-US" sz="1200" dirty="0"/>
                <a:t>단점</a:t>
              </a:r>
              <a:r>
                <a:rPr lang="en-US" altLang="ko-KR" sz="1200" dirty="0"/>
                <a:t> : document</a:t>
              </a:r>
              <a:r>
                <a:rPr lang="ko-KR" altLang="en-US" sz="1200" dirty="0"/>
                <a:t> 내 데이터가 증가할 수 록 </a:t>
              </a:r>
              <a:r>
                <a:rPr lang="en-US" altLang="ko-KR" sz="1200" dirty="0"/>
                <a:t>I/O</a:t>
              </a:r>
              <a:r>
                <a:rPr lang="ko-KR" altLang="en-US" sz="1200" dirty="0"/>
                <a:t>시 성능 저하 발생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중복 발생</a:t>
              </a:r>
              <a:endParaRPr lang="en-US" altLang="ko-KR" sz="1200" dirty="0"/>
            </a:p>
            <a:p>
              <a:endParaRPr lang="en-US" altLang="ko-KR" sz="1200" dirty="0"/>
            </a:p>
            <a:p>
              <a:r>
                <a:rPr lang="ko-KR" altLang="en-US" sz="1200" dirty="0"/>
                <a:t>활용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조회 성능이 중요한 경우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8E3C057-ED49-4B6C-A79E-B4A094C19733}"/>
                </a:ext>
              </a:extLst>
            </p:cNvPr>
            <p:cNvSpPr txBox="1"/>
            <p:nvPr/>
          </p:nvSpPr>
          <p:spPr>
            <a:xfrm>
              <a:off x="688661" y="5111782"/>
              <a:ext cx="2861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Embedded data</a:t>
              </a:r>
              <a:endParaRPr lang="ko-KR" altLang="en-US" sz="2800" b="1" dirty="0"/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24EEE9A-ECF7-48CB-83F6-6B6BE2999C00}"/>
              </a:ext>
            </a:extLst>
          </p:cNvPr>
          <p:cNvGrpSpPr/>
          <p:nvPr/>
        </p:nvGrpSpPr>
        <p:grpSpPr>
          <a:xfrm>
            <a:off x="6264850" y="4953455"/>
            <a:ext cx="5617243" cy="1846659"/>
            <a:chOff x="3269980" y="5111782"/>
            <a:chExt cx="5617243" cy="1846659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A13DB0D-0F8D-41FE-A0A1-FC4B28CC8315}"/>
                </a:ext>
              </a:extLst>
            </p:cNvPr>
            <p:cNvSpPr txBox="1"/>
            <p:nvPr/>
          </p:nvSpPr>
          <p:spPr>
            <a:xfrm>
              <a:off x="3269980" y="5696557"/>
              <a:ext cx="5617243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참조키로 데이터를 참조하는 방식</a:t>
              </a:r>
              <a:endParaRPr lang="en-US" altLang="ko-KR" sz="1600" dirty="0"/>
            </a:p>
            <a:p>
              <a:pPr algn="ctr"/>
              <a:endParaRPr lang="en-US" altLang="ko-KR" sz="1200" dirty="0"/>
            </a:p>
            <a:p>
              <a:r>
                <a:rPr lang="ko-KR" altLang="en-US" sz="1200" dirty="0"/>
                <a:t>장점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성격별로 </a:t>
              </a:r>
              <a:r>
                <a:rPr lang="ko-KR" altLang="en-US" sz="1200" dirty="0" err="1"/>
                <a:t>컬랙션을</a:t>
              </a:r>
              <a:r>
                <a:rPr lang="ko-KR" altLang="en-US" sz="1200" dirty="0"/>
                <a:t> 분리하였기 </a:t>
              </a:r>
              <a:r>
                <a:rPr lang="ko-KR" altLang="en-US" sz="1200" dirty="0" err="1"/>
                <a:t>떄문에</a:t>
              </a:r>
              <a:r>
                <a:rPr lang="ko-KR" altLang="en-US" sz="1200" dirty="0"/>
                <a:t> 데이터 불일치가 발생하지 않음</a:t>
              </a:r>
              <a:endParaRPr lang="en-US" altLang="ko-KR" sz="1200" dirty="0"/>
            </a:p>
            <a:p>
              <a:r>
                <a:rPr lang="ko-KR" altLang="en-US" sz="1200" dirty="0"/>
                <a:t>단점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대규모 도큐먼트를 조회하는 경우 </a:t>
              </a:r>
              <a:r>
                <a:rPr lang="en-US" altLang="ko-KR" sz="1200" dirty="0"/>
                <a:t>2</a:t>
              </a:r>
              <a:r>
                <a:rPr lang="ko-KR" altLang="en-US" sz="1200" dirty="0"/>
                <a:t>차 쿼리로 인한 처리량 증가로 조회 성능 저하</a:t>
              </a:r>
              <a:endParaRPr lang="en-US" altLang="ko-KR" sz="1200" dirty="0"/>
            </a:p>
            <a:p>
              <a:endParaRPr lang="en-US" altLang="ko-KR" sz="1200" dirty="0"/>
            </a:p>
            <a:p>
              <a:r>
                <a:rPr lang="ko-KR" altLang="en-US" sz="1200" dirty="0"/>
                <a:t>활용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조회 성능보다는 무결성이 중요한 경우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45E01B9-892B-4DEC-907E-3F3CB945423F}"/>
                </a:ext>
              </a:extLst>
            </p:cNvPr>
            <p:cNvSpPr txBox="1"/>
            <p:nvPr/>
          </p:nvSpPr>
          <p:spPr>
            <a:xfrm>
              <a:off x="4881790" y="5111782"/>
              <a:ext cx="2393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References</a:t>
              </a:r>
              <a:endParaRPr lang="ko-KR" altLang="en-US" sz="3200" b="1" dirty="0"/>
            </a:p>
          </p:txBody>
        </p:sp>
      </p:grp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60705248-5609-4B2A-AA61-26A8583D016D}"/>
              </a:ext>
            </a:extLst>
          </p:cNvPr>
          <p:cNvCxnSpPr/>
          <p:nvPr/>
        </p:nvCxnSpPr>
        <p:spPr>
          <a:xfrm>
            <a:off x="2461305" y="466360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9B1B0BE4-A140-4F7B-A049-BF775E56DAF4}"/>
              </a:ext>
            </a:extLst>
          </p:cNvPr>
          <p:cNvCxnSpPr/>
          <p:nvPr/>
        </p:nvCxnSpPr>
        <p:spPr>
          <a:xfrm>
            <a:off x="8687579" y="4663603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34831BC-696F-439D-8B82-C1138C84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28" y="1286988"/>
            <a:ext cx="4724374" cy="268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BFC19A-86BB-4862-B1D5-1C923AD6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84" y="1286988"/>
            <a:ext cx="4724373" cy="277328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A61C0E-4A1D-43A8-BE1B-42972B916840}"/>
              </a:ext>
            </a:extLst>
          </p:cNvPr>
          <p:cNvCxnSpPr/>
          <p:nvPr/>
        </p:nvCxnSpPr>
        <p:spPr>
          <a:xfrm>
            <a:off x="6014906" y="1442906"/>
            <a:ext cx="0" cy="51592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DF377E1C-58EE-420B-9273-5F07462C2ED0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</a:t>
            </a:r>
          </a:p>
        </p:txBody>
      </p:sp>
      <p:graphicFrame>
        <p:nvGraphicFramePr>
          <p:cNvPr id="328" name="표 328">
            <a:extLst>
              <a:ext uri="{FF2B5EF4-FFF2-40B4-BE49-F238E27FC236}">
                <a16:creationId xmlns:a16="http://schemas.microsoft.com/office/drawing/2014/main" id="{9169B254-E2C2-41CC-984B-B84DA6324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06027"/>
              </p:ext>
            </p:extLst>
          </p:nvPr>
        </p:nvGraphicFramePr>
        <p:xfrm>
          <a:off x="4300086" y="3486236"/>
          <a:ext cx="3533179" cy="1895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962">
                  <a:extLst>
                    <a:ext uri="{9D8B030D-6E8A-4147-A177-3AD203B41FA5}">
                      <a16:colId xmlns:a16="http://schemas.microsoft.com/office/drawing/2014/main" val="3006714692"/>
                    </a:ext>
                  </a:extLst>
                </a:gridCol>
                <a:gridCol w="1815217">
                  <a:extLst>
                    <a:ext uri="{9D8B030D-6E8A-4147-A177-3AD203B41FA5}">
                      <a16:colId xmlns:a16="http://schemas.microsoft.com/office/drawing/2014/main" val="1628739356"/>
                    </a:ext>
                  </a:extLst>
                </a:gridCol>
              </a:tblGrid>
              <a:tr h="270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Embedded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en-US" altLang="ko-KR" sz="1100" b="1" dirty="0"/>
                        <a:t>better!</a:t>
                      </a:r>
                      <a:endParaRPr lang="ko-KR" altLang="en-US" sz="1100" b="1" dirty="0"/>
                    </a:p>
                  </a:txBody>
                  <a:tcP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References better!</a:t>
                      </a:r>
                      <a:endParaRPr lang="ko-KR" altLang="en-US" sz="1100" b="1" dirty="0"/>
                    </a:p>
                  </a:txBody>
                  <a:tcP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61740"/>
                  </a:ext>
                </a:extLst>
              </a:tr>
              <a:tr h="27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작은 서브 도큐먼트</a:t>
                      </a: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큰 서브 도큐먼트</a:t>
                      </a:r>
                      <a:endParaRPr lang="en-US" altLang="ko-KR" sz="1050" dirty="0"/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088580"/>
                  </a:ext>
                </a:extLst>
              </a:tr>
              <a:tr h="27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자주 변하지 않는 데이터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자주 변하는 데이터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94394"/>
                  </a:ext>
                </a:extLst>
              </a:tr>
              <a:tr h="27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결과적 일관성이 허용될 때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즉각적인 일관성이 필요할 때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620462"/>
                  </a:ext>
                </a:extLst>
              </a:tr>
              <a:tr h="27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증가량이</a:t>
                      </a:r>
                      <a:r>
                        <a:rPr lang="ko-KR" altLang="en-US" sz="1050" dirty="0"/>
                        <a:t> 적은 도큐먼트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증가량이</a:t>
                      </a:r>
                      <a:r>
                        <a:rPr lang="ko-KR" altLang="en-US" sz="1050" dirty="0"/>
                        <a:t> 높은 도큐먼트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17774"/>
                  </a:ext>
                </a:extLst>
              </a:tr>
              <a:tr h="270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 </a:t>
                      </a:r>
                      <a:r>
                        <a:rPr lang="ko-KR" altLang="en-US" sz="1050" dirty="0" err="1"/>
                        <a:t>쿼리량</a:t>
                      </a:r>
                      <a:r>
                        <a:rPr lang="ko-KR" altLang="en-US" sz="1050" dirty="0"/>
                        <a:t> 자주 필요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 쿼리가 적음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42767"/>
                  </a:ext>
                </a:extLst>
              </a:tr>
              <a:tr h="27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빠른 읽기 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빠른 쓰기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5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0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66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다양한 모델링 패턴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C2BCF8-3827-4B43-B10C-29AEE3B1041C}"/>
              </a:ext>
            </a:extLst>
          </p:cNvPr>
          <p:cNvCxnSpPr>
            <a:cxnSpLocks/>
          </p:cNvCxnSpPr>
          <p:nvPr/>
        </p:nvCxnSpPr>
        <p:spPr>
          <a:xfrm>
            <a:off x="271249" y="232129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6C7B231-F351-4B44-A32B-1107729DCB22}"/>
              </a:ext>
            </a:extLst>
          </p:cNvPr>
          <p:cNvCxnSpPr>
            <a:cxnSpLocks/>
          </p:cNvCxnSpPr>
          <p:nvPr/>
        </p:nvCxnSpPr>
        <p:spPr>
          <a:xfrm>
            <a:off x="271249" y="391718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71FA85-76ED-41D5-BA3C-10761033A0B4}"/>
              </a:ext>
            </a:extLst>
          </p:cNvPr>
          <p:cNvGrpSpPr/>
          <p:nvPr/>
        </p:nvGrpSpPr>
        <p:grpSpPr>
          <a:xfrm>
            <a:off x="309001" y="1224621"/>
            <a:ext cx="11142264" cy="913698"/>
            <a:chOff x="1537048" y="1513659"/>
            <a:chExt cx="10533032" cy="9136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E2FD7-5EF3-4A32-A654-E07055379803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1F5019-CB52-4AA7-A71F-5556B437F2FB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7CCC30-BB68-4A17-8463-C507CC5B8D43}"/>
                </a:ext>
              </a:extLst>
            </p:cNvPr>
            <p:cNvSpPr txBox="1"/>
            <p:nvPr/>
          </p:nvSpPr>
          <p:spPr>
            <a:xfrm>
              <a:off x="3076354" y="1513659"/>
              <a:ext cx="5197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The </a:t>
              </a:r>
              <a:r>
                <a:rPr lang="en-US" altLang="ko-KR" sz="2400">
                  <a:latin typeface="+mj-ea"/>
                  <a:ea typeface="+mj-ea"/>
                </a:rPr>
                <a:t>Polymorphic pattern </a:t>
              </a:r>
              <a:r>
                <a:rPr lang="ko-KR" altLang="en-US" sz="2400" dirty="0" err="1">
                  <a:latin typeface="+mj-ea"/>
                  <a:ea typeface="+mj-ea"/>
                </a:rPr>
                <a:t>다형성</a:t>
              </a:r>
              <a:r>
                <a:rPr lang="ko-KR" altLang="en-US" sz="2400" dirty="0">
                  <a:latin typeface="+mj-ea"/>
                  <a:ea typeface="+mj-ea"/>
                </a:rPr>
                <a:t> 패턴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3B9BF0-8A47-4430-9DE8-4D31217227B1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컬렉션 내 모든 도큐먼트가 유사하지만 동일하지 않은 구조를 가질 때 적합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AA957C8-8D31-4202-9F0C-D8A664DA1BFD}"/>
              </a:ext>
            </a:extLst>
          </p:cNvPr>
          <p:cNvGrpSpPr/>
          <p:nvPr/>
        </p:nvGrpSpPr>
        <p:grpSpPr>
          <a:xfrm>
            <a:off x="309001" y="2505067"/>
            <a:ext cx="11142264" cy="1209163"/>
            <a:chOff x="1537048" y="1513659"/>
            <a:chExt cx="10533032" cy="12091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5DE04A-6557-4EA1-9CCE-FD205858DB13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E419F4-365C-496C-8722-8CD233E86E5A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617FD6-CEA7-4AF9-A0A6-C82755A3D9EB}"/>
                </a:ext>
              </a:extLst>
            </p:cNvPr>
            <p:cNvSpPr txBox="1"/>
            <p:nvPr/>
          </p:nvSpPr>
          <p:spPr>
            <a:xfrm>
              <a:off x="3076354" y="1513659"/>
              <a:ext cx="4856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The Attribute </a:t>
              </a:r>
              <a:r>
                <a:rPr lang="en-US" altLang="ko-KR" sz="2400">
                  <a:latin typeface="+mj-ea"/>
                  <a:ea typeface="+mj-ea"/>
                </a:rPr>
                <a:t>pattern </a:t>
              </a:r>
              <a:r>
                <a:rPr lang="ko-KR" altLang="en-US" sz="2400" dirty="0">
                  <a:latin typeface="+mj-ea"/>
                  <a:ea typeface="+mj-ea"/>
                </a:rPr>
                <a:t>속성 패턴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F1DC96-EE0C-41BC-ADF1-CCEAE9048F36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63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정렬하거나 쿼리하려는 공통 특성을 갖는 도큐먼트에 필드의 서브셋이 있는 경우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정렬하려는 필드가 도큐먼트에 서브셋에만 있는 경우 또는 두조건이 모두 해당하는 경우에 적합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B10832-8758-42B5-824F-4551D2BAA6F8}"/>
              </a:ext>
            </a:extLst>
          </p:cNvPr>
          <p:cNvGrpSpPr/>
          <p:nvPr/>
        </p:nvGrpSpPr>
        <p:grpSpPr>
          <a:xfrm>
            <a:off x="309001" y="4214246"/>
            <a:ext cx="11142264" cy="913698"/>
            <a:chOff x="1537048" y="1513659"/>
            <a:chExt cx="10533032" cy="9136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B29D23-8469-401D-B3F6-9A580442AA78}"/>
                </a:ext>
              </a:extLst>
            </p:cNvPr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3ADBD4-8E95-4D7E-8EFB-C0B013DAE4C4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60B1F7-B75B-4FCF-BA37-A9A289CDACB6}"/>
                </a:ext>
              </a:extLst>
            </p:cNvPr>
            <p:cNvSpPr txBox="1"/>
            <p:nvPr/>
          </p:nvSpPr>
          <p:spPr>
            <a:xfrm>
              <a:off x="3076354" y="1513659"/>
              <a:ext cx="4236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+mj-ea"/>
                  <a:ea typeface="+mj-ea"/>
                </a:rPr>
                <a:t>The Bucket pattern </a:t>
              </a:r>
              <a:r>
                <a:rPr lang="ko-KR" altLang="en-US" sz="2400" dirty="0">
                  <a:latin typeface="+mj-ea"/>
                  <a:ea typeface="+mj-ea"/>
                </a:rPr>
                <a:t>버킷 패턴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81D527-1470-4525-9677-F5628B43D1ED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데이터가 일정 기간 동안 스트림으로 유입되는 스케일 데이터에 적합</a:t>
              </a:r>
              <a:r>
                <a:rPr lang="en-US" altLang="ko-KR" sz="1600" spc="-150" dirty="0"/>
                <a:t> </a:t>
              </a:r>
              <a:endParaRPr lang="ko-KR" altLang="en-US" sz="1600" spc="-150" dirty="0"/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A3570E0-3EB3-45AD-B314-6DB6F1BB4D10}"/>
              </a:ext>
            </a:extLst>
          </p:cNvPr>
          <p:cNvCxnSpPr>
            <a:cxnSpLocks/>
          </p:cNvCxnSpPr>
          <p:nvPr/>
        </p:nvCxnSpPr>
        <p:spPr>
          <a:xfrm>
            <a:off x="271249" y="5422713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352D8B-F12E-4810-80BB-308D45743113}"/>
              </a:ext>
            </a:extLst>
          </p:cNvPr>
          <p:cNvGrpSpPr/>
          <p:nvPr/>
        </p:nvGrpSpPr>
        <p:grpSpPr>
          <a:xfrm>
            <a:off x="309001" y="5678421"/>
            <a:ext cx="11142264" cy="913698"/>
            <a:chOff x="1537048" y="1513659"/>
            <a:chExt cx="10533032" cy="91369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C7E9E9-CCEF-475B-87AB-FA976A976D65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004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53FC14-3B89-4A98-A55A-129198459AA1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95D5D9-A775-4770-B99E-1082F812179A}"/>
                </a:ext>
              </a:extLst>
            </p:cNvPr>
            <p:cNvSpPr txBox="1"/>
            <p:nvPr/>
          </p:nvSpPr>
          <p:spPr>
            <a:xfrm>
              <a:off x="3076354" y="1513659"/>
              <a:ext cx="4236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The Outlier pattern </a:t>
              </a:r>
              <a:r>
                <a:rPr lang="ko-KR" altLang="en-US" sz="2400" dirty="0">
                  <a:latin typeface="+mj-ea"/>
                  <a:ea typeface="+mj-ea"/>
                </a:rPr>
                <a:t>이상치 패턴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2706F3-8F42-4CE3-8CB0-1A3C848F2367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도큐먼트의 쿼리가 애플리케이션의 정상적인 패턴을 벗어 날 때 적합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인기도가 중요한 상황을 위해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66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다양한 모델링 패턴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C2BCF8-3827-4B43-B10C-29AEE3B1041C}"/>
              </a:ext>
            </a:extLst>
          </p:cNvPr>
          <p:cNvCxnSpPr>
            <a:cxnSpLocks/>
          </p:cNvCxnSpPr>
          <p:nvPr/>
        </p:nvCxnSpPr>
        <p:spPr>
          <a:xfrm>
            <a:off x="271249" y="241365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6C7B231-F351-4B44-A32B-1107729DCB22}"/>
              </a:ext>
            </a:extLst>
          </p:cNvPr>
          <p:cNvCxnSpPr>
            <a:cxnSpLocks/>
          </p:cNvCxnSpPr>
          <p:nvPr/>
        </p:nvCxnSpPr>
        <p:spPr>
          <a:xfrm>
            <a:off x="271249" y="382482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71FA85-76ED-41D5-BA3C-10761033A0B4}"/>
              </a:ext>
            </a:extLst>
          </p:cNvPr>
          <p:cNvGrpSpPr/>
          <p:nvPr/>
        </p:nvGrpSpPr>
        <p:grpSpPr>
          <a:xfrm>
            <a:off x="309001" y="1224621"/>
            <a:ext cx="11142264" cy="913698"/>
            <a:chOff x="1537048" y="1513659"/>
            <a:chExt cx="10533032" cy="9136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E2FD7-5EF3-4A32-A654-E07055379803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005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1F5019-CB52-4AA7-A71F-5556B437F2FB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7CCC30-BB68-4A17-8463-C507CC5B8D43}"/>
                </a:ext>
              </a:extLst>
            </p:cNvPr>
            <p:cNvSpPr txBox="1"/>
            <p:nvPr/>
          </p:nvSpPr>
          <p:spPr>
            <a:xfrm>
              <a:off x="3076354" y="1513659"/>
              <a:ext cx="5197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The Computed pattern </a:t>
              </a:r>
              <a:r>
                <a:rPr lang="ko-KR" altLang="en-US" sz="2400" dirty="0">
                  <a:latin typeface="+mj-ea"/>
                  <a:ea typeface="+mj-ea"/>
                </a:rPr>
                <a:t>계산된 패턴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3B9BF0-8A47-4430-9DE8-4D31217227B1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데이터를 자주 계산해야 할 때나 데이터 접근 패턴이 일기 집약적 일 때 적합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동일 계산의 반복을 줄이고 계산없이 근사치 제공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AA957C8-8D31-4202-9F0C-D8A664DA1BFD}"/>
              </a:ext>
            </a:extLst>
          </p:cNvPr>
          <p:cNvGrpSpPr/>
          <p:nvPr/>
        </p:nvGrpSpPr>
        <p:grpSpPr>
          <a:xfrm>
            <a:off x="309001" y="2651578"/>
            <a:ext cx="11142264" cy="913698"/>
            <a:chOff x="1537048" y="1513659"/>
            <a:chExt cx="10533032" cy="9136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5DE04A-6557-4EA1-9CCE-FD205858DB13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006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E419F4-365C-496C-8722-8CD233E86E5A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617FD6-CEA7-4AF9-A0A6-C82755A3D9EB}"/>
                </a:ext>
              </a:extLst>
            </p:cNvPr>
            <p:cNvSpPr txBox="1"/>
            <p:nvPr/>
          </p:nvSpPr>
          <p:spPr>
            <a:xfrm>
              <a:off x="3076354" y="1513659"/>
              <a:ext cx="4856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The Subset </a:t>
              </a:r>
              <a:r>
                <a:rPr lang="en-US" altLang="ko-KR" sz="2400">
                  <a:latin typeface="+mj-ea"/>
                  <a:ea typeface="+mj-ea"/>
                </a:rPr>
                <a:t>pattern </a:t>
              </a:r>
              <a:r>
                <a:rPr lang="ko-KR" altLang="en-US" sz="2400" dirty="0" err="1">
                  <a:latin typeface="+mj-ea"/>
                  <a:ea typeface="+mj-ea"/>
                </a:rPr>
                <a:t>서브셋</a:t>
              </a:r>
              <a:r>
                <a:rPr lang="ko-KR" altLang="en-US" sz="2400" dirty="0">
                  <a:latin typeface="+mj-ea"/>
                  <a:ea typeface="+mj-ea"/>
                </a:rPr>
                <a:t> 패턴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F1DC96-EE0C-41BC-ADF1-CCEAE9048F36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/>
                <a:t>장비의 램 용량을 초과하는 작업 셋이 있을 때 적합</a:t>
              </a:r>
              <a:endParaRPr lang="ko-KR" altLang="en-US" sz="1600" spc="-15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B10832-8758-42B5-824F-4551D2BAA6F8}"/>
              </a:ext>
            </a:extLst>
          </p:cNvPr>
          <p:cNvGrpSpPr/>
          <p:nvPr/>
        </p:nvGrpSpPr>
        <p:grpSpPr>
          <a:xfrm>
            <a:off x="309001" y="4125503"/>
            <a:ext cx="11142264" cy="913698"/>
            <a:chOff x="1537048" y="1513659"/>
            <a:chExt cx="10533032" cy="9136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B29D23-8469-401D-B3F6-9A580442AA78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007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3ADBD4-8E95-4D7E-8EFB-C0B013DAE4C4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60B1F7-B75B-4FCF-BA37-A9A289CDACB6}"/>
                </a:ext>
              </a:extLst>
            </p:cNvPr>
            <p:cNvSpPr txBox="1"/>
            <p:nvPr/>
          </p:nvSpPr>
          <p:spPr>
            <a:xfrm>
              <a:off x="3076353" y="1513659"/>
              <a:ext cx="738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The Extended Reference pattern </a:t>
              </a:r>
              <a:r>
                <a:rPr lang="ko-KR" altLang="en-US" sz="2400" dirty="0">
                  <a:latin typeface="+mj-ea"/>
                  <a:ea typeface="+mj-ea"/>
                </a:rPr>
                <a:t>확장된 참조 패턴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81D527-1470-4525-9677-F5628B43D1ED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각각의 고유한 컬렉션이 있는 여러 논리 엔티티 또는 사물이 있고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특정 기능을 위해 엔티티들을 모을 때 사용</a:t>
              </a: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A3570E0-3EB3-45AD-B314-6DB6F1BB4D10}"/>
              </a:ext>
            </a:extLst>
          </p:cNvPr>
          <p:cNvCxnSpPr>
            <a:cxnSpLocks/>
          </p:cNvCxnSpPr>
          <p:nvPr/>
        </p:nvCxnSpPr>
        <p:spPr>
          <a:xfrm>
            <a:off x="271249" y="5282264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352D8B-F12E-4810-80BB-308D45743113}"/>
              </a:ext>
            </a:extLst>
          </p:cNvPr>
          <p:cNvGrpSpPr/>
          <p:nvPr/>
        </p:nvGrpSpPr>
        <p:grpSpPr>
          <a:xfrm>
            <a:off x="309001" y="5633379"/>
            <a:ext cx="11142264" cy="913698"/>
            <a:chOff x="1537048" y="1513659"/>
            <a:chExt cx="10533032" cy="91369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C7E9E9-CCEF-475B-87AB-FA976A976D65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008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53FC14-3B89-4A98-A55A-129198459AA1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95D5D9-A775-4770-B99E-1082F812179A}"/>
                </a:ext>
              </a:extLst>
            </p:cNvPr>
            <p:cNvSpPr txBox="1"/>
            <p:nvPr/>
          </p:nvSpPr>
          <p:spPr>
            <a:xfrm>
              <a:off x="3076354" y="1513659"/>
              <a:ext cx="5485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The Approximation pattern </a:t>
              </a:r>
              <a:r>
                <a:rPr lang="ko-KR" altLang="en-US" sz="2400" dirty="0">
                  <a:latin typeface="+mj-ea"/>
                  <a:ea typeface="+mj-ea"/>
                </a:rPr>
                <a:t>근사 패턴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2706F3-8F42-4CE3-8CB0-1A3C848F2367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리소스가 많이 드는 </a:t>
              </a:r>
              <a:r>
                <a:rPr lang="en-US" altLang="ko-KR" sz="1600" spc="-150" dirty="0"/>
                <a:t>(</a:t>
              </a:r>
              <a:r>
                <a:rPr lang="ko-KR" altLang="en-US" sz="1600" spc="-150" dirty="0"/>
                <a:t>시간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메모리</a:t>
              </a:r>
              <a:r>
                <a:rPr lang="en-US" altLang="ko-KR" sz="1600" spc="-150" dirty="0"/>
                <a:t>, </a:t>
              </a:r>
              <a:r>
                <a:rPr lang="en-US" altLang="ko-KR" sz="1600" spc="-150" dirty="0" err="1"/>
                <a:t>cpu</a:t>
              </a:r>
              <a:r>
                <a:rPr lang="ko-KR" altLang="en-US" sz="1600" spc="-150" dirty="0"/>
                <a:t>사이클</a:t>
              </a:r>
              <a:r>
                <a:rPr lang="en-US" altLang="ko-KR" sz="1600" spc="-150" dirty="0"/>
                <a:t>) </a:t>
              </a:r>
              <a:r>
                <a:rPr lang="ko-KR" altLang="en-US" sz="1600" spc="-150" dirty="0"/>
                <a:t>계산이 필요하지만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정확도가 반드시 필요하지 않은 상황에 적합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577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66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다양한 모델링 패턴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C2BCF8-3827-4B43-B10C-29AEE3B1041C}"/>
              </a:ext>
            </a:extLst>
          </p:cNvPr>
          <p:cNvCxnSpPr>
            <a:cxnSpLocks/>
          </p:cNvCxnSpPr>
          <p:nvPr/>
        </p:nvCxnSpPr>
        <p:spPr>
          <a:xfrm>
            <a:off x="271249" y="2921655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6C7B231-F351-4B44-A32B-1107729DCB22}"/>
              </a:ext>
            </a:extLst>
          </p:cNvPr>
          <p:cNvCxnSpPr>
            <a:cxnSpLocks/>
          </p:cNvCxnSpPr>
          <p:nvPr/>
        </p:nvCxnSpPr>
        <p:spPr>
          <a:xfrm>
            <a:off x="271249" y="4951659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71FA85-76ED-41D5-BA3C-10761033A0B4}"/>
              </a:ext>
            </a:extLst>
          </p:cNvPr>
          <p:cNvGrpSpPr/>
          <p:nvPr/>
        </p:nvGrpSpPr>
        <p:grpSpPr>
          <a:xfrm>
            <a:off x="309001" y="1484539"/>
            <a:ext cx="11142264" cy="913698"/>
            <a:chOff x="1537048" y="1513659"/>
            <a:chExt cx="10533032" cy="9136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E2FD7-5EF3-4A32-A654-E07055379803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009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1F5019-CB52-4AA7-A71F-5556B437F2FB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7CCC30-BB68-4A17-8463-C507CC5B8D43}"/>
                </a:ext>
              </a:extLst>
            </p:cNvPr>
            <p:cNvSpPr txBox="1"/>
            <p:nvPr/>
          </p:nvSpPr>
          <p:spPr>
            <a:xfrm>
              <a:off x="3076354" y="1513659"/>
              <a:ext cx="5197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The Tree </a:t>
              </a:r>
              <a:r>
                <a:rPr lang="en-US" altLang="ko-KR" sz="2400">
                  <a:latin typeface="+mj-ea"/>
                  <a:ea typeface="+mj-ea"/>
                </a:rPr>
                <a:t>pattern </a:t>
              </a:r>
              <a:r>
                <a:rPr lang="ko-KR" altLang="en-US" sz="2400" dirty="0">
                  <a:latin typeface="+mj-ea"/>
                  <a:ea typeface="+mj-ea"/>
                </a:rPr>
                <a:t>트리 패턴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3B9BF0-8A47-4430-9DE8-4D31217227B1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쿼리가 많고 구조적으로 주로 계층적인 데이터가 있을 때 적용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일반적으로 </a:t>
              </a:r>
              <a:r>
                <a:rPr lang="ko-KR" altLang="en-US" sz="1600" spc="-150" dirty="0" err="1"/>
                <a:t>쿼리되는</a:t>
              </a:r>
              <a:r>
                <a:rPr lang="ko-KR" altLang="en-US" sz="1600" spc="-150" dirty="0"/>
                <a:t> 데이터를 한데 저장하는 방식을 따름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AA957C8-8D31-4202-9F0C-D8A664DA1BFD}"/>
              </a:ext>
            </a:extLst>
          </p:cNvPr>
          <p:cNvGrpSpPr/>
          <p:nvPr/>
        </p:nvGrpSpPr>
        <p:grpSpPr>
          <a:xfrm>
            <a:off x="309001" y="3292525"/>
            <a:ext cx="11142264" cy="1209163"/>
            <a:chOff x="1537048" y="1513659"/>
            <a:chExt cx="10533032" cy="12091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5DE04A-6557-4EA1-9CCE-FD205858DB13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E419F4-365C-496C-8722-8CD233E86E5A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617FD6-CEA7-4AF9-A0A6-C82755A3D9EB}"/>
                </a:ext>
              </a:extLst>
            </p:cNvPr>
            <p:cNvSpPr txBox="1"/>
            <p:nvPr/>
          </p:nvSpPr>
          <p:spPr>
            <a:xfrm>
              <a:off x="3076354" y="1513659"/>
              <a:ext cx="5529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The </a:t>
              </a:r>
              <a:r>
                <a:rPr lang="en-US" altLang="ko-KR" sz="2400" dirty="0" err="1">
                  <a:latin typeface="+mj-ea"/>
                  <a:ea typeface="+mj-ea"/>
                </a:rPr>
                <a:t>Preallocation</a:t>
              </a:r>
              <a:r>
                <a:rPr lang="en-US" altLang="ko-KR" sz="2400" dirty="0">
                  <a:latin typeface="+mj-ea"/>
                  <a:ea typeface="+mj-ea"/>
                </a:rPr>
                <a:t> pattern </a:t>
              </a:r>
              <a:r>
                <a:rPr lang="ko-KR" altLang="en-US" sz="2400" dirty="0">
                  <a:latin typeface="+mj-ea"/>
                  <a:ea typeface="+mj-ea"/>
                </a:rPr>
                <a:t>사전할당 패턴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F1DC96-EE0C-41BC-ADF1-CCEAE9048F36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63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정렬하거나 쿼리하려는 공통 특성을 갖는 도큐먼트에 필드의 서브셋이 있는 경우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정렬하려는 필드가 도큐먼트에 서브셋에만 있는 경우 또는 두조건이 모두 해당하는 경우에 적합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B10832-8758-42B5-824F-4551D2BAA6F8}"/>
              </a:ext>
            </a:extLst>
          </p:cNvPr>
          <p:cNvGrpSpPr/>
          <p:nvPr/>
        </p:nvGrpSpPr>
        <p:grpSpPr>
          <a:xfrm>
            <a:off x="309001" y="5401631"/>
            <a:ext cx="11142264" cy="913698"/>
            <a:chOff x="1537048" y="1513659"/>
            <a:chExt cx="10533032" cy="9136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B29D23-8469-401D-B3F6-9A580442AA78}"/>
                </a:ext>
              </a:extLst>
            </p:cNvPr>
            <p:cNvSpPr txBox="1"/>
            <p:nvPr/>
          </p:nvSpPr>
          <p:spPr>
            <a:xfrm>
              <a:off x="1537048" y="1559825"/>
              <a:ext cx="522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011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3ADBD4-8E95-4D7E-8EFB-C0B013DAE4C4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60B1F7-B75B-4FCF-BA37-A9A289CDACB6}"/>
                </a:ext>
              </a:extLst>
            </p:cNvPr>
            <p:cNvSpPr txBox="1"/>
            <p:nvPr/>
          </p:nvSpPr>
          <p:spPr>
            <a:xfrm>
              <a:off x="3076353" y="1513659"/>
              <a:ext cx="768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The Document Versioning pattern </a:t>
              </a:r>
              <a:r>
                <a:rPr lang="ko-KR" altLang="en-US" sz="2400" dirty="0">
                  <a:latin typeface="+mj-ea"/>
                  <a:ea typeface="+mj-ea"/>
                </a:rPr>
                <a:t>도큐먼트 버전 관리 패턴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81D527-1470-4525-9677-F5628B43D1ED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도큐먼트의 이전 버전을 유지하는 </a:t>
              </a:r>
              <a:r>
                <a:rPr lang="ko-KR" altLang="en-US" sz="1600" spc="-150" dirty="0" err="1"/>
                <a:t>매커니즘을</a:t>
              </a:r>
              <a:r>
                <a:rPr lang="ko-KR" altLang="en-US" sz="1600" spc="-150" dirty="0"/>
                <a:t>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299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Sharding(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샤딩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이란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B55D0-1A5D-481D-BC2F-569A5703700C}"/>
              </a:ext>
            </a:extLst>
          </p:cNvPr>
          <p:cNvSpPr txBox="1"/>
          <p:nvPr/>
        </p:nvSpPr>
        <p:spPr>
          <a:xfrm>
            <a:off x="498640" y="1412373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사전적 의미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r>
              <a:rPr lang="ko-KR" altLang="en-US" sz="1400" b="1" dirty="0">
                <a:latin typeface="+mj-ea"/>
                <a:ea typeface="+mj-ea"/>
              </a:rPr>
              <a:t>전체를 작게 나누는 것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</a:p>
          <a:p>
            <a:r>
              <a:rPr lang="ko-KR" altLang="en-US" sz="1400" dirty="0"/>
              <a:t>→ 큰 데이터셋을 작게 분해하여 저장하는 것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227DC-DB8C-4040-AE15-65349E619407}"/>
              </a:ext>
            </a:extLst>
          </p:cNvPr>
          <p:cNvSpPr txBox="1"/>
          <p:nvPr/>
        </p:nvSpPr>
        <p:spPr>
          <a:xfrm>
            <a:off x="498640" y="2151130"/>
            <a:ext cx="560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Why? </a:t>
            </a:r>
            <a:r>
              <a:rPr lang="ko-KR" altLang="en-US" dirty="0"/>
              <a:t>대용량 데이터의 </a:t>
            </a:r>
            <a:r>
              <a:rPr lang="ko-KR" altLang="en-US" b="1" u="sng" dirty="0"/>
              <a:t>처리속도의 향상</a:t>
            </a:r>
            <a:endParaRPr lang="ko-KR" altLang="en-US" sz="2400" b="1" u="sng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E3F6FD0-9EBB-48B3-96B1-0E9E701C2DE7}"/>
              </a:ext>
            </a:extLst>
          </p:cNvPr>
          <p:cNvGrpSpPr/>
          <p:nvPr/>
        </p:nvGrpSpPr>
        <p:grpSpPr>
          <a:xfrm>
            <a:off x="483618" y="2757948"/>
            <a:ext cx="4305245" cy="2339212"/>
            <a:chOff x="824623" y="2508566"/>
            <a:chExt cx="4305245" cy="233921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A823631-FE5A-4CE8-9ABD-43DBA8877B65}"/>
                </a:ext>
              </a:extLst>
            </p:cNvPr>
            <p:cNvGrpSpPr/>
            <p:nvPr/>
          </p:nvGrpSpPr>
          <p:grpSpPr>
            <a:xfrm>
              <a:off x="824623" y="2872301"/>
              <a:ext cx="4233938" cy="1630214"/>
              <a:chOff x="824623" y="2446836"/>
              <a:chExt cx="4233938" cy="163021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57CDAC5-078A-490A-A3B1-BE9E50190B59}"/>
                  </a:ext>
                </a:extLst>
              </p:cNvPr>
              <p:cNvSpPr/>
              <p:nvPr/>
            </p:nvSpPr>
            <p:spPr>
              <a:xfrm>
                <a:off x="824623" y="2446836"/>
                <a:ext cx="4233938" cy="16302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8658660-56F1-40D3-92A2-CF0E9613CB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076"/>
              <a:stretch/>
            </p:blipFill>
            <p:spPr>
              <a:xfrm>
                <a:off x="1816651" y="2899868"/>
                <a:ext cx="729843" cy="105986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EFB88B1-462D-41B7-929C-6602023A11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076"/>
              <a:stretch/>
            </p:blipFill>
            <p:spPr>
              <a:xfrm>
                <a:off x="914399" y="3278263"/>
                <a:ext cx="469274" cy="681474"/>
              </a:xfrm>
              <a:prstGeom prst="rect">
                <a:avLst/>
              </a:prstGeom>
            </p:spPr>
          </p:pic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4F9EBA22-A7FF-4B98-8B07-6FAD2546CE6A}"/>
                  </a:ext>
                </a:extLst>
              </p:cNvPr>
              <p:cNvSpPr/>
              <p:nvPr/>
            </p:nvSpPr>
            <p:spPr>
              <a:xfrm>
                <a:off x="1568741" y="3429000"/>
                <a:ext cx="159391" cy="2286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EA09351-2E5B-4B44-B815-D918DE9D1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076"/>
              <a:stretch/>
            </p:blipFill>
            <p:spPr>
              <a:xfrm>
                <a:off x="2979472" y="3278263"/>
                <a:ext cx="469274" cy="681474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BE887C5-0A95-474C-BF92-9DCEC2E36B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076"/>
              <a:stretch/>
            </p:blipFill>
            <p:spPr>
              <a:xfrm>
                <a:off x="3742871" y="3278263"/>
                <a:ext cx="469274" cy="681474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F5FDB4E9-1F79-4C7F-A806-DD1622F369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076"/>
              <a:stretch/>
            </p:blipFill>
            <p:spPr>
              <a:xfrm>
                <a:off x="4470148" y="3278263"/>
                <a:ext cx="469274" cy="681474"/>
              </a:xfrm>
              <a:prstGeom prst="rect">
                <a:avLst/>
              </a:prstGeom>
            </p:spPr>
          </p:pic>
          <p:sp>
            <p:nvSpPr>
              <p:cNvPr id="11" name="더하기 기호 10">
                <a:extLst>
                  <a:ext uri="{FF2B5EF4-FFF2-40B4-BE49-F238E27FC236}">
                    <a16:creationId xmlns:a16="http://schemas.microsoft.com/office/drawing/2014/main" id="{0AAD3758-E361-4FE8-A24B-BDA689881BD9}"/>
                  </a:ext>
                </a:extLst>
              </p:cNvPr>
              <p:cNvSpPr/>
              <p:nvPr/>
            </p:nvSpPr>
            <p:spPr>
              <a:xfrm>
                <a:off x="3516643" y="3610611"/>
                <a:ext cx="208167" cy="208167"/>
              </a:xfrm>
              <a:prstGeom prst="mathPlu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더하기 기호 15">
                <a:extLst>
                  <a:ext uri="{FF2B5EF4-FFF2-40B4-BE49-F238E27FC236}">
                    <a16:creationId xmlns:a16="http://schemas.microsoft.com/office/drawing/2014/main" id="{BB25096C-E466-42A8-BA40-0426D85E6C11}"/>
                  </a:ext>
                </a:extLst>
              </p:cNvPr>
              <p:cNvSpPr/>
              <p:nvPr/>
            </p:nvSpPr>
            <p:spPr>
              <a:xfrm>
                <a:off x="4237063" y="3610611"/>
                <a:ext cx="208167" cy="208167"/>
              </a:xfrm>
              <a:prstGeom prst="mathPlu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332D55-C1A3-4611-ACFC-4FCD1B2EFBB9}"/>
                  </a:ext>
                </a:extLst>
              </p:cNvPr>
              <p:cNvSpPr/>
              <p:nvPr/>
            </p:nvSpPr>
            <p:spPr>
              <a:xfrm>
                <a:off x="1216536" y="2566072"/>
                <a:ext cx="972992" cy="2286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Scale up</a:t>
                </a:r>
                <a:endParaRPr lang="ko-KR" alt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1E338A0-70E2-4E01-ACA2-FF6405E4DD7E}"/>
                  </a:ext>
                </a:extLst>
              </p:cNvPr>
              <p:cNvSpPr/>
              <p:nvPr/>
            </p:nvSpPr>
            <p:spPr>
              <a:xfrm>
                <a:off x="3516643" y="2566072"/>
                <a:ext cx="972992" cy="2286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Scale out</a:t>
                </a:r>
                <a:endParaRPr lang="ko-KR" alt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B241F53-AD1C-4CF4-B929-D3B3BC65822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23" y="2872301"/>
              <a:ext cx="0" cy="163021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BC2866-C4CF-498A-86D9-79CB471D42B3}"/>
                </a:ext>
              </a:extLst>
            </p:cNvPr>
            <p:cNvSpPr txBox="1"/>
            <p:nvPr/>
          </p:nvSpPr>
          <p:spPr>
            <a:xfrm>
              <a:off x="3420104" y="2555225"/>
              <a:ext cx="1166070" cy="372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MongoDB</a:t>
              </a:r>
              <a:endParaRPr lang="ko-KR" altLang="en-US" sz="14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5E30C47-DF3A-435D-AED9-E72F79ED660F}"/>
                </a:ext>
              </a:extLst>
            </p:cNvPr>
            <p:cNvSpPr/>
            <p:nvPr/>
          </p:nvSpPr>
          <p:spPr>
            <a:xfrm>
              <a:off x="2790656" y="2508566"/>
              <a:ext cx="2339212" cy="2339212"/>
            </a:xfrm>
            <a:prstGeom prst="ellipse">
              <a:avLst/>
            </a:prstGeom>
            <a:solidFill>
              <a:srgbClr val="C00000">
                <a:alpha val="3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5EDC956-52D2-40E3-87DF-A6A1133F2BA5}"/>
              </a:ext>
            </a:extLst>
          </p:cNvPr>
          <p:cNvSpPr/>
          <p:nvPr/>
        </p:nvSpPr>
        <p:spPr>
          <a:xfrm>
            <a:off x="498640" y="5560291"/>
            <a:ext cx="652645" cy="3232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4B56D-CCD3-4C1C-9394-34578E252771}"/>
              </a:ext>
            </a:extLst>
          </p:cNvPr>
          <p:cNvSpPr txBox="1"/>
          <p:nvPr/>
        </p:nvSpPr>
        <p:spPr>
          <a:xfrm>
            <a:off x="1193759" y="5472609"/>
            <a:ext cx="4358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수평확장은 아키텍처의 복잡성을 높이는데 문제가 있으나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MongoDB</a:t>
            </a:r>
            <a:r>
              <a:rPr lang="ko-KR" altLang="en-US" sz="1400" dirty="0"/>
              <a:t>는 자체 내장된 </a:t>
            </a:r>
            <a:r>
              <a:rPr lang="en-US" altLang="ko-KR" sz="1400" dirty="0"/>
              <a:t>Sharding </a:t>
            </a:r>
            <a:r>
              <a:rPr lang="ko-KR" altLang="en-US" sz="1400" dirty="0"/>
              <a:t>기능을 활용가능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2B898BB-EF76-4561-B85B-D84DBE1FF56F}"/>
              </a:ext>
            </a:extLst>
          </p:cNvPr>
          <p:cNvGrpSpPr/>
          <p:nvPr/>
        </p:nvGrpSpPr>
        <p:grpSpPr>
          <a:xfrm>
            <a:off x="5695374" y="1398548"/>
            <a:ext cx="6275442" cy="5095847"/>
            <a:chOff x="5695374" y="1398548"/>
            <a:chExt cx="6275442" cy="50958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98C7FF6-16FF-49D3-8C9C-2B07B08ECB3D}"/>
                </a:ext>
              </a:extLst>
            </p:cNvPr>
            <p:cNvSpPr/>
            <p:nvPr/>
          </p:nvSpPr>
          <p:spPr>
            <a:xfrm>
              <a:off x="5695374" y="1398548"/>
              <a:ext cx="1250368" cy="235213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3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627F47C-ED70-4864-938F-139867435320}"/>
                </a:ext>
              </a:extLst>
            </p:cNvPr>
            <p:cNvSpPr/>
            <p:nvPr/>
          </p:nvSpPr>
          <p:spPr>
            <a:xfrm>
              <a:off x="7094452" y="3403554"/>
              <a:ext cx="4435625" cy="2352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AB10A6-0FE7-43E6-B5FC-15B61B06BD2B}"/>
                </a:ext>
              </a:extLst>
            </p:cNvPr>
            <p:cNvSpPr txBox="1"/>
            <p:nvPr/>
          </p:nvSpPr>
          <p:spPr>
            <a:xfrm>
              <a:off x="6720382" y="5862055"/>
              <a:ext cx="43580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MongDB’s Sharding Element</a:t>
              </a:r>
              <a:r>
                <a:rPr lang="ko-KR" altLang="en-US" sz="1600" b="1" dirty="0"/>
                <a:t> </a:t>
              </a:r>
              <a:endParaRPr lang="en-US" altLang="ko-KR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B3EFF7-E723-4FA7-83D7-157B37AF865E}"/>
                </a:ext>
              </a:extLst>
            </p:cNvPr>
            <p:cNvSpPr txBox="1"/>
            <p:nvPr/>
          </p:nvSpPr>
          <p:spPr>
            <a:xfrm>
              <a:off x="7293710" y="6186618"/>
              <a:ext cx="33566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Shard       Mongos       Config servers</a:t>
              </a:r>
              <a:endParaRPr lang="ko-KR" altLang="en-US" sz="14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A5F6A43-F4EC-43D6-95D3-297C215AB82E}"/>
                </a:ext>
              </a:extLst>
            </p:cNvPr>
            <p:cNvSpPr/>
            <p:nvPr/>
          </p:nvSpPr>
          <p:spPr>
            <a:xfrm>
              <a:off x="8093070" y="1476931"/>
              <a:ext cx="1048975" cy="338554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Client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681AA1-2706-4C1E-93DF-1C5EC09D70AB}"/>
                </a:ext>
              </a:extLst>
            </p:cNvPr>
            <p:cNvSpPr/>
            <p:nvPr/>
          </p:nvSpPr>
          <p:spPr>
            <a:xfrm>
              <a:off x="8093070" y="2179253"/>
              <a:ext cx="1048975" cy="33855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5969F87-AD7D-4FFD-A3F9-7DB90401BDE3}"/>
                </a:ext>
              </a:extLst>
            </p:cNvPr>
            <p:cNvSpPr/>
            <p:nvPr/>
          </p:nvSpPr>
          <p:spPr>
            <a:xfrm>
              <a:off x="9781434" y="2179253"/>
              <a:ext cx="1048975" cy="33855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880746C-2E4D-4619-AC1D-ECEEA3384C9F}"/>
                </a:ext>
              </a:extLst>
            </p:cNvPr>
            <p:cNvSpPr/>
            <p:nvPr/>
          </p:nvSpPr>
          <p:spPr>
            <a:xfrm>
              <a:off x="7189925" y="3496177"/>
              <a:ext cx="1279902" cy="16575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732D0C-E790-4D65-8FCE-934EE9723148}"/>
                </a:ext>
              </a:extLst>
            </p:cNvPr>
            <p:cNvSpPr/>
            <p:nvPr/>
          </p:nvSpPr>
          <p:spPr>
            <a:xfrm>
              <a:off x="5793798" y="2179253"/>
              <a:ext cx="1048975" cy="3385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5F74CA0-4BB0-4C8B-81DD-D826160E18A4}"/>
                </a:ext>
              </a:extLst>
            </p:cNvPr>
            <p:cNvSpPr/>
            <p:nvPr/>
          </p:nvSpPr>
          <p:spPr>
            <a:xfrm>
              <a:off x="5793798" y="2735404"/>
              <a:ext cx="1048975" cy="3385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351026E-FFE1-4CC3-8645-496AE23759B6}"/>
                </a:ext>
              </a:extLst>
            </p:cNvPr>
            <p:cNvSpPr/>
            <p:nvPr/>
          </p:nvSpPr>
          <p:spPr>
            <a:xfrm>
              <a:off x="5793798" y="3291555"/>
              <a:ext cx="1048975" cy="3385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330217-F560-4E51-813A-CD33E50D0D3D}"/>
                </a:ext>
              </a:extLst>
            </p:cNvPr>
            <p:cNvSpPr txBox="1"/>
            <p:nvPr/>
          </p:nvSpPr>
          <p:spPr>
            <a:xfrm>
              <a:off x="5817958" y="1432196"/>
              <a:ext cx="1000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Config</a:t>
              </a:r>
            </a:p>
            <a:p>
              <a:pPr algn="ctr"/>
              <a:r>
                <a:rPr lang="en-US" altLang="ko-KR" sz="1600" dirty="0"/>
                <a:t>Servers</a:t>
              </a:r>
              <a:endParaRPr lang="ko-KR" altLang="en-US" sz="1600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7F9C950-02BA-4A3B-8973-6921F5006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4166" y="2348530"/>
              <a:ext cx="988870" cy="3051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8FE856-4F33-4C78-8420-344756020DBC}"/>
                </a:ext>
              </a:extLst>
            </p:cNvPr>
            <p:cNvSpPr/>
            <p:nvPr/>
          </p:nvSpPr>
          <p:spPr>
            <a:xfrm>
              <a:off x="7305388" y="3630109"/>
              <a:ext cx="1048975" cy="33855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40DA967-E62B-4F33-8B1B-E902C7A2DE90}"/>
                </a:ext>
              </a:extLst>
            </p:cNvPr>
            <p:cNvSpPr/>
            <p:nvPr/>
          </p:nvSpPr>
          <p:spPr>
            <a:xfrm>
              <a:off x="7312117" y="4061285"/>
              <a:ext cx="370034" cy="104402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C626DBF-EA5F-4E70-9ED3-B479F9989ABD}"/>
                </a:ext>
              </a:extLst>
            </p:cNvPr>
            <p:cNvSpPr/>
            <p:nvPr/>
          </p:nvSpPr>
          <p:spPr>
            <a:xfrm>
              <a:off x="7984329" y="4061285"/>
              <a:ext cx="370034" cy="104402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3E1608B-F32E-4CD7-938F-95947B753389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7497134" y="3968663"/>
              <a:ext cx="0" cy="9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C90E0E4-DECA-4723-B919-76E4507457EF}"/>
                </a:ext>
              </a:extLst>
            </p:cNvPr>
            <p:cNvCxnSpPr>
              <a:stCxn id="55" idx="0"/>
              <a:endCxn id="55" idx="0"/>
            </p:cNvCxnSpPr>
            <p:nvPr/>
          </p:nvCxnSpPr>
          <p:spPr>
            <a:xfrm>
              <a:off x="8169346" y="406128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E21C44-32EA-4FE7-B445-52130BF5E927}"/>
                </a:ext>
              </a:extLst>
            </p:cNvPr>
            <p:cNvCxnSpPr>
              <a:endCxn id="55" idx="0"/>
            </p:cNvCxnSpPr>
            <p:nvPr/>
          </p:nvCxnSpPr>
          <p:spPr>
            <a:xfrm>
              <a:off x="8169346" y="3968663"/>
              <a:ext cx="0" cy="9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FB063AE-6F4C-4819-8C56-6134A5E11D8B}"/>
                </a:ext>
              </a:extLst>
            </p:cNvPr>
            <p:cNvSpPr/>
            <p:nvPr/>
          </p:nvSpPr>
          <p:spPr>
            <a:xfrm>
              <a:off x="8686465" y="3496177"/>
              <a:ext cx="1279902" cy="16575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6FCA372-53D9-4376-A873-87DA193B511A}"/>
                </a:ext>
              </a:extLst>
            </p:cNvPr>
            <p:cNvSpPr/>
            <p:nvPr/>
          </p:nvSpPr>
          <p:spPr>
            <a:xfrm>
              <a:off x="8801928" y="3630109"/>
              <a:ext cx="1048975" cy="33855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F7CF219-0E2D-436D-B164-27DA72716C5B}"/>
                </a:ext>
              </a:extLst>
            </p:cNvPr>
            <p:cNvSpPr/>
            <p:nvPr/>
          </p:nvSpPr>
          <p:spPr>
            <a:xfrm>
              <a:off x="8808657" y="4061285"/>
              <a:ext cx="370034" cy="104402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2E8B40D-854F-4B42-8AA7-185813F6ACEF}"/>
                </a:ext>
              </a:extLst>
            </p:cNvPr>
            <p:cNvSpPr/>
            <p:nvPr/>
          </p:nvSpPr>
          <p:spPr>
            <a:xfrm>
              <a:off x="9480869" y="4061285"/>
              <a:ext cx="370034" cy="104402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1E7EF81-7897-4D5C-AFBE-28176BAA4E55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8993674" y="3968663"/>
              <a:ext cx="0" cy="9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BAA541B-823E-43CE-BDDC-35D8FB8915D9}"/>
                </a:ext>
              </a:extLst>
            </p:cNvPr>
            <p:cNvCxnSpPr>
              <a:stCxn id="66" idx="0"/>
              <a:endCxn id="66" idx="0"/>
            </p:cNvCxnSpPr>
            <p:nvPr/>
          </p:nvCxnSpPr>
          <p:spPr>
            <a:xfrm>
              <a:off x="9665886" y="406128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2DD924E-8906-4297-A23D-B78A92D8CC44}"/>
                </a:ext>
              </a:extLst>
            </p:cNvPr>
            <p:cNvCxnSpPr>
              <a:endCxn id="66" idx="0"/>
            </p:cNvCxnSpPr>
            <p:nvPr/>
          </p:nvCxnSpPr>
          <p:spPr>
            <a:xfrm>
              <a:off x="9665886" y="3968663"/>
              <a:ext cx="0" cy="9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85842FB-EDCA-4C36-83CD-BE9A3D1654B4}"/>
                </a:ext>
              </a:extLst>
            </p:cNvPr>
            <p:cNvSpPr/>
            <p:nvPr/>
          </p:nvSpPr>
          <p:spPr>
            <a:xfrm>
              <a:off x="10158112" y="3496177"/>
              <a:ext cx="1279902" cy="16575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F70502-DC80-4396-9930-AC1F61035EBD}"/>
                </a:ext>
              </a:extLst>
            </p:cNvPr>
            <p:cNvSpPr/>
            <p:nvPr/>
          </p:nvSpPr>
          <p:spPr>
            <a:xfrm>
              <a:off x="10273575" y="3630109"/>
              <a:ext cx="1048975" cy="33855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CCB5272-148B-45DE-8EB8-10BBBFEC8084}"/>
                </a:ext>
              </a:extLst>
            </p:cNvPr>
            <p:cNvSpPr/>
            <p:nvPr/>
          </p:nvSpPr>
          <p:spPr>
            <a:xfrm>
              <a:off x="10280304" y="4061285"/>
              <a:ext cx="370034" cy="104402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3F5B811-9B48-4009-918F-78F1CE1B3025}"/>
                </a:ext>
              </a:extLst>
            </p:cNvPr>
            <p:cNvSpPr/>
            <p:nvPr/>
          </p:nvSpPr>
          <p:spPr>
            <a:xfrm>
              <a:off x="10952516" y="4061285"/>
              <a:ext cx="370034" cy="104402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Mongod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AE0C18E-1073-49CE-9331-332AB9C1E77F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10465321" y="3968663"/>
              <a:ext cx="0" cy="9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E4A210F-2553-42F7-B1B1-C407B2569AC4}"/>
                </a:ext>
              </a:extLst>
            </p:cNvPr>
            <p:cNvCxnSpPr>
              <a:stCxn id="73" idx="0"/>
              <a:endCxn id="73" idx="0"/>
            </p:cNvCxnSpPr>
            <p:nvPr/>
          </p:nvCxnSpPr>
          <p:spPr>
            <a:xfrm>
              <a:off x="11137533" y="406128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F5D3399-6076-4176-BB36-973B13C8A893}"/>
                </a:ext>
              </a:extLst>
            </p:cNvPr>
            <p:cNvCxnSpPr>
              <a:endCxn id="73" idx="0"/>
            </p:cNvCxnSpPr>
            <p:nvPr/>
          </p:nvCxnSpPr>
          <p:spPr>
            <a:xfrm>
              <a:off x="11137533" y="3968663"/>
              <a:ext cx="0" cy="9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4247D94-8F09-4279-A8DF-917569CBE7F1}"/>
                </a:ext>
              </a:extLst>
            </p:cNvPr>
            <p:cNvCxnSpPr>
              <a:cxnSpLocks/>
            </p:cNvCxnSpPr>
            <p:nvPr/>
          </p:nvCxnSpPr>
          <p:spPr>
            <a:xfrm>
              <a:off x="7041215" y="2693672"/>
              <a:ext cx="846642" cy="7098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6C1A3A8-3608-4DC5-978A-4AC7DD3AE8E5}"/>
                </a:ext>
              </a:extLst>
            </p:cNvPr>
            <p:cNvCxnSpPr>
              <a:stCxn id="39" idx="2"/>
            </p:cNvCxnSpPr>
            <p:nvPr/>
          </p:nvCxnSpPr>
          <p:spPr>
            <a:xfrm flipH="1">
              <a:off x="7906330" y="2517807"/>
              <a:ext cx="711228" cy="8857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A8E2E70A-061A-4F15-B530-A51925CE7C3F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8617558" y="2517807"/>
              <a:ext cx="683462" cy="8857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1DF0679A-88CE-41A2-8760-863AF2CCA237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8617558" y="2517807"/>
              <a:ext cx="2133572" cy="8857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59F521F-4149-4E05-885E-41777D136F8C}"/>
                </a:ext>
              </a:extLst>
            </p:cNvPr>
            <p:cNvCxnSpPr>
              <a:stCxn id="35" idx="2"/>
              <a:endCxn id="39" idx="0"/>
            </p:cNvCxnSpPr>
            <p:nvPr/>
          </p:nvCxnSpPr>
          <p:spPr>
            <a:xfrm>
              <a:off x="8617558" y="1815485"/>
              <a:ext cx="0" cy="3637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F48DDA0-5635-4622-BFD5-93445305F614}"/>
                </a:ext>
              </a:extLst>
            </p:cNvPr>
            <p:cNvSpPr txBox="1"/>
            <p:nvPr/>
          </p:nvSpPr>
          <p:spPr>
            <a:xfrm>
              <a:off x="8744195" y="5348145"/>
              <a:ext cx="116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Shards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5138D77-B8D2-492C-A729-2B5D9FBCBFF7}"/>
                </a:ext>
              </a:extLst>
            </p:cNvPr>
            <p:cNvSpPr txBox="1"/>
            <p:nvPr/>
          </p:nvSpPr>
          <p:spPr>
            <a:xfrm>
              <a:off x="7281242" y="5120638"/>
              <a:ext cx="1058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Replica set</a:t>
              </a:r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F6CB134-4130-4621-997E-59E52FEAD2C1}"/>
                </a:ext>
              </a:extLst>
            </p:cNvPr>
            <p:cNvSpPr txBox="1"/>
            <p:nvPr/>
          </p:nvSpPr>
          <p:spPr>
            <a:xfrm>
              <a:off x="8782973" y="5120638"/>
              <a:ext cx="1058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Replica set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67447C4-A074-4852-86CB-1E717DC7D109}"/>
                </a:ext>
              </a:extLst>
            </p:cNvPr>
            <p:cNvSpPr txBox="1"/>
            <p:nvPr/>
          </p:nvSpPr>
          <p:spPr>
            <a:xfrm>
              <a:off x="10236245" y="5120638"/>
              <a:ext cx="1058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Replica set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7B15C0D-A183-4DE7-938A-F4F3633AB95C}"/>
                </a:ext>
              </a:extLst>
            </p:cNvPr>
            <p:cNvSpPr txBox="1"/>
            <p:nvPr/>
          </p:nvSpPr>
          <p:spPr>
            <a:xfrm>
              <a:off x="11075144" y="2110432"/>
              <a:ext cx="419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09018F-105A-49CE-AA57-307A1BF1B5AF}"/>
                </a:ext>
              </a:extLst>
            </p:cNvPr>
            <p:cNvSpPr txBox="1"/>
            <p:nvPr/>
          </p:nvSpPr>
          <p:spPr>
            <a:xfrm>
              <a:off x="11551093" y="4390718"/>
              <a:ext cx="419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931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Sharding(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샤딩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이란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2B540F5-1053-4B22-9A6C-6B8EA972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0" y="1714399"/>
            <a:ext cx="3677537" cy="3095481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668F1492-991B-4DAA-8FA3-EE9E9EF343AD}"/>
              </a:ext>
            </a:extLst>
          </p:cNvPr>
          <p:cNvGrpSpPr/>
          <p:nvPr/>
        </p:nvGrpSpPr>
        <p:grpSpPr>
          <a:xfrm>
            <a:off x="4042801" y="1123724"/>
            <a:ext cx="7863449" cy="964893"/>
            <a:chOff x="1537048" y="1549017"/>
            <a:chExt cx="10533032" cy="110850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95F1327-9597-4946-BDEF-8FDD05DF96B5}"/>
                </a:ext>
              </a:extLst>
            </p:cNvPr>
            <p:cNvSpPr txBox="1"/>
            <p:nvPr/>
          </p:nvSpPr>
          <p:spPr>
            <a:xfrm>
              <a:off x="1537048" y="1559825"/>
              <a:ext cx="1007471" cy="601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Shard</a:t>
              </a:r>
            </a:p>
            <a:p>
              <a:r>
                <a:rPr lang="en-US" altLang="ko-KR" sz="1400" dirty="0"/>
                <a:t>Cluster</a:t>
              </a:r>
              <a:endParaRPr lang="ko-KR" altLang="en-US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4EFFB6D-5053-41E3-8051-102E968AA91E}"/>
                </a:ext>
              </a:extLst>
            </p:cNvPr>
            <p:cNvSpPr txBox="1"/>
            <p:nvPr/>
          </p:nvSpPr>
          <p:spPr>
            <a:xfrm>
              <a:off x="2387653" y="1559825"/>
              <a:ext cx="526496" cy="353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&gt;&gt;</a:t>
              </a:r>
              <a:endParaRPr lang="ko-KR" alt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388880-29A7-4359-82A1-DF70E295F038}"/>
                </a:ext>
              </a:extLst>
            </p:cNvPr>
            <p:cNvSpPr txBox="1"/>
            <p:nvPr/>
          </p:nvSpPr>
          <p:spPr>
            <a:xfrm>
              <a:off x="3076353" y="1549017"/>
              <a:ext cx="8177173" cy="388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j-ea"/>
                  <a:ea typeface="+mj-ea"/>
                </a:rPr>
                <a:t>분할된 데이터의 집합</a:t>
              </a:r>
              <a:r>
                <a:rPr lang="en-US" altLang="ko-KR" sz="1600" dirty="0">
                  <a:latin typeface="+mj-ea"/>
                  <a:ea typeface="+mj-ea"/>
                </a:rPr>
                <a:t>(3</a:t>
              </a:r>
              <a:r>
                <a:rPr lang="ko-KR" altLang="en-US" sz="1600" dirty="0">
                  <a:latin typeface="+mj-ea"/>
                  <a:ea typeface="+mj-ea"/>
                </a:rPr>
                <a:t>개 이상의 </a:t>
              </a:r>
              <a:r>
                <a:rPr lang="ko-KR" altLang="en-US" sz="1600" dirty="0" err="1">
                  <a:latin typeface="+mj-ea"/>
                  <a:ea typeface="+mj-ea"/>
                </a:rPr>
                <a:t>레플리카</a:t>
              </a:r>
              <a:r>
                <a:rPr lang="ko-KR" altLang="en-US" sz="1600" dirty="0">
                  <a:latin typeface="+mj-ea"/>
                  <a:ea typeface="+mj-ea"/>
                </a:rPr>
                <a:t> 셋으로 구성할 것을 권장</a:t>
              </a:r>
              <a:r>
                <a:rPr lang="en-US" altLang="ko-KR" sz="1600" dirty="0">
                  <a:latin typeface="+mj-ea"/>
                  <a:ea typeface="+mj-ea"/>
                </a:rPr>
                <a:t>)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A015F13-7E22-4D98-B340-AC940635E736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59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200" dirty="0"/>
                <a:t>동작은 싱글 인스턴스의 </a:t>
              </a:r>
              <a:r>
                <a:rPr lang="en-US" altLang="ko-KR" sz="1200" dirty="0"/>
                <a:t>MongoDB</a:t>
              </a:r>
              <a:r>
                <a:rPr lang="ko-KR" altLang="en-US" sz="1200" dirty="0"/>
                <a:t>와 유사</a:t>
              </a:r>
              <a:endParaRPr lang="en-US" altLang="ko-KR" sz="1200" dirty="0"/>
            </a:p>
            <a:p>
              <a:pPr algn="just">
                <a:lnSpc>
                  <a:spcPct val="120000"/>
                </a:lnSpc>
              </a:pPr>
              <a:r>
                <a:rPr lang="ko-KR" altLang="en-US" sz="1200" dirty="0"/>
                <a:t>단순히</a:t>
              </a:r>
              <a:r>
                <a:rPr lang="en-US" altLang="ko-KR" sz="1200" dirty="0"/>
                <a:t>, config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server</a:t>
              </a:r>
              <a:r>
                <a:rPr lang="ko-KR" altLang="en-US" sz="1200" dirty="0"/>
                <a:t>와 라우터에 의해 같은 데이터베이스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같은 컬렉션을 나누어서 관리하는 것 뿐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CF7AE2C-556A-4EA3-AFB4-BBEDD5432AA6}"/>
              </a:ext>
            </a:extLst>
          </p:cNvPr>
          <p:cNvGrpSpPr/>
          <p:nvPr/>
        </p:nvGrpSpPr>
        <p:grpSpPr>
          <a:xfrm>
            <a:off x="4042801" y="2378382"/>
            <a:ext cx="7863449" cy="1180593"/>
            <a:chOff x="1537048" y="1549017"/>
            <a:chExt cx="10533032" cy="135631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0DFC441-69D3-4E71-BF4B-FF39A325016A}"/>
                </a:ext>
              </a:extLst>
            </p:cNvPr>
            <p:cNvSpPr txBox="1"/>
            <p:nvPr/>
          </p:nvSpPr>
          <p:spPr>
            <a:xfrm>
              <a:off x="1537048" y="1559825"/>
              <a:ext cx="1074036" cy="601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Config</a:t>
              </a:r>
            </a:p>
            <a:p>
              <a:r>
                <a:rPr lang="en-US" altLang="ko-KR" sz="1400" dirty="0"/>
                <a:t>Servers</a:t>
              </a:r>
              <a:endParaRPr lang="ko-KR" altLang="en-US" sz="14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A3CA3F9-A63C-4C07-9A0D-16E5AD94D6EC}"/>
                </a:ext>
              </a:extLst>
            </p:cNvPr>
            <p:cNvSpPr txBox="1"/>
            <p:nvPr/>
          </p:nvSpPr>
          <p:spPr>
            <a:xfrm>
              <a:off x="2387653" y="1559825"/>
              <a:ext cx="526496" cy="353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&gt;&gt;</a:t>
              </a:r>
              <a:endParaRPr lang="ko-KR" altLang="en-US" sz="1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14AEF7-699D-478F-B840-0D68571BC799}"/>
                </a:ext>
              </a:extLst>
            </p:cNvPr>
            <p:cNvSpPr txBox="1"/>
            <p:nvPr/>
          </p:nvSpPr>
          <p:spPr>
            <a:xfrm>
              <a:off x="3076353" y="1549017"/>
              <a:ext cx="8177173" cy="388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+mj-ea"/>
                  <a:ea typeface="+mj-ea"/>
                </a:rPr>
                <a:t>샤드클러스터에</a:t>
              </a:r>
              <a:r>
                <a:rPr lang="ko-KR" altLang="en-US" sz="1600" dirty="0">
                  <a:latin typeface="+mj-ea"/>
                  <a:ea typeface="+mj-ea"/>
                </a:rPr>
                <a:t> 대한 </a:t>
              </a:r>
              <a:r>
                <a:rPr lang="ko-KR" altLang="en-US" sz="1600" dirty="0" err="1">
                  <a:latin typeface="+mj-ea"/>
                  <a:ea typeface="+mj-ea"/>
                </a:rPr>
                <a:t>메터데이터를</a:t>
              </a:r>
              <a:r>
                <a:rPr lang="ko-KR" altLang="en-US" sz="1600" dirty="0">
                  <a:latin typeface="+mj-ea"/>
                  <a:ea typeface="+mj-ea"/>
                </a:rPr>
                <a:t> 보관</a:t>
              </a:r>
              <a:r>
                <a:rPr lang="en-US" altLang="ko-KR" sz="1600" dirty="0"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atin typeface="+mj-ea"/>
                  <a:ea typeface="+mj-ea"/>
                </a:rPr>
                <a:t>특히</a:t>
              </a:r>
              <a:r>
                <a:rPr lang="en-US" altLang="ko-KR" sz="1600" dirty="0">
                  <a:latin typeface="+mj-ea"/>
                  <a:ea typeface="+mj-ea"/>
                </a:rPr>
                <a:t>, shard key)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1E142F2-C65C-4446-901C-FF8ED5FA737E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846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200" dirty="0"/>
                <a:t>Shard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key</a:t>
              </a:r>
              <a:r>
                <a:rPr lang="ko-KR" altLang="en-US" sz="1200" dirty="0"/>
                <a:t>를 활용해서 라우터가 어느 </a:t>
              </a:r>
              <a:r>
                <a:rPr lang="ko-KR" altLang="en-US" sz="1200" dirty="0" err="1"/>
                <a:t>샤드에</a:t>
              </a:r>
              <a:r>
                <a:rPr lang="ko-KR" altLang="en-US" sz="1200" dirty="0"/>
                <a:t> 요청을 </a:t>
              </a:r>
              <a:r>
                <a:rPr lang="ko-KR" altLang="en-US" sz="1200" dirty="0" err="1"/>
                <a:t>해야할지를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annote</a:t>
              </a:r>
              <a:r>
                <a:rPr lang="en-US" altLang="ko-KR" sz="1200" dirty="0"/>
                <a:t> </a:t>
              </a:r>
              <a:r>
                <a:rPr lang="ko-KR" altLang="en-US" sz="1200" dirty="0" err="1"/>
                <a:t>해줌</a:t>
              </a:r>
              <a:endParaRPr lang="en-US" altLang="ko-KR" sz="1200" dirty="0"/>
            </a:p>
            <a:p>
              <a:pPr algn="just">
                <a:lnSpc>
                  <a:spcPct val="120000"/>
                </a:lnSpc>
              </a:pPr>
              <a:r>
                <a:rPr lang="ko-KR" altLang="en-US" sz="1200" dirty="0" err="1"/>
                <a:t>샤드키라는</a:t>
              </a:r>
              <a:r>
                <a:rPr lang="ko-KR" altLang="en-US" sz="1200" dirty="0"/>
                <a:t> 중요 요소를 갖고 있기 때문에 </a:t>
              </a:r>
              <a:r>
                <a:rPr lang="en-US" altLang="ko-KR" sz="1200" dirty="0"/>
                <a:t>MongoDB</a:t>
              </a:r>
              <a:r>
                <a:rPr lang="ko-KR" altLang="en-US" sz="1200" dirty="0"/>
                <a:t>는 </a:t>
              </a:r>
              <a:r>
                <a:rPr lang="en-US" altLang="ko-KR" sz="1200" dirty="0"/>
                <a:t>Replica</a:t>
              </a:r>
              <a:r>
                <a:rPr lang="ko-KR" altLang="en-US" sz="1200" dirty="0"/>
                <a:t>해서 지속성을 유지할 것을 권장</a:t>
              </a:r>
              <a:endParaRPr lang="en-US" altLang="ko-KR" sz="1200" dirty="0"/>
            </a:p>
            <a:p>
              <a:pPr algn="just">
                <a:lnSpc>
                  <a:spcPct val="120000"/>
                </a:lnSpc>
              </a:pPr>
              <a:r>
                <a:rPr lang="ko-KR" altLang="en-US" sz="1200" dirty="0"/>
                <a:t>메타데이터는 캐시형태로 보관</a:t>
              </a:r>
              <a:endParaRPr lang="en-US" altLang="ko-KR" sz="12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CCB8E6C-A7EB-4885-9581-B37F58458725}"/>
              </a:ext>
            </a:extLst>
          </p:cNvPr>
          <p:cNvGrpSpPr/>
          <p:nvPr/>
        </p:nvGrpSpPr>
        <p:grpSpPr>
          <a:xfrm>
            <a:off x="3973871" y="3857890"/>
            <a:ext cx="7932379" cy="964893"/>
            <a:chOff x="1444717" y="1549017"/>
            <a:chExt cx="10625363" cy="1108508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47A6640-226B-477E-9695-350BA5D1162A}"/>
                </a:ext>
              </a:extLst>
            </p:cNvPr>
            <p:cNvSpPr txBox="1"/>
            <p:nvPr/>
          </p:nvSpPr>
          <p:spPr>
            <a:xfrm>
              <a:off x="1444717" y="1559825"/>
              <a:ext cx="1099802" cy="353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Mongos</a:t>
              </a:r>
              <a:endParaRPr lang="ko-KR" alt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8B88AEB-A15E-4D0C-83FD-D0397EA4F9E9}"/>
                </a:ext>
              </a:extLst>
            </p:cNvPr>
            <p:cNvSpPr txBox="1"/>
            <p:nvPr/>
          </p:nvSpPr>
          <p:spPr>
            <a:xfrm>
              <a:off x="2387653" y="1559825"/>
              <a:ext cx="526496" cy="353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&gt;&gt;</a:t>
              </a:r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6640B9E-A3B1-47AC-9BC9-5074A9D4C378}"/>
                </a:ext>
              </a:extLst>
            </p:cNvPr>
            <p:cNvSpPr txBox="1"/>
            <p:nvPr/>
          </p:nvSpPr>
          <p:spPr>
            <a:xfrm>
              <a:off x="3076353" y="1549017"/>
              <a:ext cx="8177173" cy="388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Router</a:t>
              </a:r>
              <a:r>
                <a:rPr lang="ko-KR" altLang="en-US" sz="1600" dirty="0">
                  <a:latin typeface="+mj-ea"/>
                  <a:ea typeface="+mj-ea"/>
                </a:rPr>
                <a:t>의 역할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53428A-8FAB-49D7-9F6C-A1E6986B8EB6}"/>
                </a:ext>
              </a:extLst>
            </p:cNvPr>
            <p:cNvSpPr txBox="1"/>
            <p:nvPr/>
          </p:nvSpPr>
          <p:spPr>
            <a:xfrm>
              <a:off x="3076354" y="2058859"/>
              <a:ext cx="8993726" cy="59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200" dirty="0"/>
                <a:t>MongoDB</a:t>
              </a:r>
              <a:r>
                <a:rPr lang="ko-KR" altLang="en-US" sz="1200" dirty="0"/>
                <a:t>의 내부 환경과 관계없이 </a:t>
              </a:r>
              <a:r>
                <a:rPr lang="en-US" altLang="ko-KR" sz="1200" dirty="0"/>
                <a:t>client</a:t>
              </a:r>
              <a:r>
                <a:rPr lang="ko-KR" altLang="en-US" sz="1200" dirty="0"/>
                <a:t>는 </a:t>
              </a:r>
              <a:r>
                <a:rPr lang="en-US" altLang="ko-KR" sz="1200" dirty="0"/>
                <a:t>mongos</a:t>
              </a:r>
              <a:r>
                <a:rPr lang="ko-KR" altLang="en-US" sz="1200" dirty="0"/>
                <a:t>와 상호작용을 통해 클라이언트에게 전달</a:t>
              </a:r>
              <a:endParaRPr lang="en-US" altLang="ko-KR" sz="1200" dirty="0"/>
            </a:p>
            <a:p>
              <a:pPr algn="just">
                <a:lnSpc>
                  <a:spcPct val="120000"/>
                </a:lnSpc>
              </a:pPr>
              <a:r>
                <a:rPr lang="ko-KR" altLang="en-US" sz="1200" dirty="0"/>
                <a:t>라우터는 스스로 데이터를 저장하지 않음</a:t>
              </a:r>
              <a:endParaRPr lang="en-US" altLang="ko-KR" sz="1200" dirty="0"/>
            </a:p>
          </p:txBody>
        </p:sp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A55B087-B2B1-4D4F-938B-1BDC9FA85A9D}"/>
              </a:ext>
            </a:extLst>
          </p:cNvPr>
          <p:cNvCxnSpPr>
            <a:cxnSpLocks/>
          </p:cNvCxnSpPr>
          <p:nvPr/>
        </p:nvCxnSpPr>
        <p:spPr>
          <a:xfrm>
            <a:off x="4042801" y="2197755"/>
            <a:ext cx="8149199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71B2EF8-57E7-43B6-AB6B-C67BC57E8E21}"/>
              </a:ext>
            </a:extLst>
          </p:cNvPr>
          <p:cNvCxnSpPr>
            <a:cxnSpLocks/>
          </p:cNvCxnSpPr>
          <p:nvPr/>
        </p:nvCxnSpPr>
        <p:spPr>
          <a:xfrm>
            <a:off x="4042801" y="3721755"/>
            <a:ext cx="8149199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060467-1A6F-4B80-83E8-C7B9974CAE5B}"/>
              </a:ext>
            </a:extLst>
          </p:cNvPr>
          <p:cNvGrpSpPr/>
          <p:nvPr/>
        </p:nvGrpSpPr>
        <p:grpSpPr>
          <a:xfrm>
            <a:off x="120427" y="5071212"/>
            <a:ext cx="3472206" cy="1493973"/>
            <a:chOff x="127591" y="5033030"/>
            <a:chExt cx="3915210" cy="166017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46B2CF8-DA18-4A84-9009-1EB883784C8D}"/>
                </a:ext>
              </a:extLst>
            </p:cNvPr>
            <p:cNvSpPr/>
            <p:nvPr/>
          </p:nvSpPr>
          <p:spPr>
            <a:xfrm>
              <a:off x="127592" y="5085141"/>
              <a:ext cx="1687194" cy="718645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Client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84C5682-4A9C-4B98-93B1-57BEACDFB1BC}"/>
                </a:ext>
              </a:extLst>
            </p:cNvPr>
            <p:cNvSpPr/>
            <p:nvPr/>
          </p:nvSpPr>
          <p:spPr>
            <a:xfrm>
              <a:off x="2021791" y="5085141"/>
              <a:ext cx="2021010" cy="718645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Mongos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는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Config serve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에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shard key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및 메타데이터 요청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602CE05-73CB-416B-96AA-9616998EB4CB}"/>
                </a:ext>
              </a:extLst>
            </p:cNvPr>
            <p:cNvSpPr/>
            <p:nvPr/>
          </p:nvSpPr>
          <p:spPr>
            <a:xfrm>
              <a:off x="2021791" y="5974556"/>
              <a:ext cx="2021010" cy="718645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Mogos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는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정보를 활용하여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샤드에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 데이터를 요청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1E5C81-9316-4DFA-BCE6-B2D7DB08BC70}"/>
                </a:ext>
              </a:extLst>
            </p:cNvPr>
            <p:cNvSpPr/>
            <p:nvPr/>
          </p:nvSpPr>
          <p:spPr>
            <a:xfrm>
              <a:off x="127591" y="5974556"/>
              <a:ext cx="1687195" cy="718645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Shard cluster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는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데이터 정보를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Mongos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에 전달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A3987C7-ADE0-4315-AE20-C4585BE32712}"/>
                </a:ext>
              </a:extLst>
            </p:cNvPr>
            <p:cNvCxnSpPr>
              <a:stCxn id="24" idx="3"/>
              <a:endCxn id="108" idx="1"/>
            </p:cNvCxnSpPr>
            <p:nvPr/>
          </p:nvCxnSpPr>
          <p:spPr>
            <a:xfrm>
              <a:off x="1814786" y="5444464"/>
              <a:ext cx="207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8B9CB0B-9F12-4782-88A2-567265817AA1}"/>
                </a:ext>
              </a:extLst>
            </p:cNvPr>
            <p:cNvCxnSpPr>
              <a:stCxn id="108" idx="2"/>
              <a:endCxn id="110" idx="0"/>
            </p:cNvCxnSpPr>
            <p:nvPr/>
          </p:nvCxnSpPr>
          <p:spPr>
            <a:xfrm>
              <a:off x="3032296" y="5803786"/>
              <a:ext cx="0" cy="17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85ED3B4-8E12-49B4-B6D1-17ADA3B65B9C}"/>
                </a:ext>
              </a:extLst>
            </p:cNvPr>
            <p:cNvCxnSpPr>
              <a:stCxn id="110" idx="1"/>
              <a:endCxn id="111" idx="3"/>
            </p:cNvCxnSpPr>
            <p:nvPr/>
          </p:nvCxnSpPr>
          <p:spPr>
            <a:xfrm flipH="1">
              <a:off x="1814786" y="6333879"/>
              <a:ext cx="207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8EFA1CEF-2497-4360-A78D-64D0FB4672A5}"/>
                </a:ext>
              </a:extLst>
            </p:cNvPr>
            <p:cNvCxnSpPr>
              <a:cxnSpLocks/>
              <a:stCxn id="111" idx="0"/>
              <a:endCxn id="24" idx="2"/>
            </p:cNvCxnSpPr>
            <p:nvPr/>
          </p:nvCxnSpPr>
          <p:spPr>
            <a:xfrm flipV="1">
              <a:off x="971189" y="5803786"/>
              <a:ext cx="0" cy="17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55D3385-A13F-4994-8742-7C9E7C11CE6C}"/>
                </a:ext>
              </a:extLst>
            </p:cNvPr>
            <p:cNvSpPr txBox="1"/>
            <p:nvPr/>
          </p:nvSpPr>
          <p:spPr>
            <a:xfrm>
              <a:off x="1770533" y="5033030"/>
              <a:ext cx="2955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>
                  <a:solidFill>
                    <a:sysClr val="windowText" lastClr="000000"/>
                  </a:solidFill>
                </a:rPr>
                <a:t>요청</a:t>
              </a:r>
              <a:endParaRPr lang="ko-KR" altLang="en-US" sz="9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A26141C-3E6E-43F4-89FC-96AE11AB8F33}"/>
                </a:ext>
              </a:extLst>
            </p:cNvPr>
            <p:cNvSpPr txBox="1"/>
            <p:nvPr/>
          </p:nvSpPr>
          <p:spPr>
            <a:xfrm>
              <a:off x="964244" y="5773755"/>
              <a:ext cx="44879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받음</a:t>
              </a:r>
              <a:endParaRPr lang="ko-KR" altLang="en-US" sz="900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139CAC6-AD26-4739-9D2D-BD556E148B43}"/>
              </a:ext>
            </a:extLst>
          </p:cNvPr>
          <p:cNvGrpSpPr/>
          <p:nvPr/>
        </p:nvGrpSpPr>
        <p:grpSpPr>
          <a:xfrm>
            <a:off x="3973871" y="5061804"/>
            <a:ext cx="7932379" cy="743296"/>
            <a:chOff x="1444717" y="1549017"/>
            <a:chExt cx="10625363" cy="85392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1544F00-77C3-4BDE-A4FD-B970BC5431A4}"/>
                </a:ext>
              </a:extLst>
            </p:cNvPr>
            <p:cNvSpPr txBox="1"/>
            <p:nvPr/>
          </p:nvSpPr>
          <p:spPr>
            <a:xfrm>
              <a:off x="1444717" y="1559825"/>
              <a:ext cx="1048269" cy="601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Replica</a:t>
              </a:r>
            </a:p>
            <a:p>
              <a:r>
                <a:rPr lang="en-US" altLang="ko-KR" sz="1400" dirty="0"/>
                <a:t>Set</a:t>
              </a:r>
              <a:endParaRPr lang="ko-KR" altLang="en-US" sz="14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ABBE3C4-AC72-4E1D-95E3-F74BCD3DA6EA}"/>
                </a:ext>
              </a:extLst>
            </p:cNvPr>
            <p:cNvSpPr txBox="1"/>
            <p:nvPr/>
          </p:nvSpPr>
          <p:spPr>
            <a:xfrm>
              <a:off x="2387653" y="1559825"/>
              <a:ext cx="526496" cy="353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&gt;&gt;</a:t>
              </a:r>
              <a:endParaRPr lang="ko-KR" altLang="en-US" sz="14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E6838B3-9AE8-4C38-9035-C49636CD73E6}"/>
                </a:ext>
              </a:extLst>
            </p:cNvPr>
            <p:cNvSpPr txBox="1"/>
            <p:nvPr/>
          </p:nvSpPr>
          <p:spPr>
            <a:xfrm>
              <a:off x="3076353" y="1549017"/>
              <a:ext cx="8177173" cy="388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j-ea"/>
                  <a:ea typeface="+mj-ea"/>
                </a:rPr>
                <a:t>복제 세트</a:t>
              </a:r>
              <a:r>
                <a:rPr lang="en-US" altLang="ko-KR" sz="1600" dirty="0">
                  <a:latin typeface="+mj-ea"/>
                  <a:ea typeface="+mj-ea"/>
                </a:rPr>
                <a:t>(RDBMS</a:t>
              </a:r>
              <a:r>
                <a:rPr lang="ko-KR" altLang="en-US" sz="1600" dirty="0">
                  <a:latin typeface="+mj-ea"/>
                  <a:ea typeface="+mj-ea"/>
                </a:rPr>
                <a:t>의 </a:t>
              </a:r>
              <a:r>
                <a:rPr lang="en-US" altLang="ko-KR" sz="1600" dirty="0">
                  <a:latin typeface="+mj-ea"/>
                  <a:ea typeface="+mj-ea"/>
                </a:rPr>
                <a:t>Master</a:t>
              </a:r>
              <a:r>
                <a:rPr lang="ko-KR" altLang="en-US" sz="1600" dirty="0">
                  <a:latin typeface="+mj-ea"/>
                  <a:ea typeface="+mj-ea"/>
                </a:rPr>
                <a:t>와</a:t>
              </a:r>
              <a:r>
                <a:rPr lang="en-US" altLang="ko-KR" sz="1600" dirty="0">
                  <a:latin typeface="+mj-ea"/>
                  <a:ea typeface="+mj-ea"/>
                </a:rPr>
                <a:t> Slave</a:t>
              </a:r>
              <a:r>
                <a:rPr lang="ko-KR" altLang="en-US" sz="1600" dirty="0">
                  <a:latin typeface="+mj-ea"/>
                  <a:ea typeface="+mj-ea"/>
                </a:rPr>
                <a:t>의 역할</a:t>
              </a:r>
              <a:r>
                <a:rPr lang="en-US" altLang="ko-KR" sz="1600" dirty="0">
                  <a:latin typeface="+mj-ea"/>
                  <a:ea typeface="+mj-ea"/>
                </a:rPr>
                <a:t>, PSA</a:t>
              </a:r>
              <a:r>
                <a:rPr lang="ko-KR" altLang="en-US" sz="1600" dirty="0">
                  <a:latin typeface="+mj-ea"/>
                  <a:ea typeface="+mj-ea"/>
                </a:rPr>
                <a:t>와 </a:t>
              </a:r>
              <a:r>
                <a:rPr lang="en-US" altLang="ko-KR" sz="1600" dirty="0">
                  <a:latin typeface="+mj-ea"/>
                  <a:ea typeface="+mj-ea"/>
                </a:rPr>
                <a:t>PSS</a:t>
              </a:r>
              <a:r>
                <a:rPr lang="ko-KR" altLang="en-US" sz="1600" dirty="0">
                  <a:latin typeface="+mj-ea"/>
                  <a:ea typeface="+mj-ea"/>
                </a:rPr>
                <a:t>가 있음</a:t>
              </a:r>
              <a:r>
                <a:rPr lang="en-US" altLang="ko-KR" sz="1600" dirty="0">
                  <a:latin typeface="+mj-ea"/>
                  <a:ea typeface="+mj-ea"/>
                </a:rPr>
                <a:t>)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9654FE5-3E95-4AB0-94FC-0DD291BBCEC9}"/>
                </a:ext>
              </a:extLst>
            </p:cNvPr>
            <p:cNvSpPr txBox="1"/>
            <p:nvPr/>
          </p:nvSpPr>
          <p:spPr>
            <a:xfrm>
              <a:off x="3076354" y="2058860"/>
              <a:ext cx="8993726" cy="34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200" dirty="0"/>
                <a:t>데이터의 지속성을 유지하기 위해 같은 데이터를 복제해서 저장하여 문제가 생겨도 정상 데이터 송출</a:t>
              </a:r>
              <a:endParaRPr lang="en-US" altLang="ko-KR" sz="1200" dirty="0"/>
            </a:p>
          </p:txBody>
        </p:sp>
      </p:grp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4A12B10-301B-43F1-827B-2E0C9115F10F}"/>
              </a:ext>
            </a:extLst>
          </p:cNvPr>
          <p:cNvCxnSpPr>
            <a:cxnSpLocks/>
          </p:cNvCxnSpPr>
          <p:nvPr/>
        </p:nvCxnSpPr>
        <p:spPr>
          <a:xfrm>
            <a:off x="4042801" y="4984195"/>
            <a:ext cx="8149199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D2C515B-9278-495A-90DA-7B5DC5E9577E}"/>
              </a:ext>
            </a:extLst>
          </p:cNvPr>
          <p:cNvSpPr txBox="1"/>
          <p:nvPr/>
        </p:nvSpPr>
        <p:spPr>
          <a:xfrm>
            <a:off x="3966381" y="5880334"/>
            <a:ext cx="4288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dirty="0">
                <a:solidFill>
                  <a:srgbClr val="0F4C81"/>
                </a:solidFill>
                <a:effectLst/>
                <a:latin typeface="Noto Sans KR"/>
              </a:rPr>
              <a:t>PSA Primary, Secondary, Arbiter</a:t>
            </a:r>
          </a:p>
          <a:p>
            <a:r>
              <a:rPr lang="en-US" altLang="ko-KR" sz="1050" b="1" i="0" dirty="0">
                <a:solidFill>
                  <a:srgbClr val="0F4C81"/>
                </a:solidFill>
                <a:effectLst/>
                <a:latin typeface="Noto Sans KR"/>
              </a:rPr>
              <a:t>- Primary</a:t>
            </a:r>
            <a:r>
              <a:rPr lang="ko-KR" altLang="en-US" sz="1050" b="1" i="0" dirty="0">
                <a:solidFill>
                  <a:srgbClr val="0F4C81"/>
                </a:solidFill>
                <a:effectLst/>
                <a:latin typeface="Noto Sans KR"/>
              </a:rPr>
              <a:t>가 죽을 경우</a:t>
            </a:r>
            <a:r>
              <a:rPr lang="en-US" altLang="ko-KR" sz="1050" b="1" i="0" dirty="0">
                <a:solidFill>
                  <a:srgbClr val="0F4C81"/>
                </a:solidFill>
                <a:effectLst/>
                <a:latin typeface="Noto Sans KR"/>
              </a:rPr>
              <a:t>, Secondary</a:t>
            </a:r>
            <a:r>
              <a:rPr lang="ko-KR" altLang="en-US" sz="1050" b="1" i="0" dirty="0">
                <a:solidFill>
                  <a:srgbClr val="0F4C81"/>
                </a:solidFill>
                <a:effectLst/>
                <a:latin typeface="Noto Sans KR"/>
              </a:rPr>
              <a:t>와 </a:t>
            </a:r>
            <a:r>
              <a:rPr lang="en-US" altLang="ko-KR" sz="1050" b="1" i="0" dirty="0">
                <a:solidFill>
                  <a:srgbClr val="0F4C81"/>
                </a:solidFill>
                <a:effectLst/>
                <a:latin typeface="Noto Sans KR"/>
              </a:rPr>
              <a:t>Arbiter</a:t>
            </a:r>
            <a:r>
              <a:rPr lang="ko-KR" altLang="en-US" sz="1050" b="1" i="0" dirty="0">
                <a:solidFill>
                  <a:srgbClr val="0F4C81"/>
                </a:solidFill>
                <a:effectLst/>
                <a:latin typeface="Noto Sans KR"/>
              </a:rPr>
              <a:t>가 투표하여 </a:t>
            </a:r>
            <a:r>
              <a:rPr lang="en-US" altLang="ko-KR" sz="1050" b="1" i="0" dirty="0">
                <a:solidFill>
                  <a:srgbClr val="0F4C81"/>
                </a:solidFill>
                <a:effectLst/>
                <a:latin typeface="Noto Sans KR"/>
              </a:rPr>
              <a:t>Secondary </a:t>
            </a:r>
            <a:r>
              <a:rPr lang="ko-KR" altLang="en-US" sz="1050" b="1" i="0" dirty="0">
                <a:solidFill>
                  <a:srgbClr val="0F4C81"/>
                </a:solidFill>
                <a:effectLst/>
                <a:latin typeface="Noto Sans KR"/>
              </a:rPr>
              <a:t>중 선출</a:t>
            </a:r>
            <a:endParaRPr lang="en-US" altLang="ko-KR" sz="1050" b="1" i="0" dirty="0">
              <a:solidFill>
                <a:srgbClr val="0F4C81"/>
              </a:solidFill>
              <a:effectLst/>
              <a:latin typeface="Noto Sans KR"/>
            </a:endParaRPr>
          </a:p>
          <a:p>
            <a:r>
              <a:rPr lang="en-US" altLang="ko-KR" sz="1050" b="0" i="0" dirty="0">
                <a:solidFill>
                  <a:srgbClr val="40514E"/>
                </a:solidFill>
                <a:effectLst/>
                <a:latin typeface="Noto Sans KR"/>
              </a:rPr>
              <a:t>Primary : </a:t>
            </a:r>
            <a:r>
              <a:rPr lang="ko-KR" altLang="en-US" sz="1050" b="0" i="0" dirty="0">
                <a:solidFill>
                  <a:srgbClr val="40514E"/>
                </a:solidFill>
                <a:effectLst/>
                <a:latin typeface="Noto Sans KR"/>
              </a:rPr>
              <a:t>읽기 쓰기를 담당</a:t>
            </a:r>
            <a:endParaRPr lang="en-US" altLang="ko-KR" sz="1050" b="0" i="0" dirty="0">
              <a:solidFill>
                <a:srgbClr val="40514E"/>
              </a:solidFill>
              <a:effectLst/>
              <a:latin typeface="Noto Sans KR"/>
            </a:endParaRPr>
          </a:p>
          <a:p>
            <a:r>
              <a:rPr lang="en-US" altLang="ko-KR" sz="1050" b="0" i="0" dirty="0">
                <a:solidFill>
                  <a:srgbClr val="40514E"/>
                </a:solidFill>
                <a:effectLst/>
                <a:latin typeface="Noto Sans KR"/>
              </a:rPr>
              <a:t>Secondary : Primary </a:t>
            </a:r>
            <a:r>
              <a:rPr lang="ko-KR" altLang="en-US" sz="1050" b="0" i="0" dirty="0">
                <a:solidFill>
                  <a:srgbClr val="40514E"/>
                </a:solidFill>
                <a:effectLst/>
                <a:latin typeface="Noto Sans KR"/>
              </a:rPr>
              <a:t>데이터를 동기화하고 읽기 수행</a:t>
            </a:r>
            <a:r>
              <a:rPr lang="en-US" altLang="ko-KR" sz="1050" b="0" i="0" dirty="0">
                <a:solidFill>
                  <a:srgbClr val="40514E"/>
                </a:solidFill>
                <a:effectLst/>
                <a:latin typeface="Noto Sans KR"/>
              </a:rPr>
              <a:t> </a:t>
            </a:r>
          </a:p>
          <a:p>
            <a:r>
              <a:rPr lang="en-US" altLang="ko-KR" sz="1050" b="0" i="0" dirty="0">
                <a:solidFill>
                  <a:srgbClr val="40514E"/>
                </a:solidFill>
                <a:effectLst/>
                <a:latin typeface="Noto Sans KR"/>
              </a:rPr>
              <a:t>Arbiter  : Primary </a:t>
            </a:r>
            <a:r>
              <a:rPr lang="ko-KR" altLang="en-US" sz="1050" b="0" i="0" dirty="0" err="1">
                <a:solidFill>
                  <a:srgbClr val="40514E"/>
                </a:solidFill>
                <a:effectLst/>
                <a:latin typeface="Noto Sans KR"/>
              </a:rPr>
              <a:t>장애시</a:t>
            </a:r>
            <a:r>
              <a:rPr lang="ko-KR" altLang="en-US" sz="1050" b="0" i="0" dirty="0">
                <a:solidFill>
                  <a:srgbClr val="40514E"/>
                </a:solidFill>
                <a:effectLst/>
                <a:latin typeface="Noto Sans KR"/>
              </a:rPr>
              <a:t> 다음 </a:t>
            </a:r>
            <a:r>
              <a:rPr lang="en-US" altLang="ko-KR" sz="1050" b="0" i="0" dirty="0">
                <a:solidFill>
                  <a:srgbClr val="40514E"/>
                </a:solidFill>
                <a:effectLst/>
                <a:latin typeface="Noto Sans KR"/>
              </a:rPr>
              <a:t>Primary</a:t>
            </a:r>
            <a:r>
              <a:rPr lang="ko-KR" altLang="en-US" sz="1050" b="0" i="0" dirty="0">
                <a:solidFill>
                  <a:srgbClr val="40514E"/>
                </a:solidFill>
                <a:effectLst/>
                <a:latin typeface="Noto Sans KR"/>
              </a:rPr>
              <a:t>를 선출 담당</a:t>
            </a:r>
            <a:endParaRPr lang="ko-KR" altLang="en-US" sz="105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4FF6C01-8013-4B4B-A3F0-837B4A57564F}"/>
              </a:ext>
            </a:extLst>
          </p:cNvPr>
          <p:cNvSpPr txBox="1"/>
          <p:nvPr/>
        </p:nvSpPr>
        <p:spPr>
          <a:xfrm>
            <a:off x="8186084" y="5864832"/>
            <a:ext cx="4005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F4C81"/>
                </a:solidFill>
                <a:effectLst/>
                <a:latin typeface="Noto Sans KR"/>
              </a:rPr>
              <a:t>PSS Primary, Secondary, Secondary</a:t>
            </a:r>
          </a:p>
          <a:p>
            <a:r>
              <a:rPr lang="en-US" altLang="ko-KR" sz="1100" b="1" i="0" dirty="0">
                <a:solidFill>
                  <a:srgbClr val="0F4C81"/>
                </a:solidFill>
                <a:effectLst/>
                <a:latin typeface="Noto Sans KR"/>
              </a:rPr>
              <a:t>- Primary</a:t>
            </a:r>
            <a:r>
              <a:rPr lang="ko-KR" altLang="en-US" sz="1100" b="1" i="0" dirty="0">
                <a:solidFill>
                  <a:srgbClr val="0F4C81"/>
                </a:solidFill>
                <a:effectLst/>
                <a:latin typeface="Noto Sans KR"/>
              </a:rPr>
              <a:t>가 죽을 경우</a:t>
            </a:r>
            <a:r>
              <a:rPr lang="en-US" altLang="ko-KR" sz="1100" b="1" i="0" dirty="0">
                <a:solidFill>
                  <a:srgbClr val="0F4C81"/>
                </a:solidFill>
                <a:effectLst/>
                <a:latin typeface="Noto Sans KR"/>
              </a:rPr>
              <a:t>, Secondary</a:t>
            </a:r>
            <a:r>
              <a:rPr lang="ko-KR" altLang="en-US" sz="1100" b="1" i="0" dirty="0">
                <a:solidFill>
                  <a:srgbClr val="0F4C81"/>
                </a:solidFill>
                <a:effectLst/>
                <a:latin typeface="Noto Sans KR"/>
              </a:rPr>
              <a:t>끼리 투표하여 </a:t>
            </a:r>
            <a:r>
              <a:rPr lang="en-US" altLang="ko-KR" sz="1100" b="1" i="0" dirty="0">
                <a:solidFill>
                  <a:srgbClr val="0F4C81"/>
                </a:solidFill>
                <a:effectLst/>
                <a:latin typeface="Noto Sans KR"/>
              </a:rPr>
              <a:t>Primary </a:t>
            </a:r>
            <a:r>
              <a:rPr lang="ko-KR" altLang="en-US" sz="1100" b="1" i="0" dirty="0">
                <a:solidFill>
                  <a:srgbClr val="0F4C81"/>
                </a:solidFill>
                <a:effectLst/>
                <a:latin typeface="Noto Sans KR"/>
              </a:rPr>
              <a:t>중 선출</a:t>
            </a:r>
            <a:endParaRPr lang="en-US" altLang="ko-KR" sz="1100" b="1" i="0" dirty="0">
              <a:solidFill>
                <a:srgbClr val="0F4C81"/>
              </a:solidFill>
              <a:effectLst/>
              <a:latin typeface="Noto Sans KR"/>
            </a:endParaRPr>
          </a:p>
          <a:p>
            <a:r>
              <a:rPr lang="en-US" altLang="ko-KR" sz="1050" b="0" i="0" dirty="0">
                <a:solidFill>
                  <a:srgbClr val="40514E"/>
                </a:solidFill>
                <a:effectLst/>
                <a:latin typeface="Noto Sans KR"/>
              </a:rPr>
              <a:t>Primary : </a:t>
            </a:r>
            <a:r>
              <a:rPr lang="ko-KR" altLang="en-US" sz="1050" b="0" i="0" dirty="0">
                <a:solidFill>
                  <a:srgbClr val="40514E"/>
                </a:solidFill>
                <a:effectLst/>
                <a:latin typeface="Noto Sans KR"/>
              </a:rPr>
              <a:t>읽기 쓰기를 담당</a:t>
            </a:r>
            <a:endParaRPr lang="en-US" altLang="ko-KR" sz="1050" b="0" i="0" dirty="0">
              <a:solidFill>
                <a:srgbClr val="40514E"/>
              </a:solidFill>
              <a:effectLst/>
              <a:latin typeface="Noto Sans KR"/>
            </a:endParaRPr>
          </a:p>
          <a:p>
            <a:r>
              <a:rPr lang="en-US" altLang="ko-KR" sz="1050" b="0" i="0" dirty="0">
                <a:solidFill>
                  <a:srgbClr val="40514E"/>
                </a:solidFill>
                <a:effectLst/>
                <a:latin typeface="Noto Sans KR"/>
              </a:rPr>
              <a:t>Secondary : Primary </a:t>
            </a:r>
            <a:r>
              <a:rPr lang="ko-KR" altLang="en-US" sz="1050" b="0" i="0" dirty="0">
                <a:solidFill>
                  <a:srgbClr val="40514E"/>
                </a:solidFill>
                <a:effectLst/>
                <a:latin typeface="Noto Sans KR"/>
              </a:rPr>
              <a:t>데이터를 동기화하고 읽기 수행</a:t>
            </a:r>
            <a:r>
              <a:rPr lang="en-US" altLang="ko-KR" sz="1050" b="0" i="0" dirty="0">
                <a:solidFill>
                  <a:srgbClr val="40514E"/>
                </a:solidFill>
                <a:effectLst/>
                <a:latin typeface="Noto Sans K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307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909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endParaRPr lang="ko-KR" alt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2823834" cy="584775"/>
            <a:chOff x="762000" y="1863785"/>
            <a:chExt cx="2823834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0211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NoSQL </a:t>
              </a:r>
              <a:r>
                <a:rPr lang="en-US" altLang="ko-KR" sz="14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 e  a  t..       R D B M S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209646"/>
            <a:ext cx="2317798" cy="584775"/>
            <a:chOff x="762000" y="1863785"/>
            <a:chExt cx="2317798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MongoDB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4251620"/>
            <a:ext cx="2926939" cy="584775"/>
            <a:chOff x="762000" y="1863785"/>
            <a:chExt cx="2926939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21242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DB by purpose 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75899" y="5293594"/>
            <a:ext cx="1628507" cy="584775"/>
            <a:chOff x="762000" y="1863785"/>
            <a:chExt cx="1628507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Q&amp;A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DB by purpose 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CAP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8F03C8F-E05D-4EF9-8BA1-0CADA1C4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45" y="2914769"/>
            <a:ext cx="63150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1A6BED-6C3D-4816-BA16-005E43EB600A}"/>
              </a:ext>
            </a:extLst>
          </p:cNvPr>
          <p:cNvGrpSpPr/>
          <p:nvPr/>
        </p:nvGrpSpPr>
        <p:grpSpPr>
          <a:xfrm>
            <a:off x="1707132" y="1233488"/>
            <a:ext cx="9367439" cy="2804666"/>
            <a:chOff x="281014" y="4235821"/>
            <a:chExt cx="2858426" cy="280466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D2C1FD-6C6E-4039-ACFA-71B51BF6ED43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- </a:t>
              </a:r>
              <a:r>
                <a:rPr lang="ko-KR" altLang="en-US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일관성</a:t>
              </a:r>
              <a:r>
                <a:rPr lang="en-US" altLang="ko-KR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, </a:t>
              </a:r>
              <a:r>
                <a:rPr lang="ko-KR" altLang="en-US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동시성으로 데이터는 항상 동일한 상태를 유지해야함을 의미한다</a:t>
              </a:r>
              <a:r>
                <a:rPr lang="en-US" altLang="ko-KR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.</a:t>
              </a:r>
              <a:endParaRPr lang="ko-KR" altLang="en-US" sz="1400" b="0" i="0" dirty="0">
                <a:solidFill>
                  <a:srgbClr val="000000"/>
                </a:solidFill>
                <a:effectLst/>
                <a:latin typeface="Ubuntu Condensed"/>
              </a:endParaRPr>
            </a:p>
            <a:p>
              <a:pPr algn="l"/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- 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예를 들어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, DB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가 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A, B 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두 가지 노드로 나눠져 있고 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A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의 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1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번 잔액을 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100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원으로 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UPDATE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한다면 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B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의 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1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번 잔액 또한 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100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원으로 조회가 되어야 한다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. 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만일 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B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가 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update 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될 때 까지 클라이언트의 조회를 기다리게 한다면 이는 </a:t>
              </a:r>
              <a:r>
                <a:rPr lang="ko-KR" altLang="en-US" sz="1400" b="0" i="0" dirty="0" err="1">
                  <a:solidFill>
                    <a:srgbClr val="000000"/>
                  </a:solidFill>
                  <a:effectLst/>
                  <a:latin typeface="Ubuntu Condensed"/>
                </a:rPr>
                <a:t>일관성있는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 시스템으로 분류할 수 있다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7FAA09-E5F1-41E0-BD3E-02BDBD148BF3}"/>
                </a:ext>
              </a:extLst>
            </p:cNvPr>
            <p:cNvSpPr txBox="1"/>
            <p:nvPr/>
          </p:nvSpPr>
          <p:spPr>
            <a:xfrm>
              <a:off x="281014" y="4235821"/>
              <a:ext cx="1443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b="1" i="0" dirty="0">
                  <a:solidFill>
                    <a:srgbClr val="000000"/>
                  </a:solidFill>
                  <a:effectLst/>
                  <a:latin typeface="Ubuntu Condensed"/>
                </a:rPr>
                <a:t>Consistency</a:t>
              </a:r>
              <a:endParaRPr lang="en-US" altLang="ko-KR" sz="2000" b="0" i="0" dirty="0">
                <a:solidFill>
                  <a:srgbClr val="000000"/>
                </a:solidFill>
                <a:effectLst/>
                <a:latin typeface="Ubuntu Condensed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0B7438E-73D1-4C3C-9DE7-1727CB004F39}"/>
              </a:ext>
            </a:extLst>
          </p:cNvPr>
          <p:cNvGrpSpPr/>
          <p:nvPr/>
        </p:nvGrpSpPr>
        <p:grpSpPr>
          <a:xfrm>
            <a:off x="550293" y="4251455"/>
            <a:ext cx="2951305" cy="1512004"/>
            <a:chOff x="281014" y="4235821"/>
            <a:chExt cx="2858426" cy="15120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AC2983-8B13-4C50-9379-2D48A98F0532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- </a:t>
              </a:r>
              <a:r>
                <a:rPr lang="ko-KR" altLang="en-US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가용성은 </a:t>
              </a:r>
              <a:r>
                <a:rPr lang="en-US" altLang="ko-KR" sz="1400" b="1" dirty="0">
                  <a:solidFill>
                    <a:srgbClr val="000000"/>
                  </a:solidFill>
                  <a:latin typeface="Ubuntu Condensed"/>
                </a:rPr>
                <a:t>DB</a:t>
              </a:r>
              <a:r>
                <a:rPr lang="ko-KR" altLang="en-US" sz="1400" b="1" dirty="0">
                  <a:solidFill>
                    <a:srgbClr val="000000"/>
                  </a:solidFill>
                  <a:latin typeface="Ubuntu Condensed"/>
                </a:rPr>
                <a:t>가 </a:t>
              </a:r>
              <a:r>
                <a:rPr lang="en-US" altLang="ko-KR" sz="1400" b="1" dirty="0">
                  <a:solidFill>
                    <a:srgbClr val="000000"/>
                  </a:solidFill>
                  <a:latin typeface="Ubuntu Condensed"/>
                </a:rPr>
                <a:t>A, B </a:t>
              </a:r>
              <a:r>
                <a:rPr lang="ko-KR" altLang="en-US" sz="1400" b="1" dirty="0">
                  <a:solidFill>
                    <a:srgbClr val="000000"/>
                  </a:solidFill>
                  <a:latin typeface="Ubuntu Condensed"/>
                </a:rPr>
                <a:t>두 가지 노드로 </a:t>
              </a:r>
              <a:r>
                <a:rPr lang="ko-KR" altLang="en-US" sz="1400" b="1" dirty="0" err="1">
                  <a:solidFill>
                    <a:srgbClr val="000000"/>
                  </a:solidFill>
                  <a:latin typeface="Ubuntu Condensed"/>
                </a:rPr>
                <a:t>나눠져있을</a:t>
              </a:r>
              <a:r>
                <a:rPr lang="ko-KR" altLang="en-US" sz="1400" b="1" dirty="0">
                  <a:solidFill>
                    <a:srgbClr val="000000"/>
                  </a:solidFill>
                  <a:latin typeface="Ubuntu Condensed"/>
                </a:rPr>
                <a:t> 때</a:t>
              </a:r>
              <a:r>
                <a:rPr lang="en-US" altLang="ko-KR" sz="1400" b="1" dirty="0">
                  <a:solidFill>
                    <a:srgbClr val="000000"/>
                  </a:solidFill>
                  <a:latin typeface="Ubuntu Condensed"/>
                </a:rPr>
                <a:t>, </a:t>
              </a:r>
              <a:r>
                <a:rPr lang="en-US" altLang="ko-KR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A, B </a:t>
              </a:r>
              <a:r>
                <a:rPr lang="ko-KR" altLang="en-US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중 한 노드가 </a:t>
              </a:r>
              <a:r>
                <a:rPr lang="ko-KR" altLang="en-US" sz="1400" b="1" i="0" dirty="0" err="1">
                  <a:solidFill>
                    <a:srgbClr val="000000"/>
                  </a:solidFill>
                  <a:effectLst/>
                  <a:latin typeface="Ubuntu Condensed"/>
                </a:rPr>
                <a:t>죽는다해도</a:t>
              </a:r>
              <a:r>
                <a:rPr lang="ko-KR" altLang="en-US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 서비스는 계속 이루어질 수 있는 시스템을 말한다</a:t>
              </a:r>
              <a:r>
                <a:rPr lang="en-US" altLang="ko-KR" sz="1400" b="1" i="0" dirty="0">
                  <a:solidFill>
                    <a:srgbClr val="000000"/>
                  </a:solidFill>
                  <a:effectLst/>
                  <a:latin typeface="Ubuntu Condensed"/>
                </a:rPr>
                <a:t>.</a:t>
              </a:r>
              <a:endParaRPr lang="en-US" altLang="ko-KR" sz="1400" b="0" i="0" dirty="0">
                <a:solidFill>
                  <a:srgbClr val="000000"/>
                </a:solidFill>
                <a:effectLst/>
                <a:latin typeface="Ubuntu Condensed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774831-55CC-4776-9E3B-11BE5CB94CEE}"/>
                </a:ext>
              </a:extLst>
            </p:cNvPr>
            <p:cNvSpPr txBox="1"/>
            <p:nvPr/>
          </p:nvSpPr>
          <p:spPr>
            <a:xfrm>
              <a:off x="281014" y="4235821"/>
              <a:ext cx="1280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b="1" i="0" dirty="0">
                  <a:solidFill>
                    <a:srgbClr val="000000"/>
                  </a:solidFill>
                  <a:effectLst/>
                  <a:latin typeface="Ubuntu Condensed"/>
                </a:rPr>
                <a:t>Availability</a:t>
              </a:r>
              <a:endParaRPr lang="en-US" altLang="ko-KR" sz="2000" b="0" i="0" dirty="0">
                <a:solidFill>
                  <a:srgbClr val="000000"/>
                </a:solidFill>
                <a:effectLst/>
                <a:latin typeface="Ubuntu Condensed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C454ECC-264C-46F7-8E5E-CCA71F947090}"/>
              </a:ext>
            </a:extLst>
          </p:cNvPr>
          <p:cNvGrpSpPr/>
          <p:nvPr/>
        </p:nvGrpSpPr>
        <p:grpSpPr>
          <a:xfrm>
            <a:off x="8823752" y="3602063"/>
            <a:ext cx="2951305" cy="1942892"/>
            <a:chOff x="281014" y="4235821"/>
            <a:chExt cx="2858426" cy="194289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303FFC4-EF50-4846-8FF6-EA28DD3357C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i="0" dirty="0">
                  <a:effectLst/>
                  <a:latin typeface="Ubuntu Condensed"/>
                </a:rPr>
                <a:t>- </a:t>
              </a:r>
              <a:r>
                <a:rPr lang="ko-KR" altLang="en-US" sz="1400" b="1" i="0" dirty="0">
                  <a:effectLst/>
                  <a:latin typeface="Ubuntu Condensed"/>
                </a:rPr>
                <a:t> 분할 허용성은 지역적으로 분할된 네트워크 환경에서 동작하는 시스템에서 두 지역 간의 네트워크가 단절되거나 네트워크 데이터의 유실이 일어나더라도 각 지역 내의 시스템은 정상적으로 동작해야 함을 의미한다</a:t>
              </a:r>
              <a:endParaRPr lang="en-US" altLang="ko-KR" sz="1400" b="0" i="0" dirty="0">
                <a:effectLst/>
                <a:latin typeface="Ubuntu Condensed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DD6284-CDA3-477A-A9F6-061A626EB77C}"/>
                </a:ext>
              </a:extLst>
            </p:cNvPr>
            <p:cNvSpPr txBox="1"/>
            <p:nvPr/>
          </p:nvSpPr>
          <p:spPr>
            <a:xfrm>
              <a:off x="281014" y="4235821"/>
              <a:ext cx="224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0" dirty="0">
                  <a:solidFill>
                    <a:srgbClr val="000000"/>
                  </a:solidFill>
                  <a:effectLst/>
                  <a:latin typeface="Ubuntu Condensed"/>
                </a:rPr>
                <a:t>Partition </a:t>
              </a:r>
              <a:r>
                <a:rPr lang="en-US" altLang="ko-KR" sz="2000" b="1" i="0" dirty="0" err="1">
                  <a:solidFill>
                    <a:srgbClr val="000000"/>
                  </a:solidFill>
                  <a:effectLst/>
                  <a:latin typeface="Ubuntu Condensed"/>
                </a:rPr>
                <a:t>Tolearance</a:t>
              </a:r>
              <a:endParaRPr lang="en-US" altLang="ko-KR" sz="2000" b="0" i="0" dirty="0">
                <a:solidFill>
                  <a:srgbClr val="000000"/>
                </a:solidFill>
                <a:effectLst/>
                <a:latin typeface="Ubuntu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05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37E40A-2488-4322-BA67-B84B14CE4F75}"/>
              </a:ext>
            </a:extLst>
          </p:cNvPr>
          <p:cNvSpPr/>
          <p:nvPr/>
        </p:nvSpPr>
        <p:spPr>
          <a:xfrm>
            <a:off x="551333" y="4677063"/>
            <a:ext cx="10850092" cy="2088603"/>
          </a:xfrm>
          <a:prstGeom prst="rect">
            <a:avLst/>
          </a:prstGeom>
          <a:solidFill>
            <a:schemeClr val="bg1">
              <a:lumMod val="95000"/>
              <a:alpha val="31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CAP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이론의 한계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B781C22-3CF9-4A0D-BD59-92A940A11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075" y="1121382"/>
            <a:ext cx="63150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13D92E-1502-4C64-A92B-880B0BB9C8D5}"/>
              </a:ext>
            </a:extLst>
          </p:cNvPr>
          <p:cNvSpPr txBox="1"/>
          <p:nvPr/>
        </p:nvSpPr>
        <p:spPr>
          <a:xfrm>
            <a:off x="6029326" y="1641956"/>
            <a:ext cx="616267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555555"/>
                </a:solidFill>
                <a:latin typeface="+mj-ea"/>
                <a:ea typeface="+mj-ea"/>
              </a:rPr>
              <a:t>1. </a:t>
            </a:r>
            <a:r>
              <a:rPr lang="ko-KR" altLang="en-US" sz="1600" b="1" dirty="0">
                <a:solidFill>
                  <a:srgbClr val="555555"/>
                </a:solidFill>
                <a:latin typeface="+mj-ea"/>
                <a:ea typeface="+mj-ea"/>
              </a:rPr>
              <a:t>완벽한 </a:t>
            </a:r>
            <a:r>
              <a:rPr lang="en-US" altLang="ko-KR" sz="1600" b="1" dirty="0">
                <a:solidFill>
                  <a:srgbClr val="555555"/>
                </a:solidFill>
                <a:latin typeface="+mj-ea"/>
                <a:ea typeface="+mj-ea"/>
              </a:rPr>
              <a:t>CA</a:t>
            </a:r>
            <a:r>
              <a:rPr lang="ko-KR" altLang="en-US" sz="1600" b="1" dirty="0">
                <a:solidFill>
                  <a:srgbClr val="555555"/>
                </a:solidFill>
                <a:latin typeface="+mj-ea"/>
                <a:ea typeface="+mj-ea"/>
              </a:rPr>
              <a:t>시스템 </a:t>
            </a:r>
            <a:endParaRPr lang="en-US" altLang="ko-KR" sz="1600" b="1" dirty="0">
              <a:solidFill>
                <a:srgbClr val="555555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rgbClr val="555555"/>
                </a:solidFill>
                <a:latin typeface="Ubuntu Condensed"/>
              </a:rPr>
              <a:t>- </a:t>
            </a:r>
            <a:r>
              <a:rPr lang="ko-KR" altLang="en-US" sz="1400" dirty="0">
                <a:solidFill>
                  <a:srgbClr val="555555"/>
                </a:solidFill>
                <a:latin typeface="Ubuntu Condensed"/>
              </a:rPr>
              <a:t>통상적으로 네트워크 장애는 불가피한 일</a:t>
            </a:r>
            <a:endParaRPr lang="en-US" altLang="ko-KR" sz="1400" dirty="0">
              <a:solidFill>
                <a:srgbClr val="555555"/>
              </a:solidFill>
              <a:latin typeface="Ubuntu Condensed"/>
            </a:endParaRPr>
          </a:p>
          <a:p>
            <a:r>
              <a:rPr lang="ko-KR" altLang="en-US" sz="1400" dirty="0">
                <a:solidFill>
                  <a:srgbClr val="555555"/>
                </a:solidFill>
                <a:latin typeface="Ubuntu Condensed"/>
              </a:rPr>
              <a:t>→ 완벽한 </a:t>
            </a:r>
            <a:r>
              <a:rPr lang="en-US" altLang="ko-KR" sz="1400" dirty="0">
                <a:solidFill>
                  <a:srgbClr val="555555"/>
                </a:solidFill>
                <a:latin typeface="Ubuntu Condensed"/>
              </a:rPr>
              <a:t>CA</a:t>
            </a:r>
            <a:r>
              <a:rPr lang="ko-KR" altLang="en-US" sz="1400" dirty="0">
                <a:solidFill>
                  <a:srgbClr val="555555"/>
                </a:solidFill>
                <a:latin typeface="Ubuntu Condensed"/>
              </a:rPr>
              <a:t>시스템은 존재할 수 없음</a:t>
            </a:r>
            <a:endParaRPr lang="en-US" altLang="ko-KR" sz="1400" dirty="0">
              <a:solidFill>
                <a:srgbClr val="555555"/>
              </a:solidFill>
              <a:latin typeface="Ubuntu Condensed"/>
            </a:endParaRP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r>
              <a:rPr lang="en-US" altLang="ko-KR" sz="1600" b="1" dirty="0">
                <a:solidFill>
                  <a:srgbClr val="555555"/>
                </a:solidFill>
                <a:latin typeface="+mj-ea"/>
                <a:ea typeface="+mj-ea"/>
              </a:rPr>
              <a:t>2. </a:t>
            </a:r>
            <a:r>
              <a:rPr lang="ko-KR" altLang="en-US" sz="1600" b="1" dirty="0">
                <a:solidFill>
                  <a:srgbClr val="555555"/>
                </a:solidFill>
                <a:latin typeface="+mj-ea"/>
                <a:ea typeface="+mj-ea"/>
              </a:rPr>
              <a:t>완벽한 </a:t>
            </a:r>
            <a:r>
              <a:rPr lang="en-US" altLang="ko-KR" sz="1600" b="1" dirty="0">
                <a:solidFill>
                  <a:srgbClr val="555555"/>
                </a:solidFill>
                <a:latin typeface="+mj-ea"/>
                <a:ea typeface="+mj-ea"/>
              </a:rPr>
              <a:t>AP</a:t>
            </a:r>
            <a:r>
              <a:rPr lang="ko-KR" altLang="en-US" sz="1600" b="1" dirty="0">
                <a:solidFill>
                  <a:srgbClr val="555555"/>
                </a:solidFill>
                <a:latin typeface="+mj-ea"/>
                <a:ea typeface="+mj-ea"/>
              </a:rPr>
              <a:t>시스템</a:t>
            </a:r>
            <a:endParaRPr lang="en-US" altLang="ko-KR" sz="1600" b="1" dirty="0">
              <a:solidFill>
                <a:srgbClr val="555555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Ubuntu Condensed"/>
              </a:rPr>
              <a:t>네트워크 장애로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Ubuntu Condensed"/>
              </a:rPr>
              <a:t>노드 하나가 죽었는데 고가용성을 제공하기 위해 계속 서비스가 이뤄진다면 사용자 입장에서는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Ubuntu Condensed"/>
              </a:rPr>
              <a:t>Update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Ubuntu Condensed"/>
              </a:rPr>
              <a:t>가 늦어진 정보를 받으면서 동시에 정확한 정보를 받지 못한다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Ubuntu Condensed"/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sz="1600" dirty="0">
              <a:solidFill>
                <a:srgbClr val="555555"/>
              </a:solidFill>
              <a:latin typeface="Ubuntu Condensed"/>
            </a:endParaRPr>
          </a:p>
          <a:p>
            <a:pPr algn="l"/>
            <a:r>
              <a:rPr lang="en-US" altLang="ko-KR" sz="1600" b="1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3. </a:t>
            </a:r>
            <a:r>
              <a:rPr lang="ko-KR" altLang="en-US" sz="1600" b="1" dirty="0">
                <a:solidFill>
                  <a:srgbClr val="555555"/>
                </a:solidFill>
                <a:latin typeface="+mj-ea"/>
                <a:ea typeface="+mj-ea"/>
              </a:rPr>
              <a:t>완벽한 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CP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시스템 </a:t>
            </a:r>
            <a:endParaRPr lang="en-US" altLang="ko-KR" sz="1600" b="1" dirty="0">
              <a:solidFill>
                <a:srgbClr val="555555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Ubuntu Condensed"/>
              </a:rPr>
              <a:t>-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Ubuntu Condensed"/>
              </a:rPr>
              <a:t>네트워크 장애로 노드가 하나 죽었다면 일관성 유지를 위해 업데이트까지 계속 대기상태가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Ubuntu Condensed"/>
              </a:rPr>
              <a:t>유지되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Ubuntu Condensed"/>
              </a:rPr>
              <a:t> 야하고 트랜잭션은 계속 길어져 비효율적인 시스템이 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Ubuntu Condensed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330962-99EC-4759-B957-C3EF9AE9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135" y="5072082"/>
            <a:ext cx="5540382" cy="10718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C2D432-5089-40E6-89A2-B748A0047DEF}"/>
              </a:ext>
            </a:extLst>
          </p:cNvPr>
          <p:cNvSpPr txBox="1"/>
          <p:nvPr/>
        </p:nvSpPr>
        <p:spPr>
          <a:xfrm>
            <a:off x="906917" y="6310609"/>
            <a:ext cx="740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결국 대부분의 </a:t>
            </a:r>
            <a:r>
              <a:rPr lang="en-US" altLang="ko-KR" dirty="0"/>
              <a:t>DB</a:t>
            </a:r>
            <a:r>
              <a:rPr lang="ko-KR" altLang="en-US" dirty="0"/>
              <a:t>는 완벽한 </a:t>
            </a:r>
            <a:r>
              <a:rPr lang="en-US" altLang="ko-KR" dirty="0"/>
              <a:t>CP</a:t>
            </a:r>
            <a:r>
              <a:rPr lang="ko-KR" altLang="en-US" dirty="0"/>
              <a:t>시스템과 완벽한 </a:t>
            </a:r>
            <a:r>
              <a:rPr lang="en-US" altLang="ko-KR" dirty="0"/>
              <a:t>AP</a:t>
            </a:r>
            <a:r>
              <a:rPr lang="ko-KR" altLang="en-US" dirty="0"/>
              <a:t>시스템의</a:t>
            </a:r>
            <a:r>
              <a:rPr lang="en-US" altLang="ko-KR" dirty="0"/>
              <a:t> </a:t>
            </a:r>
            <a:r>
              <a:rPr lang="ko-KR" altLang="en-US" dirty="0"/>
              <a:t>중간 지점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F58975-5F90-4B7E-9730-C02AF91621F4}"/>
              </a:ext>
            </a:extLst>
          </p:cNvPr>
          <p:cNvSpPr txBox="1"/>
          <p:nvPr/>
        </p:nvSpPr>
        <p:spPr>
          <a:xfrm>
            <a:off x="9285291" y="6215359"/>
            <a:ext cx="2224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555555"/>
                </a:solidFill>
                <a:effectLst/>
                <a:latin typeface="Ubuntu Condensed"/>
              </a:rPr>
              <a:t>PACELC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Ubuntu Condensed"/>
              </a:rPr>
              <a:t>이론</a:t>
            </a:r>
            <a:endParaRPr lang="ko-KR" altLang="en-US" sz="24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28A1401-26A3-4BE4-BD05-9E15062D7DBB}"/>
              </a:ext>
            </a:extLst>
          </p:cNvPr>
          <p:cNvSpPr/>
          <p:nvPr/>
        </p:nvSpPr>
        <p:spPr>
          <a:xfrm>
            <a:off x="8502313" y="6333198"/>
            <a:ext cx="855208" cy="2819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B66FD-4FBA-4387-A426-20284D1A72CE}"/>
              </a:ext>
            </a:extLst>
          </p:cNvPr>
          <p:cNvSpPr txBox="1"/>
          <p:nvPr/>
        </p:nvSpPr>
        <p:spPr>
          <a:xfrm>
            <a:off x="706892" y="4732442"/>
            <a:ext cx="3268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※ CAP</a:t>
            </a:r>
            <a:r>
              <a:rPr lang="ko-KR" altLang="en-US" sz="1600" b="1" dirty="0">
                <a:latin typeface="+mj-ea"/>
                <a:ea typeface="+mj-ea"/>
              </a:rPr>
              <a:t>이론의 한계 극복</a:t>
            </a:r>
          </a:p>
        </p:txBody>
      </p:sp>
    </p:spTree>
    <p:extLst>
      <p:ext uri="{BB962C8B-B14F-4D97-AF65-F5344CB8AC3E}">
        <p14:creationId xmlns:p14="http://schemas.microsoft.com/office/powerpoint/2010/main" val="395430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PACELC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2FA7973-EA04-49BC-9C04-85D913144B5D}"/>
              </a:ext>
            </a:extLst>
          </p:cNvPr>
          <p:cNvGrpSpPr/>
          <p:nvPr/>
        </p:nvGrpSpPr>
        <p:grpSpPr>
          <a:xfrm>
            <a:off x="2181225" y="5008544"/>
            <a:ext cx="7829550" cy="1116134"/>
            <a:chOff x="-1252351" y="5111782"/>
            <a:chExt cx="6743698" cy="1116134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CC7094D-419A-4B5A-99E2-EEFBF7D29375}"/>
                </a:ext>
              </a:extLst>
            </p:cNvPr>
            <p:cNvSpPr txBox="1"/>
            <p:nvPr/>
          </p:nvSpPr>
          <p:spPr>
            <a:xfrm>
              <a:off x="-1252351" y="5704696"/>
              <a:ext cx="6743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파티션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(Partition) 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상황과 그 외</a:t>
              </a:r>
              <a:r>
                <a:rPr lang="en-US" altLang="ko-KR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(Else) </a:t>
              </a:r>
              <a:r>
                <a:rPr lang="ko-KR" altLang="en-US" sz="1400" b="0" i="0" dirty="0">
                  <a:solidFill>
                    <a:srgbClr val="000000"/>
                  </a:solidFill>
                  <a:effectLst/>
                  <a:latin typeface="Ubuntu Condensed"/>
                </a:rPr>
                <a:t>상황을 나누어 일관성과 가용성으로 분산 시스템을 분류하는 이론</a:t>
              </a:r>
              <a:endParaRPr lang="ko-KR" altLang="en-US" sz="14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E1F0A10-2AAC-4FBE-8AA4-A0F889878F3F}"/>
                </a:ext>
              </a:extLst>
            </p:cNvPr>
            <p:cNvSpPr txBox="1"/>
            <p:nvPr/>
          </p:nvSpPr>
          <p:spPr>
            <a:xfrm>
              <a:off x="824915" y="5111782"/>
              <a:ext cx="25891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PACELC</a:t>
              </a:r>
              <a:r>
                <a:rPr lang="ko-KR" altLang="en-US" sz="3200" b="1" dirty="0"/>
                <a:t>이론</a:t>
              </a:r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DE8B378-9B20-4686-82B2-D66EA940BE73}"/>
              </a:ext>
            </a:extLst>
          </p:cNvPr>
          <p:cNvCxnSpPr/>
          <p:nvPr/>
        </p:nvCxnSpPr>
        <p:spPr>
          <a:xfrm>
            <a:off x="5682047" y="472276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BA85C83-2DB0-417C-9CEB-9322DD4B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45" y="1730025"/>
            <a:ext cx="4829849" cy="250542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D3A61DF8-56AA-404F-B29A-FB8778F6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87" y="1610536"/>
            <a:ext cx="366763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4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DB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목적에 맞는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17AD9F7D-AD3A-4E52-B5A7-04B6508F9B68}"/>
              </a:ext>
            </a:extLst>
          </p:cNvPr>
          <p:cNvGrpSpPr/>
          <p:nvPr/>
        </p:nvGrpSpPr>
        <p:grpSpPr>
          <a:xfrm>
            <a:off x="1531368" y="2644996"/>
            <a:ext cx="9856216" cy="3605009"/>
            <a:chOff x="1378968" y="1578196"/>
            <a:chExt cx="9856216" cy="3605009"/>
          </a:xfrm>
        </p:grpSpPr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980638D3-9FBD-4B7C-B3F5-F1E25230B6E1}"/>
                </a:ext>
              </a:extLst>
            </p:cNvPr>
            <p:cNvSpPr txBox="1"/>
            <p:nvPr/>
          </p:nvSpPr>
          <p:spPr>
            <a:xfrm>
              <a:off x="1378968" y="4013654"/>
              <a:ext cx="440055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i="0" dirty="0">
                  <a:solidFill>
                    <a:srgbClr val="333333"/>
                  </a:solidFill>
                  <a:effectLst/>
                  <a:latin typeface="Noto Sans KR"/>
                </a:rPr>
                <a:t>데이터 완전성이 무엇보다 중요한 상황</a:t>
              </a:r>
              <a:endParaRPr lang="en-US" altLang="ko-KR" sz="1400" b="1" i="0" dirty="0">
                <a:solidFill>
                  <a:srgbClr val="333333"/>
                </a:solidFill>
                <a:effectLst/>
                <a:latin typeface="Noto Sans KR"/>
              </a:endParaRPr>
            </a:p>
            <a:p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재무 응용프로그램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,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방어 및 보안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,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개인 건강 정보가 대표적이다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.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이밖에 고도로 정형화된 데이터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,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내부 프로세스의 자동화에도 이 데이터베이스가 적합하다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.</a:t>
              </a:r>
              <a:endParaRPr lang="ko-KR" altLang="en-US" sz="1400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7789BC2E-2FE3-47BF-9C6B-AF6FF42CD2D4}"/>
                </a:ext>
              </a:extLst>
            </p:cNvPr>
            <p:cNvSpPr txBox="1"/>
            <p:nvPr/>
          </p:nvSpPr>
          <p:spPr>
            <a:xfrm>
              <a:off x="6748909" y="1578196"/>
              <a:ext cx="412432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i="0" dirty="0">
                  <a:solidFill>
                    <a:srgbClr val="333333"/>
                  </a:solidFill>
                  <a:effectLst/>
                  <a:latin typeface="Noto Sans KR"/>
                </a:rPr>
                <a:t>비정형 또는 반정형 데이터가 있는 경우</a:t>
              </a:r>
              <a:endParaRPr lang="en-US" altLang="ko-KR" sz="1400" b="1" i="0" dirty="0">
                <a:solidFill>
                  <a:srgbClr val="333333"/>
                </a:solidFill>
                <a:effectLst/>
                <a:latin typeface="Noto Sans KR"/>
              </a:endParaRPr>
            </a:p>
            <a:p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이밖에 내용 관리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,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심도 있는 데이터 분석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,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빠른 프로토 타입 작업에도 안성맞춤이다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.</a:t>
              </a:r>
              <a:endParaRPr lang="ko-KR" altLang="en-US" sz="1400" dirty="0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F74C427A-3FDE-4941-B6A7-5BBB3EDB3ADF}"/>
                </a:ext>
              </a:extLst>
            </p:cNvPr>
            <p:cNvSpPr txBox="1"/>
            <p:nvPr/>
          </p:nvSpPr>
          <p:spPr>
            <a:xfrm>
              <a:off x="1378968" y="1578196"/>
              <a:ext cx="425030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i="0" dirty="0">
                  <a:solidFill>
                    <a:srgbClr val="333333"/>
                  </a:solidFill>
                  <a:effectLst/>
                  <a:latin typeface="Noto Sans KR"/>
                </a:rPr>
                <a:t>추천</a:t>
              </a:r>
              <a:r>
                <a:rPr lang="en-US" altLang="ko-KR" sz="1400" b="1" i="0" dirty="0">
                  <a:solidFill>
                    <a:srgbClr val="333333"/>
                  </a:solidFill>
                  <a:effectLst/>
                  <a:latin typeface="Noto Sans KR"/>
                </a:rPr>
                <a:t>, 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  <a:latin typeface="Noto Sans KR"/>
                </a:rPr>
                <a:t>사용자 프로필 및 설정</a:t>
              </a:r>
              <a:r>
                <a:rPr lang="en-US" altLang="ko-KR" sz="1400" b="1" i="0" dirty="0">
                  <a:solidFill>
                    <a:srgbClr val="333333"/>
                  </a:solidFill>
                  <a:effectLst/>
                  <a:latin typeface="Noto Sans KR"/>
                </a:rPr>
                <a:t>, 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  <a:latin typeface="Noto Sans KR"/>
                </a:rPr>
                <a:t>상품 사용기나 블로그 댓글 등 단순한 비정형 데이터 작업이 많은 경우</a:t>
              </a:r>
              <a:r>
                <a:rPr lang="en-US" altLang="ko-KR" sz="1400" b="1" i="0" dirty="0">
                  <a:solidFill>
                    <a:srgbClr val="333333"/>
                  </a:solidFill>
                  <a:effectLst/>
                  <a:latin typeface="Noto Sans KR"/>
                </a:rPr>
                <a:t>, 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  <a:latin typeface="Noto Sans KR"/>
                </a:rPr>
                <a:t>리더보드</a:t>
              </a:r>
              <a:endParaRPr lang="en-US" altLang="ko-KR" sz="1400" b="1" i="0" dirty="0">
                <a:solidFill>
                  <a:srgbClr val="333333"/>
                </a:solidFill>
                <a:effectLst/>
                <a:latin typeface="Noto Sans KR"/>
              </a:endParaRPr>
            </a:p>
            <a:p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이밖에 대규모 세션 관리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,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자주 접근하지만 자주 업데이트되지는 않는 데이터에 적합하다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.</a:t>
              </a:r>
              <a:endParaRPr lang="ko-KR" altLang="en-US" sz="14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307BC24-E119-4D2E-BCA7-3713C67ECB03}"/>
                </a:ext>
              </a:extLst>
            </p:cNvPr>
            <p:cNvSpPr txBox="1"/>
            <p:nvPr/>
          </p:nvSpPr>
          <p:spPr>
            <a:xfrm>
              <a:off x="6748909" y="4013654"/>
              <a:ext cx="448627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i="0" dirty="0">
                  <a:solidFill>
                    <a:srgbClr val="333333"/>
                  </a:solidFill>
                  <a:effectLst/>
                  <a:latin typeface="Noto Sans KR"/>
                </a:rPr>
                <a:t>속도가 중요한 빅데이터 분석 경우</a:t>
              </a:r>
              <a:r>
                <a:rPr lang="en-US" altLang="ko-KR" sz="1400" b="1" i="0" dirty="0">
                  <a:solidFill>
                    <a:srgbClr val="333333"/>
                  </a:solidFill>
                  <a:effectLst/>
                  <a:latin typeface="Noto Sans KR"/>
                </a:rPr>
                <a:t>,</a:t>
              </a:r>
            </a:p>
            <a:p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빅데이터에 대한 데이터 </a:t>
              </a:r>
              <a:r>
                <a:rPr lang="ko-KR" altLang="en-US" sz="1400" b="0" i="0" dirty="0" err="1">
                  <a:solidFill>
                    <a:srgbClr val="333333"/>
                  </a:solidFill>
                  <a:effectLst/>
                  <a:latin typeface="Noto Sans KR"/>
                </a:rPr>
                <a:t>웨어하우스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 작업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,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대규모 프로젝트에도 적합하다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. </a:t>
              </a:r>
            </a:p>
            <a:p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Noto Sans KR"/>
                </a:rPr>
                <a:t>일반적인 트랜잭션 응용프로그램에 좋은 도구가 아니다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Noto Sans KR"/>
                </a:rPr>
                <a:t>.</a:t>
              </a:r>
              <a:br>
                <a:rPr lang="ko-KR" altLang="en-US" sz="1400" dirty="0"/>
              </a:br>
              <a:endParaRPr lang="ko-KR" altLang="en-US" sz="140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3DBFD47-E217-4DBE-95BA-7608A252958A}"/>
                </a:ext>
              </a:extLst>
            </p:cNvPr>
            <p:cNvCxnSpPr/>
            <p:nvPr/>
          </p:nvCxnSpPr>
          <p:spPr>
            <a:xfrm>
              <a:off x="1724025" y="3238500"/>
              <a:ext cx="8772525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B76B560-C1CE-42B0-9F16-3570C0D1135C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1724025"/>
              <a:ext cx="0" cy="324373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C4DD33F-8CE4-4D9C-9536-9259FE16E175}"/>
                </a:ext>
              </a:extLst>
            </p:cNvPr>
            <p:cNvSpPr txBox="1"/>
            <p:nvPr/>
          </p:nvSpPr>
          <p:spPr>
            <a:xfrm>
              <a:off x="4377986" y="3277819"/>
              <a:ext cx="1689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RDBMS</a:t>
              </a:r>
              <a:endParaRPr lang="ko-KR" altLang="en-US" sz="3200" b="1" dirty="0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B8A499F-BAAD-44C3-9B64-539F978736EE}"/>
                </a:ext>
              </a:extLst>
            </p:cNvPr>
            <p:cNvSpPr txBox="1"/>
            <p:nvPr/>
          </p:nvSpPr>
          <p:spPr>
            <a:xfrm>
              <a:off x="6356226" y="3277819"/>
              <a:ext cx="31710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WIDE COLUMN</a:t>
              </a:r>
              <a:endParaRPr lang="ko-KR" altLang="en-US" sz="32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E7FE0171-DE67-4270-886E-D42F051653A2}"/>
                </a:ext>
              </a:extLst>
            </p:cNvPr>
            <p:cNvSpPr txBox="1"/>
            <p:nvPr/>
          </p:nvSpPr>
          <p:spPr>
            <a:xfrm>
              <a:off x="6356226" y="2579489"/>
              <a:ext cx="2555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DOCUMENT</a:t>
              </a:r>
              <a:endParaRPr lang="ko-KR" altLang="en-US" sz="32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705D6510-DE7C-477A-9EBF-75B53D6C8C7B}"/>
                </a:ext>
              </a:extLst>
            </p:cNvPr>
            <p:cNvSpPr txBox="1"/>
            <p:nvPr/>
          </p:nvSpPr>
          <p:spPr>
            <a:xfrm>
              <a:off x="3512364" y="2579489"/>
              <a:ext cx="25555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/>
                <a:t>KEY-VALUE</a:t>
              </a:r>
              <a:endParaRPr lang="ko-KR" altLang="en-US" sz="3200" b="1" dirty="0"/>
            </a:p>
          </p:txBody>
        </p: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FD6C5B08-136C-439A-B3A6-948D549BF46A}"/>
              </a:ext>
            </a:extLst>
          </p:cNvPr>
          <p:cNvSpPr txBox="1"/>
          <p:nvPr/>
        </p:nvSpPr>
        <p:spPr>
          <a:xfrm>
            <a:off x="1480506" y="1351245"/>
            <a:ext cx="9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각 </a:t>
            </a:r>
            <a:r>
              <a:rPr lang="en-US" altLang="ko-KR" b="1" dirty="0"/>
              <a:t>DB</a:t>
            </a:r>
            <a:r>
              <a:rPr lang="ko-KR" altLang="en-US" b="1" dirty="0"/>
              <a:t>의 특성</a:t>
            </a:r>
            <a:r>
              <a:rPr lang="en-US" altLang="ko-KR" b="1" dirty="0"/>
              <a:t>, </a:t>
            </a:r>
            <a:r>
              <a:rPr lang="ko-KR" altLang="en-US" b="1" dirty="0"/>
              <a:t>이론적 분류 등을 적절히 비교하여 목적에 맞는 </a:t>
            </a:r>
            <a:r>
              <a:rPr lang="en-US" altLang="ko-KR" b="1" dirty="0"/>
              <a:t>DB</a:t>
            </a:r>
            <a:r>
              <a:rPr lang="ko-KR" altLang="en-US" b="1" dirty="0"/>
              <a:t>를 선택하는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141204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4793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 </a:t>
            </a:r>
            <a:r>
              <a:rPr lang="en-US" altLang="ko-KR" sz="1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 e  a  t..       R D B M S</a:t>
            </a:r>
            <a:endParaRPr lang="ko-KR" altLang="en-US" sz="32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ko-KR" altLang="en-US" sz="16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이란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569ED35-C793-4DCC-9C3B-9AE6F23918B6}"/>
              </a:ext>
            </a:extLst>
          </p:cNvPr>
          <p:cNvGrpSpPr/>
          <p:nvPr/>
        </p:nvGrpSpPr>
        <p:grpSpPr>
          <a:xfrm>
            <a:off x="546284" y="2346076"/>
            <a:ext cx="6825474" cy="2405073"/>
            <a:chOff x="615561" y="1193235"/>
            <a:chExt cx="6825474" cy="240507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D23D365-147C-4640-9DD0-7ABF0F7110EB}"/>
                </a:ext>
              </a:extLst>
            </p:cNvPr>
            <p:cNvGrpSpPr/>
            <p:nvPr/>
          </p:nvGrpSpPr>
          <p:grpSpPr>
            <a:xfrm>
              <a:off x="679619" y="1193235"/>
              <a:ext cx="6680580" cy="2067847"/>
              <a:chOff x="483618" y="1455529"/>
              <a:chExt cx="6680580" cy="206784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3EA697E-789E-494F-894C-5535AEE514CC}"/>
                  </a:ext>
                </a:extLst>
              </p:cNvPr>
              <p:cNvSpPr/>
              <p:nvPr/>
            </p:nvSpPr>
            <p:spPr>
              <a:xfrm>
                <a:off x="483618" y="1455529"/>
                <a:ext cx="6680580" cy="2067847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D04626A-F4AA-4A37-9F69-08C87FC12C54}"/>
                  </a:ext>
                </a:extLst>
              </p:cNvPr>
              <p:cNvGrpSpPr/>
              <p:nvPr/>
            </p:nvGrpSpPr>
            <p:grpSpPr>
              <a:xfrm>
                <a:off x="483618" y="1455529"/>
                <a:ext cx="6355818" cy="1839430"/>
                <a:chOff x="169363" y="1136748"/>
                <a:chExt cx="6355818" cy="1839430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99030A1-F811-4A5B-80F7-E2DC039CE26F}"/>
                    </a:ext>
                  </a:extLst>
                </p:cNvPr>
                <p:cNvGrpSpPr/>
                <p:nvPr/>
              </p:nvGrpSpPr>
              <p:grpSpPr>
                <a:xfrm>
                  <a:off x="1102950" y="1520266"/>
                  <a:ext cx="5422231" cy="1455912"/>
                  <a:chOff x="1421732" y="1511877"/>
                  <a:chExt cx="5422231" cy="1455912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11C5B3B2-58C1-44BA-BFD7-44B0CE43276C}"/>
                      </a:ext>
                    </a:extLst>
                  </p:cNvPr>
                  <p:cNvSpPr/>
                  <p:nvPr/>
                </p:nvSpPr>
                <p:spPr>
                  <a:xfrm>
                    <a:off x="3364832" y="1511877"/>
                    <a:ext cx="1495926" cy="1455912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pc="-150" dirty="0">
                        <a:latin typeface="+mj-ea"/>
                        <a:ea typeface="+mj-ea"/>
                      </a:rPr>
                      <a:t>Non  relational </a:t>
                    </a:r>
                    <a:endParaRPr lang="ko-KR" altLang="en-US" sz="2000" dirty="0"/>
                  </a:p>
                </p:txBody>
              </p: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F7F5CA71-851D-418B-BC90-A46076B66975}"/>
                      </a:ext>
                    </a:extLst>
                  </p:cNvPr>
                  <p:cNvSpPr/>
                  <p:nvPr/>
                </p:nvSpPr>
                <p:spPr>
                  <a:xfrm>
                    <a:off x="1421732" y="1511877"/>
                    <a:ext cx="1495926" cy="145591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pc="-150" dirty="0">
                        <a:latin typeface="+mj-ea"/>
                        <a:ea typeface="+mj-ea"/>
                      </a:rPr>
                      <a:t>Non  </a:t>
                    </a:r>
                  </a:p>
                  <a:p>
                    <a:pPr algn="ctr"/>
                    <a:r>
                      <a:rPr lang="en-US" altLang="ko-KR" spc="-150" dirty="0">
                        <a:latin typeface="+mj-ea"/>
                        <a:ea typeface="+mj-ea"/>
                      </a:rPr>
                      <a:t>SQL</a:t>
                    </a:r>
                    <a:endParaRPr lang="ko-KR" altLang="en-US" sz="2000" dirty="0"/>
                  </a:p>
                </p:txBody>
              </p:sp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id="{E8B6993A-6091-418D-B716-49B8A21D03A6}"/>
                      </a:ext>
                    </a:extLst>
                  </p:cNvPr>
                  <p:cNvSpPr/>
                  <p:nvPr/>
                </p:nvSpPr>
                <p:spPr>
                  <a:xfrm>
                    <a:off x="5348037" y="1511877"/>
                    <a:ext cx="1495926" cy="145591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800" spc="-150" dirty="0">
                        <a:latin typeface="+mj-ea"/>
                        <a:ea typeface="+mj-ea"/>
                      </a:rPr>
                      <a:t>Not only SQL</a:t>
                    </a:r>
                    <a:endParaRPr lang="ko-KR" altLang="en-US" sz="2000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97A55C-F1C1-4083-8F51-AC38E6CA3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7277" y="2474752"/>
                    <a:ext cx="52766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/>
                      <a:t>or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3B72632-BE75-4F17-923F-46433C66FE92}"/>
                      </a:ext>
                    </a:extLst>
                  </p:cNvPr>
                  <p:cNvSpPr txBox="1"/>
                  <p:nvPr/>
                </p:nvSpPr>
                <p:spPr>
                  <a:xfrm>
                    <a:off x="4860482" y="2474752"/>
                    <a:ext cx="52766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/>
                      <a:t>or</a:t>
                    </a:r>
                    <a:endParaRPr lang="ko-KR" altLang="en-US" sz="1600" b="1" dirty="0"/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C56C4F-3896-4034-911A-8A1594C6E8F0}"/>
                    </a:ext>
                  </a:extLst>
                </p:cNvPr>
                <p:cNvSpPr txBox="1"/>
                <p:nvPr/>
              </p:nvSpPr>
              <p:spPr>
                <a:xfrm>
                  <a:off x="169363" y="1136748"/>
                  <a:ext cx="13405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NoSQL   =</a:t>
                  </a:r>
                  <a:endParaRPr lang="ko-KR" altLang="en-US" sz="1600" b="1" dirty="0"/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C31DA6-CE62-42D9-914E-A4BEC7A9887E}"/>
                </a:ext>
              </a:extLst>
            </p:cNvPr>
            <p:cNvSpPr txBox="1"/>
            <p:nvPr/>
          </p:nvSpPr>
          <p:spPr>
            <a:xfrm>
              <a:off x="615561" y="3321309"/>
              <a:ext cx="6825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RDBMS</a:t>
              </a:r>
              <a:r>
                <a:rPr lang="ko-KR" altLang="en-US" sz="1200" dirty="0"/>
                <a:t>의 한계를 극복하기 위해 만들어진 데이터 스키마가 없는 새로운 형태의 데이터베이스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1EF890-B75D-4379-B2BB-D0779BC0F66F}"/>
              </a:ext>
            </a:extLst>
          </p:cNvPr>
          <p:cNvGrpSpPr/>
          <p:nvPr/>
        </p:nvGrpSpPr>
        <p:grpSpPr>
          <a:xfrm>
            <a:off x="7817392" y="1894842"/>
            <a:ext cx="3764266" cy="3068315"/>
            <a:chOff x="8366105" y="3487723"/>
            <a:chExt cx="3764266" cy="30683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CFB327-416A-4A5E-9543-E974FDFFCD1C}"/>
                </a:ext>
              </a:extLst>
            </p:cNvPr>
            <p:cNvSpPr txBox="1"/>
            <p:nvPr/>
          </p:nvSpPr>
          <p:spPr>
            <a:xfrm>
              <a:off x="8366105" y="3487723"/>
              <a:ext cx="3722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※ </a:t>
              </a:r>
              <a:r>
                <a:rPr lang="ko-KR" altLang="en-US" sz="1200" dirty="0"/>
                <a:t>데이터 스키마란</a:t>
              </a:r>
              <a:r>
                <a:rPr lang="en-US" altLang="ko-KR" sz="1200" dirty="0"/>
                <a:t>?</a:t>
              </a:r>
            </a:p>
            <a:p>
              <a:r>
                <a:rPr lang="en-US" altLang="ko-KR" sz="1200" dirty="0"/>
                <a:t> </a:t>
              </a:r>
              <a:r>
                <a:rPr lang="ko-KR" altLang="en-US" sz="1200" b="0" i="0" u="none" strike="noStrike" dirty="0">
                  <a:solidFill>
                    <a:srgbClr val="0645AD"/>
                  </a:solidFill>
                  <a:effectLst/>
                  <a:latin typeface="Arial" panose="020B0604020202020204" pitchFamily="34" charset="0"/>
                  <a:hlinkClick r:id="rId2" tooltip="데이터베이스"/>
                </a:rPr>
                <a:t>데이터베이스</a:t>
              </a:r>
              <a:r>
                <a:rPr lang="ko-KR" altLang="en-US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에서 </a:t>
              </a:r>
              <a:r>
                <a:rPr lang="ko-KR" altLang="en-US" sz="1200" b="0" i="0" u="none" strike="noStrike" dirty="0">
                  <a:solidFill>
                    <a:srgbClr val="0645AD"/>
                  </a:solidFill>
                  <a:effectLst/>
                  <a:latin typeface="Arial" panose="020B0604020202020204" pitchFamily="34" charset="0"/>
                  <a:hlinkClick r:id="rId3" tooltip="자료"/>
                </a:rPr>
                <a:t>자료</a:t>
              </a:r>
              <a:r>
                <a:rPr lang="ko-KR" altLang="en-US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의 구조</a:t>
              </a:r>
              <a:r>
                <a:rPr lang="en-US" altLang="ko-KR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lang="ko-KR" altLang="en-US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자료의 표현 방법</a:t>
              </a:r>
              <a:r>
                <a:rPr lang="en-US" altLang="ko-KR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lang="ko-KR" altLang="en-US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자료 간의 관계를 형식 언어로 정의한 구조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9E4798E-02DF-4BFC-B2FC-1172C8A9B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0037" y="4212032"/>
              <a:ext cx="3690334" cy="234400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C3A67D8-A00B-4A32-A889-3F0ADEAB384B}"/>
              </a:ext>
            </a:extLst>
          </p:cNvPr>
          <p:cNvSpPr txBox="1"/>
          <p:nvPr/>
        </p:nvSpPr>
        <p:spPr>
          <a:xfrm>
            <a:off x="546284" y="5363821"/>
            <a:ext cx="1769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Why?</a:t>
            </a:r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699707-E563-4C1D-8E94-535A774D2138}"/>
              </a:ext>
            </a:extLst>
          </p:cNvPr>
          <p:cNvSpPr txBox="1"/>
          <p:nvPr/>
        </p:nvSpPr>
        <p:spPr>
          <a:xfrm>
            <a:off x="2291892" y="5405044"/>
            <a:ext cx="8798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초당 데이터가 수 십만개씩 쌓이는 서비스가 많아지면서</a:t>
            </a:r>
            <a:r>
              <a:rPr lang="en-US" altLang="ko-KR" sz="1200" dirty="0"/>
              <a:t>(</a:t>
            </a:r>
            <a:r>
              <a:rPr lang="ko-KR" altLang="en-US" sz="1200" dirty="0"/>
              <a:t>스트리밍</a:t>
            </a:r>
            <a:r>
              <a:rPr lang="en-US" altLang="ko-KR" sz="1200" dirty="0"/>
              <a:t>, </a:t>
            </a:r>
            <a:r>
              <a:rPr lang="ko-KR" altLang="en-US" sz="1200" dirty="0"/>
              <a:t>소셜</a:t>
            </a:r>
            <a:r>
              <a:rPr lang="en-US" altLang="ko-KR" sz="1200" dirty="0"/>
              <a:t>, </a:t>
            </a:r>
            <a:r>
              <a:rPr lang="ko-KR" altLang="en-US" sz="1200" dirty="0"/>
              <a:t>온라인 등</a:t>
            </a:r>
            <a:r>
              <a:rPr lang="en-US" altLang="ko-KR" sz="1200" dirty="0"/>
              <a:t>) </a:t>
            </a:r>
            <a:r>
              <a:rPr lang="ko-KR" altLang="en-US" sz="1200" dirty="0"/>
              <a:t>빠른 데이터 처리가 필요</a:t>
            </a:r>
            <a:r>
              <a:rPr lang="en-US" altLang="ko-KR" sz="1200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95% read, 5% write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RDBMS</a:t>
            </a:r>
            <a:r>
              <a:rPr lang="ko-KR" altLang="en-US" sz="1200" dirty="0"/>
              <a:t>를 사용해도 무관</a:t>
            </a:r>
            <a:endParaRPr lang="en-US" altLang="ko-KR" sz="1200" dirty="0"/>
          </a:p>
          <a:p>
            <a:r>
              <a:rPr lang="en-US" altLang="ko-KR" sz="1200" dirty="0"/>
              <a:t>50% </a:t>
            </a:r>
            <a:r>
              <a:rPr lang="ko-KR" altLang="en-US" sz="1200" dirty="0"/>
              <a:t>이상으로 </a:t>
            </a:r>
            <a:r>
              <a:rPr lang="en-US" altLang="ko-KR" sz="1200" dirty="0"/>
              <a:t>write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, RDBMS </a:t>
            </a:r>
            <a:r>
              <a:rPr lang="ko-KR" altLang="en-US" sz="1200" dirty="0"/>
              <a:t>성능 저하 및 불안정해 </a:t>
            </a:r>
            <a:r>
              <a:rPr lang="en-US" altLang="ko-KR" sz="1200" dirty="0"/>
              <a:t>NoSQL</a:t>
            </a:r>
            <a:r>
              <a:rPr lang="ko-KR" altLang="en-US" sz="1200" dirty="0"/>
              <a:t>을 고려하게 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5028BA-4F2B-4CC3-8BE0-2AA16AF05915}"/>
              </a:ext>
            </a:extLst>
          </p:cNvPr>
          <p:cNvSpPr/>
          <p:nvPr/>
        </p:nvSpPr>
        <p:spPr>
          <a:xfrm>
            <a:off x="839645" y="1211162"/>
            <a:ext cx="4672634" cy="13595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RDBMS vs NoSQL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AD6FB6D-810E-4968-B4E0-F4F77533E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69900"/>
              </p:ext>
            </p:extLst>
          </p:nvPr>
        </p:nvGraphicFramePr>
        <p:xfrm>
          <a:off x="483618" y="3207392"/>
          <a:ext cx="7464338" cy="257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0559">
                  <a:extLst>
                    <a:ext uri="{9D8B030D-6E8A-4147-A177-3AD203B41FA5}">
                      <a16:colId xmlns:a16="http://schemas.microsoft.com/office/drawing/2014/main" val="1821388542"/>
                    </a:ext>
                  </a:extLst>
                </a:gridCol>
                <a:gridCol w="721610">
                  <a:extLst>
                    <a:ext uri="{9D8B030D-6E8A-4147-A177-3AD203B41FA5}">
                      <a16:colId xmlns:a16="http://schemas.microsoft.com/office/drawing/2014/main" val="3259618874"/>
                    </a:ext>
                  </a:extLst>
                </a:gridCol>
                <a:gridCol w="680523">
                  <a:extLst>
                    <a:ext uri="{9D8B030D-6E8A-4147-A177-3AD203B41FA5}">
                      <a16:colId xmlns:a16="http://schemas.microsoft.com/office/drawing/2014/main" val="1818755162"/>
                    </a:ext>
                  </a:extLst>
                </a:gridCol>
                <a:gridCol w="3051646">
                  <a:extLst>
                    <a:ext uri="{9D8B030D-6E8A-4147-A177-3AD203B41FA5}">
                      <a16:colId xmlns:a16="http://schemas.microsoft.com/office/drawing/2014/main" val="974438489"/>
                    </a:ext>
                  </a:extLst>
                </a:gridCol>
              </a:tblGrid>
              <a:tr h="3500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NoSQL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NoSQL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1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Relational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Non-relational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0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Structured tables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Semi-structured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3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Strict Schema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Flexibility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Dynamic Schema(non)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5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ACID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Transaction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Mostly Base, few ACID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2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Up(vertically)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Scale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Out(Horizontally)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49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Yes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Join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399763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6AA4EED-A3F2-4ADC-94AB-1563D46D7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87507"/>
              </p:ext>
            </p:extLst>
          </p:nvPr>
        </p:nvGraphicFramePr>
        <p:xfrm>
          <a:off x="967236" y="1429916"/>
          <a:ext cx="1188736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36">
                  <a:extLst>
                    <a:ext uri="{9D8B030D-6E8A-4147-A177-3AD203B41FA5}">
                      <a16:colId xmlns:a16="http://schemas.microsoft.com/office/drawing/2014/main" val="1731382585"/>
                    </a:ext>
                  </a:extLst>
                </a:gridCol>
              </a:tblGrid>
              <a:tr h="25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ID(pk) : int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Name : str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Address : text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Phone : text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35752"/>
                  </a:ext>
                </a:extLst>
              </a:tr>
            </a:tbl>
          </a:graphicData>
        </a:graphic>
      </p:graphicFrame>
      <p:graphicFrame>
        <p:nvGraphicFramePr>
          <p:cNvPr id="27" name="표 16">
            <a:extLst>
              <a:ext uri="{FF2B5EF4-FFF2-40B4-BE49-F238E27FC236}">
                <a16:creationId xmlns:a16="http://schemas.microsoft.com/office/drawing/2014/main" id="{952ECAC9-5B78-47B5-B746-2842645FE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78673"/>
              </p:ext>
            </p:extLst>
          </p:nvPr>
        </p:nvGraphicFramePr>
        <p:xfrm>
          <a:off x="2439059" y="1395681"/>
          <a:ext cx="128828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80">
                  <a:extLst>
                    <a:ext uri="{9D8B030D-6E8A-4147-A177-3AD203B41FA5}">
                      <a16:colId xmlns:a16="http://schemas.microsoft.com/office/drawing/2014/main" val="1731382585"/>
                    </a:ext>
                  </a:extLst>
                </a:gridCol>
              </a:tblGrid>
              <a:tr h="25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Bank Information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ID(FK) : int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Bank key(FK) :int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Number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35752"/>
                  </a:ext>
                </a:extLst>
              </a:tr>
            </a:tbl>
          </a:graphicData>
        </a:graphic>
      </p:graphicFrame>
      <p:graphicFrame>
        <p:nvGraphicFramePr>
          <p:cNvPr id="28" name="표 16">
            <a:extLst>
              <a:ext uri="{FF2B5EF4-FFF2-40B4-BE49-F238E27FC236}">
                <a16:creationId xmlns:a16="http://schemas.microsoft.com/office/drawing/2014/main" id="{900BAD32-57C4-4045-85DE-8C9909D30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48272"/>
              </p:ext>
            </p:extLst>
          </p:nvPr>
        </p:nvGraphicFramePr>
        <p:xfrm>
          <a:off x="4053769" y="1429916"/>
          <a:ext cx="1300567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567">
                  <a:extLst>
                    <a:ext uri="{9D8B030D-6E8A-4147-A177-3AD203B41FA5}">
                      <a16:colId xmlns:a16="http://schemas.microsoft.com/office/drawing/2014/main" val="1731382585"/>
                    </a:ext>
                  </a:extLst>
                </a:gridCol>
              </a:tblGrid>
              <a:tr h="25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Bank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Bank key(pk) : int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Bank name : 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35752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592E956-CCA1-4A84-898F-FF732814A35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155971" y="1906221"/>
            <a:ext cx="28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FFF2DAC-026C-4AD4-B9D4-80DE137679F4}"/>
              </a:ext>
            </a:extLst>
          </p:cNvPr>
          <p:cNvCxnSpPr/>
          <p:nvPr/>
        </p:nvCxnSpPr>
        <p:spPr>
          <a:xfrm>
            <a:off x="2348833" y="1855867"/>
            <a:ext cx="0" cy="9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5A1AED-DBE4-4605-92F6-662B602DDAF7}"/>
              </a:ext>
            </a:extLst>
          </p:cNvPr>
          <p:cNvCxnSpPr>
            <a:cxnSpLocks/>
          </p:cNvCxnSpPr>
          <p:nvPr/>
        </p:nvCxnSpPr>
        <p:spPr>
          <a:xfrm>
            <a:off x="3722770" y="1808201"/>
            <a:ext cx="33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9B78AFF-232F-4FE6-B3C3-95715D220B25}"/>
              </a:ext>
            </a:extLst>
          </p:cNvPr>
          <p:cNvCxnSpPr/>
          <p:nvPr/>
        </p:nvCxnSpPr>
        <p:spPr>
          <a:xfrm>
            <a:off x="3830950" y="1764427"/>
            <a:ext cx="0" cy="9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28DBEEE-C1A6-4AAF-9F9E-E285D582FA25}"/>
              </a:ext>
            </a:extLst>
          </p:cNvPr>
          <p:cNvCxnSpPr/>
          <p:nvPr/>
        </p:nvCxnSpPr>
        <p:spPr>
          <a:xfrm>
            <a:off x="3713505" y="1764427"/>
            <a:ext cx="117445" cy="4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7B81B37-E8E3-4A7B-8256-5FDDFC763FAC}"/>
              </a:ext>
            </a:extLst>
          </p:cNvPr>
          <p:cNvCxnSpPr>
            <a:cxnSpLocks/>
          </p:cNvCxnSpPr>
          <p:nvPr/>
        </p:nvCxnSpPr>
        <p:spPr>
          <a:xfrm flipV="1">
            <a:off x="3711368" y="1808201"/>
            <a:ext cx="117445" cy="4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335DB7-72DD-4200-9AB8-F2445E4109B4}"/>
              </a:ext>
            </a:extLst>
          </p:cNvPr>
          <p:cNvSpPr txBox="1"/>
          <p:nvPr/>
        </p:nvSpPr>
        <p:spPr>
          <a:xfrm>
            <a:off x="603182" y="1072663"/>
            <a:ext cx="284198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ko-KR" altLang="en-US" sz="1200" dirty="0"/>
              <a:t>■ </a:t>
            </a:r>
            <a:r>
              <a:rPr lang="en-US" altLang="ko-KR" sz="1200" dirty="0"/>
              <a:t>Relational, Strict schema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4FB721-E2CF-4A41-B925-C19892E6786C}"/>
              </a:ext>
            </a:extLst>
          </p:cNvPr>
          <p:cNvSpPr txBox="1"/>
          <p:nvPr/>
        </p:nvSpPr>
        <p:spPr>
          <a:xfrm>
            <a:off x="6769546" y="1383085"/>
            <a:ext cx="44156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{ _id : 352435325, </a:t>
            </a:r>
          </a:p>
          <a:p>
            <a:r>
              <a:rPr lang="en-US" altLang="ko-KR" sz="1200" dirty="0"/>
              <a:t> name : choi, </a:t>
            </a:r>
          </a:p>
          <a:p>
            <a:r>
              <a:rPr lang="en-US" altLang="ko-KR" sz="1200" dirty="0"/>
              <a:t> Address : { city : seoul}, </a:t>
            </a:r>
          </a:p>
          <a:p>
            <a:r>
              <a:rPr lang="en-US" altLang="ko-KR" sz="1200" dirty="0"/>
              <a:t> Bank : {bank key : 26, bank name : ‘</a:t>
            </a:r>
            <a:r>
              <a:rPr lang="en-US" altLang="ko-KR" sz="1200" dirty="0" err="1"/>
              <a:t>shinhan</a:t>
            </a:r>
            <a:r>
              <a:rPr lang="en-US" altLang="ko-KR" sz="1200" dirty="0"/>
              <a:t>’, number :{x, y} },</a:t>
            </a:r>
          </a:p>
          <a:p>
            <a:r>
              <a:rPr lang="en-US" altLang="ko-KR" sz="1200" dirty="0"/>
              <a:t> phone : [ 010- 000- 0000, 123-456-789 ]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26C6D17-3957-4C11-A898-ED8DBCE9BFD1}"/>
              </a:ext>
            </a:extLst>
          </p:cNvPr>
          <p:cNvSpPr/>
          <p:nvPr/>
        </p:nvSpPr>
        <p:spPr>
          <a:xfrm>
            <a:off x="6676952" y="1211162"/>
            <a:ext cx="4672634" cy="13595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162010-B33C-44F7-BC69-2F747254C2B4}"/>
              </a:ext>
            </a:extLst>
          </p:cNvPr>
          <p:cNvSpPr txBox="1"/>
          <p:nvPr/>
        </p:nvSpPr>
        <p:spPr>
          <a:xfrm>
            <a:off x="6440489" y="1072663"/>
            <a:ext cx="406125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ko-KR" altLang="en-US" sz="1200" dirty="0"/>
              <a:t>■ </a:t>
            </a:r>
            <a:r>
              <a:rPr lang="en-US" altLang="ko-KR" sz="1200" dirty="0"/>
              <a:t>Non Relational, Dynamic Schema(MongoDB)</a:t>
            </a:r>
            <a:endParaRPr lang="ko-KR" altLang="en-US" sz="1200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C2981D0-2140-4266-BFA1-68AE4011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764" y="4151039"/>
            <a:ext cx="3557232" cy="247511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2CC1EC2-6D75-4B15-92BD-D84E2794E316}"/>
              </a:ext>
            </a:extLst>
          </p:cNvPr>
          <p:cNvSpPr txBox="1"/>
          <p:nvPr/>
        </p:nvSpPr>
        <p:spPr>
          <a:xfrm>
            <a:off x="8259764" y="2725016"/>
            <a:ext cx="322770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ko-KR" altLang="en-US" sz="1200" dirty="0"/>
              <a:t>■ </a:t>
            </a:r>
            <a:r>
              <a:rPr lang="en-US" altLang="ko-KR" sz="1200" dirty="0"/>
              <a:t>Transaction</a:t>
            </a:r>
          </a:p>
          <a:p>
            <a:pPr latinLnBrk="1"/>
            <a:r>
              <a:rPr lang="en-US" altLang="ko-KR" sz="1200" dirty="0"/>
              <a:t>※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erif KR"/>
              </a:rPr>
              <a:t>데이터베이스의 상태를 변화시키는 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Noto Serif KR"/>
              </a:rPr>
              <a:t>하나의 논리적 기능을 수행하기 위한 작업의 단위 또는 한꺼번에 모두 수행되어야 할 일련의 연산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Noto Serif KR"/>
              </a:rPr>
              <a:t>, </a:t>
            </a:r>
            <a:r>
              <a:rPr lang="ko-KR" altLang="en-US" sz="1200" b="1" i="0" u="sng" dirty="0">
                <a:solidFill>
                  <a:srgbClr val="222222"/>
                </a:solidFill>
                <a:effectLst/>
                <a:latin typeface="Noto Serif KR"/>
              </a:rPr>
              <a:t>즉 작업수행의 논리적 단위</a:t>
            </a:r>
            <a:endParaRPr lang="en-US" altLang="ko-KR" sz="1200" b="1" i="0" u="sng" dirty="0">
              <a:solidFill>
                <a:srgbClr val="222222"/>
              </a:solidFill>
              <a:effectLst/>
              <a:latin typeface="Noto Serif KR"/>
            </a:endParaRPr>
          </a:p>
          <a:p>
            <a:pPr latinLnBrk="1"/>
            <a:r>
              <a:rPr lang="en-US" altLang="ko-KR" sz="1200" b="1" i="0" u="sng" dirty="0">
                <a:solidFill>
                  <a:srgbClr val="222222"/>
                </a:solidFill>
                <a:effectLst/>
                <a:latin typeface="Noto Serif KR"/>
                <a:hlinkClick r:id="rId3"/>
              </a:rPr>
              <a:t>ACID </a:t>
            </a:r>
            <a:r>
              <a:rPr lang="ko-KR" altLang="en-US" sz="1200" b="1" i="0" u="sng" dirty="0">
                <a:solidFill>
                  <a:srgbClr val="222222"/>
                </a:solidFill>
                <a:effectLst/>
                <a:latin typeface="Noto Serif KR"/>
                <a:hlinkClick r:id="rId3"/>
              </a:rPr>
              <a:t>설명</a:t>
            </a:r>
            <a:endParaRPr lang="en-US" altLang="ko-KR" sz="1200" b="1" i="0" u="sng" dirty="0">
              <a:solidFill>
                <a:srgbClr val="222222"/>
              </a:solidFill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276317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4AEB66-FC69-4A1E-AF90-C2A1A633296C}"/>
              </a:ext>
            </a:extLst>
          </p:cNvPr>
          <p:cNvSpPr/>
          <p:nvPr/>
        </p:nvSpPr>
        <p:spPr>
          <a:xfrm>
            <a:off x="2269716" y="1436847"/>
            <a:ext cx="7652565" cy="500205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83EC6CD-6B80-480D-A8E2-8F21BDE4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79" y="1456030"/>
            <a:ext cx="7024241" cy="4383549"/>
          </a:xfrm>
          <a:prstGeom prst="rect">
            <a:avLst/>
          </a:prstGeom>
        </p:spPr>
      </p:pic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4284BFA6-3812-461E-8368-7A8206011DF5}"/>
              </a:ext>
            </a:extLst>
          </p:cNvPr>
          <p:cNvSpPr txBox="1"/>
          <p:nvPr/>
        </p:nvSpPr>
        <p:spPr>
          <a:xfrm>
            <a:off x="2849886" y="5954573"/>
            <a:ext cx="19976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 latinLnBrk="1"/>
            <a:r>
              <a:rPr lang="ko-KR" altLang="en-US" sz="1800" spc="-300" dirty="0"/>
              <a:t>구조에 따라 </a:t>
            </a:r>
            <a:r>
              <a:rPr lang="en-US" altLang="ko-KR" sz="1800" spc="-300" dirty="0"/>
              <a:t>4 </a:t>
            </a:r>
            <a:r>
              <a:rPr lang="ko-KR" altLang="en-US" sz="1800" spc="-300" dirty="0"/>
              <a:t>가지 분류  </a:t>
            </a:r>
            <a:r>
              <a:rPr lang="en-US" altLang="ko-KR" sz="1800" spc="-300" dirty="0"/>
              <a:t>: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CD26BF-738A-4918-8FC7-CD3ACE8927C1}"/>
              </a:ext>
            </a:extLst>
          </p:cNvPr>
          <p:cNvSpPr/>
          <p:nvPr/>
        </p:nvSpPr>
        <p:spPr>
          <a:xfrm>
            <a:off x="2181225" y="1436848"/>
            <a:ext cx="88491" cy="5021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C55C3-5A6D-46B7-9294-305BA613AF41}"/>
              </a:ext>
            </a:extLst>
          </p:cNvPr>
          <p:cNvSpPr txBox="1"/>
          <p:nvPr/>
        </p:nvSpPr>
        <p:spPr>
          <a:xfrm>
            <a:off x="4844250" y="59545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Document, Graph, Key-Value, Wide-Column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975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5324475" y="973913"/>
            <a:ext cx="6867525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97A5FA-352E-40D9-B638-E3948DB24052}"/>
              </a:ext>
            </a:extLst>
          </p:cNvPr>
          <p:cNvSpPr txBox="1"/>
          <p:nvPr/>
        </p:nvSpPr>
        <p:spPr>
          <a:xfrm>
            <a:off x="5696456" y="2538180"/>
            <a:ext cx="5270520" cy="2192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600" b="1" spc="-150" dirty="0"/>
              <a:t>■ 특징</a:t>
            </a:r>
            <a:endParaRPr lang="en-US" altLang="ko-KR" sz="1600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단순한 구조이기 때문에 기능은 단순한 기능만 내포한다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b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</a:br>
            <a:r>
              <a:rPr lang="en-US" altLang="ko-KR" sz="1050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속도는 단순한 구조이기 때문에 빠르고 캐시메모리 및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RAM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에서 데이터를 관리하는 방식이다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 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단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세션이 끊길 경우 다시 작업해야 하므로 관리가 필요하다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 algn="l"/>
            <a:endParaRPr lang="en-US" altLang="ko-KR" sz="1050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단점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: value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를 기준으로 한 검색은 어렵다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범위 검색이 불가능하다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.(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시작일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~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종료일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),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간단한 조회만 가능한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967C4-B79D-4AB4-AB43-0B0598BBDD4C}"/>
              </a:ext>
            </a:extLst>
          </p:cNvPr>
          <p:cNvSpPr txBox="1"/>
          <p:nvPr/>
        </p:nvSpPr>
        <p:spPr>
          <a:xfrm>
            <a:off x="7507798" y="1392545"/>
            <a:ext cx="2315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Key-Value Store</a:t>
            </a:r>
            <a:endParaRPr lang="ko-KR" altLang="en-US" sz="28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5429250" y="2353577"/>
            <a:ext cx="676275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994BBF6-B41B-4CCA-977C-33E2BF4F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47" y="2538180"/>
            <a:ext cx="1905000" cy="2409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D5D32-4E52-4071-B26F-931EDEFD71D0}"/>
              </a:ext>
            </a:extLst>
          </p:cNvPr>
          <p:cNvSpPr txBox="1"/>
          <p:nvPr/>
        </p:nvSpPr>
        <p:spPr>
          <a:xfrm>
            <a:off x="5615266" y="1885852"/>
            <a:ext cx="610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저장과 조회라는 가장 간단한 원칙에 충실한 데이터베이스</a:t>
            </a:r>
            <a:endParaRPr lang="en-US" altLang="ko-KR" sz="1600" b="1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7EF22-7C0B-4B28-8C27-E724034E994B}"/>
              </a:ext>
            </a:extLst>
          </p:cNvPr>
          <p:cNvSpPr txBox="1"/>
          <p:nvPr/>
        </p:nvSpPr>
        <p:spPr>
          <a:xfrm>
            <a:off x="5696455" y="4915690"/>
            <a:ext cx="5711773" cy="18004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600" b="1" spc="-150" dirty="0"/>
              <a:t>■ 활용</a:t>
            </a:r>
            <a:endParaRPr lang="en-US" altLang="ko-KR" sz="1600" b="1" spc="-150" dirty="0"/>
          </a:p>
          <a:p>
            <a:pPr algn="l"/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성능 향상을 위해 관계형 데이터베이스에서 데이터 </a:t>
            </a: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캐싱</a:t>
            </a:r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endParaRPr lang="en-US" altLang="ko-KR" sz="1050" dirty="0">
              <a:solidFill>
                <a:srgbClr val="222426"/>
              </a:solidFill>
              <a:latin typeface="-apple-system"/>
            </a:endParaRPr>
          </a:p>
          <a:p>
            <a:pPr algn="l"/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장바구니 같은 웹 애플리케이션에서 일시적인 속성 추적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리더보드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algn="l"/>
            <a:endParaRPr lang="en-US" altLang="ko-KR" sz="1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모바일 애플리케이션용 사용자 데이터 정보와 구성 정보 저장</a:t>
            </a:r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endParaRPr lang="en-US" altLang="ko-KR" sz="105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이미지나 오디오 파일 같은 대용량 객체 저장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(AWS S3)</a:t>
            </a:r>
            <a:endParaRPr lang="ko-KR" altLang="en-US" sz="1600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006566-9316-4D61-820D-B7F3DD54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6" y="5256999"/>
            <a:ext cx="1210288" cy="1125568"/>
          </a:xfrm>
          <a:prstGeom prst="rect">
            <a:avLst/>
          </a:prstGeom>
        </p:spPr>
      </p:pic>
      <p:pic>
        <p:nvPicPr>
          <p:cNvPr id="1026" name="Picture 2" descr="riak – Riak">
            <a:extLst>
              <a:ext uri="{FF2B5EF4-FFF2-40B4-BE49-F238E27FC236}">
                <a16:creationId xmlns:a16="http://schemas.microsoft.com/office/drawing/2014/main" id="{DA90EDB6-4AAE-42B0-A456-5268A54E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06" y="5185594"/>
            <a:ext cx="1538283" cy="15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54D35-749F-43A9-8505-62E9BC029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583" y="5553586"/>
            <a:ext cx="1563600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8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5324475" y="973913"/>
            <a:ext cx="6867525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97A5FA-352E-40D9-B638-E3948DB24052}"/>
              </a:ext>
            </a:extLst>
          </p:cNvPr>
          <p:cNvSpPr txBox="1"/>
          <p:nvPr/>
        </p:nvSpPr>
        <p:spPr>
          <a:xfrm>
            <a:off x="5696456" y="2538180"/>
            <a:ext cx="6019572" cy="21390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600" b="1" spc="-150" dirty="0"/>
              <a:t>■ 특징</a:t>
            </a:r>
            <a:endParaRPr lang="en-US" altLang="ko-KR" sz="1600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row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마다 키와 값을 저장할 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행마다 다른 스키마를 가질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b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</a:br>
            <a:r>
              <a:rPr lang="en-US" altLang="ko-KR" sz="1050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장점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대량의 데이터의 압축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분산처리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집계 및 쿼리 동작 속도가 뛰어남</a:t>
            </a:r>
            <a:endParaRPr lang="en-US" altLang="ko-KR" sz="1600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endParaRPr lang="en-US" altLang="ko-KR" sz="1050" dirty="0">
              <a:solidFill>
                <a:srgbClr val="000000"/>
              </a:solidFill>
              <a:latin typeface="Ubuntu Condensed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단점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: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Ubuntu Condensed"/>
              </a:rPr>
              <a:t>keyspace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마다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column family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를 과도하게 생성할 경우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, memory overflow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가 발생할 수 있음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, ACID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가 요구되는 금융거래 등에서 활용 불가</a:t>
            </a:r>
            <a:endParaRPr lang="en-US" altLang="ko-KR" sz="1600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endParaRPr lang="ko-KR" altLang="en-US" sz="1600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967C4-B79D-4AB4-AB43-0B0598BBDD4C}"/>
              </a:ext>
            </a:extLst>
          </p:cNvPr>
          <p:cNvSpPr txBox="1"/>
          <p:nvPr/>
        </p:nvSpPr>
        <p:spPr>
          <a:xfrm>
            <a:off x="7507798" y="1392545"/>
            <a:ext cx="278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Wide-column Store</a:t>
            </a:r>
            <a:endParaRPr lang="ko-KR" altLang="en-US" sz="28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5429250" y="2353577"/>
            <a:ext cx="676275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8D5D32-4E52-4071-B26F-931EDEFD71D0}"/>
              </a:ext>
            </a:extLst>
          </p:cNvPr>
          <p:cNvSpPr txBox="1"/>
          <p:nvPr/>
        </p:nvSpPr>
        <p:spPr>
          <a:xfrm>
            <a:off x="5615266" y="1885852"/>
            <a:ext cx="610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rgbClr val="212529"/>
                </a:solidFill>
                <a:latin typeface="-apple-system"/>
              </a:rPr>
              <a:t>2</a:t>
            </a:r>
            <a:r>
              <a:rPr lang="ko-KR" altLang="en-US" sz="1600" b="1" spc="-150" dirty="0">
                <a:solidFill>
                  <a:srgbClr val="212529"/>
                </a:solidFill>
                <a:latin typeface="-apple-system"/>
              </a:rPr>
              <a:t>차원 </a:t>
            </a:r>
            <a:r>
              <a:rPr lang="en-US" altLang="ko-KR" sz="1600" b="1" spc="-150" dirty="0">
                <a:solidFill>
                  <a:srgbClr val="212529"/>
                </a:solidFill>
                <a:latin typeface="-apple-system"/>
              </a:rPr>
              <a:t>Key – Value Store </a:t>
            </a:r>
            <a:endParaRPr lang="en-US" altLang="ko-KR" sz="1600" b="1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7EF22-7C0B-4B28-8C27-E724034E994B}"/>
              </a:ext>
            </a:extLst>
          </p:cNvPr>
          <p:cNvSpPr txBox="1"/>
          <p:nvPr/>
        </p:nvSpPr>
        <p:spPr>
          <a:xfrm>
            <a:off x="5696456" y="4915690"/>
            <a:ext cx="527052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600" b="1" spc="-150" dirty="0"/>
              <a:t>■ 활용</a:t>
            </a:r>
            <a:endParaRPr lang="en-US" altLang="ko-KR" sz="1600" b="1" spc="-150" dirty="0"/>
          </a:p>
          <a:p>
            <a:pPr algn="l"/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시계열 데이터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, Historical log</a:t>
            </a:r>
            <a:endParaRPr lang="en-US" altLang="ko-KR" sz="1050" dirty="0">
              <a:solidFill>
                <a:srgbClr val="222426"/>
              </a:solidFill>
              <a:latin typeface="-apple-system"/>
            </a:endParaRPr>
          </a:p>
          <a:p>
            <a:pPr algn="l"/>
            <a:endParaRPr lang="en-US" altLang="ko-KR" sz="1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- 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많은 읽기와 쓰기에 특화된 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task</a:t>
            </a:r>
          </a:p>
          <a:p>
            <a:pPr algn="l"/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→ 즉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, log 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데이터에 적합</a:t>
            </a:r>
            <a:endParaRPr lang="ko-KR" altLang="en-US" sz="1600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E970004-6FA5-4CB4-8F71-14D30409EF3B}"/>
              </a:ext>
            </a:extLst>
          </p:cNvPr>
          <p:cNvGrpSpPr/>
          <p:nvPr/>
        </p:nvGrpSpPr>
        <p:grpSpPr>
          <a:xfrm>
            <a:off x="108541" y="2120959"/>
            <a:ext cx="5198919" cy="2048600"/>
            <a:chOff x="108541" y="1178545"/>
            <a:chExt cx="5198919" cy="20486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B40B46D-CF73-454E-851B-FB4260E219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541" y="1221667"/>
              <a:ext cx="1962150" cy="2005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6A5EE4F-5ED5-43CF-A87A-A4419537D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3676" y="1307911"/>
              <a:ext cx="3234734" cy="191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395D599C-3973-44C5-9F5D-36BB90AF2D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7591" y="1178545"/>
              <a:ext cx="1962150" cy="2005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0B705210-7BB6-4368-8549-C18041F0A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726" y="1264789"/>
              <a:ext cx="3234734" cy="191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C596DA-B60A-4426-B32C-19583DB58EE5}"/>
                </a:ext>
              </a:extLst>
            </p:cNvPr>
            <p:cNvSpPr txBox="1"/>
            <p:nvPr/>
          </p:nvSpPr>
          <p:spPr>
            <a:xfrm>
              <a:off x="3936330" y="1245074"/>
              <a:ext cx="1188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</a:rPr>
                <a:t>: Column Family</a:t>
              </a:r>
              <a:endParaRPr lang="ko-KR" altLang="en-US" sz="900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63602C-CCE6-4DA2-B97F-5D4AE2F9F86C}"/>
                </a:ext>
              </a:extLst>
            </p:cNvPr>
            <p:cNvSpPr/>
            <p:nvPr/>
          </p:nvSpPr>
          <p:spPr>
            <a:xfrm>
              <a:off x="2175466" y="1600200"/>
              <a:ext cx="2963828" cy="75337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43FADE-9CC4-44B7-B94B-290867EA5992}"/>
                </a:ext>
              </a:extLst>
            </p:cNvPr>
            <p:cNvSpPr txBox="1"/>
            <p:nvPr/>
          </p:nvSpPr>
          <p:spPr>
            <a:xfrm>
              <a:off x="2125806" y="1378584"/>
              <a:ext cx="4298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rgbClr val="002060"/>
                  </a:solidFill>
                </a:rPr>
                <a:t>row</a:t>
              </a:r>
              <a:endParaRPr lang="ko-KR" altLang="en-US" sz="7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AD0D36-2562-4DF7-8DD8-6A5A631785E1}"/>
                </a:ext>
              </a:extLst>
            </p:cNvPr>
            <p:cNvSpPr/>
            <p:nvPr/>
          </p:nvSpPr>
          <p:spPr>
            <a:xfrm>
              <a:off x="3772743" y="1733550"/>
              <a:ext cx="500321" cy="49085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ED9F68-DEBD-48CA-BB35-F24A807A0085}"/>
                </a:ext>
              </a:extLst>
            </p:cNvPr>
            <p:cNvSpPr/>
            <p:nvPr/>
          </p:nvSpPr>
          <p:spPr>
            <a:xfrm>
              <a:off x="2959100" y="1733550"/>
              <a:ext cx="660400" cy="49085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434569-6D12-46F4-AD6D-2E724AF22E4D}"/>
                </a:ext>
              </a:extLst>
            </p:cNvPr>
            <p:cNvSpPr txBox="1"/>
            <p:nvPr/>
          </p:nvSpPr>
          <p:spPr>
            <a:xfrm>
              <a:off x="2869714" y="1561192"/>
              <a:ext cx="799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00B050"/>
                  </a:solidFill>
                </a:rPr>
                <a:t>column</a:t>
              </a:r>
              <a:endParaRPr lang="ko-KR" altLang="en-US" sz="900" b="1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2B4EE3-88F2-4DD9-981A-14A7AA79E83A}"/>
                </a:ext>
              </a:extLst>
            </p:cNvPr>
            <p:cNvSpPr txBox="1"/>
            <p:nvPr/>
          </p:nvSpPr>
          <p:spPr>
            <a:xfrm>
              <a:off x="3646889" y="1538332"/>
              <a:ext cx="799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00B050"/>
                  </a:solidFill>
                </a:rPr>
                <a:t>column</a:t>
              </a:r>
              <a:endParaRPr lang="ko-KR" altLang="en-US" sz="900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884DE01-5EE4-448B-9D0A-65DBAE1E8C03}"/>
                </a:ext>
              </a:extLst>
            </p:cNvPr>
            <p:cNvSpPr/>
            <p:nvPr/>
          </p:nvSpPr>
          <p:spPr>
            <a:xfrm>
              <a:off x="3772743" y="2568148"/>
              <a:ext cx="500321" cy="119426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D48967C-2F64-4567-AF0D-248DDA6A8996}"/>
                </a:ext>
              </a:extLst>
            </p:cNvPr>
            <p:cNvSpPr/>
            <p:nvPr/>
          </p:nvSpPr>
          <p:spPr>
            <a:xfrm>
              <a:off x="3772743" y="2723063"/>
              <a:ext cx="500321" cy="11942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6D9FA5-B0F8-42F2-BE3E-F71518A5110B}"/>
                </a:ext>
              </a:extLst>
            </p:cNvPr>
            <p:cNvSpPr/>
            <p:nvPr/>
          </p:nvSpPr>
          <p:spPr>
            <a:xfrm>
              <a:off x="3772743" y="2891962"/>
              <a:ext cx="500321" cy="11942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991B9B-4E41-4173-BE43-3F55269AE2A2}"/>
                </a:ext>
              </a:extLst>
            </p:cNvPr>
            <p:cNvSpPr txBox="1"/>
            <p:nvPr/>
          </p:nvSpPr>
          <p:spPr>
            <a:xfrm>
              <a:off x="4238022" y="2497157"/>
              <a:ext cx="799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>
                  <a:solidFill>
                    <a:schemeClr val="accent4">
                      <a:lumMod val="50000"/>
                    </a:schemeClr>
                  </a:solidFill>
                </a:rPr>
                <a:t>name</a:t>
              </a:r>
              <a:endParaRPr lang="ko-KR" altLang="en-US" sz="9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A56C87-7597-4915-80A5-BE89A6DA5885}"/>
                </a:ext>
              </a:extLst>
            </p:cNvPr>
            <p:cNvSpPr txBox="1"/>
            <p:nvPr/>
          </p:nvSpPr>
          <p:spPr>
            <a:xfrm>
              <a:off x="4238022" y="2655064"/>
              <a:ext cx="799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>
                  <a:solidFill>
                    <a:schemeClr val="accent2">
                      <a:lumMod val="75000"/>
                    </a:schemeClr>
                  </a:solidFill>
                </a:rPr>
                <a:t>value</a:t>
              </a:r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BE26E-BF8A-4481-AC1A-ECFDD3564C0C}"/>
                </a:ext>
              </a:extLst>
            </p:cNvPr>
            <p:cNvSpPr txBox="1"/>
            <p:nvPr/>
          </p:nvSpPr>
          <p:spPr>
            <a:xfrm>
              <a:off x="4238022" y="2828787"/>
              <a:ext cx="799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7030A0"/>
                  </a:solidFill>
                </a:rPr>
                <a:t>timestamp</a:t>
              </a:r>
              <a:endParaRPr lang="ko-KR" altLang="en-US" sz="900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858CB0AE-FF1F-497B-8695-ED1DE9062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16" y="4915690"/>
            <a:ext cx="1213475" cy="90298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6C00C11-E69A-456C-91C1-95467C92D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530" y="4824680"/>
            <a:ext cx="1471497" cy="9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4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5324475" y="973913"/>
            <a:ext cx="6867525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97A5FA-352E-40D9-B638-E3948DB24052}"/>
              </a:ext>
            </a:extLst>
          </p:cNvPr>
          <p:cNvSpPr txBox="1"/>
          <p:nvPr/>
        </p:nvSpPr>
        <p:spPr>
          <a:xfrm>
            <a:off x="5696456" y="2538180"/>
            <a:ext cx="6019572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600" b="1" spc="-150" dirty="0"/>
              <a:t>■ 특징</a:t>
            </a:r>
            <a:endParaRPr lang="en-US" altLang="ko-KR" sz="1600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NoSQL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과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 RDBMS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의 장점을 모두 살린 관계형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NoSQL</a:t>
            </a:r>
          </a:p>
          <a:p>
            <a:pPr algn="l"/>
            <a:r>
              <a:rPr lang="en-US" altLang="ko-KR" sz="1050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Node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Edge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로 구성되어 있고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Node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record, Edge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는 관계를 담당</a:t>
            </a:r>
            <a:endParaRPr lang="en-US" altLang="ko-KR" sz="1600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endParaRPr lang="en-US" altLang="ko-KR" sz="1050" dirty="0">
              <a:solidFill>
                <a:srgbClr val="000000"/>
              </a:solidFill>
              <a:latin typeface="Ubuntu Condensed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- 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데이터 구조가 커지면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RDBMS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는 복잡도가 높아지고 데이터 직관성이 떨어져 이해하는데 어려운데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NoSQL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은 스키마가 없기 때문에 빠르고 직관적</a:t>
            </a:r>
            <a:endParaRPr lang="en-US" altLang="ko-KR" sz="1600" dirty="0">
              <a:solidFill>
                <a:srgbClr val="000000"/>
              </a:solidFill>
              <a:latin typeface="Ubuntu Condensed"/>
            </a:endParaRPr>
          </a:p>
          <a:p>
            <a:pPr algn="l"/>
            <a:endParaRPr lang="en-US" altLang="ko-KR" sz="1050" dirty="0">
              <a:solidFill>
                <a:srgbClr val="000000"/>
              </a:solidFill>
              <a:latin typeface="Ubuntu Condensed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- JOIN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이 가능한데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Mapping table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을 따로 만들지 않기 때문에 효율성 측면에서도 향상</a:t>
            </a:r>
            <a:endParaRPr lang="en-US" altLang="ko-KR" sz="1600" dirty="0">
              <a:solidFill>
                <a:srgbClr val="000000"/>
              </a:solidFill>
              <a:latin typeface="Ubuntu Condensed"/>
            </a:endParaRPr>
          </a:p>
          <a:p>
            <a:pPr algn="l"/>
            <a:endParaRPr lang="en-US" altLang="ko-KR" sz="1050" dirty="0">
              <a:solidFill>
                <a:srgbClr val="000000"/>
              </a:solidFill>
              <a:latin typeface="Ubuntu Condensed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단점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아직 검증되지 않음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/>
              </a:rPr>
              <a:t>커뮤니티 활성화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/>
              </a:rPr>
              <a:t>x</a:t>
            </a:r>
            <a:endParaRPr lang="ko-KR" altLang="en-US" sz="1600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967C4-B79D-4AB4-AB43-0B0598BBDD4C}"/>
              </a:ext>
            </a:extLst>
          </p:cNvPr>
          <p:cNvSpPr txBox="1"/>
          <p:nvPr/>
        </p:nvSpPr>
        <p:spPr>
          <a:xfrm>
            <a:off x="7770660" y="1392545"/>
            <a:ext cx="1789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Graph Store</a:t>
            </a:r>
            <a:endParaRPr lang="ko-KR" altLang="en-US" sz="28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5429250" y="2353577"/>
            <a:ext cx="676275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8D5D32-4E52-4071-B26F-931EDEFD71D0}"/>
              </a:ext>
            </a:extLst>
          </p:cNvPr>
          <p:cNvSpPr txBox="1"/>
          <p:nvPr/>
        </p:nvSpPr>
        <p:spPr>
          <a:xfrm>
            <a:off x="5655861" y="1884219"/>
            <a:ext cx="610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212529"/>
                </a:solidFill>
                <a:latin typeface="-apple-system"/>
              </a:rPr>
              <a:t>일상생활의 실제 비즈니스 모델에 가까운 가장 직관적인 </a:t>
            </a:r>
            <a:r>
              <a:rPr lang="ko-KR" altLang="en-US" sz="1600" b="1" spc="-150">
                <a:solidFill>
                  <a:srgbClr val="212529"/>
                </a:solidFill>
                <a:latin typeface="-apple-system"/>
              </a:rPr>
              <a:t>데이터 모델 데이터베이스</a:t>
            </a:r>
            <a:endParaRPr lang="en-US" altLang="ko-KR" sz="1600" b="1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7EF22-7C0B-4B28-8C27-E724034E994B}"/>
              </a:ext>
            </a:extLst>
          </p:cNvPr>
          <p:cNvSpPr txBox="1"/>
          <p:nvPr/>
        </p:nvSpPr>
        <p:spPr>
          <a:xfrm>
            <a:off x="5696456" y="5489955"/>
            <a:ext cx="527052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600" b="1" spc="-150" dirty="0"/>
              <a:t>■ 활용</a:t>
            </a:r>
            <a:endParaRPr lang="en-US" altLang="ko-KR" sz="1600" b="1" spc="-150" dirty="0"/>
          </a:p>
          <a:p>
            <a:pPr algn="l"/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- Graph</a:t>
            </a:r>
            <a:endParaRPr lang="en-US" altLang="ko-KR" sz="1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- 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추천시스템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/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→ </a:t>
            </a:r>
            <a:r>
              <a:rPr lang="ko-KR" altLang="en-US" sz="1600" dirty="0" err="1">
                <a:solidFill>
                  <a:srgbClr val="222426"/>
                </a:solidFill>
                <a:latin typeface="-apple-system"/>
              </a:rPr>
              <a:t>에어비앤비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 활용 중</a:t>
            </a:r>
            <a:endParaRPr lang="ko-KR" altLang="en-US" sz="1600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DBE67E-38CB-4818-A76B-68A844004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46" t="6458" r="1899" b="7360"/>
          <a:stretch/>
        </p:blipFill>
        <p:spPr>
          <a:xfrm>
            <a:off x="362735" y="1033723"/>
            <a:ext cx="4683089" cy="24720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F8445B-6664-4831-90D4-26958B552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6" y="3505793"/>
            <a:ext cx="3851205" cy="2258879"/>
          </a:xfrm>
          <a:prstGeom prst="rect">
            <a:avLst/>
          </a:prstGeom>
        </p:spPr>
      </p:pic>
      <p:pic>
        <p:nvPicPr>
          <p:cNvPr id="1026" name="Picture 2" descr="Neo4j Documentation - 그래프 알고리즘 (1)">
            <a:extLst>
              <a:ext uri="{FF2B5EF4-FFF2-40B4-BE49-F238E27FC236}">
                <a16:creationId xmlns:a16="http://schemas.microsoft.com/office/drawing/2014/main" id="{25BB9363-E51A-41D7-B142-8944919C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8" y="5814559"/>
            <a:ext cx="1936288" cy="10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01C2DA-F5F7-4AAB-9CB2-0167DF5B9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084" y="5866222"/>
            <a:ext cx="1978462" cy="6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2240</Words>
  <Application>Microsoft Office PowerPoint</Application>
  <PresentationFormat>와이드스크린</PresentationFormat>
  <Paragraphs>420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-apple-system</vt:lpstr>
      <vt:lpstr>G마켓 산스 TTF Bold</vt:lpstr>
      <vt:lpstr>Noto Sans KR</vt:lpstr>
      <vt:lpstr>Noto Serif KR</vt:lpstr>
      <vt:lpstr>Ubuntu Condensed</vt:lpstr>
      <vt:lpstr>나눔스퀘어 Bold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Sarah Nguyen</cp:lastModifiedBy>
  <cp:revision>43</cp:revision>
  <dcterms:created xsi:type="dcterms:W3CDTF">2020-05-25T00:38:46Z</dcterms:created>
  <dcterms:modified xsi:type="dcterms:W3CDTF">2021-12-08T06:15:33Z</dcterms:modified>
</cp:coreProperties>
</file>