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65" r:id="rId4"/>
    <p:sldId id="258" r:id="rId5"/>
    <p:sldId id="273" r:id="rId6"/>
    <p:sldId id="274" r:id="rId7"/>
    <p:sldId id="275" r:id="rId8"/>
    <p:sldId id="272" r:id="rId9"/>
    <p:sldId id="276" r:id="rId10"/>
    <p:sldId id="27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  <a:srgbClr val="FF9900"/>
    <a:srgbClr val="CC00FF"/>
    <a:srgbClr val="FFFFFF"/>
    <a:srgbClr val="66FF99"/>
    <a:srgbClr val="94DEB4"/>
    <a:srgbClr val="1F4C8F"/>
    <a:srgbClr val="1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2" autoAdjust="0"/>
    <p:restoredTop sz="89427" autoAdjust="0"/>
  </p:normalViewPr>
  <p:slideViewPr>
    <p:cSldViewPr snapToGrid="0">
      <p:cViewPr>
        <p:scale>
          <a:sx n="75" d="100"/>
          <a:sy n="75" d="100"/>
        </p:scale>
        <p:origin x="2277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A46E5-29A8-406C-B545-FB75230EF869}" type="datetimeFigureOut">
              <a:rPr lang="en-HK" smtClean="0"/>
              <a:t>19/10/2022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2EA46-DC10-478D-B885-9F4308F0E96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589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255 is the maximum value representable by an eight-digit binary number, and therefore the maximum representable by an unsigned 8-bit byte (the most common size of byte, also called an octet)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2EA46-DC10-478D-B885-9F4308F0E96D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5868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255 is the maximum value representable by an eight-digit binary number, and therefore the maximum representable by an unsigned 8-bit byte (the most common size of byte, also called an octet)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2EA46-DC10-478D-B885-9F4308F0E96D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6891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122363"/>
            <a:ext cx="565521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602038"/>
            <a:ext cx="56552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0418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90418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4204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3033"/>
            <a:ext cx="5181600" cy="3883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3033"/>
            <a:ext cx="5181600" cy="3883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182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55741"/>
            <a:ext cx="5157787" cy="3333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182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5741"/>
            <a:ext cx="5183188" cy="3333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58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204A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282148"/>
            <a:ext cx="5655212" cy="2387600"/>
          </a:xfrm>
        </p:spPr>
        <p:txBody>
          <a:bodyPr>
            <a:noAutofit/>
          </a:bodyPr>
          <a:lstStyle/>
          <a:p>
            <a:r>
              <a:rPr lang="en-US" sz="8500" spc="100" dirty="0" err="1">
                <a:latin typeface="Pokemon Pixel Font" panose="00000400000000000000" pitchFamily="2" charset="0"/>
              </a:rPr>
              <a:t>Pokemon</a:t>
            </a:r>
            <a:r>
              <a:rPr lang="en-US" sz="8500" spc="100" dirty="0">
                <a:latin typeface="Pokemon Pixel Font" panose="00000400000000000000" pitchFamily="2" charset="0"/>
              </a:rPr>
              <a:t> Battle</a:t>
            </a:r>
            <a:br>
              <a:rPr lang="en-US" sz="8500" spc="100" dirty="0">
                <a:latin typeface="Pokemon Pixel Font" panose="00000400000000000000" pitchFamily="2" charset="0"/>
              </a:rPr>
            </a:br>
            <a:r>
              <a:rPr lang="en-US" sz="8500" spc="100" dirty="0">
                <a:latin typeface="Pokemon Pixel Font" panose="00000400000000000000" pitchFamily="2" charset="0"/>
              </a:rPr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920089"/>
            <a:ext cx="5655212" cy="1864023"/>
          </a:xfrm>
        </p:spPr>
        <p:txBody>
          <a:bodyPr>
            <a:normAutofit fontScale="92500" lnSpcReduction="20000"/>
          </a:bodyPr>
          <a:lstStyle/>
          <a:p>
            <a:r>
              <a:rPr lang="en-HK" sz="40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DATA1030 Midterm Presentation</a:t>
            </a:r>
          </a:p>
          <a:p>
            <a:r>
              <a:rPr lang="en-HK" sz="4000" b="1" spc="100" dirty="0">
                <a:latin typeface="Pokemon Pixel Font" panose="00000400000000000000" pitchFamily="2" charset="0"/>
              </a:rPr>
              <a:t>Taemin Huh</a:t>
            </a:r>
          </a:p>
          <a:p>
            <a:r>
              <a:rPr lang="en-HK" sz="3200" b="1" spc="100" dirty="0">
                <a:latin typeface="Pokemon Pixel Font" panose="00000400000000000000" pitchFamily="2" charset="0"/>
              </a:rPr>
              <a:t>Brown University DSI</a:t>
            </a:r>
          </a:p>
          <a:p>
            <a:r>
              <a:rPr lang="en-US" sz="1800" b="1" spc="100" dirty="0">
                <a:latin typeface="Pokemon Pixel Font" panose="00000400000000000000" pitchFamily="2" charset="0"/>
              </a:rPr>
              <a:t>https://github.com/taemin-huh/data1030-project/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BE39170-A844-6D12-B9AF-08FA2A20E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29" y="320577"/>
            <a:ext cx="2155371" cy="2155371"/>
          </a:xfrm>
          <a:prstGeom prst="rect">
            <a:avLst/>
          </a:prstGeom>
        </p:spPr>
      </p:pic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CADCF7B8-4672-9E69-FE38-E3BD98678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84" y="3997644"/>
            <a:ext cx="2759165" cy="2759165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D133305-2C0B-F99A-B1EF-D02C1FE2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9" y="4000818"/>
            <a:ext cx="2759166" cy="275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4B5A308A-0224-69FB-271A-A7B168ED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1750" y="654729"/>
            <a:ext cx="1885193" cy="171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56CB221-168C-B9E9-7118-3F6482CC7007}"/>
              </a:ext>
            </a:extLst>
          </p:cNvPr>
          <p:cNvSpPr txBox="1">
            <a:spLocks/>
          </p:cNvSpPr>
          <p:nvPr/>
        </p:nvSpPr>
        <p:spPr>
          <a:xfrm>
            <a:off x="10368871" y="134605"/>
            <a:ext cx="1735341" cy="45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HK" sz="2100" b="1" spc="100" dirty="0">
                <a:latin typeface="Pokemon Pixel Font" panose="00000400000000000000" pitchFamily="2" charset="0"/>
              </a:rPr>
              <a:t>19/10/2022</a:t>
            </a:r>
            <a:endParaRPr lang="en-US" sz="2100" b="1" spc="100" dirty="0">
              <a:latin typeface="Pokemon Pi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7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>
            <a:normAutofit/>
          </a:bodyPr>
          <a:lstStyle/>
          <a:p>
            <a:pPr algn="l"/>
            <a:r>
              <a:rPr lang="en-US" sz="7000" spc="100" dirty="0">
                <a:latin typeface="Pokemon Pixel Font" panose="00000400000000000000" pitchFamily="2" charset="0"/>
              </a:rPr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88290"/>
            <a:ext cx="10890251" cy="4125093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2" panose="05020102010507070707" pitchFamily="18" charset="2"/>
              <a:buChar char=""/>
            </a:pP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Basic split </a:t>
            </a:r>
            <a:r>
              <a:rPr lang="en-US" sz="3200" b="1" spc="100" dirty="0">
                <a:latin typeface="Pokemon Pixel Font" panose="00000400000000000000" pitchFamily="2" charset="0"/>
              </a:rPr>
              <a:t>(IID, large # of datapoints) 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3200" b="1" spc="100" dirty="0">
                <a:latin typeface="Pokemon Pixel Font" panose="00000400000000000000" pitchFamily="2" charset="0"/>
              </a:rPr>
              <a:t>60%/20%/20% for train/test/split</a:t>
            </a:r>
          </a:p>
          <a:p>
            <a:pPr>
              <a:buFont typeface="Wingdings 2" panose="05020102010507070707" pitchFamily="18" charset="2"/>
              <a:buChar char=""/>
            </a:pPr>
            <a:r>
              <a:rPr lang="en-US" sz="3200" b="1" spc="100" dirty="0">
                <a:latin typeface="Pokemon Pixel Font" panose="00000400000000000000" pitchFamily="2" charset="0"/>
              </a:rPr>
              <a:t>Pre-processors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3200" b="1" spc="100" dirty="0" err="1">
                <a:solidFill>
                  <a:srgbClr val="FFCE00"/>
                </a:solidFill>
                <a:latin typeface="Pokemon Pixel Font" panose="00000400000000000000" pitchFamily="2" charset="0"/>
              </a:rPr>
              <a:t>OneHotEncoder</a:t>
            </a:r>
            <a:r>
              <a:rPr lang="en-US" sz="3200" spc="100" dirty="0">
                <a:latin typeface="Pokemon Pixel Font" panose="00000400000000000000" pitchFamily="2" charset="0"/>
              </a:rPr>
              <a:t>:</a:t>
            </a:r>
            <a:r>
              <a:rPr lang="en-US" sz="3200" b="1" spc="100" dirty="0">
                <a:latin typeface="Pokemon Pixel Font" panose="00000400000000000000" pitchFamily="2" charset="0"/>
              </a:rPr>
              <a:t> Type1 (</a:t>
            </a:r>
            <a:r>
              <a:rPr lang="en-US" sz="3200" b="1" spc="100" dirty="0">
                <a:solidFill>
                  <a:srgbClr val="FF0000"/>
                </a:solidFill>
                <a:latin typeface="Pokemon Pixel Font" panose="00000400000000000000" pitchFamily="2" charset="0"/>
              </a:rPr>
              <a:t>18</a:t>
            </a:r>
            <a:r>
              <a:rPr lang="en-US" sz="3200" b="1" spc="100" dirty="0">
                <a:latin typeface="Pokemon Pixel Font" panose="00000400000000000000" pitchFamily="2" charset="0"/>
              </a:rPr>
              <a:t>), Type2 (</a:t>
            </a:r>
            <a:r>
              <a:rPr lang="en-US" sz="3200" b="1" spc="100" dirty="0">
                <a:solidFill>
                  <a:srgbClr val="00B050"/>
                </a:solidFill>
                <a:latin typeface="Pokemon Pixel Font" panose="00000400000000000000" pitchFamily="2" charset="0"/>
              </a:rPr>
              <a:t>19</a:t>
            </a:r>
            <a:r>
              <a:rPr lang="en-US" sz="3200" b="1" spc="100" dirty="0">
                <a:latin typeface="Pokemon Pixel Font" panose="00000400000000000000" pitchFamily="2" charset="0"/>
              </a:rPr>
              <a:t>), Generation (</a:t>
            </a:r>
            <a:r>
              <a:rPr lang="en-US" sz="3200" b="1" spc="100" dirty="0">
                <a:solidFill>
                  <a:srgbClr val="00B0F0"/>
                </a:solidFill>
                <a:latin typeface="Pokemon Pixel Font" panose="00000400000000000000" pitchFamily="2" charset="0"/>
              </a:rPr>
              <a:t>6</a:t>
            </a:r>
            <a:r>
              <a:rPr lang="en-US" sz="3200" b="1" spc="100" dirty="0">
                <a:latin typeface="Pokemon Pixel Font" panose="00000400000000000000" pitchFamily="2" charset="0"/>
              </a:rPr>
              <a:t>), Legendary(</a:t>
            </a:r>
            <a:r>
              <a:rPr lang="en-US" sz="3200" b="1" spc="100" dirty="0">
                <a:solidFill>
                  <a:srgbClr val="CC00FF"/>
                </a:solidFill>
                <a:latin typeface="Pokemon Pixel Font" panose="00000400000000000000" pitchFamily="2" charset="0"/>
              </a:rPr>
              <a:t>2</a:t>
            </a:r>
            <a:r>
              <a:rPr lang="en-US" sz="3200" b="1" spc="100" dirty="0">
                <a:latin typeface="Pokemon Pixel Font" panose="00000400000000000000" pitchFamily="2" charset="0"/>
              </a:rPr>
              <a:t>)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3200" b="1" spc="100" dirty="0" err="1">
                <a:solidFill>
                  <a:srgbClr val="FFCE00"/>
                </a:solidFill>
                <a:latin typeface="Pokemon Pixel Font" panose="00000400000000000000" pitchFamily="2" charset="0"/>
              </a:rPr>
              <a:t>MinMaxScaler</a:t>
            </a:r>
            <a:r>
              <a:rPr lang="en-US" sz="3200" spc="100" dirty="0">
                <a:latin typeface="Pokemon Pixel Font" panose="00000400000000000000" pitchFamily="2" charset="0"/>
              </a:rPr>
              <a:t>:</a:t>
            </a:r>
            <a:r>
              <a:rPr lang="en-US" sz="3200" b="1" spc="100" dirty="0">
                <a:latin typeface="Pokemon Pixel Font" panose="00000400000000000000" pitchFamily="2" charset="0"/>
              </a:rPr>
              <a:t> 6 stats (0-255 each), Total Battle Count (92-164)</a:t>
            </a:r>
          </a:p>
          <a:p>
            <a:pPr>
              <a:buClr>
                <a:schemeClr val="bg1"/>
              </a:buClr>
              <a:buFont typeface="Wingdings 2" panose="05020102010507070707" pitchFamily="18" charset="2"/>
              <a:buChar char=""/>
            </a:pPr>
            <a:r>
              <a:rPr lang="en-US" sz="3200" b="1" spc="100" dirty="0">
                <a:solidFill>
                  <a:srgbClr val="FFC000"/>
                </a:solidFill>
                <a:latin typeface="Pokemon Pixel Font" panose="00000400000000000000" pitchFamily="2" charset="0"/>
              </a:rPr>
              <a:t>52</a:t>
            </a:r>
            <a:r>
              <a:rPr lang="en-US" sz="3200" b="1" spc="100" dirty="0">
                <a:latin typeface="Pokemon Pixel Font" panose="00000400000000000000" pitchFamily="2" charset="0"/>
              </a:rPr>
              <a:t> features after pre-processing  (15-4+</a:t>
            </a:r>
            <a:r>
              <a:rPr lang="en-US" sz="3200" b="1" spc="100" dirty="0">
                <a:solidFill>
                  <a:srgbClr val="FF0000"/>
                </a:solidFill>
                <a:latin typeface="Pokemon Pixel Font" panose="00000400000000000000" pitchFamily="2" charset="0"/>
              </a:rPr>
              <a:t>17</a:t>
            </a:r>
            <a:r>
              <a:rPr lang="en-US" sz="3200" b="1" spc="100" dirty="0">
                <a:latin typeface="Pokemon Pixel Font" panose="00000400000000000000" pitchFamily="2" charset="0"/>
              </a:rPr>
              <a:t>+</a:t>
            </a:r>
            <a:r>
              <a:rPr lang="en-US" sz="3200" b="1" spc="100" dirty="0">
                <a:solidFill>
                  <a:srgbClr val="00B050"/>
                </a:solidFill>
                <a:latin typeface="Pokemon Pixel Font" panose="00000400000000000000" pitchFamily="2" charset="0"/>
              </a:rPr>
              <a:t>18</a:t>
            </a:r>
            <a:r>
              <a:rPr lang="en-US" sz="3200" b="1" spc="100" dirty="0">
                <a:latin typeface="Pokemon Pixel Font" panose="00000400000000000000" pitchFamily="2" charset="0"/>
              </a:rPr>
              <a:t>+</a:t>
            </a:r>
            <a:r>
              <a:rPr lang="en-US" sz="3200" b="1" spc="100" dirty="0">
                <a:solidFill>
                  <a:srgbClr val="00B0F0"/>
                </a:solidFill>
                <a:latin typeface="Pokemon Pixel Font" panose="00000400000000000000" pitchFamily="2" charset="0"/>
              </a:rPr>
              <a:t>5</a:t>
            </a:r>
            <a:r>
              <a:rPr lang="en-US" sz="3200" b="1" spc="100" dirty="0">
                <a:latin typeface="Pokemon Pixel Font" panose="00000400000000000000" pitchFamily="2" charset="0"/>
              </a:rPr>
              <a:t>+</a:t>
            </a:r>
            <a:r>
              <a:rPr lang="en-US" sz="3200" b="1" spc="100" dirty="0">
                <a:solidFill>
                  <a:srgbClr val="CC00FF"/>
                </a:solidFill>
                <a:latin typeface="Pokemon Pixel Font" panose="00000400000000000000" pitchFamily="2" charset="0"/>
              </a:rPr>
              <a:t>1</a:t>
            </a:r>
            <a:r>
              <a:rPr lang="en-US" sz="3200" b="1" spc="100" dirty="0">
                <a:latin typeface="Pokemon Pixel Font" panose="00000400000000000000" pitchFamily="2" charset="0"/>
              </a:rPr>
              <a:t>)</a:t>
            </a:r>
          </a:p>
          <a:p>
            <a:pPr>
              <a:buClr>
                <a:schemeClr val="bg1"/>
              </a:buClr>
              <a:buFont typeface="Wingdings 2" panose="05020102010507070707" pitchFamily="18" charset="2"/>
              <a:buChar char=""/>
            </a:pPr>
            <a:r>
              <a:rPr lang="en-US" sz="3200" b="1" spc="100" dirty="0">
                <a:latin typeface="Pokemon Pixel Font" panose="00000400000000000000" pitchFamily="2" charset="0"/>
              </a:rPr>
              <a:t>Missing values</a:t>
            </a:r>
            <a:r>
              <a:rPr lang="en-US" sz="3200" spc="100" dirty="0">
                <a:latin typeface="Pokemon Pixel Font" panose="00000400000000000000" pitchFamily="2" charset="0"/>
              </a:rPr>
              <a:t>:</a:t>
            </a:r>
            <a:r>
              <a:rPr lang="en-US" sz="3200" b="1" spc="100" dirty="0">
                <a:latin typeface="Pokemon Pixel Font" panose="00000400000000000000" pitchFamily="2" charset="0"/>
              </a:rPr>
              <a:t> 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Name</a:t>
            </a:r>
            <a:r>
              <a:rPr lang="en-US" sz="3200" b="1" spc="100" dirty="0">
                <a:latin typeface="Pokemon Pixel Font" panose="00000400000000000000" pitchFamily="2" charset="0"/>
              </a:rPr>
              <a:t> (1), 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Type 2</a:t>
            </a:r>
            <a:r>
              <a:rPr lang="en-US" sz="3200" b="1" spc="100" dirty="0">
                <a:latin typeface="Pokemon Pixel Font" panose="00000400000000000000" pitchFamily="2" charset="0"/>
              </a:rPr>
              <a:t> (386), 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Win Rate </a:t>
            </a:r>
            <a:r>
              <a:rPr lang="en-US" sz="3200" b="1" spc="100" dirty="0">
                <a:latin typeface="Pokemon Pixel Font" panose="00000400000000000000" pitchFamily="2" charset="0"/>
              </a:rPr>
              <a:t>(17)</a:t>
            </a:r>
          </a:p>
          <a:p>
            <a:endParaRPr lang="en-US" sz="3000" b="1" spc="100" dirty="0">
              <a:latin typeface="Pokemon Pixel Font" panose="00000400000000000000" pitchFamily="2" charset="0"/>
            </a:endParaRPr>
          </a:p>
          <a:p>
            <a:endParaRPr lang="en-US" sz="3000" b="1" spc="100" dirty="0">
              <a:latin typeface="Pokemon Pixel Font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95F9-57B9-3678-D414-179D1057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0" y="4999037"/>
            <a:ext cx="2565789" cy="4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612C-ABBB-A9E1-C5DC-074B09C9DA15}"/>
              </a:ext>
            </a:extLst>
          </p:cNvPr>
          <p:cNvSpPr txBox="1">
            <a:spLocks/>
          </p:cNvSpPr>
          <p:nvPr/>
        </p:nvSpPr>
        <p:spPr>
          <a:xfrm>
            <a:off x="1853028" y="2766219"/>
            <a:ext cx="7925972" cy="1325563"/>
          </a:xfrm>
          <a:prstGeom prst="rect">
            <a:avLst/>
          </a:prstGeom>
        </p:spPr>
        <p:txBody>
          <a:bodyPr lIns="27432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4204A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Thank You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996B34-7777-B908-6B29-4417A9D9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1619250"/>
            <a:ext cx="26416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37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>
            <a:normAutofit/>
          </a:bodyPr>
          <a:lstStyle/>
          <a:p>
            <a:pPr algn="l"/>
            <a:r>
              <a:rPr lang="en-US" sz="7000" spc="100" dirty="0">
                <a:latin typeface="Pokemon Pixel Font" panose="00000400000000000000" pitchFamily="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8290"/>
            <a:ext cx="10515600" cy="4125093"/>
          </a:xfrm>
        </p:spPr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Char char=""/>
            </a:pPr>
            <a:r>
              <a:rPr lang="en-US" sz="3200" b="1" spc="100" dirty="0">
                <a:latin typeface="Pokemon Pixel Font" panose="00000400000000000000" pitchFamily="2" charset="0"/>
              </a:rPr>
              <a:t>Target variable</a:t>
            </a:r>
            <a:r>
              <a:rPr lang="en-US" sz="3200" spc="100" dirty="0">
                <a:latin typeface="Pokemon Pixel Font" panose="00000400000000000000" pitchFamily="2" charset="0"/>
              </a:rPr>
              <a:t>:</a:t>
            </a:r>
            <a:r>
              <a:rPr lang="en-US" sz="3200" b="1" spc="100" dirty="0">
                <a:latin typeface="Pokemon Pixel Font" panose="00000400000000000000" pitchFamily="2" charset="0"/>
              </a:rPr>
              <a:t> 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Win Rate </a:t>
            </a:r>
            <a:r>
              <a:rPr lang="en-US" sz="3200" b="1" spc="100" dirty="0">
                <a:latin typeface="Pokemon Pixel Font" panose="00000400000000000000" pitchFamily="2" charset="0"/>
              </a:rPr>
              <a:t>(regression problem)</a:t>
            </a:r>
          </a:p>
          <a:p>
            <a:pPr>
              <a:buFont typeface="Wingdings 2" panose="05020102010507070707" pitchFamily="18" charset="2"/>
              <a:buChar char=""/>
            </a:pPr>
            <a:r>
              <a:rPr lang="en-US" sz="3200" b="1" spc="100" dirty="0">
                <a:latin typeface="Pokemon Pixel Font" panose="00000400000000000000" pitchFamily="2" charset="0"/>
              </a:rPr>
              <a:t>12 features</a:t>
            </a:r>
            <a:r>
              <a:rPr lang="en-US" sz="3200" spc="100" dirty="0">
                <a:latin typeface="Pokemon Pixel Font" panose="00000400000000000000" pitchFamily="2" charset="0"/>
              </a:rPr>
              <a:t>: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 </a:t>
            </a:r>
            <a:r>
              <a:rPr lang="en-US" sz="3200" b="1" spc="100" dirty="0" err="1">
                <a:solidFill>
                  <a:srgbClr val="FFCE00"/>
                </a:solidFill>
                <a:latin typeface="Pokemon Pixel Font" panose="00000400000000000000" pitchFamily="2" charset="0"/>
              </a:rPr>
              <a:t>pkmn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 </a:t>
            </a:r>
            <a:r>
              <a:rPr lang="en-US" sz="3200" b="1" spc="100" dirty="0">
                <a:latin typeface="Pokemon Pixel Font" panose="00000400000000000000" pitchFamily="2" charset="0"/>
              </a:rPr>
              <a:t>dataset (800 </a:t>
            </a:r>
            <a:r>
              <a:rPr lang="en-US" sz="3200" b="1" spc="100" dirty="0" err="1">
                <a:latin typeface="Pokemon Pixel Font" panose="00000400000000000000" pitchFamily="2" charset="0"/>
              </a:rPr>
              <a:t>Pokemon</a:t>
            </a:r>
            <a:r>
              <a:rPr lang="en-US" sz="3200" b="1" spc="100" dirty="0">
                <a:latin typeface="Pokemon Pixel Font" panose="00000400000000000000" pitchFamily="2" charset="0"/>
              </a:rPr>
              <a:t> info datapoints - Kaggle)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28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ID</a:t>
            </a:r>
            <a:r>
              <a:rPr lang="en-US" sz="2800" spc="100" dirty="0">
                <a:latin typeface="Pokemon Pixel Font" panose="00000400000000000000" pitchFamily="2" charset="0"/>
              </a:rPr>
              <a:t>:</a:t>
            </a:r>
            <a:r>
              <a:rPr lang="en-US" sz="2800" b="1" spc="100" dirty="0">
                <a:latin typeface="Pokemon Pixel Font" panose="00000400000000000000" pitchFamily="2" charset="0"/>
              </a:rPr>
              <a:t> </a:t>
            </a:r>
            <a:r>
              <a:rPr lang="en-US" sz="2800" b="1" spc="100" dirty="0" err="1">
                <a:latin typeface="Pokemon Pixel Font" panose="00000400000000000000" pitchFamily="2" charset="0"/>
              </a:rPr>
              <a:t>Pokedex</a:t>
            </a:r>
            <a:r>
              <a:rPr lang="en-US" sz="2800" b="1" spc="100" dirty="0">
                <a:latin typeface="Pokemon Pixel Font" panose="00000400000000000000" pitchFamily="2" charset="0"/>
              </a:rPr>
              <a:t>  Number, </a:t>
            </a:r>
            <a:r>
              <a:rPr lang="en-US" sz="2800" b="1" spc="100" dirty="0" err="1">
                <a:latin typeface="Pokemon Pixel Font" panose="00000400000000000000" pitchFamily="2" charset="0"/>
              </a:rPr>
              <a:t>Pokemon</a:t>
            </a:r>
            <a:r>
              <a:rPr lang="en-US" sz="2800" b="1" spc="100" dirty="0">
                <a:latin typeface="Pokemon Pixel Font" panose="00000400000000000000" pitchFamily="2" charset="0"/>
              </a:rPr>
              <a:t> Name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28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Type</a:t>
            </a:r>
            <a:r>
              <a:rPr lang="en-US" sz="2800" spc="100" dirty="0">
                <a:latin typeface="Pokemon Pixel Font" panose="00000400000000000000" pitchFamily="2" charset="0"/>
              </a:rPr>
              <a:t>:</a:t>
            </a:r>
            <a:r>
              <a:rPr lang="en-US" sz="2800" b="1" spc="100" dirty="0">
                <a:latin typeface="Pokemon Pixel Font" panose="00000400000000000000" pitchFamily="2" charset="0"/>
              </a:rPr>
              <a:t> Type 1, Type 2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28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6 stats</a:t>
            </a:r>
            <a:r>
              <a:rPr lang="en-US" sz="2800" spc="100" dirty="0">
                <a:latin typeface="Pokemon Pixel Font" panose="00000400000000000000" pitchFamily="2" charset="0"/>
              </a:rPr>
              <a:t>:</a:t>
            </a:r>
            <a:r>
              <a:rPr lang="en-US" sz="2800" b="1" spc="100" dirty="0">
                <a:latin typeface="Pokemon Pixel Font" panose="00000400000000000000" pitchFamily="2" charset="0"/>
              </a:rPr>
              <a:t> HP, Attack, Defense, Sp. </a:t>
            </a:r>
            <a:r>
              <a:rPr lang="en-US" sz="2800" b="1" spc="100" dirty="0" err="1">
                <a:latin typeface="Pokemon Pixel Font" panose="00000400000000000000" pitchFamily="2" charset="0"/>
              </a:rPr>
              <a:t>Atk</a:t>
            </a:r>
            <a:r>
              <a:rPr lang="en-US" sz="2800" b="1" spc="100" dirty="0">
                <a:latin typeface="Pokemon Pixel Font" panose="00000400000000000000" pitchFamily="2" charset="0"/>
              </a:rPr>
              <a:t>, Sp. Def, Speed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28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Class</a:t>
            </a:r>
            <a:r>
              <a:rPr lang="en-US" sz="2800" spc="100" dirty="0">
                <a:latin typeface="Pokemon Pixel Font" panose="00000400000000000000" pitchFamily="2" charset="0"/>
              </a:rPr>
              <a:t>:</a:t>
            </a:r>
            <a:r>
              <a:rPr lang="en-US" sz="2800" b="1" spc="100" dirty="0">
                <a:latin typeface="Pokemon Pixel Font" panose="00000400000000000000" pitchFamily="2" charset="0"/>
              </a:rPr>
              <a:t> Generation, Legendary</a:t>
            </a:r>
            <a:endParaRPr lang="en-US" sz="3200" b="1" spc="100" dirty="0">
              <a:latin typeface="Pokemon Pixel Font" panose="00000400000000000000" pitchFamily="2" charset="0"/>
            </a:endParaRPr>
          </a:p>
          <a:p>
            <a:pPr>
              <a:buFont typeface="Wingdings 2" panose="05020102010507070707" pitchFamily="18" charset="2"/>
              <a:buChar char=""/>
            </a:pPr>
            <a:r>
              <a:rPr lang="en-US" sz="3200" b="1" spc="100" dirty="0">
                <a:latin typeface="Pokemon Pixel Font" panose="00000400000000000000" pitchFamily="2" charset="0"/>
              </a:rPr>
              <a:t>3 features</a:t>
            </a:r>
            <a:r>
              <a:rPr lang="en-US" sz="3200" spc="100" dirty="0">
                <a:latin typeface="Pokemon Pixel Font" panose="00000400000000000000" pitchFamily="2" charset="0"/>
              </a:rPr>
              <a:t>: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 battle </a:t>
            </a:r>
            <a:r>
              <a:rPr lang="en-US" sz="3200" b="1" spc="100" dirty="0">
                <a:latin typeface="Pokemon Pixel Font" panose="00000400000000000000" pitchFamily="2" charset="0"/>
              </a:rPr>
              <a:t>dataset (50,000 </a:t>
            </a:r>
            <a:r>
              <a:rPr lang="en-US" sz="3200" b="1" spc="100" dirty="0" err="1">
                <a:latin typeface="Pokemon Pixel Font" panose="00000400000000000000" pitchFamily="2" charset="0"/>
              </a:rPr>
              <a:t>Pokemon</a:t>
            </a:r>
            <a:r>
              <a:rPr lang="en-US" sz="3200" b="1" spc="100" dirty="0">
                <a:latin typeface="Pokemon Pixel Font" panose="00000400000000000000" pitchFamily="2" charset="0"/>
              </a:rPr>
              <a:t> battle datapoints - Kaggle)</a:t>
            </a:r>
          </a:p>
          <a:p>
            <a:pPr lvl="1">
              <a:buFontTx/>
              <a:buChar char="-"/>
            </a:pPr>
            <a:r>
              <a:rPr lang="en-US" sz="2800" b="1" spc="100" dirty="0">
                <a:latin typeface="Pokemon Pixel Font" panose="00000400000000000000" pitchFamily="2" charset="0"/>
              </a:rPr>
              <a:t>First </a:t>
            </a:r>
            <a:r>
              <a:rPr lang="en-US" sz="2800" b="1" spc="100" dirty="0" err="1">
                <a:latin typeface="Pokemon Pixel Font" panose="00000400000000000000" pitchFamily="2" charset="0"/>
              </a:rPr>
              <a:t>Pokemon</a:t>
            </a:r>
            <a:r>
              <a:rPr lang="en-US" sz="2800" b="1" spc="100" dirty="0">
                <a:latin typeface="Pokemon Pixel Font" panose="00000400000000000000" pitchFamily="2" charset="0"/>
              </a:rPr>
              <a:t>, Second </a:t>
            </a:r>
            <a:r>
              <a:rPr lang="en-US" sz="2800" b="1" spc="100" dirty="0" err="1">
                <a:latin typeface="Pokemon Pixel Font" panose="00000400000000000000" pitchFamily="2" charset="0"/>
              </a:rPr>
              <a:t>Pokemon</a:t>
            </a:r>
            <a:r>
              <a:rPr lang="en-US" sz="2800" b="1" spc="100" dirty="0">
                <a:latin typeface="Pokemon Pixel Font" panose="00000400000000000000" pitchFamily="2" charset="0"/>
              </a:rPr>
              <a:t>, Winner</a:t>
            </a:r>
            <a:endParaRPr lang="en-US" sz="3000" b="1" spc="100" dirty="0">
              <a:latin typeface="Pokemon Pi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>
            <a:normAutofit/>
          </a:bodyPr>
          <a:lstStyle/>
          <a:p>
            <a:pPr algn="l"/>
            <a:r>
              <a:rPr lang="en-US" sz="7000" spc="100" dirty="0">
                <a:latin typeface="Pokemon Pixel Font" panose="00000400000000000000" pitchFamily="2" charset="0"/>
              </a:rPr>
              <a:t>Feature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E246F-6EFD-E4B6-4595-EC5EC916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7" y="2587001"/>
            <a:ext cx="11216994" cy="2644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B6731B-D57A-CE24-0C59-CDBF4CBBC63C}"/>
              </a:ext>
            </a:extLst>
          </p:cNvPr>
          <p:cNvSpPr/>
          <p:nvPr/>
        </p:nvSpPr>
        <p:spPr>
          <a:xfrm>
            <a:off x="559247" y="2555082"/>
            <a:ext cx="7498903" cy="27146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6161F-226E-D2B7-86EE-A555C694216A}"/>
              </a:ext>
            </a:extLst>
          </p:cNvPr>
          <p:cNvSpPr/>
          <p:nvPr/>
        </p:nvSpPr>
        <p:spPr>
          <a:xfrm>
            <a:off x="8103394" y="2547954"/>
            <a:ext cx="3728506" cy="272176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6F83D3-9D53-0FF6-AE00-B74DACB9CB49}"/>
              </a:ext>
            </a:extLst>
          </p:cNvPr>
          <p:cNvGrpSpPr/>
          <p:nvPr/>
        </p:nvGrpSpPr>
        <p:grpSpPr>
          <a:xfrm>
            <a:off x="1736218" y="5463499"/>
            <a:ext cx="8719563" cy="400110"/>
            <a:chOff x="627637" y="5486401"/>
            <a:chExt cx="8719563" cy="4001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858B02-2BA7-1F5F-437C-5D3E0DE090D5}"/>
                </a:ext>
              </a:extLst>
            </p:cNvPr>
            <p:cNvSpPr/>
            <p:nvPr/>
          </p:nvSpPr>
          <p:spPr>
            <a:xfrm flipV="1">
              <a:off x="627637" y="5589559"/>
              <a:ext cx="639102" cy="2189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191FE5-D3B8-E589-0272-4F3EC9F14607}"/>
                </a:ext>
              </a:extLst>
            </p:cNvPr>
            <p:cNvSpPr txBox="1"/>
            <p:nvPr/>
          </p:nvSpPr>
          <p:spPr>
            <a:xfrm>
              <a:off x="1286696" y="5486401"/>
              <a:ext cx="3386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2000" b="1" spc="100" dirty="0">
                  <a:solidFill>
                    <a:schemeClr val="bg1"/>
                  </a:solidFill>
                  <a:latin typeface="Pokemon Pixel Font" panose="00000400000000000000" pitchFamily="2" charset="0"/>
                </a:rPr>
                <a:t>Original columns from </a:t>
              </a:r>
              <a:r>
                <a:rPr lang="en-HK" sz="2000" b="1" spc="100" dirty="0" err="1">
                  <a:solidFill>
                    <a:srgbClr val="FFCE00"/>
                  </a:solidFill>
                  <a:latin typeface="Pokemon Pixel Font" panose="00000400000000000000" pitchFamily="2" charset="0"/>
                </a:rPr>
                <a:t>pkmn</a:t>
              </a:r>
              <a:r>
                <a:rPr lang="en-HK" sz="2000" b="1" spc="100" dirty="0">
                  <a:solidFill>
                    <a:schemeClr val="bg1"/>
                  </a:solidFill>
                  <a:latin typeface="Pokemon Pixel Font" panose="00000400000000000000" pitchFamily="2" charset="0"/>
                </a:rPr>
                <a:t> dataset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9BA519-6067-14AF-1CD6-4D7F707888BF}"/>
                </a:ext>
              </a:extLst>
            </p:cNvPr>
            <p:cNvSpPr txBox="1"/>
            <p:nvPr/>
          </p:nvSpPr>
          <p:spPr>
            <a:xfrm>
              <a:off x="5329481" y="5486401"/>
              <a:ext cx="4017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2000" b="1" spc="100" dirty="0">
                  <a:solidFill>
                    <a:schemeClr val="bg1"/>
                  </a:solidFill>
                  <a:latin typeface="Pokemon Pixel Font" panose="00000400000000000000" pitchFamily="2" charset="0"/>
                </a:rPr>
                <a:t>Feature engineered from </a:t>
              </a:r>
              <a:r>
                <a:rPr lang="en-HK" sz="2000" b="1" spc="100" dirty="0">
                  <a:solidFill>
                    <a:srgbClr val="FFCE00"/>
                  </a:solidFill>
                  <a:latin typeface="Pokemon Pixel Font" panose="00000400000000000000" pitchFamily="2" charset="0"/>
                </a:rPr>
                <a:t>battle </a:t>
              </a:r>
              <a:r>
                <a:rPr lang="en-HK" sz="2000" b="1" spc="100" dirty="0">
                  <a:solidFill>
                    <a:schemeClr val="bg1"/>
                  </a:solidFill>
                  <a:latin typeface="Pokemon Pixel Font" panose="00000400000000000000" pitchFamily="2" charset="0"/>
                </a:rPr>
                <a:t>dataset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6E5774-4DDE-11DC-138A-2A2F53511BC6}"/>
                </a:ext>
              </a:extLst>
            </p:cNvPr>
            <p:cNvSpPr/>
            <p:nvPr/>
          </p:nvSpPr>
          <p:spPr>
            <a:xfrm flipV="1">
              <a:off x="4673600" y="5589559"/>
              <a:ext cx="639102" cy="21895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7B2D4D-9C52-D87A-7D66-2B2210239F32}"/>
              </a:ext>
            </a:extLst>
          </p:cNvPr>
          <p:cNvSpPr txBox="1"/>
          <p:nvPr/>
        </p:nvSpPr>
        <p:spPr>
          <a:xfrm>
            <a:off x="7124700" y="1935924"/>
            <a:ext cx="47725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25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15</a:t>
            </a:r>
            <a:r>
              <a:rPr lang="en-HK" sz="25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features total (excl. 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41450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EE9-1CE8-6240-B725-76C8F481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248900" cy="2852737"/>
          </a:xfrm>
        </p:spPr>
        <p:txBody>
          <a:bodyPr>
            <a:normAutofit/>
          </a:bodyPr>
          <a:lstStyle/>
          <a:p>
            <a:r>
              <a:rPr lang="en-GB" sz="7000" dirty="0">
                <a:latin typeface="Pokemon Pixel Font" panose="00000400000000000000" pitchFamily="2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4152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6644-E843-B366-C2DF-E9EDA2EC79F1}"/>
              </a:ext>
            </a:extLst>
          </p:cNvPr>
          <p:cNvSpPr txBox="1">
            <a:spLocks/>
          </p:cNvSpPr>
          <p:nvPr/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4204A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Observations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43C50E8-101E-8B65-C375-222A8E3C8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t="5955" r="4518"/>
          <a:stretch/>
        </p:blipFill>
        <p:spPr>
          <a:xfrm>
            <a:off x="1082179" y="1964466"/>
            <a:ext cx="4472882" cy="3402843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6DA5FD9-5E5F-623D-D8E6-19BED6F86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t="5955" r="4525"/>
          <a:stretch/>
        </p:blipFill>
        <p:spPr>
          <a:xfrm>
            <a:off x="6315579" y="1967813"/>
            <a:ext cx="4507684" cy="3399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D9D2A-0A94-8A1F-644C-61D84FBB6D68}"/>
              </a:ext>
            </a:extLst>
          </p:cNvPr>
          <p:cNvSpPr txBox="1"/>
          <p:nvPr/>
        </p:nvSpPr>
        <p:spPr>
          <a:xfrm>
            <a:off x="949544" y="1334659"/>
            <a:ext cx="4738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Histogram</a:t>
            </a:r>
            <a:r>
              <a:rPr lang="en-HK" sz="27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:</a:t>
            </a:r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</a:t>
            </a:r>
            <a:r>
              <a:rPr lang="en-HK" sz="27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Win Rate Distribution</a:t>
            </a:r>
            <a:endParaRPr lang="en-HK" sz="2200" b="1" spc="100" dirty="0">
              <a:solidFill>
                <a:srgbClr val="FFCE00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DAC2A-5F7C-267C-DCD8-F81B42A40A67}"/>
              </a:ext>
            </a:extLst>
          </p:cNvPr>
          <p:cNvSpPr txBox="1"/>
          <p:nvPr/>
        </p:nvSpPr>
        <p:spPr>
          <a:xfrm>
            <a:off x="6200345" y="1334659"/>
            <a:ext cx="4738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Scatter Plot</a:t>
            </a:r>
            <a:r>
              <a:rPr lang="en-HK" sz="27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:</a:t>
            </a:r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</a:t>
            </a:r>
            <a:r>
              <a:rPr lang="en-HK" sz="27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Speed vs. Win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54A4B-235D-7161-74EB-C7525781D4B3}"/>
              </a:ext>
            </a:extLst>
          </p:cNvPr>
          <p:cNvSpPr txBox="1"/>
          <p:nvPr/>
        </p:nvSpPr>
        <p:spPr>
          <a:xfrm>
            <a:off x="949544" y="5411709"/>
            <a:ext cx="473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300" b="1" i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Symmetrical</a:t>
            </a:r>
            <a:r>
              <a:rPr lang="en-HK" sz="2300" b="1" i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distribution</a:t>
            </a:r>
            <a:endParaRPr lang="en-HK" sz="2300" b="1" i="1" spc="100" dirty="0">
              <a:solidFill>
                <a:srgbClr val="FFCE00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1BC0C-7228-E4EF-0B49-B0498036CEAF}"/>
              </a:ext>
            </a:extLst>
          </p:cNvPr>
          <p:cNvSpPr txBox="1"/>
          <p:nvPr/>
        </p:nvSpPr>
        <p:spPr>
          <a:xfrm>
            <a:off x="6200345" y="5419403"/>
            <a:ext cx="4738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300" b="1" i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Strong</a:t>
            </a:r>
            <a:r>
              <a:rPr lang="en-HK" sz="2300" b="1" i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correlation (</a:t>
            </a:r>
            <a:r>
              <a:rPr lang="en-HK" sz="2300" b="1" i="1" spc="100" dirty="0">
                <a:solidFill>
                  <a:schemeClr val="bg1"/>
                </a:solidFill>
                <a:latin typeface="Pokemon Fire Red" panose="00000400000000000000" pitchFamily="2" charset="0"/>
              </a:rPr>
              <a:t>~</a:t>
            </a:r>
            <a:r>
              <a:rPr lang="en-HK" sz="2300" b="1" i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0.94)</a:t>
            </a:r>
            <a:endParaRPr lang="en-HK" sz="2300" b="1" i="1" spc="100" dirty="0">
              <a:solidFill>
                <a:srgbClr val="FFCE00"/>
              </a:solidFill>
              <a:latin typeface="Pokemon Pi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7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6644-E843-B366-C2DF-E9EDA2EC79F1}"/>
              </a:ext>
            </a:extLst>
          </p:cNvPr>
          <p:cNvSpPr txBox="1">
            <a:spLocks/>
          </p:cNvSpPr>
          <p:nvPr/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4204A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Observations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D9D2A-0A94-8A1F-644C-61D84FBB6D68}"/>
              </a:ext>
            </a:extLst>
          </p:cNvPr>
          <p:cNvSpPr txBox="1"/>
          <p:nvPr/>
        </p:nvSpPr>
        <p:spPr>
          <a:xfrm>
            <a:off x="949544" y="1334659"/>
            <a:ext cx="4738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Scatter Plot</a:t>
            </a:r>
            <a:r>
              <a:rPr lang="en-HK" sz="27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:</a:t>
            </a:r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</a:t>
            </a:r>
            <a:r>
              <a:rPr lang="en-HK" sz="27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Attack vs. Win Rate</a:t>
            </a:r>
            <a:endParaRPr lang="en-HK" sz="2200" b="1" spc="100" dirty="0">
              <a:solidFill>
                <a:srgbClr val="FFCE00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DAC2A-5F7C-267C-DCD8-F81B42A40A67}"/>
              </a:ext>
            </a:extLst>
          </p:cNvPr>
          <p:cNvSpPr txBox="1"/>
          <p:nvPr/>
        </p:nvSpPr>
        <p:spPr>
          <a:xfrm>
            <a:off x="6200345" y="1334659"/>
            <a:ext cx="4738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Scatter Plot</a:t>
            </a:r>
            <a:r>
              <a:rPr lang="en-HK" sz="27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:</a:t>
            </a:r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</a:t>
            </a:r>
            <a:r>
              <a:rPr lang="en-HK" sz="27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Sp. </a:t>
            </a:r>
            <a:r>
              <a:rPr lang="en-HK" sz="2700" b="1" spc="100" dirty="0" err="1">
                <a:solidFill>
                  <a:srgbClr val="FFCE00"/>
                </a:solidFill>
                <a:latin typeface="Pokemon Pixel Font" panose="00000400000000000000" pitchFamily="2" charset="0"/>
              </a:rPr>
              <a:t>Atk</a:t>
            </a:r>
            <a:r>
              <a:rPr lang="en-HK" sz="27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 vs. Win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54A4B-235D-7161-74EB-C7525781D4B3}"/>
              </a:ext>
            </a:extLst>
          </p:cNvPr>
          <p:cNvSpPr txBox="1"/>
          <p:nvPr/>
        </p:nvSpPr>
        <p:spPr>
          <a:xfrm>
            <a:off x="949544" y="5411709"/>
            <a:ext cx="4738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300" b="1" i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Some</a:t>
            </a:r>
            <a:r>
              <a:rPr lang="en-HK" sz="2300" b="1" i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correlation (</a:t>
            </a:r>
            <a:r>
              <a:rPr lang="en-HK" sz="2300" b="1" i="1" spc="100" dirty="0">
                <a:solidFill>
                  <a:schemeClr val="bg1"/>
                </a:solidFill>
                <a:latin typeface="Pokemon Fire Red" panose="00000400000000000000" pitchFamily="2" charset="0"/>
              </a:rPr>
              <a:t>~</a:t>
            </a:r>
            <a:r>
              <a:rPr lang="en-HK" sz="2300" b="1" i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0.50)</a:t>
            </a:r>
            <a:endParaRPr lang="en-HK" sz="2300" b="1" i="1" spc="100" dirty="0">
              <a:solidFill>
                <a:srgbClr val="FFCE00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1BC0C-7228-E4EF-0B49-B0498036CEAF}"/>
              </a:ext>
            </a:extLst>
          </p:cNvPr>
          <p:cNvSpPr txBox="1"/>
          <p:nvPr/>
        </p:nvSpPr>
        <p:spPr>
          <a:xfrm>
            <a:off x="6221055" y="5411709"/>
            <a:ext cx="4738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300" b="1" i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Some</a:t>
            </a:r>
            <a:r>
              <a:rPr lang="en-HK" sz="2300" b="1" i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correlation (</a:t>
            </a:r>
            <a:r>
              <a:rPr lang="en-HK" sz="2300" b="1" i="1" spc="100" dirty="0">
                <a:solidFill>
                  <a:schemeClr val="bg1"/>
                </a:solidFill>
                <a:latin typeface="Pokemon Fire Red" panose="00000400000000000000" pitchFamily="2" charset="0"/>
              </a:rPr>
              <a:t>~</a:t>
            </a:r>
            <a:r>
              <a:rPr lang="en-HK" sz="2300" b="1" i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0.48)</a:t>
            </a:r>
            <a:endParaRPr lang="en-HK" sz="2300" b="1" i="1" spc="100" dirty="0">
              <a:solidFill>
                <a:srgbClr val="FFCE00"/>
              </a:solidFill>
              <a:latin typeface="Pokemon Pixel Font" panose="00000400000000000000" pitchFamily="2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796FF3A-F26E-2D19-BDB7-44A9B4862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6156" r="4719"/>
          <a:stretch/>
        </p:blipFill>
        <p:spPr>
          <a:xfrm>
            <a:off x="1082179" y="1964466"/>
            <a:ext cx="4544996" cy="3399496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A94BE7E6-3BF2-B296-1771-993EADFFC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" t="5325" r="3616"/>
          <a:stretch/>
        </p:blipFill>
        <p:spPr>
          <a:xfrm>
            <a:off x="6316016" y="1964467"/>
            <a:ext cx="4548231" cy="33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6644-E843-B366-C2DF-E9EDA2EC79F1}"/>
              </a:ext>
            </a:extLst>
          </p:cNvPr>
          <p:cNvSpPr txBox="1">
            <a:spLocks/>
          </p:cNvSpPr>
          <p:nvPr/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4204A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Observations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D9D2A-0A94-8A1F-644C-61D84FBB6D68}"/>
              </a:ext>
            </a:extLst>
          </p:cNvPr>
          <p:cNvSpPr txBox="1"/>
          <p:nvPr/>
        </p:nvSpPr>
        <p:spPr>
          <a:xfrm>
            <a:off x="949544" y="1334659"/>
            <a:ext cx="4738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Box Plot</a:t>
            </a:r>
            <a:r>
              <a:rPr lang="en-HK" sz="27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:</a:t>
            </a:r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</a:t>
            </a:r>
            <a:r>
              <a:rPr lang="en-HK" sz="27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Win Rate by Generation</a:t>
            </a:r>
            <a:endParaRPr lang="en-HK" sz="2200" b="1" spc="100" dirty="0">
              <a:solidFill>
                <a:srgbClr val="FFCE00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DAC2A-5F7C-267C-DCD8-F81B42A40A67}"/>
              </a:ext>
            </a:extLst>
          </p:cNvPr>
          <p:cNvSpPr txBox="1"/>
          <p:nvPr/>
        </p:nvSpPr>
        <p:spPr>
          <a:xfrm>
            <a:off x="6053206" y="1334659"/>
            <a:ext cx="5096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Violin Plot</a:t>
            </a:r>
            <a:r>
              <a:rPr lang="en-HK" sz="2700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:</a:t>
            </a:r>
            <a:r>
              <a:rPr lang="en-HK" sz="2700" b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</a:t>
            </a:r>
            <a:r>
              <a:rPr lang="en-HK" sz="27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Win Rate of Legendary vs.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54A4B-235D-7161-74EB-C7525781D4B3}"/>
              </a:ext>
            </a:extLst>
          </p:cNvPr>
          <p:cNvSpPr txBox="1"/>
          <p:nvPr/>
        </p:nvSpPr>
        <p:spPr>
          <a:xfrm>
            <a:off x="949544" y="5411709"/>
            <a:ext cx="4738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300" b="1" i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No power inflation</a:t>
            </a:r>
            <a:r>
              <a:rPr lang="en-HK" sz="2300" b="1" i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over generations</a:t>
            </a:r>
            <a:endParaRPr lang="en-HK" sz="2300" b="1" i="1" spc="100" dirty="0">
              <a:solidFill>
                <a:srgbClr val="FFCE00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1BC0C-7228-E4EF-0B49-B0498036CEAF}"/>
              </a:ext>
            </a:extLst>
          </p:cNvPr>
          <p:cNvSpPr txBox="1"/>
          <p:nvPr/>
        </p:nvSpPr>
        <p:spPr>
          <a:xfrm>
            <a:off x="6232282" y="5411709"/>
            <a:ext cx="47381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300" b="1" i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Some</a:t>
            </a:r>
            <a:r>
              <a:rPr lang="en-HK" sz="2300" b="1" i="1" spc="100" dirty="0">
                <a:solidFill>
                  <a:schemeClr val="bg1"/>
                </a:solidFill>
                <a:latin typeface="Pokemon Pixel Font" panose="00000400000000000000" pitchFamily="2" charset="0"/>
              </a:rPr>
              <a:t> correlation</a:t>
            </a:r>
            <a:endParaRPr lang="en-HK" sz="2300" b="1" i="1" spc="100" dirty="0">
              <a:solidFill>
                <a:srgbClr val="FFCE00"/>
              </a:solidFill>
              <a:latin typeface="Pokemon Pixel Font" panose="000004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F562CF-6AD8-926C-E53F-9730FB87E4C8}"/>
              </a:ext>
            </a:extLst>
          </p:cNvPr>
          <p:cNvGrpSpPr/>
          <p:nvPr/>
        </p:nvGrpSpPr>
        <p:grpSpPr>
          <a:xfrm>
            <a:off x="1031202" y="1964466"/>
            <a:ext cx="4574833" cy="3399496"/>
            <a:chOff x="949544" y="2083556"/>
            <a:chExt cx="4574833" cy="3399496"/>
          </a:xfrm>
        </p:grpSpPr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6235B65-11F8-010E-6CC1-225A0B24F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01" r="5895" b="3059"/>
            <a:stretch/>
          </p:blipFill>
          <p:spPr>
            <a:xfrm>
              <a:off x="949544" y="2083556"/>
              <a:ext cx="4574833" cy="339949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2670E6-7E36-0B82-49BE-4F5E6244B3AF}"/>
                </a:ext>
              </a:extLst>
            </p:cNvPr>
            <p:cNvSpPr/>
            <p:nvPr/>
          </p:nvSpPr>
          <p:spPr>
            <a:xfrm>
              <a:off x="2063692" y="2083560"/>
              <a:ext cx="2499919" cy="1928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0D317BBB-67DC-15BB-5DD4-B10F91602A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" r="4701"/>
          <a:stretch/>
        </p:blipFill>
        <p:spPr>
          <a:xfrm>
            <a:off x="6328716" y="1964466"/>
            <a:ext cx="4545286" cy="33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4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EE9-1CE8-6240-B725-76C8F481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000" dirty="0">
                <a:latin typeface="Pokemon Pixel Font" panose="00000400000000000000" pitchFamily="2" charset="0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70955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>
            <a:normAutofit/>
          </a:bodyPr>
          <a:lstStyle/>
          <a:p>
            <a:pPr algn="l"/>
            <a:r>
              <a:rPr lang="en-US" sz="7000" spc="100" dirty="0">
                <a:latin typeface="Pokemon Pixel Font" panose="00000400000000000000" pitchFamily="2" charset="0"/>
              </a:rPr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88290"/>
            <a:ext cx="10671629" cy="4125093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2" panose="05020102010507070707" pitchFamily="18" charset="2"/>
              <a:buChar char=""/>
            </a:pP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Basic split </a:t>
            </a:r>
            <a:r>
              <a:rPr lang="en-US" sz="3200" b="1" spc="100" dirty="0">
                <a:latin typeface="Pokemon Pixel Font" panose="00000400000000000000" pitchFamily="2" charset="0"/>
              </a:rPr>
              <a:t>(IID, large # of datapoints) 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3200" b="1" spc="100" dirty="0">
                <a:latin typeface="Pokemon Pixel Font" panose="00000400000000000000" pitchFamily="2" charset="0"/>
              </a:rPr>
              <a:t>60%/20%/20% for train/test/split</a:t>
            </a:r>
          </a:p>
          <a:p>
            <a:pPr>
              <a:buFont typeface="Wingdings 2" panose="05020102010507070707" pitchFamily="18" charset="2"/>
              <a:buChar char=""/>
            </a:pPr>
            <a:r>
              <a:rPr lang="en-US" sz="3200" b="1" spc="100" dirty="0">
                <a:latin typeface="Pokemon Pixel Font" panose="00000400000000000000" pitchFamily="2" charset="0"/>
              </a:rPr>
              <a:t>Pre-processors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3200" b="1" spc="100" dirty="0" err="1">
                <a:solidFill>
                  <a:srgbClr val="FFCE00"/>
                </a:solidFill>
                <a:latin typeface="Pokemon Pixel Font" panose="00000400000000000000" pitchFamily="2" charset="0"/>
              </a:rPr>
              <a:t>OneHotEncoder</a:t>
            </a:r>
            <a:r>
              <a:rPr lang="en-US" sz="3200" spc="100" dirty="0">
                <a:latin typeface="Pokemon Pixel Font" panose="00000400000000000000" pitchFamily="2" charset="0"/>
              </a:rPr>
              <a:t>:</a:t>
            </a:r>
            <a:r>
              <a:rPr lang="en-US" sz="3200" b="1" spc="100" dirty="0">
                <a:latin typeface="Pokemon Pixel Font" panose="00000400000000000000" pitchFamily="2" charset="0"/>
              </a:rPr>
              <a:t> Type1 (</a:t>
            </a:r>
            <a:r>
              <a:rPr lang="en-US" sz="3200" b="1" spc="100" dirty="0">
                <a:solidFill>
                  <a:srgbClr val="FF0000"/>
                </a:solidFill>
                <a:latin typeface="Pokemon Pixel Font" panose="00000400000000000000" pitchFamily="2" charset="0"/>
              </a:rPr>
              <a:t>18</a:t>
            </a:r>
            <a:r>
              <a:rPr lang="en-US" sz="3200" b="1" spc="100" dirty="0">
                <a:latin typeface="Pokemon Pixel Font" panose="00000400000000000000" pitchFamily="2" charset="0"/>
              </a:rPr>
              <a:t>), Type2 (</a:t>
            </a:r>
            <a:r>
              <a:rPr lang="en-US" sz="3200" b="1" spc="100" dirty="0">
                <a:solidFill>
                  <a:srgbClr val="00B050"/>
                </a:solidFill>
                <a:latin typeface="Pokemon Pixel Font" panose="00000400000000000000" pitchFamily="2" charset="0"/>
              </a:rPr>
              <a:t>19</a:t>
            </a:r>
            <a:r>
              <a:rPr lang="en-US" sz="3200" b="1" spc="100" dirty="0">
                <a:latin typeface="Pokemon Pixel Font" panose="00000400000000000000" pitchFamily="2" charset="0"/>
              </a:rPr>
              <a:t>), Generation (</a:t>
            </a:r>
            <a:r>
              <a:rPr lang="en-US" sz="3200" b="1" spc="100" dirty="0">
                <a:solidFill>
                  <a:srgbClr val="00B0F0"/>
                </a:solidFill>
                <a:latin typeface="Pokemon Pixel Font" panose="00000400000000000000" pitchFamily="2" charset="0"/>
              </a:rPr>
              <a:t>6</a:t>
            </a:r>
            <a:r>
              <a:rPr lang="en-US" sz="3200" b="1" spc="100" dirty="0">
                <a:latin typeface="Pokemon Pixel Font" panose="00000400000000000000" pitchFamily="2" charset="0"/>
              </a:rPr>
              <a:t>), Legendary(</a:t>
            </a:r>
            <a:r>
              <a:rPr lang="en-US" sz="3200" b="1" spc="100" dirty="0">
                <a:solidFill>
                  <a:srgbClr val="CC00FF"/>
                </a:solidFill>
                <a:latin typeface="Pokemon Pixel Font" panose="00000400000000000000" pitchFamily="2" charset="0"/>
              </a:rPr>
              <a:t>2</a:t>
            </a:r>
            <a:r>
              <a:rPr lang="en-US" sz="3200" b="1" spc="100" dirty="0">
                <a:latin typeface="Pokemon Pixel Font" panose="00000400000000000000" pitchFamily="2" charset="0"/>
              </a:rPr>
              <a:t>)</a:t>
            </a:r>
          </a:p>
          <a:p>
            <a:pPr lvl="1">
              <a:buClr>
                <a:schemeClr val="bg1"/>
              </a:buClr>
              <a:buFontTx/>
              <a:buChar char="-"/>
            </a:pPr>
            <a:r>
              <a:rPr lang="en-US" sz="3200" b="1" spc="100" dirty="0" err="1">
                <a:solidFill>
                  <a:srgbClr val="FFCE00"/>
                </a:solidFill>
                <a:latin typeface="Pokemon Pixel Font" panose="00000400000000000000" pitchFamily="2" charset="0"/>
              </a:rPr>
              <a:t>MinMaxScaler</a:t>
            </a:r>
            <a:r>
              <a:rPr lang="en-US" sz="3200" spc="100" dirty="0">
                <a:latin typeface="Pokemon Pixel Font" panose="00000400000000000000" pitchFamily="2" charset="0"/>
              </a:rPr>
              <a:t>:</a:t>
            </a:r>
            <a:r>
              <a:rPr lang="en-US" sz="3200" b="1" spc="100" dirty="0">
                <a:latin typeface="Pokemon Pixel Font" panose="00000400000000000000" pitchFamily="2" charset="0"/>
              </a:rPr>
              <a:t> HP, Attack, Defense, Sp. </a:t>
            </a:r>
            <a:r>
              <a:rPr lang="en-US" sz="3200" b="1" spc="100" dirty="0" err="1">
                <a:latin typeface="Pokemon Pixel Font" panose="00000400000000000000" pitchFamily="2" charset="0"/>
              </a:rPr>
              <a:t>Atk</a:t>
            </a:r>
            <a:r>
              <a:rPr lang="en-US" sz="3200" b="1" spc="100" dirty="0">
                <a:latin typeface="Pokemon Pixel Font" panose="00000400000000000000" pitchFamily="2" charset="0"/>
              </a:rPr>
              <a:t>, Sp. Def, Speed (0-255 each)</a:t>
            </a:r>
          </a:p>
          <a:p>
            <a:pPr>
              <a:buClr>
                <a:schemeClr val="bg1"/>
              </a:buClr>
              <a:buFont typeface="Wingdings 2" panose="05020102010507070707" pitchFamily="18" charset="2"/>
              <a:buChar char=""/>
            </a:pPr>
            <a:r>
              <a:rPr lang="en-US" sz="3200" b="1" spc="100" dirty="0">
                <a:solidFill>
                  <a:srgbClr val="FFC000"/>
                </a:solidFill>
                <a:latin typeface="Pokemon Pixel Font" panose="00000400000000000000" pitchFamily="2" charset="0"/>
              </a:rPr>
              <a:t>51</a:t>
            </a:r>
            <a:r>
              <a:rPr lang="en-US" sz="3200" b="1" spc="100" dirty="0">
                <a:latin typeface="Pokemon Pixel Font" panose="00000400000000000000" pitchFamily="2" charset="0"/>
              </a:rPr>
              <a:t> features after pre-processing  (15-5+</a:t>
            </a:r>
            <a:r>
              <a:rPr lang="en-US" sz="3200" b="1" spc="100" dirty="0">
                <a:solidFill>
                  <a:srgbClr val="FF0000"/>
                </a:solidFill>
                <a:latin typeface="Pokemon Pixel Font" panose="00000400000000000000" pitchFamily="2" charset="0"/>
              </a:rPr>
              <a:t>17</a:t>
            </a:r>
            <a:r>
              <a:rPr lang="en-US" sz="3200" b="1" spc="100" dirty="0">
                <a:latin typeface="Pokemon Pixel Font" panose="00000400000000000000" pitchFamily="2" charset="0"/>
              </a:rPr>
              <a:t>+</a:t>
            </a:r>
            <a:r>
              <a:rPr lang="en-US" sz="3200" b="1" spc="100" dirty="0">
                <a:solidFill>
                  <a:srgbClr val="00B050"/>
                </a:solidFill>
                <a:latin typeface="Pokemon Pixel Font" panose="00000400000000000000" pitchFamily="2" charset="0"/>
              </a:rPr>
              <a:t>18</a:t>
            </a:r>
            <a:r>
              <a:rPr lang="en-US" sz="3200" b="1" spc="100" dirty="0">
                <a:latin typeface="Pokemon Pixel Font" panose="00000400000000000000" pitchFamily="2" charset="0"/>
              </a:rPr>
              <a:t>+</a:t>
            </a:r>
            <a:r>
              <a:rPr lang="en-US" sz="3200" b="1" spc="100" dirty="0">
                <a:solidFill>
                  <a:srgbClr val="00B0F0"/>
                </a:solidFill>
                <a:latin typeface="Pokemon Pixel Font" panose="00000400000000000000" pitchFamily="2" charset="0"/>
              </a:rPr>
              <a:t>5</a:t>
            </a:r>
            <a:r>
              <a:rPr lang="en-US" sz="3200" b="1" spc="100" dirty="0">
                <a:latin typeface="Pokemon Pixel Font" panose="00000400000000000000" pitchFamily="2" charset="0"/>
              </a:rPr>
              <a:t>+</a:t>
            </a:r>
            <a:r>
              <a:rPr lang="en-US" sz="3200" b="1" spc="100" dirty="0">
                <a:solidFill>
                  <a:srgbClr val="CC00FF"/>
                </a:solidFill>
                <a:latin typeface="Pokemon Pixel Font" panose="00000400000000000000" pitchFamily="2" charset="0"/>
              </a:rPr>
              <a:t>1</a:t>
            </a:r>
            <a:r>
              <a:rPr lang="en-US" sz="3200" b="1" spc="100" dirty="0">
                <a:latin typeface="Pokemon Pixel Font" panose="00000400000000000000" pitchFamily="2" charset="0"/>
              </a:rPr>
              <a:t>)</a:t>
            </a:r>
          </a:p>
          <a:p>
            <a:pPr>
              <a:buClr>
                <a:schemeClr val="bg1"/>
              </a:buClr>
              <a:buFont typeface="Wingdings 2" panose="05020102010507070707" pitchFamily="18" charset="2"/>
              <a:buChar char=""/>
            </a:pPr>
            <a:r>
              <a:rPr lang="en-US" sz="3200" b="1" spc="100" dirty="0">
                <a:latin typeface="Pokemon Pixel Font" panose="00000400000000000000" pitchFamily="2" charset="0"/>
              </a:rPr>
              <a:t>Missing values</a:t>
            </a:r>
            <a:r>
              <a:rPr lang="en-US" sz="3200" spc="100" dirty="0">
                <a:latin typeface="Pokemon Pixel Font" panose="00000400000000000000" pitchFamily="2" charset="0"/>
              </a:rPr>
              <a:t>:</a:t>
            </a:r>
            <a:r>
              <a:rPr lang="en-US" sz="3200" b="1" spc="100" dirty="0">
                <a:latin typeface="Pokemon Pixel Font" panose="00000400000000000000" pitchFamily="2" charset="0"/>
              </a:rPr>
              <a:t> 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Name</a:t>
            </a:r>
            <a:r>
              <a:rPr lang="en-US" sz="3200" b="1" spc="100" dirty="0">
                <a:latin typeface="Pokemon Pixel Font" panose="00000400000000000000" pitchFamily="2" charset="0"/>
              </a:rPr>
              <a:t> (1), 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Type 2</a:t>
            </a:r>
            <a:r>
              <a:rPr lang="en-US" sz="3200" b="1" spc="100" dirty="0">
                <a:latin typeface="Pokemon Pixel Font" panose="00000400000000000000" pitchFamily="2" charset="0"/>
              </a:rPr>
              <a:t> (386), </a:t>
            </a:r>
            <a:r>
              <a:rPr lang="en-US" sz="3200" b="1" spc="100" dirty="0">
                <a:solidFill>
                  <a:srgbClr val="FFCE00"/>
                </a:solidFill>
                <a:latin typeface="Pokemon Pixel Font" panose="00000400000000000000" pitchFamily="2" charset="0"/>
              </a:rPr>
              <a:t>Win Rate </a:t>
            </a:r>
            <a:r>
              <a:rPr lang="en-US" sz="3200" b="1" spc="100" dirty="0">
                <a:latin typeface="Pokemon Pixel Font" panose="00000400000000000000" pitchFamily="2" charset="0"/>
              </a:rPr>
              <a:t>(17)</a:t>
            </a:r>
          </a:p>
          <a:p>
            <a:endParaRPr lang="en-US" sz="3000" b="1" spc="100" dirty="0">
              <a:latin typeface="Pokemon Pixel Font" panose="00000400000000000000" pitchFamily="2" charset="0"/>
            </a:endParaRPr>
          </a:p>
          <a:p>
            <a:endParaRPr lang="en-US" sz="3000" b="1" spc="100" dirty="0">
              <a:latin typeface="Pokemon Pixel Fon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B060F-A775-B6E6-3D3C-B281C78D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0" y="4992687"/>
            <a:ext cx="2533650" cy="42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19899A-DED8-3100-1802-94E23BC62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4992687"/>
            <a:ext cx="2565789" cy="4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0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FB6D377-02DB-1040-8F17-F5DB104FC11C}" vid="{2306A897-2147-F846-8DCE-9691FBBBD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Pokemon-PowerPoint-Template</Template>
  <TotalTime>3127</TotalTime>
  <Words>450</Words>
  <Application>Microsoft Office PowerPoint</Application>
  <PresentationFormat>Widescreen</PresentationFormat>
  <Paragraphs>57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Pokemon Fire Red</vt:lpstr>
      <vt:lpstr>Pokemon Pixel Font</vt:lpstr>
      <vt:lpstr>Trebuchet MS</vt:lpstr>
      <vt:lpstr>Wingdings 2</vt:lpstr>
      <vt:lpstr>Office Theme</vt:lpstr>
      <vt:lpstr>Pokemon Battle Analysis</vt:lpstr>
      <vt:lpstr>Introduction</vt:lpstr>
      <vt:lpstr>Feature Engineering</vt:lpstr>
      <vt:lpstr>Exploratory Data Analysis</vt:lpstr>
      <vt:lpstr>PowerPoint Presentation</vt:lpstr>
      <vt:lpstr>PowerPoint Presentation</vt:lpstr>
      <vt:lpstr>PowerPoint Presentation</vt:lpstr>
      <vt:lpstr>Pre-processing</vt:lpstr>
      <vt:lpstr>Pre-Processing</vt:lpstr>
      <vt:lpstr>Pre-Processing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Battle Analysis</dc:title>
  <dc:creator>Huh Taemin</dc:creator>
  <cp:lastModifiedBy>Huh Taemin</cp:lastModifiedBy>
  <cp:revision>16</cp:revision>
  <dcterms:created xsi:type="dcterms:W3CDTF">2022-10-17T17:28:08Z</dcterms:created>
  <dcterms:modified xsi:type="dcterms:W3CDTF">2022-10-19T22:16:09Z</dcterms:modified>
</cp:coreProperties>
</file>