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0" r:id="rId2"/>
    <p:sldId id="257" r:id="rId3"/>
    <p:sldId id="273" r:id="rId4"/>
    <p:sldId id="276" r:id="rId5"/>
    <p:sldId id="278" r:id="rId6"/>
    <p:sldId id="281" r:id="rId7"/>
    <p:sldId id="282" r:id="rId8"/>
    <p:sldId id="287" r:id="rId9"/>
    <p:sldId id="285" r:id="rId10"/>
    <p:sldId id="289" r:id="rId11"/>
    <p:sldId id="290" r:id="rId12"/>
    <p:sldId id="291" r:id="rId13"/>
    <p:sldId id="28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E00"/>
    <a:srgbClr val="CC00FF"/>
    <a:srgbClr val="FF9900"/>
    <a:srgbClr val="FFFFFF"/>
    <a:srgbClr val="66FF99"/>
    <a:srgbClr val="94DEB4"/>
    <a:srgbClr val="1F4C8F"/>
    <a:srgbClr val="1420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42" autoAdjust="0"/>
    <p:restoredTop sz="54860" autoAdjust="0"/>
  </p:normalViewPr>
  <p:slideViewPr>
    <p:cSldViewPr snapToGrid="0">
      <p:cViewPr varScale="1">
        <p:scale>
          <a:sx n="47" d="100"/>
          <a:sy n="47" d="100"/>
        </p:scale>
        <p:origin x="262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A46E5-29A8-406C-B545-FB75230EF869}" type="datetimeFigureOut">
              <a:rPr lang="en-HK" smtClean="0"/>
              <a:t>19/9/2024</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12EA46-DC10-478D-B885-9F4308F0E96D}" type="slidenum">
              <a:rPr lang="en-HK" smtClean="0"/>
              <a:t>‹#›</a:t>
            </a:fld>
            <a:endParaRPr lang="en-HK"/>
          </a:p>
        </p:txBody>
      </p:sp>
    </p:spTree>
    <p:extLst>
      <p:ext uri="{BB962C8B-B14F-4D97-AF65-F5344CB8AC3E}">
        <p14:creationId xmlns:p14="http://schemas.microsoft.com/office/powerpoint/2010/main" val="1195897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The Pokémon franchise is one of the highest grossing media franchises, with the game alone selling 440 million copies worldwide. Competitive Pokémon battling became an established discipline with large-scale tournaments, cash prizes and scholarships, and the next Pokémon to include in the team has often been a popular discussion. This project attempts to solve the regression problem of predicting the win rate of a given </a:t>
            </a:r>
            <a:r>
              <a:rPr lang="en-HK" sz="1800" dirty="0" err="1">
                <a:effectLst/>
                <a:latin typeface="LM Roman 10" panose="00000500000000000000" pitchFamily="50" charset="0"/>
                <a:ea typeface="Malgun Gothic" panose="020B0503020000020004" pitchFamily="34" charset="-127"/>
                <a:cs typeface="Times New Roman" panose="02020603050405020304" pitchFamily="18" charset="0"/>
              </a:rPr>
              <a:t>Pokemon</a:t>
            </a: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 in battle, and uses two datasets published by the </a:t>
            </a:r>
            <a:r>
              <a:rPr lang="en-HK" sz="1800" dirty="0" err="1">
                <a:effectLst/>
                <a:latin typeface="LM Roman 10" panose="00000500000000000000" pitchFamily="50" charset="0"/>
                <a:ea typeface="Malgun Gothic" panose="020B0503020000020004" pitchFamily="34" charset="-127"/>
                <a:cs typeface="Times New Roman" panose="02020603050405020304" pitchFamily="18" charset="0"/>
              </a:rPr>
              <a:t>Weedle’s</a:t>
            </a: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 Cave project on Kaggle. The </a:t>
            </a:r>
            <a:r>
              <a:rPr lang="en-HK" sz="1800" i="1" dirty="0">
                <a:effectLst/>
                <a:latin typeface="LM Roman 10" panose="00000500000000000000" pitchFamily="50" charset="0"/>
                <a:ea typeface="Malgun Gothic" panose="020B0503020000020004" pitchFamily="34" charset="-127"/>
                <a:cs typeface="Times New Roman" panose="02020603050405020304" pitchFamily="18" charset="0"/>
              </a:rPr>
              <a:t>Pokémon</a:t>
            </a: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 dataset contains 12 features of 800 Pokémons collected from the actual game, while </a:t>
            </a:r>
            <a:r>
              <a:rPr lang="en-HK" sz="1800" i="1" dirty="0">
                <a:effectLst/>
                <a:latin typeface="LM Roman 10" panose="00000500000000000000" pitchFamily="50" charset="0"/>
                <a:ea typeface="Malgun Gothic" panose="020B0503020000020004" pitchFamily="34" charset="-127"/>
                <a:cs typeface="Times New Roman" panose="02020603050405020304" pitchFamily="18" charset="0"/>
              </a:rPr>
              <a:t>Combat</a:t>
            </a: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 dataset contains datapoints of 50,000 battles generated through a custom algorithm.</a:t>
            </a:r>
            <a:endParaRPr lang="en-HK" dirty="0"/>
          </a:p>
        </p:txBody>
      </p:sp>
      <p:sp>
        <p:nvSpPr>
          <p:cNvPr id="4" name="Slide Number Placeholder 3"/>
          <p:cNvSpPr>
            <a:spLocks noGrp="1"/>
          </p:cNvSpPr>
          <p:nvPr>
            <p:ph type="sldNum" sz="quarter" idx="5"/>
          </p:nvPr>
        </p:nvSpPr>
        <p:spPr/>
        <p:txBody>
          <a:bodyPr/>
          <a:lstStyle/>
          <a:p>
            <a:fld id="{6912EA46-DC10-478D-B885-9F4308F0E96D}" type="slidenum">
              <a:rPr lang="en-HK" smtClean="0"/>
              <a:t>2</a:t>
            </a:fld>
            <a:endParaRPr lang="en-HK"/>
          </a:p>
        </p:txBody>
      </p:sp>
    </p:spTree>
    <p:extLst>
      <p:ext uri="{BB962C8B-B14F-4D97-AF65-F5344CB8AC3E}">
        <p14:creationId xmlns:p14="http://schemas.microsoft.com/office/powerpoint/2010/main" val="268531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6912EA46-DC10-478D-B885-9F4308F0E96D}" type="slidenum">
              <a:rPr lang="en-HK" smtClean="0"/>
              <a:t>11</a:t>
            </a:fld>
            <a:endParaRPr lang="en-HK"/>
          </a:p>
        </p:txBody>
      </p:sp>
    </p:spTree>
    <p:extLst>
      <p:ext uri="{BB962C8B-B14F-4D97-AF65-F5344CB8AC3E}">
        <p14:creationId xmlns:p14="http://schemas.microsoft.com/office/powerpoint/2010/main" val="2132452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200" dirty="0">
                <a:effectLst/>
                <a:latin typeface="LM Roman 10" panose="00000500000000000000" pitchFamily="50" charset="0"/>
                <a:ea typeface="Malgun Gothic" panose="020B0503020000020004" pitchFamily="34" charset="-127"/>
                <a:cs typeface="Times New Roman" panose="02020603050405020304" pitchFamily="18" charset="0"/>
              </a:rPr>
              <a:t>So, it can be concluded that the Speed stat is arguably the most important feature that affects Pokémon battle win rates both locally and globally.</a:t>
            </a:r>
            <a:endParaRPr lang="en-HK" sz="12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HK" dirty="0"/>
          </a:p>
        </p:txBody>
      </p:sp>
      <p:sp>
        <p:nvSpPr>
          <p:cNvPr id="4" name="Slide Number Placeholder 3"/>
          <p:cNvSpPr>
            <a:spLocks noGrp="1"/>
          </p:cNvSpPr>
          <p:nvPr>
            <p:ph type="sldNum" sz="quarter" idx="5"/>
          </p:nvPr>
        </p:nvSpPr>
        <p:spPr/>
        <p:txBody>
          <a:bodyPr/>
          <a:lstStyle/>
          <a:p>
            <a:fld id="{6912EA46-DC10-478D-B885-9F4308F0E96D}" type="slidenum">
              <a:rPr lang="en-HK" smtClean="0"/>
              <a:t>12</a:t>
            </a:fld>
            <a:endParaRPr lang="en-HK"/>
          </a:p>
        </p:txBody>
      </p:sp>
    </p:spTree>
    <p:extLst>
      <p:ext uri="{BB962C8B-B14F-4D97-AF65-F5344CB8AC3E}">
        <p14:creationId xmlns:p14="http://schemas.microsoft.com/office/powerpoint/2010/main" val="1966208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could be improved by sourcing additional game data, such as Pokémon natures, level, held items that also affect the outcome of battle. Also, data on each Pokémon’s competitive play pick rate would greatly enhance our analysis – as pick rate is one of the most important measures for competitive viability in many gaming stats platforms, as popular picks usually indicate meta-relevant strategies that perform well in the current environment. Lastly, given more time, the analysis could benefit from combining strengths of multiple models through </a:t>
            </a:r>
            <a:r>
              <a:rPr lang="en-US" b="1" dirty="0"/>
              <a:t>stacking</a:t>
            </a:r>
            <a:r>
              <a:rPr lang="en-US" dirty="0"/>
              <a:t> to improve prediction accuracy, creating PDP’s to show how a predicted outcome can change as a single feature changes with others held constant, and even implementing neural network models when given enough data.</a:t>
            </a:r>
          </a:p>
        </p:txBody>
      </p:sp>
      <p:sp>
        <p:nvSpPr>
          <p:cNvPr id="4" name="Slide Number Placeholder 3"/>
          <p:cNvSpPr>
            <a:spLocks noGrp="1"/>
          </p:cNvSpPr>
          <p:nvPr>
            <p:ph type="sldNum" sz="quarter" idx="5"/>
          </p:nvPr>
        </p:nvSpPr>
        <p:spPr/>
        <p:txBody>
          <a:bodyPr/>
          <a:lstStyle/>
          <a:p>
            <a:fld id="{6912EA46-DC10-478D-B885-9F4308F0E96D}" type="slidenum">
              <a:rPr lang="en-HK" smtClean="0"/>
              <a:t>13</a:t>
            </a:fld>
            <a:endParaRPr lang="en-HK"/>
          </a:p>
        </p:txBody>
      </p:sp>
    </p:spTree>
    <p:extLst>
      <p:ext uri="{BB962C8B-B14F-4D97-AF65-F5344CB8AC3E}">
        <p14:creationId xmlns:p14="http://schemas.microsoft.com/office/powerpoint/2010/main" val="3178750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This is the end of my presentation, thanks for listening.</a:t>
            </a:r>
          </a:p>
        </p:txBody>
      </p:sp>
      <p:sp>
        <p:nvSpPr>
          <p:cNvPr id="4" name="Slide Number Placeholder 3"/>
          <p:cNvSpPr>
            <a:spLocks noGrp="1"/>
          </p:cNvSpPr>
          <p:nvPr>
            <p:ph type="sldNum" sz="quarter" idx="5"/>
          </p:nvPr>
        </p:nvSpPr>
        <p:spPr/>
        <p:txBody>
          <a:bodyPr/>
          <a:lstStyle/>
          <a:p>
            <a:fld id="{6912EA46-DC10-478D-B885-9F4308F0E96D}" type="slidenum">
              <a:rPr lang="en-HK" smtClean="0"/>
              <a:t>14</a:t>
            </a:fld>
            <a:endParaRPr lang="en-HK"/>
          </a:p>
        </p:txBody>
      </p:sp>
    </p:spTree>
    <p:extLst>
      <p:ext uri="{BB962C8B-B14F-4D97-AF65-F5344CB8AC3E}">
        <p14:creationId xmlns:p14="http://schemas.microsoft.com/office/powerpoint/2010/main" val="973972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From EDA, it was notable that Speed is the feature with the strongest correlation to win rate with a 0.94 Pearson correlation coefficient. This makes sense, as higher speed lets you move first, and being able to consistently hit first each turn often translates to an extra turn before the opponent faints, or a single-hit KO on the first turn. We can also see that Attack also has some correlation at 0.5.</a:t>
            </a:r>
            <a:endParaRPr lang="en-HK"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HK" dirty="0"/>
          </a:p>
        </p:txBody>
      </p:sp>
      <p:sp>
        <p:nvSpPr>
          <p:cNvPr id="4" name="Slide Number Placeholder 3"/>
          <p:cNvSpPr>
            <a:spLocks noGrp="1"/>
          </p:cNvSpPr>
          <p:nvPr>
            <p:ph type="sldNum" sz="quarter" idx="5"/>
          </p:nvPr>
        </p:nvSpPr>
        <p:spPr/>
        <p:txBody>
          <a:bodyPr/>
          <a:lstStyle/>
          <a:p>
            <a:fld id="{6912EA46-DC10-478D-B885-9F4308F0E96D}" type="slidenum">
              <a:rPr lang="en-HK" smtClean="0"/>
              <a:t>3</a:t>
            </a:fld>
            <a:endParaRPr lang="en-HK"/>
          </a:p>
        </p:txBody>
      </p:sp>
    </p:spTree>
    <p:extLst>
      <p:ext uri="{BB962C8B-B14F-4D97-AF65-F5344CB8AC3E}">
        <p14:creationId xmlns:p14="http://schemas.microsoft.com/office/powerpoint/2010/main" val="1935089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A basic split of 60%/20%/20% was used across train/test/validation sets, as the data is IID without any group structure or time-series property. </a:t>
            </a:r>
            <a:r>
              <a:rPr lang="en-HK" sz="1800" dirty="0" err="1">
                <a:effectLst/>
                <a:latin typeface="LM Roman 10" panose="00000500000000000000" pitchFamily="50" charset="0"/>
                <a:ea typeface="Malgun Gothic" panose="020B0503020000020004" pitchFamily="34" charset="-127"/>
                <a:cs typeface="Times New Roman" panose="02020603050405020304" pitchFamily="18" charset="0"/>
              </a:rPr>
              <a:t>OneHotEncoder</a:t>
            </a: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 was used for the four categorical features, while </a:t>
            </a:r>
            <a:r>
              <a:rPr lang="en-HK" sz="1800" dirty="0" err="1">
                <a:effectLst/>
                <a:latin typeface="LM Roman 10" panose="00000500000000000000" pitchFamily="50" charset="0"/>
                <a:ea typeface="Malgun Gothic" panose="020B0503020000020004" pitchFamily="34" charset="-127"/>
                <a:cs typeface="Times New Roman" panose="02020603050405020304" pitchFamily="18" charset="0"/>
              </a:rPr>
              <a:t>MinMaxScaler</a:t>
            </a: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 was used for the six base stats as they have a hard range limit of 0 to 255, resulting in 51 features total after pre-processing.</a:t>
            </a:r>
            <a:endParaRPr lang="en-US" dirty="0"/>
          </a:p>
        </p:txBody>
      </p:sp>
      <p:sp>
        <p:nvSpPr>
          <p:cNvPr id="4" name="Slide Number Placeholder 3"/>
          <p:cNvSpPr>
            <a:spLocks noGrp="1"/>
          </p:cNvSpPr>
          <p:nvPr>
            <p:ph type="sldNum" sz="quarter" idx="5"/>
          </p:nvPr>
        </p:nvSpPr>
        <p:spPr/>
        <p:txBody>
          <a:bodyPr/>
          <a:lstStyle/>
          <a:p>
            <a:fld id="{6912EA46-DC10-478D-B885-9F4308F0E96D}" type="slidenum">
              <a:rPr lang="en-HK" smtClean="0"/>
              <a:t>4</a:t>
            </a:fld>
            <a:endParaRPr lang="en-HK"/>
          </a:p>
        </p:txBody>
      </p:sp>
    </p:spTree>
    <p:extLst>
      <p:ext uri="{BB962C8B-B14F-4D97-AF65-F5344CB8AC3E}">
        <p14:creationId xmlns:p14="http://schemas.microsoft.com/office/powerpoint/2010/main" val="958688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The ML pipeline includes two linear and three tree-based models. For each model, key parameters were tuned using </a:t>
            </a:r>
            <a:r>
              <a:rPr lang="en-HK" sz="1800" dirty="0" err="1">
                <a:effectLst/>
                <a:latin typeface="LM Roman 10" panose="00000500000000000000" pitchFamily="50" charset="0"/>
                <a:ea typeface="Malgun Gothic" panose="020B0503020000020004" pitchFamily="34" charset="-127"/>
                <a:cs typeface="Times New Roman" panose="02020603050405020304" pitchFamily="18" charset="0"/>
              </a:rPr>
              <a:t>GridSearchCV</a:t>
            </a: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 with 5-folds, calculating the optimal combination based on our evaluation metric.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effectLst/>
              <a:latin typeface="LM Roman 10" panose="00000500000000000000" pitchFamily="50" charset="0"/>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For linear regression, we considered whether to include the intercept; for SVM, we did kernel type, regularization parameter, and gamma to balance margin maximization and individual sample influence; for decision tree, max depth to decide how deep the tree would grow, and minimum sample split to ensure splitting occurs only with sufficient samples; for random forest, we did number of trees and max depth to balance complexity and predictive power; for </a:t>
            </a:r>
            <a:r>
              <a:rPr lang="en-HK" sz="1800" dirty="0" err="1">
                <a:effectLst/>
                <a:latin typeface="LM Roman 10" panose="00000500000000000000" pitchFamily="50" charset="0"/>
                <a:ea typeface="Malgun Gothic" panose="020B0503020000020004" pitchFamily="34" charset="-127"/>
                <a:cs typeface="Times New Roman" panose="02020603050405020304" pitchFamily="18" charset="0"/>
              </a:rPr>
              <a:t>XGBoost</a:t>
            </a: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 number of boosting rounds, learning rate, max depth, subsample size and fraction of features per tree to optimize performance and efficiency.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effectLst/>
              <a:latin typeface="LM Roman 10" panose="00000500000000000000" pitchFamily="50" charset="0"/>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Repeated 5-fold CV with 10 repeats were used on all models to calculate uncertainties introduced by splitting method. The data was split into 5 folds, with each fold serving as the validation or test set while others as train sets. This was repeated 10 times with random splits, and the standard deviation of MAE across all runs were calculated to assess how performance varies due to random sampling. For models with inherent randomness by design such as random forest and </a:t>
            </a:r>
            <a:r>
              <a:rPr lang="en-HK" sz="1800" dirty="0" err="1">
                <a:effectLst/>
                <a:latin typeface="LM Roman 10" panose="00000500000000000000" pitchFamily="50" charset="0"/>
                <a:ea typeface="Malgun Gothic" panose="020B0503020000020004" pitchFamily="34" charset="-127"/>
                <a:cs typeface="Times New Roman" panose="02020603050405020304" pitchFamily="18" charset="0"/>
              </a:rPr>
              <a:t>XGBoost</a:t>
            </a: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 the 10 repeats were run with varying random seeds instead of random splits, to again calculate overall standard deviation of MAE to derive non-deterministic uncertainty.</a:t>
            </a:r>
          </a:p>
        </p:txBody>
      </p:sp>
      <p:sp>
        <p:nvSpPr>
          <p:cNvPr id="4" name="Slide Number Placeholder 3"/>
          <p:cNvSpPr>
            <a:spLocks noGrp="1"/>
          </p:cNvSpPr>
          <p:nvPr>
            <p:ph type="sldNum" sz="quarter" idx="5"/>
          </p:nvPr>
        </p:nvSpPr>
        <p:spPr/>
        <p:txBody>
          <a:bodyPr/>
          <a:lstStyle/>
          <a:p>
            <a:fld id="{6912EA46-DC10-478D-B885-9F4308F0E96D}" type="slidenum">
              <a:rPr lang="en-HK" smtClean="0"/>
              <a:t>5</a:t>
            </a:fld>
            <a:endParaRPr lang="en-HK"/>
          </a:p>
        </p:txBody>
      </p:sp>
    </p:spTree>
    <p:extLst>
      <p:ext uri="{BB962C8B-B14F-4D97-AF65-F5344CB8AC3E}">
        <p14:creationId xmlns:p14="http://schemas.microsoft.com/office/powerpoint/2010/main" val="222440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200" dirty="0">
                <a:effectLst/>
                <a:latin typeface="LM Roman 10" panose="00000500000000000000" pitchFamily="50" charset="0"/>
                <a:ea typeface="Malgun Gothic" panose="020B0503020000020004" pitchFamily="34" charset="-127"/>
                <a:cs typeface="Times New Roman" panose="02020603050405020304" pitchFamily="18" charset="0"/>
              </a:rPr>
              <a:t>MAE was chosen as the evaluation metric due to its interpretability and relevance. </a:t>
            </a:r>
            <a:r>
              <a:rPr lang="en-US" dirty="0"/>
              <a:t>It's in the same units as the target variable, making it intuitive to understand to the end-user. It also treats all errors equally by taking the absolute difference between predicted and actual values, making it less sensitive to outliers for a more </a:t>
            </a:r>
            <a:r>
              <a:rPr lang="en-US" sz="1200" dirty="0">
                <a:effectLst/>
                <a:latin typeface="LM Roman 10" panose="00000500000000000000" pitchFamily="50" charset="0"/>
                <a:ea typeface="Malgun Gothic" panose="020B0503020000020004" pitchFamily="34" charset="-127"/>
                <a:cs typeface="Times New Roman" panose="02020603050405020304" pitchFamily="18" charset="0"/>
              </a:rPr>
              <a:t>balanced view. </a:t>
            </a:r>
            <a:r>
              <a:rPr lang="en-HK" sz="1200" dirty="0">
                <a:effectLst/>
                <a:latin typeface="LM Roman 10" panose="00000500000000000000" pitchFamily="50" charset="0"/>
                <a:ea typeface="Malgun Gothic" panose="020B0503020000020004" pitchFamily="34" charset="-127"/>
                <a:cs typeface="Times New Roman" panose="02020603050405020304" pitchFamily="18" charset="0"/>
              </a:rPr>
              <a:t>On the other hand, for example, M</a:t>
            </a:r>
            <a:r>
              <a:rPr lang="en-HK" sz="1200" b="1" dirty="0">
                <a:effectLst/>
                <a:latin typeface="LM Roman 10" panose="00000500000000000000" pitchFamily="50" charset="0"/>
                <a:ea typeface="Malgun Gothic" panose="020B0503020000020004" pitchFamily="34" charset="-127"/>
                <a:cs typeface="Times New Roman" panose="02020603050405020304" pitchFamily="18" charset="0"/>
              </a:rPr>
              <a:t>S</a:t>
            </a:r>
            <a:r>
              <a:rPr lang="en-HK" sz="1200" dirty="0">
                <a:effectLst/>
                <a:latin typeface="LM Roman 10" panose="00000500000000000000" pitchFamily="50" charset="0"/>
                <a:ea typeface="Malgun Gothic" panose="020B0503020000020004" pitchFamily="34" charset="-127"/>
                <a:cs typeface="Times New Roman" panose="02020603050405020304" pitchFamily="18" charset="0"/>
              </a:rPr>
              <a:t>E would square the error terms and heavily penalize outliers, magnifying these effects and potentially skewing our evaluation.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sz="1200" dirty="0">
              <a:effectLst/>
              <a:latin typeface="LM Roman 10" panose="00000500000000000000" pitchFamily="50" charset="0"/>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As you can see, </a:t>
            </a:r>
            <a:r>
              <a:rPr lang="en-HK" sz="1800" dirty="0" err="1">
                <a:effectLst/>
                <a:latin typeface="LM Roman 10" panose="00000500000000000000" pitchFamily="50" charset="0"/>
                <a:ea typeface="Malgun Gothic" panose="020B0503020000020004" pitchFamily="34" charset="-127"/>
                <a:cs typeface="Times New Roman" panose="02020603050405020304" pitchFamily="18" charset="0"/>
              </a:rPr>
              <a:t>XGBoost</a:t>
            </a: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 showed the highest performance with the lowest MAE of 0.039. This is 45 standard deviations above the baseline model’s MAE of 0.2, representing a significant improvement. The baseline was calculated through a naïve model using the mean of the </a:t>
            </a:r>
            <a:r>
              <a:rPr lang="en-HK" sz="1800" dirty="0" err="1">
                <a:effectLst/>
                <a:latin typeface="LM Roman 10" panose="00000500000000000000" pitchFamily="50" charset="0"/>
                <a:ea typeface="Malgun Gothic" panose="020B0503020000020004" pitchFamily="34" charset="-127"/>
                <a:cs typeface="Times New Roman" panose="02020603050405020304" pitchFamily="18" charset="0"/>
              </a:rPr>
              <a:t>y_train</a:t>
            </a: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 of basically 0.5 for all predictions. The splitting uncertainty for </a:t>
            </a:r>
            <a:r>
              <a:rPr lang="en-HK" sz="1800" dirty="0" err="1">
                <a:effectLst/>
                <a:latin typeface="LM Roman 10" panose="00000500000000000000" pitchFamily="50" charset="0"/>
                <a:ea typeface="Malgun Gothic" panose="020B0503020000020004" pitchFamily="34" charset="-127"/>
                <a:cs typeface="Times New Roman" panose="02020603050405020304" pitchFamily="18" charset="0"/>
              </a:rPr>
              <a:t>XGBoost</a:t>
            </a: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 is also the smallest among all models, with also a negligible non-deterministic uncertainty, meaning it shows low variability across different splits and performs consistently even with inherent randomness.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effectLst/>
              <a:latin typeface="LM Roman 10" panose="00000500000000000000" pitchFamily="50" charset="0"/>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HK" dirty="0"/>
          </a:p>
          <a:p>
            <a:endParaRPr lang="en-HK" dirty="0"/>
          </a:p>
        </p:txBody>
      </p:sp>
      <p:sp>
        <p:nvSpPr>
          <p:cNvPr id="4" name="Slide Number Placeholder 3"/>
          <p:cNvSpPr>
            <a:spLocks noGrp="1"/>
          </p:cNvSpPr>
          <p:nvPr>
            <p:ph type="sldNum" sz="quarter" idx="5"/>
          </p:nvPr>
        </p:nvSpPr>
        <p:spPr/>
        <p:txBody>
          <a:bodyPr/>
          <a:lstStyle/>
          <a:p>
            <a:fld id="{6912EA46-DC10-478D-B885-9F4308F0E96D}" type="slidenum">
              <a:rPr lang="en-HK" smtClean="0"/>
              <a:t>6</a:t>
            </a:fld>
            <a:endParaRPr lang="en-HK"/>
          </a:p>
        </p:txBody>
      </p:sp>
    </p:spTree>
    <p:extLst>
      <p:ext uri="{BB962C8B-B14F-4D97-AF65-F5344CB8AC3E}">
        <p14:creationId xmlns:p14="http://schemas.microsoft.com/office/powerpoint/2010/main" val="2308008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As you can see from the left hand side, the dots representing predicted vs. actual are clustered closely around the perfect prediction line. On the right hand side, the dotted predicted lines also closely overlap with the actual blue line, indicating </a:t>
            </a: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meaningful predictive performance. </a:t>
            </a:r>
            <a:endParaRPr lang="en-HK"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HK" dirty="0"/>
          </a:p>
        </p:txBody>
      </p:sp>
      <p:sp>
        <p:nvSpPr>
          <p:cNvPr id="4" name="Slide Number Placeholder 3"/>
          <p:cNvSpPr>
            <a:spLocks noGrp="1"/>
          </p:cNvSpPr>
          <p:nvPr>
            <p:ph type="sldNum" sz="quarter" idx="5"/>
          </p:nvPr>
        </p:nvSpPr>
        <p:spPr/>
        <p:txBody>
          <a:bodyPr/>
          <a:lstStyle/>
          <a:p>
            <a:fld id="{6912EA46-DC10-478D-B885-9F4308F0E96D}" type="slidenum">
              <a:rPr lang="en-HK" smtClean="0"/>
              <a:t>7</a:t>
            </a:fld>
            <a:endParaRPr lang="en-HK"/>
          </a:p>
        </p:txBody>
      </p:sp>
    </p:spTree>
    <p:extLst>
      <p:ext uri="{BB962C8B-B14F-4D97-AF65-F5344CB8AC3E}">
        <p14:creationId xmlns:p14="http://schemas.microsoft.com/office/powerpoint/2010/main" val="228634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Global feature importances were calculated by model type. For linear models, permutation importance was used to measure decrease in performance after feature values were randomly shuffled, and for tree-based models, their built-in Gini importance was used to measure mean decrease in impurity. These tables show the top 3 in terms of global feature importance for each model. Feature 50 (Speed) ranks as the most important feature across all models by a wide margin, which is consistent with our findings during EDA. Feature 46 (Attack) is also notably important by ranking second in 4 out of 5 models. </a:t>
            </a:r>
            <a:endParaRPr lang="en-HK" dirty="0"/>
          </a:p>
        </p:txBody>
      </p:sp>
      <p:sp>
        <p:nvSpPr>
          <p:cNvPr id="4" name="Slide Number Placeholder 3"/>
          <p:cNvSpPr>
            <a:spLocks noGrp="1"/>
          </p:cNvSpPr>
          <p:nvPr>
            <p:ph type="sldNum" sz="quarter" idx="5"/>
          </p:nvPr>
        </p:nvSpPr>
        <p:spPr/>
        <p:txBody>
          <a:bodyPr/>
          <a:lstStyle/>
          <a:p>
            <a:fld id="{6912EA46-DC10-478D-B885-9F4308F0E96D}" type="slidenum">
              <a:rPr lang="en-HK" smtClean="0"/>
              <a:t>8</a:t>
            </a:fld>
            <a:endParaRPr lang="en-HK"/>
          </a:p>
        </p:txBody>
      </p:sp>
    </p:spTree>
    <p:extLst>
      <p:ext uri="{BB962C8B-B14F-4D97-AF65-F5344CB8AC3E}">
        <p14:creationId xmlns:p14="http://schemas.microsoft.com/office/powerpoint/2010/main" val="31436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200" dirty="0">
                <a:effectLst/>
                <a:latin typeface="LM Roman 10" panose="00000500000000000000" pitchFamily="50" charset="0"/>
                <a:ea typeface="Malgun Gothic" panose="020B0503020000020004" pitchFamily="34" charset="-127"/>
                <a:cs typeface="Times New Roman" panose="02020603050405020304" pitchFamily="18" charset="0"/>
              </a:rPr>
              <a:t>These are global SHAP summary plots, which show similar findings.</a:t>
            </a:r>
            <a:endParaRPr lang="en-HK" dirty="0"/>
          </a:p>
        </p:txBody>
      </p:sp>
      <p:sp>
        <p:nvSpPr>
          <p:cNvPr id="4" name="Slide Number Placeholder 3"/>
          <p:cNvSpPr>
            <a:spLocks noGrp="1"/>
          </p:cNvSpPr>
          <p:nvPr>
            <p:ph type="sldNum" sz="quarter" idx="5"/>
          </p:nvPr>
        </p:nvSpPr>
        <p:spPr/>
        <p:txBody>
          <a:bodyPr/>
          <a:lstStyle/>
          <a:p>
            <a:fld id="{6912EA46-DC10-478D-B885-9F4308F0E96D}" type="slidenum">
              <a:rPr lang="en-HK" smtClean="0"/>
              <a:t>9</a:t>
            </a:fld>
            <a:endParaRPr lang="en-HK"/>
          </a:p>
        </p:txBody>
      </p:sp>
    </p:spTree>
    <p:extLst>
      <p:ext uri="{BB962C8B-B14F-4D97-AF65-F5344CB8AC3E}">
        <p14:creationId xmlns:p14="http://schemas.microsoft.com/office/powerpoint/2010/main" val="2669076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effectLst/>
                <a:latin typeface="LM Roman 10" panose="00000500000000000000" pitchFamily="50" charset="0"/>
                <a:ea typeface="Malgun Gothic" panose="020B0503020000020004" pitchFamily="34" charset="-127"/>
                <a:cs typeface="Times New Roman" panose="02020603050405020304" pitchFamily="18" charset="0"/>
              </a:rPr>
              <a:t>Local feature importances were calculated through SHAP values of two instances: a typical case and an edge-case for better representation. Former was selected by identifying the one with the closest prediction to the median prediction, and the latter by the one with the largest prediction (argmax). As you can see, Speed still consistently ranks as the most locally important feature. </a:t>
            </a:r>
            <a:endParaRPr lang="en-HK" dirty="0"/>
          </a:p>
        </p:txBody>
      </p:sp>
      <p:sp>
        <p:nvSpPr>
          <p:cNvPr id="4" name="Slide Number Placeholder 3"/>
          <p:cNvSpPr>
            <a:spLocks noGrp="1"/>
          </p:cNvSpPr>
          <p:nvPr>
            <p:ph type="sldNum" sz="quarter" idx="5"/>
          </p:nvPr>
        </p:nvSpPr>
        <p:spPr/>
        <p:txBody>
          <a:bodyPr/>
          <a:lstStyle/>
          <a:p>
            <a:fld id="{6912EA46-DC10-478D-B885-9F4308F0E96D}" type="slidenum">
              <a:rPr lang="en-HK" smtClean="0"/>
              <a:t>10</a:t>
            </a:fld>
            <a:endParaRPr lang="en-HK"/>
          </a:p>
        </p:txBody>
      </p:sp>
    </p:spTree>
    <p:extLst>
      <p:ext uri="{BB962C8B-B14F-4D97-AF65-F5344CB8AC3E}">
        <p14:creationId xmlns:p14="http://schemas.microsoft.com/office/powerpoint/2010/main" val="593364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14868" y="1122363"/>
            <a:ext cx="5655212" cy="2387600"/>
          </a:xfrm>
        </p:spPr>
        <p:txBody>
          <a:bodyPr anchor="b">
            <a:normAutofit/>
          </a:bodyPr>
          <a:lstStyle>
            <a:lvl1pPr algn="ctr">
              <a:defRPr sz="5400">
                <a:solidFill>
                  <a:schemeClr val="bg1"/>
                </a:solidFill>
                <a:effectLst>
                  <a:outerShdw blurRad="38100" dist="38100" dir="2700000" algn="tl">
                    <a:srgbClr val="000000">
                      <a:alpha val="43137"/>
                    </a:srgbClr>
                  </a:outerShdw>
                </a:effectLst>
              </a:defRPr>
            </a:lvl1pPr>
          </a:lstStyle>
          <a:p>
            <a:r>
              <a:rPr lang="en-US"/>
              <a:t>Click to edit Master title style</a:t>
            </a:r>
          </a:p>
        </p:txBody>
      </p:sp>
      <p:sp>
        <p:nvSpPr>
          <p:cNvPr id="3" name="Subtitle 2"/>
          <p:cNvSpPr>
            <a:spLocks noGrp="1"/>
          </p:cNvSpPr>
          <p:nvPr>
            <p:ph type="subTitle" idx="1"/>
          </p:nvPr>
        </p:nvSpPr>
        <p:spPr>
          <a:xfrm>
            <a:off x="6414868" y="3602038"/>
            <a:ext cx="56552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7904187"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7904187" cy="1500187"/>
          </a:xfrm>
        </p:spPr>
        <p:txBody>
          <a:bodyPr/>
          <a:lstStyle>
            <a:lvl1pPr marL="0" indent="0">
              <a:buNone/>
              <a:defRPr sz="2400">
                <a:solidFill>
                  <a:srgbClr val="14204A"/>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293033"/>
            <a:ext cx="5181600" cy="38839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93033"/>
            <a:ext cx="5181600" cy="38839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203182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855741"/>
            <a:ext cx="5157787" cy="3333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203182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855741"/>
            <a:ext cx="5183188" cy="3333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428" y="284661"/>
            <a:ext cx="792597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288291"/>
            <a:ext cx="10515600" cy="38886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76D79ED-3FA7-4EF8-964B-EB8BCFAB02F8}" type="datetimeFigureOut">
              <a:rPr lang="en-US" smtClean="0"/>
              <a:pPr/>
              <a:t>9/19/2024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758483" cy="365125"/>
          </a:xfrm>
          <a:prstGeom prst="rect">
            <a:avLst/>
          </a:prstGeom>
        </p:spPr>
        <p:txBody>
          <a:bodyPr vert="horz" lIns="91440" tIns="45720" rIns="91440" bIns="45720" rtlCol="0" anchor="ctr"/>
          <a:lstStyle>
            <a:lvl1pPr algn="r">
              <a:defRPr sz="1200">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14204A"/>
          </a:solidFill>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14868" y="1282148"/>
            <a:ext cx="5655212" cy="2387600"/>
          </a:xfrm>
        </p:spPr>
        <p:txBody>
          <a:bodyPr>
            <a:noAutofit/>
          </a:bodyPr>
          <a:lstStyle/>
          <a:p>
            <a:r>
              <a:rPr lang="en-US" sz="8500" spc="100" dirty="0" err="1">
                <a:latin typeface="Pokemon Pixel Font" panose="00000400000000000000" pitchFamily="2" charset="0"/>
              </a:rPr>
              <a:t>Pokemon</a:t>
            </a:r>
            <a:r>
              <a:rPr lang="en-US" sz="8500" spc="100" dirty="0">
                <a:latin typeface="Pokemon Pixel Font" panose="00000400000000000000" pitchFamily="2" charset="0"/>
              </a:rPr>
              <a:t> Battle</a:t>
            </a:r>
            <a:br>
              <a:rPr lang="en-US" sz="8500" spc="100" dirty="0">
                <a:latin typeface="Pokemon Pixel Font" panose="00000400000000000000" pitchFamily="2" charset="0"/>
              </a:rPr>
            </a:br>
            <a:r>
              <a:rPr lang="en-US" sz="8500" spc="100" dirty="0">
                <a:latin typeface="Pokemon Pixel Font" panose="00000400000000000000" pitchFamily="2" charset="0"/>
              </a:rPr>
              <a:t>Analysis</a:t>
            </a:r>
          </a:p>
        </p:txBody>
      </p:sp>
      <p:sp>
        <p:nvSpPr>
          <p:cNvPr id="3" name="Subtitle 2"/>
          <p:cNvSpPr>
            <a:spLocks noGrp="1"/>
          </p:cNvSpPr>
          <p:nvPr>
            <p:ph type="subTitle" idx="1"/>
          </p:nvPr>
        </p:nvSpPr>
        <p:spPr>
          <a:xfrm>
            <a:off x="6414868" y="3920089"/>
            <a:ext cx="5655212" cy="1864023"/>
          </a:xfrm>
        </p:spPr>
        <p:txBody>
          <a:bodyPr>
            <a:normAutofit fontScale="92500" lnSpcReduction="20000"/>
          </a:bodyPr>
          <a:lstStyle/>
          <a:p>
            <a:r>
              <a:rPr lang="en-HK" sz="4000" b="1" spc="100" dirty="0">
                <a:solidFill>
                  <a:srgbClr val="FFCE00"/>
                </a:solidFill>
                <a:latin typeface="Pokemon Pixel Font" panose="00000400000000000000" pitchFamily="2" charset="0"/>
              </a:rPr>
              <a:t>DATA1030 Final Presentation</a:t>
            </a:r>
          </a:p>
          <a:p>
            <a:r>
              <a:rPr lang="en-HK" sz="4000" b="1" spc="100" dirty="0">
                <a:latin typeface="Pokemon Pixel Font" panose="00000400000000000000" pitchFamily="2" charset="0"/>
              </a:rPr>
              <a:t>Taemin Huh</a:t>
            </a:r>
          </a:p>
          <a:p>
            <a:r>
              <a:rPr lang="en-HK" sz="3200" b="1" spc="100" dirty="0">
                <a:latin typeface="Pokemon Pixel Font" panose="00000400000000000000" pitchFamily="2" charset="0"/>
              </a:rPr>
              <a:t>Brown University DSI</a:t>
            </a:r>
          </a:p>
          <a:p>
            <a:r>
              <a:rPr lang="en-US" sz="1800" b="1" spc="100" dirty="0">
                <a:latin typeface="Pokemon Pixel Font" panose="00000400000000000000" pitchFamily="2" charset="0"/>
              </a:rPr>
              <a:t>https://github.com/taemin-huh/data1030-project/</a:t>
            </a:r>
          </a:p>
        </p:txBody>
      </p:sp>
      <p:pic>
        <p:nvPicPr>
          <p:cNvPr id="8" name="Picture 7" descr="A picture containing text&#10;&#10;Description automatically generated">
            <a:extLst>
              <a:ext uri="{FF2B5EF4-FFF2-40B4-BE49-F238E27FC236}">
                <a16:creationId xmlns:a16="http://schemas.microsoft.com/office/drawing/2014/main" id="{5BE39170-A844-6D12-B9AF-08FA2A20E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0629" y="320577"/>
            <a:ext cx="2155371" cy="2155371"/>
          </a:xfrm>
          <a:prstGeom prst="rect">
            <a:avLst/>
          </a:prstGeom>
        </p:spPr>
      </p:pic>
      <p:pic>
        <p:nvPicPr>
          <p:cNvPr id="21" name="Picture 20" descr="Logo&#10;&#10;Description automatically generated with medium confidence">
            <a:extLst>
              <a:ext uri="{FF2B5EF4-FFF2-40B4-BE49-F238E27FC236}">
                <a16:creationId xmlns:a16="http://schemas.microsoft.com/office/drawing/2014/main" id="{CADCF7B8-4672-9E69-FE38-E3BD98678C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284" y="3997644"/>
            <a:ext cx="2759165" cy="2759165"/>
          </a:xfrm>
          <a:prstGeom prst="rect">
            <a:avLst/>
          </a:prstGeom>
        </p:spPr>
      </p:pic>
      <p:pic>
        <p:nvPicPr>
          <p:cNvPr id="12" name="Picture 6">
            <a:extLst>
              <a:ext uri="{FF2B5EF4-FFF2-40B4-BE49-F238E27FC236}">
                <a16:creationId xmlns:a16="http://schemas.microsoft.com/office/drawing/2014/main" id="{8D133305-2C0B-F99A-B1EF-D02C1FE29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689" y="4000818"/>
            <a:ext cx="2759166" cy="27591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2">
            <a:extLst>
              <a:ext uri="{FF2B5EF4-FFF2-40B4-BE49-F238E27FC236}">
                <a16:creationId xmlns:a16="http://schemas.microsoft.com/office/drawing/2014/main" id="{4B5A308A-0224-69FB-271A-A7B168ED94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61750" y="654729"/>
            <a:ext cx="1885193" cy="1719296"/>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756CB221-168C-B9E9-7118-3F6482CC7007}"/>
              </a:ext>
            </a:extLst>
          </p:cNvPr>
          <p:cNvSpPr txBox="1">
            <a:spLocks/>
          </p:cNvSpPr>
          <p:nvPr/>
        </p:nvSpPr>
        <p:spPr>
          <a:xfrm>
            <a:off x="10368871" y="134605"/>
            <a:ext cx="1735341" cy="4543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HK" sz="2100" b="1" spc="100" dirty="0">
                <a:latin typeface="Pokemon Pixel Font" panose="00000400000000000000" pitchFamily="2" charset="0"/>
              </a:rPr>
              <a:t>20/09/2024</a:t>
            </a:r>
            <a:endParaRPr lang="en-US" sz="2100" b="1" spc="100" dirty="0">
              <a:latin typeface="Pokemon Pixel Font" panose="00000400000000000000" pitchFamily="2" charset="0"/>
            </a:endParaRPr>
          </a:p>
        </p:txBody>
      </p:sp>
    </p:spTree>
    <p:extLst>
      <p:ext uri="{BB962C8B-B14F-4D97-AF65-F5344CB8AC3E}">
        <p14:creationId xmlns:p14="http://schemas.microsoft.com/office/powerpoint/2010/main" val="2561979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6644-E843-B366-C2DF-E9EDA2EC79F1}"/>
              </a:ext>
            </a:extLst>
          </p:cNvPr>
          <p:cNvSpPr txBox="1">
            <a:spLocks/>
          </p:cNvSpPr>
          <p:nvPr/>
        </p:nvSpPr>
        <p:spPr>
          <a:xfrm>
            <a:off x="227428" y="284661"/>
            <a:ext cx="10711068" cy="1325563"/>
          </a:xfrm>
          <a:prstGeom prst="rect">
            <a:avLst/>
          </a:prstGeom>
        </p:spPr>
        <p:txBody>
          <a:bodyPr lIns="274320">
            <a:normAutofit/>
          </a:bodyPr>
          <a:lstStyle>
            <a:lvl1pPr algn="ctr" defTabSz="914400" rtl="0" eaLnBrk="1" latinLnBrk="0" hangingPunct="1">
              <a:lnSpc>
                <a:spcPct val="90000"/>
              </a:lnSpc>
              <a:spcBef>
                <a:spcPct val="0"/>
              </a:spcBef>
              <a:buNone/>
              <a:defRPr sz="4400" b="1" kern="1200">
                <a:solidFill>
                  <a:srgbClr val="14204A"/>
                </a:solidFill>
                <a:effectLst/>
                <a:latin typeface="+mj-lt"/>
                <a:ea typeface="+mj-ea"/>
                <a:cs typeface="+mj-cs"/>
              </a:defRPr>
            </a:lvl1pPr>
          </a:lstStyle>
          <a:p>
            <a:pPr algn="l"/>
            <a:r>
              <a:rPr lang="en-US" sz="6000" spc="100" dirty="0">
                <a:solidFill>
                  <a:schemeClr val="bg1"/>
                </a:solidFill>
                <a:latin typeface="Pokemon Pixel Font" panose="00000400000000000000" pitchFamily="2" charset="0"/>
              </a:rPr>
              <a:t>Results (Cont’d)</a:t>
            </a:r>
          </a:p>
        </p:txBody>
      </p:sp>
      <p:sp>
        <p:nvSpPr>
          <p:cNvPr id="5" name="TextBox 4">
            <a:extLst>
              <a:ext uri="{FF2B5EF4-FFF2-40B4-BE49-F238E27FC236}">
                <a16:creationId xmlns:a16="http://schemas.microsoft.com/office/drawing/2014/main" id="{C64D9D2A-0A94-8A1F-644C-61D84FBB6D68}"/>
              </a:ext>
            </a:extLst>
          </p:cNvPr>
          <p:cNvSpPr txBox="1"/>
          <p:nvPr/>
        </p:nvSpPr>
        <p:spPr>
          <a:xfrm>
            <a:off x="2522857" y="1356308"/>
            <a:ext cx="7146285" cy="507831"/>
          </a:xfrm>
          <a:prstGeom prst="rect">
            <a:avLst/>
          </a:prstGeom>
          <a:noFill/>
        </p:spPr>
        <p:txBody>
          <a:bodyPr wrap="square" rtlCol="0">
            <a:spAutoFit/>
          </a:bodyPr>
          <a:lstStyle/>
          <a:p>
            <a:pPr algn="ctr"/>
            <a:r>
              <a:rPr lang="en-HK" sz="2700" b="1" spc="100" dirty="0">
                <a:solidFill>
                  <a:srgbClr val="FFCE00"/>
                </a:solidFill>
                <a:latin typeface="Pokemon Pixel Font" panose="00000400000000000000" pitchFamily="2" charset="0"/>
              </a:rPr>
              <a:t>Local Feature Importances</a:t>
            </a:r>
            <a:r>
              <a:rPr lang="en-HK" sz="2700" b="1" spc="100" dirty="0">
                <a:solidFill>
                  <a:schemeClr val="bg1"/>
                </a:solidFill>
                <a:latin typeface="Pokemon Pixel Font" panose="00000400000000000000" pitchFamily="2" charset="0"/>
              </a:rPr>
              <a:t>: SHAP Force Plots</a:t>
            </a:r>
            <a:endParaRPr lang="en-HK" sz="2200" b="1" spc="100" dirty="0">
              <a:solidFill>
                <a:schemeClr val="bg1"/>
              </a:solidFill>
              <a:latin typeface="Pokemon Pixel Font" panose="00000400000000000000" pitchFamily="2" charset="0"/>
            </a:endParaRPr>
          </a:p>
        </p:txBody>
      </p:sp>
      <p:grpSp>
        <p:nvGrpSpPr>
          <p:cNvPr id="33" name="Group 32">
            <a:extLst>
              <a:ext uri="{FF2B5EF4-FFF2-40B4-BE49-F238E27FC236}">
                <a16:creationId xmlns:a16="http://schemas.microsoft.com/office/drawing/2014/main" id="{9358F666-73B4-FA70-5E96-F07906BB0FC1}"/>
              </a:ext>
            </a:extLst>
          </p:cNvPr>
          <p:cNvGrpSpPr/>
          <p:nvPr/>
        </p:nvGrpSpPr>
        <p:grpSpPr>
          <a:xfrm>
            <a:off x="237085" y="2676254"/>
            <a:ext cx="11717830" cy="2744286"/>
            <a:chOff x="273370" y="2676254"/>
            <a:chExt cx="11717830" cy="2744286"/>
          </a:xfrm>
        </p:grpSpPr>
        <p:pic>
          <p:nvPicPr>
            <p:cNvPr id="11" name="Picture 10" descr="A red line with black text&#10;&#10;Description automatically generated">
              <a:extLst>
                <a:ext uri="{FF2B5EF4-FFF2-40B4-BE49-F238E27FC236}">
                  <a16:creationId xmlns:a16="http://schemas.microsoft.com/office/drawing/2014/main" id="{5EAD8856-672D-2939-D6EC-DDAC14073B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370" y="4151350"/>
              <a:ext cx="5770959" cy="1269190"/>
            </a:xfrm>
            <a:prstGeom prst="rect">
              <a:avLst/>
            </a:prstGeom>
          </p:spPr>
        </p:pic>
        <p:pic>
          <p:nvPicPr>
            <p:cNvPr id="26" name="Picture 25" descr="A screenshot of a graph&#10;&#10;Description automatically generated">
              <a:extLst>
                <a:ext uri="{FF2B5EF4-FFF2-40B4-BE49-F238E27FC236}">
                  <a16:creationId xmlns:a16="http://schemas.microsoft.com/office/drawing/2014/main" id="{7FBAD52A-ADBD-F974-85DB-C0B4B0D279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370" y="2676254"/>
              <a:ext cx="5770959" cy="1325563"/>
            </a:xfrm>
            <a:prstGeom prst="rect">
              <a:avLst/>
            </a:prstGeom>
          </p:spPr>
        </p:pic>
        <p:pic>
          <p:nvPicPr>
            <p:cNvPr id="28" name="Picture 27" descr="A screenshot of a graph&#10;&#10;Description automatically generated">
              <a:extLst>
                <a:ext uri="{FF2B5EF4-FFF2-40B4-BE49-F238E27FC236}">
                  <a16:creationId xmlns:a16="http://schemas.microsoft.com/office/drawing/2014/main" id="{704C8CFE-DF85-4818-BE0E-CA4B5C1401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20241" y="2676254"/>
              <a:ext cx="5770959" cy="1330629"/>
            </a:xfrm>
            <a:prstGeom prst="rect">
              <a:avLst/>
            </a:prstGeom>
          </p:spPr>
        </p:pic>
        <p:pic>
          <p:nvPicPr>
            <p:cNvPr id="30" name="Picture 29" descr="A red line with black numbers&#10;&#10;Description automatically generated">
              <a:extLst>
                <a:ext uri="{FF2B5EF4-FFF2-40B4-BE49-F238E27FC236}">
                  <a16:creationId xmlns:a16="http://schemas.microsoft.com/office/drawing/2014/main" id="{7F8B2A8D-3B8A-12E9-3CDC-4307C9F0B6B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0241" y="4155368"/>
              <a:ext cx="5770959" cy="1260004"/>
            </a:xfrm>
            <a:prstGeom prst="rect">
              <a:avLst/>
            </a:prstGeom>
          </p:spPr>
        </p:pic>
      </p:grpSp>
      <p:sp>
        <p:nvSpPr>
          <p:cNvPr id="34" name="TextBox 33">
            <a:extLst>
              <a:ext uri="{FF2B5EF4-FFF2-40B4-BE49-F238E27FC236}">
                <a16:creationId xmlns:a16="http://schemas.microsoft.com/office/drawing/2014/main" id="{2C0F74A0-B7D0-B622-DA56-BF09FC6E85E4}"/>
              </a:ext>
            </a:extLst>
          </p:cNvPr>
          <p:cNvSpPr txBox="1"/>
          <p:nvPr/>
        </p:nvSpPr>
        <p:spPr>
          <a:xfrm>
            <a:off x="300388" y="2222284"/>
            <a:ext cx="5644352" cy="400110"/>
          </a:xfrm>
          <a:prstGeom prst="rect">
            <a:avLst/>
          </a:prstGeom>
          <a:noFill/>
        </p:spPr>
        <p:txBody>
          <a:bodyPr wrap="square" rtlCol="0">
            <a:spAutoFit/>
          </a:bodyPr>
          <a:lstStyle/>
          <a:p>
            <a:pPr algn="ctr"/>
            <a:r>
              <a:rPr lang="en-HK" sz="2000" b="1" spc="100" dirty="0">
                <a:solidFill>
                  <a:srgbClr val="FFCE00"/>
                </a:solidFill>
                <a:latin typeface="Pokemon Pixel Font" panose="00000400000000000000" pitchFamily="2" charset="0"/>
              </a:rPr>
              <a:t>Linear Regression</a:t>
            </a:r>
            <a:r>
              <a:rPr lang="en-HK" sz="2000" b="1" spc="100" dirty="0">
                <a:solidFill>
                  <a:schemeClr val="bg1"/>
                </a:solidFill>
                <a:latin typeface="Pokemon Pixel Font" panose="00000400000000000000" pitchFamily="2" charset="0"/>
              </a:rPr>
              <a:t>: Typical Case (Above) </a:t>
            </a:r>
            <a:r>
              <a:rPr lang="en-HK" sz="2000" b="1" spc="100" dirty="0">
                <a:solidFill>
                  <a:schemeClr val="bg1"/>
                </a:solidFill>
                <a:latin typeface="Pokemon Fire Red" panose="00000400000000000000" pitchFamily="2" charset="0"/>
              </a:rPr>
              <a:t>&amp;</a:t>
            </a:r>
            <a:r>
              <a:rPr lang="en-HK" sz="2000" b="1" spc="100" dirty="0">
                <a:solidFill>
                  <a:schemeClr val="bg1"/>
                </a:solidFill>
                <a:latin typeface="Pokemon Pixel Font" panose="00000400000000000000" pitchFamily="2" charset="0"/>
              </a:rPr>
              <a:t> Edge Case (Below)</a:t>
            </a:r>
          </a:p>
        </p:txBody>
      </p:sp>
      <p:sp>
        <p:nvSpPr>
          <p:cNvPr id="35" name="TextBox 34">
            <a:extLst>
              <a:ext uri="{FF2B5EF4-FFF2-40B4-BE49-F238E27FC236}">
                <a16:creationId xmlns:a16="http://schemas.microsoft.com/office/drawing/2014/main" id="{E8C44B1B-4BB5-7570-55F2-286AC0471F3F}"/>
              </a:ext>
            </a:extLst>
          </p:cNvPr>
          <p:cNvSpPr txBox="1"/>
          <p:nvPr/>
        </p:nvSpPr>
        <p:spPr>
          <a:xfrm>
            <a:off x="6541383" y="2222284"/>
            <a:ext cx="5056104" cy="400110"/>
          </a:xfrm>
          <a:prstGeom prst="rect">
            <a:avLst/>
          </a:prstGeom>
          <a:noFill/>
        </p:spPr>
        <p:txBody>
          <a:bodyPr wrap="square" rtlCol="0">
            <a:spAutoFit/>
          </a:bodyPr>
          <a:lstStyle/>
          <a:p>
            <a:pPr algn="ctr"/>
            <a:r>
              <a:rPr lang="en-HK" sz="2000" b="1" spc="100" dirty="0">
                <a:solidFill>
                  <a:srgbClr val="FFCE00"/>
                </a:solidFill>
                <a:latin typeface="Pokemon Pixel Font" panose="00000400000000000000" pitchFamily="2" charset="0"/>
              </a:rPr>
              <a:t>SVM</a:t>
            </a:r>
            <a:r>
              <a:rPr lang="en-HK" sz="2000" b="1" spc="100" dirty="0">
                <a:solidFill>
                  <a:schemeClr val="bg1"/>
                </a:solidFill>
                <a:latin typeface="Pokemon Pixel Font" panose="00000400000000000000" pitchFamily="2" charset="0"/>
              </a:rPr>
              <a:t>: Typical Case (Above) </a:t>
            </a:r>
            <a:r>
              <a:rPr lang="en-HK" sz="2000" b="1" spc="100" dirty="0">
                <a:solidFill>
                  <a:schemeClr val="bg1"/>
                </a:solidFill>
                <a:latin typeface="Pokemon Fire Red" panose="00000400000000000000" pitchFamily="2" charset="0"/>
              </a:rPr>
              <a:t>&amp;</a:t>
            </a:r>
            <a:r>
              <a:rPr lang="en-HK" sz="2000" b="1" spc="100" dirty="0">
                <a:solidFill>
                  <a:schemeClr val="bg1"/>
                </a:solidFill>
                <a:latin typeface="Pokemon Pixel Font" panose="00000400000000000000" pitchFamily="2" charset="0"/>
              </a:rPr>
              <a:t> Edge Case (Below)</a:t>
            </a:r>
          </a:p>
        </p:txBody>
      </p:sp>
    </p:spTree>
    <p:extLst>
      <p:ext uri="{BB962C8B-B14F-4D97-AF65-F5344CB8AC3E}">
        <p14:creationId xmlns:p14="http://schemas.microsoft.com/office/powerpoint/2010/main" val="470005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6644-E843-B366-C2DF-E9EDA2EC79F1}"/>
              </a:ext>
            </a:extLst>
          </p:cNvPr>
          <p:cNvSpPr txBox="1">
            <a:spLocks/>
          </p:cNvSpPr>
          <p:nvPr/>
        </p:nvSpPr>
        <p:spPr>
          <a:xfrm>
            <a:off x="227428" y="284661"/>
            <a:ext cx="10711068" cy="1325563"/>
          </a:xfrm>
          <a:prstGeom prst="rect">
            <a:avLst/>
          </a:prstGeom>
        </p:spPr>
        <p:txBody>
          <a:bodyPr lIns="274320">
            <a:normAutofit/>
          </a:bodyPr>
          <a:lstStyle>
            <a:lvl1pPr algn="ctr" defTabSz="914400" rtl="0" eaLnBrk="1" latinLnBrk="0" hangingPunct="1">
              <a:lnSpc>
                <a:spcPct val="90000"/>
              </a:lnSpc>
              <a:spcBef>
                <a:spcPct val="0"/>
              </a:spcBef>
              <a:buNone/>
              <a:defRPr sz="4400" b="1" kern="1200">
                <a:solidFill>
                  <a:srgbClr val="14204A"/>
                </a:solidFill>
                <a:effectLst/>
                <a:latin typeface="+mj-lt"/>
                <a:ea typeface="+mj-ea"/>
                <a:cs typeface="+mj-cs"/>
              </a:defRPr>
            </a:lvl1pPr>
          </a:lstStyle>
          <a:p>
            <a:pPr algn="l"/>
            <a:r>
              <a:rPr lang="en-US" sz="6000" spc="100" dirty="0">
                <a:solidFill>
                  <a:schemeClr val="bg1"/>
                </a:solidFill>
                <a:latin typeface="Pokemon Pixel Font" panose="00000400000000000000" pitchFamily="2" charset="0"/>
              </a:rPr>
              <a:t>Results (Cont’d)</a:t>
            </a:r>
          </a:p>
        </p:txBody>
      </p:sp>
      <p:sp>
        <p:nvSpPr>
          <p:cNvPr id="5" name="TextBox 4">
            <a:extLst>
              <a:ext uri="{FF2B5EF4-FFF2-40B4-BE49-F238E27FC236}">
                <a16:creationId xmlns:a16="http://schemas.microsoft.com/office/drawing/2014/main" id="{C64D9D2A-0A94-8A1F-644C-61D84FBB6D68}"/>
              </a:ext>
            </a:extLst>
          </p:cNvPr>
          <p:cNvSpPr txBox="1"/>
          <p:nvPr/>
        </p:nvSpPr>
        <p:spPr>
          <a:xfrm>
            <a:off x="2522857" y="1356308"/>
            <a:ext cx="7146285" cy="507831"/>
          </a:xfrm>
          <a:prstGeom prst="rect">
            <a:avLst/>
          </a:prstGeom>
          <a:noFill/>
        </p:spPr>
        <p:txBody>
          <a:bodyPr wrap="square" rtlCol="0">
            <a:spAutoFit/>
          </a:bodyPr>
          <a:lstStyle/>
          <a:p>
            <a:pPr algn="ctr"/>
            <a:r>
              <a:rPr lang="en-HK" sz="2700" b="1" spc="100" dirty="0">
                <a:solidFill>
                  <a:srgbClr val="FFCE00"/>
                </a:solidFill>
                <a:latin typeface="Pokemon Pixel Font" panose="00000400000000000000" pitchFamily="2" charset="0"/>
              </a:rPr>
              <a:t>Local Feature Importances</a:t>
            </a:r>
            <a:r>
              <a:rPr lang="en-HK" sz="2700" b="1" spc="100" dirty="0">
                <a:solidFill>
                  <a:schemeClr val="bg1"/>
                </a:solidFill>
                <a:latin typeface="Pokemon Pixel Font" panose="00000400000000000000" pitchFamily="2" charset="0"/>
              </a:rPr>
              <a:t>: SHAP Force Plots</a:t>
            </a:r>
            <a:endParaRPr lang="en-HK" sz="2200" b="1" spc="100" dirty="0">
              <a:solidFill>
                <a:schemeClr val="bg1"/>
              </a:solidFill>
              <a:latin typeface="Pokemon Pixel Font" panose="00000400000000000000" pitchFamily="2" charset="0"/>
            </a:endParaRPr>
          </a:p>
        </p:txBody>
      </p:sp>
      <p:sp>
        <p:nvSpPr>
          <p:cNvPr id="34" name="TextBox 33">
            <a:extLst>
              <a:ext uri="{FF2B5EF4-FFF2-40B4-BE49-F238E27FC236}">
                <a16:creationId xmlns:a16="http://schemas.microsoft.com/office/drawing/2014/main" id="{2C0F74A0-B7D0-B622-DA56-BF09FC6E85E4}"/>
              </a:ext>
            </a:extLst>
          </p:cNvPr>
          <p:cNvSpPr txBox="1"/>
          <p:nvPr/>
        </p:nvSpPr>
        <p:spPr>
          <a:xfrm>
            <a:off x="451648" y="2222284"/>
            <a:ext cx="5341831" cy="400110"/>
          </a:xfrm>
          <a:prstGeom prst="rect">
            <a:avLst/>
          </a:prstGeom>
          <a:noFill/>
        </p:spPr>
        <p:txBody>
          <a:bodyPr wrap="square" rtlCol="0">
            <a:spAutoFit/>
          </a:bodyPr>
          <a:lstStyle/>
          <a:p>
            <a:pPr algn="ctr"/>
            <a:r>
              <a:rPr lang="en-HK" sz="2000" b="1" spc="100" dirty="0">
                <a:solidFill>
                  <a:srgbClr val="FFCE00"/>
                </a:solidFill>
                <a:latin typeface="Pokemon Pixel Font" panose="00000400000000000000" pitchFamily="2" charset="0"/>
              </a:rPr>
              <a:t>Decision Tree</a:t>
            </a:r>
            <a:r>
              <a:rPr lang="en-HK" sz="2000" b="1" spc="100" dirty="0">
                <a:solidFill>
                  <a:schemeClr val="bg1"/>
                </a:solidFill>
                <a:latin typeface="Pokemon Pixel Font" panose="00000400000000000000" pitchFamily="2" charset="0"/>
              </a:rPr>
              <a:t>: Typical Case (Above) </a:t>
            </a:r>
            <a:r>
              <a:rPr lang="en-HK" sz="2000" b="1" spc="100" dirty="0">
                <a:solidFill>
                  <a:schemeClr val="bg1"/>
                </a:solidFill>
                <a:latin typeface="Pokemon Fire Red" panose="00000400000000000000" pitchFamily="2" charset="0"/>
              </a:rPr>
              <a:t>&amp;</a:t>
            </a:r>
            <a:r>
              <a:rPr lang="en-HK" sz="2000" b="1" spc="100" dirty="0">
                <a:solidFill>
                  <a:schemeClr val="bg1"/>
                </a:solidFill>
                <a:latin typeface="Pokemon Pixel Font" panose="00000400000000000000" pitchFamily="2" charset="0"/>
              </a:rPr>
              <a:t> Edge Case (Below)</a:t>
            </a:r>
          </a:p>
        </p:txBody>
      </p:sp>
      <p:sp>
        <p:nvSpPr>
          <p:cNvPr id="35" name="TextBox 34">
            <a:extLst>
              <a:ext uri="{FF2B5EF4-FFF2-40B4-BE49-F238E27FC236}">
                <a16:creationId xmlns:a16="http://schemas.microsoft.com/office/drawing/2014/main" id="{E8C44B1B-4BB5-7570-55F2-286AC0471F3F}"/>
              </a:ext>
            </a:extLst>
          </p:cNvPr>
          <p:cNvSpPr txBox="1"/>
          <p:nvPr/>
        </p:nvSpPr>
        <p:spPr>
          <a:xfrm>
            <a:off x="6356596" y="2222284"/>
            <a:ext cx="5419604" cy="400110"/>
          </a:xfrm>
          <a:prstGeom prst="rect">
            <a:avLst/>
          </a:prstGeom>
          <a:noFill/>
        </p:spPr>
        <p:txBody>
          <a:bodyPr wrap="square" rtlCol="0">
            <a:spAutoFit/>
          </a:bodyPr>
          <a:lstStyle/>
          <a:p>
            <a:pPr algn="ctr"/>
            <a:r>
              <a:rPr lang="en-HK" sz="2000" b="1" spc="100" dirty="0">
                <a:solidFill>
                  <a:srgbClr val="FFCE00"/>
                </a:solidFill>
                <a:latin typeface="Pokemon Pixel Font" panose="00000400000000000000" pitchFamily="2" charset="0"/>
              </a:rPr>
              <a:t>Random Forest</a:t>
            </a:r>
            <a:r>
              <a:rPr lang="en-HK" sz="2000" b="1" spc="100" dirty="0">
                <a:solidFill>
                  <a:schemeClr val="bg1"/>
                </a:solidFill>
                <a:latin typeface="Pokemon Pixel Font" panose="00000400000000000000" pitchFamily="2" charset="0"/>
              </a:rPr>
              <a:t>: Typical Case (Above) </a:t>
            </a:r>
            <a:r>
              <a:rPr lang="en-HK" sz="2000" b="1" spc="100" dirty="0">
                <a:solidFill>
                  <a:schemeClr val="bg1"/>
                </a:solidFill>
                <a:latin typeface="Pokemon Fire Red" panose="00000400000000000000" pitchFamily="2" charset="0"/>
              </a:rPr>
              <a:t>&amp;</a:t>
            </a:r>
            <a:r>
              <a:rPr lang="en-HK" sz="2000" b="1" spc="100" dirty="0">
                <a:solidFill>
                  <a:schemeClr val="bg1"/>
                </a:solidFill>
                <a:latin typeface="Pokemon Pixel Font" panose="00000400000000000000" pitchFamily="2" charset="0"/>
              </a:rPr>
              <a:t> Edge Case (Below)</a:t>
            </a:r>
          </a:p>
        </p:txBody>
      </p:sp>
      <p:pic>
        <p:nvPicPr>
          <p:cNvPr id="8" name="Picture 7" descr="A red line with black text&#10;&#10;Description automatically generated">
            <a:extLst>
              <a:ext uri="{FF2B5EF4-FFF2-40B4-BE49-F238E27FC236}">
                <a16:creationId xmlns:a16="http://schemas.microsoft.com/office/drawing/2014/main" id="{9142247C-9D05-E447-6A07-3089AEE089D2}"/>
              </a:ext>
            </a:extLst>
          </p:cNvPr>
          <p:cNvPicPr>
            <a:picLocks noChangeAspect="1"/>
          </p:cNvPicPr>
          <p:nvPr/>
        </p:nvPicPr>
        <p:blipFill>
          <a:blip r:embed="rId3" cstate="print">
            <a:extLst>
              <a:ext uri="{28A0092B-C50C-407E-A947-70E740481C1C}">
                <a14:useLocalDpi xmlns:a14="http://schemas.microsoft.com/office/drawing/2010/main" val="0"/>
              </a:ext>
            </a:extLst>
          </a:blip>
          <a:srcRect t="1" b="5380"/>
          <a:stretch/>
        </p:blipFill>
        <p:spPr>
          <a:xfrm>
            <a:off x="237085" y="4151350"/>
            <a:ext cx="5770959" cy="1195091"/>
          </a:xfrm>
          <a:prstGeom prst="rect">
            <a:avLst/>
          </a:prstGeom>
        </p:spPr>
      </p:pic>
      <p:pic>
        <p:nvPicPr>
          <p:cNvPr id="9" name="Picture 8" descr="A red line with black text&#10;&#10;Description automatically generated">
            <a:extLst>
              <a:ext uri="{FF2B5EF4-FFF2-40B4-BE49-F238E27FC236}">
                <a16:creationId xmlns:a16="http://schemas.microsoft.com/office/drawing/2014/main" id="{613F0EAC-4C47-6DA1-47B7-A90C6A2D246C}"/>
              </a:ext>
            </a:extLst>
          </p:cNvPr>
          <p:cNvPicPr>
            <a:picLocks noChangeAspect="1"/>
          </p:cNvPicPr>
          <p:nvPr/>
        </p:nvPicPr>
        <p:blipFill>
          <a:blip r:embed="rId4" cstate="print">
            <a:extLst>
              <a:ext uri="{28A0092B-C50C-407E-A947-70E740481C1C}">
                <a14:useLocalDpi xmlns:a14="http://schemas.microsoft.com/office/drawing/2010/main" val="0"/>
              </a:ext>
            </a:extLst>
          </a:blip>
          <a:srcRect t="1" b="359"/>
          <a:stretch/>
        </p:blipFill>
        <p:spPr>
          <a:xfrm>
            <a:off x="227428" y="2680920"/>
            <a:ext cx="5780616" cy="1293464"/>
          </a:xfrm>
          <a:prstGeom prst="rect">
            <a:avLst/>
          </a:prstGeom>
        </p:spPr>
      </p:pic>
      <p:pic>
        <p:nvPicPr>
          <p:cNvPr id="15" name="Picture 14" descr="A pink line with black text&#10;&#10;Description automatically generated">
            <a:extLst>
              <a:ext uri="{FF2B5EF4-FFF2-40B4-BE49-F238E27FC236}">
                <a16:creationId xmlns:a16="http://schemas.microsoft.com/office/drawing/2014/main" id="{4F6579AA-EF39-3D1A-A066-ED462C77EC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7883" y="2676254"/>
            <a:ext cx="5777031" cy="1298129"/>
          </a:xfrm>
          <a:prstGeom prst="rect">
            <a:avLst/>
          </a:prstGeom>
        </p:spPr>
      </p:pic>
      <p:pic>
        <p:nvPicPr>
          <p:cNvPr id="16" name="Picture 15" descr="A red line on a white background&#10;&#10;Description automatically generated">
            <a:extLst>
              <a:ext uri="{FF2B5EF4-FFF2-40B4-BE49-F238E27FC236}">
                <a16:creationId xmlns:a16="http://schemas.microsoft.com/office/drawing/2014/main" id="{4CA5419D-3994-312C-8CAA-DE18814EA81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81018" y="4150703"/>
            <a:ext cx="5773895" cy="1195738"/>
          </a:xfrm>
          <a:prstGeom prst="rect">
            <a:avLst/>
          </a:prstGeom>
        </p:spPr>
      </p:pic>
    </p:spTree>
    <p:extLst>
      <p:ext uri="{BB962C8B-B14F-4D97-AF65-F5344CB8AC3E}">
        <p14:creationId xmlns:p14="http://schemas.microsoft.com/office/powerpoint/2010/main" val="89658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6644-E843-B366-C2DF-E9EDA2EC79F1}"/>
              </a:ext>
            </a:extLst>
          </p:cNvPr>
          <p:cNvSpPr txBox="1">
            <a:spLocks/>
          </p:cNvSpPr>
          <p:nvPr/>
        </p:nvSpPr>
        <p:spPr>
          <a:xfrm>
            <a:off x="227428" y="284661"/>
            <a:ext cx="10711068" cy="1325563"/>
          </a:xfrm>
          <a:prstGeom prst="rect">
            <a:avLst/>
          </a:prstGeom>
        </p:spPr>
        <p:txBody>
          <a:bodyPr lIns="274320">
            <a:normAutofit/>
          </a:bodyPr>
          <a:lstStyle>
            <a:lvl1pPr algn="ctr" defTabSz="914400" rtl="0" eaLnBrk="1" latinLnBrk="0" hangingPunct="1">
              <a:lnSpc>
                <a:spcPct val="90000"/>
              </a:lnSpc>
              <a:spcBef>
                <a:spcPct val="0"/>
              </a:spcBef>
              <a:buNone/>
              <a:defRPr sz="4400" b="1" kern="1200">
                <a:solidFill>
                  <a:srgbClr val="14204A"/>
                </a:solidFill>
                <a:effectLst/>
                <a:latin typeface="+mj-lt"/>
                <a:ea typeface="+mj-ea"/>
                <a:cs typeface="+mj-cs"/>
              </a:defRPr>
            </a:lvl1pPr>
          </a:lstStyle>
          <a:p>
            <a:pPr algn="l"/>
            <a:r>
              <a:rPr lang="en-US" sz="6000" spc="100" dirty="0">
                <a:solidFill>
                  <a:schemeClr val="bg1"/>
                </a:solidFill>
                <a:latin typeface="Pokemon Pixel Font" panose="00000400000000000000" pitchFamily="2" charset="0"/>
              </a:rPr>
              <a:t>Results (Cont’d)</a:t>
            </a:r>
          </a:p>
        </p:txBody>
      </p:sp>
      <p:sp>
        <p:nvSpPr>
          <p:cNvPr id="5" name="TextBox 4">
            <a:extLst>
              <a:ext uri="{FF2B5EF4-FFF2-40B4-BE49-F238E27FC236}">
                <a16:creationId xmlns:a16="http://schemas.microsoft.com/office/drawing/2014/main" id="{C64D9D2A-0A94-8A1F-644C-61D84FBB6D68}"/>
              </a:ext>
            </a:extLst>
          </p:cNvPr>
          <p:cNvSpPr txBox="1"/>
          <p:nvPr/>
        </p:nvSpPr>
        <p:spPr>
          <a:xfrm>
            <a:off x="2522857" y="1356308"/>
            <a:ext cx="7146285" cy="507831"/>
          </a:xfrm>
          <a:prstGeom prst="rect">
            <a:avLst/>
          </a:prstGeom>
          <a:noFill/>
        </p:spPr>
        <p:txBody>
          <a:bodyPr wrap="square" rtlCol="0">
            <a:spAutoFit/>
          </a:bodyPr>
          <a:lstStyle/>
          <a:p>
            <a:pPr algn="ctr"/>
            <a:r>
              <a:rPr lang="en-HK" sz="2700" b="1" spc="100" dirty="0">
                <a:solidFill>
                  <a:srgbClr val="FFCE00"/>
                </a:solidFill>
                <a:latin typeface="Pokemon Pixel Font" panose="00000400000000000000" pitchFamily="2" charset="0"/>
              </a:rPr>
              <a:t>Local Feature Importances</a:t>
            </a:r>
            <a:r>
              <a:rPr lang="en-HK" sz="2700" b="1" spc="100" dirty="0">
                <a:solidFill>
                  <a:schemeClr val="bg1"/>
                </a:solidFill>
                <a:latin typeface="Pokemon Pixel Font" panose="00000400000000000000" pitchFamily="2" charset="0"/>
              </a:rPr>
              <a:t>: SHAP Force Plots</a:t>
            </a:r>
            <a:endParaRPr lang="en-HK" sz="2200" b="1" spc="100" dirty="0">
              <a:solidFill>
                <a:schemeClr val="bg1"/>
              </a:solidFill>
              <a:latin typeface="Pokemon Pixel Font" panose="00000400000000000000" pitchFamily="2" charset="0"/>
            </a:endParaRPr>
          </a:p>
        </p:txBody>
      </p:sp>
      <p:grpSp>
        <p:nvGrpSpPr>
          <p:cNvPr id="12" name="Group 11">
            <a:extLst>
              <a:ext uri="{FF2B5EF4-FFF2-40B4-BE49-F238E27FC236}">
                <a16:creationId xmlns:a16="http://schemas.microsoft.com/office/drawing/2014/main" id="{E6961DBA-91DE-42FA-1967-2736A99D4ABF}"/>
              </a:ext>
            </a:extLst>
          </p:cNvPr>
          <p:cNvGrpSpPr/>
          <p:nvPr/>
        </p:nvGrpSpPr>
        <p:grpSpPr>
          <a:xfrm>
            <a:off x="2704477" y="2504059"/>
            <a:ext cx="6783045" cy="2974307"/>
            <a:chOff x="2718700" y="2680920"/>
            <a:chExt cx="5780617" cy="2534751"/>
          </a:xfrm>
        </p:grpSpPr>
        <p:pic>
          <p:nvPicPr>
            <p:cNvPr id="6" name="Picture 5" descr="A red line on a white background&#10;&#10;Description automatically generated">
              <a:extLst>
                <a:ext uri="{FF2B5EF4-FFF2-40B4-BE49-F238E27FC236}">
                  <a16:creationId xmlns:a16="http://schemas.microsoft.com/office/drawing/2014/main" id="{DFC904A9-0E81-BA91-BF78-19002C5FD0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8700" y="3999760"/>
              <a:ext cx="5780615" cy="1215911"/>
            </a:xfrm>
            <a:prstGeom prst="rect">
              <a:avLst/>
            </a:prstGeom>
          </p:spPr>
        </p:pic>
        <p:pic>
          <p:nvPicPr>
            <p:cNvPr id="11" name="Picture 10" descr="A red line with black text&#10;&#10;Description automatically generated">
              <a:extLst>
                <a:ext uri="{FF2B5EF4-FFF2-40B4-BE49-F238E27FC236}">
                  <a16:creationId xmlns:a16="http://schemas.microsoft.com/office/drawing/2014/main" id="{77319C89-F013-69AC-B40A-CDE371F4E8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8701" y="2680920"/>
              <a:ext cx="5780616" cy="1204018"/>
            </a:xfrm>
            <a:prstGeom prst="rect">
              <a:avLst/>
            </a:prstGeom>
          </p:spPr>
        </p:pic>
      </p:grpSp>
      <p:sp>
        <p:nvSpPr>
          <p:cNvPr id="18" name="TextBox 17">
            <a:extLst>
              <a:ext uri="{FF2B5EF4-FFF2-40B4-BE49-F238E27FC236}">
                <a16:creationId xmlns:a16="http://schemas.microsoft.com/office/drawing/2014/main" id="{B9D9DC32-BE8E-12C3-D87D-8A56D2BD514E}"/>
              </a:ext>
            </a:extLst>
          </p:cNvPr>
          <p:cNvSpPr txBox="1"/>
          <p:nvPr/>
        </p:nvSpPr>
        <p:spPr>
          <a:xfrm>
            <a:off x="3425083" y="2045422"/>
            <a:ext cx="5341831" cy="400110"/>
          </a:xfrm>
          <a:prstGeom prst="rect">
            <a:avLst/>
          </a:prstGeom>
          <a:noFill/>
        </p:spPr>
        <p:txBody>
          <a:bodyPr wrap="square" rtlCol="0">
            <a:spAutoFit/>
          </a:bodyPr>
          <a:lstStyle/>
          <a:p>
            <a:pPr algn="ctr"/>
            <a:r>
              <a:rPr lang="en-HK" sz="2000" b="1" spc="100" dirty="0" err="1">
                <a:solidFill>
                  <a:srgbClr val="FFCE00"/>
                </a:solidFill>
                <a:latin typeface="Pokemon Pixel Font" panose="00000400000000000000" pitchFamily="2" charset="0"/>
              </a:rPr>
              <a:t>XGBoost</a:t>
            </a:r>
            <a:r>
              <a:rPr lang="en-HK" sz="2000" b="1" spc="100" dirty="0">
                <a:solidFill>
                  <a:schemeClr val="bg1"/>
                </a:solidFill>
                <a:latin typeface="Pokemon Pixel Font" panose="00000400000000000000" pitchFamily="2" charset="0"/>
              </a:rPr>
              <a:t>: Typical Case (Above) </a:t>
            </a:r>
            <a:r>
              <a:rPr lang="en-HK" sz="2000" b="1" spc="100" dirty="0">
                <a:solidFill>
                  <a:schemeClr val="bg1"/>
                </a:solidFill>
                <a:latin typeface="Pokemon Fire Red" panose="00000400000000000000" pitchFamily="2" charset="0"/>
              </a:rPr>
              <a:t>&amp;</a:t>
            </a:r>
            <a:r>
              <a:rPr lang="en-HK" sz="2000" b="1" spc="100" dirty="0">
                <a:solidFill>
                  <a:schemeClr val="bg1"/>
                </a:solidFill>
                <a:latin typeface="Pokemon Pixel Font" panose="00000400000000000000" pitchFamily="2" charset="0"/>
              </a:rPr>
              <a:t> Edge Case (Below)</a:t>
            </a:r>
          </a:p>
        </p:txBody>
      </p:sp>
    </p:spTree>
    <p:extLst>
      <p:ext uri="{BB962C8B-B14F-4D97-AF65-F5344CB8AC3E}">
        <p14:creationId xmlns:p14="http://schemas.microsoft.com/office/powerpoint/2010/main" val="2825059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28" y="284661"/>
            <a:ext cx="10367784" cy="1325563"/>
          </a:xfrm>
        </p:spPr>
        <p:txBody>
          <a:bodyPr lIns="274320">
            <a:normAutofit/>
          </a:bodyPr>
          <a:lstStyle/>
          <a:p>
            <a:pPr algn="l"/>
            <a:r>
              <a:rPr lang="en-US" sz="7000" spc="100" dirty="0">
                <a:latin typeface="Pokemon Pixel Font" panose="00000400000000000000" pitchFamily="2" charset="0"/>
              </a:rPr>
              <a:t>Outlook</a:t>
            </a:r>
          </a:p>
        </p:txBody>
      </p:sp>
      <p:sp>
        <p:nvSpPr>
          <p:cNvPr id="3" name="Content Placeholder 2"/>
          <p:cNvSpPr>
            <a:spLocks noGrp="1"/>
          </p:cNvSpPr>
          <p:nvPr>
            <p:ph idx="1"/>
          </p:nvPr>
        </p:nvSpPr>
        <p:spPr>
          <a:xfrm>
            <a:off x="838199" y="2288290"/>
            <a:ext cx="10671629" cy="4125093"/>
          </a:xfrm>
        </p:spPr>
        <p:txBody>
          <a:bodyPr>
            <a:normAutofit/>
          </a:bodyPr>
          <a:lstStyle/>
          <a:p>
            <a:pPr>
              <a:lnSpc>
                <a:spcPct val="80000"/>
              </a:lnSpc>
              <a:buClr>
                <a:schemeClr val="bg1"/>
              </a:buClr>
              <a:buFont typeface="Wingdings 2" panose="05020102010507070707" pitchFamily="18" charset="2"/>
              <a:buChar char=""/>
            </a:pPr>
            <a:r>
              <a:rPr lang="en-US" sz="3000" b="1" spc="100" dirty="0">
                <a:latin typeface="Pokemon Pixel Font" panose="00000400000000000000" pitchFamily="2" charset="0"/>
              </a:rPr>
              <a:t>Additional data</a:t>
            </a:r>
          </a:p>
          <a:p>
            <a:pPr lvl="1">
              <a:lnSpc>
                <a:spcPct val="80000"/>
              </a:lnSpc>
              <a:buClr>
                <a:schemeClr val="bg1"/>
              </a:buClr>
              <a:buFontTx/>
              <a:buChar char="-"/>
            </a:pPr>
            <a:r>
              <a:rPr lang="en-US" sz="2500" b="1" spc="100" dirty="0">
                <a:latin typeface="Pokemon Pixel Font" panose="00000400000000000000" pitchFamily="2" charset="0"/>
              </a:rPr>
              <a:t>25 </a:t>
            </a:r>
            <a:r>
              <a:rPr lang="en-US" sz="2500" b="1" spc="100" dirty="0" err="1">
                <a:latin typeface="Pokemon Pixel Font" panose="00000400000000000000" pitchFamily="2" charset="0"/>
              </a:rPr>
              <a:t>Pokemon</a:t>
            </a:r>
            <a:r>
              <a:rPr lang="en-US" sz="2500" b="1" spc="100" dirty="0">
                <a:latin typeface="Pokemon Pixel Font" panose="00000400000000000000" pitchFamily="2" charset="0"/>
              </a:rPr>
              <a:t> </a:t>
            </a:r>
            <a:r>
              <a:rPr lang="en-US" sz="2500" b="1" spc="100" dirty="0">
                <a:solidFill>
                  <a:srgbClr val="FFCE00"/>
                </a:solidFill>
                <a:latin typeface="Pokemon Pixel Font" panose="00000400000000000000" pitchFamily="2" charset="0"/>
              </a:rPr>
              <a:t>natures</a:t>
            </a:r>
          </a:p>
          <a:p>
            <a:pPr lvl="1">
              <a:lnSpc>
                <a:spcPct val="80000"/>
              </a:lnSpc>
              <a:buClr>
                <a:schemeClr val="bg1"/>
              </a:buClr>
              <a:buFontTx/>
              <a:buChar char="-"/>
            </a:pPr>
            <a:r>
              <a:rPr lang="en-US" sz="2500" b="1" spc="100" dirty="0">
                <a:solidFill>
                  <a:srgbClr val="FFCE00"/>
                </a:solidFill>
                <a:latin typeface="Pokemon Pixel Font" panose="00000400000000000000" pitchFamily="2" charset="0"/>
              </a:rPr>
              <a:t>Level</a:t>
            </a:r>
          </a:p>
          <a:p>
            <a:pPr lvl="1">
              <a:lnSpc>
                <a:spcPct val="80000"/>
              </a:lnSpc>
              <a:buClr>
                <a:schemeClr val="bg1"/>
              </a:buClr>
              <a:buFontTx/>
              <a:buChar char="-"/>
            </a:pPr>
            <a:r>
              <a:rPr lang="en-US" sz="2500" b="1" spc="100" dirty="0">
                <a:solidFill>
                  <a:srgbClr val="FFCE00"/>
                </a:solidFill>
                <a:latin typeface="Pokemon Pixel Font" panose="00000400000000000000" pitchFamily="2" charset="0"/>
              </a:rPr>
              <a:t>Held items </a:t>
            </a:r>
            <a:r>
              <a:rPr lang="en-US" sz="2500" b="1" spc="100" dirty="0">
                <a:latin typeface="Pokemon Fire Red" panose="00000400000000000000" pitchFamily="2" charset="0"/>
              </a:rPr>
              <a:t>&amp;</a:t>
            </a:r>
            <a:r>
              <a:rPr lang="en-US" sz="2500" b="1" spc="100" dirty="0">
                <a:latin typeface="Pokemon Pixel Font" panose="00000400000000000000" pitchFamily="2" charset="0"/>
              </a:rPr>
              <a:t> </a:t>
            </a:r>
            <a:r>
              <a:rPr lang="en-US" sz="2500" b="1" spc="100" dirty="0">
                <a:solidFill>
                  <a:srgbClr val="FFCE00"/>
                </a:solidFill>
                <a:latin typeface="Pokemon Pixel Font" panose="00000400000000000000" pitchFamily="2" charset="0"/>
              </a:rPr>
              <a:t>abilities</a:t>
            </a:r>
          </a:p>
          <a:p>
            <a:pPr lvl="1">
              <a:lnSpc>
                <a:spcPct val="80000"/>
              </a:lnSpc>
              <a:buClr>
                <a:schemeClr val="bg1"/>
              </a:buClr>
              <a:buFontTx/>
              <a:buChar char="-"/>
            </a:pPr>
            <a:r>
              <a:rPr lang="en-US" sz="2500" b="1" spc="100" dirty="0" err="1">
                <a:solidFill>
                  <a:srgbClr val="FFCE00"/>
                </a:solidFill>
                <a:latin typeface="Pokemon Pixel Font" panose="00000400000000000000" pitchFamily="2" charset="0"/>
              </a:rPr>
              <a:t>Movesets</a:t>
            </a:r>
            <a:endParaRPr lang="en-US" sz="2500" b="1" spc="100" dirty="0">
              <a:solidFill>
                <a:srgbClr val="FFCE00"/>
              </a:solidFill>
              <a:latin typeface="Pokemon Pixel Font" panose="00000400000000000000" pitchFamily="2" charset="0"/>
            </a:endParaRPr>
          </a:p>
          <a:p>
            <a:pPr lvl="1">
              <a:lnSpc>
                <a:spcPct val="80000"/>
              </a:lnSpc>
              <a:buClr>
                <a:schemeClr val="bg1"/>
              </a:buClr>
              <a:buFontTx/>
              <a:buChar char="-"/>
            </a:pPr>
            <a:r>
              <a:rPr lang="en-US" sz="2500" b="1" spc="100" dirty="0">
                <a:latin typeface="Pokemon Pixel Font" panose="00000400000000000000" pitchFamily="2" charset="0"/>
              </a:rPr>
              <a:t>Competitive play </a:t>
            </a:r>
            <a:r>
              <a:rPr lang="en-US" sz="2500" b="1" spc="100" dirty="0">
                <a:solidFill>
                  <a:srgbClr val="FFCE00"/>
                </a:solidFill>
                <a:latin typeface="Pokemon Pixel Font" panose="00000400000000000000" pitchFamily="2" charset="0"/>
              </a:rPr>
              <a:t>pick rate</a:t>
            </a:r>
            <a:endParaRPr lang="en-US" sz="2500" b="1" spc="100" dirty="0">
              <a:latin typeface="Pokemon Pixel Font" panose="00000400000000000000" pitchFamily="2" charset="0"/>
            </a:endParaRPr>
          </a:p>
          <a:p>
            <a:pPr>
              <a:lnSpc>
                <a:spcPct val="80000"/>
              </a:lnSpc>
              <a:buClr>
                <a:schemeClr val="bg1"/>
              </a:buClr>
              <a:buFont typeface="Wingdings 2" panose="05020102010507070707" pitchFamily="18" charset="2"/>
              <a:buChar char=""/>
            </a:pPr>
            <a:r>
              <a:rPr lang="en-US" sz="3000" b="1" spc="100" dirty="0">
                <a:latin typeface="Pokemon Pixel Font" panose="00000400000000000000" pitchFamily="2" charset="0"/>
              </a:rPr>
              <a:t>Combining multiple models through </a:t>
            </a:r>
            <a:r>
              <a:rPr lang="en-US" sz="3000" b="1" spc="100" dirty="0">
                <a:solidFill>
                  <a:srgbClr val="FFCE00"/>
                </a:solidFill>
                <a:latin typeface="Pokemon Pixel Font" panose="00000400000000000000" pitchFamily="2" charset="0"/>
              </a:rPr>
              <a:t>stacking</a:t>
            </a:r>
          </a:p>
          <a:p>
            <a:pPr>
              <a:lnSpc>
                <a:spcPct val="80000"/>
              </a:lnSpc>
              <a:buClr>
                <a:schemeClr val="bg1"/>
              </a:buClr>
              <a:buFont typeface="Wingdings 2" panose="05020102010507070707" pitchFamily="18" charset="2"/>
              <a:buChar char=""/>
            </a:pPr>
            <a:r>
              <a:rPr lang="en-US" sz="3000" b="1" spc="100" dirty="0">
                <a:latin typeface="Pokemon Pixel Font" panose="00000400000000000000" pitchFamily="2" charset="0"/>
              </a:rPr>
              <a:t>Creating</a:t>
            </a:r>
            <a:r>
              <a:rPr lang="en-US" sz="3000" b="1" spc="100" dirty="0">
                <a:solidFill>
                  <a:srgbClr val="FFCE00"/>
                </a:solidFill>
                <a:latin typeface="Pokemon Pixel Font" panose="00000400000000000000" pitchFamily="2" charset="0"/>
              </a:rPr>
              <a:t> partial dependence plots </a:t>
            </a:r>
            <a:r>
              <a:rPr lang="en-US" sz="3000" b="1" spc="100" dirty="0">
                <a:latin typeface="Pokemon Pixel Font" panose="00000400000000000000" pitchFamily="2" charset="0"/>
              </a:rPr>
              <a:t>(PDP’s)</a:t>
            </a:r>
          </a:p>
          <a:p>
            <a:pPr>
              <a:lnSpc>
                <a:spcPct val="80000"/>
              </a:lnSpc>
              <a:buClr>
                <a:schemeClr val="bg1"/>
              </a:buClr>
              <a:buFont typeface="Wingdings 2" panose="05020102010507070707" pitchFamily="18" charset="2"/>
              <a:buChar char=""/>
            </a:pPr>
            <a:r>
              <a:rPr lang="en-US" sz="3000" b="1" spc="100" dirty="0">
                <a:latin typeface="Pokemon Pixel Font" panose="00000400000000000000" pitchFamily="2" charset="0"/>
              </a:rPr>
              <a:t>Implementing</a:t>
            </a:r>
            <a:r>
              <a:rPr lang="en-US" sz="3000" b="1" spc="100" dirty="0">
                <a:solidFill>
                  <a:srgbClr val="FFCE00"/>
                </a:solidFill>
                <a:latin typeface="Pokemon Pixel Font" panose="00000400000000000000" pitchFamily="2" charset="0"/>
              </a:rPr>
              <a:t> neural networks </a:t>
            </a:r>
            <a:r>
              <a:rPr lang="en-US" sz="3000" b="1" spc="100" dirty="0">
                <a:latin typeface="Pokemon Pixel Font" panose="00000400000000000000" pitchFamily="2" charset="0"/>
              </a:rPr>
              <a:t>given enough data</a:t>
            </a:r>
            <a:endParaRPr lang="en-US" sz="3000" b="1" spc="100" dirty="0">
              <a:solidFill>
                <a:srgbClr val="FFCE00"/>
              </a:solidFill>
              <a:latin typeface="Pokemon Pixel Font" panose="00000400000000000000" pitchFamily="2" charset="0"/>
            </a:endParaRPr>
          </a:p>
          <a:p>
            <a:pPr>
              <a:lnSpc>
                <a:spcPct val="80000"/>
              </a:lnSpc>
            </a:pPr>
            <a:endParaRPr lang="en-US" sz="3000" b="1" spc="100" dirty="0">
              <a:latin typeface="Pokemon Pixel Font" panose="00000400000000000000" pitchFamily="2" charset="0"/>
            </a:endParaRPr>
          </a:p>
        </p:txBody>
      </p:sp>
    </p:spTree>
    <p:extLst>
      <p:ext uri="{BB962C8B-B14F-4D97-AF65-F5344CB8AC3E}">
        <p14:creationId xmlns:p14="http://schemas.microsoft.com/office/powerpoint/2010/main" val="1978569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612C-ABBB-A9E1-C5DC-074B09C9DA15}"/>
              </a:ext>
            </a:extLst>
          </p:cNvPr>
          <p:cNvSpPr txBox="1">
            <a:spLocks/>
          </p:cNvSpPr>
          <p:nvPr/>
        </p:nvSpPr>
        <p:spPr>
          <a:xfrm>
            <a:off x="1853028" y="2766219"/>
            <a:ext cx="7925972" cy="1325563"/>
          </a:xfrm>
          <a:prstGeom prst="rect">
            <a:avLst/>
          </a:prstGeom>
        </p:spPr>
        <p:txBody>
          <a:bodyPr lIns="274320">
            <a:noAutofit/>
          </a:bodyPr>
          <a:lstStyle>
            <a:lvl1pPr algn="ctr" defTabSz="914400" rtl="0" eaLnBrk="1" latinLnBrk="0" hangingPunct="1">
              <a:lnSpc>
                <a:spcPct val="90000"/>
              </a:lnSpc>
              <a:spcBef>
                <a:spcPct val="0"/>
              </a:spcBef>
              <a:buNone/>
              <a:defRPr sz="4400" b="1" kern="1200">
                <a:solidFill>
                  <a:srgbClr val="14204A"/>
                </a:solidFill>
                <a:effectLst/>
                <a:latin typeface="+mj-lt"/>
                <a:ea typeface="+mj-ea"/>
                <a:cs typeface="+mj-cs"/>
              </a:defRPr>
            </a:lvl1pPr>
          </a:lstStyle>
          <a:p>
            <a:r>
              <a:rPr lang="en-US" sz="10000" spc="100" dirty="0">
                <a:solidFill>
                  <a:schemeClr val="bg1"/>
                </a:solidFill>
                <a:latin typeface="Pokemon Pixel Font" panose="00000400000000000000" pitchFamily="2" charset="0"/>
              </a:rPr>
              <a:t>Thank You</a:t>
            </a:r>
          </a:p>
        </p:txBody>
      </p:sp>
      <p:pic>
        <p:nvPicPr>
          <p:cNvPr id="2050" name="Picture 2">
            <a:extLst>
              <a:ext uri="{FF2B5EF4-FFF2-40B4-BE49-F238E27FC236}">
                <a16:creationId xmlns:a16="http://schemas.microsoft.com/office/drawing/2014/main" id="{C4996B34-7777-B908-6B29-4417A9D95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8550" y="1619250"/>
            <a:ext cx="2641600" cy="26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37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274320">
            <a:normAutofit/>
          </a:bodyPr>
          <a:lstStyle/>
          <a:p>
            <a:pPr algn="l"/>
            <a:r>
              <a:rPr lang="en-US" sz="7000" spc="100" dirty="0">
                <a:latin typeface="Pokemon Pixel Font" panose="00000400000000000000" pitchFamily="2" charset="0"/>
              </a:rPr>
              <a:t>Introduction</a:t>
            </a:r>
          </a:p>
        </p:txBody>
      </p:sp>
      <p:sp>
        <p:nvSpPr>
          <p:cNvPr id="3" name="Content Placeholder 2"/>
          <p:cNvSpPr>
            <a:spLocks noGrp="1"/>
          </p:cNvSpPr>
          <p:nvPr>
            <p:ph idx="1"/>
          </p:nvPr>
        </p:nvSpPr>
        <p:spPr>
          <a:xfrm>
            <a:off x="838200" y="2288290"/>
            <a:ext cx="10515600" cy="4125093"/>
          </a:xfrm>
        </p:spPr>
        <p:txBody>
          <a:bodyPr>
            <a:normAutofit/>
          </a:bodyPr>
          <a:lstStyle/>
          <a:p>
            <a:pPr>
              <a:buFont typeface="Wingdings 2" panose="05020102010507070707" pitchFamily="18" charset="2"/>
              <a:buChar char=""/>
            </a:pPr>
            <a:r>
              <a:rPr lang="en-US" sz="3200" b="1" spc="100" dirty="0">
                <a:latin typeface="Pokemon Pixel Font" panose="00000400000000000000" pitchFamily="2" charset="0"/>
              </a:rPr>
              <a:t>Target variable</a:t>
            </a:r>
            <a:r>
              <a:rPr lang="en-US" sz="3200" spc="100" dirty="0">
                <a:latin typeface="Pokemon Pixel Font" panose="00000400000000000000" pitchFamily="2" charset="0"/>
              </a:rPr>
              <a:t>:</a:t>
            </a:r>
            <a:r>
              <a:rPr lang="en-US" sz="3200" b="1" spc="100" dirty="0">
                <a:latin typeface="Pokemon Pixel Font" panose="00000400000000000000" pitchFamily="2" charset="0"/>
              </a:rPr>
              <a:t> </a:t>
            </a:r>
            <a:r>
              <a:rPr lang="en-US" sz="3200" b="1" spc="100" dirty="0">
                <a:solidFill>
                  <a:srgbClr val="FFCE00"/>
                </a:solidFill>
                <a:latin typeface="Pokemon Pixel Font" panose="00000400000000000000" pitchFamily="2" charset="0"/>
              </a:rPr>
              <a:t>Win Rate </a:t>
            </a:r>
            <a:r>
              <a:rPr lang="en-US" sz="3200" b="1" spc="100" dirty="0">
                <a:latin typeface="Pokemon Pixel Font" panose="00000400000000000000" pitchFamily="2" charset="0"/>
              </a:rPr>
              <a:t>(regression problem)</a:t>
            </a:r>
          </a:p>
          <a:p>
            <a:pPr>
              <a:buFont typeface="Wingdings 2" panose="05020102010507070707" pitchFamily="18" charset="2"/>
              <a:buChar char=""/>
            </a:pPr>
            <a:r>
              <a:rPr lang="en-US" sz="3200" b="1" spc="100" dirty="0">
                <a:latin typeface="Pokemon Pixel Font" panose="00000400000000000000" pitchFamily="2" charset="0"/>
              </a:rPr>
              <a:t>12 features</a:t>
            </a:r>
            <a:r>
              <a:rPr lang="en-US" sz="3200" spc="100" dirty="0">
                <a:latin typeface="Pokemon Pixel Font" panose="00000400000000000000" pitchFamily="2" charset="0"/>
              </a:rPr>
              <a:t>:</a:t>
            </a:r>
            <a:r>
              <a:rPr lang="en-US" sz="3200" b="1" spc="100" dirty="0">
                <a:solidFill>
                  <a:srgbClr val="FFCE00"/>
                </a:solidFill>
                <a:latin typeface="Pokemon Pixel Font" panose="00000400000000000000" pitchFamily="2" charset="0"/>
              </a:rPr>
              <a:t> </a:t>
            </a:r>
            <a:r>
              <a:rPr lang="en-US" sz="3200" b="1" spc="100" dirty="0" err="1">
                <a:solidFill>
                  <a:srgbClr val="FFCE00"/>
                </a:solidFill>
                <a:latin typeface="Pokemon Pixel Font" panose="00000400000000000000" pitchFamily="2" charset="0"/>
              </a:rPr>
              <a:t>pkmn</a:t>
            </a:r>
            <a:r>
              <a:rPr lang="en-US" sz="3200" b="1" spc="100" dirty="0">
                <a:solidFill>
                  <a:srgbClr val="FFCE00"/>
                </a:solidFill>
                <a:latin typeface="Pokemon Pixel Font" panose="00000400000000000000" pitchFamily="2" charset="0"/>
              </a:rPr>
              <a:t> </a:t>
            </a:r>
            <a:r>
              <a:rPr lang="en-US" sz="3200" b="1" spc="100" dirty="0">
                <a:latin typeface="Pokemon Pixel Font" panose="00000400000000000000" pitchFamily="2" charset="0"/>
              </a:rPr>
              <a:t>dataset (800 </a:t>
            </a:r>
            <a:r>
              <a:rPr lang="en-US" sz="3200" b="1" spc="100" dirty="0" err="1">
                <a:latin typeface="Pokemon Pixel Font" panose="00000400000000000000" pitchFamily="2" charset="0"/>
              </a:rPr>
              <a:t>Pokemon</a:t>
            </a:r>
            <a:r>
              <a:rPr lang="en-US" sz="3200" b="1" spc="100" dirty="0">
                <a:latin typeface="Pokemon Pixel Font" panose="00000400000000000000" pitchFamily="2" charset="0"/>
              </a:rPr>
              <a:t> info datapoints - Kaggle)</a:t>
            </a:r>
          </a:p>
          <a:p>
            <a:pPr lvl="1">
              <a:buClr>
                <a:schemeClr val="bg1"/>
              </a:buClr>
              <a:buFontTx/>
              <a:buChar char="-"/>
            </a:pPr>
            <a:r>
              <a:rPr lang="en-US" sz="2800" b="1" spc="100" dirty="0">
                <a:solidFill>
                  <a:srgbClr val="FFCE00"/>
                </a:solidFill>
                <a:latin typeface="Pokemon Pixel Font" panose="00000400000000000000" pitchFamily="2" charset="0"/>
              </a:rPr>
              <a:t>ID</a:t>
            </a:r>
            <a:r>
              <a:rPr lang="en-US" sz="2800" spc="100" dirty="0">
                <a:latin typeface="Pokemon Pixel Font" panose="00000400000000000000" pitchFamily="2" charset="0"/>
              </a:rPr>
              <a:t>:</a:t>
            </a:r>
            <a:r>
              <a:rPr lang="en-US" sz="2800" b="1" spc="100" dirty="0">
                <a:latin typeface="Pokemon Pixel Font" panose="00000400000000000000" pitchFamily="2" charset="0"/>
              </a:rPr>
              <a:t> </a:t>
            </a:r>
            <a:r>
              <a:rPr lang="en-US" sz="2800" b="1" spc="100" dirty="0" err="1">
                <a:latin typeface="Pokemon Pixel Font" panose="00000400000000000000" pitchFamily="2" charset="0"/>
              </a:rPr>
              <a:t>Pokedex</a:t>
            </a:r>
            <a:r>
              <a:rPr lang="en-US" sz="2800" b="1" spc="100" dirty="0">
                <a:latin typeface="Pokemon Pixel Font" panose="00000400000000000000" pitchFamily="2" charset="0"/>
              </a:rPr>
              <a:t>  Number, </a:t>
            </a:r>
            <a:r>
              <a:rPr lang="en-US" sz="2800" b="1" spc="100" dirty="0" err="1">
                <a:latin typeface="Pokemon Pixel Font" panose="00000400000000000000" pitchFamily="2" charset="0"/>
              </a:rPr>
              <a:t>Pokemon</a:t>
            </a:r>
            <a:r>
              <a:rPr lang="en-US" sz="2800" b="1" spc="100" dirty="0">
                <a:latin typeface="Pokemon Pixel Font" panose="00000400000000000000" pitchFamily="2" charset="0"/>
              </a:rPr>
              <a:t> Name</a:t>
            </a:r>
          </a:p>
          <a:p>
            <a:pPr lvl="1">
              <a:buClr>
                <a:schemeClr val="bg1"/>
              </a:buClr>
              <a:buFontTx/>
              <a:buChar char="-"/>
            </a:pPr>
            <a:r>
              <a:rPr lang="en-US" sz="2800" b="1" spc="100" dirty="0">
                <a:solidFill>
                  <a:srgbClr val="FFCE00"/>
                </a:solidFill>
                <a:latin typeface="Pokemon Pixel Font" panose="00000400000000000000" pitchFamily="2" charset="0"/>
              </a:rPr>
              <a:t>Type</a:t>
            </a:r>
            <a:r>
              <a:rPr lang="en-US" sz="2800" spc="100" dirty="0">
                <a:latin typeface="Pokemon Pixel Font" panose="00000400000000000000" pitchFamily="2" charset="0"/>
              </a:rPr>
              <a:t>:</a:t>
            </a:r>
            <a:r>
              <a:rPr lang="en-US" sz="2800" b="1" spc="100" dirty="0">
                <a:latin typeface="Pokemon Pixel Font" panose="00000400000000000000" pitchFamily="2" charset="0"/>
              </a:rPr>
              <a:t> Type 1, Type 2</a:t>
            </a:r>
          </a:p>
          <a:p>
            <a:pPr lvl="1">
              <a:buClr>
                <a:schemeClr val="bg1"/>
              </a:buClr>
              <a:buFontTx/>
              <a:buChar char="-"/>
            </a:pPr>
            <a:r>
              <a:rPr lang="en-US" sz="2800" b="1" spc="100" dirty="0">
                <a:solidFill>
                  <a:srgbClr val="FFCE00"/>
                </a:solidFill>
                <a:latin typeface="Pokemon Pixel Font" panose="00000400000000000000" pitchFamily="2" charset="0"/>
              </a:rPr>
              <a:t>6 stats</a:t>
            </a:r>
            <a:r>
              <a:rPr lang="en-US" sz="2800" spc="100" dirty="0">
                <a:latin typeface="Pokemon Pixel Font" panose="00000400000000000000" pitchFamily="2" charset="0"/>
              </a:rPr>
              <a:t>:</a:t>
            </a:r>
            <a:r>
              <a:rPr lang="en-US" sz="2800" b="1" spc="100" dirty="0">
                <a:latin typeface="Pokemon Pixel Font" panose="00000400000000000000" pitchFamily="2" charset="0"/>
              </a:rPr>
              <a:t> HP, Attack, Defense, Sp. </a:t>
            </a:r>
            <a:r>
              <a:rPr lang="en-US" sz="2800" b="1" spc="100" dirty="0" err="1">
                <a:latin typeface="Pokemon Pixel Font" panose="00000400000000000000" pitchFamily="2" charset="0"/>
              </a:rPr>
              <a:t>Atk</a:t>
            </a:r>
            <a:r>
              <a:rPr lang="en-US" sz="2800" b="1" spc="100" dirty="0">
                <a:latin typeface="Pokemon Pixel Font" panose="00000400000000000000" pitchFamily="2" charset="0"/>
              </a:rPr>
              <a:t>, Sp. Def, Speed</a:t>
            </a:r>
          </a:p>
          <a:p>
            <a:pPr lvl="1">
              <a:buClr>
                <a:schemeClr val="bg1"/>
              </a:buClr>
              <a:buFontTx/>
              <a:buChar char="-"/>
            </a:pPr>
            <a:r>
              <a:rPr lang="en-US" sz="2800" b="1" spc="100" dirty="0">
                <a:solidFill>
                  <a:srgbClr val="FFCE00"/>
                </a:solidFill>
                <a:latin typeface="Pokemon Pixel Font" panose="00000400000000000000" pitchFamily="2" charset="0"/>
              </a:rPr>
              <a:t>Class</a:t>
            </a:r>
            <a:r>
              <a:rPr lang="en-US" sz="2800" spc="100" dirty="0">
                <a:latin typeface="Pokemon Pixel Font" panose="00000400000000000000" pitchFamily="2" charset="0"/>
              </a:rPr>
              <a:t>:</a:t>
            </a:r>
            <a:r>
              <a:rPr lang="en-US" sz="2800" b="1" spc="100" dirty="0">
                <a:latin typeface="Pokemon Pixel Font" panose="00000400000000000000" pitchFamily="2" charset="0"/>
              </a:rPr>
              <a:t> Generation, Legendary</a:t>
            </a:r>
            <a:endParaRPr lang="en-US" sz="3200" b="1" spc="100" dirty="0">
              <a:latin typeface="Pokemon Pixel Font" panose="00000400000000000000" pitchFamily="2" charset="0"/>
            </a:endParaRPr>
          </a:p>
          <a:p>
            <a:pPr>
              <a:buFont typeface="Wingdings 2" panose="05020102010507070707" pitchFamily="18" charset="2"/>
              <a:buChar char=""/>
            </a:pPr>
            <a:r>
              <a:rPr lang="en-US" sz="3200" b="1" spc="100" dirty="0">
                <a:latin typeface="Pokemon Pixel Font" panose="00000400000000000000" pitchFamily="2" charset="0"/>
              </a:rPr>
              <a:t>3 features</a:t>
            </a:r>
            <a:r>
              <a:rPr lang="en-US" sz="3200" spc="100" dirty="0">
                <a:latin typeface="Pokemon Pixel Font" panose="00000400000000000000" pitchFamily="2" charset="0"/>
              </a:rPr>
              <a:t>:</a:t>
            </a:r>
            <a:r>
              <a:rPr lang="en-US" sz="3200" b="1" spc="100" dirty="0">
                <a:solidFill>
                  <a:srgbClr val="FFCE00"/>
                </a:solidFill>
                <a:latin typeface="Pokemon Pixel Font" panose="00000400000000000000" pitchFamily="2" charset="0"/>
              </a:rPr>
              <a:t> battle </a:t>
            </a:r>
            <a:r>
              <a:rPr lang="en-US" sz="3200" b="1" spc="100" dirty="0">
                <a:latin typeface="Pokemon Pixel Font" panose="00000400000000000000" pitchFamily="2" charset="0"/>
              </a:rPr>
              <a:t>dataset (50,000 </a:t>
            </a:r>
            <a:r>
              <a:rPr lang="en-US" sz="3200" b="1" spc="100" dirty="0" err="1">
                <a:latin typeface="Pokemon Pixel Font" panose="00000400000000000000" pitchFamily="2" charset="0"/>
              </a:rPr>
              <a:t>Pokemon</a:t>
            </a:r>
            <a:r>
              <a:rPr lang="en-US" sz="3200" b="1" spc="100" dirty="0">
                <a:latin typeface="Pokemon Pixel Font" panose="00000400000000000000" pitchFamily="2" charset="0"/>
              </a:rPr>
              <a:t> battle datapoints - Kaggle)</a:t>
            </a:r>
          </a:p>
          <a:p>
            <a:pPr lvl="1">
              <a:buFontTx/>
              <a:buChar char="-"/>
            </a:pPr>
            <a:r>
              <a:rPr lang="en-US" sz="2800" b="1" spc="100" dirty="0">
                <a:latin typeface="Pokemon Pixel Font" panose="00000400000000000000" pitchFamily="2" charset="0"/>
              </a:rPr>
              <a:t>First </a:t>
            </a:r>
            <a:r>
              <a:rPr lang="en-US" sz="2800" b="1" spc="100" dirty="0" err="1">
                <a:latin typeface="Pokemon Pixel Font" panose="00000400000000000000" pitchFamily="2" charset="0"/>
              </a:rPr>
              <a:t>Pokemon</a:t>
            </a:r>
            <a:r>
              <a:rPr lang="en-US" sz="2800" b="1" spc="100" dirty="0">
                <a:latin typeface="Pokemon Pixel Font" panose="00000400000000000000" pitchFamily="2" charset="0"/>
              </a:rPr>
              <a:t>, Second </a:t>
            </a:r>
            <a:r>
              <a:rPr lang="en-US" sz="2800" b="1" spc="100" dirty="0" err="1">
                <a:latin typeface="Pokemon Pixel Font" panose="00000400000000000000" pitchFamily="2" charset="0"/>
              </a:rPr>
              <a:t>Pokemon</a:t>
            </a:r>
            <a:r>
              <a:rPr lang="en-US" sz="2800" b="1" spc="100" dirty="0">
                <a:latin typeface="Pokemon Pixel Font" panose="00000400000000000000" pitchFamily="2" charset="0"/>
              </a:rPr>
              <a:t>, Winner</a:t>
            </a:r>
            <a:endParaRPr lang="en-US" sz="3000" b="1" spc="100" dirty="0">
              <a:latin typeface="Pokemon Pixel Font" panose="00000400000000000000" pitchFamily="2" charset="0"/>
            </a:endParaRPr>
          </a:p>
        </p:txBody>
      </p:sp>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6644-E843-B366-C2DF-E9EDA2EC79F1}"/>
              </a:ext>
            </a:extLst>
          </p:cNvPr>
          <p:cNvSpPr txBox="1">
            <a:spLocks/>
          </p:cNvSpPr>
          <p:nvPr/>
        </p:nvSpPr>
        <p:spPr>
          <a:xfrm>
            <a:off x="227428" y="284661"/>
            <a:ext cx="7925972" cy="1325563"/>
          </a:xfrm>
          <a:prstGeom prst="rect">
            <a:avLst/>
          </a:prstGeom>
        </p:spPr>
        <p:txBody>
          <a:bodyPr lIns="274320">
            <a:normAutofit/>
          </a:bodyPr>
          <a:lstStyle>
            <a:lvl1pPr algn="ctr" defTabSz="914400" rtl="0" eaLnBrk="1" latinLnBrk="0" hangingPunct="1">
              <a:lnSpc>
                <a:spcPct val="90000"/>
              </a:lnSpc>
              <a:spcBef>
                <a:spcPct val="0"/>
              </a:spcBef>
              <a:buNone/>
              <a:defRPr sz="4400" b="1" kern="1200">
                <a:solidFill>
                  <a:srgbClr val="14204A"/>
                </a:solidFill>
                <a:effectLst/>
                <a:latin typeface="+mj-lt"/>
                <a:ea typeface="+mj-ea"/>
                <a:cs typeface="+mj-cs"/>
              </a:defRPr>
            </a:lvl1pPr>
          </a:lstStyle>
          <a:p>
            <a:pPr algn="l"/>
            <a:r>
              <a:rPr lang="en-US" sz="6000" spc="100" dirty="0">
                <a:solidFill>
                  <a:schemeClr val="bg1"/>
                </a:solidFill>
                <a:latin typeface="Pokemon Pixel Font" panose="00000400000000000000" pitchFamily="2" charset="0"/>
              </a:rPr>
              <a:t>Exploratory Data Analysis</a:t>
            </a:r>
          </a:p>
        </p:txBody>
      </p:sp>
      <p:pic>
        <p:nvPicPr>
          <p:cNvPr id="12" name="Picture 11" descr="Chart, scatter chart&#10;&#10;Description automatically generated">
            <a:extLst>
              <a:ext uri="{FF2B5EF4-FFF2-40B4-BE49-F238E27FC236}">
                <a16:creationId xmlns:a16="http://schemas.microsoft.com/office/drawing/2014/main" id="{8974E6E1-8DE2-49F4-28F2-C0012A99E0DA}"/>
              </a:ext>
            </a:extLst>
          </p:cNvPr>
          <p:cNvPicPr>
            <a:picLocks noChangeAspect="1"/>
          </p:cNvPicPr>
          <p:nvPr/>
        </p:nvPicPr>
        <p:blipFill rotWithShape="1">
          <a:blip r:embed="rId3">
            <a:extLst>
              <a:ext uri="{28A0092B-C50C-407E-A947-70E740481C1C}">
                <a14:useLocalDpi xmlns:a14="http://schemas.microsoft.com/office/drawing/2010/main" val="0"/>
              </a:ext>
            </a:extLst>
          </a:blip>
          <a:srcRect l="1947" t="5955" r="4525"/>
          <a:stretch/>
        </p:blipFill>
        <p:spPr>
          <a:xfrm>
            <a:off x="1047377" y="1967813"/>
            <a:ext cx="4507684" cy="3399496"/>
          </a:xfrm>
          <a:prstGeom prst="rect">
            <a:avLst/>
          </a:prstGeom>
        </p:spPr>
      </p:pic>
      <p:sp>
        <p:nvSpPr>
          <p:cNvPr id="13" name="TextBox 12">
            <a:extLst>
              <a:ext uri="{FF2B5EF4-FFF2-40B4-BE49-F238E27FC236}">
                <a16:creationId xmlns:a16="http://schemas.microsoft.com/office/drawing/2014/main" id="{5B001B45-C677-9868-87BB-8DCD3DCE80AE}"/>
              </a:ext>
            </a:extLst>
          </p:cNvPr>
          <p:cNvSpPr txBox="1"/>
          <p:nvPr/>
        </p:nvSpPr>
        <p:spPr>
          <a:xfrm>
            <a:off x="932143" y="1334659"/>
            <a:ext cx="4738151" cy="507831"/>
          </a:xfrm>
          <a:prstGeom prst="rect">
            <a:avLst/>
          </a:prstGeom>
          <a:noFill/>
        </p:spPr>
        <p:txBody>
          <a:bodyPr wrap="square" rtlCol="0">
            <a:spAutoFit/>
          </a:bodyPr>
          <a:lstStyle/>
          <a:p>
            <a:pPr algn="ctr"/>
            <a:r>
              <a:rPr lang="en-HK" sz="2700" b="1" spc="100" dirty="0">
                <a:solidFill>
                  <a:schemeClr val="bg1"/>
                </a:solidFill>
                <a:latin typeface="Pokemon Pixel Font" panose="00000400000000000000" pitchFamily="2" charset="0"/>
              </a:rPr>
              <a:t>Scatter Plot</a:t>
            </a:r>
            <a:r>
              <a:rPr lang="en-HK" sz="2700" spc="100" dirty="0">
                <a:solidFill>
                  <a:schemeClr val="bg1"/>
                </a:solidFill>
                <a:latin typeface="Pokemon Pixel Font" panose="00000400000000000000" pitchFamily="2" charset="0"/>
              </a:rPr>
              <a:t>:</a:t>
            </a:r>
            <a:r>
              <a:rPr lang="en-HK" sz="2700" b="1" spc="100" dirty="0">
                <a:solidFill>
                  <a:schemeClr val="bg1"/>
                </a:solidFill>
                <a:latin typeface="Pokemon Pixel Font" panose="00000400000000000000" pitchFamily="2" charset="0"/>
              </a:rPr>
              <a:t> </a:t>
            </a:r>
            <a:r>
              <a:rPr lang="en-HK" sz="2700" b="1" spc="100" dirty="0">
                <a:solidFill>
                  <a:srgbClr val="FFCE00"/>
                </a:solidFill>
                <a:latin typeface="Pokemon Pixel Font" panose="00000400000000000000" pitchFamily="2" charset="0"/>
              </a:rPr>
              <a:t>Speed vs. Win Rate</a:t>
            </a:r>
          </a:p>
        </p:txBody>
      </p:sp>
      <p:sp>
        <p:nvSpPr>
          <p:cNvPr id="14" name="TextBox 13">
            <a:extLst>
              <a:ext uri="{FF2B5EF4-FFF2-40B4-BE49-F238E27FC236}">
                <a16:creationId xmlns:a16="http://schemas.microsoft.com/office/drawing/2014/main" id="{8A4FEE06-8E45-2328-A92B-86EFEE335C50}"/>
              </a:ext>
            </a:extLst>
          </p:cNvPr>
          <p:cNvSpPr txBox="1"/>
          <p:nvPr/>
        </p:nvSpPr>
        <p:spPr>
          <a:xfrm>
            <a:off x="932143" y="5419403"/>
            <a:ext cx="4738151" cy="446276"/>
          </a:xfrm>
          <a:prstGeom prst="rect">
            <a:avLst/>
          </a:prstGeom>
          <a:noFill/>
        </p:spPr>
        <p:txBody>
          <a:bodyPr wrap="square" rtlCol="0">
            <a:spAutoFit/>
          </a:bodyPr>
          <a:lstStyle/>
          <a:p>
            <a:pPr algn="ctr"/>
            <a:r>
              <a:rPr lang="en-HK" sz="2300" b="1" i="1" spc="100" dirty="0">
                <a:solidFill>
                  <a:srgbClr val="FFCE00"/>
                </a:solidFill>
                <a:latin typeface="Pokemon Pixel Font" panose="00000400000000000000" pitchFamily="2" charset="0"/>
              </a:rPr>
              <a:t>Strong</a:t>
            </a:r>
            <a:r>
              <a:rPr lang="en-HK" sz="2300" b="1" i="1" spc="100" dirty="0">
                <a:solidFill>
                  <a:schemeClr val="bg1"/>
                </a:solidFill>
                <a:latin typeface="Pokemon Pixel Font" panose="00000400000000000000" pitchFamily="2" charset="0"/>
              </a:rPr>
              <a:t> correlation (</a:t>
            </a:r>
            <a:r>
              <a:rPr lang="en-HK" sz="2300" b="1" i="1" spc="100" dirty="0">
                <a:solidFill>
                  <a:schemeClr val="bg1"/>
                </a:solidFill>
                <a:latin typeface="Pokemon Fire Red" panose="00000400000000000000" pitchFamily="2" charset="0"/>
              </a:rPr>
              <a:t>~</a:t>
            </a:r>
            <a:r>
              <a:rPr lang="en-HK" sz="2300" b="1" i="1" spc="100" dirty="0">
                <a:solidFill>
                  <a:schemeClr val="bg1"/>
                </a:solidFill>
                <a:latin typeface="Pokemon Pixel Font" panose="00000400000000000000" pitchFamily="2" charset="0"/>
              </a:rPr>
              <a:t>0.94)</a:t>
            </a:r>
            <a:endParaRPr lang="en-HK" sz="2300" b="1" i="1" spc="100" dirty="0">
              <a:solidFill>
                <a:srgbClr val="FFCE00"/>
              </a:solidFill>
              <a:latin typeface="Pokemon Pixel Font" panose="00000400000000000000" pitchFamily="2" charset="0"/>
            </a:endParaRPr>
          </a:p>
        </p:txBody>
      </p:sp>
      <p:sp>
        <p:nvSpPr>
          <p:cNvPr id="18" name="TextBox 17">
            <a:extLst>
              <a:ext uri="{FF2B5EF4-FFF2-40B4-BE49-F238E27FC236}">
                <a16:creationId xmlns:a16="http://schemas.microsoft.com/office/drawing/2014/main" id="{E90F5705-37B4-D7AA-DBE7-2B0C9135C46B}"/>
              </a:ext>
            </a:extLst>
          </p:cNvPr>
          <p:cNvSpPr txBox="1"/>
          <p:nvPr/>
        </p:nvSpPr>
        <p:spPr>
          <a:xfrm>
            <a:off x="6182944" y="1334659"/>
            <a:ext cx="4738151" cy="507831"/>
          </a:xfrm>
          <a:prstGeom prst="rect">
            <a:avLst/>
          </a:prstGeom>
          <a:noFill/>
        </p:spPr>
        <p:txBody>
          <a:bodyPr wrap="square" rtlCol="0">
            <a:spAutoFit/>
          </a:bodyPr>
          <a:lstStyle/>
          <a:p>
            <a:pPr algn="ctr"/>
            <a:r>
              <a:rPr lang="en-HK" sz="2700" b="1" spc="100" dirty="0">
                <a:solidFill>
                  <a:schemeClr val="bg1"/>
                </a:solidFill>
                <a:latin typeface="Pokemon Pixel Font" panose="00000400000000000000" pitchFamily="2" charset="0"/>
              </a:rPr>
              <a:t>Scatter Plot</a:t>
            </a:r>
            <a:r>
              <a:rPr lang="en-HK" sz="2700" spc="100" dirty="0">
                <a:solidFill>
                  <a:schemeClr val="bg1"/>
                </a:solidFill>
                <a:latin typeface="Pokemon Pixel Font" panose="00000400000000000000" pitchFamily="2" charset="0"/>
              </a:rPr>
              <a:t>:</a:t>
            </a:r>
            <a:r>
              <a:rPr lang="en-HK" sz="2700" b="1" spc="100" dirty="0">
                <a:solidFill>
                  <a:schemeClr val="bg1"/>
                </a:solidFill>
                <a:latin typeface="Pokemon Pixel Font" panose="00000400000000000000" pitchFamily="2" charset="0"/>
              </a:rPr>
              <a:t> </a:t>
            </a:r>
            <a:r>
              <a:rPr lang="en-HK" sz="2700" b="1" spc="100" dirty="0">
                <a:solidFill>
                  <a:srgbClr val="FFCE00"/>
                </a:solidFill>
                <a:latin typeface="Pokemon Pixel Font" panose="00000400000000000000" pitchFamily="2" charset="0"/>
              </a:rPr>
              <a:t>Attack vs. Win Rate</a:t>
            </a:r>
            <a:endParaRPr lang="en-HK" sz="2200" b="1" spc="100" dirty="0">
              <a:solidFill>
                <a:srgbClr val="FFCE00"/>
              </a:solidFill>
              <a:latin typeface="Pokemon Pixel Font" panose="00000400000000000000" pitchFamily="2" charset="0"/>
            </a:endParaRPr>
          </a:p>
        </p:txBody>
      </p:sp>
      <p:sp>
        <p:nvSpPr>
          <p:cNvPr id="19" name="TextBox 18">
            <a:extLst>
              <a:ext uri="{FF2B5EF4-FFF2-40B4-BE49-F238E27FC236}">
                <a16:creationId xmlns:a16="http://schemas.microsoft.com/office/drawing/2014/main" id="{94A87A9E-BB3B-6BB8-8A1E-D86A8D67C769}"/>
              </a:ext>
            </a:extLst>
          </p:cNvPr>
          <p:cNvSpPr txBox="1"/>
          <p:nvPr/>
        </p:nvSpPr>
        <p:spPr>
          <a:xfrm>
            <a:off x="6182944" y="5411709"/>
            <a:ext cx="4738151" cy="446276"/>
          </a:xfrm>
          <a:prstGeom prst="rect">
            <a:avLst/>
          </a:prstGeom>
          <a:noFill/>
        </p:spPr>
        <p:txBody>
          <a:bodyPr wrap="square" rtlCol="0">
            <a:spAutoFit/>
          </a:bodyPr>
          <a:lstStyle/>
          <a:p>
            <a:pPr algn="ctr"/>
            <a:r>
              <a:rPr lang="en-HK" sz="2300" b="1" i="1" spc="100" dirty="0">
                <a:solidFill>
                  <a:srgbClr val="FFCE00"/>
                </a:solidFill>
                <a:latin typeface="Pokemon Pixel Font" panose="00000400000000000000" pitchFamily="2" charset="0"/>
              </a:rPr>
              <a:t>Some</a:t>
            </a:r>
            <a:r>
              <a:rPr lang="en-HK" sz="2300" b="1" i="1" spc="100" dirty="0">
                <a:solidFill>
                  <a:schemeClr val="bg1"/>
                </a:solidFill>
                <a:latin typeface="Pokemon Pixel Font" panose="00000400000000000000" pitchFamily="2" charset="0"/>
              </a:rPr>
              <a:t> correlation (</a:t>
            </a:r>
            <a:r>
              <a:rPr lang="en-HK" sz="2300" b="1" i="1" spc="100" dirty="0">
                <a:solidFill>
                  <a:schemeClr val="bg1"/>
                </a:solidFill>
                <a:latin typeface="Pokemon Fire Red" panose="00000400000000000000" pitchFamily="2" charset="0"/>
              </a:rPr>
              <a:t>~</a:t>
            </a:r>
            <a:r>
              <a:rPr lang="en-HK" sz="2300" b="1" i="1" spc="100" dirty="0">
                <a:solidFill>
                  <a:schemeClr val="bg1"/>
                </a:solidFill>
                <a:latin typeface="Pokemon Pixel Font" panose="00000400000000000000" pitchFamily="2" charset="0"/>
              </a:rPr>
              <a:t>0.50)</a:t>
            </a:r>
            <a:endParaRPr lang="en-HK" sz="2300" b="1" i="1" spc="100" dirty="0">
              <a:solidFill>
                <a:srgbClr val="FFCE00"/>
              </a:solidFill>
              <a:latin typeface="Pokemon Pixel Font" panose="00000400000000000000" pitchFamily="2" charset="0"/>
            </a:endParaRPr>
          </a:p>
        </p:txBody>
      </p:sp>
      <p:pic>
        <p:nvPicPr>
          <p:cNvPr id="20" name="Picture 19" descr="Chart, scatter chart&#10;&#10;Description automatically generated">
            <a:extLst>
              <a:ext uri="{FF2B5EF4-FFF2-40B4-BE49-F238E27FC236}">
                <a16:creationId xmlns:a16="http://schemas.microsoft.com/office/drawing/2014/main" id="{002C661E-6A00-AB07-996D-B61F221BC3D4}"/>
              </a:ext>
            </a:extLst>
          </p:cNvPr>
          <p:cNvPicPr>
            <a:picLocks noChangeAspect="1"/>
          </p:cNvPicPr>
          <p:nvPr/>
        </p:nvPicPr>
        <p:blipFill rotWithShape="1">
          <a:blip r:embed="rId4">
            <a:extLst>
              <a:ext uri="{28A0092B-C50C-407E-A947-70E740481C1C}">
                <a14:useLocalDpi xmlns:a14="http://schemas.microsoft.com/office/drawing/2010/main" val="0"/>
              </a:ext>
            </a:extLst>
          </a:blip>
          <a:srcRect l="1182" t="6156" r="4719"/>
          <a:stretch/>
        </p:blipFill>
        <p:spPr>
          <a:xfrm>
            <a:off x="6315579" y="1964466"/>
            <a:ext cx="4544996" cy="3399496"/>
          </a:xfrm>
          <a:prstGeom prst="rect">
            <a:avLst/>
          </a:prstGeom>
        </p:spPr>
      </p:pic>
    </p:spTree>
    <p:extLst>
      <p:ext uri="{BB962C8B-B14F-4D97-AF65-F5344CB8AC3E}">
        <p14:creationId xmlns:p14="http://schemas.microsoft.com/office/powerpoint/2010/main" val="47097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274320">
            <a:normAutofit/>
          </a:bodyPr>
          <a:lstStyle/>
          <a:p>
            <a:pPr algn="l"/>
            <a:r>
              <a:rPr lang="en-US" sz="7000" spc="100" dirty="0">
                <a:latin typeface="Pokemon Pixel Font" panose="00000400000000000000" pitchFamily="2" charset="0"/>
              </a:rPr>
              <a:t>Pre-Processing</a:t>
            </a:r>
          </a:p>
        </p:txBody>
      </p:sp>
      <p:sp>
        <p:nvSpPr>
          <p:cNvPr id="3" name="Content Placeholder 2"/>
          <p:cNvSpPr>
            <a:spLocks noGrp="1"/>
          </p:cNvSpPr>
          <p:nvPr>
            <p:ph idx="1"/>
          </p:nvPr>
        </p:nvSpPr>
        <p:spPr>
          <a:xfrm>
            <a:off x="838199" y="2288290"/>
            <a:ext cx="10671629" cy="4125093"/>
          </a:xfrm>
        </p:spPr>
        <p:txBody>
          <a:bodyPr>
            <a:normAutofit/>
          </a:bodyPr>
          <a:lstStyle/>
          <a:p>
            <a:pPr>
              <a:lnSpc>
                <a:spcPct val="100000"/>
              </a:lnSpc>
              <a:buClr>
                <a:schemeClr val="bg1"/>
              </a:buClr>
              <a:buFont typeface="Wingdings 2" panose="05020102010507070707" pitchFamily="18" charset="2"/>
              <a:buChar char=""/>
            </a:pPr>
            <a:r>
              <a:rPr lang="en-US" sz="3200" b="1" spc="100" dirty="0">
                <a:solidFill>
                  <a:srgbClr val="FFCE00"/>
                </a:solidFill>
                <a:latin typeface="Pokemon Pixel Font" panose="00000400000000000000" pitchFamily="2" charset="0"/>
              </a:rPr>
              <a:t>Basic split </a:t>
            </a:r>
            <a:r>
              <a:rPr lang="en-US" sz="3200" b="1" spc="100" dirty="0">
                <a:latin typeface="Pokemon Pixel Font" panose="00000400000000000000" pitchFamily="2" charset="0"/>
              </a:rPr>
              <a:t>(IID, large # of datapoints) </a:t>
            </a:r>
          </a:p>
          <a:p>
            <a:pPr lvl="1">
              <a:lnSpc>
                <a:spcPct val="100000"/>
              </a:lnSpc>
              <a:buClr>
                <a:schemeClr val="bg1"/>
              </a:buClr>
              <a:buFontTx/>
              <a:buChar char="-"/>
            </a:pPr>
            <a:r>
              <a:rPr lang="en-US" sz="3200" b="1" spc="100" dirty="0">
                <a:latin typeface="Pokemon Pixel Font" panose="00000400000000000000" pitchFamily="2" charset="0"/>
              </a:rPr>
              <a:t>60%/20%/20% for train/test/split</a:t>
            </a:r>
          </a:p>
          <a:p>
            <a:pPr>
              <a:lnSpc>
                <a:spcPct val="100000"/>
              </a:lnSpc>
              <a:buFont typeface="Wingdings 2" panose="05020102010507070707" pitchFamily="18" charset="2"/>
              <a:buChar char=""/>
            </a:pPr>
            <a:r>
              <a:rPr lang="en-US" sz="3200" b="1" spc="100" dirty="0">
                <a:latin typeface="Pokemon Pixel Font" panose="00000400000000000000" pitchFamily="2" charset="0"/>
              </a:rPr>
              <a:t>Pre-processors</a:t>
            </a:r>
          </a:p>
          <a:p>
            <a:pPr lvl="1">
              <a:lnSpc>
                <a:spcPct val="100000"/>
              </a:lnSpc>
              <a:buClr>
                <a:schemeClr val="bg1"/>
              </a:buClr>
              <a:buFontTx/>
              <a:buChar char="-"/>
            </a:pPr>
            <a:r>
              <a:rPr lang="en-US" sz="3200" b="1" spc="100" dirty="0" err="1">
                <a:solidFill>
                  <a:srgbClr val="FFCE00"/>
                </a:solidFill>
                <a:latin typeface="Pokemon Pixel Font" panose="00000400000000000000" pitchFamily="2" charset="0"/>
              </a:rPr>
              <a:t>OneHotEncoder</a:t>
            </a:r>
            <a:r>
              <a:rPr lang="en-US" sz="3200" spc="100" dirty="0">
                <a:latin typeface="Pokemon Pixel Font" panose="00000400000000000000" pitchFamily="2" charset="0"/>
              </a:rPr>
              <a:t>:</a:t>
            </a:r>
            <a:r>
              <a:rPr lang="en-US" sz="3200" b="1" spc="100" dirty="0">
                <a:latin typeface="Pokemon Pixel Font" panose="00000400000000000000" pitchFamily="2" charset="0"/>
              </a:rPr>
              <a:t> Type1 (</a:t>
            </a:r>
            <a:r>
              <a:rPr lang="en-US" sz="3200" b="1" spc="100" dirty="0">
                <a:solidFill>
                  <a:srgbClr val="FF0000"/>
                </a:solidFill>
                <a:latin typeface="Pokemon Pixel Font" panose="00000400000000000000" pitchFamily="2" charset="0"/>
              </a:rPr>
              <a:t>18</a:t>
            </a:r>
            <a:r>
              <a:rPr lang="en-US" sz="3200" b="1" spc="100" dirty="0">
                <a:latin typeface="Pokemon Pixel Font" panose="00000400000000000000" pitchFamily="2" charset="0"/>
              </a:rPr>
              <a:t>), Type2 (</a:t>
            </a:r>
            <a:r>
              <a:rPr lang="en-US" sz="3200" b="1" spc="100" dirty="0">
                <a:solidFill>
                  <a:srgbClr val="00B050"/>
                </a:solidFill>
                <a:latin typeface="Pokemon Pixel Font" panose="00000400000000000000" pitchFamily="2" charset="0"/>
              </a:rPr>
              <a:t>19</a:t>
            </a:r>
            <a:r>
              <a:rPr lang="en-US" sz="3200" b="1" spc="100" dirty="0">
                <a:latin typeface="Pokemon Pixel Font" panose="00000400000000000000" pitchFamily="2" charset="0"/>
              </a:rPr>
              <a:t>), Generation (</a:t>
            </a:r>
            <a:r>
              <a:rPr lang="en-US" sz="3200" b="1" spc="100" dirty="0">
                <a:solidFill>
                  <a:srgbClr val="00B0F0"/>
                </a:solidFill>
                <a:latin typeface="Pokemon Pixel Font" panose="00000400000000000000" pitchFamily="2" charset="0"/>
              </a:rPr>
              <a:t>6</a:t>
            </a:r>
            <a:r>
              <a:rPr lang="en-US" sz="3200" b="1" spc="100" dirty="0">
                <a:latin typeface="Pokemon Pixel Font" panose="00000400000000000000" pitchFamily="2" charset="0"/>
              </a:rPr>
              <a:t>), Legendary(</a:t>
            </a:r>
            <a:r>
              <a:rPr lang="en-US" sz="3200" b="1" spc="100" dirty="0">
                <a:solidFill>
                  <a:srgbClr val="CC00FF"/>
                </a:solidFill>
                <a:latin typeface="Pokemon Pixel Font" panose="00000400000000000000" pitchFamily="2" charset="0"/>
              </a:rPr>
              <a:t>2</a:t>
            </a:r>
            <a:r>
              <a:rPr lang="en-US" sz="3200" b="1" spc="100" dirty="0">
                <a:latin typeface="Pokemon Pixel Font" panose="00000400000000000000" pitchFamily="2" charset="0"/>
              </a:rPr>
              <a:t>)</a:t>
            </a:r>
          </a:p>
          <a:p>
            <a:pPr lvl="1">
              <a:lnSpc>
                <a:spcPct val="100000"/>
              </a:lnSpc>
              <a:buClr>
                <a:schemeClr val="bg1"/>
              </a:buClr>
              <a:buFontTx/>
              <a:buChar char="-"/>
            </a:pPr>
            <a:r>
              <a:rPr lang="en-US" sz="3200" b="1" spc="100" dirty="0" err="1">
                <a:solidFill>
                  <a:srgbClr val="FFCE00"/>
                </a:solidFill>
                <a:latin typeface="Pokemon Pixel Font" panose="00000400000000000000" pitchFamily="2" charset="0"/>
              </a:rPr>
              <a:t>MinMaxScaler</a:t>
            </a:r>
            <a:r>
              <a:rPr lang="en-US" sz="3200" spc="100" dirty="0">
                <a:latin typeface="Pokemon Pixel Font" panose="00000400000000000000" pitchFamily="2" charset="0"/>
              </a:rPr>
              <a:t>:</a:t>
            </a:r>
            <a:r>
              <a:rPr lang="en-US" sz="3200" b="1" spc="100" dirty="0">
                <a:latin typeface="Pokemon Pixel Font" panose="00000400000000000000" pitchFamily="2" charset="0"/>
              </a:rPr>
              <a:t> HP, Attack, Defense, Sp. </a:t>
            </a:r>
            <a:r>
              <a:rPr lang="en-US" sz="3200" b="1" spc="100" dirty="0" err="1">
                <a:latin typeface="Pokemon Pixel Font" panose="00000400000000000000" pitchFamily="2" charset="0"/>
              </a:rPr>
              <a:t>Atk</a:t>
            </a:r>
            <a:r>
              <a:rPr lang="en-US" sz="3200" b="1" spc="100" dirty="0">
                <a:latin typeface="Pokemon Pixel Font" panose="00000400000000000000" pitchFamily="2" charset="0"/>
              </a:rPr>
              <a:t>, Sp. Def, Speed (0-255 each)</a:t>
            </a:r>
          </a:p>
          <a:p>
            <a:pPr>
              <a:lnSpc>
                <a:spcPct val="100000"/>
              </a:lnSpc>
              <a:buClr>
                <a:schemeClr val="bg1"/>
              </a:buClr>
              <a:buFont typeface="Wingdings 2" panose="05020102010507070707" pitchFamily="18" charset="2"/>
              <a:buChar char=""/>
            </a:pPr>
            <a:r>
              <a:rPr lang="en-US" sz="3200" b="1" spc="100" dirty="0">
                <a:solidFill>
                  <a:srgbClr val="FFC000"/>
                </a:solidFill>
                <a:latin typeface="Pokemon Pixel Font" panose="00000400000000000000" pitchFamily="2" charset="0"/>
              </a:rPr>
              <a:t>51</a:t>
            </a:r>
            <a:r>
              <a:rPr lang="en-US" sz="3200" b="1" spc="100" dirty="0">
                <a:latin typeface="Pokemon Pixel Font" panose="00000400000000000000" pitchFamily="2" charset="0"/>
              </a:rPr>
              <a:t> features after pre-processing  (15-5+</a:t>
            </a:r>
            <a:r>
              <a:rPr lang="en-US" sz="3200" b="1" spc="100" dirty="0">
                <a:solidFill>
                  <a:srgbClr val="FF0000"/>
                </a:solidFill>
                <a:latin typeface="Pokemon Pixel Font" panose="00000400000000000000" pitchFamily="2" charset="0"/>
              </a:rPr>
              <a:t>17</a:t>
            </a:r>
            <a:r>
              <a:rPr lang="en-US" sz="3200" b="1" spc="100" dirty="0">
                <a:latin typeface="Pokemon Pixel Font" panose="00000400000000000000" pitchFamily="2" charset="0"/>
              </a:rPr>
              <a:t>+</a:t>
            </a:r>
            <a:r>
              <a:rPr lang="en-US" sz="3200" b="1" spc="100" dirty="0">
                <a:solidFill>
                  <a:srgbClr val="00B050"/>
                </a:solidFill>
                <a:latin typeface="Pokemon Pixel Font" panose="00000400000000000000" pitchFamily="2" charset="0"/>
              </a:rPr>
              <a:t>18</a:t>
            </a:r>
            <a:r>
              <a:rPr lang="en-US" sz="3200" b="1" spc="100" dirty="0">
                <a:latin typeface="Pokemon Pixel Font" panose="00000400000000000000" pitchFamily="2" charset="0"/>
              </a:rPr>
              <a:t>+</a:t>
            </a:r>
            <a:r>
              <a:rPr lang="en-US" sz="3200" b="1" spc="100" dirty="0">
                <a:solidFill>
                  <a:srgbClr val="00B0F0"/>
                </a:solidFill>
                <a:latin typeface="Pokemon Pixel Font" panose="00000400000000000000" pitchFamily="2" charset="0"/>
              </a:rPr>
              <a:t>5</a:t>
            </a:r>
            <a:r>
              <a:rPr lang="en-US" sz="3200" b="1" spc="100" dirty="0">
                <a:latin typeface="Pokemon Pixel Font" panose="00000400000000000000" pitchFamily="2" charset="0"/>
              </a:rPr>
              <a:t>+</a:t>
            </a:r>
            <a:r>
              <a:rPr lang="en-US" sz="3200" b="1" spc="100" dirty="0">
                <a:solidFill>
                  <a:srgbClr val="CC00FF"/>
                </a:solidFill>
                <a:latin typeface="Pokemon Pixel Font" panose="00000400000000000000" pitchFamily="2" charset="0"/>
              </a:rPr>
              <a:t>1</a:t>
            </a:r>
            <a:r>
              <a:rPr lang="en-US" sz="3200" b="1" spc="100" dirty="0">
                <a:latin typeface="Pokemon Pixel Font" panose="00000400000000000000" pitchFamily="2" charset="0"/>
              </a:rPr>
              <a:t>)</a:t>
            </a:r>
            <a:endParaRPr lang="en-US" sz="3000" b="1" spc="100" dirty="0">
              <a:latin typeface="Pokemon Pixel Font" panose="00000400000000000000" pitchFamily="2" charset="0"/>
            </a:endParaRPr>
          </a:p>
        </p:txBody>
      </p:sp>
      <p:pic>
        <p:nvPicPr>
          <p:cNvPr id="16" name="Picture 15">
            <a:extLst>
              <a:ext uri="{FF2B5EF4-FFF2-40B4-BE49-F238E27FC236}">
                <a16:creationId xmlns:a16="http://schemas.microsoft.com/office/drawing/2014/main" id="{4019899A-DED8-3100-1802-94E23BC62B0D}"/>
              </a:ext>
            </a:extLst>
          </p:cNvPr>
          <p:cNvPicPr>
            <a:picLocks noChangeAspect="1"/>
          </p:cNvPicPr>
          <p:nvPr/>
        </p:nvPicPr>
        <p:blipFill>
          <a:blip r:embed="rId3"/>
          <a:stretch>
            <a:fillRect/>
          </a:stretch>
        </p:blipFill>
        <p:spPr>
          <a:xfrm>
            <a:off x="5926151" y="5788273"/>
            <a:ext cx="2565789" cy="423200"/>
          </a:xfrm>
          <a:prstGeom prst="rect">
            <a:avLst/>
          </a:prstGeom>
        </p:spPr>
      </p:pic>
    </p:spTree>
    <p:extLst>
      <p:ext uri="{BB962C8B-B14F-4D97-AF65-F5344CB8AC3E}">
        <p14:creationId xmlns:p14="http://schemas.microsoft.com/office/powerpoint/2010/main" val="341220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274320">
            <a:normAutofit/>
          </a:bodyPr>
          <a:lstStyle/>
          <a:p>
            <a:pPr algn="l"/>
            <a:r>
              <a:rPr lang="en-US" sz="7000" spc="100" dirty="0">
                <a:latin typeface="Pokemon Pixel Font" panose="00000400000000000000" pitchFamily="2" charset="0"/>
              </a:rPr>
              <a:t>Cross-Validation</a:t>
            </a:r>
          </a:p>
        </p:txBody>
      </p:sp>
      <p:sp>
        <p:nvSpPr>
          <p:cNvPr id="3" name="Content Placeholder 2"/>
          <p:cNvSpPr>
            <a:spLocks noGrp="1"/>
          </p:cNvSpPr>
          <p:nvPr>
            <p:ph idx="1"/>
          </p:nvPr>
        </p:nvSpPr>
        <p:spPr>
          <a:xfrm>
            <a:off x="838199" y="2288290"/>
            <a:ext cx="10671629" cy="4125093"/>
          </a:xfrm>
        </p:spPr>
        <p:txBody>
          <a:bodyPr>
            <a:normAutofit/>
          </a:bodyPr>
          <a:lstStyle/>
          <a:p>
            <a:pPr>
              <a:lnSpc>
                <a:spcPct val="80000"/>
              </a:lnSpc>
              <a:buClr>
                <a:schemeClr val="bg1"/>
              </a:buClr>
              <a:buFont typeface="Wingdings 2" panose="05020102010507070707" pitchFamily="18" charset="2"/>
              <a:buChar char=""/>
            </a:pPr>
            <a:r>
              <a:rPr lang="en-US" sz="3000" b="1" spc="100" dirty="0">
                <a:latin typeface="Pokemon Pixel Font" panose="00000400000000000000" pitchFamily="2" charset="0"/>
              </a:rPr>
              <a:t>Attempted</a:t>
            </a:r>
            <a:r>
              <a:rPr lang="en-US" sz="3000" b="1" spc="100" dirty="0">
                <a:solidFill>
                  <a:srgbClr val="FFCE00"/>
                </a:solidFill>
                <a:latin typeface="Pokemon Pixel Font" panose="00000400000000000000" pitchFamily="2" charset="0"/>
              </a:rPr>
              <a:t> supervised ML algorithms</a:t>
            </a:r>
            <a:endParaRPr lang="en-US" sz="3000" b="1" spc="100" dirty="0">
              <a:latin typeface="Pokemon Pixel Font" panose="00000400000000000000" pitchFamily="2" charset="0"/>
            </a:endParaRPr>
          </a:p>
          <a:p>
            <a:pPr lvl="1">
              <a:lnSpc>
                <a:spcPct val="80000"/>
              </a:lnSpc>
              <a:buClr>
                <a:schemeClr val="bg1"/>
              </a:buClr>
              <a:buFontTx/>
              <a:buChar char="-"/>
            </a:pPr>
            <a:r>
              <a:rPr lang="en-US" sz="2500" b="1" spc="100" dirty="0">
                <a:latin typeface="Pokemon Pixel Font" panose="00000400000000000000" pitchFamily="2" charset="0"/>
              </a:rPr>
              <a:t>Multiple linear regression, SVM, decision tree, random forest, </a:t>
            </a:r>
            <a:r>
              <a:rPr lang="en-US" sz="2500" b="1" spc="100" dirty="0" err="1">
                <a:latin typeface="Pokemon Pixel Font" panose="00000400000000000000" pitchFamily="2" charset="0"/>
              </a:rPr>
              <a:t>XGBoost</a:t>
            </a:r>
            <a:endParaRPr lang="en-US" sz="2500" b="1" spc="100" dirty="0">
              <a:latin typeface="Pokemon Pixel Font" panose="00000400000000000000" pitchFamily="2" charset="0"/>
            </a:endParaRPr>
          </a:p>
          <a:p>
            <a:pPr>
              <a:lnSpc>
                <a:spcPct val="80000"/>
              </a:lnSpc>
              <a:buClr>
                <a:schemeClr val="bg1"/>
              </a:buClr>
              <a:buFont typeface="Wingdings 2" panose="05020102010507070707" pitchFamily="18" charset="2"/>
              <a:buChar char=""/>
            </a:pPr>
            <a:r>
              <a:rPr lang="en-US" sz="3000" b="1" spc="100" dirty="0" err="1">
                <a:solidFill>
                  <a:srgbClr val="FFCE00"/>
                </a:solidFill>
                <a:latin typeface="Pokemon Pixel Font" panose="00000400000000000000" pitchFamily="2" charset="0"/>
              </a:rPr>
              <a:t>GridSearchCV</a:t>
            </a:r>
            <a:r>
              <a:rPr lang="en-US" sz="3000" b="1" spc="100" dirty="0">
                <a:solidFill>
                  <a:srgbClr val="FFCE00"/>
                </a:solidFill>
                <a:latin typeface="Pokemon Pixel Font" panose="00000400000000000000" pitchFamily="2" charset="0"/>
              </a:rPr>
              <a:t> </a:t>
            </a:r>
            <a:r>
              <a:rPr lang="en-US" sz="3000" b="1" spc="100" dirty="0">
                <a:latin typeface="Pokemon Pixel Font" panose="00000400000000000000" pitchFamily="2" charset="0"/>
              </a:rPr>
              <a:t>w/ 5-fold CV to tune hyperparameters </a:t>
            </a:r>
          </a:p>
          <a:p>
            <a:pPr>
              <a:lnSpc>
                <a:spcPct val="80000"/>
              </a:lnSpc>
              <a:buClr>
                <a:schemeClr val="bg1"/>
              </a:buClr>
              <a:buFont typeface="Wingdings 2" panose="05020102010507070707" pitchFamily="18" charset="2"/>
              <a:buChar char=""/>
            </a:pPr>
            <a:r>
              <a:rPr lang="en-US" sz="3000" b="1" spc="100" dirty="0">
                <a:latin typeface="Pokemon Pixel Font" panose="00000400000000000000" pitchFamily="2" charset="0"/>
              </a:rPr>
              <a:t>Tuned</a:t>
            </a:r>
            <a:r>
              <a:rPr lang="en-US" sz="3000" b="1" spc="100" dirty="0">
                <a:solidFill>
                  <a:srgbClr val="FFCE00"/>
                </a:solidFill>
                <a:latin typeface="Pokemon Pixel Font" panose="00000400000000000000" pitchFamily="2" charset="0"/>
              </a:rPr>
              <a:t> hyperparameters</a:t>
            </a:r>
            <a:endParaRPr lang="en-US" sz="3000" b="1" spc="100" dirty="0">
              <a:latin typeface="Pokemon Pixel Font" panose="00000400000000000000" pitchFamily="2" charset="0"/>
            </a:endParaRPr>
          </a:p>
          <a:p>
            <a:pPr lvl="1">
              <a:lnSpc>
                <a:spcPct val="80000"/>
              </a:lnSpc>
              <a:buClr>
                <a:schemeClr val="bg1"/>
              </a:buClr>
              <a:buFontTx/>
              <a:buChar char="-"/>
            </a:pPr>
            <a:r>
              <a:rPr lang="en-US" sz="2500" b="1" spc="100" dirty="0">
                <a:solidFill>
                  <a:srgbClr val="FFCE00"/>
                </a:solidFill>
                <a:latin typeface="Pokemon Pixel Font" panose="00000400000000000000" pitchFamily="2" charset="0"/>
              </a:rPr>
              <a:t>Linear regression</a:t>
            </a:r>
            <a:r>
              <a:rPr lang="en-US" sz="2500" b="1" spc="100" dirty="0">
                <a:latin typeface="Pokemon Pixel Font" panose="00000400000000000000" pitchFamily="2" charset="0"/>
              </a:rPr>
              <a:t>: </a:t>
            </a:r>
            <a:r>
              <a:rPr lang="en-US" sz="2500" b="1" spc="100" dirty="0" err="1">
                <a:latin typeface="Pokemon Pixel Font" panose="00000400000000000000" pitchFamily="2" charset="0"/>
              </a:rPr>
              <a:t>fit</a:t>
            </a:r>
            <a:r>
              <a:rPr lang="en-US" sz="2500" b="1" spc="100" dirty="0" err="1">
                <a:latin typeface="Pokemon Fire Red" panose="00000400000000000000" pitchFamily="2" charset="0"/>
              </a:rPr>
              <a:t>_</a:t>
            </a:r>
            <a:r>
              <a:rPr lang="en-US" sz="2500" b="1" spc="100" dirty="0" err="1">
                <a:latin typeface="Pokemon Pixel Font" panose="00000400000000000000" pitchFamily="2" charset="0"/>
              </a:rPr>
              <a:t>intercept</a:t>
            </a:r>
            <a:endParaRPr lang="en-US" sz="2500" b="1" spc="100" dirty="0">
              <a:latin typeface="Pokemon Pixel Font" panose="00000400000000000000" pitchFamily="2" charset="0"/>
            </a:endParaRPr>
          </a:p>
          <a:p>
            <a:pPr lvl="1">
              <a:lnSpc>
                <a:spcPct val="80000"/>
              </a:lnSpc>
              <a:buClr>
                <a:schemeClr val="bg1"/>
              </a:buClr>
              <a:buFontTx/>
              <a:buChar char="-"/>
            </a:pPr>
            <a:r>
              <a:rPr lang="en-US" sz="2500" b="1" spc="100" dirty="0">
                <a:solidFill>
                  <a:srgbClr val="FFCE00"/>
                </a:solidFill>
                <a:latin typeface="Pokemon Pixel Font" panose="00000400000000000000" pitchFamily="2" charset="0"/>
              </a:rPr>
              <a:t>SVM</a:t>
            </a:r>
            <a:r>
              <a:rPr lang="en-US" sz="2500" b="1" spc="100" dirty="0">
                <a:latin typeface="Pokemon Pixel Font" panose="00000400000000000000" pitchFamily="2" charset="0"/>
              </a:rPr>
              <a:t>: kernel, C, gamma</a:t>
            </a:r>
          </a:p>
          <a:p>
            <a:pPr lvl="1">
              <a:lnSpc>
                <a:spcPct val="80000"/>
              </a:lnSpc>
              <a:buClr>
                <a:schemeClr val="bg1"/>
              </a:buClr>
              <a:buFontTx/>
              <a:buChar char="-"/>
            </a:pPr>
            <a:r>
              <a:rPr lang="en-US" sz="2500" b="1" spc="100" dirty="0" err="1">
                <a:solidFill>
                  <a:srgbClr val="FFCE00"/>
                </a:solidFill>
                <a:latin typeface="Pokemon Pixel Font" panose="00000400000000000000" pitchFamily="2" charset="0"/>
              </a:rPr>
              <a:t>XGBoost</a:t>
            </a:r>
            <a:r>
              <a:rPr lang="en-US" sz="2500" b="1" spc="100" dirty="0">
                <a:latin typeface="Pokemon Pixel Font" panose="00000400000000000000" pitchFamily="2" charset="0"/>
              </a:rPr>
              <a:t>: </a:t>
            </a:r>
            <a:r>
              <a:rPr lang="en-US" sz="2500" b="1" spc="100" dirty="0" err="1">
                <a:latin typeface="Pokemon Pixel Font" panose="00000400000000000000" pitchFamily="2" charset="0"/>
              </a:rPr>
              <a:t>n</a:t>
            </a:r>
            <a:r>
              <a:rPr lang="en-US" sz="2500" b="1" spc="100" dirty="0" err="1">
                <a:latin typeface="Pokemon Fire Red" panose="00000400000000000000" pitchFamily="2" charset="0"/>
              </a:rPr>
              <a:t>_</a:t>
            </a:r>
            <a:r>
              <a:rPr lang="en-US" sz="2500" b="1" spc="100" dirty="0" err="1">
                <a:latin typeface="Pokemon Pixel Font" panose="00000400000000000000" pitchFamily="2" charset="0"/>
              </a:rPr>
              <a:t>estimators</a:t>
            </a:r>
            <a:r>
              <a:rPr lang="en-US" sz="2500" b="1" spc="100" dirty="0">
                <a:latin typeface="Pokemon Pixel Font" panose="00000400000000000000" pitchFamily="2" charset="0"/>
              </a:rPr>
              <a:t>, </a:t>
            </a:r>
            <a:r>
              <a:rPr lang="en-US" sz="2500" b="1" spc="100" dirty="0" err="1">
                <a:latin typeface="Pokemon Pixel Font" panose="00000400000000000000" pitchFamily="2" charset="0"/>
              </a:rPr>
              <a:t>learning</a:t>
            </a:r>
            <a:r>
              <a:rPr lang="en-US" sz="2500" b="1" spc="100" dirty="0" err="1">
                <a:latin typeface="Pokemon Fire Red" panose="00000400000000000000" pitchFamily="2" charset="0"/>
              </a:rPr>
              <a:t>_</a:t>
            </a:r>
            <a:r>
              <a:rPr lang="en-US" sz="2500" b="1" spc="100" dirty="0" err="1">
                <a:latin typeface="Pokemon Pixel Font" panose="00000400000000000000" pitchFamily="2" charset="0"/>
              </a:rPr>
              <a:t>rate</a:t>
            </a:r>
            <a:r>
              <a:rPr lang="en-US" sz="2500" b="1" spc="100" dirty="0">
                <a:latin typeface="Pokemon Pixel Font" panose="00000400000000000000" pitchFamily="2" charset="0"/>
              </a:rPr>
              <a:t>, </a:t>
            </a:r>
            <a:r>
              <a:rPr lang="en-US" sz="2500" b="1" spc="100" dirty="0" err="1">
                <a:latin typeface="Pokemon Pixel Font" panose="00000400000000000000" pitchFamily="2" charset="0"/>
              </a:rPr>
              <a:t>max</a:t>
            </a:r>
            <a:r>
              <a:rPr lang="en-US" sz="2500" b="1" spc="100" dirty="0" err="1">
                <a:latin typeface="Pokemon Fire Red" panose="00000400000000000000" pitchFamily="2" charset="0"/>
              </a:rPr>
              <a:t>_</a:t>
            </a:r>
            <a:r>
              <a:rPr lang="en-US" sz="2500" b="1" spc="100" dirty="0" err="1">
                <a:latin typeface="Pokemon Pixel Font" panose="00000400000000000000" pitchFamily="2" charset="0"/>
              </a:rPr>
              <a:t>depth</a:t>
            </a:r>
            <a:r>
              <a:rPr lang="en-US" sz="2500" b="1" spc="100" dirty="0">
                <a:latin typeface="Pokemon Pixel Font" panose="00000400000000000000" pitchFamily="2" charset="0"/>
              </a:rPr>
              <a:t>, subsample, </a:t>
            </a:r>
            <a:r>
              <a:rPr lang="en-US" sz="2500" b="1" spc="100" dirty="0" err="1">
                <a:latin typeface="Pokemon Pixel Font" panose="00000400000000000000" pitchFamily="2" charset="0"/>
              </a:rPr>
              <a:t>colsample</a:t>
            </a:r>
            <a:r>
              <a:rPr lang="en-US" sz="2500" b="1" spc="100" dirty="0" err="1">
                <a:latin typeface="Pokemon Fire Red" panose="00000400000000000000" pitchFamily="2" charset="0"/>
              </a:rPr>
              <a:t>_bytree</a:t>
            </a:r>
            <a:endParaRPr lang="en-US" sz="2500" b="1" spc="100" dirty="0">
              <a:latin typeface="Pokemon Pixel Font" panose="00000400000000000000" pitchFamily="2" charset="0"/>
            </a:endParaRPr>
          </a:p>
          <a:p>
            <a:pPr lvl="1">
              <a:lnSpc>
                <a:spcPct val="80000"/>
              </a:lnSpc>
              <a:buClr>
                <a:schemeClr val="bg1"/>
              </a:buClr>
              <a:buFontTx/>
              <a:buChar char="-"/>
            </a:pPr>
            <a:r>
              <a:rPr lang="en-US" sz="2500" b="1" spc="100" dirty="0">
                <a:solidFill>
                  <a:srgbClr val="FFCE00"/>
                </a:solidFill>
                <a:latin typeface="Pokemon Pixel Font" panose="00000400000000000000" pitchFamily="2" charset="0"/>
              </a:rPr>
              <a:t>Decision</a:t>
            </a:r>
            <a:r>
              <a:rPr lang="en-US" sz="2500" b="1" spc="100" dirty="0">
                <a:latin typeface="Pokemon Pixel Font" panose="00000400000000000000" pitchFamily="2" charset="0"/>
              </a:rPr>
              <a:t> </a:t>
            </a:r>
            <a:r>
              <a:rPr lang="en-US" sz="2500" b="1" spc="100" dirty="0">
                <a:solidFill>
                  <a:srgbClr val="FFCE00"/>
                </a:solidFill>
                <a:latin typeface="Pokemon Pixel Font" panose="00000400000000000000" pitchFamily="2" charset="0"/>
              </a:rPr>
              <a:t>tree</a:t>
            </a:r>
            <a:r>
              <a:rPr lang="en-US" sz="2500" b="1" spc="100" dirty="0">
                <a:latin typeface="Pokemon Pixel Font" panose="00000400000000000000" pitchFamily="2" charset="0"/>
              </a:rPr>
              <a:t>: </a:t>
            </a:r>
            <a:r>
              <a:rPr lang="en-US" sz="2500" b="1" spc="100" dirty="0" err="1">
                <a:latin typeface="Pokemon Pixel Font" panose="00000400000000000000" pitchFamily="2" charset="0"/>
              </a:rPr>
              <a:t>max</a:t>
            </a:r>
            <a:r>
              <a:rPr lang="en-US" sz="2500" b="1" spc="100" dirty="0" err="1">
                <a:latin typeface="Pokemon Fire Red" panose="00000400000000000000" pitchFamily="2" charset="0"/>
              </a:rPr>
              <a:t>_</a:t>
            </a:r>
            <a:r>
              <a:rPr lang="en-US" sz="2500" b="1" spc="100" dirty="0" err="1">
                <a:latin typeface="Pokemon Pixel Font" panose="00000400000000000000" pitchFamily="2" charset="0"/>
              </a:rPr>
              <a:t>depth</a:t>
            </a:r>
            <a:r>
              <a:rPr lang="en-US" sz="2500" b="1" spc="100" dirty="0">
                <a:latin typeface="Pokemon Pixel Font" panose="00000400000000000000" pitchFamily="2" charset="0"/>
              </a:rPr>
              <a:t>, </a:t>
            </a:r>
            <a:r>
              <a:rPr lang="en-US" sz="2500" b="1" spc="100" dirty="0" err="1">
                <a:latin typeface="Pokemon Pixel Font" panose="00000400000000000000" pitchFamily="2" charset="0"/>
              </a:rPr>
              <a:t>min</a:t>
            </a:r>
            <a:r>
              <a:rPr lang="en-US" sz="2500" b="1" spc="100" dirty="0" err="1">
                <a:latin typeface="Pokemon Fire Red" panose="00000400000000000000" pitchFamily="2" charset="0"/>
              </a:rPr>
              <a:t>_</a:t>
            </a:r>
            <a:r>
              <a:rPr lang="en-US" sz="2500" b="1" spc="100" dirty="0" err="1">
                <a:latin typeface="Pokemon Pixel Font" panose="00000400000000000000" pitchFamily="2" charset="0"/>
              </a:rPr>
              <a:t>samples</a:t>
            </a:r>
            <a:r>
              <a:rPr lang="en-US" sz="2500" b="1" spc="100" dirty="0" err="1">
                <a:latin typeface="Pokemon Fire Red" panose="00000400000000000000" pitchFamily="2" charset="0"/>
              </a:rPr>
              <a:t>_</a:t>
            </a:r>
            <a:r>
              <a:rPr lang="en-US" sz="2500" b="1" spc="100" dirty="0" err="1">
                <a:latin typeface="Pokemon Pixel Font" panose="00000400000000000000" pitchFamily="2" charset="0"/>
              </a:rPr>
              <a:t>split</a:t>
            </a:r>
            <a:endParaRPr lang="en-US" sz="2500" b="1" spc="100" dirty="0">
              <a:latin typeface="Pokemon Pixel Font" panose="00000400000000000000" pitchFamily="2" charset="0"/>
            </a:endParaRPr>
          </a:p>
          <a:p>
            <a:pPr lvl="1">
              <a:lnSpc>
                <a:spcPct val="80000"/>
              </a:lnSpc>
              <a:buClr>
                <a:schemeClr val="bg1"/>
              </a:buClr>
              <a:buFontTx/>
              <a:buChar char="-"/>
            </a:pPr>
            <a:r>
              <a:rPr lang="en-US" sz="2500" b="1" spc="100" dirty="0">
                <a:solidFill>
                  <a:srgbClr val="FFCE00"/>
                </a:solidFill>
                <a:latin typeface="Pokemon Pixel Font" panose="00000400000000000000" pitchFamily="2" charset="0"/>
              </a:rPr>
              <a:t>Random</a:t>
            </a:r>
            <a:r>
              <a:rPr lang="en-US" sz="2500" b="1" spc="100" dirty="0">
                <a:latin typeface="Pokemon Pixel Font" panose="00000400000000000000" pitchFamily="2" charset="0"/>
              </a:rPr>
              <a:t> </a:t>
            </a:r>
            <a:r>
              <a:rPr lang="en-US" sz="2500" b="1" spc="100" dirty="0">
                <a:solidFill>
                  <a:srgbClr val="FFCE00"/>
                </a:solidFill>
                <a:latin typeface="Pokemon Pixel Font" panose="00000400000000000000" pitchFamily="2" charset="0"/>
              </a:rPr>
              <a:t>forest</a:t>
            </a:r>
            <a:r>
              <a:rPr lang="en-US" sz="2500" b="1" spc="100" dirty="0">
                <a:latin typeface="Pokemon Pixel Font" panose="00000400000000000000" pitchFamily="2" charset="0"/>
              </a:rPr>
              <a:t>: </a:t>
            </a:r>
            <a:r>
              <a:rPr lang="en-US" sz="2500" b="1" spc="100" dirty="0" err="1">
                <a:latin typeface="Pokemon Pixel Font" panose="00000400000000000000" pitchFamily="2" charset="0"/>
              </a:rPr>
              <a:t>n</a:t>
            </a:r>
            <a:r>
              <a:rPr lang="en-US" sz="2500" b="1" spc="100" dirty="0" err="1">
                <a:latin typeface="Pokemon Fire Red" panose="00000400000000000000" pitchFamily="2" charset="0"/>
              </a:rPr>
              <a:t>_</a:t>
            </a:r>
            <a:r>
              <a:rPr lang="en-US" sz="2500" b="1" spc="100" dirty="0" err="1">
                <a:latin typeface="Pokemon Pixel Font" panose="00000400000000000000" pitchFamily="2" charset="0"/>
              </a:rPr>
              <a:t>estimators</a:t>
            </a:r>
            <a:r>
              <a:rPr lang="en-US" sz="2500" b="1" spc="100" dirty="0">
                <a:latin typeface="Pokemon Pixel Font" panose="00000400000000000000" pitchFamily="2" charset="0"/>
              </a:rPr>
              <a:t>, </a:t>
            </a:r>
            <a:r>
              <a:rPr lang="en-US" sz="2500" b="1" spc="100" dirty="0" err="1">
                <a:latin typeface="Pokemon Pixel Font" panose="00000400000000000000" pitchFamily="2" charset="0"/>
              </a:rPr>
              <a:t>max</a:t>
            </a:r>
            <a:r>
              <a:rPr lang="en-US" sz="2500" b="1" spc="100" dirty="0" err="1">
                <a:latin typeface="Pokemon Fire Red" panose="00000400000000000000" pitchFamily="2" charset="0"/>
              </a:rPr>
              <a:t>_</a:t>
            </a:r>
            <a:r>
              <a:rPr lang="en-US" sz="2500" b="1" spc="100" dirty="0" err="1">
                <a:latin typeface="Pokemon Pixel Font" panose="00000400000000000000" pitchFamily="2" charset="0"/>
              </a:rPr>
              <a:t>depth</a:t>
            </a:r>
            <a:endParaRPr lang="en-US" sz="2500" b="1" spc="100" dirty="0">
              <a:latin typeface="Pokemon Pixel Font" panose="00000400000000000000" pitchFamily="2" charset="0"/>
            </a:endParaRPr>
          </a:p>
          <a:p>
            <a:pPr>
              <a:lnSpc>
                <a:spcPct val="80000"/>
              </a:lnSpc>
              <a:buClr>
                <a:schemeClr val="bg1"/>
              </a:buClr>
              <a:buFont typeface="Wingdings 2" panose="05020102010507070707" pitchFamily="18" charset="2"/>
              <a:buChar char=""/>
            </a:pPr>
            <a:r>
              <a:rPr lang="en-US" sz="3000" b="1" spc="100" dirty="0">
                <a:solidFill>
                  <a:srgbClr val="FFCE00"/>
                </a:solidFill>
                <a:latin typeface="Pokemon Pixel Font" panose="00000400000000000000" pitchFamily="2" charset="0"/>
              </a:rPr>
              <a:t>Repeated 5-fold  CV</a:t>
            </a:r>
            <a:r>
              <a:rPr lang="en-US" sz="3000" b="1" spc="100" dirty="0">
                <a:latin typeface="Pokemon Pixel Font" panose="00000400000000000000" pitchFamily="2" charset="0"/>
              </a:rPr>
              <a:t> w/ 10 repeats for uncertainty estimation</a:t>
            </a:r>
          </a:p>
          <a:p>
            <a:pPr lvl="1">
              <a:lnSpc>
                <a:spcPct val="80000"/>
              </a:lnSpc>
              <a:buClr>
                <a:schemeClr val="bg1"/>
              </a:buClr>
              <a:buFontTx/>
              <a:buChar char="-"/>
            </a:pPr>
            <a:endParaRPr lang="en-US" sz="3000" b="1" spc="100" dirty="0">
              <a:latin typeface="Pokemon Pixel Font" panose="00000400000000000000" pitchFamily="2" charset="0"/>
            </a:endParaRPr>
          </a:p>
          <a:p>
            <a:pPr>
              <a:lnSpc>
                <a:spcPct val="80000"/>
              </a:lnSpc>
            </a:pPr>
            <a:endParaRPr lang="en-US" sz="3000" b="1" spc="100" dirty="0">
              <a:latin typeface="Pokemon Pixel Font" panose="00000400000000000000" pitchFamily="2" charset="0"/>
            </a:endParaRPr>
          </a:p>
        </p:txBody>
      </p:sp>
    </p:spTree>
    <p:extLst>
      <p:ext uri="{BB962C8B-B14F-4D97-AF65-F5344CB8AC3E}">
        <p14:creationId xmlns:p14="http://schemas.microsoft.com/office/powerpoint/2010/main" val="355582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6644-E843-B366-C2DF-E9EDA2EC79F1}"/>
              </a:ext>
            </a:extLst>
          </p:cNvPr>
          <p:cNvSpPr txBox="1">
            <a:spLocks/>
          </p:cNvSpPr>
          <p:nvPr/>
        </p:nvSpPr>
        <p:spPr>
          <a:xfrm>
            <a:off x="227428" y="284661"/>
            <a:ext cx="7925972" cy="1325563"/>
          </a:xfrm>
          <a:prstGeom prst="rect">
            <a:avLst/>
          </a:prstGeom>
        </p:spPr>
        <p:txBody>
          <a:bodyPr lIns="274320">
            <a:normAutofit/>
          </a:bodyPr>
          <a:lstStyle>
            <a:lvl1pPr algn="ctr" defTabSz="914400" rtl="0" eaLnBrk="1" latinLnBrk="0" hangingPunct="1">
              <a:lnSpc>
                <a:spcPct val="90000"/>
              </a:lnSpc>
              <a:spcBef>
                <a:spcPct val="0"/>
              </a:spcBef>
              <a:buNone/>
              <a:defRPr sz="4400" b="1" kern="1200">
                <a:solidFill>
                  <a:srgbClr val="14204A"/>
                </a:solidFill>
                <a:effectLst/>
                <a:latin typeface="+mj-lt"/>
                <a:ea typeface="+mj-ea"/>
                <a:cs typeface="+mj-cs"/>
              </a:defRPr>
            </a:lvl1pPr>
          </a:lstStyle>
          <a:p>
            <a:pPr algn="l"/>
            <a:r>
              <a:rPr lang="en-US" sz="6000" spc="100" dirty="0">
                <a:solidFill>
                  <a:schemeClr val="bg1"/>
                </a:solidFill>
                <a:latin typeface="Pokemon Pixel Font" panose="00000400000000000000" pitchFamily="2" charset="0"/>
              </a:rPr>
              <a:t>Results</a:t>
            </a:r>
          </a:p>
        </p:txBody>
      </p:sp>
      <p:sp>
        <p:nvSpPr>
          <p:cNvPr id="5" name="TextBox 4">
            <a:extLst>
              <a:ext uri="{FF2B5EF4-FFF2-40B4-BE49-F238E27FC236}">
                <a16:creationId xmlns:a16="http://schemas.microsoft.com/office/drawing/2014/main" id="{C64D9D2A-0A94-8A1F-644C-61D84FBB6D68}"/>
              </a:ext>
            </a:extLst>
          </p:cNvPr>
          <p:cNvSpPr txBox="1"/>
          <p:nvPr/>
        </p:nvSpPr>
        <p:spPr>
          <a:xfrm>
            <a:off x="1636486" y="1309158"/>
            <a:ext cx="8919028" cy="507831"/>
          </a:xfrm>
          <a:prstGeom prst="rect">
            <a:avLst/>
          </a:prstGeom>
          <a:noFill/>
        </p:spPr>
        <p:txBody>
          <a:bodyPr wrap="square" rtlCol="0">
            <a:spAutoFit/>
          </a:bodyPr>
          <a:lstStyle/>
          <a:p>
            <a:pPr algn="ctr"/>
            <a:r>
              <a:rPr lang="en-HK" sz="2700" b="1" spc="100" dirty="0">
                <a:solidFill>
                  <a:schemeClr val="bg1"/>
                </a:solidFill>
                <a:latin typeface="Pokemon Pixel Font" panose="00000400000000000000" pitchFamily="2" charset="0"/>
              </a:rPr>
              <a:t>Table: </a:t>
            </a:r>
            <a:r>
              <a:rPr lang="en-HK" sz="2700" b="1" spc="100" dirty="0">
                <a:solidFill>
                  <a:srgbClr val="FFCE00"/>
                </a:solidFill>
                <a:latin typeface="Pokemon Pixel Font" panose="00000400000000000000" pitchFamily="2" charset="0"/>
              </a:rPr>
              <a:t>Performance</a:t>
            </a:r>
            <a:r>
              <a:rPr lang="en-HK" sz="2700" b="1" spc="100" dirty="0">
                <a:solidFill>
                  <a:schemeClr val="bg1"/>
                </a:solidFill>
                <a:latin typeface="Pokemon Pixel Font" panose="00000400000000000000" pitchFamily="2" charset="0"/>
              </a:rPr>
              <a:t> </a:t>
            </a:r>
            <a:r>
              <a:rPr lang="en-HK" sz="2700" b="1" spc="100" dirty="0">
                <a:solidFill>
                  <a:schemeClr val="bg1"/>
                </a:solidFill>
                <a:latin typeface="Pokemon Fire Red" panose="00000400000000000000" pitchFamily="2" charset="0"/>
              </a:rPr>
              <a:t>&amp;</a:t>
            </a:r>
            <a:r>
              <a:rPr lang="en-HK" sz="2700" b="1" spc="100" dirty="0">
                <a:solidFill>
                  <a:srgbClr val="FFCE00"/>
                </a:solidFill>
                <a:latin typeface="Pokemon Pixel Font" panose="00000400000000000000" pitchFamily="2" charset="0"/>
              </a:rPr>
              <a:t> Uncertainty </a:t>
            </a:r>
            <a:r>
              <a:rPr lang="en-HK" sz="2700" b="1" spc="100" dirty="0">
                <a:solidFill>
                  <a:schemeClr val="bg1"/>
                </a:solidFill>
                <a:latin typeface="Pokemon Pixel Font" panose="00000400000000000000" pitchFamily="2" charset="0"/>
              </a:rPr>
              <a:t>Evaluation</a:t>
            </a:r>
          </a:p>
        </p:txBody>
      </p:sp>
      <p:grpSp>
        <p:nvGrpSpPr>
          <p:cNvPr id="15" name="Group 14">
            <a:extLst>
              <a:ext uri="{FF2B5EF4-FFF2-40B4-BE49-F238E27FC236}">
                <a16:creationId xmlns:a16="http://schemas.microsoft.com/office/drawing/2014/main" id="{77625552-B46C-35BC-525C-D8D9E7F28246}"/>
              </a:ext>
            </a:extLst>
          </p:cNvPr>
          <p:cNvGrpSpPr/>
          <p:nvPr/>
        </p:nvGrpSpPr>
        <p:grpSpPr>
          <a:xfrm>
            <a:off x="1891047" y="4539733"/>
            <a:ext cx="4045963" cy="400110"/>
            <a:chOff x="627637" y="5486401"/>
            <a:chExt cx="4045963" cy="400110"/>
          </a:xfrm>
        </p:grpSpPr>
        <p:sp>
          <p:nvSpPr>
            <p:cNvPr id="16" name="Rectangle 15">
              <a:extLst>
                <a:ext uri="{FF2B5EF4-FFF2-40B4-BE49-F238E27FC236}">
                  <a16:creationId xmlns:a16="http://schemas.microsoft.com/office/drawing/2014/main" id="{401F922B-3448-B60C-24EA-679E2F79A51A}"/>
                </a:ext>
              </a:extLst>
            </p:cNvPr>
            <p:cNvSpPr/>
            <p:nvPr/>
          </p:nvSpPr>
          <p:spPr>
            <a:xfrm flipV="1">
              <a:off x="627637" y="5589559"/>
              <a:ext cx="639102" cy="21895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7" name="TextBox 16">
              <a:extLst>
                <a:ext uri="{FF2B5EF4-FFF2-40B4-BE49-F238E27FC236}">
                  <a16:creationId xmlns:a16="http://schemas.microsoft.com/office/drawing/2014/main" id="{23F63211-F87D-4C21-DF7E-00AC2F128C90}"/>
                </a:ext>
              </a:extLst>
            </p:cNvPr>
            <p:cNvSpPr txBox="1"/>
            <p:nvPr/>
          </p:nvSpPr>
          <p:spPr>
            <a:xfrm>
              <a:off x="1286696" y="5486401"/>
              <a:ext cx="3386904" cy="400110"/>
            </a:xfrm>
            <a:prstGeom prst="rect">
              <a:avLst/>
            </a:prstGeom>
            <a:noFill/>
          </p:spPr>
          <p:txBody>
            <a:bodyPr wrap="square" rtlCol="0">
              <a:spAutoFit/>
            </a:bodyPr>
            <a:lstStyle/>
            <a:p>
              <a:r>
                <a:rPr lang="en-HK" sz="2000" b="1" spc="100" dirty="0">
                  <a:solidFill>
                    <a:schemeClr val="bg1"/>
                  </a:solidFill>
                  <a:latin typeface="Pokemon Pixel Font" panose="00000400000000000000" pitchFamily="2" charset="0"/>
                </a:rPr>
                <a:t>Primary Evaluation Metric</a:t>
              </a:r>
            </a:p>
          </p:txBody>
        </p:sp>
      </p:grpSp>
      <p:grpSp>
        <p:nvGrpSpPr>
          <p:cNvPr id="23" name="Group 22">
            <a:extLst>
              <a:ext uri="{FF2B5EF4-FFF2-40B4-BE49-F238E27FC236}">
                <a16:creationId xmlns:a16="http://schemas.microsoft.com/office/drawing/2014/main" id="{B6CAD94D-DCBF-0CA5-DD04-F3A2FD7E0453}"/>
              </a:ext>
            </a:extLst>
          </p:cNvPr>
          <p:cNvGrpSpPr/>
          <p:nvPr/>
        </p:nvGrpSpPr>
        <p:grpSpPr>
          <a:xfrm>
            <a:off x="1890489" y="4902857"/>
            <a:ext cx="4673600" cy="400110"/>
            <a:chOff x="4673600" y="5486401"/>
            <a:chExt cx="4673600" cy="400110"/>
          </a:xfrm>
        </p:grpSpPr>
        <p:sp>
          <p:nvSpPr>
            <p:cNvPr id="26" name="TextBox 25">
              <a:extLst>
                <a:ext uri="{FF2B5EF4-FFF2-40B4-BE49-F238E27FC236}">
                  <a16:creationId xmlns:a16="http://schemas.microsoft.com/office/drawing/2014/main" id="{5276F656-F5B8-5D2A-47DC-1B4E13A7B793}"/>
                </a:ext>
              </a:extLst>
            </p:cNvPr>
            <p:cNvSpPr txBox="1"/>
            <p:nvPr/>
          </p:nvSpPr>
          <p:spPr>
            <a:xfrm>
              <a:off x="5329481" y="5486401"/>
              <a:ext cx="4017719" cy="400110"/>
            </a:xfrm>
            <a:prstGeom prst="rect">
              <a:avLst/>
            </a:prstGeom>
            <a:noFill/>
          </p:spPr>
          <p:txBody>
            <a:bodyPr wrap="square" rtlCol="0">
              <a:spAutoFit/>
            </a:bodyPr>
            <a:lstStyle/>
            <a:p>
              <a:r>
                <a:rPr lang="en-HK" sz="2000" b="1" spc="100" dirty="0">
                  <a:solidFill>
                    <a:schemeClr val="bg1"/>
                  </a:solidFill>
                  <a:latin typeface="Pokemon Pixel Font" panose="00000400000000000000" pitchFamily="2" charset="0"/>
                </a:rPr>
                <a:t>Best Performing Model</a:t>
              </a:r>
            </a:p>
          </p:txBody>
        </p:sp>
        <p:sp>
          <p:nvSpPr>
            <p:cNvPr id="27" name="Rectangle 26">
              <a:extLst>
                <a:ext uri="{FF2B5EF4-FFF2-40B4-BE49-F238E27FC236}">
                  <a16:creationId xmlns:a16="http://schemas.microsoft.com/office/drawing/2014/main" id="{BE4E48AD-0685-65DA-FF10-9EBDD5474204}"/>
                </a:ext>
              </a:extLst>
            </p:cNvPr>
            <p:cNvSpPr/>
            <p:nvPr/>
          </p:nvSpPr>
          <p:spPr>
            <a:xfrm flipV="1">
              <a:off x="4673600" y="5589559"/>
              <a:ext cx="639102" cy="218957"/>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grpSp>
        <p:nvGrpSpPr>
          <p:cNvPr id="30" name="Group 29">
            <a:extLst>
              <a:ext uri="{FF2B5EF4-FFF2-40B4-BE49-F238E27FC236}">
                <a16:creationId xmlns:a16="http://schemas.microsoft.com/office/drawing/2014/main" id="{7AB572CB-C6DF-50D1-844F-8822EA675999}"/>
              </a:ext>
            </a:extLst>
          </p:cNvPr>
          <p:cNvGrpSpPr/>
          <p:nvPr/>
        </p:nvGrpSpPr>
        <p:grpSpPr>
          <a:xfrm>
            <a:off x="5256824" y="4607503"/>
            <a:ext cx="5417367" cy="645415"/>
            <a:chOff x="5569939" y="4838745"/>
            <a:chExt cx="5417367" cy="645415"/>
          </a:xfrm>
        </p:grpSpPr>
        <p:pic>
          <p:nvPicPr>
            <p:cNvPr id="12" name="Picture 11">
              <a:extLst>
                <a:ext uri="{FF2B5EF4-FFF2-40B4-BE49-F238E27FC236}">
                  <a16:creationId xmlns:a16="http://schemas.microsoft.com/office/drawing/2014/main" id="{F8E7824C-6CFC-E6C9-8FF8-3F53FD7D171F}"/>
                </a:ext>
              </a:extLst>
            </p:cNvPr>
            <p:cNvPicPr>
              <a:picLocks noChangeAspect="1"/>
            </p:cNvPicPr>
            <p:nvPr/>
          </p:nvPicPr>
          <p:blipFill>
            <a:blip r:embed="rId3"/>
            <a:stretch>
              <a:fillRect/>
            </a:stretch>
          </p:blipFill>
          <p:spPr>
            <a:xfrm>
              <a:off x="5569939" y="4838745"/>
              <a:ext cx="5417367" cy="645415"/>
            </a:xfrm>
            <a:prstGeom prst="rect">
              <a:avLst/>
            </a:prstGeom>
          </p:spPr>
        </p:pic>
        <p:sp>
          <p:nvSpPr>
            <p:cNvPr id="28" name="Rectangle 27">
              <a:extLst>
                <a:ext uri="{FF2B5EF4-FFF2-40B4-BE49-F238E27FC236}">
                  <a16:creationId xmlns:a16="http://schemas.microsoft.com/office/drawing/2014/main" id="{8CF4F9A5-F4D1-6362-3744-12D84D57E36E}"/>
                </a:ext>
              </a:extLst>
            </p:cNvPr>
            <p:cNvSpPr/>
            <p:nvPr/>
          </p:nvSpPr>
          <p:spPr>
            <a:xfrm flipV="1">
              <a:off x="5574930" y="5265202"/>
              <a:ext cx="2277297" cy="218957"/>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pic>
        <p:nvPicPr>
          <p:cNvPr id="18" name="Picture 17">
            <a:extLst>
              <a:ext uri="{FF2B5EF4-FFF2-40B4-BE49-F238E27FC236}">
                <a16:creationId xmlns:a16="http://schemas.microsoft.com/office/drawing/2014/main" id="{59FA5AFB-1F21-311F-8DB2-FD078D9BC488}"/>
              </a:ext>
            </a:extLst>
          </p:cNvPr>
          <p:cNvPicPr>
            <a:picLocks noChangeAspect="1"/>
          </p:cNvPicPr>
          <p:nvPr/>
        </p:nvPicPr>
        <p:blipFill>
          <a:blip r:embed="rId4"/>
          <a:stretch>
            <a:fillRect/>
          </a:stretch>
        </p:blipFill>
        <p:spPr>
          <a:xfrm>
            <a:off x="1517809" y="2036681"/>
            <a:ext cx="9156382" cy="2226789"/>
          </a:xfrm>
          <a:prstGeom prst="rect">
            <a:avLst/>
          </a:prstGeom>
        </p:spPr>
      </p:pic>
      <p:grpSp>
        <p:nvGrpSpPr>
          <p:cNvPr id="3" name="Group 2">
            <a:extLst>
              <a:ext uri="{FF2B5EF4-FFF2-40B4-BE49-F238E27FC236}">
                <a16:creationId xmlns:a16="http://schemas.microsoft.com/office/drawing/2014/main" id="{2EEF5964-E0F5-E6EC-4064-ACA66FB7D947}"/>
              </a:ext>
            </a:extLst>
          </p:cNvPr>
          <p:cNvGrpSpPr/>
          <p:nvPr/>
        </p:nvGrpSpPr>
        <p:grpSpPr>
          <a:xfrm>
            <a:off x="1890489" y="5298298"/>
            <a:ext cx="4673600" cy="400110"/>
            <a:chOff x="4673600" y="5486401"/>
            <a:chExt cx="4673600" cy="400110"/>
          </a:xfrm>
        </p:grpSpPr>
        <p:sp>
          <p:nvSpPr>
            <p:cNvPr id="4" name="TextBox 3">
              <a:extLst>
                <a:ext uri="{FF2B5EF4-FFF2-40B4-BE49-F238E27FC236}">
                  <a16:creationId xmlns:a16="http://schemas.microsoft.com/office/drawing/2014/main" id="{AD42CE6F-D128-31A2-3576-389509915164}"/>
                </a:ext>
              </a:extLst>
            </p:cNvPr>
            <p:cNvSpPr txBox="1"/>
            <p:nvPr/>
          </p:nvSpPr>
          <p:spPr>
            <a:xfrm>
              <a:off x="5329481" y="5486401"/>
              <a:ext cx="4017719" cy="400110"/>
            </a:xfrm>
            <a:prstGeom prst="rect">
              <a:avLst/>
            </a:prstGeom>
            <a:noFill/>
          </p:spPr>
          <p:txBody>
            <a:bodyPr wrap="square" rtlCol="0">
              <a:spAutoFit/>
            </a:bodyPr>
            <a:lstStyle/>
            <a:p>
              <a:r>
                <a:rPr lang="en-HK" sz="2000" b="1" spc="100" dirty="0">
                  <a:solidFill>
                    <a:schemeClr val="bg1"/>
                  </a:solidFill>
                  <a:latin typeface="Pokemon Pixel Font" panose="00000400000000000000" pitchFamily="2" charset="0"/>
                </a:rPr>
                <a:t>Baseline MAE</a:t>
              </a:r>
            </a:p>
          </p:txBody>
        </p:sp>
        <p:sp>
          <p:nvSpPr>
            <p:cNvPr id="6" name="Rectangle 5">
              <a:extLst>
                <a:ext uri="{FF2B5EF4-FFF2-40B4-BE49-F238E27FC236}">
                  <a16:creationId xmlns:a16="http://schemas.microsoft.com/office/drawing/2014/main" id="{13B06F6B-DE36-4575-A134-11515035DC3E}"/>
                </a:ext>
              </a:extLst>
            </p:cNvPr>
            <p:cNvSpPr/>
            <p:nvPr/>
          </p:nvSpPr>
          <p:spPr>
            <a:xfrm flipV="1">
              <a:off x="4673600" y="5589559"/>
              <a:ext cx="639102" cy="218957"/>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sp>
        <p:nvSpPr>
          <p:cNvPr id="7" name="Rectangle 6">
            <a:extLst>
              <a:ext uri="{FF2B5EF4-FFF2-40B4-BE49-F238E27FC236}">
                <a16:creationId xmlns:a16="http://schemas.microsoft.com/office/drawing/2014/main" id="{8F881C6D-5506-00E1-9D74-894EAC141665}"/>
              </a:ext>
            </a:extLst>
          </p:cNvPr>
          <p:cNvSpPr/>
          <p:nvPr/>
        </p:nvSpPr>
        <p:spPr>
          <a:xfrm flipV="1">
            <a:off x="3297855" y="2050190"/>
            <a:ext cx="933577" cy="221328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 name="Rectangle 7">
            <a:extLst>
              <a:ext uri="{FF2B5EF4-FFF2-40B4-BE49-F238E27FC236}">
                <a16:creationId xmlns:a16="http://schemas.microsoft.com/office/drawing/2014/main" id="{13FC4AA2-B70D-8F44-DEA6-1F2B94C7129C}"/>
              </a:ext>
            </a:extLst>
          </p:cNvPr>
          <p:cNvSpPr/>
          <p:nvPr/>
        </p:nvSpPr>
        <p:spPr>
          <a:xfrm>
            <a:off x="1517809" y="3930554"/>
            <a:ext cx="9156382" cy="33522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110254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6644-E843-B366-C2DF-E9EDA2EC79F1}"/>
              </a:ext>
            </a:extLst>
          </p:cNvPr>
          <p:cNvSpPr txBox="1">
            <a:spLocks/>
          </p:cNvSpPr>
          <p:nvPr/>
        </p:nvSpPr>
        <p:spPr>
          <a:xfrm>
            <a:off x="227428" y="284661"/>
            <a:ext cx="10711068" cy="1325563"/>
          </a:xfrm>
          <a:prstGeom prst="rect">
            <a:avLst/>
          </a:prstGeom>
        </p:spPr>
        <p:txBody>
          <a:bodyPr lIns="274320">
            <a:normAutofit/>
          </a:bodyPr>
          <a:lstStyle>
            <a:lvl1pPr algn="ctr" defTabSz="914400" rtl="0" eaLnBrk="1" latinLnBrk="0" hangingPunct="1">
              <a:lnSpc>
                <a:spcPct val="90000"/>
              </a:lnSpc>
              <a:spcBef>
                <a:spcPct val="0"/>
              </a:spcBef>
              <a:buNone/>
              <a:defRPr sz="4400" b="1" kern="1200">
                <a:solidFill>
                  <a:srgbClr val="14204A"/>
                </a:solidFill>
                <a:effectLst/>
                <a:latin typeface="+mj-lt"/>
                <a:ea typeface="+mj-ea"/>
                <a:cs typeface="+mj-cs"/>
              </a:defRPr>
            </a:lvl1pPr>
          </a:lstStyle>
          <a:p>
            <a:pPr algn="l"/>
            <a:r>
              <a:rPr lang="en-US" sz="6000" spc="100" dirty="0">
                <a:solidFill>
                  <a:schemeClr val="bg1"/>
                </a:solidFill>
                <a:latin typeface="Pokemon Pixel Font" panose="00000400000000000000" pitchFamily="2" charset="0"/>
              </a:rPr>
              <a:t>Results (Cont’d)</a:t>
            </a:r>
          </a:p>
        </p:txBody>
      </p:sp>
      <p:sp>
        <p:nvSpPr>
          <p:cNvPr id="5" name="TextBox 4">
            <a:extLst>
              <a:ext uri="{FF2B5EF4-FFF2-40B4-BE49-F238E27FC236}">
                <a16:creationId xmlns:a16="http://schemas.microsoft.com/office/drawing/2014/main" id="{C64D9D2A-0A94-8A1F-644C-61D84FBB6D68}"/>
              </a:ext>
            </a:extLst>
          </p:cNvPr>
          <p:cNvSpPr txBox="1"/>
          <p:nvPr/>
        </p:nvSpPr>
        <p:spPr>
          <a:xfrm>
            <a:off x="-19286" y="1394780"/>
            <a:ext cx="6935486" cy="430887"/>
          </a:xfrm>
          <a:prstGeom prst="rect">
            <a:avLst/>
          </a:prstGeom>
          <a:noFill/>
        </p:spPr>
        <p:txBody>
          <a:bodyPr wrap="square" rtlCol="0">
            <a:spAutoFit/>
          </a:bodyPr>
          <a:lstStyle/>
          <a:p>
            <a:pPr algn="ctr"/>
            <a:r>
              <a:rPr lang="en-HK" sz="2200" b="1" spc="100" dirty="0">
                <a:solidFill>
                  <a:schemeClr val="bg1"/>
                </a:solidFill>
                <a:latin typeface="Pokemon Pixel Font" panose="00000400000000000000" pitchFamily="2" charset="0"/>
              </a:rPr>
              <a:t>Scatter Plot</a:t>
            </a:r>
            <a:r>
              <a:rPr lang="en-HK" sz="2200" spc="100" dirty="0">
                <a:solidFill>
                  <a:schemeClr val="bg1"/>
                </a:solidFill>
                <a:latin typeface="Pokemon Pixel Font" panose="00000400000000000000" pitchFamily="2" charset="0"/>
              </a:rPr>
              <a:t>:</a:t>
            </a:r>
            <a:r>
              <a:rPr lang="en-HK" sz="2200" b="1" spc="100" dirty="0">
                <a:solidFill>
                  <a:schemeClr val="bg1"/>
                </a:solidFill>
                <a:latin typeface="Pokemon Pixel Font" panose="00000400000000000000" pitchFamily="2" charset="0"/>
              </a:rPr>
              <a:t> </a:t>
            </a:r>
            <a:r>
              <a:rPr lang="en-HK" sz="2200" b="1" spc="100" dirty="0">
                <a:solidFill>
                  <a:srgbClr val="FFCE00"/>
                </a:solidFill>
                <a:latin typeface="Pokemon Pixel Font" panose="00000400000000000000" pitchFamily="2" charset="0"/>
              </a:rPr>
              <a:t>Actual </a:t>
            </a:r>
            <a:r>
              <a:rPr lang="en-HK" sz="2200" b="1" spc="100" dirty="0">
                <a:solidFill>
                  <a:schemeClr val="bg1"/>
                </a:solidFill>
                <a:latin typeface="Pokemon Pixel Font" panose="00000400000000000000" pitchFamily="2" charset="0"/>
              </a:rPr>
              <a:t>vs.</a:t>
            </a:r>
            <a:r>
              <a:rPr lang="en-HK" sz="2200" b="1" spc="100" dirty="0">
                <a:solidFill>
                  <a:srgbClr val="FFCE00"/>
                </a:solidFill>
                <a:latin typeface="Pokemon Pixel Font" panose="00000400000000000000" pitchFamily="2" charset="0"/>
              </a:rPr>
              <a:t> </a:t>
            </a:r>
            <a:r>
              <a:rPr lang="en-HK" sz="2200" b="1" spc="100" dirty="0" err="1">
                <a:solidFill>
                  <a:srgbClr val="FFCE00"/>
                </a:solidFill>
                <a:latin typeface="Pokemon Pixel Font" panose="00000400000000000000" pitchFamily="2" charset="0"/>
              </a:rPr>
              <a:t>XGBoost</a:t>
            </a:r>
            <a:r>
              <a:rPr lang="en-HK" sz="2200" b="1" spc="100" dirty="0">
                <a:solidFill>
                  <a:srgbClr val="FFCE00"/>
                </a:solidFill>
                <a:latin typeface="Pokemon Pixel Font" panose="00000400000000000000" pitchFamily="2" charset="0"/>
              </a:rPr>
              <a:t> Predicted </a:t>
            </a:r>
            <a:r>
              <a:rPr lang="en-HK" sz="2200" b="1" spc="100" dirty="0">
                <a:solidFill>
                  <a:schemeClr val="bg1"/>
                </a:solidFill>
                <a:latin typeface="Pokemon Pixel Font" panose="00000400000000000000" pitchFamily="2" charset="0"/>
              </a:rPr>
              <a:t>Win Rate</a:t>
            </a:r>
          </a:p>
        </p:txBody>
      </p:sp>
      <p:sp>
        <p:nvSpPr>
          <p:cNvPr id="11" name="TextBox 10">
            <a:extLst>
              <a:ext uri="{FF2B5EF4-FFF2-40B4-BE49-F238E27FC236}">
                <a16:creationId xmlns:a16="http://schemas.microsoft.com/office/drawing/2014/main" id="{6311BC0C-7228-E4EF-0B49-B0498036CEAF}"/>
              </a:ext>
            </a:extLst>
          </p:cNvPr>
          <p:cNvSpPr txBox="1"/>
          <p:nvPr/>
        </p:nvSpPr>
        <p:spPr>
          <a:xfrm>
            <a:off x="1869743" y="5477388"/>
            <a:ext cx="8598143" cy="446276"/>
          </a:xfrm>
          <a:prstGeom prst="rect">
            <a:avLst/>
          </a:prstGeom>
          <a:noFill/>
        </p:spPr>
        <p:txBody>
          <a:bodyPr wrap="square" rtlCol="0">
            <a:spAutoFit/>
          </a:bodyPr>
          <a:lstStyle/>
          <a:p>
            <a:pPr algn="ctr"/>
            <a:r>
              <a:rPr lang="en-HK" sz="2300" b="1" i="1" spc="100" dirty="0">
                <a:solidFill>
                  <a:schemeClr val="bg1"/>
                </a:solidFill>
                <a:latin typeface="Pokemon Pixel Font" panose="00000400000000000000" pitchFamily="2" charset="0"/>
              </a:rPr>
              <a:t>Both plots show </a:t>
            </a:r>
            <a:r>
              <a:rPr lang="en-HK" sz="2300" b="1" i="1" spc="100" dirty="0">
                <a:solidFill>
                  <a:srgbClr val="FFCE00"/>
                </a:solidFill>
                <a:latin typeface="Pokemon Pixel Font" panose="00000400000000000000" pitchFamily="2" charset="0"/>
              </a:rPr>
              <a:t>meaningfully close predictions </a:t>
            </a:r>
            <a:r>
              <a:rPr lang="en-HK" sz="2300" b="1" i="1" spc="100" dirty="0">
                <a:solidFill>
                  <a:schemeClr val="bg1"/>
                </a:solidFill>
                <a:latin typeface="Pokemon Pixel Font" panose="00000400000000000000" pitchFamily="2" charset="0"/>
              </a:rPr>
              <a:t>vs. actual</a:t>
            </a:r>
          </a:p>
        </p:txBody>
      </p:sp>
      <p:pic>
        <p:nvPicPr>
          <p:cNvPr id="4" name="Picture 4">
            <a:extLst>
              <a:ext uri="{FF2B5EF4-FFF2-40B4-BE49-F238E27FC236}">
                <a16:creationId xmlns:a16="http://schemas.microsoft.com/office/drawing/2014/main" id="{A018AEEB-0298-3918-B5A5-103FD78E2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220" y="1964466"/>
            <a:ext cx="4478475" cy="34026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547E344-CB78-FC9A-A3BD-72B305DC0E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1998" y="1964467"/>
            <a:ext cx="4474384" cy="33994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85FAF53-40D9-E12C-42A3-9FBC1951B91C}"/>
              </a:ext>
            </a:extLst>
          </p:cNvPr>
          <p:cNvSpPr txBox="1"/>
          <p:nvPr/>
        </p:nvSpPr>
        <p:spPr>
          <a:xfrm>
            <a:off x="5221447" y="1394780"/>
            <a:ext cx="6935486" cy="430887"/>
          </a:xfrm>
          <a:prstGeom prst="rect">
            <a:avLst/>
          </a:prstGeom>
          <a:noFill/>
        </p:spPr>
        <p:txBody>
          <a:bodyPr wrap="square" rtlCol="0">
            <a:spAutoFit/>
          </a:bodyPr>
          <a:lstStyle/>
          <a:p>
            <a:pPr algn="ctr"/>
            <a:r>
              <a:rPr lang="en-HK" sz="2200" b="1" spc="100" dirty="0">
                <a:solidFill>
                  <a:schemeClr val="bg1"/>
                </a:solidFill>
                <a:latin typeface="Pokemon Pixel Font" panose="00000400000000000000" pitchFamily="2" charset="0"/>
              </a:rPr>
              <a:t>Line Plot</a:t>
            </a:r>
            <a:r>
              <a:rPr lang="en-HK" sz="2200" spc="100" dirty="0">
                <a:solidFill>
                  <a:schemeClr val="bg1"/>
                </a:solidFill>
                <a:latin typeface="Pokemon Pixel Font" panose="00000400000000000000" pitchFamily="2" charset="0"/>
              </a:rPr>
              <a:t>:</a:t>
            </a:r>
            <a:r>
              <a:rPr lang="en-HK" sz="2200" b="1" spc="100" dirty="0">
                <a:solidFill>
                  <a:schemeClr val="bg1"/>
                </a:solidFill>
                <a:latin typeface="Pokemon Pixel Font" panose="00000400000000000000" pitchFamily="2" charset="0"/>
              </a:rPr>
              <a:t> </a:t>
            </a:r>
            <a:r>
              <a:rPr lang="en-HK" sz="2200" b="1" spc="100" dirty="0">
                <a:solidFill>
                  <a:srgbClr val="FFCE00"/>
                </a:solidFill>
                <a:latin typeface="Pokemon Pixel Font" panose="00000400000000000000" pitchFamily="2" charset="0"/>
              </a:rPr>
              <a:t>Actual </a:t>
            </a:r>
            <a:r>
              <a:rPr lang="en-HK" sz="2200" b="1" spc="100" dirty="0">
                <a:solidFill>
                  <a:schemeClr val="bg1"/>
                </a:solidFill>
                <a:latin typeface="Pokemon Pixel Font" panose="00000400000000000000" pitchFamily="2" charset="0"/>
              </a:rPr>
              <a:t>vs.</a:t>
            </a:r>
            <a:r>
              <a:rPr lang="en-HK" sz="2200" b="1" spc="100" dirty="0">
                <a:solidFill>
                  <a:srgbClr val="FFCE00"/>
                </a:solidFill>
                <a:latin typeface="Pokemon Pixel Font" panose="00000400000000000000" pitchFamily="2" charset="0"/>
              </a:rPr>
              <a:t> </a:t>
            </a:r>
            <a:r>
              <a:rPr lang="en-HK" sz="2200" b="1" spc="100" dirty="0" err="1">
                <a:solidFill>
                  <a:srgbClr val="FFCE00"/>
                </a:solidFill>
                <a:latin typeface="Pokemon Pixel Font" panose="00000400000000000000" pitchFamily="2" charset="0"/>
              </a:rPr>
              <a:t>XGBoost</a:t>
            </a:r>
            <a:r>
              <a:rPr lang="en-HK" sz="2200" b="1" spc="100" dirty="0">
                <a:solidFill>
                  <a:srgbClr val="FFCE00"/>
                </a:solidFill>
                <a:latin typeface="Pokemon Pixel Font" panose="00000400000000000000" pitchFamily="2" charset="0"/>
              </a:rPr>
              <a:t> Predicted </a:t>
            </a:r>
            <a:r>
              <a:rPr lang="en-HK" sz="2200" b="1" spc="100" dirty="0">
                <a:solidFill>
                  <a:schemeClr val="bg1"/>
                </a:solidFill>
                <a:latin typeface="Pokemon Pixel Font" panose="00000400000000000000" pitchFamily="2" charset="0"/>
              </a:rPr>
              <a:t>Win Rate</a:t>
            </a:r>
          </a:p>
        </p:txBody>
      </p:sp>
    </p:spTree>
    <p:extLst>
      <p:ext uri="{BB962C8B-B14F-4D97-AF65-F5344CB8AC3E}">
        <p14:creationId xmlns:p14="http://schemas.microsoft.com/office/powerpoint/2010/main" val="164753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6644-E843-B366-C2DF-E9EDA2EC79F1}"/>
              </a:ext>
            </a:extLst>
          </p:cNvPr>
          <p:cNvSpPr txBox="1">
            <a:spLocks/>
          </p:cNvSpPr>
          <p:nvPr/>
        </p:nvSpPr>
        <p:spPr>
          <a:xfrm>
            <a:off x="227428" y="284661"/>
            <a:ext cx="10711068" cy="1325563"/>
          </a:xfrm>
          <a:prstGeom prst="rect">
            <a:avLst/>
          </a:prstGeom>
        </p:spPr>
        <p:txBody>
          <a:bodyPr lIns="274320">
            <a:normAutofit/>
          </a:bodyPr>
          <a:lstStyle>
            <a:lvl1pPr algn="ctr" defTabSz="914400" rtl="0" eaLnBrk="1" latinLnBrk="0" hangingPunct="1">
              <a:lnSpc>
                <a:spcPct val="90000"/>
              </a:lnSpc>
              <a:spcBef>
                <a:spcPct val="0"/>
              </a:spcBef>
              <a:buNone/>
              <a:defRPr sz="4400" b="1" kern="1200">
                <a:solidFill>
                  <a:srgbClr val="14204A"/>
                </a:solidFill>
                <a:effectLst/>
                <a:latin typeface="+mj-lt"/>
                <a:ea typeface="+mj-ea"/>
                <a:cs typeface="+mj-cs"/>
              </a:defRPr>
            </a:lvl1pPr>
          </a:lstStyle>
          <a:p>
            <a:pPr algn="l"/>
            <a:r>
              <a:rPr lang="en-US" sz="6000" spc="100" dirty="0">
                <a:solidFill>
                  <a:schemeClr val="bg1"/>
                </a:solidFill>
                <a:latin typeface="Pokemon Pixel Font" panose="00000400000000000000" pitchFamily="2" charset="0"/>
              </a:rPr>
              <a:t>Results (Cont’d)</a:t>
            </a:r>
          </a:p>
        </p:txBody>
      </p:sp>
      <p:sp>
        <p:nvSpPr>
          <p:cNvPr id="11" name="TextBox 10">
            <a:extLst>
              <a:ext uri="{FF2B5EF4-FFF2-40B4-BE49-F238E27FC236}">
                <a16:creationId xmlns:a16="http://schemas.microsoft.com/office/drawing/2014/main" id="{6311BC0C-7228-E4EF-0B49-B0498036CEAF}"/>
              </a:ext>
            </a:extLst>
          </p:cNvPr>
          <p:cNvSpPr txBox="1"/>
          <p:nvPr/>
        </p:nvSpPr>
        <p:spPr>
          <a:xfrm>
            <a:off x="1869743" y="5408320"/>
            <a:ext cx="8598143" cy="446276"/>
          </a:xfrm>
          <a:prstGeom prst="rect">
            <a:avLst/>
          </a:prstGeom>
          <a:noFill/>
        </p:spPr>
        <p:txBody>
          <a:bodyPr wrap="square" rtlCol="0">
            <a:spAutoFit/>
          </a:bodyPr>
          <a:lstStyle/>
          <a:p>
            <a:pPr algn="ctr"/>
            <a:r>
              <a:rPr lang="en-HK" sz="2300" b="1" i="1" spc="100" dirty="0">
                <a:solidFill>
                  <a:schemeClr val="bg1"/>
                </a:solidFill>
                <a:latin typeface="Pokemon Pixel Font" panose="00000400000000000000" pitchFamily="2" charset="0"/>
              </a:rPr>
              <a:t>Feature 50 (</a:t>
            </a:r>
            <a:r>
              <a:rPr lang="en-HK" sz="2300" b="1" i="1" spc="100" dirty="0">
                <a:solidFill>
                  <a:srgbClr val="FFCE00"/>
                </a:solidFill>
                <a:latin typeface="Pokemon Pixel Font" panose="00000400000000000000" pitchFamily="2" charset="0"/>
              </a:rPr>
              <a:t>Speed</a:t>
            </a:r>
            <a:r>
              <a:rPr lang="en-HK" sz="2300" b="1" i="1" spc="100" dirty="0">
                <a:solidFill>
                  <a:schemeClr val="bg1"/>
                </a:solidFill>
                <a:latin typeface="Pokemon Pixel Font" panose="00000400000000000000" pitchFamily="2" charset="0"/>
              </a:rPr>
              <a:t>) has the </a:t>
            </a:r>
            <a:r>
              <a:rPr lang="en-HK" sz="2300" b="1" i="1" spc="100" dirty="0">
                <a:solidFill>
                  <a:srgbClr val="FFCE00"/>
                </a:solidFill>
                <a:latin typeface="Pokemon Pixel Font" panose="00000400000000000000" pitchFamily="2" charset="0"/>
              </a:rPr>
              <a:t>highest importance score</a:t>
            </a:r>
            <a:r>
              <a:rPr lang="en-HK" sz="2300" b="1" i="1" spc="100" dirty="0">
                <a:solidFill>
                  <a:schemeClr val="bg1"/>
                </a:solidFill>
                <a:latin typeface="Pokemon Pixel Font" panose="00000400000000000000" pitchFamily="2" charset="0"/>
              </a:rPr>
              <a:t> across all regressions</a:t>
            </a:r>
          </a:p>
        </p:txBody>
      </p:sp>
      <p:sp>
        <p:nvSpPr>
          <p:cNvPr id="30" name="TextBox 29">
            <a:extLst>
              <a:ext uri="{FF2B5EF4-FFF2-40B4-BE49-F238E27FC236}">
                <a16:creationId xmlns:a16="http://schemas.microsoft.com/office/drawing/2014/main" id="{62E4409C-8090-3403-C056-B0ED050A31AB}"/>
              </a:ext>
            </a:extLst>
          </p:cNvPr>
          <p:cNvSpPr txBox="1"/>
          <p:nvPr/>
        </p:nvSpPr>
        <p:spPr>
          <a:xfrm>
            <a:off x="2522857" y="1226542"/>
            <a:ext cx="7146285" cy="507831"/>
          </a:xfrm>
          <a:prstGeom prst="rect">
            <a:avLst/>
          </a:prstGeom>
          <a:noFill/>
        </p:spPr>
        <p:txBody>
          <a:bodyPr wrap="square" rtlCol="0">
            <a:spAutoFit/>
          </a:bodyPr>
          <a:lstStyle/>
          <a:p>
            <a:pPr algn="ctr"/>
            <a:r>
              <a:rPr lang="en-HK" sz="2700" b="1" spc="100" dirty="0">
                <a:solidFill>
                  <a:srgbClr val="FFCE00"/>
                </a:solidFill>
                <a:latin typeface="Pokemon Pixel Font" panose="00000400000000000000" pitchFamily="2" charset="0"/>
              </a:rPr>
              <a:t>Global Feature Importances</a:t>
            </a:r>
            <a:endParaRPr lang="en-HK" sz="2200" b="1" spc="100" dirty="0">
              <a:solidFill>
                <a:schemeClr val="bg1"/>
              </a:solidFill>
              <a:latin typeface="Pokemon Pixel Font" panose="00000400000000000000" pitchFamily="2" charset="0"/>
            </a:endParaRPr>
          </a:p>
        </p:txBody>
      </p:sp>
      <p:grpSp>
        <p:nvGrpSpPr>
          <p:cNvPr id="40" name="Group 39">
            <a:extLst>
              <a:ext uri="{FF2B5EF4-FFF2-40B4-BE49-F238E27FC236}">
                <a16:creationId xmlns:a16="http://schemas.microsoft.com/office/drawing/2014/main" id="{D591C806-4100-66A5-697D-3B74F202C697}"/>
              </a:ext>
            </a:extLst>
          </p:cNvPr>
          <p:cNvGrpSpPr/>
          <p:nvPr/>
        </p:nvGrpSpPr>
        <p:grpSpPr>
          <a:xfrm>
            <a:off x="2383829" y="2193556"/>
            <a:ext cx="7424342" cy="3118017"/>
            <a:chOff x="2383829" y="2214757"/>
            <a:chExt cx="7424342" cy="3118017"/>
          </a:xfrm>
        </p:grpSpPr>
        <p:pic>
          <p:nvPicPr>
            <p:cNvPr id="9" name="Picture 8">
              <a:extLst>
                <a:ext uri="{FF2B5EF4-FFF2-40B4-BE49-F238E27FC236}">
                  <a16:creationId xmlns:a16="http://schemas.microsoft.com/office/drawing/2014/main" id="{D30A5DF1-8D99-9075-8133-8C680A9EFD71}"/>
                </a:ext>
              </a:extLst>
            </p:cNvPr>
            <p:cNvPicPr>
              <a:picLocks noChangeAspect="1"/>
            </p:cNvPicPr>
            <p:nvPr/>
          </p:nvPicPr>
          <p:blipFill>
            <a:blip r:embed="rId3"/>
            <a:srcRect r="4117"/>
            <a:stretch/>
          </p:blipFill>
          <p:spPr>
            <a:xfrm>
              <a:off x="6232652" y="2216197"/>
              <a:ext cx="3575519" cy="939987"/>
            </a:xfrm>
            <a:prstGeom prst="rect">
              <a:avLst/>
            </a:prstGeom>
          </p:spPr>
        </p:pic>
        <p:pic>
          <p:nvPicPr>
            <p:cNvPr id="14" name="Picture 13">
              <a:extLst>
                <a:ext uri="{FF2B5EF4-FFF2-40B4-BE49-F238E27FC236}">
                  <a16:creationId xmlns:a16="http://schemas.microsoft.com/office/drawing/2014/main" id="{2F14BF7C-9B47-0A22-9AE2-ED83D9E2D0E0}"/>
                </a:ext>
              </a:extLst>
            </p:cNvPr>
            <p:cNvPicPr>
              <a:picLocks noChangeAspect="1"/>
            </p:cNvPicPr>
            <p:nvPr/>
          </p:nvPicPr>
          <p:blipFill>
            <a:blip r:embed="rId4"/>
            <a:srcRect r="4117"/>
            <a:stretch/>
          </p:blipFill>
          <p:spPr>
            <a:xfrm>
              <a:off x="6232651" y="3267103"/>
              <a:ext cx="3575519" cy="955525"/>
            </a:xfrm>
            <a:prstGeom prst="rect">
              <a:avLst/>
            </a:prstGeom>
          </p:spPr>
        </p:pic>
        <p:pic>
          <p:nvPicPr>
            <p:cNvPr id="18" name="Picture 17">
              <a:extLst>
                <a:ext uri="{FF2B5EF4-FFF2-40B4-BE49-F238E27FC236}">
                  <a16:creationId xmlns:a16="http://schemas.microsoft.com/office/drawing/2014/main" id="{895E5D85-DC45-2082-D857-8A52F8E3DFFC}"/>
                </a:ext>
              </a:extLst>
            </p:cNvPr>
            <p:cNvPicPr>
              <a:picLocks noChangeAspect="1"/>
            </p:cNvPicPr>
            <p:nvPr/>
          </p:nvPicPr>
          <p:blipFill>
            <a:blip r:embed="rId5"/>
            <a:srcRect r="4117"/>
            <a:stretch/>
          </p:blipFill>
          <p:spPr>
            <a:xfrm>
              <a:off x="6233273" y="4362283"/>
              <a:ext cx="3574897" cy="970491"/>
            </a:xfrm>
            <a:prstGeom prst="rect">
              <a:avLst/>
            </a:prstGeom>
          </p:spPr>
        </p:pic>
        <p:pic>
          <p:nvPicPr>
            <p:cNvPr id="23" name="Picture 22">
              <a:extLst>
                <a:ext uri="{FF2B5EF4-FFF2-40B4-BE49-F238E27FC236}">
                  <a16:creationId xmlns:a16="http://schemas.microsoft.com/office/drawing/2014/main" id="{7D719CF2-A97C-810D-0B7D-B424B50B52FB}"/>
                </a:ext>
              </a:extLst>
            </p:cNvPr>
            <p:cNvPicPr>
              <a:picLocks noChangeAspect="1"/>
            </p:cNvPicPr>
            <p:nvPr/>
          </p:nvPicPr>
          <p:blipFill>
            <a:blip r:embed="rId6"/>
            <a:stretch>
              <a:fillRect/>
            </a:stretch>
          </p:blipFill>
          <p:spPr>
            <a:xfrm>
              <a:off x="2383831" y="2214757"/>
              <a:ext cx="3575520" cy="939987"/>
            </a:xfrm>
            <a:prstGeom prst="rect">
              <a:avLst/>
            </a:prstGeom>
          </p:spPr>
        </p:pic>
        <p:sp>
          <p:nvSpPr>
            <p:cNvPr id="24" name="Rectangle 23">
              <a:extLst>
                <a:ext uri="{FF2B5EF4-FFF2-40B4-BE49-F238E27FC236}">
                  <a16:creationId xmlns:a16="http://schemas.microsoft.com/office/drawing/2014/main" id="{515346EF-B60E-A5CF-3948-C8A68834EDB2}"/>
                </a:ext>
              </a:extLst>
            </p:cNvPr>
            <p:cNvSpPr/>
            <p:nvPr/>
          </p:nvSpPr>
          <p:spPr>
            <a:xfrm flipV="1">
              <a:off x="2383829" y="2588940"/>
              <a:ext cx="3575521" cy="17726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26" name="Picture 25">
              <a:extLst>
                <a:ext uri="{FF2B5EF4-FFF2-40B4-BE49-F238E27FC236}">
                  <a16:creationId xmlns:a16="http://schemas.microsoft.com/office/drawing/2014/main" id="{2B764841-B1D7-419A-DB30-12E813F6A40C}"/>
                </a:ext>
              </a:extLst>
            </p:cNvPr>
            <p:cNvPicPr>
              <a:picLocks noChangeAspect="1"/>
            </p:cNvPicPr>
            <p:nvPr/>
          </p:nvPicPr>
          <p:blipFill>
            <a:blip r:embed="rId7"/>
            <a:stretch>
              <a:fillRect/>
            </a:stretch>
          </p:blipFill>
          <p:spPr>
            <a:xfrm>
              <a:off x="2383831" y="3275674"/>
              <a:ext cx="3575520" cy="932486"/>
            </a:xfrm>
            <a:prstGeom prst="rect">
              <a:avLst/>
            </a:prstGeom>
          </p:spPr>
        </p:pic>
        <p:sp>
          <p:nvSpPr>
            <p:cNvPr id="31" name="Rectangle 30">
              <a:extLst>
                <a:ext uri="{FF2B5EF4-FFF2-40B4-BE49-F238E27FC236}">
                  <a16:creationId xmlns:a16="http://schemas.microsoft.com/office/drawing/2014/main" id="{0AA06F41-BA02-F917-EA25-E870BFECA376}"/>
                </a:ext>
              </a:extLst>
            </p:cNvPr>
            <p:cNvSpPr/>
            <p:nvPr/>
          </p:nvSpPr>
          <p:spPr>
            <a:xfrm flipV="1">
              <a:off x="2383829" y="3653778"/>
              <a:ext cx="3575521" cy="17726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2" name="Rectangle 31">
              <a:extLst>
                <a:ext uri="{FF2B5EF4-FFF2-40B4-BE49-F238E27FC236}">
                  <a16:creationId xmlns:a16="http://schemas.microsoft.com/office/drawing/2014/main" id="{C20C5E40-8B09-5E7B-BABC-EE44D9843A12}"/>
                </a:ext>
              </a:extLst>
            </p:cNvPr>
            <p:cNvSpPr/>
            <p:nvPr/>
          </p:nvSpPr>
          <p:spPr>
            <a:xfrm flipV="1">
              <a:off x="6232651" y="2588940"/>
              <a:ext cx="3575519" cy="17726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3" name="Rectangle 32">
              <a:extLst>
                <a:ext uri="{FF2B5EF4-FFF2-40B4-BE49-F238E27FC236}">
                  <a16:creationId xmlns:a16="http://schemas.microsoft.com/office/drawing/2014/main" id="{BAAD46E8-7438-A7DB-C71D-F8C7E51C17A2}"/>
                </a:ext>
              </a:extLst>
            </p:cNvPr>
            <p:cNvSpPr/>
            <p:nvPr/>
          </p:nvSpPr>
          <p:spPr>
            <a:xfrm flipV="1">
              <a:off x="6232650" y="3658443"/>
              <a:ext cx="3575521" cy="17726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4" name="Rectangle 33">
              <a:extLst>
                <a:ext uri="{FF2B5EF4-FFF2-40B4-BE49-F238E27FC236}">
                  <a16:creationId xmlns:a16="http://schemas.microsoft.com/office/drawing/2014/main" id="{D240CC19-8A13-02ED-720E-4899405284AF}"/>
                </a:ext>
              </a:extLst>
            </p:cNvPr>
            <p:cNvSpPr/>
            <p:nvPr/>
          </p:nvSpPr>
          <p:spPr>
            <a:xfrm flipV="1">
              <a:off x="6232650" y="4779389"/>
              <a:ext cx="3575521" cy="17726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sp>
        <p:nvSpPr>
          <p:cNvPr id="39" name="TextBox 38">
            <a:extLst>
              <a:ext uri="{FF2B5EF4-FFF2-40B4-BE49-F238E27FC236}">
                <a16:creationId xmlns:a16="http://schemas.microsoft.com/office/drawing/2014/main" id="{57276DC1-D692-43A2-6753-F759E47D5468}"/>
              </a:ext>
            </a:extLst>
          </p:cNvPr>
          <p:cNvSpPr txBox="1"/>
          <p:nvPr/>
        </p:nvSpPr>
        <p:spPr>
          <a:xfrm>
            <a:off x="1997839" y="1757347"/>
            <a:ext cx="4321119" cy="400110"/>
          </a:xfrm>
          <a:prstGeom prst="rect">
            <a:avLst/>
          </a:prstGeom>
          <a:noFill/>
        </p:spPr>
        <p:txBody>
          <a:bodyPr wrap="square" rtlCol="0">
            <a:spAutoFit/>
          </a:bodyPr>
          <a:lstStyle/>
          <a:p>
            <a:pPr algn="ctr"/>
            <a:r>
              <a:rPr lang="en-HK" sz="2000" b="1" spc="100" dirty="0">
                <a:solidFill>
                  <a:srgbClr val="FFCE00"/>
                </a:solidFill>
                <a:latin typeface="Pokemon Pixel Font" panose="00000400000000000000" pitchFamily="2" charset="0"/>
              </a:rPr>
              <a:t>Permutation</a:t>
            </a:r>
            <a:r>
              <a:rPr lang="en-HK" sz="2000" b="1" spc="100" dirty="0">
                <a:solidFill>
                  <a:schemeClr val="bg1"/>
                </a:solidFill>
                <a:latin typeface="Pokemon Pixel Font" panose="00000400000000000000" pitchFamily="2" charset="0"/>
              </a:rPr>
              <a:t> Importance (</a:t>
            </a:r>
            <a:r>
              <a:rPr lang="en-HK" sz="2000" b="1" spc="100" dirty="0">
                <a:solidFill>
                  <a:srgbClr val="FFCE00"/>
                </a:solidFill>
                <a:latin typeface="Pokemon Pixel Font" panose="00000400000000000000" pitchFamily="2" charset="0"/>
              </a:rPr>
              <a:t>Linear</a:t>
            </a:r>
            <a:r>
              <a:rPr lang="en-HK" sz="2000" b="1" spc="100" dirty="0">
                <a:solidFill>
                  <a:schemeClr val="bg1"/>
                </a:solidFill>
                <a:latin typeface="Pokemon Pixel Font" panose="00000400000000000000" pitchFamily="2" charset="0"/>
              </a:rPr>
              <a:t> Models) </a:t>
            </a:r>
          </a:p>
        </p:txBody>
      </p:sp>
      <p:sp>
        <p:nvSpPr>
          <p:cNvPr id="41" name="TextBox 40">
            <a:extLst>
              <a:ext uri="{FF2B5EF4-FFF2-40B4-BE49-F238E27FC236}">
                <a16:creationId xmlns:a16="http://schemas.microsoft.com/office/drawing/2014/main" id="{93A6CB25-B20C-7FD9-08A6-69018E88441C}"/>
              </a:ext>
            </a:extLst>
          </p:cNvPr>
          <p:cNvSpPr txBox="1"/>
          <p:nvPr/>
        </p:nvSpPr>
        <p:spPr>
          <a:xfrm>
            <a:off x="5859850" y="1757347"/>
            <a:ext cx="4321119" cy="400110"/>
          </a:xfrm>
          <a:prstGeom prst="rect">
            <a:avLst/>
          </a:prstGeom>
          <a:noFill/>
        </p:spPr>
        <p:txBody>
          <a:bodyPr wrap="square" rtlCol="0">
            <a:spAutoFit/>
          </a:bodyPr>
          <a:lstStyle/>
          <a:p>
            <a:pPr algn="ctr"/>
            <a:r>
              <a:rPr lang="en-HK" sz="2000" b="1" spc="100" dirty="0">
                <a:solidFill>
                  <a:srgbClr val="FFCE00"/>
                </a:solidFill>
                <a:latin typeface="Pokemon Pixel Font" panose="00000400000000000000" pitchFamily="2" charset="0"/>
              </a:rPr>
              <a:t>Gini</a:t>
            </a:r>
            <a:r>
              <a:rPr lang="en-HK" sz="2000" b="1" spc="100" dirty="0">
                <a:solidFill>
                  <a:schemeClr val="bg1"/>
                </a:solidFill>
                <a:latin typeface="Pokemon Pixel Font" panose="00000400000000000000" pitchFamily="2" charset="0"/>
              </a:rPr>
              <a:t> Importance (</a:t>
            </a:r>
            <a:r>
              <a:rPr lang="en-HK" sz="2000" b="1" spc="100" dirty="0">
                <a:solidFill>
                  <a:srgbClr val="FFCE00"/>
                </a:solidFill>
                <a:latin typeface="Pokemon Pixel Font" panose="00000400000000000000" pitchFamily="2" charset="0"/>
              </a:rPr>
              <a:t>Tree-Based</a:t>
            </a:r>
            <a:r>
              <a:rPr lang="en-HK" sz="2000" b="1" spc="100" dirty="0">
                <a:solidFill>
                  <a:schemeClr val="bg1"/>
                </a:solidFill>
                <a:latin typeface="Pokemon Pixel Font" panose="00000400000000000000" pitchFamily="2" charset="0"/>
              </a:rPr>
              <a:t> Models) </a:t>
            </a:r>
          </a:p>
        </p:txBody>
      </p:sp>
    </p:spTree>
    <p:extLst>
      <p:ext uri="{BB962C8B-B14F-4D97-AF65-F5344CB8AC3E}">
        <p14:creationId xmlns:p14="http://schemas.microsoft.com/office/powerpoint/2010/main" val="229968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6644-E843-B366-C2DF-E9EDA2EC79F1}"/>
              </a:ext>
            </a:extLst>
          </p:cNvPr>
          <p:cNvSpPr txBox="1">
            <a:spLocks/>
          </p:cNvSpPr>
          <p:nvPr/>
        </p:nvSpPr>
        <p:spPr>
          <a:xfrm>
            <a:off x="227428" y="284661"/>
            <a:ext cx="10711068" cy="1325563"/>
          </a:xfrm>
          <a:prstGeom prst="rect">
            <a:avLst/>
          </a:prstGeom>
        </p:spPr>
        <p:txBody>
          <a:bodyPr lIns="274320">
            <a:normAutofit/>
          </a:bodyPr>
          <a:lstStyle>
            <a:lvl1pPr algn="ctr" defTabSz="914400" rtl="0" eaLnBrk="1" latinLnBrk="0" hangingPunct="1">
              <a:lnSpc>
                <a:spcPct val="90000"/>
              </a:lnSpc>
              <a:spcBef>
                <a:spcPct val="0"/>
              </a:spcBef>
              <a:buNone/>
              <a:defRPr sz="4400" b="1" kern="1200">
                <a:solidFill>
                  <a:srgbClr val="14204A"/>
                </a:solidFill>
                <a:effectLst/>
                <a:latin typeface="+mj-lt"/>
                <a:ea typeface="+mj-ea"/>
                <a:cs typeface="+mj-cs"/>
              </a:defRPr>
            </a:lvl1pPr>
          </a:lstStyle>
          <a:p>
            <a:pPr algn="l"/>
            <a:r>
              <a:rPr lang="en-US" sz="6000" spc="100" dirty="0">
                <a:solidFill>
                  <a:schemeClr val="bg1"/>
                </a:solidFill>
                <a:latin typeface="Pokemon Pixel Font" panose="00000400000000000000" pitchFamily="2" charset="0"/>
              </a:rPr>
              <a:t>Results (Cont’d)</a:t>
            </a:r>
          </a:p>
        </p:txBody>
      </p:sp>
      <p:sp>
        <p:nvSpPr>
          <p:cNvPr id="5" name="TextBox 4">
            <a:extLst>
              <a:ext uri="{FF2B5EF4-FFF2-40B4-BE49-F238E27FC236}">
                <a16:creationId xmlns:a16="http://schemas.microsoft.com/office/drawing/2014/main" id="{C64D9D2A-0A94-8A1F-644C-61D84FBB6D68}"/>
              </a:ext>
            </a:extLst>
          </p:cNvPr>
          <p:cNvSpPr txBox="1"/>
          <p:nvPr/>
        </p:nvSpPr>
        <p:spPr>
          <a:xfrm>
            <a:off x="2522857" y="1226542"/>
            <a:ext cx="7146285" cy="507831"/>
          </a:xfrm>
          <a:prstGeom prst="rect">
            <a:avLst/>
          </a:prstGeom>
          <a:noFill/>
        </p:spPr>
        <p:txBody>
          <a:bodyPr wrap="square" rtlCol="0">
            <a:spAutoFit/>
          </a:bodyPr>
          <a:lstStyle/>
          <a:p>
            <a:pPr algn="ctr"/>
            <a:r>
              <a:rPr lang="en-HK" sz="2700" b="1" spc="100" dirty="0">
                <a:solidFill>
                  <a:srgbClr val="FFCE00"/>
                </a:solidFill>
                <a:latin typeface="Pokemon Pixel Font" panose="00000400000000000000" pitchFamily="2" charset="0"/>
              </a:rPr>
              <a:t>Global Feature Importances</a:t>
            </a:r>
            <a:r>
              <a:rPr lang="en-HK" sz="2700" b="1" spc="100" dirty="0">
                <a:solidFill>
                  <a:schemeClr val="bg1"/>
                </a:solidFill>
                <a:latin typeface="Pokemon Pixel Font" panose="00000400000000000000" pitchFamily="2" charset="0"/>
              </a:rPr>
              <a:t>: SHAP Summary Plots</a:t>
            </a:r>
            <a:endParaRPr lang="en-HK" sz="2200" b="1" spc="100" dirty="0">
              <a:solidFill>
                <a:schemeClr val="bg1"/>
              </a:solidFill>
              <a:latin typeface="Pokemon Pixel Font" panose="00000400000000000000" pitchFamily="2" charset="0"/>
            </a:endParaRPr>
          </a:p>
        </p:txBody>
      </p:sp>
      <p:grpSp>
        <p:nvGrpSpPr>
          <p:cNvPr id="20" name="Group 19">
            <a:extLst>
              <a:ext uri="{FF2B5EF4-FFF2-40B4-BE49-F238E27FC236}">
                <a16:creationId xmlns:a16="http://schemas.microsoft.com/office/drawing/2014/main" id="{1D4B38F0-D593-F0B8-42C9-8E27902B7A05}"/>
              </a:ext>
            </a:extLst>
          </p:cNvPr>
          <p:cNvGrpSpPr/>
          <p:nvPr/>
        </p:nvGrpSpPr>
        <p:grpSpPr>
          <a:xfrm>
            <a:off x="230540" y="1693811"/>
            <a:ext cx="11730920" cy="3533393"/>
            <a:chOff x="227428" y="1759125"/>
            <a:chExt cx="11825269" cy="3561811"/>
          </a:xfrm>
        </p:grpSpPr>
        <p:grpSp>
          <p:nvGrpSpPr>
            <p:cNvPr id="12" name="Group 11">
              <a:extLst>
                <a:ext uri="{FF2B5EF4-FFF2-40B4-BE49-F238E27FC236}">
                  <a16:creationId xmlns:a16="http://schemas.microsoft.com/office/drawing/2014/main" id="{B68B3F25-665E-9CAA-08D5-47535CB4C1DE}"/>
                </a:ext>
              </a:extLst>
            </p:cNvPr>
            <p:cNvGrpSpPr/>
            <p:nvPr/>
          </p:nvGrpSpPr>
          <p:grpSpPr>
            <a:xfrm>
              <a:off x="339997" y="2226313"/>
              <a:ext cx="11538257" cy="3094623"/>
              <a:chOff x="349069" y="2130519"/>
              <a:chExt cx="13291629" cy="3564887"/>
            </a:xfrm>
          </p:grpSpPr>
          <p:pic>
            <p:nvPicPr>
              <p:cNvPr id="2050" name="Picture 2">
                <a:extLst>
                  <a:ext uri="{FF2B5EF4-FFF2-40B4-BE49-F238E27FC236}">
                    <a16:creationId xmlns:a16="http://schemas.microsoft.com/office/drawing/2014/main" id="{34B6B6F9-CAA6-E683-FF22-FA705CC096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069" y="2130520"/>
                <a:ext cx="2610706" cy="35648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21843B4-A41B-56AE-731C-5272DBCF9A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9300" y="2130520"/>
                <a:ext cx="2610706" cy="35648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678C54E-0310-436B-EC9D-93FAA5D4FFF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89531" y="2130520"/>
                <a:ext cx="2610706" cy="356488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033041C-E681-EB0D-A4F2-76A3B27F918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59762" y="2130519"/>
                <a:ext cx="2610706" cy="356488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23E9E87-75D4-A002-E1BE-532EB2FA6EB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029993" y="2130520"/>
                <a:ext cx="2610705" cy="3564886"/>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50C0E770-8B19-A218-56D1-3C293C8734BC}"/>
                </a:ext>
              </a:extLst>
            </p:cNvPr>
            <p:cNvSpPr txBox="1"/>
            <p:nvPr/>
          </p:nvSpPr>
          <p:spPr>
            <a:xfrm>
              <a:off x="227428" y="1759125"/>
              <a:ext cx="2615200" cy="446276"/>
            </a:xfrm>
            <a:prstGeom prst="rect">
              <a:avLst/>
            </a:prstGeom>
            <a:noFill/>
          </p:spPr>
          <p:txBody>
            <a:bodyPr wrap="square" rtlCol="0">
              <a:spAutoFit/>
            </a:bodyPr>
            <a:lstStyle/>
            <a:p>
              <a:pPr algn="ctr"/>
              <a:r>
                <a:rPr lang="en-HK" sz="2200" b="1" spc="100" dirty="0">
                  <a:solidFill>
                    <a:schemeClr val="bg1"/>
                  </a:solidFill>
                  <a:latin typeface="Pokemon Pixel Font" panose="00000400000000000000" pitchFamily="2" charset="0"/>
                </a:rPr>
                <a:t>Linear Regression</a:t>
              </a:r>
            </a:p>
          </p:txBody>
        </p:sp>
        <p:sp>
          <p:nvSpPr>
            <p:cNvPr id="14" name="TextBox 13">
              <a:extLst>
                <a:ext uri="{FF2B5EF4-FFF2-40B4-BE49-F238E27FC236}">
                  <a16:creationId xmlns:a16="http://schemas.microsoft.com/office/drawing/2014/main" id="{148E9086-6D73-DEE4-1EA5-31A2CF4D7AFE}"/>
                </a:ext>
              </a:extLst>
            </p:cNvPr>
            <p:cNvSpPr txBox="1"/>
            <p:nvPr/>
          </p:nvSpPr>
          <p:spPr>
            <a:xfrm>
              <a:off x="2483539" y="1759125"/>
              <a:ext cx="2615200" cy="446276"/>
            </a:xfrm>
            <a:prstGeom prst="rect">
              <a:avLst/>
            </a:prstGeom>
            <a:noFill/>
          </p:spPr>
          <p:txBody>
            <a:bodyPr wrap="square" rtlCol="0">
              <a:spAutoFit/>
            </a:bodyPr>
            <a:lstStyle/>
            <a:p>
              <a:pPr algn="ctr"/>
              <a:r>
                <a:rPr lang="en-HK" sz="2200" b="1" spc="100" dirty="0">
                  <a:solidFill>
                    <a:schemeClr val="bg1"/>
                  </a:solidFill>
                  <a:latin typeface="Pokemon Pixel Font" panose="00000400000000000000" pitchFamily="2" charset="0"/>
                </a:rPr>
                <a:t>SVM</a:t>
              </a:r>
            </a:p>
          </p:txBody>
        </p:sp>
        <p:sp>
          <p:nvSpPr>
            <p:cNvPr id="15" name="TextBox 14">
              <a:extLst>
                <a:ext uri="{FF2B5EF4-FFF2-40B4-BE49-F238E27FC236}">
                  <a16:creationId xmlns:a16="http://schemas.microsoft.com/office/drawing/2014/main" id="{99B69CE2-4CBC-4F33-CB4A-8572C5FC92EC}"/>
                </a:ext>
              </a:extLst>
            </p:cNvPr>
            <p:cNvSpPr txBox="1"/>
            <p:nvPr/>
          </p:nvSpPr>
          <p:spPr>
            <a:xfrm>
              <a:off x="4801525" y="1759125"/>
              <a:ext cx="2615200" cy="446276"/>
            </a:xfrm>
            <a:prstGeom prst="rect">
              <a:avLst/>
            </a:prstGeom>
            <a:noFill/>
          </p:spPr>
          <p:txBody>
            <a:bodyPr wrap="square" rtlCol="0">
              <a:spAutoFit/>
            </a:bodyPr>
            <a:lstStyle/>
            <a:p>
              <a:pPr algn="ctr"/>
              <a:r>
                <a:rPr lang="en-HK" sz="2200" b="1" spc="100" dirty="0">
                  <a:solidFill>
                    <a:schemeClr val="bg1"/>
                  </a:solidFill>
                  <a:latin typeface="Pokemon Pixel Font" panose="00000400000000000000" pitchFamily="2" charset="0"/>
                </a:rPr>
                <a:t>Decision Tree</a:t>
              </a:r>
            </a:p>
          </p:txBody>
        </p:sp>
        <p:sp>
          <p:nvSpPr>
            <p:cNvPr id="16" name="TextBox 15">
              <a:extLst>
                <a:ext uri="{FF2B5EF4-FFF2-40B4-BE49-F238E27FC236}">
                  <a16:creationId xmlns:a16="http://schemas.microsoft.com/office/drawing/2014/main" id="{93CB6820-C525-2B62-9502-990E7AEBD49F}"/>
                </a:ext>
              </a:extLst>
            </p:cNvPr>
            <p:cNvSpPr txBox="1"/>
            <p:nvPr/>
          </p:nvSpPr>
          <p:spPr>
            <a:xfrm>
              <a:off x="7119511" y="1759125"/>
              <a:ext cx="2615200" cy="446276"/>
            </a:xfrm>
            <a:prstGeom prst="rect">
              <a:avLst/>
            </a:prstGeom>
            <a:noFill/>
          </p:spPr>
          <p:txBody>
            <a:bodyPr wrap="square" rtlCol="0">
              <a:spAutoFit/>
            </a:bodyPr>
            <a:lstStyle/>
            <a:p>
              <a:pPr algn="ctr"/>
              <a:r>
                <a:rPr lang="en-HK" sz="2200" b="1" spc="100" dirty="0">
                  <a:solidFill>
                    <a:schemeClr val="bg1"/>
                  </a:solidFill>
                  <a:latin typeface="Pokemon Pixel Font" panose="00000400000000000000" pitchFamily="2" charset="0"/>
                </a:rPr>
                <a:t>Random Forest</a:t>
              </a:r>
            </a:p>
          </p:txBody>
        </p:sp>
        <p:sp>
          <p:nvSpPr>
            <p:cNvPr id="17" name="TextBox 16">
              <a:extLst>
                <a:ext uri="{FF2B5EF4-FFF2-40B4-BE49-F238E27FC236}">
                  <a16:creationId xmlns:a16="http://schemas.microsoft.com/office/drawing/2014/main" id="{20650301-EC29-01A2-B9EE-84F770ED64E1}"/>
                </a:ext>
              </a:extLst>
            </p:cNvPr>
            <p:cNvSpPr txBox="1"/>
            <p:nvPr/>
          </p:nvSpPr>
          <p:spPr>
            <a:xfrm>
              <a:off x="9437497" y="1759125"/>
              <a:ext cx="2615200" cy="446276"/>
            </a:xfrm>
            <a:prstGeom prst="rect">
              <a:avLst/>
            </a:prstGeom>
            <a:noFill/>
          </p:spPr>
          <p:txBody>
            <a:bodyPr wrap="square" rtlCol="0">
              <a:spAutoFit/>
            </a:bodyPr>
            <a:lstStyle/>
            <a:p>
              <a:pPr algn="ctr"/>
              <a:r>
                <a:rPr lang="en-HK" sz="2200" b="1" spc="100" dirty="0" err="1">
                  <a:solidFill>
                    <a:schemeClr val="bg1"/>
                  </a:solidFill>
                  <a:latin typeface="Pokemon Pixel Font" panose="00000400000000000000" pitchFamily="2" charset="0"/>
                </a:rPr>
                <a:t>XGBoost</a:t>
              </a:r>
              <a:endParaRPr lang="en-HK" sz="2200" b="1" spc="100" dirty="0">
                <a:solidFill>
                  <a:schemeClr val="bg1"/>
                </a:solidFill>
                <a:latin typeface="Pokemon Pixel Font" panose="00000400000000000000" pitchFamily="2" charset="0"/>
              </a:endParaRPr>
            </a:p>
          </p:txBody>
        </p:sp>
        <p:sp>
          <p:nvSpPr>
            <p:cNvPr id="18" name="Rectangle 17">
              <a:extLst>
                <a:ext uri="{FF2B5EF4-FFF2-40B4-BE49-F238E27FC236}">
                  <a16:creationId xmlns:a16="http://schemas.microsoft.com/office/drawing/2014/main" id="{BEF17349-A024-446F-AAC7-5E2B2D1CD8E1}"/>
                </a:ext>
              </a:extLst>
            </p:cNvPr>
            <p:cNvSpPr/>
            <p:nvPr/>
          </p:nvSpPr>
          <p:spPr>
            <a:xfrm flipV="1">
              <a:off x="339996" y="2341239"/>
              <a:ext cx="1992343" cy="139201"/>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1" name="Rectangle 20">
              <a:extLst>
                <a:ext uri="{FF2B5EF4-FFF2-40B4-BE49-F238E27FC236}">
                  <a16:creationId xmlns:a16="http://schemas.microsoft.com/office/drawing/2014/main" id="{462318B6-59D4-414E-0B9E-D20D4DF22588}"/>
                </a:ext>
              </a:extLst>
            </p:cNvPr>
            <p:cNvSpPr/>
            <p:nvPr/>
          </p:nvSpPr>
          <p:spPr>
            <a:xfrm flipV="1">
              <a:off x="2657982" y="2341239"/>
              <a:ext cx="1992343" cy="139201"/>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2" name="Rectangle 21">
              <a:extLst>
                <a:ext uri="{FF2B5EF4-FFF2-40B4-BE49-F238E27FC236}">
                  <a16:creationId xmlns:a16="http://schemas.microsoft.com/office/drawing/2014/main" id="{8142768F-6602-46DE-0615-CB10D16604AC}"/>
                </a:ext>
              </a:extLst>
            </p:cNvPr>
            <p:cNvSpPr/>
            <p:nvPr/>
          </p:nvSpPr>
          <p:spPr>
            <a:xfrm flipV="1">
              <a:off x="4975969" y="2341239"/>
              <a:ext cx="1992343" cy="139201"/>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3" name="Rectangle 22">
              <a:extLst>
                <a:ext uri="{FF2B5EF4-FFF2-40B4-BE49-F238E27FC236}">
                  <a16:creationId xmlns:a16="http://schemas.microsoft.com/office/drawing/2014/main" id="{4E6D3EF5-3410-EAE3-86AB-1AA49990FCEF}"/>
                </a:ext>
              </a:extLst>
            </p:cNvPr>
            <p:cNvSpPr/>
            <p:nvPr/>
          </p:nvSpPr>
          <p:spPr>
            <a:xfrm flipV="1">
              <a:off x="7293955" y="2341239"/>
              <a:ext cx="1992343" cy="139201"/>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4" name="Rectangle 23">
              <a:extLst>
                <a:ext uri="{FF2B5EF4-FFF2-40B4-BE49-F238E27FC236}">
                  <a16:creationId xmlns:a16="http://schemas.microsoft.com/office/drawing/2014/main" id="{80034879-611E-A1B8-E6DD-81365D86FF30}"/>
                </a:ext>
              </a:extLst>
            </p:cNvPr>
            <p:cNvSpPr/>
            <p:nvPr/>
          </p:nvSpPr>
          <p:spPr>
            <a:xfrm flipV="1">
              <a:off x="9611941" y="2341239"/>
              <a:ext cx="1992343" cy="139201"/>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sp>
        <p:nvSpPr>
          <p:cNvPr id="19" name="TextBox 18">
            <a:extLst>
              <a:ext uri="{FF2B5EF4-FFF2-40B4-BE49-F238E27FC236}">
                <a16:creationId xmlns:a16="http://schemas.microsoft.com/office/drawing/2014/main" id="{DC5F5F3E-707D-F4B3-AD08-0CC5A29CE467}"/>
              </a:ext>
            </a:extLst>
          </p:cNvPr>
          <p:cNvSpPr txBox="1"/>
          <p:nvPr/>
        </p:nvSpPr>
        <p:spPr>
          <a:xfrm>
            <a:off x="1869743" y="5290643"/>
            <a:ext cx="8598143" cy="446276"/>
          </a:xfrm>
          <a:prstGeom prst="rect">
            <a:avLst/>
          </a:prstGeom>
          <a:noFill/>
        </p:spPr>
        <p:txBody>
          <a:bodyPr wrap="square" rtlCol="0">
            <a:spAutoFit/>
          </a:bodyPr>
          <a:lstStyle/>
          <a:p>
            <a:pPr algn="ctr"/>
            <a:r>
              <a:rPr lang="en-HK" sz="2300" b="1" i="1" spc="100" dirty="0">
                <a:solidFill>
                  <a:schemeClr val="bg1"/>
                </a:solidFill>
                <a:latin typeface="Pokemon Pixel Font" panose="00000400000000000000" pitchFamily="2" charset="0"/>
              </a:rPr>
              <a:t>Feature 50 (</a:t>
            </a:r>
            <a:r>
              <a:rPr lang="en-HK" sz="2300" b="1" i="1" spc="100" dirty="0">
                <a:solidFill>
                  <a:srgbClr val="FFCE00"/>
                </a:solidFill>
                <a:latin typeface="Pokemon Pixel Font" panose="00000400000000000000" pitchFamily="2" charset="0"/>
              </a:rPr>
              <a:t>Speed</a:t>
            </a:r>
            <a:r>
              <a:rPr lang="en-HK" sz="2300" b="1" i="1" spc="100" dirty="0">
                <a:solidFill>
                  <a:schemeClr val="bg1"/>
                </a:solidFill>
                <a:latin typeface="Pokemon Pixel Font" panose="00000400000000000000" pitchFamily="2" charset="0"/>
              </a:rPr>
              <a:t>) has the </a:t>
            </a:r>
            <a:r>
              <a:rPr lang="en-HK" sz="2300" b="1" i="1" spc="100" dirty="0">
                <a:solidFill>
                  <a:srgbClr val="FFCE00"/>
                </a:solidFill>
                <a:latin typeface="Pokemon Pixel Font" panose="00000400000000000000" pitchFamily="2" charset="0"/>
              </a:rPr>
              <a:t>highest </a:t>
            </a:r>
            <a:r>
              <a:rPr lang="en-HK" sz="2300" b="1" i="1" spc="100" dirty="0">
                <a:solidFill>
                  <a:schemeClr val="bg1"/>
                </a:solidFill>
                <a:latin typeface="Pokemon Pixel Font" panose="00000400000000000000" pitchFamily="2" charset="0"/>
              </a:rPr>
              <a:t>absolute </a:t>
            </a:r>
            <a:r>
              <a:rPr lang="en-HK" sz="2300" b="1" i="1" spc="100" dirty="0">
                <a:solidFill>
                  <a:srgbClr val="FFCE00"/>
                </a:solidFill>
                <a:latin typeface="Pokemon Pixel Font" panose="00000400000000000000" pitchFamily="2" charset="0"/>
              </a:rPr>
              <a:t>SHAP values </a:t>
            </a:r>
            <a:r>
              <a:rPr lang="en-HK" sz="2300" b="1" i="1" spc="100" dirty="0">
                <a:solidFill>
                  <a:schemeClr val="bg1"/>
                </a:solidFill>
                <a:latin typeface="Pokemon Pixel Font" panose="00000400000000000000" pitchFamily="2" charset="0"/>
              </a:rPr>
              <a:t>across all regressions</a:t>
            </a:r>
          </a:p>
        </p:txBody>
      </p:sp>
    </p:spTree>
    <p:extLst>
      <p:ext uri="{BB962C8B-B14F-4D97-AF65-F5344CB8AC3E}">
        <p14:creationId xmlns:p14="http://schemas.microsoft.com/office/powerpoint/2010/main" val="1520511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1FB6D377-02DB-1040-8F17-F5DB104FC11C}" vid="{2306A897-2147-F846-8DCE-9691FBBBD1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Pokemon-PowerPoint-Template</Template>
  <TotalTime>4276</TotalTime>
  <Words>1674</Words>
  <Application>Microsoft Office PowerPoint</Application>
  <PresentationFormat>Widescreen</PresentationFormat>
  <Paragraphs>114</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LM Roman 10</vt:lpstr>
      <vt:lpstr>Pokemon Fire Red</vt:lpstr>
      <vt:lpstr>Pokemon Pixel Font</vt:lpstr>
      <vt:lpstr>Trebuchet MS</vt:lpstr>
      <vt:lpstr>Wingdings 2</vt:lpstr>
      <vt:lpstr>Office Theme</vt:lpstr>
      <vt:lpstr>Pokemon Battle Analysis</vt:lpstr>
      <vt:lpstr>Introduction</vt:lpstr>
      <vt:lpstr>PowerPoint Presentation</vt:lpstr>
      <vt:lpstr>Pre-Processing</vt:lpstr>
      <vt:lpstr>Cross-Validation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Outlook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Pokémon Battle Analysis</dc:title>
  <dc:creator>Huh Taemin</dc:creator>
  <cp:lastModifiedBy>Taemin Huh</cp:lastModifiedBy>
  <cp:revision>38</cp:revision>
  <dcterms:created xsi:type="dcterms:W3CDTF">2022-10-17T17:28:08Z</dcterms:created>
  <dcterms:modified xsi:type="dcterms:W3CDTF">2024-09-20T06:24:22Z</dcterms:modified>
</cp:coreProperties>
</file>