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6"/>
  </p:notesMasterIdLst>
  <p:sldIdLst>
    <p:sldId id="668" r:id="rId5"/>
    <p:sldId id="1332" r:id="rId6"/>
    <p:sldId id="1367" r:id="rId7"/>
    <p:sldId id="1365" r:id="rId8"/>
    <p:sldId id="1368" r:id="rId9"/>
    <p:sldId id="460" r:id="rId10"/>
    <p:sldId id="1369" r:id="rId11"/>
    <p:sldId id="890" r:id="rId12"/>
    <p:sldId id="1370" r:id="rId13"/>
    <p:sldId id="1407" r:id="rId14"/>
    <p:sldId id="44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7406"/>
    <a:srgbClr val="000099"/>
    <a:srgbClr val="8AB86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7813" autoAdjust="0"/>
  </p:normalViewPr>
  <p:slideViewPr>
    <p:cSldViewPr snapToGrid="0">
      <p:cViewPr varScale="1">
        <p:scale>
          <a:sx n="93" d="100"/>
          <a:sy n="93" d="100"/>
        </p:scale>
        <p:origin x="21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037279" y="438957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정보공학과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2025. 5. 12.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3854371" y="3339000"/>
            <a:ext cx="8337630" cy="90000"/>
          </a:xfrm>
          <a:prstGeom prst="rect">
            <a:avLst/>
          </a:prstGeom>
          <a:gradFill flip="none" rotWithShape="1">
            <a:gsLst>
              <a:gs pos="20175">
                <a:schemeClr val="accent1">
                  <a:lumMod val="60000"/>
                  <a:lumOff val="40000"/>
                </a:schemeClr>
              </a:gs>
              <a:gs pos="0">
                <a:srgbClr val="000099"/>
              </a:gs>
              <a:gs pos="33000">
                <a:schemeClr val="accent1">
                  <a:lumMod val="40000"/>
                  <a:lumOff val="60000"/>
                </a:schemeClr>
              </a:gs>
              <a:gs pos="45000">
                <a:schemeClr val="accent1">
                  <a:lumMod val="20000"/>
                  <a:lumOff val="80000"/>
                </a:schemeClr>
              </a:gs>
              <a:gs pos="64000">
                <a:schemeClr val="bg1">
                  <a:lumMod val="95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93030"/>
            <a:ext cx="4363616" cy="90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1000">
                <a:schemeClr val="bg1">
                  <a:lumMod val="95000"/>
                </a:schemeClr>
              </a:gs>
              <a:gs pos="51000">
                <a:schemeClr val="accent3">
                  <a:lumMod val="20000"/>
                  <a:lumOff val="80000"/>
                </a:schemeClr>
              </a:gs>
              <a:gs pos="38000">
                <a:schemeClr val="tx2">
                  <a:lumMod val="20000"/>
                  <a:lumOff val="80000"/>
                </a:schemeClr>
              </a:gs>
              <a:gs pos="83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A132E6-3169-DC31-D823-62ADA3963D9E}"/>
              </a:ext>
            </a:extLst>
          </p:cNvPr>
          <p:cNvSpPr txBox="1">
            <a:spLocks/>
          </p:cNvSpPr>
          <p:nvPr/>
        </p:nvSpPr>
        <p:spPr>
          <a:xfrm>
            <a:off x="632114" y="1586752"/>
            <a:ext cx="10515600" cy="39626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5800" dirty="0"/>
              <a:t>인공지능</a:t>
            </a:r>
            <a:endParaRPr lang="en-US" altLang="ko-KR" sz="5800" dirty="0"/>
          </a:p>
          <a:p>
            <a:pPr algn="ctr"/>
            <a:r>
              <a:rPr lang="en-US" altLang="ko-KR" sz="3900" dirty="0">
                <a:solidFill>
                  <a:schemeClr val="bg2">
                    <a:lumMod val="50000"/>
                  </a:schemeClr>
                </a:solidFill>
              </a:rPr>
              <a:t>-Artificial Intelligence</a:t>
            </a:r>
          </a:p>
          <a:p>
            <a:pPr algn="ctr"/>
            <a:endParaRPr lang="en-US" altLang="ko-KR" sz="6600" dirty="0"/>
          </a:p>
          <a:p>
            <a:pPr algn="ctr"/>
            <a:r>
              <a:rPr lang="ko-KR" altLang="en-US" sz="6600" dirty="0"/>
              <a:t> </a:t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2025</a:t>
            </a:r>
          </a:p>
          <a:p>
            <a:pPr algn="ctr"/>
            <a:endParaRPr lang="en-US" altLang="ko-KR" sz="3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3200">
                <a:solidFill>
                  <a:schemeClr val="bg2">
                    <a:lumMod val="50000"/>
                  </a:schemeClr>
                </a:solidFill>
              </a:rPr>
              <a:t>주차 과제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9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주택 가격 예측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3330E-FFCD-AF81-9109-804BE10C7A9B}"/>
              </a:ext>
            </a:extLst>
          </p:cNvPr>
          <p:cNvSpPr txBox="1"/>
          <p:nvPr/>
        </p:nvSpPr>
        <p:spPr>
          <a:xfrm>
            <a:off x="277091" y="2126673"/>
            <a:ext cx="107105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X_train_pre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y,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,shuffle=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model=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load_model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'/content/house1.keras'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테스트 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loss1'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X_test,y_test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10000000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model=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load_model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'/content/house2.keras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테스트 </a:t>
            </a:r>
            <a:r>
              <a:rPr lang="en-US" altLang="ko-KR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loss2'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X_test,y_test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10000000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8F44B-81FD-B4E1-9F1B-5574582431DE}"/>
              </a:ext>
            </a:extLst>
          </p:cNvPr>
          <p:cNvSpPr txBox="1"/>
          <p:nvPr/>
        </p:nvSpPr>
        <p:spPr>
          <a:xfrm>
            <a:off x="277091" y="1316182"/>
            <a:ext cx="373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</a:t>
            </a:r>
            <a:r>
              <a:rPr lang="en-US" altLang="ko-KR" sz="2000" b="1" dirty="0"/>
              <a:t>5)  </a:t>
            </a:r>
            <a:r>
              <a:rPr lang="en-US" altLang="ko-KR" sz="2000" b="1" dirty="0" err="1"/>
              <a:t>house_testonly.ipynb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92AF1-453E-92AC-C8C5-1831590062AF}"/>
              </a:ext>
            </a:extLst>
          </p:cNvPr>
          <p:cNvSpPr txBox="1"/>
          <p:nvPr/>
        </p:nvSpPr>
        <p:spPr>
          <a:xfrm>
            <a:off x="457200" y="4946073"/>
            <a:ext cx="6108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house1.keras</a:t>
            </a:r>
          </a:p>
          <a:p>
            <a:endParaRPr lang="en-US" altLang="ko-KR" dirty="0"/>
          </a:p>
          <a:p>
            <a:r>
              <a:rPr lang="en-US" altLang="ko-KR" dirty="0"/>
              <a:t>house2.keras                 test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값 과제 설명에 입력  </a:t>
            </a:r>
          </a:p>
        </p:txBody>
      </p:sp>
    </p:spTree>
    <p:extLst>
      <p:ext uri="{BB962C8B-B14F-4D97-AF65-F5344CB8AC3E}">
        <p14:creationId xmlns:p14="http://schemas.microsoft.com/office/powerpoint/2010/main" val="315266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수고하셨습니다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jhmin@inhatc.ac.kr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5996412" y="3339000"/>
            <a:ext cx="6195588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0000">
                <a:schemeClr val="accent6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타이타닉 생존자 예측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F0AB-F739-C12A-FC44-BDDF403A8BC8}"/>
              </a:ext>
            </a:extLst>
          </p:cNvPr>
          <p:cNvSpPr txBox="1"/>
          <p:nvPr/>
        </p:nvSpPr>
        <p:spPr>
          <a:xfrm>
            <a:off x="359228" y="1055914"/>
            <a:ext cx="977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다음과 같이 변경 하고 </a:t>
            </a:r>
            <a:r>
              <a:rPr lang="en-US" altLang="ko-KR" dirty="0"/>
              <a:t>code (</a:t>
            </a:r>
            <a:r>
              <a:rPr lang="ko-KR" altLang="en-US" dirty="0"/>
              <a:t>모델 생성 부분만 </a:t>
            </a:r>
            <a:r>
              <a:rPr lang="en-US" altLang="ko-KR" dirty="0"/>
              <a:t>)</a:t>
            </a:r>
            <a:r>
              <a:rPr lang="ko-KR" altLang="en-US" dirty="0"/>
              <a:t>과  정확도</a:t>
            </a:r>
            <a:r>
              <a:rPr lang="en-US" altLang="ko-KR" dirty="0"/>
              <a:t>(accuracy)</a:t>
            </a:r>
            <a:r>
              <a:rPr lang="ko-KR" altLang="en-US" dirty="0"/>
              <a:t>를 제출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43F24-C3E0-39B1-6A2F-698A047395FF}"/>
              </a:ext>
            </a:extLst>
          </p:cNvPr>
          <p:cNvSpPr txBox="1"/>
          <p:nvPr/>
        </p:nvSpPr>
        <p:spPr>
          <a:xfrm>
            <a:off x="921561" y="2275730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16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0EA8F-C9B2-B0F4-B4BF-3949E06E10F7}"/>
              </a:ext>
            </a:extLst>
          </p:cNvPr>
          <p:cNvSpPr txBox="1"/>
          <p:nvPr/>
        </p:nvSpPr>
        <p:spPr>
          <a:xfrm>
            <a:off x="987102" y="4400579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16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16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D476-CEAD-8145-7921-0E1870994230}"/>
              </a:ext>
            </a:extLst>
          </p:cNvPr>
          <p:cNvSpPr txBox="1"/>
          <p:nvPr/>
        </p:nvSpPr>
        <p:spPr>
          <a:xfrm>
            <a:off x="359228" y="225041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7EE73-41B9-CFAA-E1DD-CA097E26549F}"/>
              </a:ext>
            </a:extLst>
          </p:cNvPr>
          <p:cNvSpPr txBox="1"/>
          <p:nvPr/>
        </p:nvSpPr>
        <p:spPr>
          <a:xfrm>
            <a:off x="457973" y="416766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90D44-A2AA-2C46-511C-3D184D86CE21}"/>
              </a:ext>
            </a:extLst>
          </p:cNvPr>
          <p:cNvSpPr txBox="1"/>
          <p:nvPr/>
        </p:nvSpPr>
        <p:spPr>
          <a:xfrm>
            <a:off x="1885950" y="1055914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titanic_test.ipynb</a:t>
            </a:r>
            <a:r>
              <a:rPr lang="en-US" altLang="ko-KR" dirty="0"/>
              <a:t>      test.csv, train.csv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6074AB-B50F-553F-D8F8-3BC01C53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91" y="2275729"/>
            <a:ext cx="7812036" cy="36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9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7B2BB-B356-EEF2-314A-FDE18004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C59B7-64AC-8F80-AD14-04C70AE3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8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와인 종류 예측 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8E500-49E9-9ED9-391C-5F5DC7C701BC}"/>
              </a:ext>
            </a:extLst>
          </p:cNvPr>
          <p:cNvSpPr txBox="1"/>
          <p:nvPr/>
        </p:nvSpPr>
        <p:spPr>
          <a:xfrm>
            <a:off x="318995" y="1925407"/>
            <a:ext cx="787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wine.ipynb</a:t>
            </a:r>
            <a:r>
              <a:rPr lang="en-US" altLang="ko-KR" dirty="0"/>
              <a:t> </a:t>
            </a:r>
            <a:r>
              <a:rPr lang="ko-KR" altLang="en-US" dirty="0"/>
              <a:t>를 실행 하고 </a:t>
            </a:r>
            <a:r>
              <a:rPr lang="en-US" altLang="ko-KR" dirty="0"/>
              <a:t>1) model</a:t>
            </a:r>
            <a:r>
              <a:rPr lang="ko-KR" altLang="en-US" dirty="0"/>
              <a:t>이 마지막으로 저장 되는 부분과 </a:t>
            </a:r>
            <a:endParaRPr lang="en-US" altLang="ko-KR" dirty="0"/>
          </a:p>
          <a:p>
            <a:r>
              <a:rPr lang="en-US" altLang="ko-KR" dirty="0"/>
              <a:t>                                2) </a:t>
            </a:r>
            <a:r>
              <a:rPr lang="ko-KR" altLang="en-US" dirty="0"/>
              <a:t>학습이 종료되는 부분의 출력 결과를 </a:t>
            </a:r>
            <a:r>
              <a:rPr lang="ko-KR" altLang="en-US" dirty="0" err="1"/>
              <a:t>붙이시오</a:t>
            </a:r>
            <a:endParaRPr lang="en-US" altLang="ko-KR" dirty="0"/>
          </a:p>
          <a:p>
            <a:r>
              <a:rPr lang="en-US" altLang="ko-KR" dirty="0"/>
              <a:t>                                3) test</a:t>
            </a:r>
            <a:r>
              <a:rPr lang="ko-KR" altLang="en-US" dirty="0"/>
              <a:t>결과의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ko-KR" altLang="en-US" dirty="0" err="1"/>
              <a:t>적으시오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5C51-F4B3-486B-4DF9-ACE4CA6F191B}"/>
              </a:ext>
            </a:extLst>
          </p:cNvPr>
          <p:cNvSpPr txBox="1"/>
          <p:nvPr/>
        </p:nvSpPr>
        <p:spPr>
          <a:xfrm>
            <a:off x="239486" y="1262743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3.</a:t>
            </a:r>
            <a:r>
              <a:rPr lang="ko-KR" altLang="en-US" dirty="0"/>
              <a:t>    </a:t>
            </a:r>
            <a:r>
              <a:rPr lang="en-US" altLang="ko-KR" dirty="0"/>
              <a:t>wine_2025.ipynb,    wine.csv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25683-9903-6514-BDF4-5E1CBB6F2085}"/>
              </a:ext>
            </a:extLst>
          </p:cNvPr>
          <p:cNvSpPr txBox="1"/>
          <p:nvPr/>
        </p:nvSpPr>
        <p:spPr>
          <a:xfrm>
            <a:off x="390866" y="639478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참고 모두의 딥러닝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2DA3B-D299-A7AF-3556-B0AB433A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4" y="2975814"/>
            <a:ext cx="11623623" cy="31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3FC96-70AA-A706-07F0-092E81DE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C3D1F-7090-C089-5F16-AB0B3D42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3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54FD-7A2E-4173-9A72-344A825B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 out </a:t>
            </a:r>
            <a:r>
              <a:rPr lang="ko-KR" altLang="en-US" dirty="0"/>
              <a:t>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76D0E-E03A-4AA5-A916-6BB3EBF03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19" y="2439125"/>
            <a:ext cx="9544677" cy="1979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신경망 모델 구축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model = </a:t>
            </a:r>
            <a:r>
              <a:rPr lang="en-US" altLang="ko-KR" sz="1600" kern="0" dirty="0" err="1">
                <a:latin typeface="Trebuchet MS" pitchFamily="34" charset="0"/>
              </a:rPr>
              <a:t>tf.keras.Sequential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model.add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tf.keras.layers.Dense</a:t>
            </a:r>
            <a:r>
              <a:rPr lang="en-US" altLang="ko-KR" sz="1600" kern="0" dirty="0">
                <a:latin typeface="Trebuchet MS" pitchFamily="34" charset="0"/>
              </a:rPr>
              <a:t>(16, activation='</a:t>
            </a:r>
            <a:r>
              <a:rPr lang="en-US" altLang="ko-KR" sz="1600" kern="0" dirty="0" err="1">
                <a:latin typeface="Trebuchet MS" pitchFamily="34" charset="0"/>
              </a:rPr>
              <a:t>relu</a:t>
            </a:r>
            <a:r>
              <a:rPr lang="en-US" altLang="ko-KR" sz="1600" kern="0" dirty="0">
                <a:latin typeface="Trebuchet MS" pitchFamily="34" charset="0"/>
              </a:rPr>
              <a:t>', </a:t>
            </a:r>
            <a:r>
              <a:rPr lang="en-US" altLang="ko-KR" sz="1600" kern="0" dirty="0" err="1">
                <a:latin typeface="Trebuchet MS" pitchFamily="34" charset="0"/>
              </a:rPr>
              <a:t>input_shape</a:t>
            </a:r>
            <a:r>
              <a:rPr lang="en-US" altLang="ko-KR" sz="1600" kern="0" dirty="0">
                <a:latin typeface="Trebuchet MS" pitchFamily="34" charset="0"/>
              </a:rPr>
              <a:t>=(10000,)))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model.add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tf.keras.layers.Dropout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(0.5))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model.add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tf.keras.layers.Dense</a:t>
            </a:r>
            <a:r>
              <a:rPr lang="en-US" altLang="ko-KR" sz="1600" kern="0" dirty="0">
                <a:latin typeface="Trebuchet MS" pitchFamily="34" charset="0"/>
              </a:rPr>
              <a:t>(16, activation='</a:t>
            </a:r>
            <a:r>
              <a:rPr lang="en-US" altLang="ko-KR" sz="1600" kern="0" dirty="0" err="1">
                <a:latin typeface="Trebuchet MS" pitchFamily="34" charset="0"/>
              </a:rPr>
              <a:t>relu</a:t>
            </a:r>
            <a:r>
              <a:rPr lang="en-US" altLang="ko-KR" sz="1600" kern="0" dirty="0">
                <a:latin typeface="Trebuchet MS" pitchFamily="34" charset="0"/>
              </a:rPr>
              <a:t>'))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model.add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tf.keras.layers.Dropout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(0.5))</a:t>
            </a:r>
          </a:p>
          <a:p>
            <a:pPr marL="127000" indent="0" latinLnBrk="0">
              <a:lnSpc>
                <a:spcPts val="1800"/>
              </a:lnSpc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model.add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tf.keras.layers.Dense</a:t>
            </a:r>
            <a:r>
              <a:rPr lang="en-US" altLang="ko-KR" sz="1600" kern="0" dirty="0">
                <a:latin typeface="Trebuchet MS" pitchFamily="34" charset="0"/>
              </a:rPr>
              <a:t>(1, activation='sigmoid'))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A2776-A5C8-9A3D-B904-F2FFE316273F}"/>
              </a:ext>
            </a:extLst>
          </p:cNvPr>
          <p:cNvSpPr txBox="1"/>
          <p:nvPr/>
        </p:nvSpPr>
        <p:spPr>
          <a:xfrm>
            <a:off x="318419" y="1616572"/>
            <a:ext cx="807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Imdb.ipynb</a:t>
            </a:r>
            <a:r>
              <a:rPr lang="en-US" altLang="ko-KR" dirty="0"/>
              <a:t>  code</a:t>
            </a:r>
            <a:r>
              <a:rPr lang="ko-KR" altLang="en-US" dirty="0"/>
              <a:t>에서 아래처럼 </a:t>
            </a:r>
            <a:r>
              <a:rPr lang="en-US" altLang="ko-KR" dirty="0"/>
              <a:t>mode </a:t>
            </a:r>
            <a:r>
              <a:rPr lang="ko-KR" altLang="en-US" dirty="0"/>
              <a:t>생성 부분에 </a:t>
            </a:r>
            <a:r>
              <a:rPr lang="en-US" altLang="ko-KR" dirty="0"/>
              <a:t>drop out </a:t>
            </a:r>
            <a:r>
              <a:rPr lang="ko-KR" altLang="en-US" dirty="0"/>
              <a:t>을 추가 한 후 </a:t>
            </a:r>
            <a:endParaRPr lang="en-US" altLang="ko-KR" dirty="0"/>
          </a:p>
          <a:p>
            <a:r>
              <a:rPr lang="ko-KR" altLang="en-US" dirty="0"/>
              <a:t>학습 시킨 후  생성된</a:t>
            </a:r>
            <a:r>
              <a:rPr lang="en-US" altLang="ko-KR" dirty="0"/>
              <a:t>. loss plot (train err, </a:t>
            </a:r>
            <a:r>
              <a:rPr lang="en-US" altLang="ko-KR" dirty="0" err="1"/>
              <a:t>val</a:t>
            </a:r>
            <a:r>
              <a:rPr lang="en-US" altLang="ko-KR" dirty="0"/>
              <a:t> err)</a:t>
            </a:r>
            <a:r>
              <a:rPr lang="ko-KR" altLang="en-US" dirty="0"/>
              <a:t>를 </a:t>
            </a:r>
            <a:r>
              <a:rPr lang="en-US" altLang="ko-KR" dirty="0"/>
              <a:t>upload</a:t>
            </a:r>
            <a:r>
              <a:rPr lang="ko-KR" altLang="en-US" dirty="0" err="1"/>
              <a:t>하시오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AC371-C1CF-5B6B-79B0-15D8E4FE6FF1}"/>
              </a:ext>
            </a:extLst>
          </p:cNvPr>
          <p:cNvSpPr txBox="1"/>
          <p:nvPr/>
        </p:nvSpPr>
        <p:spPr>
          <a:xfrm>
            <a:off x="407624" y="1145754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 </a:t>
            </a:r>
            <a:r>
              <a:rPr lang="en-US" altLang="ko-KR" sz="2000" b="1" dirty="0"/>
              <a:t>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588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1795C-CCF2-F04D-84E5-3A22F6B6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 out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loss plot </a:t>
            </a:r>
            <a:r>
              <a:rPr lang="ko-KR" altLang="en-US" dirty="0"/>
              <a:t>업로드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2A153BD-4E82-2745-BE43-55B275DFE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05" y="1124380"/>
            <a:ext cx="7916627" cy="53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주택 가격 예측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5D12A-0C6D-75AA-3A7A-8C0ABB75CAB5}"/>
              </a:ext>
            </a:extLst>
          </p:cNvPr>
          <p:cNvSpPr txBox="1"/>
          <p:nvPr/>
        </p:nvSpPr>
        <p:spPr>
          <a:xfrm>
            <a:off x="337457" y="2239556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20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40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D3A3D-E066-8F71-D487-263CB3459B05}"/>
              </a:ext>
            </a:extLst>
          </p:cNvPr>
          <p:cNvSpPr txBox="1"/>
          <p:nvPr/>
        </p:nvSpPr>
        <p:spPr>
          <a:xfrm>
            <a:off x="337457" y="1175657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(house_2025.ipynb, house_data.csv )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BD91E-ADD3-EE23-6209-25D38E545A57}"/>
              </a:ext>
            </a:extLst>
          </p:cNvPr>
          <p:cNvSpPr txBox="1"/>
          <p:nvPr/>
        </p:nvSpPr>
        <p:spPr>
          <a:xfrm>
            <a:off x="337457" y="1752600"/>
            <a:ext cx="886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아래와 같이 모델과 학습 방법을 변경 한 후 모델을 </a:t>
            </a:r>
            <a:r>
              <a:rPr lang="en-US" altLang="ko-KR" dirty="0"/>
              <a:t>house1.keras</a:t>
            </a:r>
            <a:r>
              <a:rPr lang="ko-KR" altLang="en-US" dirty="0"/>
              <a:t>로 저장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917D6-AE11-C0FF-CAD7-F46DFC03070C}"/>
              </a:ext>
            </a:extLst>
          </p:cNvPr>
          <p:cNvSpPr txBox="1"/>
          <p:nvPr/>
        </p:nvSpPr>
        <p:spPr>
          <a:xfrm>
            <a:off x="337457" y="4503785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10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1E599-6206-3537-08AF-47E776920226}"/>
              </a:ext>
            </a:extLst>
          </p:cNvPr>
          <p:cNvSpPr txBox="1"/>
          <p:nvPr/>
        </p:nvSpPr>
        <p:spPr>
          <a:xfrm>
            <a:off x="337457" y="4016829"/>
            <a:ext cx="900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아래와 같이 모델과 학습 방법을  변경 한 후 모델을 </a:t>
            </a:r>
            <a:r>
              <a:rPr lang="en-US" altLang="ko-KR" dirty="0"/>
              <a:t>house2.keras</a:t>
            </a:r>
            <a:r>
              <a:rPr lang="ko-KR" altLang="en-US" dirty="0"/>
              <a:t>로 저장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EFBF6-96C6-5CCE-4934-DE8EBBF53EB2}"/>
              </a:ext>
            </a:extLst>
          </p:cNvPr>
          <p:cNvSpPr txBox="1"/>
          <p:nvPr/>
        </p:nvSpPr>
        <p:spPr>
          <a:xfrm>
            <a:off x="1034143" y="6103605"/>
            <a:ext cx="108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code</a:t>
            </a:r>
            <a:r>
              <a:rPr lang="en-US" altLang="ko-KR" dirty="0"/>
              <a:t> (.ppt</a:t>
            </a:r>
            <a:r>
              <a:rPr lang="ko-KR" altLang="en-US" dirty="0"/>
              <a:t>에 직접 붙여도 되고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 파일로 제출 가능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0000FF"/>
                </a:solidFill>
              </a:rPr>
              <a:t>model </a:t>
            </a:r>
            <a:r>
              <a:rPr lang="ko-KR" altLang="en-US" dirty="0">
                <a:solidFill>
                  <a:srgbClr val="0000FF"/>
                </a:solidFill>
              </a:rPr>
              <a:t>제출 </a:t>
            </a:r>
            <a:r>
              <a:rPr lang="en-US" altLang="ko-KR" dirty="0"/>
              <a:t>(house1.keras, hoise2.keras upload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4C1AF-2DAF-83EC-191E-ED00ED2E5B8F}"/>
              </a:ext>
            </a:extLst>
          </p:cNvPr>
          <p:cNvSpPr txBox="1"/>
          <p:nvPr/>
        </p:nvSpPr>
        <p:spPr>
          <a:xfrm>
            <a:off x="3614057" y="2459599"/>
            <a:ext cx="663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회 이상 결과가 향상 되지 않으면 자동으로 학습이 중단되게</a:t>
            </a:r>
            <a:endParaRPr lang="en-US" altLang="ko-KR" dirty="0"/>
          </a:p>
          <a:p>
            <a:r>
              <a:rPr lang="en-US" altLang="ko-KR" dirty="0"/>
              <a:t>Batch size 16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EF18-60BD-96E9-132E-095B12F8A29D}"/>
              </a:ext>
            </a:extLst>
          </p:cNvPr>
          <p:cNvSpPr txBox="1"/>
          <p:nvPr/>
        </p:nvSpPr>
        <p:spPr>
          <a:xfrm>
            <a:off x="3614057" y="4877985"/>
            <a:ext cx="663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회 이상 결과가 향상 되지 않으면 자동으로 학습이 중단되게</a:t>
            </a:r>
            <a:endParaRPr lang="en-US" altLang="ko-KR" dirty="0"/>
          </a:p>
          <a:p>
            <a:r>
              <a:rPr lang="en-US" altLang="ko-KR" dirty="0"/>
              <a:t>Batch size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78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29342-A1DD-668F-2887-6ECD26A8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51454-D5D7-C82A-7300-A9D72BA59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228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8169E-24A0-4D43-A686-0BE92F93E254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15737</TotalTime>
  <Words>630</Words>
  <Application>Microsoft Macintosh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Courier New</vt:lpstr>
      <vt:lpstr>Trebuchet MS</vt:lpstr>
      <vt:lpstr>Wingdings</vt:lpstr>
      <vt:lpstr>디자인 사용자 지정</vt:lpstr>
      <vt:lpstr>PowerPoint 프레젠테이션</vt:lpstr>
      <vt:lpstr>케라스 신경망 실습 – 타이타닉 생존자 예측 </vt:lpstr>
      <vt:lpstr>PowerPoint 프레젠테이션</vt:lpstr>
      <vt:lpstr>케라스 신경망 실습 – 와인 종류 예측 하기</vt:lpstr>
      <vt:lpstr>PowerPoint 프레젠테이션</vt:lpstr>
      <vt:lpstr>Drop out 과제</vt:lpstr>
      <vt:lpstr>Drop out 과제 3번 loss plot 업로드</vt:lpstr>
      <vt:lpstr>케라스 신경망 실습 – 주택 가격 예측 </vt:lpstr>
      <vt:lpstr>PowerPoint 프레젠테이션</vt:lpstr>
      <vt:lpstr>케라스 신경망 실습 – 주택 가격 예측 </vt:lpstr>
      <vt:lpstr>수고하셨습니다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안태민[컴퓨터정보공학과]</cp:lastModifiedBy>
  <cp:revision>980</cp:revision>
  <dcterms:created xsi:type="dcterms:W3CDTF">2019-03-14T00:45:06Z</dcterms:created>
  <dcterms:modified xsi:type="dcterms:W3CDTF">2025-05-12T06:40:08Z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