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4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87885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91347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60089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0101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3502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15608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9893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59601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91518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2073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8349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05492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41414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8613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953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7638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7275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43424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75586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24024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85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33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6292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arxiv.org/abs/1508.04025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3.png"  /><Relationship Id="rId4" Type="http://schemas.openxmlformats.org/officeDocument/2006/relationships/hyperlink" Target="http://jalammar.github.io/illustrated-gpt2/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7" y="4517095"/>
            <a:ext cx="6480040" cy="106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Development Method of Legal-Llama2-ko Model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  <a:hlinkClick r:id="rId2"/>
              </a:rPr>
              <a:t>(https://github.com/taemin6697/level3_nlp_finalproject-nlp-08/tree/main)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한성대학교 김태민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5711956" y="3717032"/>
            <a:ext cx="6480044" cy="7387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Lawbot 서비스 개발</a:t>
            </a:r>
            <a:endParaRPr lang="ko-KR" altLang="en-US" sz="4267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9660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Korean Chat sLLM list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How to use sLLM</a:t>
            </a:r>
            <a:endParaRPr lang="ko-KR" altLang="en-US" sz="3000"/>
          </a:p>
        </p:txBody>
      </p:sp>
      <p:sp>
        <p:nvSpPr>
          <p:cNvPr id="21" name=""/>
          <p:cNvSpPr txBox="1"/>
          <p:nvPr/>
        </p:nvSpPr>
        <p:spPr>
          <a:xfrm>
            <a:off x="5554651" y="6074071"/>
            <a:ext cx="2227067" cy="3602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LLama-2-ko-Chat</a:t>
            </a:r>
            <a:endParaRPr lang="en-US" altLang="ko-KR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7859" y="1629024"/>
            <a:ext cx="7840651" cy="42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6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Regular LLM vs Chat LLM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What is Supervised fine-tuning</a:t>
            </a:r>
            <a:endParaRPr lang="ko-KR" altLang="en-US" sz="3000"/>
          </a:p>
        </p:txBody>
      </p:sp>
      <p:sp>
        <p:nvSpPr>
          <p:cNvPr id="29" name=""/>
          <p:cNvSpPr txBox="1"/>
          <p:nvPr/>
        </p:nvSpPr>
        <p:spPr>
          <a:xfrm>
            <a:off x="5160630" y="1553646"/>
            <a:ext cx="3159011" cy="361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질문 : 삼원색에 대해 알려줘</a:t>
            </a:r>
            <a:endParaRPr lang="en-US" altLang="ko-KR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4217" y="1990029"/>
            <a:ext cx="77533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How to Train?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What is Supervised fine-tuning</a:t>
            </a:r>
            <a:endParaRPr lang="ko-KR" altLang="en-US" sz="300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3227" y="1731812"/>
            <a:ext cx="9386150" cy="47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How to Train?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What is Supervised fine-tuning</a:t>
            </a:r>
            <a:endParaRPr lang="ko-KR" altLang="en-US" sz="30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5015" y="2548212"/>
            <a:ext cx="9791700" cy="2981325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7020864" y="1676764"/>
            <a:ext cx="7291080" cy="8714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700"/>
              <a:t>Question : </a:t>
            </a:r>
            <a:r>
              <a:rPr lang="ko-KR" altLang="en-US" sz="1700"/>
              <a:t>프랑스의 수도는 어디인가요</a:t>
            </a:r>
            <a:r>
              <a:rPr lang="en-US" altLang="ko-KR" sz="1700"/>
              <a:t>?</a:t>
            </a:r>
            <a:endParaRPr lang="ko-KR" altLang="en-US" sz="1700"/>
          </a:p>
          <a:p>
            <a:pPr>
              <a:defRPr/>
            </a:pPr>
            <a:br>
              <a:rPr lang="ko-KR" altLang="en-US" sz="1700"/>
            </a:br>
            <a:r>
              <a:rPr lang="en-US" altLang="ko-KR" sz="1700"/>
              <a:t>Answer :</a:t>
            </a:r>
            <a:r>
              <a:rPr lang="ko-KR" altLang="en-US" sz="1700"/>
              <a:t> 프랑스의 수도는 파리입니다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sp>
        <p:nvSpPr>
          <p:cNvPr id="35" name=""/>
          <p:cNvSpPr txBox="1"/>
          <p:nvPr/>
        </p:nvSpPr>
        <p:spPr>
          <a:xfrm>
            <a:off x="3375325" y="5529537"/>
            <a:ext cx="7291079" cy="3475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Calibri"/>
              </a:rPr>
              <a:t>프랑스의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Calibri"/>
              </a:rPr>
              <a:t> 수도는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Calibri"/>
              </a:rPr>
              <a:t>어디인가요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8000"/>
                </a:solidFill>
                <a:latin typeface="Calibri"/>
                <a:ea typeface="맑은 고딕"/>
                <a:cs typeface="Calibri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$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프랑스의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수도는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파리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564511" y="6041556"/>
            <a:ext cx="6471930" cy="362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hlinkClick r:id="rId4" tooltip="http://jalammar.github.io/illustrated-gpt2/"/>
              </a:rPr>
              <a:t>http://jalammar.github.io/illustrated-gpt2/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3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 b="1"/>
              <a:t>What is LoRA? (Low-Rank Adaptation of Large Language Models)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Efficient fine-tuning using LoRA-tuning</a:t>
            </a:r>
            <a:endParaRPr lang="ko-KR" altLang="en-US" sz="3000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3499" y="1765140"/>
            <a:ext cx="4357365" cy="4640593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713444" y="2257218"/>
            <a:ext cx="5478556" cy="9031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모델의 가중치는 동결</a:t>
            </a:r>
            <a:r>
              <a:rPr lang="en-US" altLang="ko-KR"/>
              <a:t>(freeze)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원본 모델이 업데이트가 되지 않음으로 </a:t>
            </a:r>
            <a:r>
              <a:rPr lang="en-US" altLang="ko-KR">
                <a:solidFill>
                  <a:srgbClr val="ff0000"/>
                </a:solidFill>
              </a:rPr>
              <a:t>VRAM</a:t>
            </a:r>
            <a:r>
              <a:rPr lang="ko-KR" altLang="en-US">
                <a:solidFill>
                  <a:srgbClr val="ff0000"/>
                </a:solidFill>
              </a:rPr>
              <a:t>절약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6713444" y="3739006"/>
            <a:ext cx="5478556" cy="14597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추가된 일부분의 모델 레이어만 훈련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LoRA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어댑터를 탈부착 가능함으로써 다양하게 모듈로 부착시킬 수 있음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38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/>
              <a:t>HuggingFace LoRA</a:t>
            </a:r>
            <a:r>
              <a:rPr lang="ko-KR" altLang="en-US" b="1"/>
              <a:t> </a:t>
            </a:r>
            <a:r>
              <a:rPr lang="en-US" altLang="ko-KR" b="1"/>
              <a:t>Code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Efficient fine-tuning using LoRA-tuning</a:t>
            </a:r>
            <a:endParaRPr lang="ko-KR" altLang="en-US" sz="3000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2350" y="1840004"/>
            <a:ext cx="5067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76499"/>
            <a:ext cx="9217024" cy="61419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/>
              <a:t>What is Bitsandbytes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Efficient model loading and training using Bitsandbytes</a:t>
            </a:r>
            <a:endParaRPr lang="ko-KR" altLang="en-US" sz="3000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0053" y="1690696"/>
            <a:ext cx="8741620" cy="49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179288"/>
            <a:ext cx="9217024" cy="61419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/>
              <a:t>Bitsandbytes Code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Efficient model loading and training using Bitsandbytes</a:t>
            </a:r>
            <a:endParaRPr lang="ko-KR" altLang="en-US" sz="3000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4201" y="1933164"/>
            <a:ext cx="7553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Efficient sLLM training method</a:t>
            </a:r>
            <a:endParaRPr lang="ko-KR" altLang="en-US" sz="300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564" y="1179288"/>
            <a:ext cx="10032436" cy="54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Follow-up Research and Advancement Plan</a:t>
            </a:r>
            <a:endParaRPr lang="ko-KR" altLang="en-US" sz="3000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25422" y="1551101"/>
            <a:ext cx="10166578" cy="38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9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>
          <a:xfrm>
            <a:off x="2063552" y="356659"/>
            <a:ext cx="10032437" cy="117928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84178" y="1122655"/>
            <a:ext cx="10238048" cy="5426158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endParaRPr lang="en-US" altLang="ko-KR" sz="2667"/>
          </a:p>
          <a:p>
            <a:pPr lvl="0">
              <a:defRPr/>
            </a:pPr>
            <a:r>
              <a:rPr lang="en-US" altLang="ko-KR" sz="2667" b="1"/>
              <a:t>- Introduction the HuggingFace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Korean sLLM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What is Supervised fine-tuning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Efficient fine-tuning using LoRA-tuning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Efficient model loading and training using Bitsandbytes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Efficient sLLM training method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Follow-up Research and Advancement Plan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D</a:t>
            </a:r>
            <a:r>
              <a:rPr lang="ko-KR" altLang="en-US" sz="2667" b="1"/>
              <a:t>evelopment environment</a:t>
            </a:r>
            <a:endParaRPr lang="ko-KR" altLang="en-US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Q&amp;A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endParaRPr lang="ko-KR" altLang="en-US" sz="2667" b="1"/>
          </a:p>
        </p:txBody>
      </p:sp>
    </p:spTree>
    <p:extLst>
      <p:ext uri="{BB962C8B-B14F-4D97-AF65-F5344CB8AC3E}">
        <p14:creationId xmlns:p14="http://schemas.microsoft.com/office/powerpoint/2010/main" val="52752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Development environment</a:t>
            </a:r>
            <a:endParaRPr lang="en-US" altLang="ko-KR" sz="3000" b="1"/>
          </a:p>
        </p:txBody>
      </p:sp>
      <p:sp>
        <p:nvSpPr>
          <p:cNvPr id="42" name=""/>
          <p:cNvSpPr txBox="1"/>
          <p:nvPr/>
        </p:nvSpPr>
        <p:spPr>
          <a:xfrm>
            <a:off x="2434442" y="1375558"/>
            <a:ext cx="9314710" cy="52709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1)</a:t>
            </a:r>
            <a:r>
              <a:rPr lang="ko-KR" altLang="en-US" sz="2000"/>
              <a:t> 개발에 필요한 하드웨어 구성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 </a:t>
            </a:r>
            <a:r>
              <a:rPr lang="en-US" altLang="ko-KR" sz="2000"/>
              <a:t>-</a:t>
            </a:r>
            <a:r>
              <a:rPr lang="ko-KR" altLang="en-US" sz="2000"/>
              <a:t> 클라우드 환경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	</a:t>
            </a:r>
            <a:r>
              <a:rPr lang="en-US" altLang="ko-KR" sz="2000"/>
              <a:t>Google Colab </a:t>
            </a:r>
            <a:r>
              <a:rPr lang="ko-KR" altLang="en-US" sz="2000"/>
              <a:t>환경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	</a:t>
            </a:r>
            <a:r>
              <a:rPr lang="en-US" altLang="ko-KR" sz="2000"/>
              <a:t>AWS </a:t>
            </a:r>
            <a:r>
              <a:rPr lang="ko-KR" altLang="en-US" sz="2000"/>
              <a:t>클라우드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	</a:t>
            </a:r>
            <a:r>
              <a:rPr lang="en-US" altLang="ko-KR" sz="2000"/>
              <a:t>KT</a:t>
            </a:r>
            <a:r>
              <a:rPr lang="ko-KR" altLang="en-US" sz="2000"/>
              <a:t> 클라우드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GPU</a:t>
            </a:r>
            <a:r>
              <a:rPr lang="ko-KR" altLang="en-US" sz="2000"/>
              <a:t> 구매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	</a:t>
            </a:r>
            <a:r>
              <a:rPr lang="en-US" altLang="ko-KR" sz="2000"/>
              <a:t>V100 (1500~2000</a:t>
            </a:r>
            <a:r>
              <a:rPr lang="ko-KR" altLang="en-US" sz="2000"/>
              <a:t>만원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	</a:t>
            </a:r>
            <a:r>
              <a:rPr lang="en-US" altLang="ko-KR" sz="2000"/>
              <a:t>A100(2000</a:t>
            </a:r>
            <a:r>
              <a:rPr lang="ko-KR" altLang="en-US" sz="2000"/>
              <a:t>만원 이상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     </a:t>
            </a:r>
            <a:r>
              <a:rPr lang="en-US" altLang="ko-KR" sz="2000"/>
              <a:t>- 국내 LLM 클라우드 제공 업체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	</a:t>
            </a:r>
            <a:r>
              <a:rPr lang="en-US" altLang="ko-KR" sz="2000"/>
              <a:t>(솔트룩스 루시아GPT,</a:t>
            </a:r>
            <a:r>
              <a:rPr lang="ko-KR" altLang="en-US" sz="2000"/>
              <a:t> 업스테이지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		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2)</a:t>
            </a:r>
            <a:r>
              <a:rPr lang="ko-KR" altLang="en-US" sz="2000"/>
              <a:t> 개발 인력 구성 </a:t>
            </a:r>
            <a:r>
              <a:rPr lang="en-US" altLang="ko-KR" sz="2000"/>
              <a:t>(</a:t>
            </a:r>
            <a:r>
              <a:rPr lang="ko-KR" altLang="en-US" sz="2000"/>
              <a:t>최소 인력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     </a:t>
            </a:r>
            <a:r>
              <a:rPr lang="en-US" altLang="ko-KR" sz="2000"/>
              <a:t>-</a:t>
            </a:r>
            <a:r>
              <a:rPr lang="ko-KR" altLang="en-US" sz="2000"/>
              <a:t> 백엔드</a:t>
            </a:r>
            <a:r>
              <a:rPr lang="en-US" altLang="ko-KR" sz="2000"/>
              <a:t>,</a:t>
            </a:r>
            <a:r>
              <a:rPr lang="ko-KR" altLang="en-US" sz="2000"/>
              <a:t> 프론트엔드</a:t>
            </a:r>
            <a:r>
              <a:rPr lang="en-US" altLang="ko-KR" sz="2000"/>
              <a:t>,</a:t>
            </a:r>
            <a:r>
              <a:rPr lang="ko-KR" altLang="en-US" sz="2000"/>
              <a:t> 데이터 엔지니어</a:t>
            </a:r>
            <a:r>
              <a:rPr lang="en-US" altLang="ko-KR" sz="2000"/>
              <a:t>, ML</a:t>
            </a:r>
            <a:r>
              <a:rPr lang="ko-KR" altLang="en-US" sz="2000"/>
              <a:t> 엔지니어 등 다수 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3)</a:t>
            </a:r>
            <a:r>
              <a:rPr lang="ko-KR" altLang="en-US" sz="2000"/>
              <a:t> 개발 기간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 </a:t>
            </a:r>
            <a:r>
              <a:rPr lang="en-US" altLang="ko-KR" sz="2000"/>
              <a:t>-</a:t>
            </a:r>
            <a:r>
              <a:rPr lang="ko-KR" altLang="en-US" sz="2000"/>
              <a:t> 실제 개발 기간</a:t>
            </a:r>
            <a:br>
              <a:rPr lang="ko-KR" altLang="en-US" sz="2000"/>
            </a:br>
            <a:r>
              <a:rPr lang="ko-KR" altLang="en-US" sz="2000"/>
              <a:t>    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092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Development environment</a:t>
            </a:r>
            <a:endParaRPr lang="en-US" altLang="ko-KR" sz="3000" b="1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7952" y="1179288"/>
            <a:ext cx="10144047" cy="50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Service Archiecture</a:t>
            </a:r>
            <a:endParaRPr lang="en-US" altLang="ko-KR" sz="3000" b="1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9563" y="956625"/>
            <a:ext cx="10032437" cy="57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b="1"/>
              <a:t>Q&amp;A</a:t>
            </a:r>
            <a:endParaRPr lang="ko-KR" altLang="en-US"/>
          </a:p>
        </p:txBody>
      </p:sp>
      <p:pic>
        <p:nvPicPr>
          <p:cNvPr id="6" name="Picture 6" descr="Home | 01 May Leaders Q&amp;A: Your Questions Answered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19463" y="2212925"/>
            <a:ext cx="6351587" cy="24321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82429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What is HuggingFace Model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Introduction the HuggingFace</a:t>
            </a:r>
            <a:endParaRPr lang="ko-KR" altLang="en-US" sz="3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2352" y="1875715"/>
            <a:ext cx="9385614" cy="45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5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80565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What is HuggingFace Datasets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Introduction the HuggingFace</a:t>
            </a:r>
            <a:endParaRPr lang="ko-KR" altLang="en-US" sz="30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8683" y="1889696"/>
            <a:ext cx="8642395" cy="45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2910" y="973712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What is HuggingFace Spaces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Introduction the HuggingFace</a:t>
            </a:r>
            <a:endParaRPr lang="ko-KR" altLang="en-US" sz="30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5780" y="1793485"/>
            <a:ext cx="8800002" cy="47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8741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What is HuggingFace Docs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Introduction the HuggingFace</a:t>
            </a:r>
            <a:endParaRPr lang="ko-KR" altLang="en-US" sz="3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8716" y="1793485"/>
            <a:ext cx="8196944" cy="49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3" y="1028532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Deep Learning Model Training Using Hugging Face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Introduction the HuggingFace</a:t>
            </a:r>
            <a:endParaRPr lang="ko-KR" altLang="en-US" sz="3000"/>
          </a:p>
        </p:txBody>
      </p:sp>
      <p:sp>
        <p:nvSpPr>
          <p:cNvPr id="12" name=""/>
          <p:cNvSpPr txBox="1"/>
          <p:nvPr/>
        </p:nvSpPr>
        <p:spPr>
          <a:xfrm>
            <a:off x="2412352" y="1983118"/>
            <a:ext cx="4262266" cy="36537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Pytorch training step</a:t>
            </a:r>
            <a:br>
              <a:rPr lang="en-US" altLang="ko-KR"/>
            </a:br>
            <a:br>
              <a:rPr lang="ko-KR" altLang="en-US"/>
            </a:br>
            <a:r>
              <a:rPr lang="en-US" altLang="ko-KR"/>
              <a:t>1. </a:t>
            </a:r>
            <a:r>
              <a:rPr lang="ko-KR" altLang="en-US"/>
              <a:t>모델 소스 코드 작성 </a:t>
            </a:r>
            <a:r>
              <a:rPr lang="en-US" altLang="ko-KR"/>
              <a:t>(</a:t>
            </a:r>
            <a:r>
              <a:rPr lang="ko-KR" altLang="en-US"/>
              <a:t>수백줄</a:t>
            </a:r>
            <a:r>
              <a:rPr lang="en-US" altLang="ko-KR"/>
              <a:t>) 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옵티마이저 및 각종 파라미터 코드 작성 및 선언 </a:t>
            </a:r>
            <a:r>
              <a:rPr lang="en-US" altLang="ko-KR"/>
              <a:t>(</a:t>
            </a:r>
            <a:r>
              <a:rPr lang="ko-KR" altLang="en-US"/>
              <a:t>수백줄</a:t>
            </a:r>
            <a:r>
              <a:rPr lang="en-US" altLang="ko-KR"/>
              <a:t>)</a:t>
            </a:r>
            <a:br>
              <a:rPr lang="ko-KR" altLang="en-US"/>
            </a:br>
            <a:r>
              <a:rPr lang="en-US" altLang="ko-KR"/>
              <a:t>3.</a:t>
            </a:r>
            <a:r>
              <a:rPr lang="ko-KR" altLang="en-US"/>
              <a:t> 로깅 함수 작성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데이터 셋 로드 코드 작성 </a:t>
            </a:r>
            <a:r>
              <a:rPr lang="en-US" altLang="ko-KR"/>
              <a:t>(</a:t>
            </a:r>
            <a:r>
              <a:rPr lang="ko-KR" altLang="en-US"/>
              <a:t>수백 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5. </a:t>
            </a:r>
            <a:r>
              <a:rPr lang="ko-KR" altLang="en-US"/>
              <a:t>데이터 셋 전처리 코드 작성</a:t>
            </a:r>
            <a:endParaRPr lang="ko-KR" altLang="en-US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데이터 셋 로더 코드 작성</a:t>
            </a:r>
            <a:br>
              <a:rPr lang="ko-KR" altLang="en-US"/>
            </a:br>
            <a:r>
              <a:rPr lang="en-US" altLang="ko-KR"/>
              <a:t>7.</a:t>
            </a:r>
            <a:r>
              <a:rPr lang="ko-KR" altLang="en-US"/>
              <a:t> 모델 훈련 코드 작성 </a:t>
            </a:r>
            <a:r>
              <a:rPr lang="en-US" altLang="ko-KR"/>
              <a:t>(</a:t>
            </a:r>
            <a:r>
              <a:rPr lang="ko-KR" altLang="en-US"/>
              <a:t>수백 줄</a:t>
            </a:r>
            <a:r>
              <a:rPr lang="en-US" altLang="ko-KR"/>
              <a:t>)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일반적으로 최소 </a:t>
            </a:r>
            <a:r>
              <a:rPr lang="en-US" altLang="ko-KR">
                <a:solidFill>
                  <a:srgbClr val="ff0000"/>
                </a:solidFill>
              </a:rPr>
              <a:t>1000</a:t>
            </a:r>
            <a:r>
              <a:rPr lang="ko-KR" altLang="en-US">
                <a:solidFill>
                  <a:srgbClr val="ff0000"/>
                </a:solidFill>
              </a:rPr>
              <a:t> 줄 이상</a:t>
            </a:r>
            <a:r>
              <a:rPr lang="ko-KR" altLang="en-US"/>
              <a:t>의 코드 작성이 요함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7020865" y="1983118"/>
            <a:ext cx="4858436" cy="33870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HuggingFace training step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</a:b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불러올 모델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이름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작성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로드할 데이터 셋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이름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작성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 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데이터 셋 전처리 코드 작성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모델 훈련 코드 작성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(50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줄 내외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줄내외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코드 작성이 요함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272343" y="5904691"/>
            <a:ext cx="6804552" cy="469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실제 법률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GPT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만들때 사용된 코드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200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줄 내외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95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HuggingFaceH4/open_llm_leaderboard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How to use sLLM</a:t>
            </a:r>
            <a:endParaRPr lang="ko-KR" altLang="en-US" sz="3000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65816" y="1793485"/>
            <a:ext cx="6831125" cy="49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1014827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Korean Chat sLLM list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How to use sLLM</a:t>
            </a:r>
            <a:endParaRPr lang="ko-KR" altLang="en-US" sz="30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9565" y="1793165"/>
            <a:ext cx="3324372" cy="4231020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3122039" y="6176858"/>
            <a:ext cx="1699424" cy="3649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KuLLM</a:t>
            </a: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9346" y="1793165"/>
            <a:ext cx="5274512" cy="3979942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8201400" y="6176858"/>
            <a:ext cx="1699424" cy="3649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KoAlpaca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05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377</ep:Words>
  <ep:PresentationFormat>화면 슬라이드 쇼(4:3)</ep:PresentationFormat>
  <ep:Paragraphs>110</ep:Paragraphs>
  <ep:Slides>23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슬라이드 1</vt:lpstr>
      <vt:lpstr>목차</vt:lpstr>
      <vt:lpstr>Introduction the HuggingFace</vt:lpstr>
      <vt:lpstr>Introduction the HuggingFace</vt:lpstr>
      <vt:lpstr>Introduction the HuggingFace</vt:lpstr>
      <vt:lpstr>Introduction the HuggingFace</vt:lpstr>
      <vt:lpstr>Introduction the HuggingFace</vt:lpstr>
      <vt:lpstr>How to use sLLM</vt:lpstr>
      <vt:lpstr>How to use sLLM</vt:lpstr>
      <vt:lpstr>How to use sLLM</vt:lpstr>
      <vt:lpstr>What is Supervised fine-tuning</vt:lpstr>
      <vt:lpstr>What is Supervised fine-tuning</vt:lpstr>
      <vt:lpstr>What is Supervised fine-tuning</vt:lpstr>
      <vt:lpstr>Efficient fine-tuning using LoRA-tuning</vt:lpstr>
      <vt:lpstr>Efficient fine-tuning using LoRA-tuning</vt:lpstr>
      <vt:lpstr>Efficient model loading and training using Bitsandbytes</vt:lpstr>
      <vt:lpstr>Efficient model loading and training using Bitsandbytes</vt:lpstr>
      <vt:lpstr>Efficient sLLM training method</vt:lpstr>
      <vt:lpstr>Follow-up Research and Advancement Plan</vt:lpstr>
      <vt:lpstr>Development environment</vt:lpstr>
      <vt:lpstr>Development environment</vt:lpstr>
      <vt:lpstr>Service Archiecture</vt:lpstr>
      <vt:lpstr>Q&amp;A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2023-08-11T11:15:52.962</dcterms:created>
  <dc:creator>tm011</dc:creator>
  <cp:lastModifiedBy>tm011</cp:lastModifiedBy>
  <dcterms:modified xsi:type="dcterms:W3CDTF">2023-08-21T06:01:05.053</dcterms:modified>
  <cp:revision>50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