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2" r:id="rId3"/>
    <p:sldId id="260" r:id="rId4"/>
    <p:sldId id="264" r:id="rId5"/>
    <p:sldId id="280" r:id="rId6"/>
    <p:sldId id="265" r:id="rId7"/>
    <p:sldId id="281" r:id="rId8"/>
    <p:sldId id="282" r:id="rId9"/>
    <p:sldId id="285" r:id="rId10"/>
    <p:sldId id="284" r:id="rId11"/>
    <p:sldId id="286" r:id="rId12"/>
    <p:sldId id="288" r:id="rId13"/>
    <p:sldId id="289" r:id="rId14"/>
    <p:sldId id="290" r:id="rId15"/>
    <p:sldId id="291" r:id="rId16"/>
    <p:sldId id="27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7"/>
        <p:guide pos="38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96955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96031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17831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85156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496064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836524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351094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62083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jpe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jpe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1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Title Slide" userDrawn="1">
  <p:cSld name="Title Slide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8428582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1_Title and Content" userDrawn="1">
  <p:cSld name="1_Title and Content">
    <p:bg>
      <p:bgPr shadeToTitle="0">
        <a:blipFill dpi="0" rotWithShape="1">
          <a:blip r:embed="rId2">
            <a:lum/>
          </a:blip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 hasCustomPrompt="1"/>
          </p:nvPr>
        </p:nvSpPr>
        <p:spPr>
          <a:xfrm>
            <a:off x="2159563" y="0"/>
            <a:ext cx="10032437" cy="1179288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Free PPT _ Click to add title</a:t>
            </a:r>
            <a:endParaRPr lang="ko-KR" altLang="en-US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639616" y="1316766"/>
            <a:ext cx="9217024" cy="61419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6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653408" y="2218994"/>
            <a:ext cx="9217024" cy="3994316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867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7857116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한컴오피스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3.xml"  /><Relationship Id="rId2" Type="http://schemas.openxmlformats.org/officeDocument/2006/relationships/hyperlink" Target="https://arxiv.org/abs/1409.3215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8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4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4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13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3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video" Target="file:///C:/Users/tm011/Desktop/aitech_velog_image/seq2seq_4.mp4" TargetMode="External" /><Relationship Id="rId3" Type="http://schemas.microsoft.com/office/2007/relationships/media" Target="file:///C:\Users\tm011\Desktop\aitech_velog_image\seq2seq_4.mp4" TargetMode="External" /><Relationship Id="rId4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4.xml"  /><Relationship Id="rId2" Type="http://schemas.openxmlformats.org/officeDocument/2006/relationships/image" Target="../media/image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4.xml"  /><Relationship Id="rId3" Type="http://schemas.openxmlformats.org/officeDocument/2006/relationships/image" Target="../media/image7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11957" y="4517095"/>
            <a:ext cx="6480040" cy="824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Sequence to Sequence Learning with Neural Networks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  <a:hlinkClick r:id="rId2"/>
              </a:rPr>
              <a:t>(https://arxiv.org/abs/1409.3215)</a:t>
            </a:r>
            <a:endParaRPr lang="en-US" altLang="ko-KR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  <a:p>
            <a:pPr>
              <a:defRPr/>
            </a:pP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부스트캠프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AI tech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5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기</a:t>
            </a:r>
            <a:r>
              <a:rPr lang="en-US" altLang="ko-KR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 NLP </a:t>
            </a:r>
            <a:r>
              <a:rPr lang="ko-KR" altLang="en-US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j-ea"/>
                <a:cs typeface="Arial"/>
              </a:rPr>
              <a:t>김태민</a:t>
            </a:r>
            <a:endParaRPr lang="ko-KR" altLang="en-US" sz="1600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+mj-ea"/>
              <a:cs typeface="Arial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>
          <a:xfrm>
            <a:off x="5711956" y="3717032"/>
            <a:ext cx="6480044" cy="7387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267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맑은 고딕"/>
                <a:cs typeface="Arial"/>
              </a:rPr>
              <a:t>Seq2Seq</a:t>
            </a:r>
            <a:endParaRPr lang="en-US" altLang="ko-KR" sz="4267" b="1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8235" y="3898894"/>
            <a:ext cx="192021" cy="1632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163243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Experiments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4" y="4053599"/>
            <a:ext cx="10032437" cy="4330004"/>
          </a:xfrm>
        </p:spPr>
        <p:txBody>
          <a:bodyPr vert="horz" lIns="39600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wmt14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 위의 데이터셋을 쓴 것 같다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sentences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길이가 일치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논문에서 명확히 설명하지 않음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여기서 실제 학습은 프랑스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영어 단어 각각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억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4800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만개와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sentences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12000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만 개로 학습을 진행하였다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이때 학습을 원할하게 진행하기 위해 소스 언어에서 빈도수가 높은 단어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16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만개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target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언어 에서 빈도수가 높은 단어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만개로 어휘 사전을 만들었다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이때 출력 및 입력 시 어휘 사전에 없는 단어는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UNK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토큰으로 대체 되었다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315143" y="6496732"/>
            <a:ext cx="6876857" cy="3612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https://www.youtube.com/watch?v=4DzKM0vgG1Y&amp;t=2979s</a:t>
            </a:r>
            <a:endParaRPr lang="en-US" altLang="ko-KR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2567269" y="962980"/>
            <a:ext cx="9217024" cy="614197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Dataset</a:t>
            </a:r>
            <a:endPara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2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20111" y="1485815"/>
            <a:ext cx="5511339" cy="21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320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Experiments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445315" y="1760796"/>
            <a:ext cx="10032437" cy="4330004"/>
          </a:xfrm>
        </p:spPr>
        <p:txBody>
          <a:bodyPr vert="horz" lIns="39600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실제 훈련시 각 레이어 별로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1000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개의 셀과 임베딩 벡터는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1000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차원으로 진행한다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모든 파라미터를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-0.08~0.08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사이의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uniform distribution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초기화 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SGD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사용했으며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Lr = 0.7, 5 epoch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이후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0.5 epoch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마다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lr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절반으로 감소 시킨다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총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7.5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epoch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훈련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batch_size = 128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LSTM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gradients exploding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방지하기 위해 그레디언트가 임계값을 초과할시 스케일링을 진행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mini_batch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만들때 최대한 모든 문장의 길이가 유사하도록 만들어 학습 속도를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배 가속화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8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개의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GPU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사용하여 모델을 병렬화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각 레이어 별로 서로 다른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GPU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사용하였다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개는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 4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개는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softmax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병렬화 하는데 사용했으며 학습 시간은 총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10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일 소요됐다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2567269" y="962980"/>
            <a:ext cx="9217024" cy="614197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Training details</a:t>
            </a:r>
            <a:endPara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5250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Experiments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4" y="4053599"/>
            <a:ext cx="10032437" cy="4330004"/>
          </a:xfrm>
        </p:spPr>
        <p:txBody>
          <a:bodyPr vert="horz" lIns="39600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점수의 측정 방법은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BLEU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사용하였다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기계 번역결과와 사람이 번역한 결과의 유사도를 측정하여 번역성능을 측정하는 지표이다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이때 뒤에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있는                       는 정답 문장과 예측 문장 사이에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n-gram(1~4)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겹치는 정도의 기하 평균이라고 나와있다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        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2567269" y="962980"/>
            <a:ext cx="9217024" cy="614197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BLEU SCORE</a:t>
            </a:r>
            <a:endPara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2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65514" y="2014479"/>
            <a:ext cx="5620534" cy="828790"/>
          </a:xfrm>
          <a:prstGeom prst="rect">
            <a:avLst/>
          </a:prstGeom>
        </p:spPr>
      </p:pic>
      <p:pic>
        <p:nvPicPr>
          <p:cNvPr id="22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51039" y="4777744"/>
            <a:ext cx="1264103" cy="566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919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Experiments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5468742"/>
            <a:ext cx="10032437" cy="4330004"/>
          </a:xfrm>
        </p:spPr>
        <p:txBody>
          <a:bodyPr vert="horz" lIns="39600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실험결과로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basline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만 사용했을 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33.30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이라는 점수를 얻었으며 앙상블과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beam size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늘렸을 시 최종적으로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34.81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결과를 얻어냈다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통계적 기반인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SMT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시스템과 함께 사용시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36.5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라는 점수를 기록했으며 최고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36.5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얻어냈으며 당시 최고 점수인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SOTA 37.0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보다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0.5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점 낮은 점수를 기록 하였다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      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2567269" y="962980"/>
            <a:ext cx="9217024" cy="614197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lang="en-US" altLang="ko-KR" sz="2667" b="1"/>
              <a:t>Experiments</a:t>
            </a:r>
            <a:endPara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2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5003" y="1179288"/>
            <a:ext cx="6105172" cy="2206883"/>
          </a:xfrm>
          <a:prstGeom prst="rect">
            <a:avLst/>
          </a:prstGeom>
        </p:spPr>
      </p:pic>
      <p:pic>
        <p:nvPicPr>
          <p:cNvPr id="2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67269" y="3429000"/>
            <a:ext cx="8064953" cy="195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835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Question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336457" y="1760796"/>
            <a:ext cx="10032437" cy="4330004"/>
          </a:xfrm>
        </p:spPr>
        <p:txBody>
          <a:bodyPr vert="horz" lIns="39600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1.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앙상블에 대해 어떠한 다른 방식을 적용했는지에 대한 의문점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데이터 셋에 대한 정확한 출처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SMT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시스템과 어떻게 함께 신경망을 사용했는지에 대한 의문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CONTEXT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vector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추출하여 하는 방식 외의 순수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RNN,LSTM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으로 번역 테스크를 진행한 방식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2567269" y="962980"/>
            <a:ext cx="9217024" cy="614197"/>
          </a:xfr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lang="en-US" altLang="ko-KR" sz="2667" b="1"/>
              <a:t>Question</a:t>
            </a:r>
            <a:endPara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7608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Home | 01 May Leaders Q&amp;A: Your Questions Answered"/>
          <p:cNvPicPr>
            <a:picLocks noChangeAspect="1" noChangeArrowheads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319463" y="2212925"/>
            <a:ext cx="6351587" cy="24321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77830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>
          <a:xfrm>
            <a:off x="2063552" y="356659"/>
            <a:ext cx="10032437" cy="1179288"/>
          </a:xfrm>
        </p:spPr>
        <p:txBody>
          <a:bodyPr/>
          <a:lstStyle/>
          <a:p>
            <a:pPr lvl="0">
              <a:defRPr/>
            </a:pPr>
            <a:r>
              <a:rPr lang="ko-KR" altLang="en-US" b="1"/>
              <a:t>목차</a:t>
            </a:r>
            <a:endParaRPr lang="ko-KR" altLang="en-US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284178" y="1163771"/>
            <a:ext cx="10238048" cy="5426158"/>
          </a:xfrm>
        </p:spPr>
        <p:txBody>
          <a:bodyPr>
            <a:normAutofit fontScale="70000" lnSpcReduction="20000"/>
          </a:bodyPr>
          <a:lstStyle/>
          <a:p>
            <a:pPr lvl="0">
              <a:defRPr/>
            </a:pPr>
            <a:endParaRPr lang="en-US" altLang="ko-KR" sz="2667"/>
          </a:p>
          <a:p>
            <a:pPr lvl="0">
              <a:defRPr/>
            </a:pPr>
            <a:r>
              <a:rPr lang="en-US" altLang="ko-KR" sz="2667" b="1"/>
              <a:t>- Machine translation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Limitations of existing studies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Encoder-Decoder structure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Encoder</a:t>
            </a:r>
            <a:endParaRPr lang="en-US" altLang="ko-KR" sz="2667" b="1"/>
          </a:p>
          <a:p>
            <a:pPr lvl="0">
              <a:defRPr/>
            </a:pPr>
            <a:endParaRPr lang="ko-KR" altLang="en-US" sz="2667" b="1"/>
          </a:p>
          <a:p>
            <a:pPr lvl="0">
              <a:defRPr/>
            </a:pPr>
            <a:r>
              <a:rPr lang="en-US" altLang="ko-KR" sz="2667" b="1"/>
              <a:t>- Decoder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Structure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Learning techniques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 Experiments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r>
              <a:rPr lang="en-US" altLang="ko-KR" sz="2667" b="1"/>
              <a:t>-</a:t>
            </a:r>
            <a:r>
              <a:rPr lang="ko-KR" altLang="en-US" sz="2667" b="1"/>
              <a:t> </a:t>
            </a:r>
            <a:r>
              <a:rPr lang="en-US" altLang="ko-KR" sz="2667" b="1"/>
              <a:t>Question</a:t>
            </a: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en-US" altLang="ko-KR" sz="2667" b="1"/>
          </a:p>
          <a:p>
            <a:pPr lvl="0">
              <a:defRPr/>
            </a:pPr>
            <a:endParaRPr lang="ko-KR" altLang="en-US" sz="2667" b="1"/>
          </a:p>
          <a:p>
            <a:pPr lvl="0">
              <a:defRPr/>
            </a:pPr>
            <a:endParaRPr lang="ko-KR" altLang="en-US" sz="2667" b="1"/>
          </a:p>
        </p:txBody>
      </p:sp>
    </p:spTree>
    <p:extLst>
      <p:ext uri="{BB962C8B-B14F-4D97-AF65-F5344CB8AC3E}">
        <p14:creationId xmlns:p14="http://schemas.microsoft.com/office/powerpoint/2010/main" val="1738799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Seq2Seq</a:t>
            </a:r>
            <a:endParaRPr lang="en-US" altLang="ko-KR" sz="44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Machine translation</a:t>
            </a:r>
            <a:endParaRPr lang="en-US" altLang="ko-KR" b="1"/>
          </a:p>
        </p:txBody>
      </p:sp>
      <p:sp>
        <p:nvSpPr>
          <p:cNvPr id="5" name="Content Placeholder 4"/>
          <p:cNvSpPr>
            <a:spLocks noGrp="1"/>
          </p:cNvSpPr>
          <p:nvPr>
            <p:ph idx="10"/>
          </p:nvPr>
        </p:nvSpPr>
        <p:spPr>
          <a:xfrm>
            <a:off x="2159563" y="4905570"/>
            <a:ext cx="9126812" cy="2572868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1700">
                <a:latin typeface="Arial"/>
                <a:ea typeface="+mj-ea"/>
                <a:cs typeface="Arial"/>
              </a:rPr>
              <a:t>-</a:t>
            </a:r>
            <a:r>
              <a:rPr lang="ko-KR" altLang="en-US" sz="1700">
                <a:latin typeface="Arial"/>
                <a:ea typeface="+mj-ea"/>
                <a:cs typeface="Arial"/>
              </a:rPr>
              <a:t> 일반적으로 우리가 흔히 쓰는 번역기등이 기계번역이다</a:t>
            </a:r>
            <a:r>
              <a:rPr lang="en-US" altLang="ko-KR" sz="1700">
                <a:latin typeface="Arial"/>
                <a:ea typeface="+mj-ea"/>
                <a:cs typeface="Arial"/>
              </a:rPr>
              <a:t>.</a:t>
            </a:r>
            <a:endParaRPr lang="en-US" altLang="ko-KR" sz="17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17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1700">
                <a:latin typeface="Arial"/>
                <a:ea typeface="+mj-ea"/>
                <a:cs typeface="Arial"/>
              </a:rPr>
              <a:t>-</a:t>
            </a:r>
            <a:r>
              <a:rPr lang="ko-KR" altLang="en-US" sz="1700">
                <a:latin typeface="Arial"/>
                <a:ea typeface="+mj-ea"/>
                <a:cs typeface="Arial"/>
              </a:rPr>
              <a:t> 이때 기존의 통계적 방식으로 번역을 했다면 딥러닝이 발전하면서 기계번역 또한 딥러닝 방식으로 사용된다</a:t>
            </a:r>
            <a:r>
              <a:rPr lang="en-US" altLang="ko-KR" sz="1700">
                <a:latin typeface="Arial"/>
                <a:ea typeface="+mj-ea"/>
                <a:cs typeface="Arial"/>
              </a:rPr>
              <a:t>.</a:t>
            </a:r>
            <a:endParaRPr lang="en-US" altLang="ko-KR" sz="1700">
              <a:latin typeface="Arial"/>
              <a:ea typeface="+mj-ea"/>
              <a:cs typeface="Arial"/>
            </a:endParaRPr>
          </a:p>
          <a:p>
            <a:pPr lvl="0">
              <a:defRPr/>
            </a:pPr>
            <a:endParaRPr lang="en-US" altLang="ko-KR" sz="1700">
              <a:latin typeface="Arial"/>
              <a:ea typeface="+mj-ea"/>
              <a:cs typeface="Arial"/>
            </a:endParaRPr>
          </a:p>
          <a:p>
            <a:pPr lvl="0">
              <a:defRPr/>
            </a:pPr>
            <a:r>
              <a:rPr lang="en-US" altLang="ko-KR" sz="1700">
                <a:latin typeface="Arial"/>
                <a:ea typeface="+mj-ea"/>
                <a:cs typeface="Arial"/>
              </a:rPr>
              <a:t>-</a:t>
            </a:r>
            <a:r>
              <a:rPr lang="ko-KR" altLang="en-US" sz="1700">
                <a:latin typeface="Arial"/>
                <a:ea typeface="+mj-ea"/>
                <a:cs typeface="Arial"/>
              </a:rPr>
              <a:t> 이 논문에서는 English to French 로 기계번역을 수행하였다</a:t>
            </a:r>
            <a:r>
              <a:rPr lang="en-US" altLang="ko-KR" sz="1700">
                <a:latin typeface="Arial"/>
                <a:ea typeface="+mj-ea"/>
                <a:cs typeface="Arial"/>
              </a:rPr>
              <a:t>.</a:t>
            </a:r>
            <a:endParaRPr lang="en-US" altLang="ko-KR" sz="1700">
              <a:latin typeface="Arial"/>
              <a:ea typeface="+mj-ea"/>
              <a:cs typeface="Arial"/>
            </a:endParaRPr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35305" y="1952429"/>
            <a:ext cx="5527675" cy="29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84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Endoer-Decoder structure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4123871"/>
            <a:ext cx="9658068" cy="3976218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각 단어가 시간 순으로 입력되며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들어간다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이를 하나의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CONTEXT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압축하여 디코더로 보낸다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디코더에서는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CONTEXT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받아 이 정보를 토대로 시간 마다 하나의 단어를 출력시킨다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 (EOS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토큰이 나오면 즉시 중단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이때 일반적인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RNN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과 다르게 입력과 출력의 차원은 동일하지않아도 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215859" y="6491017"/>
            <a:ext cx="3182517" cy="36698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https://jalammar.github.io/vis</a:t>
            </a:r>
            <a:endParaRPr lang="en-US" altLang="ko-KR"/>
          </a:p>
        </p:txBody>
      </p:sp>
      <p:pic>
        <p:nvPicPr>
          <p:cNvPr id="14" name="seq2seq_4.mp4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2571751" y="1094921"/>
            <a:ext cx="9062357" cy="241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69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0433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Seq2Seq</a:t>
            </a:r>
            <a:endParaRPr lang="en-US" altLang="ko-KR" sz="4400" b="1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Limitations of existing studies</a:t>
            </a:r>
            <a:endParaRPr lang="en-US" altLang="ko-KR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2142566"/>
            <a:ext cx="10032437" cy="4427068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기존의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DNN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방식은 대부분 입력과 대상이 고정된 차원의 벡터로 인코딩 될수 있는 문제에만 주로 적용했다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RNN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과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등 여러 시퀀스 데이터를 처리하는 방식이 도입되었지만 각 언어 별로 단어의 순서등의 문제때문에 구문을 이해하는데는 상당히 어려웠다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기존의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Connectionist Sequence Classification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방법은 입력과 출력간의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monotonic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한 정렬이 있다는것을 가정한다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즉 입력 시퀀스와 출력 시퀀스 간에 일치하는 시점이 존재하여 각 토큰은 출력 토큰의 어떠한 해당 요소와 일치한다는 가정이다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하지만 이러한 가정이 일부 적용되지 않는 부분이 존재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46087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Endoer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4117068"/>
            <a:ext cx="10032437" cy="4330004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에서는 각 임베딩된 단어 벡터들을 입력으로 받아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통과 시킨다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이때         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에서는 가변 길이의 문장을 고정된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CONTEXT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벡터로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mapping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하는 방법을 학습이 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CONTEXT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벡터로 압축이 되면 이는 순서에 대한 문맥적인 정보 또한 담아내고 있다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기본적으로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Encoder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2-layers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 사용된다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- 2-layers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사용 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개의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CONTEXT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벡터가 위와 같이 적용된다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   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209058" y="6216697"/>
            <a:ext cx="3060051" cy="6413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https://github.com/bentrevett/pytorch-seq2seq</a:t>
            </a:r>
            <a:endParaRPr lang="en-US" altLang="ko-KR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80042" y="806246"/>
            <a:ext cx="6623957" cy="317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2402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Decoder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3" y="3987800"/>
            <a:ext cx="10032437" cy="4330004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또한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2-layers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로 구성되며 첫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time step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에는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&lt;sos&gt;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토큰과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CONTEXT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벡터인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z^1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입력으로 받아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LSTM 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보내며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총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CONTEXT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벡터 그리고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나온 출력값을 입력으로 받아 첫번째 단어를 출력시킨다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time step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에서는 첫번째 단어와 출력값과 첫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time step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hidden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입력으로 받아 다시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전달해주고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 다시 첫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time step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hiddne state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입력과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출력 값을 받아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번째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token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출력해주게 된다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이를 주기적으로 반복하여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&lt;eos&gt;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토큰이 나오면 종료시킨다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 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9009483" y="6216697"/>
            <a:ext cx="3182517" cy="6413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https://github.com/bentrevett/pytorch-seq2seq</a:t>
            </a:r>
            <a:endParaRPr lang="en-US" altLang="ko-KR"/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355523" y="806246"/>
            <a:ext cx="6433456" cy="296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96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Structure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234402" y="2653392"/>
            <a:ext cx="10032437" cy="4330004"/>
          </a:xfrm>
        </p:spPr>
        <p:txBody>
          <a:bodyPr vert="horz" lIns="396000" tIns="45720" rIns="91440" bIns="45720" anchor="t">
            <a:normAutofit lnSpcReduction="1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위 수식에서 결국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조건부 확률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x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주어졌을때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y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를 최대화 하는 것인데 이를 다시 쓰면 조건부 확률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x_{1}~x{t}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주어 졌을떄 이를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v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로 압축하고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스탭마다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y_{t}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조건부 확률을 계산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최대화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)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하는것이라고 볼 수 있다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최종적인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Seq2Seq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은 위 수식을 추정하는 것이다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이때 위 수식의 분포에서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y_{t}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가 나올 확률은 전체 어휘 집합에서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softmax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한 값이다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이때 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&lt;eos&gt;</a:t>
            </a: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토큰을 통하여 우리는 가능한 모든 길이의 시퀀스에 대한 분포 또한 정의 할 수 있다</a:t>
            </a:r>
            <a:r>
              <a: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7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417433" y="1605642"/>
            <a:ext cx="6867525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238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sz="4400" b="1"/>
              <a:t>Learning techniques</a:t>
            </a:r>
            <a:endParaRPr lang="en-US" altLang="ko-KR" sz="4400" b="1"/>
          </a:p>
        </p:txBody>
      </p:sp>
      <p:sp>
        <p:nvSpPr>
          <p:cNvPr id="9" name="Content Placeholder 4"/>
          <p:cNvSpPr>
            <a:spLocks noGrp="1"/>
          </p:cNvSpPr>
          <p:nvPr>
            <p:ph idx="10"/>
          </p:nvPr>
        </p:nvSpPr>
        <p:spPr>
          <a:xfrm>
            <a:off x="2159564" y="4053599"/>
            <a:ext cx="10032437" cy="4330004"/>
          </a:xfrm>
        </p:spPr>
        <p:txBody>
          <a:bodyPr vert="horz" lIns="396000" tIns="45720" rIns="91440" bIns="45720" anchor="t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문장의 순서를 뒤집어서 입력에 집어넣는다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논문에서는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에서 정답 레이블은 그대로 두고 입력의 순서를 바꾸면 훨씬 더 잘 학습한다고 나와있다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결과적으로는 문장을 뒤집을시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better memory utilization 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이 생성된다고 나와있다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  이유로는 언어 체계에서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나는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과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‘I’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는 비슷한 벡터상의 위치에 표시 되며 서로 앞쪽에 연관될 확률이 높다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하지만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LSTM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과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RNN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같은 시퀀셜한 모델은 맨처음 단어의 정보량이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time step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마다 조금씩 소실됨으로써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conext vector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을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에 넣었을때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decoder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는 처음 나온 단어가 입력으로 들어감으로써 처음 나온 단어의 중요성이 높아진다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 하지만 처음 단어의 정보량은 적어 잘못 예측확률이 높지만 문장의 순서를 바꾸게 되면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나는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의 정보량이 문장의 순서를 안바꾼것 보다 높아져 디코더의 첫 단어의 예측 확률이 올라가는것이라고 생각된다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5315143" y="6496732"/>
            <a:ext cx="6876857" cy="36126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https://www.youtube.com/watch?v=4DzKM0vgG1Y&amp;t=2979s</a:t>
            </a:r>
            <a:endParaRPr lang="en-US" altLang="ko-KR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2567269" y="962980"/>
            <a:ext cx="9217024" cy="614197"/>
          </a:xfr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  <a:solidFill>
                  <a:srgbClr val="404040"/>
                </a:solidFill>
                <a:latin typeface="Arial"/>
                <a:ea typeface="맑은 고딕"/>
                <a:cs typeface="Arial"/>
              </a:rPr>
              <a:t>Reversing the Source Sentences</a:t>
            </a:r>
            <a:endParaRPr xmlns:mc="http://schemas.openxmlformats.org/markup-compatibility/2006" xmlns:hp="http://schemas.haansoft.com/office/presentation/8.0" kumimoji="0" lang="en-US" altLang="ko-KR" sz="2667" b="1" i="0" u="none" strike="noStrike" kern="1200" cap="none" spc="0" normalizeH="0" baseline="0" mc:Ignorable="hp" hp:hslEmbossed="0">
              <a:solidFill>
                <a:srgbClr val="404040"/>
              </a:solidFill>
              <a:latin typeface="Arial"/>
              <a:ea typeface="맑은 고딕"/>
              <a:cs typeface="Arial"/>
            </a:endParaRPr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58347" y="1492031"/>
            <a:ext cx="6834867" cy="2561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1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758</ep:Words>
  <ep:PresentationFormat>화면 슬라이드 쇼(4:3)</ep:PresentationFormat>
  <ep:Paragraphs>128</ep:Paragraphs>
  <ep:Slides>15</ep:Slides>
  <ep:Notes>7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슬라이드 1</vt:lpstr>
      <vt:lpstr>목차</vt:lpstr>
      <vt:lpstr>Seq2Seq</vt:lpstr>
      <vt:lpstr>Endoer-Decoder structure</vt:lpstr>
      <vt:lpstr>Seq2Seq</vt:lpstr>
      <vt:lpstr>Endoer</vt:lpstr>
      <vt:lpstr>Decoder</vt:lpstr>
      <vt:lpstr>Structure</vt:lpstr>
      <vt:lpstr>Learning techniques</vt:lpstr>
      <vt:lpstr>Experiments</vt:lpstr>
      <vt:lpstr>Experiments</vt:lpstr>
      <vt:lpstr>Experiments</vt:lpstr>
      <vt:lpstr>Experiments</vt:lpstr>
      <vt:lpstr>Question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2022-12-19T11:19:27.283</dcterms:created>
  <dc:creator>tm011</dc:creator>
  <cp:lastModifiedBy>tm011</cp:lastModifiedBy>
  <dcterms:modified xsi:type="dcterms:W3CDTF">2023-03-23T05:47:44.325</dcterms:modified>
  <cp:revision>105</cp:revision>
  <cp:version>12.0.0.535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