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0" r:id="rId4"/>
    <p:sldId id="264" r:id="rId5"/>
    <p:sldId id="292" r:id="rId6"/>
    <p:sldId id="265" r:id="rId7"/>
    <p:sldId id="294" r:id="rId8"/>
    <p:sldId id="293" r:id="rId9"/>
    <p:sldId id="297" r:id="rId10"/>
    <p:sldId id="295" r:id="rId11"/>
    <p:sldId id="296" r:id="rId12"/>
    <p:sldId id="298" r:id="rId13"/>
    <p:sldId id="299" r:id="rId14"/>
    <p:sldId id="300" r:id="rId15"/>
    <p:sldId id="302" r:id="rId16"/>
    <p:sldId id="301" r:id="rId17"/>
    <p:sldId id="281" r:id="rId18"/>
    <p:sldId id="282" r:id="rId19"/>
    <p:sldId id="303" r:id="rId20"/>
    <p:sldId id="304" r:id="rId21"/>
    <p:sldId id="291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30" d="100"/>
          <a:sy n="13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60311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20832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3930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0185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20617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8630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2936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158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8183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827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285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8571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arxiv.org/abs/1508.04025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Relationship Id="rId4" Type="http://schemas.openxmlformats.org/officeDocument/2006/relationships/video" Target="file:///C:/Users/tm011/Desktop/aitech_velog_image/attention_process.mp4" TargetMode="External" /><Relationship Id="rId5" Type="http://schemas.microsoft.com/office/2007/relationships/media" Target="file:///C:\Users\tm011\Desktop\aitech_velog_image\attention_process.mp4" TargetMode="External" /><Relationship Id="rId6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video" Target="file:///C:/Users/tm011/Desktop/aitech_velog_image/attention_tensor_dance.mp4" TargetMode="External" /><Relationship Id="rId4" Type="http://schemas.microsoft.com/office/2007/relationships/media" Target="file:///C:\Users\tm011\Desktop\aitech_velog_image\attention_tensor_dance.mp4" TargetMode="External" /><Relationship Id="rId5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2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video" Target="file:///C:/Users/tm011/Desktop/aitech_velog_image/seq2seq_7.mp4" TargetMode="External" /><Relationship Id="rId3" Type="http://schemas.microsoft.com/office/2007/relationships/media" Target="file:///C:\Users\tm011\Desktop\aitech_velog_image\seq2seq_7.mp4" TargetMode="External"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7" y="4517095"/>
            <a:ext cx="6480040" cy="106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Effective Approaches to Attention-based Neural Machine Translation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  <a:hlinkClick r:id="rId2"/>
              </a:rPr>
              <a:t>(https://arxiv.org/abs/1508.04025)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부스트캠프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AI tech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5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기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 NLP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김태민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5711956" y="3717032"/>
            <a:ext cx="6480044" cy="738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Seq2Seq</a:t>
            </a:r>
            <a:r>
              <a:rPr lang="ko-KR" altLang="en-US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with Attention</a:t>
            </a:r>
            <a:endParaRPr lang="en-US" altLang="ko-KR" sz="4267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324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Global Attention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04011" y="4285132"/>
            <a:ext cx="9126812" cy="257286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위 영상처럼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 모든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 와 현재 </a:t>
            </a:r>
            <a:r>
              <a:rPr lang="en-US" altLang="ko-KR" sz="2000">
                <a:latin typeface="Arial"/>
                <a:ea typeface="+mj-ea"/>
                <a:cs typeface="Arial"/>
              </a:rPr>
              <a:t>Decoder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</a:t>
            </a:r>
            <a:r>
              <a:rPr lang="en-US" altLang="ko-KR" sz="2000">
                <a:latin typeface="Arial"/>
                <a:ea typeface="+mj-ea"/>
                <a:cs typeface="Arial"/>
              </a:rPr>
              <a:t> h_t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통하여 </a:t>
            </a:r>
            <a:r>
              <a:rPr lang="en-US" altLang="ko-KR" sz="2000">
                <a:latin typeface="Arial"/>
                <a:ea typeface="+mj-ea"/>
                <a:cs typeface="Arial"/>
              </a:rPr>
              <a:t>score</a:t>
            </a:r>
            <a:r>
              <a:rPr lang="ko-KR" altLang="en-US" sz="2000">
                <a:latin typeface="Arial"/>
                <a:ea typeface="+mj-ea"/>
                <a:cs typeface="Arial"/>
              </a:rPr>
              <a:t>를 계산한다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이후 </a:t>
            </a:r>
            <a:r>
              <a:rPr lang="en-US" altLang="ko-KR" sz="2000">
                <a:latin typeface="Arial"/>
                <a:ea typeface="+mj-ea"/>
                <a:cs typeface="Arial"/>
              </a:rPr>
              <a:t>score</a:t>
            </a:r>
            <a:r>
              <a:rPr lang="ko-KR" altLang="en-US" sz="2000">
                <a:latin typeface="Arial"/>
                <a:ea typeface="+mj-ea"/>
                <a:cs typeface="Arial"/>
              </a:rPr>
              <a:t>에 </a:t>
            </a:r>
            <a:r>
              <a:rPr lang="en-US" altLang="ko-KR" sz="2000">
                <a:latin typeface="Arial"/>
                <a:ea typeface="+mj-ea"/>
                <a:cs typeface="Arial"/>
              </a:rPr>
              <a:t>softmax</a:t>
            </a:r>
            <a:r>
              <a:rPr lang="ko-KR" altLang="en-US" sz="2000">
                <a:latin typeface="Arial"/>
                <a:ea typeface="+mj-ea"/>
                <a:cs typeface="Arial"/>
              </a:rPr>
              <a:t>함수를 적용하고 나온 벡터를 다시</a:t>
            </a:r>
            <a:r>
              <a:rPr lang="en-US" altLang="ko-KR" sz="2000">
                <a:latin typeface="Arial"/>
                <a:ea typeface="+mj-ea"/>
                <a:cs typeface="Arial"/>
              </a:rPr>
              <a:t> Encoder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 모든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와 </a:t>
            </a:r>
            <a:r>
              <a:rPr lang="en-US" altLang="ko-KR" sz="2000">
                <a:latin typeface="Arial"/>
                <a:ea typeface="+mj-ea"/>
                <a:cs typeface="Arial"/>
              </a:rPr>
              <a:t>weight sum</a:t>
            </a:r>
            <a:r>
              <a:rPr lang="ko-KR" altLang="en-US" sz="2000">
                <a:latin typeface="Arial"/>
                <a:ea typeface="+mj-ea"/>
                <a:cs typeface="Arial"/>
              </a:rPr>
              <a:t>을 하게되어 최종적인 </a:t>
            </a:r>
            <a:r>
              <a:rPr lang="en-US" altLang="ko-KR" sz="2000">
                <a:latin typeface="Arial"/>
                <a:ea typeface="+mj-ea"/>
                <a:cs typeface="Arial"/>
              </a:rPr>
              <a:t>Context vector</a:t>
            </a:r>
            <a:r>
              <a:rPr lang="ko-KR" altLang="en-US" sz="2000">
                <a:latin typeface="Arial"/>
                <a:ea typeface="+mj-ea"/>
                <a:cs typeface="Arial"/>
              </a:rPr>
              <a:t>인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가 나오게 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1290" y="1007975"/>
            <a:ext cx="3284069" cy="2528472"/>
          </a:xfrm>
          <a:prstGeom prst="rect">
            <a:avLst/>
          </a:prstGeom>
        </p:spPr>
      </p:pic>
      <p:pic>
        <p:nvPicPr>
          <p:cNvPr id="9" name="attention_process.mp4">
            <a:hlinkClick r:id="" action="ppaction://media"/>
          </p:cNvPr>
          <p:cNvPicPr>
            <a:picLocks noRot="1"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2871203" y="1007975"/>
            <a:ext cx="5161316" cy="28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80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Global Attention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04011" y="4285132"/>
            <a:ext cx="9126812" cy="2572868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실제 </a:t>
            </a:r>
            <a:r>
              <a:rPr lang="en-US" altLang="ko-KR" sz="2000">
                <a:latin typeface="Arial"/>
                <a:ea typeface="+mj-ea"/>
                <a:cs typeface="Arial"/>
              </a:rPr>
              <a:t>a_t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연산하는데 </a:t>
            </a:r>
            <a:r>
              <a:rPr lang="en-US" altLang="ko-KR" sz="2000">
                <a:latin typeface="Arial"/>
                <a:ea typeface="+mj-ea"/>
                <a:cs typeface="Arial"/>
              </a:rPr>
              <a:t>score</a:t>
            </a:r>
            <a:r>
              <a:rPr lang="ko-KR" altLang="en-US" sz="2000">
                <a:latin typeface="Arial"/>
                <a:ea typeface="+mj-ea"/>
                <a:cs typeface="Arial"/>
              </a:rPr>
              <a:t>값은 위와 같은 방식으로 구한다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 </a:t>
            </a:r>
            <a:r>
              <a:rPr lang="ko-KR" altLang="en-US" sz="2000">
                <a:latin typeface="Arial"/>
                <a:ea typeface="+mj-ea"/>
                <a:cs typeface="Arial"/>
              </a:rPr>
              <a:t>논문에서는 단순히 초기에는 </a:t>
            </a:r>
            <a:r>
              <a:rPr lang="en-US" altLang="ko-KR" sz="2000">
                <a:latin typeface="Arial"/>
                <a:ea typeface="+mj-ea"/>
                <a:cs typeface="Arial"/>
              </a:rPr>
              <a:t>location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을 사용하였다고 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그 후 </a:t>
            </a:r>
            <a:r>
              <a:rPr lang="en-US" altLang="ko-KR" sz="2000">
                <a:latin typeface="Arial"/>
                <a:ea typeface="+mj-ea"/>
                <a:cs typeface="Arial"/>
              </a:rPr>
              <a:t>a_t</a:t>
            </a:r>
            <a:r>
              <a:rPr lang="ko-KR" altLang="en-US" sz="2000">
                <a:latin typeface="Arial"/>
                <a:ea typeface="+mj-ea"/>
                <a:cs typeface="Arial"/>
              </a:rPr>
              <a:t>는 </a:t>
            </a:r>
            <a:r>
              <a:rPr lang="en-US" altLang="ko-KR" sz="2000">
                <a:latin typeface="Arial"/>
                <a:ea typeface="+mj-ea"/>
                <a:cs typeface="Arial"/>
              </a:rPr>
              <a:t>softmax</a:t>
            </a:r>
            <a:r>
              <a:rPr lang="ko-KR" altLang="en-US" sz="2000">
                <a:latin typeface="Arial"/>
                <a:ea typeface="+mj-ea"/>
                <a:cs typeface="Arial"/>
              </a:rPr>
              <a:t>를 적용하여 최종적인 </a:t>
            </a:r>
            <a:r>
              <a:rPr lang="en-US" altLang="ko-KR" sz="2000">
                <a:latin typeface="Arial"/>
                <a:ea typeface="+mj-ea"/>
                <a:cs typeface="Arial"/>
              </a:rPr>
              <a:t>a_t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얻어내게 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마치 </a:t>
            </a:r>
            <a:r>
              <a:rPr lang="en-US" altLang="ko-KR" sz="2000">
                <a:latin typeface="Arial"/>
                <a:ea typeface="+mj-ea"/>
                <a:cs typeface="Arial"/>
              </a:rPr>
              <a:t>self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처럼 </a:t>
            </a:r>
            <a:r>
              <a:rPr lang="en-US" altLang="ko-KR" sz="2000">
                <a:latin typeface="Arial"/>
                <a:ea typeface="+mj-ea"/>
                <a:cs typeface="Arial"/>
              </a:rPr>
              <a:t>softmax</a:t>
            </a:r>
            <a:r>
              <a:rPr lang="ko-KR" altLang="en-US" sz="2000">
                <a:latin typeface="Arial"/>
                <a:ea typeface="+mj-ea"/>
                <a:cs typeface="Arial"/>
              </a:rPr>
              <a:t>를 적용하게 되면 관계성을 확률로 변환시킨다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는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 모든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와  </a:t>
            </a:r>
            <a:r>
              <a:rPr lang="en-US" altLang="ko-KR" sz="2000">
                <a:latin typeface="Arial"/>
                <a:ea typeface="+mj-ea"/>
                <a:cs typeface="Arial"/>
              </a:rPr>
              <a:t>a_t</a:t>
            </a:r>
            <a:r>
              <a:rPr lang="ko-KR" altLang="en-US" sz="2000">
                <a:latin typeface="Arial"/>
                <a:ea typeface="+mj-ea"/>
                <a:cs typeface="Arial"/>
              </a:rPr>
              <a:t>와의 </a:t>
            </a:r>
            <a:r>
              <a:rPr lang="en-US" altLang="ko-KR" sz="2000">
                <a:latin typeface="Arial"/>
                <a:ea typeface="+mj-ea"/>
                <a:cs typeface="Arial"/>
              </a:rPr>
              <a:t>weight sum</a:t>
            </a:r>
            <a:r>
              <a:rPr lang="ko-KR" altLang="en-US" sz="2000">
                <a:latin typeface="Arial"/>
                <a:ea typeface="+mj-ea"/>
                <a:cs typeface="Arial"/>
              </a:rPr>
              <a:t>을 하여 </a:t>
            </a:r>
            <a:r>
              <a:rPr lang="en-US" altLang="ko-KR" sz="2000">
                <a:latin typeface="Arial"/>
                <a:ea typeface="+mj-ea"/>
                <a:cs typeface="Arial"/>
              </a:rPr>
              <a:t>Context vector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을 완성한다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 </a:t>
            </a:r>
            <a:r>
              <a:rPr lang="ko-KR" altLang="en-US" sz="2000">
                <a:latin typeface="Arial"/>
                <a:ea typeface="+mj-ea"/>
                <a:cs typeface="Arial"/>
              </a:rPr>
              <a:t>추후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와 </a:t>
            </a:r>
            <a:r>
              <a:rPr lang="en-US" altLang="ko-KR" sz="2000">
                <a:latin typeface="Arial"/>
                <a:ea typeface="+mj-ea"/>
                <a:cs typeface="Arial"/>
              </a:rPr>
              <a:t>h_t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</a:t>
            </a:r>
            <a:r>
              <a:rPr lang="en-US" altLang="ko-KR" sz="2000">
                <a:latin typeface="Arial"/>
                <a:ea typeface="+mj-ea"/>
                <a:cs typeface="Arial"/>
              </a:rPr>
              <a:t>concat</a:t>
            </a:r>
            <a:r>
              <a:rPr lang="ko-KR" altLang="en-US" sz="2000">
                <a:latin typeface="Arial"/>
                <a:ea typeface="+mj-ea"/>
                <a:cs typeface="Arial"/>
              </a:rPr>
              <a:t> 시키고 </a:t>
            </a:r>
            <a:r>
              <a:rPr lang="en-US" altLang="ko-KR" sz="2000">
                <a:latin typeface="Arial"/>
                <a:ea typeface="+mj-ea"/>
                <a:cs typeface="Arial"/>
              </a:rPr>
              <a:t>FFN</a:t>
            </a:r>
            <a:r>
              <a:rPr lang="ko-KR" altLang="en-US" sz="2000">
                <a:latin typeface="Arial"/>
                <a:ea typeface="+mj-ea"/>
                <a:cs typeface="Arial"/>
              </a:rPr>
              <a:t>을 통과시켜 </a:t>
            </a:r>
            <a:r>
              <a:rPr lang="en-US" altLang="ko-KR" sz="2000">
                <a:latin typeface="Arial"/>
                <a:ea typeface="+mj-ea"/>
                <a:cs typeface="Arial"/>
              </a:rPr>
              <a:t>output</a:t>
            </a:r>
            <a:r>
              <a:rPr lang="ko-KR" altLang="en-US" sz="2000">
                <a:latin typeface="Arial"/>
                <a:ea typeface="+mj-ea"/>
                <a:cs typeface="Arial"/>
              </a:rPr>
              <a:t>을 뽑아낸다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1290" y="1007975"/>
            <a:ext cx="3284069" cy="252847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13939" y="1264803"/>
            <a:ext cx="4667250" cy="12858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48249" y="3151656"/>
            <a:ext cx="3429000" cy="113347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13939" y="2455599"/>
            <a:ext cx="3905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Local Attention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92911" y="3604987"/>
            <a:ext cx="9126812" cy="490966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이 논문에서 주장한 </a:t>
            </a:r>
            <a:r>
              <a:rPr lang="en-US" altLang="ko-KR" sz="2000">
                <a:latin typeface="Arial"/>
                <a:ea typeface="+mj-ea"/>
                <a:cs typeface="Arial"/>
              </a:rPr>
              <a:t>Local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은 </a:t>
            </a:r>
            <a:r>
              <a:rPr lang="en-US" altLang="ko-KR" sz="2000">
                <a:latin typeface="Arial"/>
                <a:ea typeface="+mj-ea"/>
                <a:cs typeface="Arial"/>
              </a:rPr>
              <a:t>soft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과</a:t>
            </a:r>
            <a:r>
              <a:rPr lang="en-US" altLang="ko-KR" sz="2000">
                <a:latin typeface="Arial"/>
                <a:ea typeface="+mj-ea"/>
                <a:cs typeface="Arial"/>
              </a:rPr>
              <a:t> hard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의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ko-KR" altLang="en-US" sz="2000">
                <a:latin typeface="Arial"/>
                <a:ea typeface="+mj-ea"/>
                <a:cs typeface="Arial"/>
              </a:rPr>
              <a:t>어딘가 그 중간이라고 설명한다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Global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과 다른 점은 모든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만 쓰는것이 아니라</a:t>
            </a:r>
            <a:r>
              <a:rPr lang="en-US" altLang="ko-KR" sz="2000">
                <a:latin typeface="Arial"/>
                <a:ea typeface="+mj-ea"/>
                <a:cs typeface="Arial"/>
              </a:rPr>
              <a:t> window</a:t>
            </a:r>
            <a:r>
              <a:rPr lang="ko-KR" altLang="en-US" sz="2000">
                <a:latin typeface="Arial"/>
                <a:ea typeface="+mj-ea"/>
                <a:cs typeface="Arial"/>
              </a:rPr>
              <a:t>사이즈를 지정해 위 사진 처럼 현 </a:t>
            </a:r>
            <a:r>
              <a:rPr lang="en-US" altLang="ko-KR" sz="2000">
                <a:latin typeface="Arial"/>
                <a:ea typeface="+mj-ea"/>
                <a:cs typeface="Arial"/>
              </a:rPr>
              <a:t>t</a:t>
            </a:r>
            <a:r>
              <a:rPr lang="ko-KR" altLang="en-US" sz="2000">
                <a:latin typeface="Arial"/>
                <a:ea typeface="+mj-ea"/>
                <a:cs typeface="Arial"/>
              </a:rPr>
              <a:t>의 위치의 윈도우 사이즈</a:t>
            </a:r>
            <a:r>
              <a:rPr lang="en-US" altLang="ko-KR" sz="2000">
                <a:latin typeface="Arial"/>
                <a:ea typeface="+mj-ea"/>
                <a:cs typeface="Arial"/>
              </a:rPr>
              <a:t>(1)</a:t>
            </a:r>
            <a:r>
              <a:rPr lang="ko-KR" altLang="en-US" sz="2000">
                <a:latin typeface="Arial"/>
                <a:ea typeface="+mj-ea"/>
                <a:cs typeface="Arial"/>
              </a:rPr>
              <a:t>로 양 옆의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 h</a:t>
            </a:r>
            <a:r>
              <a:rPr lang="ko-KR" altLang="en-US" sz="2000">
                <a:latin typeface="Arial"/>
                <a:ea typeface="+mj-ea"/>
                <a:cs typeface="Arial"/>
              </a:rPr>
              <a:t>만 사용한다는 점이다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또 다른 점으로는 </a:t>
            </a:r>
            <a:r>
              <a:rPr lang="en-US" altLang="ko-KR" sz="2000">
                <a:latin typeface="Arial"/>
                <a:ea typeface="+mj-ea"/>
                <a:cs typeface="Arial"/>
              </a:rPr>
              <a:t>p_t</a:t>
            </a:r>
            <a:r>
              <a:rPr lang="ko-KR" altLang="en-US" sz="2000">
                <a:latin typeface="Arial"/>
                <a:ea typeface="+mj-ea"/>
                <a:cs typeface="Arial"/>
              </a:rPr>
              <a:t>라는 벡터를 만들게 되는데 이는 다음 슬라이드에서 설명하도록 하겠다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5962" y="340863"/>
            <a:ext cx="3688352" cy="3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Local Attention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92911" y="3604987"/>
            <a:ext cx="9126812" cy="490966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우선 </a:t>
            </a:r>
            <a:r>
              <a:rPr lang="en-US" altLang="ko-KR" sz="2000">
                <a:latin typeface="Arial"/>
                <a:ea typeface="+mj-ea"/>
                <a:cs typeface="Arial"/>
              </a:rPr>
              <a:t>p_t</a:t>
            </a:r>
            <a:r>
              <a:rPr lang="ko-KR" altLang="en-US" sz="2000">
                <a:latin typeface="Arial"/>
                <a:ea typeface="+mj-ea"/>
                <a:cs typeface="Arial"/>
              </a:rPr>
              <a:t>는 현재 대상 단어의 위치를 단일로 계산하는 역할을 하게 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ko-KR" altLang="en-US" sz="2000">
                <a:latin typeface="Arial"/>
                <a:ea typeface="+mj-ea"/>
                <a:cs typeface="Arial"/>
              </a:rPr>
              <a:t>이후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에서 </a:t>
            </a:r>
            <a:r>
              <a:rPr lang="en-US" altLang="ko-KR" sz="2000">
                <a:latin typeface="Arial"/>
                <a:ea typeface="+mj-ea"/>
                <a:cs typeface="Arial"/>
              </a:rPr>
              <a:t>a_t</a:t>
            </a:r>
            <a:r>
              <a:rPr lang="ko-KR" altLang="en-US" sz="2000">
                <a:latin typeface="Arial"/>
                <a:ea typeface="+mj-ea"/>
                <a:cs typeface="Arial"/>
              </a:rPr>
              <a:t>와 함께 연산할때 두번째 수식처럼 가우시안 분포의 평균에 들어가 게되는데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이를 통하여</a:t>
            </a:r>
            <a:r>
              <a:rPr lang="en-US" altLang="ko-KR" sz="2000">
                <a:latin typeface="Arial"/>
                <a:ea typeface="+mj-ea"/>
                <a:cs typeface="Arial"/>
              </a:rPr>
              <a:t> a_t</a:t>
            </a:r>
            <a:r>
              <a:rPr lang="ko-KR" altLang="en-US" sz="2000">
                <a:latin typeface="Arial"/>
                <a:ea typeface="+mj-ea"/>
                <a:cs typeface="Arial"/>
              </a:rPr>
              <a:t>는 윈도우 사이즈 만큼의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와 현재 </a:t>
            </a:r>
            <a:r>
              <a:rPr lang="en-US" altLang="ko-KR" sz="2000">
                <a:latin typeface="Arial"/>
                <a:ea typeface="+mj-ea"/>
                <a:cs typeface="Arial"/>
              </a:rPr>
              <a:t>ht</a:t>
            </a:r>
            <a:r>
              <a:rPr lang="ko-KR" altLang="en-US" sz="2000">
                <a:latin typeface="Arial"/>
                <a:ea typeface="+mj-ea"/>
                <a:cs typeface="Arial"/>
              </a:rPr>
              <a:t>의 값이 들어가 있는데 정규분표에서 임의로 샘플링 된 값을 곲하여 새로운 벡터를 얻어낸다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이후 </a:t>
            </a:r>
            <a:r>
              <a:rPr lang="en-US" altLang="ko-KR" sz="2000">
                <a:latin typeface="Arial"/>
                <a:ea typeface="+mj-ea"/>
                <a:cs typeface="Arial"/>
              </a:rPr>
              <a:t>c_t</a:t>
            </a:r>
            <a:r>
              <a:rPr lang="ko-KR" altLang="en-US" sz="2000">
                <a:latin typeface="Arial"/>
                <a:ea typeface="+mj-ea"/>
                <a:cs typeface="Arial"/>
              </a:rPr>
              <a:t>와의 계산은 </a:t>
            </a:r>
            <a:r>
              <a:rPr lang="en-US" altLang="ko-KR" sz="2000">
                <a:latin typeface="Arial"/>
                <a:ea typeface="+mj-ea"/>
                <a:cs typeface="Arial"/>
              </a:rPr>
              <a:t>Global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과 동일하다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en-US" altLang="ko-KR" sz="2000">
              <a:latin typeface="Arial"/>
              <a:ea typeface="+mj-ea"/>
              <a:cs typeface="Arial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29674" y="251963"/>
            <a:ext cx="2490049" cy="208483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7012" y="1294381"/>
            <a:ext cx="4867275" cy="76200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67012" y="2125663"/>
            <a:ext cx="3905249" cy="73401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67012" y="2964839"/>
            <a:ext cx="3905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Feed input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12375" y="4246587"/>
            <a:ext cx="9126812" cy="490966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 feed input</a:t>
            </a:r>
            <a:r>
              <a:rPr lang="ko-KR" altLang="en-US" sz="2000">
                <a:latin typeface="Arial"/>
                <a:ea typeface="+mj-ea"/>
                <a:cs typeface="Arial"/>
              </a:rPr>
              <a:t> 은 단순하게 </a:t>
            </a:r>
            <a:r>
              <a:rPr lang="en-US" altLang="ko-KR" sz="2000">
                <a:latin typeface="Arial"/>
                <a:ea typeface="+mj-ea"/>
                <a:cs typeface="Arial"/>
              </a:rPr>
              <a:t>h(~)_t</a:t>
            </a:r>
            <a:r>
              <a:rPr lang="ko-KR" altLang="en-US" sz="2000">
                <a:latin typeface="Arial"/>
                <a:ea typeface="+mj-ea"/>
                <a:cs typeface="Arial"/>
              </a:rPr>
              <a:t>가 </a:t>
            </a:r>
            <a:r>
              <a:rPr lang="en-US" altLang="ko-KR" sz="2000">
                <a:latin typeface="Arial"/>
                <a:ea typeface="+mj-ea"/>
                <a:cs typeface="Arial"/>
              </a:rPr>
              <a:t>next-step</a:t>
            </a:r>
            <a:r>
              <a:rPr lang="ko-KR" altLang="en-US" sz="2000">
                <a:latin typeface="Arial"/>
                <a:ea typeface="+mj-ea"/>
                <a:cs typeface="Arial"/>
              </a:rPr>
              <a:t>의 </a:t>
            </a:r>
            <a:r>
              <a:rPr lang="en-US" altLang="ko-KR" sz="2000">
                <a:latin typeface="Arial"/>
                <a:ea typeface="+mj-ea"/>
                <a:cs typeface="Arial"/>
              </a:rPr>
              <a:t>input</a:t>
            </a:r>
            <a:r>
              <a:rPr lang="ko-KR" altLang="en-US" sz="2000">
                <a:latin typeface="Arial"/>
                <a:ea typeface="+mj-ea"/>
                <a:cs typeface="Arial"/>
              </a:rPr>
              <a:t>으로 들어가는 부분이다 위 사진에선 점선으로 표시되었다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feed input</a:t>
            </a:r>
            <a:r>
              <a:rPr lang="ko-KR" altLang="en-US" sz="2000">
                <a:latin typeface="Arial"/>
                <a:ea typeface="+mj-ea"/>
                <a:cs typeface="Arial"/>
              </a:rPr>
              <a:t>으로 인해 다음 스텝을 생성할때 이전에 번역된 단어를 고려할수 있게된다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또한 긴 문장을 고정 길이 벡터로 인코딩할때 발생하는 정보 손실을 완화하는 역할 또한 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전체 문장의 맥락과 의미를 고려하는데 정확성을 향상 시킨다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3740" y="946345"/>
            <a:ext cx="5518812" cy="33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 Layer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92911" y="4821257"/>
            <a:ext cx="9126812" cy="490966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실제 연산을 </a:t>
            </a:r>
            <a:r>
              <a:rPr lang="en-US" altLang="ko-KR" sz="2000">
                <a:latin typeface="Arial"/>
                <a:ea typeface="+mj-ea"/>
                <a:cs typeface="Arial"/>
              </a:rPr>
              <a:t>GIF</a:t>
            </a:r>
            <a:r>
              <a:rPr lang="ko-KR" altLang="en-US" sz="2000">
                <a:latin typeface="Arial"/>
                <a:ea typeface="+mj-ea"/>
                <a:cs typeface="Arial"/>
              </a:rPr>
              <a:t>로 보게되면은 편리하다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의 </a:t>
            </a:r>
            <a:r>
              <a:rPr lang="en-US" altLang="ko-KR" sz="2000">
                <a:latin typeface="Arial"/>
                <a:ea typeface="+mj-ea"/>
                <a:cs typeface="Arial"/>
              </a:rPr>
              <a:t>h</a:t>
            </a:r>
            <a:r>
              <a:rPr lang="ko-KR" altLang="en-US" sz="2000">
                <a:latin typeface="Arial"/>
                <a:ea typeface="+mj-ea"/>
                <a:cs typeface="Arial"/>
              </a:rPr>
              <a:t>와 현재 </a:t>
            </a:r>
            <a:r>
              <a:rPr lang="en-US" altLang="ko-KR" sz="2000">
                <a:latin typeface="Arial"/>
                <a:ea typeface="+mj-ea"/>
                <a:cs typeface="Arial"/>
              </a:rPr>
              <a:t>h_t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하여 나온 벡터와 현재 </a:t>
            </a:r>
            <a:r>
              <a:rPr lang="en-US" altLang="ko-KR" sz="2000">
                <a:latin typeface="Arial"/>
                <a:ea typeface="+mj-ea"/>
                <a:cs typeface="Arial"/>
              </a:rPr>
              <a:t>h_t</a:t>
            </a:r>
            <a:r>
              <a:rPr lang="ko-KR" altLang="en-US" sz="2000">
                <a:latin typeface="Arial"/>
                <a:ea typeface="+mj-ea"/>
                <a:cs typeface="Arial"/>
              </a:rPr>
              <a:t>를 </a:t>
            </a:r>
            <a:r>
              <a:rPr lang="en-US" altLang="ko-KR" sz="2000">
                <a:latin typeface="Arial"/>
                <a:ea typeface="+mj-ea"/>
                <a:cs typeface="Arial"/>
              </a:rPr>
              <a:t>concat</a:t>
            </a:r>
            <a:r>
              <a:rPr lang="ko-KR" altLang="en-US" sz="2000">
                <a:latin typeface="Arial"/>
                <a:ea typeface="+mj-ea"/>
                <a:cs typeface="Arial"/>
              </a:rPr>
              <a:t> 시켜서 </a:t>
            </a:r>
            <a:r>
              <a:rPr lang="en-US" altLang="ko-KR" sz="2000">
                <a:latin typeface="Arial"/>
                <a:ea typeface="+mj-ea"/>
                <a:cs typeface="Arial"/>
              </a:rPr>
              <a:t>FFN</a:t>
            </a:r>
            <a:r>
              <a:rPr lang="ko-KR" altLang="en-US" sz="2000">
                <a:latin typeface="Arial"/>
                <a:ea typeface="+mj-ea"/>
                <a:cs typeface="Arial"/>
              </a:rPr>
              <a:t>을 통과시키는 것을 볼 수 있다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pic>
        <p:nvPicPr>
          <p:cNvPr id="15" name="attention_tensor_dance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3959605" y="1179288"/>
            <a:ext cx="5993424" cy="32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103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Learning techniques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4" y="1457394"/>
            <a:ext cx="10032437" cy="5018734"/>
          </a:xfrm>
        </p:spPr>
        <p:txBody>
          <a:bodyPr vert="horz" lIns="396000" tIns="45720" rIns="91440" bIns="45720" anchor="t">
            <a:normAutofit fontScale="775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Dataset : WMT’14 (1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억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1600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 영어단어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억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천만 독일어 단어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vocab : 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자주 사용되는 단어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50000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 사용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없는 토큰은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&lt;unk&gt;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대체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훈련 시 길이가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50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단어 초과하는 문장 쌍은 필터링하며 진행하였다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model : 4_Layers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사용하며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1000 cell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차원의 임베딩을 진행하였다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매개변수는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-0.1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균일하게 초기화 하며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10 epochs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훈련하였다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optimizer : SGD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사용하였으며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lr = 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스케쥴러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5epoch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이후에는 매 애포크 마다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절반으로 감소시킨다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mini-batch size = 128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normalized gradient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norm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초과할때마다 다시 조정한다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Dropout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지정하여 사용하는데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Dropout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적용한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Model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12epoch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훈련시키며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8epoch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이후에 감소시킨다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Local attention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모델같은 경우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window size D = 10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4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692998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Base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[Bahdanau et al.2015]  D.   Bahdanau,    K.   Cho,    and Y.  Bengio.   2015.   Neural  machine  translation  by jointly learning to align and translate. InICLR. 이 논문에 나온 기본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모델이라고 볼 수있다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실험 결과로 보았을때 마지막 가장 많은것을 적용한 모델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(local-p)(general)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 가장 높은 점수를 나타내면서 앙상블을 하였을시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23.0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BLEU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SOTA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달성하였다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1817" y="1084038"/>
            <a:ext cx="7167929" cy="33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692998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왼쪽 사진은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wmt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'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15 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데이터셋인데 더 적은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wmt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'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데이터로 학습했음에도 불구하고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wmt‘15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SOTA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달성하였다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.(English-German)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오른쪽은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WMT’15 German-Englist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테스크인데 높은 성능을 달성하였다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2757" y="2410211"/>
            <a:ext cx="4362450" cy="93345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8334" y="1576774"/>
            <a:ext cx="4552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692998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Learning curves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보았을때도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Local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저 방법을 적용한 것이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cost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가 가장 낮은 것을 볼수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우측 사진의 번역 품질을 보았을 때도 긴 문장에 대해 기존 방법은 잘 예측하지 못하였지만 저자가 주장한 논문에서는 긴 문장도 잘 번역되는것을 확인할 수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731" y="1102335"/>
            <a:ext cx="4591050" cy="349567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3587" y="1126148"/>
            <a:ext cx="4638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2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>
          <a:xfrm>
            <a:off x="2063552" y="356659"/>
            <a:ext cx="10032437" cy="117928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84178" y="1163771"/>
            <a:ext cx="10238048" cy="542615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667"/>
          </a:p>
          <a:p>
            <a:pPr lvl="0">
              <a:defRPr/>
            </a:pPr>
            <a:r>
              <a:rPr lang="en-US" altLang="ko-KR" sz="2667" b="1"/>
              <a:t>- Introduction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Attention-based Models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Attention Layer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Learning techniques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Experiments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Question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</p:txBody>
      </p:sp>
    </p:spTree>
    <p:extLst>
      <p:ext uri="{BB962C8B-B14F-4D97-AF65-F5344CB8AC3E}">
        <p14:creationId xmlns:p14="http://schemas.microsoft.com/office/powerpoint/2010/main" val="173879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Question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336457" y="1760796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앙상블에 대해 어떠한 다른 방식을 적용했는지에 대한 의문점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기존의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soft attention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hard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문제점 그리고 방법론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실제 모델의 구현에 대한 각종 연산들이 어떻게 이루어져서 최종 차원은 어떻게 나타나게 되는지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아래 그림의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&lt;eos&gt;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토큰이 어떻게 바로 디코더로 들어가게 되는지에 대한 의문점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lang="en-US" altLang="ko-KR" sz="2667" b="1"/>
              <a:t>Question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7172" y="4023945"/>
            <a:ext cx="311953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ome | 01 May Leaders Q&amp;A: Your Questions Answere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9463" y="2212925"/>
            <a:ext cx="6351587" cy="243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3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Introduction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기존 연구의 한계점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39616" y="2526307"/>
            <a:ext cx="9126812" cy="307451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</a:t>
            </a:r>
            <a:r>
              <a:rPr lang="en-US" altLang="ko-KR" sz="2000">
                <a:latin typeface="Arial"/>
                <a:ea typeface="+mj-ea"/>
                <a:cs typeface="Arial"/>
              </a:rPr>
              <a:t>Seq2Seq</a:t>
            </a:r>
            <a:r>
              <a:rPr lang="ko-KR" altLang="en-US" sz="2000">
                <a:latin typeface="Arial"/>
                <a:ea typeface="+mj-ea"/>
                <a:cs typeface="Arial"/>
              </a:rPr>
              <a:t> 모델에서의 </a:t>
            </a:r>
            <a:r>
              <a:rPr lang="en-US" altLang="ko-KR" sz="2000">
                <a:latin typeface="Arial"/>
                <a:ea typeface="+mj-ea"/>
                <a:cs typeface="Arial"/>
              </a:rPr>
              <a:t>Context Vector</a:t>
            </a:r>
            <a:r>
              <a:rPr lang="ko-KR" altLang="en-US" sz="2000">
                <a:latin typeface="Arial"/>
                <a:ea typeface="+mj-ea"/>
                <a:cs typeface="Arial"/>
              </a:rPr>
              <a:t>가 병목 현상을 발생시킨다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 NMT</a:t>
            </a:r>
            <a:r>
              <a:rPr lang="ko-KR" altLang="en-US" sz="2000">
                <a:latin typeface="Arial"/>
                <a:ea typeface="+mj-ea"/>
                <a:cs typeface="Arial"/>
              </a:rPr>
              <a:t>에서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기반의 유용한 아키텍쳐를 가진 모델이 거의 없다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기존의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을 사용하지 않는 모델은 </a:t>
            </a:r>
            <a:r>
              <a:rPr lang="en-US" altLang="ko-KR" sz="2000">
                <a:latin typeface="Arial"/>
                <a:ea typeface="+mj-ea"/>
                <a:cs typeface="Arial"/>
              </a:rPr>
              <a:t>LSTM,GRU</a:t>
            </a:r>
            <a:r>
              <a:rPr lang="ko-KR" altLang="en-US" sz="2000">
                <a:latin typeface="Arial"/>
                <a:ea typeface="+mj-ea"/>
                <a:cs typeface="Arial"/>
              </a:rPr>
              <a:t>의 사용에도 불구하고 긴 문장을 잘 처리하기가 어렵다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기존의 </a:t>
            </a:r>
            <a:r>
              <a:rPr lang="en-US" altLang="ko-KR" sz="2000">
                <a:latin typeface="Arial"/>
                <a:ea typeface="+mj-ea"/>
                <a:cs typeface="Arial"/>
              </a:rPr>
              <a:t>soft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은 연산량이 매우 많으며 </a:t>
            </a:r>
            <a:r>
              <a:rPr lang="en-US" altLang="ko-KR" sz="2000">
                <a:latin typeface="Arial"/>
                <a:ea typeface="+mj-ea"/>
                <a:cs typeface="Arial"/>
              </a:rPr>
              <a:t>hard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은 미분이 불가능하여 어려운 테크닉이 들어가게 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8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Introduction</a:t>
            </a:r>
            <a:endParaRPr lang="en-US" altLang="ko-KR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12375" y="2053482"/>
            <a:ext cx="9126812" cy="3943371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기존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Encoder-Decoder</a:t>
            </a:r>
            <a:r>
              <a:rPr lang="ko-KR" altLang="en-US" sz="2000">
                <a:latin typeface="Arial"/>
                <a:ea typeface="+mj-ea"/>
                <a:cs typeface="Arial"/>
              </a:rPr>
              <a:t>에서 </a:t>
            </a:r>
            <a:r>
              <a:rPr lang="en-US" altLang="ko-KR" sz="2000">
                <a:latin typeface="Arial"/>
                <a:ea typeface="+mj-ea"/>
                <a:cs typeface="Arial"/>
              </a:rPr>
              <a:t>Decoder</a:t>
            </a:r>
            <a:r>
              <a:rPr lang="ko-KR" altLang="en-US" sz="2000">
                <a:latin typeface="Arial"/>
                <a:ea typeface="+mj-ea"/>
                <a:cs typeface="Arial"/>
              </a:rPr>
              <a:t> 구조에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 </a:t>
            </a:r>
            <a:r>
              <a:rPr lang="ko-KR" altLang="en-US" sz="2000">
                <a:latin typeface="Arial"/>
                <a:ea typeface="+mj-ea"/>
                <a:cs typeface="Arial"/>
              </a:rPr>
              <a:t>메커니즘을 도입 하였다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기존의 </a:t>
            </a:r>
            <a:r>
              <a:rPr lang="en-US" altLang="ko-KR" sz="2000">
                <a:latin typeface="Arial"/>
                <a:ea typeface="+mj-ea"/>
                <a:cs typeface="Arial"/>
              </a:rPr>
              <a:t>Encoder </a:t>
            </a:r>
            <a:r>
              <a:rPr lang="ko-KR" altLang="en-US" sz="2000">
                <a:latin typeface="Arial"/>
                <a:ea typeface="+mj-ea"/>
                <a:cs typeface="Arial"/>
              </a:rPr>
              <a:t>마지막 </a:t>
            </a:r>
            <a:r>
              <a:rPr lang="en-US" altLang="ko-KR" sz="2000">
                <a:latin typeface="Arial"/>
                <a:ea typeface="+mj-ea"/>
                <a:cs typeface="Arial"/>
              </a:rPr>
              <a:t>hidden state</a:t>
            </a:r>
            <a:r>
              <a:rPr lang="ko-KR" altLang="en-US" sz="2000">
                <a:latin typeface="Arial"/>
                <a:ea typeface="+mj-ea"/>
                <a:cs typeface="Arial"/>
              </a:rPr>
              <a:t>만 사용 되었던거와 달리 모든</a:t>
            </a:r>
            <a:r>
              <a:rPr lang="en-US" altLang="ko-KR" sz="2000">
                <a:latin typeface="Arial"/>
                <a:ea typeface="+mj-ea"/>
                <a:cs typeface="Arial"/>
              </a:rPr>
              <a:t> Encoder hidden state</a:t>
            </a:r>
            <a:r>
              <a:rPr lang="ko-KR" altLang="en-US" sz="2000">
                <a:latin typeface="Arial"/>
                <a:ea typeface="+mj-ea"/>
                <a:cs typeface="Arial"/>
              </a:rPr>
              <a:t>를 사용하여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 메커니즘을 적용 하였다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기계 번역 작업에서 영어를 프랑스어로 영어를 독일어</a:t>
            </a:r>
            <a:r>
              <a:rPr lang="en-US" altLang="ko-KR" sz="2000">
                <a:latin typeface="Arial"/>
                <a:ea typeface="+mj-ea"/>
                <a:cs typeface="Arial"/>
              </a:rPr>
              <a:t>(WMT’15)</a:t>
            </a:r>
            <a:r>
              <a:rPr lang="ko-KR" altLang="en-US" sz="2000">
                <a:latin typeface="Arial"/>
                <a:ea typeface="+mj-ea"/>
                <a:cs typeface="Arial"/>
              </a:rPr>
              <a:t>로 변역하는 테스크에서 </a:t>
            </a:r>
            <a:r>
              <a:rPr lang="en-US" altLang="ko-KR" sz="2000">
                <a:latin typeface="Arial"/>
                <a:ea typeface="+mj-ea"/>
                <a:cs typeface="Arial"/>
              </a:rPr>
              <a:t>SOTA</a:t>
            </a:r>
            <a:r>
              <a:rPr lang="ko-KR" altLang="en-US" sz="2000">
                <a:latin typeface="Arial"/>
                <a:ea typeface="+mj-ea"/>
                <a:cs typeface="Arial"/>
              </a:rPr>
              <a:t>를 달성</a:t>
            </a: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 메커니즘의 도입으로 보다 긴 문장을 잘 처리한다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soft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과 </a:t>
            </a:r>
            <a:r>
              <a:rPr lang="en-US" altLang="ko-KR" sz="2000">
                <a:latin typeface="Arial"/>
                <a:ea typeface="+mj-ea"/>
                <a:cs typeface="Arial"/>
              </a:rPr>
              <a:t>hard</a:t>
            </a:r>
            <a:r>
              <a:rPr lang="ko-KR" altLang="en-US" sz="2000">
                <a:latin typeface="Arial"/>
                <a:ea typeface="+mj-ea"/>
                <a:cs typeface="Arial"/>
              </a:rPr>
              <a:t>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의 조합인 </a:t>
            </a:r>
            <a:r>
              <a:rPr lang="en-US" altLang="ko-KR" sz="2000">
                <a:latin typeface="Arial"/>
                <a:ea typeface="+mj-ea"/>
                <a:cs typeface="Arial"/>
              </a:rPr>
              <a:t>Loacl 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이라는 새로운 </a:t>
            </a:r>
            <a:r>
              <a:rPr lang="en-US" altLang="ko-KR" sz="200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2000">
                <a:latin typeface="Arial"/>
                <a:ea typeface="+mj-ea"/>
                <a:cs typeface="Arial"/>
              </a:rPr>
              <a:t> 방법을 제시한다</a:t>
            </a:r>
            <a:r>
              <a:rPr lang="en-US" altLang="ko-KR" sz="2000">
                <a:latin typeface="Arial"/>
                <a:ea typeface="+mj-ea"/>
                <a:cs typeface="Arial"/>
              </a:rPr>
              <a:t>.</a:t>
            </a:r>
            <a:endParaRPr lang="en-US" altLang="ko-KR" sz="20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ko-KR" altLang="en-US" sz="17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1700">
              <a:latin typeface="Arial"/>
              <a:ea typeface="+mj-ea"/>
              <a:cs typeface="Arial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67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전체 개요</a:t>
            </a:r>
            <a:endParaRPr xmlns:mc="http://schemas.openxmlformats.org/markup-compatibility/2006" xmlns:hp="http://schemas.haansoft.com/office/presentation/8.0" kumimoji="0" lang="ko-KR" altLang="en-US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29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Attention-based Models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365140" y="4671707"/>
            <a:ext cx="10032437" cy="2282229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기존의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Seq2Seq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모델이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마지막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 사용했던거와 달리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모든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전달해주어 이를 통하여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output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통과시킨다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기존의 일반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달리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실제로는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위에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추가된다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1" name="seq2seq_7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888846" y="1179288"/>
            <a:ext cx="8573871" cy="30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646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Attention-based Models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351435" y="4541509"/>
            <a:ext cx="10032437" cy="2624855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만약 입력이 위 그림과 같이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Je -&gt; suis -&gt; etudiant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순서로 들어가게 된다면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디코터의 입력으로는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&lt;eos&gt; -&gt; I -&gt; am -&gt; a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입력으로 들어가게 되고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Time step7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인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입력으로 들어갔을때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의해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같은 포지션인 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etudiant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가장 밝게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보이는 것을 볼 수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0587" y="1460819"/>
            <a:ext cx="9330388" cy="25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Attention-based Models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356491"/>
            <a:ext cx="10032437" cy="2282229"/>
          </a:xfrm>
        </p:spPr>
        <p:txBody>
          <a:bodyPr vert="horz" lIns="396000" tIns="45720" rIns="91440" bIns="45720" anchor="t">
            <a:normAutofit fontScale="92500"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실제 입력으로는 토큰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A~D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입력으로 들어가게 되고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&lt;eos&gt;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토큰이 입력되면 디코더의 입력으로 들어가 각각의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output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을 출력하게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이때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각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입력되고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에선 매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마다의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 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입력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최종적으로 모든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Encoder 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각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 hidden 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개가 입력되어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통과하고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FFN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거쳐 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h(~)_t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이를 통해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output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 나오게 되고 두 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입력부터는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output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h(~)_t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그리고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t-1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함께 들어가게 되어 이를 반복한다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4794" y="939757"/>
            <a:ext cx="5518812" cy="33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Attention-based Models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356491"/>
            <a:ext cx="10032437" cy="2282229"/>
          </a:xfrm>
        </p:spPr>
        <p:txBody>
          <a:bodyPr vert="horz" lIns="396000" tIns="45720" rIns="91440" bIns="45720" anchor="t">
            <a:normAutofit fontScale="925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최종 목적식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J_t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위와 같으며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우리의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training corpus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x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주어졌을때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log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씌우고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붙힌후 이를 다 더하는 공식이다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통과한 후의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h(~)_t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내부에 있는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 vector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 현재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 h_t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와의 각종 연산으로 계산 되며 이에 가중치를 곱하고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tanh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활성화 함수를 적용시켜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h(~)_t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구하게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output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y_t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h(~)_t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가중치를 곱하여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함수를 통과하여 결정된다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8910" y="2803809"/>
            <a:ext cx="3166550" cy="62519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9301" y="1755653"/>
            <a:ext cx="2598752" cy="50988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8355" y="1056249"/>
            <a:ext cx="5518812" cy="3300241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39301" y="1179288"/>
            <a:ext cx="315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Attention Layer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179288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   Global Attention</a:t>
            </a:r>
            <a:r>
              <a:rPr lang="ko-KR" altLang="en-US" b="1"/>
              <a:t>                             </a:t>
            </a:r>
            <a:r>
              <a:rPr lang="en-US" altLang="ko-KR" b="1"/>
              <a:t>Local Attention</a:t>
            </a:r>
            <a:endParaRPr lang="en-US" altLang="ko-KR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684722" y="4285132"/>
            <a:ext cx="9126812" cy="257286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>
                <a:latin typeface="Arial"/>
                <a:ea typeface="+mj-ea"/>
                <a:cs typeface="Arial"/>
              </a:rPr>
              <a:t>-</a:t>
            </a:r>
            <a:r>
              <a:rPr lang="ko-KR" altLang="en-US" sz="2000">
                <a:latin typeface="Arial"/>
                <a:ea typeface="+mj-ea"/>
                <a:cs typeface="Arial"/>
              </a:rPr>
              <a:t>  </a:t>
            </a:r>
            <a:endParaRPr lang="ko-KR" altLang="en-US" sz="2000">
              <a:latin typeface="Arial"/>
              <a:ea typeface="+mj-ea"/>
              <a:cs typeface="Ari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563" y="1793485"/>
            <a:ext cx="4524375" cy="348340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5781" y="2019618"/>
            <a:ext cx="4486275" cy="325727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/>
        </p:nvSpPr>
        <p:spPr>
          <a:xfrm>
            <a:off x="2159564" y="5276894"/>
            <a:ext cx="10032437" cy="2624855"/>
          </a:xfrm>
          <a:prstGeom prst="rect">
            <a:avLst/>
          </a:prstGeo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Attention Layer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총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가지의 종류로 구분된다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Global Attention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모든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보는 것이며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Local Attention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Windows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사이즈 만큼의 주변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본다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70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933</ep:Words>
  <ep:PresentationFormat>화면 슬라이드 쇼(4:3)</ep:PresentationFormat>
  <ep:Paragraphs>162</ep:Paragraphs>
  <ep:Slides>21</ep:Slides>
  <ep:Notes>10</ep:Notes>
  <ep:TotalTime>0</ep:TotalTime>
  <ep:HiddenSlides>0</ep:HiddenSlides>
  <ep:MMClips>3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슬라이드 1</vt:lpstr>
      <vt:lpstr>목차</vt:lpstr>
      <vt:lpstr>Introduction</vt:lpstr>
      <vt:lpstr>Introduction</vt:lpstr>
      <vt:lpstr>Attention-based Models</vt:lpstr>
      <vt:lpstr>Attention-based Models</vt:lpstr>
      <vt:lpstr>Attention-based Models</vt:lpstr>
      <vt:lpstr>Attention-based Models</vt:lpstr>
      <vt:lpstr>Attention Layer</vt:lpstr>
      <vt:lpstr>Global Attention</vt:lpstr>
      <vt:lpstr>Global Attention</vt:lpstr>
      <vt:lpstr>Local Attention</vt:lpstr>
      <vt:lpstr>Local Attention</vt:lpstr>
      <vt:lpstr>Feed input</vt:lpstr>
      <vt:lpstr>Attention Layer</vt:lpstr>
      <vt:lpstr>Learning techniques</vt:lpstr>
      <vt:lpstr>Experiments</vt:lpstr>
      <vt:lpstr>Experiments</vt:lpstr>
      <vt:lpstr>Experiments</vt:lpstr>
      <vt:lpstr>Question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2022-12-19T11:19:27.283</dcterms:created>
  <dc:creator>tm011</dc:creator>
  <cp:lastModifiedBy>tm011</cp:lastModifiedBy>
  <dcterms:modified xsi:type="dcterms:W3CDTF">2023-03-30T09:18:24.397</dcterms:modified>
  <cp:revision>166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