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0" r:id="rId4"/>
    <p:sldId id="264" r:id="rId5"/>
    <p:sldId id="280" r:id="rId6"/>
    <p:sldId id="265" r:id="rId7"/>
    <p:sldId id="268" r:id="rId8"/>
    <p:sldId id="269" r:id="rId9"/>
    <p:sldId id="281" r:id="rId10"/>
    <p:sldId id="282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285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8571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arxiv.org/abs/2109.10282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7" y="4517095"/>
            <a:ext cx="6480040" cy="106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Transformer-based Optical Character Recognition with Pre-trained Models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(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  <a:hlinkClick r:id="rId2"/>
              </a:rPr>
              <a:t>https://arxiv.org/abs/2109.10282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)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한성대학교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1971336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김태민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5711956" y="3717032"/>
            <a:ext cx="6480044" cy="738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TrOCR</a:t>
            </a:r>
            <a:endParaRPr lang="en-US" altLang="ko-KR" sz="4267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324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ome | 01 May Leaders Q&amp;A: Your Questions Answere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9463" y="2212925"/>
            <a:ext cx="6351587" cy="243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3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>
          <a:xfrm>
            <a:off x="2063552" y="356659"/>
            <a:ext cx="10032437" cy="117928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64122" y="1096068"/>
            <a:ext cx="10238048" cy="542615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endParaRPr lang="en-US" altLang="ko-KR" sz="2667"/>
          </a:p>
          <a:p>
            <a:pPr lvl="0">
              <a:defRPr/>
            </a:pPr>
            <a:r>
              <a:rPr lang="en-US" altLang="ko-KR" sz="2667" b="1"/>
              <a:t>- Abstract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Introduction 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Model Architecture</a:t>
            </a: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r>
              <a:rPr lang="en-US" altLang="ko-KR" sz="2667" b="1"/>
              <a:t>- Encoder Initialization</a:t>
            </a:r>
            <a:r>
              <a:rPr lang="ko-KR" altLang="en-US" sz="2667" b="1"/>
              <a:t> </a:t>
            </a:r>
            <a:r>
              <a:rPr lang="en-US" altLang="ko-KR" sz="2667" b="1"/>
              <a:t>&amp;</a:t>
            </a:r>
            <a:r>
              <a:rPr lang="ko-KR" altLang="en-US" sz="2667" b="1"/>
              <a:t> </a:t>
            </a:r>
            <a:r>
              <a:rPr lang="en-US" altLang="ko-KR" sz="2667" b="1"/>
              <a:t>Decoder Initialization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Experiments 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Competition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</p:txBody>
      </p:sp>
    </p:spTree>
    <p:extLst>
      <p:ext uri="{BB962C8B-B14F-4D97-AF65-F5344CB8AC3E}">
        <p14:creationId xmlns:p14="http://schemas.microsoft.com/office/powerpoint/2010/main" val="173879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Abstract</a:t>
            </a:r>
            <a:endParaRPr lang="en-US" altLang="ko-KR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59563" y="2804970"/>
            <a:ext cx="9126812" cy="257286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1700"/>
              <a:t>일반적인 </a:t>
            </a:r>
            <a:r>
              <a:rPr lang="en-US" altLang="ko-KR" sz="1700"/>
              <a:t>OCR</a:t>
            </a:r>
            <a:r>
              <a:rPr lang="ko-KR" altLang="en-US" sz="1700"/>
              <a:t>모델은 이미지 이해를 위한 </a:t>
            </a:r>
            <a:r>
              <a:rPr lang="en-US" altLang="ko-KR" sz="1700"/>
              <a:t>CNN</a:t>
            </a:r>
            <a:r>
              <a:rPr lang="ko-KR" altLang="en-US" sz="1700"/>
              <a:t>과 문자 수준의 텍스트 이해를 위한 </a:t>
            </a:r>
            <a:r>
              <a:rPr lang="en-US" altLang="ko-KR" sz="1700"/>
              <a:t>RNN</a:t>
            </a:r>
            <a:r>
              <a:rPr lang="ko-KR" altLang="en-US" sz="1700"/>
              <a:t>으로 정의 및 일반적으로 후처리를 위해 추가적인 언어 모델이 필요합니다</a:t>
            </a:r>
            <a:r>
              <a:rPr lang="en-US" altLang="ko-KR" sz="1700"/>
              <a:t>.</a:t>
            </a:r>
            <a:r>
              <a:rPr lang="ko-KR" altLang="en-US" sz="1700"/>
              <a:t> 이를 단순히 </a:t>
            </a:r>
            <a:r>
              <a:rPr lang="en-US" altLang="ko-KR" sz="1700"/>
              <a:t>Transformer</a:t>
            </a:r>
            <a:r>
              <a:rPr lang="ko-KR" altLang="en-US" sz="1700"/>
              <a:t>기반 이미지</a:t>
            </a:r>
            <a:r>
              <a:rPr lang="en-US" altLang="ko-KR" sz="1700"/>
              <a:t>,</a:t>
            </a:r>
            <a:r>
              <a:rPr lang="ko-KR" altLang="en-US" sz="1700"/>
              <a:t>텍스트 모델을 사용하여 간단하지만 효과적인 모델을 구성하였다</a:t>
            </a:r>
            <a:r>
              <a:rPr lang="en-US" altLang="ko-KR" sz="1870">
                <a:latin typeface="Arial"/>
                <a:ea typeface="+mj-ea"/>
                <a:cs typeface="Arial"/>
              </a:rPr>
              <a:t>.</a:t>
            </a:r>
            <a:endParaRPr lang="en-US" altLang="ko-KR" sz="1870">
              <a:latin typeface="Arial"/>
              <a:ea typeface="+mj-ea"/>
              <a:cs typeface="Arial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870">
              <a:latin typeface="Arial"/>
              <a:ea typeface="+mj-ea"/>
              <a:cs typeface="Arial"/>
            </a:endParaRPr>
          </a:p>
          <a:p>
            <a:pPr marL="342900" indent="-342900">
              <a:buFontTx/>
              <a:buChar char="-"/>
              <a:defRPr/>
            </a:pPr>
            <a:endParaRPr lang="ko-KR" altLang="en-US" sz="1870">
              <a:latin typeface="Arial"/>
              <a:ea typeface="+mj-ea"/>
              <a:cs typeface="Arial"/>
            </a:endParaRPr>
          </a:p>
          <a:p>
            <a:pPr marL="342900" indent="-342900">
              <a:buFontTx/>
              <a:buChar char="-"/>
              <a:defRPr/>
            </a:pPr>
            <a:r>
              <a:rPr lang="en-US" altLang="ko-KR" sz="1870">
                <a:latin typeface="Arial"/>
                <a:ea typeface="+mj-ea"/>
                <a:cs typeface="Arial"/>
              </a:rPr>
              <a:t>Transformer</a:t>
            </a:r>
            <a:r>
              <a:rPr lang="ko-KR" altLang="en-US" sz="1870">
                <a:latin typeface="Arial"/>
                <a:ea typeface="+mj-ea"/>
                <a:cs typeface="Arial"/>
              </a:rPr>
              <a:t>의 </a:t>
            </a:r>
            <a:r>
              <a:rPr lang="en-US" altLang="ko-KR" sz="1870">
                <a:latin typeface="Arial"/>
                <a:ea typeface="+mj-ea"/>
                <a:cs typeface="Arial"/>
              </a:rPr>
              <a:t>Pre-Training</a:t>
            </a:r>
            <a:r>
              <a:rPr lang="ko-KR" altLang="en-US" sz="1870">
                <a:latin typeface="Arial"/>
                <a:ea typeface="+mj-ea"/>
                <a:cs typeface="Arial"/>
              </a:rPr>
              <a:t> 모델이 </a:t>
            </a:r>
            <a:r>
              <a:rPr lang="en-US" altLang="ko-KR" sz="1870">
                <a:latin typeface="Arial"/>
                <a:ea typeface="+mj-ea"/>
                <a:cs typeface="Arial"/>
              </a:rPr>
              <a:t>CNN</a:t>
            </a:r>
            <a:r>
              <a:rPr lang="ko-KR" altLang="en-US" sz="1870">
                <a:latin typeface="Arial"/>
                <a:ea typeface="+mj-ea"/>
                <a:cs typeface="Arial"/>
              </a:rPr>
              <a:t>을 대체할수 있게 됨으로 기존 </a:t>
            </a:r>
            <a:r>
              <a:rPr lang="en-US" altLang="ko-KR" sz="1870">
                <a:latin typeface="Arial"/>
                <a:ea typeface="+mj-ea"/>
                <a:cs typeface="Arial"/>
              </a:rPr>
              <a:t>CNN</a:t>
            </a:r>
            <a:r>
              <a:rPr lang="ko-KR" altLang="en-US" sz="1870">
                <a:latin typeface="Arial"/>
                <a:ea typeface="+mj-ea"/>
                <a:cs typeface="Arial"/>
              </a:rPr>
              <a:t> 기반의 </a:t>
            </a:r>
            <a:r>
              <a:rPr lang="en-US" altLang="ko-KR" sz="1870">
                <a:latin typeface="Arial"/>
                <a:ea typeface="+mj-ea"/>
                <a:cs typeface="Arial"/>
              </a:rPr>
              <a:t>Backbone </a:t>
            </a:r>
            <a:r>
              <a:rPr lang="ko-KR" altLang="en-US" sz="1870">
                <a:latin typeface="Arial"/>
                <a:ea typeface="+mj-ea"/>
                <a:cs typeface="Arial"/>
              </a:rPr>
              <a:t>모델을 사용하지 않고 </a:t>
            </a:r>
            <a:r>
              <a:rPr lang="en-US" altLang="ko-KR" sz="1870">
                <a:latin typeface="Arial"/>
                <a:ea typeface="+mj-ea"/>
                <a:cs typeface="Arial"/>
              </a:rPr>
              <a:t>Transformer</a:t>
            </a:r>
            <a:r>
              <a:rPr lang="ko-KR" altLang="en-US" sz="1870">
                <a:latin typeface="Arial"/>
                <a:ea typeface="+mj-ea"/>
                <a:cs typeface="Arial"/>
              </a:rPr>
              <a:t>모델 기반으로 모델을 구성 </a:t>
            </a:r>
            <a:endParaRPr lang="ko-KR" altLang="en-US" sz="1870">
              <a:latin typeface="Arial"/>
              <a:ea typeface="+mj-ea"/>
              <a:cs typeface="Arial"/>
            </a:endParaRPr>
          </a:p>
          <a:p>
            <a:pPr marL="342900" indent="-342900">
              <a:buFontTx/>
              <a:buChar char="-"/>
              <a:defRPr/>
            </a:pPr>
            <a:endParaRPr lang="en-US" altLang="ko-KR" sz="1870">
              <a:latin typeface="Arial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8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Introduction </a:t>
            </a:r>
            <a:endParaRPr lang="en-US" altLang="ko-KR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41793" y="1930963"/>
            <a:ext cx="5960257" cy="437507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  <a:defRPr/>
            </a:pPr>
            <a:r>
              <a:rPr lang="ko-KR" altLang="en-US" sz="1700"/>
              <a:t>일반적으로 </a:t>
            </a:r>
            <a:r>
              <a:rPr lang="en-US" altLang="ko-KR" sz="1700"/>
              <a:t>OCR</a:t>
            </a:r>
            <a:r>
              <a:rPr lang="ko-KR" altLang="en-US" sz="1700"/>
              <a:t> 시스템은 크게 두가지 모듈로 구성됩니다</a:t>
            </a:r>
            <a:r>
              <a:rPr lang="en-US" altLang="ko-KR" sz="1700"/>
              <a:t>.</a:t>
            </a:r>
            <a:r>
              <a:rPr lang="ko-KR" altLang="en-US" sz="1700"/>
              <a:t> 텍스트 감지</a:t>
            </a:r>
            <a:r>
              <a:rPr lang="en-US" altLang="ko-KR" sz="1700"/>
              <a:t>,</a:t>
            </a:r>
            <a:r>
              <a:rPr lang="ko-KR" altLang="en-US" sz="1700"/>
              <a:t>텍스트 인식 모듈입니다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342900" indent="-342900">
              <a:buFontTx/>
              <a:buChar char="-"/>
              <a:defRPr/>
            </a:pPr>
            <a:endParaRPr lang="en-US" altLang="ko-KR" sz="1700"/>
          </a:p>
          <a:p>
            <a:pPr marL="342900" indent="-342900">
              <a:buFontTx/>
              <a:buChar char="-"/>
              <a:defRPr/>
            </a:pPr>
            <a:r>
              <a:rPr lang="ko-KR" altLang="en-US" sz="1700"/>
              <a:t>텍스트 감지는 일반적으로 </a:t>
            </a:r>
            <a:r>
              <a:rPr lang="en-US" altLang="ko-KR" sz="1700"/>
              <a:t>YoLov5</a:t>
            </a:r>
            <a:r>
              <a:rPr lang="ko-KR" altLang="en-US" sz="1700"/>
              <a:t> 및 </a:t>
            </a:r>
            <a:r>
              <a:rPr lang="en-US" altLang="ko-KR" sz="1700"/>
              <a:t>DBNet</a:t>
            </a:r>
            <a:r>
              <a:rPr lang="ko-KR" altLang="en-US" sz="1700"/>
              <a:t>과 같은 기존의 </a:t>
            </a:r>
            <a:r>
              <a:rPr lang="en-US" altLang="ko-KR" sz="1700"/>
              <a:t>Object dection</a:t>
            </a:r>
            <a:r>
              <a:rPr lang="ko-KR" altLang="en-US" sz="1700"/>
              <a:t> 모델을 적용할 수 있지만</a:t>
            </a:r>
            <a:endParaRPr lang="ko-KR" altLang="en-US" sz="1700"/>
          </a:p>
          <a:p>
            <a:pPr marL="342900" indent="-342900">
              <a:buFontTx/>
              <a:buChar char="-"/>
              <a:defRPr/>
            </a:pPr>
            <a:endParaRPr lang="ko-KR" altLang="en-US" sz="1700"/>
          </a:p>
          <a:p>
            <a:pPr marL="342900" indent="-342900">
              <a:buFontTx/>
              <a:buChar char="-"/>
              <a:defRPr/>
            </a:pPr>
            <a:r>
              <a:rPr lang="ko-KR" altLang="en-US" sz="1700"/>
              <a:t>한편 텍스트 인식은 텍스트 이미지에 대한 콘텐츠를 이해하고 이를 시각적 신호에서 자연어 토큰으로 바꾸는 것을 목표로 합니다</a:t>
            </a:r>
            <a:r>
              <a:rPr lang="en-US" altLang="ko-KR" sz="1700"/>
              <a:t>.</a:t>
            </a:r>
            <a:r>
              <a:rPr lang="ko-KR" altLang="en-US" sz="1700"/>
              <a:t> </a:t>
            </a:r>
            <a:endParaRPr lang="ko-KR" altLang="en-US" sz="1700"/>
          </a:p>
          <a:p>
            <a:pPr marL="342900" indent="-342900">
              <a:buFontTx/>
              <a:buChar char="-"/>
              <a:defRPr/>
            </a:pPr>
            <a:endParaRPr lang="ko-KR" altLang="en-US" sz="1700"/>
          </a:p>
          <a:p>
            <a:pPr marL="342900" indent="-342900">
              <a:buFontTx/>
              <a:buChar char="-"/>
              <a:defRPr/>
            </a:pPr>
            <a:r>
              <a:rPr lang="ko-KR" altLang="en-US" sz="1700"/>
              <a:t>이를 위해 일반적으로 </a:t>
            </a:r>
            <a:r>
              <a:rPr lang="en-US" altLang="ko-KR" sz="1700"/>
              <a:t>CNN</a:t>
            </a:r>
            <a:r>
              <a:rPr lang="ko-KR" altLang="en-US" sz="1700"/>
              <a:t>기반 인코더와 </a:t>
            </a:r>
            <a:r>
              <a:rPr lang="en-US" altLang="ko-KR" sz="1700"/>
              <a:t>RNN</a:t>
            </a:r>
            <a:r>
              <a:rPr lang="ko-KR" altLang="en-US" sz="1700"/>
              <a:t>기반 디코더를 활용하는 인코더</a:t>
            </a:r>
            <a:r>
              <a:rPr lang="en-US" altLang="ko-KR" sz="1700"/>
              <a:t>-</a:t>
            </a:r>
            <a:r>
              <a:rPr lang="ko-KR" altLang="en-US" sz="1700"/>
              <a:t>디코더 문제로 구성됩니다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342900" indent="-342900">
              <a:buFontTx/>
              <a:buChar char="-"/>
              <a:defRPr/>
            </a:pPr>
            <a:endParaRPr lang="en-US" altLang="ko-KR" sz="1700"/>
          </a:p>
          <a:p>
            <a:pPr marL="342900" indent="-342900">
              <a:buFontTx/>
              <a:buChar char="-"/>
              <a:defRPr/>
            </a:pPr>
            <a:r>
              <a:rPr lang="ko-KR" altLang="en-US" sz="1700"/>
              <a:t>본 논문에서는 텍스트 인식에 초점을 맞추고 텍스트 감지는 향후 작업으로 남겨둡니다</a:t>
            </a:r>
            <a:r>
              <a:rPr lang="en-US" altLang="ko-KR" sz="1700"/>
              <a:t>.</a:t>
            </a:r>
            <a:endParaRPr lang="en-US" altLang="ko-KR" sz="1700"/>
          </a:p>
          <a:p>
            <a:pPr marL="342900" indent="-342900">
              <a:buFontTx/>
              <a:buChar char="-"/>
              <a:defRPr/>
            </a:pPr>
            <a:endParaRPr lang="ko-KR" altLang="en-US" sz="1700"/>
          </a:p>
          <a:p>
            <a:pPr marL="342900" indent="-342900">
              <a:buFontTx/>
              <a:buChar char="-"/>
              <a:defRPr/>
            </a:pPr>
            <a:endParaRPr lang="ko-KR" altLang="en-US" sz="17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06117" y="1283313"/>
            <a:ext cx="3989948" cy="50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ko-KR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Introduction </a:t>
            </a:r>
            <a:endParaRPr lang="en-US" altLang="ko-KR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241793" y="1930963"/>
            <a:ext cx="9112417" cy="4375078"/>
          </a:xfrm>
        </p:spPr>
        <p:txBody>
          <a:bodyPr vert="horz" lIns="396000" tIns="45720" rIns="91440" bIns="45720" anchor="t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1.)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결과적으로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CNN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사용하지 않았으며 이점으로 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image-specifi inductive biases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도입하지 않았습니다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이를 통해 모델을 구현하고 유지하기 매우 간단합니다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2.)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또한 간단하게 다국어 버전으로 확장을 할 수 있습니다</a:t>
            </a: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7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5151" y="3175457"/>
            <a:ext cx="7505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8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ko-KR" alt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Model Architecture</a:t>
            </a:r>
            <a:endParaRPr lang="en-US" altLang="ko-KR" b="1"/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2048237" y="2949414"/>
            <a:ext cx="9990228" cy="3621304"/>
          </a:xfrm>
        </p:spPr>
        <p:txBody>
          <a:bodyPr vert="horz" lIns="396000" tIns="45720" rIns="91440" bIns="45720" anchor="t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TrOCR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이미지 기반의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언어 모델링을 위한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Transformer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인코더 디코더 구조로 구성됩니다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인코더는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DeiT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BEIT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사용합니다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디코더로는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RoBERTa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MiniLM를 사용합니다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실제로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Transformer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모델에 인코더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디코더 구조는 없고 위 텍스트 모델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 모두 인코더일뿐이므로 구조가 다릅니다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이를 해결하기 위해 맵핑되는 부분은 수동으로 설정하여</a:t>
            </a: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위 두 모델로 초기화 후 부재 매개변수는 랜덤으로 초기화를 진행합니다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FontTx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24721" y="178295"/>
            <a:ext cx="5532175" cy="252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50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Experiments </a:t>
            </a:r>
            <a:endParaRPr lang="en-US" altLang="ko-KR" b="1"/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7474640" y="2314703"/>
            <a:ext cx="4391719" cy="6122471"/>
          </a:xfrm>
        </p:spPr>
        <p:txBody>
          <a:bodyPr vert="horz" lIns="396000" tIns="45720" rIns="91440" bIns="45720" anchor="t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실제로 여러 모델을 인코더 디코더 구조로 설계하여 테스트한 결과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BEIT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RoBERTa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조합이 높은 성을 이끌어 냈으며</a:t>
            </a: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네이버에서 개발한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CLOVA OCR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보다 높은성능을 달성 하였다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2516" y="4178497"/>
            <a:ext cx="4145612" cy="2094975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0297" y="1930963"/>
            <a:ext cx="4210050" cy="20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0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46468" y="1162390"/>
            <a:ext cx="9217024" cy="614197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Experiments </a:t>
            </a:r>
            <a:endParaRPr lang="en-US" altLang="ko-KR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39949" y="1776587"/>
            <a:ext cx="6534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5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TrOCR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Competition</a:t>
            </a:r>
            <a:endParaRPr lang="en-US" altLang="ko-KR" b="1"/>
          </a:p>
        </p:txBody>
      </p:sp>
      <p:sp>
        <p:nvSpPr>
          <p:cNvPr id="10" name="Content Placeholder 4"/>
          <p:cNvSpPr>
            <a:spLocks noGrp="1"/>
          </p:cNvSpPr>
          <p:nvPr>
            <p:ph idx="10"/>
          </p:nvPr>
        </p:nvSpPr>
        <p:spPr>
          <a:xfrm>
            <a:off x="8509370" y="1623864"/>
            <a:ext cx="4391719" cy="6122471"/>
          </a:xfrm>
        </p:spPr>
        <p:txBody>
          <a:bodyPr vert="horz" lIns="396000" tIns="45720" rIns="91440" bIns="45720" anchor="t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실제로 여러 모델을 인코더 디코더 구조로 설계하여 테스트한 결과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BEIT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와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RoBERTa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조합이 높은 성을 이끌어 냈으며</a:t>
            </a: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네이버에서 개발한 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CLOVA OCR</a:t>
            </a:r>
            <a:r>
              <a: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보다 높은성능을 달성 하였다</a:t>
            </a:r>
            <a:r>
              <a: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ko-KR" altLang="en-US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-"/>
              <a:defRPr/>
            </a:pPr>
            <a:endParaRPr xmlns:mc="http://schemas.openxmlformats.org/markup-compatibility/2006" xmlns:hp="http://schemas.haansoft.com/office/presentation/8.0" kumimoji="0" lang="en-US" altLang="ko-KR" sz="1867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49258" y="2072201"/>
            <a:ext cx="6015836" cy="39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7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272</ep:Words>
  <ep:PresentationFormat>화면 슬라이드 쇼(4:3)</ep:PresentationFormat>
  <ep:Paragraphs>76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목차</vt:lpstr>
      <vt:lpstr>TrOCR</vt:lpstr>
      <vt:lpstr>TrOCR</vt:lpstr>
      <vt:lpstr>TrOCR</vt:lpstr>
      <vt:lpstr>TrOCR</vt:lpstr>
      <vt:lpstr>TrOCR</vt:lpstr>
      <vt:lpstr>TrOCR</vt:lpstr>
      <vt:lpstr>TrOCR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2022-12-19T11:19:27.283</dcterms:created>
  <dc:creator>tm011</dc:creator>
  <cp:lastModifiedBy>tm011</cp:lastModifiedBy>
  <dcterms:modified xsi:type="dcterms:W3CDTF">2023-01-15T09:09:51.400</dcterms:modified>
  <cp:revision>58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