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20" r:id="rId6"/>
    <p:sldId id="264" r:id="rId7"/>
    <p:sldId id="301" r:id="rId8"/>
    <p:sldId id="304" r:id="rId9"/>
    <p:sldId id="305" r:id="rId10"/>
    <p:sldId id="306" r:id="rId11"/>
    <p:sldId id="308" r:id="rId12"/>
    <p:sldId id="309" r:id="rId13"/>
    <p:sldId id="311" r:id="rId14"/>
    <p:sldId id="307" r:id="rId15"/>
    <p:sldId id="321" r:id="rId16"/>
    <p:sldId id="302" r:id="rId17"/>
    <p:sldId id="313" r:id="rId18"/>
    <p:sldId id="314" r:id="rId19"/>
    <p:sldId id="322" r:id="rId20"/>
    <p:sldId id="303" r:id="rId21"/>
    <p:sldId id="316" r:id="rId22"/>
    <p:sldId id="317" r:id="rId23"/>
    <p:sldId id="318" r:id="rId24"/>
    <p:sldId id="323" r:id="rId25"/>
    <p:sldId id="319" r:id="rId26"/>
    <p:sldId id="32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3C"/>
    <a:srgbClr val="31326F"/>
    <a:srgbClr val="9DDFD3"/>
    <a:srgbClr val="DB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A68C-F40A-4BB3-9234-26A53A0C0F17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C939F-BFF8-4D54-9E21-7282F9A31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2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933E2-F790-485A-9BB7-B9DF474D8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10795-67AD-44A2-8C03-0C0566D1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DAB75-2E3E-4941-B2F8-2256BEFA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AE85-322A-428E-8907-61AB49CFE541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196A4-02E9-4489-B807-25293031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B56FD-5BE6-467F-B4FE-FC203B66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1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866C-A000-41E4-B842-234C4FA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7AFB3-A64A-4995-A784-01355D81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09B8C-DA32-49DE-B918-601DD2A2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5735-9B9E-4E63-BE3D-6D2B60889C85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2C04-58B4-4B66-BBA5-998D2640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BC0C1-76F4-4576-BF3E-02C47043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BA950-945F-4666-AD4D-BFE43E155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51584-503A-4E80-9E62-F1FDB0A9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C3F92-F20A-4939-84DD-091A3C70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3F8D-9599-4041-AB48-4089D6ADFF32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03E54-E850-4967-A249-2425D680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58C0-8318-4544-B73B-E183DD9C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F6395-31A7-4072-B69B-D618E128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00F43-6E61-4D6F-A553-334C500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3BEF-17AB-4EB3-8B54-C5AAA65C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88EA-5119-43AD-A264-2D1481C9AAF1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45F8A-7B5A-4BBF-821C-5F7250A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33E49-CA7C-4BBE-AEE5-E347F6CE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0D5A76C-9CE8-4B21-BA7D-0245C4EA5860}"/>
              </a:ext>
            </a:extLst>
          </p:cNvPr>
          <p:cNvSpPr/>
          <p:nvPr userDrawn="1"/>
        </p:nvSpPr>
        <p:spPr>
          <a:xfrm>
            <a:off x="0" y="365124"/>
            <a:ext cx="584200" cy="1168400"/>
          </a:xfrm>
          <a:custGeom>
            <a:avLst/>
            <a:gdLst>
              <a:gd name="connsiteX0" fmla="*/ 0 w 662782"/>
              <a:gd name="connsiteY0" fmla="*/ 0 h 1325564"/>
              <a:gd name="connsiteX1" fmla="*/ 662782 w 662782"/>
              <a:gd name="connsiteY1" fmla="*/ 662782 h 1325564"/>
              <a:gd name="connsiteX2" fmla="*/ 0 w 662782"/>
              <a:gd name="connsiteY2" fmla="*/ 1325564 h 132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82" h="1325564">
                <a:moveTo>
                  <a:pt x="0" y="0"/>
                </a:moveTo>
                <a:cubicBezTo>
                  <a:pt x="366044" y="0"/>
                  <a:pt x="662782" y="296738"/>
                  <a:pt x="662782" y="662782"/>
                </a:cubicBezTo>
                <a:cubicBezTo>
                  <a:pt x="662782" y="1028826"/>
                  <a:pt x="366044" y="1325564"/>
                  <a:pt x="0" y="1325564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4635-E764-48F8-85CD-5F1C45D6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DB053-6D1A-4C0A-B232-203B9F1D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49E48-0B0E-4F97-9D38-C5567C9D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57A8A-DE7F-4248-9ECB-0A8BC9241242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0D42-5C80-43DC-983C-F6416AC8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0B8DE-628A-425E-A271-38B9C4A3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DDF3D-C42C-4BB4-81AE-7920DDA6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13D2B-5D54-45FB-83F9-F87F031E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8BCBD-2B0C-4657-8F4E-74BF2EBD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EF1D23-D1EC-43CC-904E-95C54C5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12B2F-6A5A-4034-8B4A-86D222C6163F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1FD8E-87EB-499F-BD83-5854AA84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431ED-DD61-4360-9D4A-F893E97C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A779-F365-419A-AF96-85270A9D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0EBC7-E1AF-4553-A5D7-5CEE138A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D5404F-1526-42FF-B543-86E2DBE9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31FA3-5A61-49D1-BC2A-DDEDF78D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D3AE0-CABA-403F-9C39-DFBE05565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FB85F-B757-49E3-8576-348AAA6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20BC-6F5B-47C7-98F4-F77B17218F1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1C9A5-1806-4F34-A742-6AC19E0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8D89A2-01A9-420D-9365-124350E9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8AFD7-D1E1-4FC5-873B-94D870CD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CBF07-3981-4399-9A22-AA090E0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1988-3A8F-48F7-9B50-2051A16FAC47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93A65-5156-4D18-8D12-5631FF6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25427-62AC-4560-BF18-64F4945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7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B4F28-24B5-4FE6-8EA2-A00A8726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8062-4476-496C-8F83-77684E33CF20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F2C8B-1B4F-4F8E-B287-D05B3272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4F601-9694-458C-831D-21718EF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6B48B-A03D-44E7-8288-B8CB3FD6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C1683-FCA1-4FD8-B96A-67CAEBC4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1A351-32C6-4A4B-A9A1-75AD5A39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AED43-B4C2-4C4F-B4AA-2C4B898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E42-4000-4FAA-BC59-684929054D1A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8536F-2EC0-478B-BCF0-EF9D489B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2FDE0-793E-40CB-A0CD-A9C03AD1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AB882-02C8-4CB3-8133-90CE5B59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31E370-E1ED-438E-9618-081559DDB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A4CF0-ED5F-4B32-B43D-80D296AF9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2CBFC-F0F0-41A4-AA3C-6CC7F9C6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349A-5DC0-420B-9307-8C63133DC83A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050D5-DE6A-4B5A-AA3F-F69E2EA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C82A6-2CD4-479D-A8BB-796C6FF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422A4B-E01A-4F49-8F49-89A4193E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82DB-5CF7-42CE-ADCD-A59CC37E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4EEDC-6090-4B08-BFB8-1ABD5EDB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2A73-3089-40BA-B1DC-79D0ADD2CA89}" type="datetime1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B2D41-3970-4022-8BAE-B6E0A2AB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0EC4C-B0EC-4459-878C-D1A7637D1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8EE5-90D1-494E-993A-DCBB47F35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D8A0-DC82-4B59-A24E-25CB2053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(NLP) AI Practice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E1515-ACAC-4BAB-86A3-073954E9B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Taemin</a:t>
            </a:r>
            <a:r>
              <a:rPr lang="en-US" altLang="ko-KR" dirty="0">
                <a:solidFill>
                  <a:schemeClr val="bg1"/>
                </a:solidFill>
              </a:rPr>
              <a:t> Lee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2023.05.23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67354-5544-4FE4-83AD-5E0C7AF1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8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43682-3783-4B50-8828-18AA69D3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4F910-1065-41B5-A2F9-E5CFF661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1F0F1E2-606D-4B2C-9F52-938BC420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2D8569-6B2D-4943-822A-62B428D7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697975"/>
            <a:ext cx="1166975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8198"/>
            <a:ext cx="9144000" cy="3561604"/>
          </a:xfrm>
        </p:spPr>
        <p:txBody>
          <a:bodyPr>
            <a:normAutofit/>
          </a:bodyPr>
          <a:lstStyle/>
          <a:p>
            <a:r>
              <a:rPr lang="ko-KR" altLang="en-US" dirty="0"/>
              <a:t>기계학습 프레임워크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 err="1"/>
              <a:t>Pytorch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모델 </a:t>
            </a:r>
            <a:r>
              <a:rPr lang="en-US" altLang="ko-KR" dirty="0"/>
              <a:t>: BERT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7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D4A8-0B78-43EA-9EEA-8D848F78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, BERT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50171F-B9E8-41BD-9E0B-BF5ABD6C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06" y="1495425"/>
            <a:ext cx="4050628" cy="674058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B603C-9BE6-4C26-BDA3-53B46953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 descr="베타) BERT 모델 동적 양자화하기 — 파이토치 한국어 튜토리얼 (PyTorch tutorials in Korean)">
            <a:extLst>
              <a:ext uri="{FF2B5EF4-FFF2-40B4-BE49-F238E27FC236}">
                <a16:creationId xmlns:a16="http://schemas.microsoft.com/office/drawing/2014/main" id="{CD1E7ADD-3715-42FD-850B-A4BE682E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89" y="907492"/>
            <a:ext cx="6451906" cy="58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9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 도구 </a:t>
            </a:r>
            <a:r>
              <a:rPr lang="en-US" altLang="ko-KR" dirty="0"/>
              <a:t>: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1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7A78-BC9A-410F-BE2D-70106BF7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081CE-3FFB-4306-813B-1B61B6E8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Google </a:t>
            </a:r>
            <a:r>
              <a:rPr lang="ko-KR" altLang="en-US" dirty="0"/>
              <a:t>에서 제공하는 온라인 기계학습 개발 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A9C97-8944-4011-86CD-3F406A90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 descr="https://post-phinf.pstatic.net/MjAxOTEwMTVfMTE4/MDAxNTcxMTA3ODE4NTcy.KmzXuRSS3HWe4qnBR7esUkTOCPELkbi6fD0khAX8i8kg.9KgltPv7JsznlhiQVmmCxwVFBqLUI03VZaAwFwxUfHkg.JPEG/29.JPG?type=w1200">
            <a:extLst>
              <a:ext uri="{FF2B5EF4-FFF2-40B4-BE49-F238E27FC236}">
                <a16:creationId xmlns:a16="http://schemas.microsoft.com/office/drawing/2014/main" id="{AC6AB26B-1EC9-4F09-9EB5-CBA10D0A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71" y="2516000"/>
            <a:ext cx="8616764" cy="31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F01F02-EC90-472D-9123-09BAE0664F8E}"/>
              </a:ext>
            </a:extLst>
          </p:cNvPr>
          <p:cNvSpPr/>
          <p:nvPr/>
        </p:nvSpPr>
        <p:spPr>
          <a:xfrm>
            <a:off x="5311588" y="60502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그림 출처 </a:t>
            </a:r>
            <a:r>
              <a:rPr lang="en-US" altLang="ko-KR" sz="1100" dirty="0">
                <a:solidFill>
                  <a:srgbClr val="6A9955"/>
                </a:solidFill>
                <a:latin typeface="Consolas" panose="020B0609020204030204" pitchFamily="49" charset="0"/>
              </a:rPr>
              <a:t>: https://post.naver.com/viewer/postView.nhn?volumeNo=26447765</a:t>
            </a:r>
            <a:endParaRPr lang="en-US" altLang="ko-K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9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77034-FD73-4EC9-AD3A-FB29B845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 </a:t>
            </a:r>
            <a:r>
              <a:rPr lang="en-US" altLang="ko-KR" dirty="0"/>
              <a:t>: notebook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EC2D-8884-48A5-A902-345FCC514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작성 및 실행이 가능한 웹 편집 도구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660C3-D6CB-4D66-916F-7E6D8524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F68C76-4CC1-4914-8894-4F4C690A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2358490"/>
            <a:ext cx="5700800" cy="44995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D20D2A-AC23-4879-9EC3-752DE65AF57D}"/>
              </a:ext>
            </a:extLst>
          </p:cNvPr>
          <p:cNvSpPr/>
          <p:nvPr/>
        </p:nvSpPr>
        <p:spPr>
          <a:xfrm>
            <a:off x="3742765" y="4997824"/>
            <a:ext cx="4589929" cy="1751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F36632-660A-495F-8F2B-FB81EA42687E}"/>
              </a:ext>
            </a:extLst>
          </p:cNvPr>
          <p:cNvSpPr/>
          <p:nvPr/>
        </p:nvSpPr>
        <p:spPr>
          <a:xfrm>
            <a:off x="3429000" y="3693459"/>
            <a:ext cx="4903694" cy="1196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6C33EC-ECB6-4D52-A622-9DEB9B6790F1}"/>
              </a:ext>
            </a:extLst>
          </p:cNvPr>
          <p:cNvSpPr/>
          <p:nvPr/>
        </p:nvSpPr>
        <p:spPr>
          <a:xfrm>
            <a:off x="3429000" y="5002307"/>
            <a:ext cx="313765" cy="255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91DB1-1174-466D-AA41-BF330E592F9C}"/>
              </a:ext>
            </a:extLst>
          </p:cNvPr>
          <p:cNvSpPr/>
          <p:nvPr/>
        </p:nvSpPr>
        <p:spPr>
          <a:xfrm>
            <a:off x="3030070" y="4480497"/>
            <a:ext cx="259977" cy="22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E37388-182E-4D13-9BD2-17465CB3384B}"/>
              </a:ext>
            </a:extLst>
          </p:cNvPr>
          <p:cNvSpPr/>
          <p:nvPr/>
        </p:nvSpPr>
        <p:spPr>
          <a:xfrm>
            <a:off x="9227849" y="3693459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텍스트 셀</a:t>
            </a:r>
            <a:r>
              <a:rPr lang="en-US" altLang="ko-KR" b="1" dirty="0">
                <a:solidFill>
                  <a:srgbClr val="31326F"/>
                </a:solidFill>
              </a:rPr>
              <a:t>(cell)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01008A-AB05-4BD8-B196-6D9D2411BADE}"/>
              </a:ext>
            </a:extLst>
          </p:cNvPr>
          <p:cNvSpPr/>
          <p:nvPr/>
        </p:nvSpPr>
        <p:spPr>
          <a:xfrm>
            <a:off x="9227849" y="4997824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코드 셀</a:t>
            </a:r>
            <a:r>
              <a:rPr lang="en-US" altLang="ko-KR" b="1" dirty="0">
                <a:solidFill>
                  <a:srgbClr val="31326F"/>
                </a:solidFill>
              </a:rPr>
              <a:t>(cell)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2CF66-DF22-40BD-BC9C-B4A172320D45}"/>
              </a:ext>
            </a:extLst>
          </p:cNvPr>
          <p:cNvSpPr/>
          <p:nvPr/>
        </p:nvSpPr>
        <p:spPr>
          <a:xfrm>
            <a:off x="973846" y="4968226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코드 실행</a:t>
            </a:r>
            <a:endParaRPr lang="en-US" altLang="ko-KR" b="1" dirty="0">
              <a:solidFill>
                <a:srgbClr val="31326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4D2E4D-2CE1-43F3-AD06-55CEAA5F3FA4}"/>
              </a:ext>
            </a:extLst>
          </p:cNvPr>
          <p:cNvSpPr/>
          <p:nvPr/>
        </p:nvSpPr>
        <p:spPr>
          <a:xfrm>
            <a:off x="743013" y="442357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1326F"/>
                </a:solidFill>
              </a:rPr>
              <a:t>파일 탐색기</a:t>
            </a:r>
            <a:endParaRPr lang="en-US" altLang="ko-KR" b="1" dirty="0">
              <a:solidFill>
                <a:srgbClr val="31326F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63CEEF-8608-4FF4-A3E3-4812486519EE}"/>
              </a:ext>
            </a:extLst>
          </p:cNvPr>
          <p:cNvCxnSpPr>
            <a:cxnSpLocks/>
          </p:cNvCxnSpPr>
          <p:nvPr/>
        </p:nvCxnSpPr>
        <p:spPr>
          <a:xfrm>
            <a:off x="8332694" y="3868271"/>
            <a:ext cx="89515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CF84CB-A6AB-4F92-BF0B-01AFB577EEDC}"/>
              </a:ext>
            </a:extLst>
          </p:cNvPr>
          <p:cNvCxnSpPr>
            <a:cxnSpLocks/>
          </p:cNvCxnSpPr>
          <p:nvPr/>
        </p:nvCxnSpPr>
        <p:spPr>
          <a:xfrm>
            <a:off x="8332694" y="5181600"/>
            <a:ext cx="89515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31D5BCC-FA2A-4CF4-AA0D-438D29BFD871}"/>
              </a:ext>
            </a:extLst>
          </p:cNvPr>
          <p:cNvCxnSpPr>
            <a:cxnSpLocks/>
          </p:cNvCxnSpPr>
          <p:nvPr/>
        </p:nvCxnSpPr>
        <p:spPr>
          <a:xfrm>
            <a:off x="2134915" y="4598894"/>
            <a:ext cx="89515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E2BCB93-304E-4826-A35D-811FD30771A5}"/>
              </a:ext>
            </a:extLst>
          </p:cNvPr>
          <p:cNvCxnSpPr>
            <a:cxnSpLocks/>
          </p:cNvCxnSpPr>
          <p:nvPr/>
        </p:nvCxnSpPr>
        <p:spPr>
          <a:xfrm>
            <a:off x="2120153" y="5132294"/>
            <a:ext cx="130884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7C65-FA5F-4725-81B8-B3BAE06F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37CC-ADEF-4864-A3EC-D29DB7AF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F97B6C-E2EF-4DB1-ADE0-8A217439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8227A-8909-4FDC-B98D-D4B39C5C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4" y="1825625"/>
            <a:ext cx="10918052" cy="42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Let’s practice!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  <a:br>
              <a:rPr lang="en-US" altLang="ko-KR" dirty="0"/>
            </a:br>
            <a:r>
              <a:rPr lang="en-US" altLang="ko-KR" dirty="0"/>
              <a:t>(via API)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6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 </a:t>
            </a:r>
            <a:r>
              <a:rPr lang="en-US" altLang="ko-KR" dirty="0"/>
              <a:t>(via API)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C48A-30A1-4BEB-A0F4-03ABF67BC1B4}"/>
              </a:ext>
            </a:extLst>
          </p:cNvPr>
          <p:cNvSpPr txBox="1"/>
          <p:nvPr/>
        </p:nvSpPr>
        <p:spPr>
          <a:xfrm>
            <a:off x="2621559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14E53B-EAD4-4952-9133-D334C830E329}"/>
              </a:ext>
            </a:extLst>
          </p:cNvPr>
          <p:cNvSpPr/>
          <p:nvPr/>
        </p:nvSpPr>
        <p:spPr>
          <a:xfrm>
            <a:off x="4555222" y="2737119"/>
            <a:ext cx="2223083" cy="13632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모델 </a:t>
            </a:r>
            <a:r>
              <a:rPr lang="en-US" altLang="ko-KR" dirty="0">
                <a:solidFill>
                  <a:sysClr val="windowText" lastClr="000000"/>
                </a:solidFill>
              </a:rPr>
              <a:t>API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1BBDF-7032-4E9B-9DEC-60EAEC160214}"/>
              </a:ext>
            </a:extLst>
          </p:cNvPr>
          <p:cNvSpPr txBox="1"/>
          <p:nvPr/>
        </p:nvSpPr>
        <p:spPr>
          <a:xfrm>
            <a:off x="7382311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AE0E0-BD9A-4F8A-A1AB-18440F119178}"/>
              </a:ext>
            </a:extLst>
          </p:cNvPr>
          <p:cNvCxnSpPr/>
          <p:nvPr/>
        </p:nvCxnSpPr>
        <p:spPr>
          <a:xfrm>
            <a:off x="4106411" y="3418724"/>
            <a:ext cx="448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1D351D-44F9-41B2-83CF-91F567716396}"/>
              </a:ext>
            </a:extLst>
          </p:cNvPr>
          <p:cNvCxnSpPr>
            <a:cxnSpLocks/>
          </p:cNvCxnSpPr>
          <p:nvPr/>
        </p:nvCxnSpPr>
        <p:spPr>
          <a:xfrm flipV="1">
            <a:off x="6778305" y="3418724"/>
            <a:ext cx="604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FCBB1E8-1687-42C9-914F-CD5FE69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63" y="1832016"/>
            <a:ext cx="3074566" cy="31939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4CBD81-DD97-4AE3-847E-96E494737118}"/>
              </a:ext>
            </a:extLst>
          </p:cNvPr>
          <p:cNvSpPr txBox="1"/>
          <p:nvPr/>
        </p:nvSpPr>
        <p:spPr>
          <a:xfrm>
            <a:off x="74451" y="2967334"/>
            <a:ext cx="257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컴퓨터를 이용해 삶의 방정식을 푸는 르네상스 시대의 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34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7C65-FA5F-4725-81B8-B3BAE06F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37CC-ADEF-4864-A3EC-D29DB7AF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F97B6C-E2EF-4DB1-ADE0-8A217439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8227A-8909-4FDC-B98D-D4B39C5C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4" y="1825625"/>
            <a:ext cx="10918052" cy="42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 </a:t>
            </a:r>
            <a:r>
              <a:rPr lang="en-US" altLang="ko-KR" dirty="0"/>
              <a:t>(via API)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3A471-0053-4804-8C42-A765FB2C7314}"/>
              </a:ext>
            </a:extLst>
          </p:cNvPr>
          <p:cNvSpPr txBox="1"/>
          <p:nvPr/>
        </p:nvSpPr>
        <p:spPr>
          <a:xfrm>
            <a:off x="2118508" y="2498264"/>
            <a:ext cx="2743200" cy="136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프롬프트 작성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/>
              <a:t>API </a:t>
            </a:r>
            <a:r>
              <a:rPr lang="ko-KR" altLang="en-US" b="1" dirty="0"/>
              <a:t>호출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0B537-2CF7-461A-82B8-88ECA8CB21E7}"/>
              </a:ext>
            </a:extLst>
          </p:cNvPr>
          <p:cNvSpPr txBox="1"/>
          <p:nvPr/>
        </p:nvSpPr>
        <p:spPr>
          <a:xfrm>
            <a:off x="7994873" y="2498264"/>
            <a:ext cx="3706906" cy="13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 err="1">
                <a:solidFill>
                  <a:srgbClr val="31326F"/>
                </a:solidFill>
              </a:rPr>
              <a:t>OpenAI</a:t>
            </a:r>
            <a:r>
              <a:rPr lang="en-US" altLang="ko-KR" b="1" dirty="0">
                <a:solidFill>
                  <a:srgbClr val="31326F"/>
                </a:solidFill>
              </a:rPr>
              <a:t> Playground, </a:t>
            </a:r>
            <a:r>
              <a:rPr lang="en-US" altLang="ko-KR" b="1" dirty="0" err="1">
                <a:solidFill>
                  <a:srgbClr val="31326F"/>
                </a:solidFill>
              </a:rPr>
              <a:t>Langchain</a:t>
            </a:r>
            <a:endParaRPr lang="en-US" altLang="ko-KR" b="1" dirty="0">
              <a:solidFill>
                <a:srgbClr val="31326F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err="1">
                <a:solidFill>
                  <a:srgbClr val="31326F"/>
                </a:solidFill>
              </a:rPr>
              <a:t>OpenAI</a:t>
            </a:r>
            <a:r>
              <a:rPr lang="en-US" altLang="ko-KR" b="1" dirty="0">
                <a:solidFill>
                  <a:srgbClr val="31326F"/>
                </a:solidFill>
              </a:rPr>
              <a:t>, MS Azure, Google Cloud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23FA72-E4A4-4D2E-B4BA-0C67F5E895A2}"/>
              </a:ext>
            </a:extLst>
          </p:cNvPr>
          <p:cNvCxnSpPr>
            <a:cxnSpLocks/>
          </p:cNvCxnSpPr>
          <p:nvPr/>
        </p:nvCxnSpPr>
        <p:spPr>
          <a:xfrm>
            <a:off x="4065495" y="2980765"/>
            <a:ext cx="370690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12CBF8C-D246-4C7E-B43D-97E43A81AD29}"/>
              </a:ext>
            </a:extLst>
          </p:cNvPr>
          <p:cNvCxnSpPr>
            <a:cxnSpLocks/>
          </p:cNvCxnSpPr>
          <p:nvPr/>
        </p:nvCxnSpPr>
        <p:spPr>
          <a:xfrm>
            <a:off x="4065495" y="3691965"/>
            <a:ext cx="370690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7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7C65-FA5F-4725-81B8-B3BAE06F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37CC-ADEF-4864-A3EC-D29DB7AF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F97B6C-E2EF-4DB1-ADE0-8A217439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98227A-8909-4FDC-B98D-D4B39C5C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74" y="1825625"/>
            <a:ext cx="10918052" cy="42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Let’s practice!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0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5FC1C-61CD-4E33-BF27-D8FA2F2E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en-US" altLang="ko-KR" dirty="0"/>
              <a:t> Playground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5A5A96-F8FF-4064-A9DB-917718088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503" y="1801067"/>
            <a:ext cx="10970994" cy="492040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4A8A60-A664-4B53-98E9-559C9D5D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C48A-30A1-4BEB-A0F4-03ABF67BC1B4}"/>
              </a:ext>
            </a:extLst>
          </p:cNvPr>
          <p:cNvSpPr txBox="1"/>
          <p:nvPr/>
        </p:nvSpPr>
        <p:spPr>
          <a:xfrm>
            <a:off x="2621559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14E53B-EAD4-4952-9133-D334C830E329}"/>
              </a:ext>
            </a:extLst>
          </p:cNvPr>
          <p:cNvSpPr/>
          <p:nvPr/>
        </p:nvSpPr>
        <p:spPr>
          <a:xfrm>
            <a:off x="4555222" y="2737119"/>
            <a:ext cx="2223083" cy="13632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1BBDF-7032-4E9B-9DEC-60EAEC160214}"/>
              </a:ext>
            </a:extLst>
          </p:cNvPr>
          <p:cNvSpPr txBox="1"/>
          <p:nvPr/>
        </p:nvSpPr>
        <p:spPr>
          <a:xfrm>
            <a:off x="7382311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AE0E0-BD9A-4F8A-A1AB-18440F119178}"/>
              </a:ext>
            </a:extLst>
          </p:cNvPr>
          <p:cNvCxnSpPr/>
          <p:nvPr/>
        </p:nvCxnSpPr>
        <p:spPr>
          <a:xfrm>
            <a:off x="4106411" y="3418724"/>
            <a:ext cx="448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1D351D-44F9-41B2-83CF-91F567716396}"/>
              </a:ext>
            </a:extLst>
          </p:cNvPr>
          <p:cNvCxnSpPr>
            <a:cxnSpLocks/>
          </p:cNvCxnSpPr>
          <p:nvPr/>
        </p:nvCxnSpPr>
        <p:spPr>
          <a:xfrm flipV="1">
            <a:off x="6778305" y="3418724"/>
            <a:ext cx="604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0E6EE0-5A62-4FFD-AC30-D75807C4F3DD}"/>
              </a:ext>
            </a:extLst>
          </p:cNvPr>
          <p:cNvSpPr/>
          <p:nvPr/>
        </p:nvSpPr>
        <p:spPr>
          <a:xfrm>
            <a:off x="3902979" y="4668684"/>
            <a:ext cx="3527570" cy="658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기계 학습 알고리즘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866343-E4A4-443A-8BC8-3FC208F724B2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2936226" y="4031149"/>
            <a:ext cx="1394512" cy="538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B848B08-16D7-41CA-809A-E81A6504B5E5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rot="5400000">
            <a:off x="7080387" y="3953552"/>
            <a:ext cx="1394512" cy="69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CC2E9B-9062-4A9A-9291-A08436265118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5666764" y="4100330"/>
            <a:ext cx="0" cy="5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FCBB1E8-1687-42C9-914F-CD5FE69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63" y="1832016"/>
            <a:ext cx="3074566" cy="31939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4CBD81-DD97-4AE3-847E-96E494737118}"/>
              </a:ext>
            </a:extLst>
          </p:cNvPr>
          <p:cNvSpPr txBox="1"/>
          <p:nvPr/>
        </p:nvSpPr>
        <p:spPr>
          <a:xfrm>
            <a:off x="74451" y="2967334"/>
            <a:ext cx="257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컴퓨터를 이용해 삶의 방정식을 푸는 르네상스 시대의 신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1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4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C48A-30A1-4BEB-A0F4-03ABF67BC1B4}"/>
              </a:ext>
            </a:extLst>
          </p:cNvPr>
          <p:cNvSpPr txBox="1"/>
          <p:nvPr/>
        </p:nvSpPr>
        <p:spPr>
          <a:xfrm>
            <a:off x="528300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데이터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14E53B-EAD4-4952-9133-D334C830E329}"/>
              </a:ext>
            </a:extLst>
          </p:cNvPr>
          <p:cNvSpPr/>
          <p:nvPr/>
        </p:nvSpPr>
        <p:spPr>
          <a:xfrm>
            <a:off x="2461963" y="2737119"/>
            <a:ext cx="2223083" cy="136321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1BBDF-7032-4E9B-9DEC-60EAEC160214}"/>
              </a:ext>
            </a:extLst>
          </p:cNvPr>
          <p:cNvSpPr txBox="1"/>
          <p:nvPr/>
        </p:nvSpPr>
        <p:spPr>
          <a:xfrm>
            <a:off x="5289052" y="3234058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데이터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FAE0E0-BD9A-4F8A-A1AB-18440F119178}"/>
              </a:ext>
            </a:extLst>
          </p:cNvPr>
          <p:cNvCxnSpPr/>
          <p:nvPr/>
        </p:nvCxnSpPr>
        <p:spPr>
          <a:xfrm>
            <a:off x="2013152" y="3418724"/>
            <a:ext cx="448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1D351D-44F9-41B2-83CF-91F567716396}"/>
              </a:ext>
            </a:extLst>
          </p:cNvPr>
          <p:cNvCxnSpPr>
            <a:cxnSpLocks/>
          </p:cNvCxnSpPr>
          <p:nvPr/>
        </p:nvCxnSpPr>
        <p:spPr>
          <a:xfrm flipV="1">
            <a:off x="4685046" y="3418724"/>
            <a:ext cx="604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0E6EE0-5A62-4FFD-AC30-D75807C4F3DD}"/>
              </a:ext>
            </a:extLst>
          </p:cNvPr>
          <p:cNvSpPr/>
          <p:nvPr/>
        </p:nvSpPr>
        <p:spPr>
          <a:xfrm>
            <a:off x="1809720" y="4668684"/>
            <a:ext cx="3527570" cy="6584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기계 학습 알고리즘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866343-E4A4-443A-8BC8-3FC208F724B2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842967" y="4031149"/>
            <a:ext cx="1394512" cy="538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B848B08-16D7-41CA-809A-E81A6504B5E5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rot="5400000">
            <a:off x="4987128" y="3953552"/>
            <a:ext cx="1394512" cy="69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CC2E9B-9062-4A9A-9291-A08436265118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3573505" y="4100330"/>
            <a:ext cx="0" cy="56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F3A471-0053-4804-8C42-A765FB2C7314}"/>
              </a:ext>
            </a:extLst>
          </p:cNvPr>
          <p:cNvSpPr txBox="1"/>
          <p:nvPr/>
        </p:nvSpPr>
        <p:spPr>
          <a:xfrm>
            <a:off x="7851437" y="2008935"/>
            <a:ext cx="2743200" cy="344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데이터 수집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기계 학습 프레임워크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모델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도구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서버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30AF9-A0A7-4B09-A637-C049A9A4E99D}"/>
              </a:ext>
            </a:extLst>
          </p:cNvPr>
          <p:cNvSpPr txBox="1"/>
          <p:nvPr/>
        </p:nvSpPr>
        <p:spPr>
          <a:xfrm>
            <a:off x="7851437" y="5449300"/>
            <a:ext cx="3031716" cy="6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∞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 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모델 구조 연구 및 실험</a:t>
            </a:r>
          </a:p>
        </p:txBody>
      </p:sp>
    </p:spTree>
    <p:extLst>
      <p:ext uri="{BB962C8B-B14F-4D97-AF65-F5344CB8AC3E}">
        <p14:creationId xmlns:p14="http://schemas.microsoft.com/office/powerpoint/2010/main" val="277468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8EA8-9C22-46ED-93FA-A8B828F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개발 구성요소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9DC94-6478-4C78-886C-D6F3D64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18351-03D1-4416-AD9C-9DC282729F78}"/>
              </a:ext>
            </a:extLst>
          </p:cNvPr>
          <p:cNvSpPr txBox="1"/>
          <p:nvPr/>
        </p:nvSpPr>
        <p:spPr>
          <a:xfrm>
            <a:off x="1073790" y="1580990"/>
            <a:ext cx="14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AI Program</a:t>
            </a:r>
            <a:endParaRPr lang="ko-KR" alt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3A471-0053-4804-8C42-A765FB2C7314}"/>
              </a:ext>
            </a:extLst>
          </p:cNvPr>
          <p:cNvSpPr txBox="1"/>
          <p:nvPr/>
        </p:nvSpPr>
        <p:spPr>
          <a:xfrm>
            <a:off x="2118508" y="2498264"/>
            <a:ext cx="2743200" cy="344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데이터 수집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기계 학습 프레임워크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모델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도구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/>
              <a:t>개발 서버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0B537-2CF7-461A-82B8-88ECA8CB21E7}"/>
              </a:ext>
            </a:extLst>
          </p:cNvPr>
          <p:cNvSpPr txBox="1"/>
          <p:nvPr/>
        </p:nvSpPr>
        <p:spPr>
          <a:xfrm>
            <a:off x="7994873" y="2498264"/>
            <a:ext cx="2743200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AI Hub, </a:t>
            </a:r>
            <a:r>
              <a:rPr lang="en-US" altLang="ko-KR" sz="1400" b="1" dirty="0" err="1">
                <a:solidFill>
                  <a:srgbClr val="31326F"/>
                </a:solidFill>
              </a:rPr>
              <a:t>HuggingfaceHub</a:t>
            </a:r>
            <a:endParaRPr lang="en-US" altLang="ko-KR" sz="1400" b="1" dirty="0">
              <a:solidFill>
                <a:srgbClr val="31326F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ko-KR" b="1" dirty="0" err="1">
                <a:solidFill>
                  <a:srgbClr val="31326F"/>
                </a:solidFill>
              </a:rPr>
              <a:t>Pytorch</a:t>
            </a:r>
            <a:r>
              <a:rPr lang="en-US" altLang="ko-KR" b="1" dirty="0">
                <a:solidFill>
                  <a:srgbClr val="31326F"/>
                </a:solidFill>
              </a:rPr>
              <a:t>, </a:t>
            </a:r>
            <a:r>
              <a:rPr lang="en-US" altLang="ko-KR" sz="1400" b="1" dirty="0">
                <a:solidFill>
                  <a:srgbClr val="31326F"/>
                </a:solidFill>
              </a:rPr>
              <a:t>TensorFlow</a:t>
            </a: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BERT, </a:t>
            </a:r>
            <a:r>
              <a:rPr lang="en-US" altLang="ko-KR" sz="1400" b="1" dirty="0">
                <a:solidFill>
                  <a:srgbClr val="31326F"/>
                </a:solidFill>
              </a:rPr>
              <a:t>GPT</a:t>
            </a:r>
          </a:p>
          <a:p>
            <a:pPr>
              <a:lnSpc>
                <a:spcPct val="250000"/>
              </a:lnSpc>
            </a:pPr>
            <a:r>
              <a:rPr lang="en-US" altLang="ko-KR" b="1" dirty="0">
                <a:solidFill>
                  <a:srgbClr val="31326F"/>
                </a:solidFill>
              </a:rPr>
              <a:t>Google </a:t>
            </a:r>
            <a:r>
              <a:rPr lang="en-US" altLang="ko-KR" b="1" dirty="0" err="1">
                <a:solidFill>
                  <a:srgbClr val="31326F"/>
                </a:solidFill>
              </a:rPr>
              <a:t>Colab</a:t>
            </a:r>
            <a:endParaRPr lang="en-US" altLang="ko-KR" b="1" i="1" dirty="0">
              <a:solidFill>
                <a:srgbClr val="31326F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23FA72-E4A4-4D2E-B4BA-0C67F5E895A2}"/>
              </a:ext>
            </a:extLst>
          </p:cNvPr>
          <p:cNvCxnSpPr>
            <a:cxnSpLocks/>
          </p:cNvCxnSpPr>
          <p:nvPr/>
        </p:nvCxnSpPr>
        <p:spPr>
          <a:xfrm>
            <a:off x="4065495" y="2980765"/>
            <a:ext cx="370690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1827E1-FAD9-4C29-8D6A-D05246790EAF}"/>
              </a:ext>
            </a:extLst>
          </p:cNvPr>
          <p:cNvCxnSpPr>
            <a:cxnSpLocks/>
          </p:cNvCxnSpPr>
          <p:nvPr/>
        </p:nvCxnSpPr>
        <p:spPr>
          <a:xfrm>
            <a:off x="4899212" y="3666565"/>
            <a:ext cx="287318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1AF1D6-AC13-4AB4-9444-ACF173CD581D}"/>
              </a:ext>
            </a:extLst>
          </p:cNvPr>
          <p:cNvCxnSpPr>
            <a:cxnSpLocks/>
          </p:cNvCxnSpPr>
          <p:nvPr/>
        </p:nvCxnSpPr>
        <p:spPr>
          <a:xfrm>
            <a:off x="3719572" y="5037250"/>
            <a:ext cx="405282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C56F32-C0DE-4825-B2F4-05BF478D73E1}"/>
              </a:ext>
            </a:extLst>
          </p:cNvPr>
          <p:cNvCxnSpPr>
            <a:cxnSpLocks/>
          </p:cNvCxnSpPr>
          <p:nvPr/>
        </p:nvCxnSpPr>
        <p:spPr>
          <a:xfrm flipV="1">
            <a:off x="3675530" y="5037250"/>
            <a:ext cx="4096871" cy="69476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81EA95-BD9D-427A-B318-4FFBC90D34F0}"/>
              </a:ext>
            </a:extLst>
          </p:cNvPr>
          <p:cNvCxnSpPr>
            <a:cxnSpLocks/>
          </p:cNvCxnSpPr>
          <p:nvPr/>
        </p:nvCxnSpPr>
        <p:spPr>
          <a:xfrm>
            <a:off x="4065495" y="4389688"/>
            <a:ext cx="370690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B2F87-7508-4D49-8A52-B5FD0A3F6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: AI Hub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81545-B359-489E-A82E-86A22E6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51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1530A-3015-4DC1-83F6-3C28403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A56C00-D5B6-458C-8E24-5CA3EA35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307" y="1825625"/>
            <a:ext cx="8478812" cy="4351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AE522-CE3E-429F-8585-85B15D1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B39F78-AB60-4D10-A21A-4ADC86302513}"/>
              </a:ext>
            </a:extLst>
          </p:cNvPr>
          <p:cNvSpPr txBox="1">
            <a:spLocks/>
          </p:cNvSpPr>
          <p:nvPr/>
        </p:nvSpPr>
        <p:spPr>
          <a:xfrm>
            <a:off x="7736542" y="835025"/>
            <a:ext cx="4087905" cy="55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https://www.aihub.or.kr/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A399BF-949C-48BB-B7F4-F7118BCC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1" y="1768091"/>
            <a:ext cx="359142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2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C3EE1-EA74-44E3-9D3D-DF693699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Hub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D9CE7-4955-4011-A878-9128F925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8EE5-90D1-494E-993A-DCBB47F35F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3DFE7-44CF-4799-B631-F4E30FA2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46" y="1492624"/>
            <a:ext cx="7396810" cy="5365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BE08CA-7CB6-42DA-9D09-D9056F7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010" y="1558350"/>
            <a:ext cx="3756904" cy="1362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0907D9-FAC8-47A9-8587-C4AE586EA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010" y="2921296"/>
            <a:ext cx="2324954" cy="668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24DB86-9D14-4E97-A219-CD584F0D1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10" y="3589326"/>
            <a:ext cx="3827002" cy="563499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487EC1C-ADB7-4FC7-8B6E-47C2E3779D48}"/>
              </a:ext>
            </a:extLst>
          </p:cNvPr>
          <p:cNvSpPr txBox="1">
            <a:spLocks/>
          </p:cNvSpPr>
          <p:nvPr/>
        </p:nvSpPr>
        <p:spPr>
          <a:xfrm>
            <a:off x="7736542" y="835025"/>
            <a:ext cx="4087905" cy="55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https://www.aihub.or.kr/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C3CF7-55E4-42DE-B8D1-DA4ACEE4045B}"/>
              </a:ext>
            </a:extLst>
          </p:cNvPr>
          <p:cNvSpPr/>
          <p:nvPr/>
        </p:nvSpPr>
        <p:spPr>
          <a:xfrm>
            <a:off x="663388" y="4119282"/>
            <a:ext cx="3079377" cy="582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E32A47-CCC8-4DFC-9D0F-17643628036F}"/>
              </a:ext>
            </a:extLst>
          </p:cNvPr>
          <p:cNvSpPr/>
          <p:nvPr/>
        </p:nvSpPr>
        <p:spPr>
          <a:xfrm>
            <a:off x="8240805" y="1545431"/>
            <a:ext cx="3751109" cy="7154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6072C4-4F7B-406C-83F4-99A20C07D210}"/>
              </a:ext>
            </a:extLst>
          </p:cNvPr>
          <p:cNvCxnSpPr/>
          <p:nvPr/>
        </p:nvCxnSpPr>
        <p:spPr>
          <a:xfrm flipV="1">
            <a:off x="3742765" y="1545431"/>
            <a:ext cx="4492245" cy="2573851"/>
          </a:xfrm>
          <a:prstGeom prst="lin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3025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93C"/>
      </a:accent1>
      <a:accent2>
        <a:srgbClr val="DBF6E9"/>
      </a:accent2>
      <a:accent3>
        <a:srgbClr val="9DDFD3"/>
      </a:accent3>
      <a:accent4>
        <a:srgbClr val="31326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CBCEA0447B9A4B85B57EC21892553C" ma:contentTypeVersion="12" ma:contentTypeDescription="새 문서를 만듭니다." ma:contentTypeScope="" ma:versionID="ff3ee406058343a6cf0f8232d3ebde84">
  <xsd:schema xmlns:xsd="http://www.w3.org/2001/XMLSchema" xmlns:xs="http://www.w3.org/2001/XMLSchema" xmlns:p="http://schemas.microsoft.com/office/2006/metadata/properties" xmlns:ns3="7f54d80b-bbf9-496e-b309-84ee45432ba1" xmlns:ns4="15c2b188-a25e-48b2-8ce7-dc3138906521" targetNamespace="http://schemas.microsoft.com/office/2006/metadata/properties" ma:root="true" ma:fieldsID="15812c1188d05dc797eff16b467a580c" ns3:_="" ns4:_="">
    <xsd:import namespace="7f54d80b-bbf9-496e-b309-84ee45432ba1"/>
    <xsd:import namespace="15c2b188-a25e-48b2-8ce7-dc313890652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4d80b-bbf9-496e-b309-84ee45432ba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2b188-a25e-48b2-8ce7-dc31389065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DBEC66-DF28-4D6A-8B9A-A63D9338A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4d80b-bbf9-496e-b309-84ee45432ba1"/>
    <ds:schemaRef ds:uri="15c2b188-a25e-48b2-8ce7-dc31389065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5D871C-8E69-4025-91CB-8099C51F5A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F5EBC0-7C0B-4CEA-B548-3350383D07BA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15c2b188-a25e-48b2-8ce7-dc3138906521"/>
    <ds:schemaRef ds:uri="7f54d80b-bbf9-496e-b309-84ee45432ba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285</Words>
  <Application>Microsoft Office PowerPoint</Application>
  <PresentationFormat>와이드스크린</PresentationFormat>
  <Paragraphs>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G마켓 산스 TTF Medium</vt:lpstr>
      <vt:lpstr>KoPubWorld돋움체_Pro Bold</vt:lpstr>
      <vt:lpstr>KoPubWorld돋움체_Pro Medium</vt:lpstr>
      <vt:lpstr>맑은 고딕</vt:lpstr>
      <vt:lpstr>Arial</vt:lpstr>
      <vt:lpstr>Consolas</vt:lpstr>
      <vt:lpstr>Office 테마</vt:lpstr>
      <vt:lpstr>(NLP) AI Practice</vt:lpstr>
      <vt:lpstr>실습 목표</vt:lpstr>
      <vt:lpstr>인공지능 개발 구성요소</vt:lpstr>
      <vt:lpstr>인공지능 개발 구성요소</vt:lpstr>
      <vt:lpstr>인공지능 개발 구성요소</vt:lpstr>
      <vt:lpstr>인공지능 개발 구성요소</vt:lpstr>
      <vt:lpstr>데이터 : AI Hub</vt:lpstr>
      <vt:lpstr>AI Hub</vt:lpstr>
      <vt:lpstr>AI Hub</vt:lpstr>
      <vt:lpstr>실습 데이터</vt:lpstr>
      <vt:lpstr>기계학습 프레임워크 :  Pytorch  모델 : BERT</vt:lpstr>
      <vt:lpstr>Pytorch, BERT</vt:lpstr>
      <vt:lpstr>개발 도구 : Colab</vt:lpstr>
      <vt:lpstr>Colab</vt:lpstr>
      <vt:lpstr>Colab : notebook</vt:lpstr>
      <vt:lpstr>실습 목표</vt:lpstr>
      <vt:lpstr>Let’s practice!</vt:lpstr>
      <vt:lpstr>인공지능 개발 구성요소 (via API)</vt:lpstr>
      <vt:lpstr>인공지능 개발 구성요소 (via API)</vt:lpstr>
      <vt:lpstr>인공지능 개발 구성요소 (via API)</vt:lpstr>
      <vt:lpstr>실습 목표</vt:lpstr>
      <vt:lpstr>Let’s practice!</vt:lpstr>
      <vt:lpstr>OpenAI Playground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MRC</dc:title>
  <dc:creator>이태민</dc:creator>
  <cp:lastModifiedBy>이 태민</cp:lastModifiedBy>
  <cp:revision>106</cp:revision>
  <dcterms:created xsi:type="dcterms:W3CDTF">2021-03-24T07:08:28Z</dcterms:created>
  <dcterms:modified xsi:type="dcterms:W3CDTF">2023-05-23T03:13:01Z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0x010100C9CBCEA0447B9A4B85B57EC21892553C</vt:lpwstr>
  </property>
</Properties>
</file>