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57" r:id="rId6"/>
    <p:sldId id="259" r:id="rId7"/>
    <p:sldId id="263" r:id="rId8"/>
    <p:sldId id="271" r:id="rId9"/>
    <p:sldId id="272" r:id="rId10"/>
    <p:sldId id="275" r:id="rId11"/>
    <p:sldId id="274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77" r:id="rId20"/>
    <p:sldId id="269" r:id="rId21"/>
    <p:sldId id="270" r:id="rId22"/>
    <p:sldId id="266" r:id="rId23"/>
    <p:sldId id="265" r:id="rId24"/>
    <p:sldId id="268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B6D2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4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7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889504"/>
            <a:ext cx="12192000" cy="169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760976"/>
            <a:ext cx="10515600" cy="1328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4589463"/>
            <a:ext cx="12192000" cy="86169"/>
          </a:xfrm>
          <a:prstGeom prst="rect">
            <a:avLst/>
          </a:prstGeom>
          <a:solidFill>
            <a:srgbClr val="6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6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1630-1B50-410F-B92A-A48BD395199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9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34" Type="http://schemas.openxmlformats.org/officeDocument/2006/relationships/image" Target="../media/image38.png"/><Relationship Id="rId12" Type="http://schemas.openxmlformats.org/officeDocument/2006/relationships/image" Target="../media/image52.png"/><Relationship Id="rId25" Type="http://schemas.openxmlformats.org/officeDocument/2006/relationships/image" Target="../media/image69.png"/><Relationship Id="rId33" Type="http://schemas.openxmlformats.org/officeDocument/2006/relationships/image" Target="../media/image37.png"/><Relationship Id="rId20" Type="http://schemas.openxmlformats.org/officeDocument/2006/relationships/image" Target="../media/image64.png"/><Relationship Id="rId29" Type="http://schemas.openxmlformats.org/officeDocument/2006/relationships/image" Target="../media/image25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8.png"/><Relationship Id="rId32" Type="http://schemas.openxmlformats.org/officeDocument/2006/relationships/image" Target="../media/image341.png"/><Relationship Id="rId37" Type="http://schemas.openxmlformats.org/officeDocument/2006/relationships/image" Target="../media/image33.png"/><Relationship Id="rId23" Type="http://schemas.openxmlformats.org/officeDocument/2006/relationships/image" Target="../media/image67.png"/><Relationship Id="rId28" Type="http://schemas.openxmlformats.org/officeDocument/2006/relationships/image" Target="../media/image210.png"/><Relationship Id="rId36" Type="http://schemas.openxmlformats.org/officeDocument/2006/relationships/image" Target="../media/image40.png"/><Relationship Id="rId19" Type="http://schemas.openxmlformats.org/officeDocument/2006/relationships/image" Target="../media/image63.png"/><Relationship Id="rId31" Type="http://schemas.openxmlformats.org/officeDocument/2006/relationships/image" Target="../media/image310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281.png"/><Relationship Id="rId35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9" Type="http://schemas.openxmlformats.org/officeDocument/2006/relationships/image" Target="../media/image75.png"/><Relationship Id="rId21" Type="http://schemas.openxmlformats.org/officeDocument/2006/relationships/image" Target="../media/image65.png"/><Relationship Id="rId34" Type="http://schemas.openxmlformats.org/officeDocument/2006/relationships/image" Target="../media/image55.png"/><Relationship Id="rId42" Type="http://schemas.openxmlformats.org/officeDocument/2006/relationships/image" Target="../media/image21.png"/><Relationship Id="rId12" Type="http://schemas.openxmlformats.org/officeDocument/2006/relationships/image" Target="../media/image52.png"/><Relationship Id="rId33" Type="http://schemas.openxmlformats.org/officeDocument/2006/relationships/image" Target="../media/image54.png"/><Relationship Id="rId38" Type="http://schemas.openxmlformats.org/officeDocument/2006/relationships/image" Target="../media/image74.png"/><Relationship Id="rId46" Type="http://schemas.openxmlformats.org/officeDocument/2006/relationships/image" Target="../media/image34.png"/><Relationship Id="rId20" Type="http://schemas.openxmlformats.org/officeDocument/2006/relationships/image" Target="../media/image64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461.png"/><Relationship Id="rId32" Type="http://schemas.openxmlformats.org/officeDocument/2006/relationships/image" Target="../media/image53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31.png"/><Relationship Id="rId23" Type="http://schemas.openxmlformats.org/officeDocument/2006/relationships/image" Target="../media/image67.png"/><Relationship Id="rId28" Type="http://schemas.openxmlformats.org/officeDocument/2006/relationships/image" Target="../media/image48.png"/><Relationship Id="rId36" Type="http://schemas.openxmlformats.org/officeDocument/2006/relationships/image" Target="../media/image72.png"/><Relationship Id="rId19" Type="http://schemas.openxmlformats.org/officeDocument/2006/relationships/image" Target="../media/image63.png"/><Relationship Id="rId31" Type="http://schemas.openxmlformats.org/officeDocument/2006/relationships/image" Target="../media/image51.png"/><Relationship Id="rId44" Type="http://schemas.openxmlformats.org/officeDocument/2006/relationships/image" Target="../media/image28.png"/><Relationship Id="rId22" Type="http://schemas.openxmlformats.org/officeDocument/2006/relationships/image" Target="../media/image66.png"/><Relationship Id="rId27" Type="http://schemas.openxmlformats.org/officeDocument/2006/relationships/image" Target="../media/image471.png"/><Relationship Id="rId30" Type="http://schemas.openxmlformats.org/officeDocument/2006/relationships/image" Target="../media/image50.png"/><Relationship Id="rId35" Type="http://schemas.openxmlformats.org/officeDocument/2006/relationships/image" Target="../media/image56.png"/><Relationship Id="rId4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8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3" Type="http://schemas.openxmlformats.org/officeDocument/2006/relationships/image" Target="../media/image118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2" Type="http://schemas.openxmlformats.org/officeDocument/2006/relationships/image" Target="../media/image117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19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2.png"/><Relationship Id="rId7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54.png"/><Relationship Id="rId10" Type="http://schemas.openxmlformats.org/officeDocument/2006/relationships/image" Target="../media/image157.png"/><Relationship Id="rId4" Type="http://schemas.openxmlformats.org/officeDocument/2006/relationships/image" Target="../media/image153.png"/><Relationship Id="rId9" Type="http://schemas.openxmlformats.org/officeDocument/2006/relationships/image" Target="../media/image1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nlp-sequence-models/lecture/ftkzt/recurrent-neural-network-model" TargetMode="Externa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0.png"/><Relationship Id="rId3" Type="http://schemas.openxmlformats.org/officeDocument/2006/relationships/image" Target="../media/image165.png"/><Relationship Id="rId7" Type="http://schemas.openxmlformats.org/officeDocument/2006/relationships/image" Target="../media/image350.png"/><Relationship Id="rId12" Type="http://schemas.openxmlformats.org/officeDocument/2006/relationships/image" Target="../media/image400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470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15" Type="http://schemas.openxmlformats.org/officeDocument/2006/relationships/image" Target="../media/image5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25.png"/><Relationship Id="rId21" Type="http://schemas.openxmlformats.org/officeDocument/2006/relationships/image" Target="../media/image65.png"/><Relationship Id="rId12" Type="http://schemas.openxmlformats.org/officeDocument/2006/relationships/image" Target="../media/image52.png"/><Relationship Id="rId25" Type="http://schemas.openxmlformats.org/officeDocument/2006/relationships/image" Target="../media/image69.png"/><Relationship Id="rId2" Type="http://schemas.openxmlformats.org/officeDocument/2006/relationships/image" Target="../media/image21.png"/><Relationship Id="rId20" Type="http://schemas.openxmlformats.org/officeDocument/2006/relationships/image" Target="../media/image64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8.png"/><Relationship Id="rId5" Type="http://schemas.openxmlformats.org/officeDocument/2006/relationships/image" Target="../media/image31.png"/><Relationship Id="rId23" Type="http://schemas.openxmlformats.org/officeDocument/2006/relationships/image" Target="../media/image67.png"/><Relationship Id="rId28" Type="http://schemas.openxmlformats.org/officeDocument/2006/relationships/image" Target="../media/image33.png"/><Relationship Id="rId19" Type="http://schemas.openxmlformats.org/officeDocument/2006/relationships/image" Target="../media/image63.png"/><Relationship Id="rId4" Type="http://schemas.openxmlformats.org/officeDocument/2006/relationships/image" Target="../media/image2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shape of dataflow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0" idx="3"/>
            <a:endCxn id="19" idx="2"/>
          </p:cNvCxnSpPr>
          <p:nvPr/>
        </p:nvCxnSpPr>
        <p:spPr>
          <a:xfrm>
            <a:off x="4163568" y="216302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3"/>
            <a:endCxn id="19" idx="2"/>
          </p:cNvCxnSpPr>
          <p:nvPr/>
        </p:nvCxnSpPr>
        <p:spPr>
          <a:xfrm flipV="1">
            <a:off x="4163568" y="265354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2"/>
          </p:cNvCxnSpPr>
          <p:nvPr/>
        </p:nvCxnSpPr>
        <p:spPr>
          <a:xfrm>
            <a:off x="4163568" y="404188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3"/>
            <a:endCxn id="27" idx="2"/>
          </p:cNvCxnSpPr>
          <p:nvPr/>
        </p:nvCxnSpPr>
        <p:spPr>
          <a:xfrm flipV="1">
            <a:off x="4163568" y="453240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6" idx="3"/>
            <a:endCxn id="28" idx="2"/>
          </p:cNvCxnSpPr>
          <p:nvPr/>
        </p:nvCxnSpPr>
        <p:spPr>
          <a:xfrm flipV="1">
            <a:off x="5289132" y="3837432"/>
            <a:ext cx="832961" cy="15927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7" idx="6"/>
            <a:endCxn id="28" idx="2"/>
          </p:cNvCxnSpPr>
          <p:nvPr/>
        </p:nvCxnSpPr>
        <p:spPr>
          <a:xfrm flipV="1">
            <a:off x="5238171" y="3837432"/>
            <a:ext cx="883922" cy="6949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9" idx="6"/>
            <a:endCxn id="28" idx="2"/>
          </p:cNvCxnSpPr>
          <p:nvPr/>
        </p:nvCxnSpPr>
        <p:spPr>
          <a:xfrm>
            <a:off x="5238171" y="2653542"/>
            <a:ext cx="883922" cy="11838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28" idx="6"/>
            <a:endCxn id="75" idx="2"/>
          </p:cNvCxnSpPr>
          <p:nvPr/>
        </p:nvCxnSpPr>
        <p:spPr>
          <a:xfrm flipV="1">
            <a:off x="6635866" y="3837431"/>
            <a:ext cx="24932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3"/>
            <a:endCxn id="57" idx="2"/>
          </p:cNvCxnSpPr>
          <p:nvPr/>
        </p:nvCxnSpPr>
        <p:spPr>
          <a:xfrm flipV="1">
            <a:off x="7444560" y="3837430"/>
            <a:ext cx="936711" cy="9538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6"/>
            <a:endCxn id="61" idx="2"/>
          </p:cNvCxnSpPr>
          <p:nvPr/>
        </p:nvCxnSpPr>
        <p:spPr>
          <a:xfrm>
            <a:off x="8895044" y="3837430"/>
            <a:ext cx="808694" cy="124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3"/>
            <a:endCxn id="61" idx="2"/>
          </p:cNvCxnSpPr>
          <p:nvPr/>
        </p:nvCxnSpPr>
        <p:spPr>
          <a:xfrm flipV="1">
            <a:off x="8946005" y="3849858"/>
            <a:ext cx="757733" cy="93390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/>
          <p:cNvCxnSpPr>
            <a:stCxn id="75" idx="6"/>
            <a:endCxn id="57" idx="2"/>
          </p:cNvCxnSpPr>
          <p:nvPr/>
        </p:nvCxnSpPr>
        <p:spPr>
          <a:xfrm flipV="1">
            <a:off x="7398964" y="3837430"/>
            <a:ext cx="982307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연결선 114"/>
          <p:cNvCxnSpPr>
            <a:stCxn id="61" idx="6"/>
            <a:endCxn id="120" idx="2"/>
          </p:cNvCxnSpPr>
          <p:nvPr/>
        </p:nvCxnSpPr>
        <p:spPr>
          <a:xfrm flipV="1">
            <a:off x="10217511" y="3849857"/>
            <a:ext cx="294921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/>
          <p:cNvCxnSpPr/>
          <p:nvPr/>
        </p:nvCxnSpPr>
        <p:spPr>
          <a:xfrm flipV="1">
            <a:off x="11026205" y="3849858"/>
            <a:ext cx="61715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  <a:blipFill>
                <a:blip r:embed="rId27"/>
                <a:stretch>
                  <a:fillRect t="-4918" r="-769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80233" y="1577078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33" y="1577078"/>
                <a:ext cx="954741" cy="369332"/>
              </a:xfrm>
              <a:prstGeom prst="rect">
                <a:avLst/>
              </a:prstGeom>
              <a:blipFill>
                <a:blip r:embed="rId2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876429" y="3121885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429" y="3121885"/>
                <a:ext cx="954741" cy="369332"/>
              </a:xfrm>
              <a:prstGeom prst="rect">
                <a:avLst/>
              </a:prstGeom>
              <a:blipFill>
                <a:blip r:embed="rId2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354832" y="3121885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32" y="3121885"/>
                <a:ext cx="954741" cy="369332"/>
              </a:xfrm>
              <a:prstGeom prst="rect">
                <a:avLst/>
              </a:prstGeom>
              <a:blipFill>
                <a:blip r:embed="rId3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73631" y="3468097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31" y="3468097"/>
                <a:ext cx="954741" cy="369332"/>
              </a:xfrm>
              <a:prstGeom prst="rect">
                <a:avLst/>
              </a:prstGeom>
              <a:blipFill>
                <a:blip r:embed="rId3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73631" y="2521309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31" y="2521309"/>
                <a:ext cx="954741" cy="369332"/>
              </a:xfrm>
              <a:prstGeom prst="rect">
                <a:avLst/>
              </a:prstGeom>
              <a:blipFill>
                <a:blip r:embed="rId32"/>
                <a:stretch>
                  <a:fillRect l="-1274" r="-1911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373631" y="4411380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31" y="4411380"/>
                <a:ext cx="954741" cy="369332"/>
              </a:xfrm>
              <a:prstGeom prst="rect">
                <a:avLst/>
              </a:prstGeom>
              <a:blipFill>
                <a:blip r:embed="rId33"/>
                <a:stretch>
                  <a:fillRect l="-1911" r="-2548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26034" y="4861508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34" y="4861508"/>
                <a:ext cx="954741" cy="369332"/>
              </a:xfrm>
              <a:prstGeom prst="rect">
                <a:avLst/>
              </a:prstGeom>
              <a:blipFill>
                <a:blip r:embed="rId3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186268" y="4227195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68" y="4227195"/>
                <a:ext cx="954741" cy="369332"/>
              </a:xfrm>
              <a:prstGeom prst="rect">
                <a:avLst/>
              </a:prstGeom>
              <a:blipFill>
                <a:blip r:embed="rId3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81969" y="4222551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969" y="4222551"/>
                <a:ext cx="954741" cy="369332"/>
              </a:xfrm>
              <a:prstGeom prst="rect">
                <a:avLst/>
              </a:prstGeom>
              <a:blipFill>
                <a:blip r:embed="rId36"/>
                <a:stretch>
                  <a:fillRect l="-1274" r="-1911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/>
          <p:nvPr/>
        </p:nvCxnSpPr>
        <p:spPr>
          <a:xfrm>
            <a:off x="7398964" y="3837431"/>
            <a:ext cx="1065960" cy="2381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타원 54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5" name="타원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6" name="타원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타원 57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8" name="타원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타원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31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stCxn id="55" idx="0"/>
            <a:endCxn id="58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9" idx="6"/>
            <a:endCxn id="58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0"/>
            <a:endCxn id="56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타원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32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9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32320" y="1710752"/>
                <a:ext cx="1450845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1710752"/>
                <a:ext cx="1450845" cy="287066"/>
              </a:xfrm>
              <a:prstGeom prst="rect">
                <a:avLst/>
              </a:prstGeom>
              <a:blipFill>
                <a:blip r:embed="rId2"/>
                <a:stretch>
                  <a:fillRect l="-1681" r="-420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132320" y="2155547"/>
                <a:ext cx="1688091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2155547"/>
                <a:ext cx="1688091" cy="287066"/>
              </a:xfrm>
              <a:prstGeom prst="rect">
                <a:avLst/>
              </a:prstGeom>
              <a:blipFill>
                <a:blip r:embed="rId3"/>
                <a:stretch>
                  <a:fillRect l="-1083" r="-361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32320" y="2610030"/>
                <a:ext cx="2527102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2610030"/>
                <a:ext cx="2527102" cy="287066"/>
              </a:xfrm>
              <a:prstGeom prst="rect">
                <a:avLst/>
              </a:prstGeom>
              <a:blipFill>
                <a:blip r:embed="rId4"/>
                <a:stretch>
                  <a:fillRect l="-723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32320" y="3137507"/>
                <a:ext cx="2465162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3137507"/>
                <a:ext cx="2465162" cy="287066"/>
              </a:xfrm>
              <a:prstGeom prst="rect">
                <a:avLst/>
              </a:prstGeom>
              <a:blipFill>
                <a:blip r:embed="rId5"/>
                <a:stretch>
                  <a:fillRect l="-743" r="-2970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900415" y="5314963"/>
                <a:ext cx="198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15" y="5314963"/>
                <a:ext cx="1986535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32320" y="3638120"/>
                <a:ext cx="2220864" cy="309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3638120"/>
                <a:ext cx="2220864" cy="309508"/>
              </a:xfrm>
              <a:prstGeom prst="rect">
                <a:avLst/>
              </a:prstGeom>
              <a:blipFill>
                <a:blip r:embed="rId7"/>
                <a:stretch>
                  <a:fillRect l="-824" r="-275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132320" y="4102670"/>
                <a:ext cx="2207849" cy="301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4102670"/>
                <a:ext cx="2207849" cy="301044"/>
              </a:xfrm>
              <a:prstGeom prst="rect">
                <a:avLst/>
              </a:prstGeom>
              <a:blipFill>
                <a:blip r:embed="rId8"/>
                <a:stretch>
                  <a:fillRect t="-20408" r="-2210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8359533" y="5539506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533" y="5539506"/>
                <a:ext cx="3294491" cy="59702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구부러진 연결선 14"/>
          <p:cNvCxnSpPr>
            <a:stCxn id="11" idx="1"/>
          </p:cNvCxnSpPr>
          <p:nvPr/>
        </p:nvCxnSpPr>
        <p:spPr>
          <a:xfrm rot="10800000" flipV="1">
            <a:off x="1517904" y="1854284"/>
            <a:ext cx="5614416" cy="2093343"/>
          </a:xfrm>
          <a:prstGeom prst="curvedConnector3">
            <a:avLst>
              <a:gd name="adj1" fmla="val 85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43" idx="1"/>
          </p:cNvCxnSpPr>
          <p:nvPr/>
        </p:nvCxnSpPr>
        <p:spPr>
          <a:xfrm rot="10800000" flipV="1">
            <a:off x="1572768" y="2299080"/>
            <a:ext cx="5559552" cy="3063776"/>
          </a:xfrm>
          <a:prstGeom prst="curvedConnector3">
            <a:avLst>
              <a:gd name="adj1" fmla="val 86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4" idx="1"/>
          </p:cNvCxnSpPr>
          <p:nvPr/>
        </p:nvCxnSpPr>
        <p:spPr>
          <a:xfrm rot="10800000" flipV="1">
            <a:off x="2682240" y="2753562"/>
            <a:ext cx="4450080" cy="2139901"/>
          </a:xfrm>
          <a:prstGeom prst="curvedConnector3">
            <a:avLst>
              <a:gd name="adj1" fmla="val 90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45" idx="1"/>
          </p:cNvCxnSpPr>
          <p:nvPr/>
        </p:nvCxnSpPr>
        <p:spPr>
          <a:xfrm rot="10800000" flipV="1">
            <a:off x="3273552" y="3281040"/>
            <a:ext cx="3858768" cy="1642904"/>
          </a:xfrm>
          <a:prstGeom prst="curvedConnector3">
            <a:avLst>
              <a:gd name="adj1" fmla="val 8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46" idx="1"/>
          </p:cNvCxnSpPr>
          <p:nvPr/>
        </p:nvCxnSpPr>
        <p:spPr>
          <a:xfrm rot="10800000" flipV="1">
            <a:off x="5334000" y="3792873"/>
            <a:ext cx="1798320" cy="1097209"/>
          </a:xfrm>
          <a:prstGeom prst="curvedConnector3">
            <a:avLst>
              <a:gd name="adj1" fmla="val 87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47" idx="1"/>
          </p:cNvCxnSpPr>
          <p:nvPr/>
        </p:nvCxnSpPr>
        <p:spPr>
          <a:xfrm rot="10800000" flipV="1">
            <a:off x="5980066" y="4253192"/>
            <a:ext cx="1152255" cy="679572"/>
          </a:xfrm>
          <a:prstGeom prst="curvedConnector3">
            <a:avLst>
              <a:gd name="adj1" fmla="val 95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834" y="3635475"/>
            <a:ext cx="6089543" cy="3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backward propagation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7110804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04" y="3580544"/>
                <a:ext cx="513773" cy="51377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stCxn id="120" idx="2"/>
            <a:endCxn id="61" idx="6"/>
          </p:cNvCxnSpPr>
          <p:nvPr/>
        </p:nvCxnSpPr>
        <p:spPr>
          <a:xfrm flipH="1">
            <a:off x="10217511" y="3849857"/>
            <a:ext cx="2949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1" idx="2"/>
            <a:endCxn id="57" idx="6"/>
          </p:cNvCxnSpPr>
          <p:nvPr/>
        </p:nvCxnSpPr>
        <p:spPr>
          <a:xfrm flipH="1" flipV="1">
            <a:off x="8895044" y="3837430"/>
            <a:ext cx="808694" cy="1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7" idx="2"/>
            <a:endCxn id="75" idx="6"/>
          </p:cNvCxnSpPr>
          <p:nvPr/>
        </p:nvCxnSpPr>
        <p:spPr>
          <a:xfrm flipH="1">
            <a:off x="7624577" y="3837430"/>
            <a:ext cx="756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1" idx="2"/>
            <a:endCxn id="48" idx="3"/>
          </p:cNvCxnSpPr>
          <p:nvPr/>
        </p:nvCxnSpPr>
        <p:spPr>
          <a:xfrm flipH="1">
            <a:off x="8946005" y="3849858"/>
            <a:ext cx="757733" cy="9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7" idx="2"/>
            <a:endCxn id="49" idx="3"/>
          </p:cNvCxnSpPr>
          <p:nvPr/>
        </p:nvCxnSpPr>
        <p:spPr>
          <a:xfrm flipH="1">
            <a:off x="7444560" y="3837430"/>
            <a:ext cx="936711" cy="9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5" idx="2"/>
            <a:endCxn id="28" idx="6"/>
          </p:cNvCxnSpPr>
          <p:nvPr/>
        </p:nvCxnSpPr>
        <p:spPr>
          <a:xfrm flipH="1">
            <a:off x="6635866" y="3837431"/>
            <a:ext cx="474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19" idx="6"/>
          </p:cNvCxnSpPr>
          <p:nvPr/>
        </p:nvCxnSpPr>
        <p:spPr>
          <a:xfrm flipH="1" flipV="1">
            <a:off x="5238171" y="2653542"/>
            <a:ext cx="883922" cy="11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8" idx="2"/>
            <a:endCxn id="27" idx="6"/>
          </p:cNvCxnSpPr>
          <p:nvPr/>
        </p:nvCxnSpPr>
        <p:spPr>
          <a:xfrm flipH="1">
            <a:off x="5238171" y="3837432"/>
            <a:ext cx="883922" cy="69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8" idx="2"/>
            <a:endCxn id="26" idx="3"/>
          </p:cNvCxnSpPr>
          <p:nvPr/>
        </p:nvCxnSpPr>
        <p:spPr>
          <a:xfrm flipH="1">
            <a:off x="5289132" y="3837432"/>
            <a:ext cx="832961" cy="159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9" idx="2"/>
            <a:endCxn id="20" idx="3"/>
          </p:cNvCxnSpPr>
          <p:nvPr/>
        </p:nvCxnSpPr>
        <p:spPr>
          <a:xfrm flipH="1" flipV="1">
            <a:off x="4163568" y="2163022"/>
            <a:ext cx="560830" cy="4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3" idx="3"/>
          </p:cNvCxnSpPr>
          <p:nvPr/>
        </p:nvCxnSpPr>
        <p:spPr>
          <a:xfrm flipH="1">
            <a:off x="4163568" y="2653542"/>
            <a:ext cx="560830" cy="4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2"/>
            <a:endCxn id="24" idx="3"/>
          </p:cNvCxnSpPr>
          <p:nvPr/>
        </p:nvCxnSpPr>
        <p:spPr>
          <a:xfrm flipH="1" flipV="1">
            <a:off x="4163568" y="4041882"/>
            <a:ext cx="560830" cy="4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7" idx="2"/>
            <a:endCxn id="25" idx="3"/>
          </p:cNvCxnSpPr>
          <p:nvPr/>
        </p:nvCxnSpPr>
        <p:spPr>
          <a:xfrm flipH="1">
            <a:off x="4163568" y="4532402"/>
            <a:ext cx="560830" cy="4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/>
              <p:cNvSpPr/>
              <p:nvPr/>
            </p:nvSpPr>
            <p:spPr>
              <a:xfrm>
                <a:off x="11321126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타원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26" y="3592970"/>
                <a:ext cx="513773" cy="51377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>
            <a:stCxn id="81" idx="2"/>
          </p:cNvCxnSpPr>
          <p:nvPr/>
        </p:nvCxnSpPr>
        <p:spPr>
          <a:xfrm flipH="1">
            <a:off x="11026205" y="3849857"/>
            <a:ext cx="2949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047968" y="3274944"/>
                <a:ext cx="251395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968" y="3274944"/>
                <a:ext cx="251395" cy="470065"/>
              </a:xfrm>
              <a:prstGeom prst="rect">
                <a:avLst/>
              </a:prstGeom>
              <a:blipFill>
                <a:blip r:embed="rId28"/>
                <a:stretch>
                  <a:fillRect l="-23810" r="-2857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0239273" y="3274944"/>
                <a:ext cx="251395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273" y="3274944"/>
                <a:ext cx="251395" cy="470065"/>
              </a:xfrm>
              <a:prstGeom prst="rect">
                <a:avLst/>
              </a:prstGeom>
              <a:blipFill>
                <a:blip r:embed="rId29"/>
                <a:stretch>
                  <a:fillRect l="-26829" r="-2195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173693" y="3274944"/>
                <a:ext cx="581006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93" y="3274944"/>
                <a:ext cx="581006" cy="470065"/>
              </a:xfrm>
              <a:prstGeom prst="rect">
                <a:avLst/>
              </a:prstGeom>
              <a:blipFill>
                <a:blip r:embed="rId30"/>
                <a:stretch>
                  <a:fillRect l="-8421" r="-7368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173693" y="4513224"/>
                <a:ext cx="581006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93" y="4513224"/>
                <a:ext cx="581006" cy="470065"/>
              </a:xfrm>
              <a:prstGeom prst="rect">
                <a:avLst/>
              </a:prstGeom>
              <a:blipFill>
                <a:blip r:embed="rId30"/>
                <a:stretch>
                  <a:fillRect l="-8421" r="-7368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433320" y="4575913"/>
                <a:ext cx="581006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20" y="4575913"/>
                <a:ext cx="581006" cy="470065"/>
              </a:xfrm>
              <a:prstGeom prst="rect">
                <a:avLst/>
              </a:prstGeom>
              <a:blipFill>
                <a:blip r:embed="rId31"/>
                <a:stretch>
                  <a:fillRect t="-1299"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635459" y="3275393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459" y="3275393"/>
                <a:ext cx="581006" cy="446020"/>
              </a:xfrm>
              <a:prstGeom prst="rect">
                <a:avLst/>
              </a:prstGeom>
              <a:blipFill>
                <a:blip r:embed="rId32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587650" y="3275393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50" y="3275393"/>
                <a:ext cx="581006" cy="446020"/>
              </a:xfrm>
              <a:prstGeom prst="rect">
                <a:avLst/>
              </a:prstGeom>
              <a:blipFill>
                <a:blip r:embed="rId33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460690" y="2617692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2617692"/>
                <a:ext cx="581006" cy="446020"/>
              </a:xfrm>
              <a:prstGeom prst="rect">
                <a:avLst/>
              </a:prstGeom>
              <a:blipFill>
                <a:blip r:embed="rId34"/>
                <a:stretch>
                  <a:fillRect l="-8421" r="-7368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460690" y="3595862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3595862"/>
                <a:ext cx="581006" cy="446020"/>
              </a:xfrm>
              <a:prstGeom prst="rect">
                <a:avLst/>
              </a:prstGeom>
              <a:blipFill>
                <a:blip r:embed="rId35"/>
                <a:stretch>
                  <a:fillRect l="-8421" t="-1370" r="-7368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460690" y="4971802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4971802"/>
                <a:ext cx="581006" cy="446020"/>
              </a:xfrm>
              <a:prstGeom prst="rect">
                <a:avLst/>
              </a:prstGeom>
              <a:blipFill>
                <a:blip r:embed="rId35"/>
                <a:stretch>
                  <a:fillRect l="-8421" t="-1370" r="-7368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187776" y="1924321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1924321"/>
                <a:ext cx="581006" cy="446020"/>
              </a:xfrm>
              <a:prstGeom prst="rect">
                <a:avLst/>
              </a:prstGeom>
              <a:blipFill>
                <a:blip r:embed="rId36"/>
                <a:stretch>
                  <a:fillRect t="-1370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187776" y="2887175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2887175"/>
                <a:ext cx="581006" cy="446020"/>
              </a:xfrm>
              <a:prstGeom prst="rect">
                <a:avLst/>
              </a:prstGeom>
              <a:blipFill>
                <a:blip r:embed="rId37"/>
                <a:stretch>
                  <a:fillRect t="-1370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87776" y="3806233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3806233"/>
                <a:ext cx="581006" cy="446020"/>
              </a:xfrm>
              <a:prstGeom prst="rect">
                <a:avLst/>
              </a:prstGeom>
              <a:blipFill>
                <a:blip r:embed="rId38"/>
                <a:stretch>
                  <a:fillRect l="-1053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187776" y="4769087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4769087"/>
                <a:ext cx="581006" cy="446020"/>
              </a:xfrm>
              <a:prstGeom prst="rect">
                <a:avLst/>
              </a:prstGeom>
              <a:blipFill>
                <a:blip r:embed="rId39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10587607" y="189138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Cross-entropy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endCxn id="75" idx="6"/>
          </p:cNvCxnSpPr>
          <p:nvPr/>
        </p:nvCxnSpPr>
        <p:spPr>
          <a:xfrm flipH="1" flipV="1">
            <a:off x="7624577" y="3837431"/>
            <a:ext cx="1008435" cy="230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128794" y="5457066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94" y="5457066"/>
                <a:ext cx="581006" cy="446020"/>
              </a:xfrm>
              <a:prstGeom prst="rect">
                <a:avLst/>
              </a:prstGeom>
              <a:blipFill>
                <a:blip r:embed="rId41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2" name="타원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5" name="타원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타원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4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/>
          <p:cNvCxnSpPr>
            <a:stCxn id="62" idx="0"/>
            <a:endCxn id="65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6"/>
            <a:endCxn id="65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5" idx="0"/>
            <a:endCxn id="63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타원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4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3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 Computation Graph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587607" y="189138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Cross-entropy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47732" y="1662626"/>
                <a:ext cx="615696" cy="384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1662626"/>
                <a:ext cx="615696" cy="384048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247732" y="2180930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2180930"/>
                <a:ext cx="615696" cy="3840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47732" y="2951271"/>
                <a:ext cx="615696" cy="384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2951271"/>
                <a:ext cx="615696" cy="384048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247732" y="3469575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3469575"/>
                <a:ext cx="615696" cy="384048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247732" y="4643503"/>
                <a:ext cx="615696" cy="384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4643503"/>
                <a:ext cx="615696" cy="384048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247732" y="516180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5161807"/>
                <a:ext cx="615696" cy="384048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5400000">
            <a:off x="1389417" y="4116616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573518" y="2168383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573518" y="3469575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73518" y="5149260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411744" y="1891384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11744" y="3097671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411744" y="4872261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81946" y="3390874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5" idx="3"/>
            <a:endCxn id="16" idx="2"/>
          </p:cNvCxnSpPr>
          <p:nvPr/>
        </p:nvCxnSpPr>
        <p:spPr>
          <a:xfrm>
            <a:off x="1863428" y="1854650"/>
            <a:ext cx="2548316" cy="2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13" idx="2"/>
          </p:cNvCxnSpPr>
          <p:nvPr/>
        </p:nvCxnSpPr>
        <p:spPr>
          <a:xfrm flipV="1">
            <a:off x="1863428" y="2366681"/>
            <a:ext cx="710090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6"/>
            <a:endCxn id="16" idx="2"/>
          </p:cNvCxnSpPr>
          <p:nvPr/>
        </p:nvCxnSpPr>
        <p:spPr>
          <a:xfrm flipV="1">
            <a:off x="3516198" y="2129032"/>
            <a:ext cx="895546" cy="2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  <a:endCxn id="17" idx="2"/>
          </p:cNvCxnSpPr>
          <p:nvPr/>
        </p:nvCxnSpPr>
        <p:spPr>
          <a:xfrm>
            <a:off x="1863428" y="3143295"/>
            <a:ext cx="2548316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6"/>
            <a:endCxn id="17" idx="2"/>
          </p:cNvCxnSpPr>
          <p:nvPr/>
        </p:nvCxnSpPr>
        <p:spPr>
          <a:xfrm flipV="1">
            <a:off x="3516198" y="3335319"/>
            <a:ext cx="895546" cy="33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3"/>
            <a:endCxn id="14" idx="2"/>
          </p:cNvCxnSpPr>
          <p:nvPr/>
        </p:nvCxnSpPr>
        <p:spPr>
          <a:xfrm>
            <a:off x="1863428" y="3661599"/>
            <a:ext cx="71009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18" idx="2"/>
          </p:cNvCxnSpPr>
          <p:nvPr/>
        </p:nvCxnSpPr>
        <p:spPr>
          <a:xfrm>
            <a:off x="1863428" y="4835527"/>
            <a:ext cx="2548316" cy="2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6"/>
            <a:endCxn id="18" idx="2"/>
          </p:cNvCxnSpPr>
          <p:nvPr/>
        </p:nvCxnSpPr>
        <p:spPr>
          <a:xfrm flipV="1">
            <a:off x="3516198" y="5109909"/>
            <a:ext cx="895546" cy="2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3"/>
            <a:endCxn id="15" idx="2"/>
          </p:cNvCxnSpPr>
          <p:nvPr/>
        </p:nvCxnSpPr>
        <p:spPr>
          <a:xfrm flipV="1">
            <a:off x="1863428" y="5347558"/>
            <a:ext cx="710090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6"/>
            <a:endCxn id="19" idx="2"/>
          </p:cNvCxnSpPr>
          <p:nvPr/>
        </p:nvCxnSpPr>
        <p:spPr>
          <a:xfrm>
            <a:off x="4887040" y="2129032"/>
            <a:ext cx="1494906" cy="14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7" idx="6"/>
            <a:endCxn id="19" idx="2"/>
          </p:cNvCxnSpPr>
          <p:nvPr/>
        </p:nvCxnSpPr>
        <p:spPr>
          <a:xfrm>
            <a:off x="4887040" y="3335319"/>
            <a:ext cx="1494906" cy="29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8" idx="6"/>
            <a:endCxn id="19" idx="2"/>
          </p:cNvCxnSpPr>
          <p:nvPr/>
        </p:nvCxnSpPr>
        <p:spPr>
          <a:xfrm flipV="1">
            <a:off x="4887040" y="3628522"/>
            <a:ext cx="1494906" cy="148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9" idx="6"/>
          </p:cNvCxnSpPr>
          <p:nvPr/>
        </p:nvCxnSpPr>
        <p:spPr>
          <a:xfrm>
            <a:off x="6857242" y="3628522"/>
            <a:ext cx="88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7754122" y="3404470"/>
                <a:ext cx="392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22" y="3404470"/>
                <a:ext cx="3923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4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9547593" y="3859803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 Backpropagation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910652" y="1867389"/>
                <a:ext cx="2114489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652" y="1867389"/>
                <a:ext cx="2114489" cy="792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87257" y="161599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Cross-entropy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122490" y="1662626"/>
                <a:ext cx="615696" cy="384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1662626"/>
                <a:ext cx="615696" cy="384048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122490" y="2180930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2180930"/>
                <a:ext cx="615696" cy="3840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122490" y="3058724"/>
                <a:ext cx="615696" cy="384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3058724"/>
                <a:ext cx="615696" cy="384048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122490" y="35770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3577028"/>
                <a:ext cx="615696" cy="384048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122490" y="4384451"/>
                <a:ext cx="615696" cy="384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4384451"/>
                <a:ext cx="615696" cy="384048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122490" y="4902755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4902755"/>
                <a:ext cx="615696" cy="384048"/>
              </a:xfrm>
              <a:prstGeom prst="rect">
                <a:avLst/>
              </a:prstGeom>
              <a:blipFill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5400000">
            <a:off x="2264175" y="3989218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25849" y="2168383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25849" y="3577028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825849" y="4890208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664075" y="1891384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664075" y="3205124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664075" y="4613209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634277" y="3390874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5" idx="3"/>
            <a:endCxn id="16" idx="2"/>
          </p:cNvCxnSpPr>
          <p:nvPr/>
        </p:nvCxnSpPr>
        <p:spPr>
          <a:xfrm>
            <a:off x="2738186" y="1854650"/>
            <a:ext cx="2925889" cy="27438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13" idx="2"/>
          </p:cNvCxnSpPr>
          <p:nvPr/>
        </p:nvCxnSpPr>
        <p:spPr>
          <a:xfrm flipV="1">
            <a:off x="2738186" y="2366681"/>
            <a:ext cx="1087663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6"/>
            <a:endCxn id="16" idx="2"/>
          </p:cNvCxnSpPr>
          <p:nvPr/>
        </p:nvCxnSpPr>
        <p:spPr>
          <a:xfrm flipV="1">
            <a:off x="4768529" y="2129032"/>
            <a:ext cx="895546" cy="23764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  <a:endCxn id="17" idx="2"/>
          </p:cNvCxnSpPr>
          <p:nvPr/>
        </p:nvCxnSpPr>
        <p:spPr>
          <a:xfrm>
            <a:off x="2738186" y="3250748"/>
            <a:ext cx="2925889" cy="19202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6"/>
            <a:endCxn id="17" idx="2"/>
          </p:cNvCxnSpPr>
          <p:nvPr/>
        </p:nvCxnSpPr>
        <p:spPr>
          <a:xfrm flipV="1">
            <a:off x="4768529" y="3442772"/>
            <a:ext cx="895546" cy="33255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3"/>
            <a:endCxn id="14" idx="2"/>
          </p:cNvCxnSpPr>
          <p:nvPr/>
        </p:nvCxnSpPr>
        <p:spPr>
          <a:xfrm>
            <a:off x="2738186" y="3769052"/>
            <a:ext cx="1087663" cy="62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18" idx="2"/>
          </p:cNvCxnSpPr>
          <p:nvPr/>
        </p:nvCxnSpPr>
        <p:spPr>
          <a:xfrm>
            <a:off x="2738186" y="4576475"/>
            <a:ext cx="2925889" cy="27438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6"/>
            <a:endCxn id="18" idx="2"/>
          </p:cNvCxnSpPr>
          <p:nvPr/>
        </p:nvCxnSpPr>
        <p:spPr>
          <a:xfrm flipV="1">
            <a:off x="4768529" y="4850857"/>
            <a:ext cx="895546" cy="23764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3"/>
            <a:endCxn id="15" idx="2"/>
          </p:cNvCxnSpPr>
          <p:nvPr/>
        </p:nvCxnSpPr>
        <p:spPr>
          <a:xfrm flipV="1">
            <a:off x="2738186" y="5088506"/>
            <a:ext cx="1087663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6"/>
            <a:endCxn id="19" idx="2"/>
          </p:cNvCxnSpPr>
          <p:nvPr/>
        </p:nvCxnSpPr>
        <p:spPr>
          <a:xfrm>
            <a:off x="6139371" y="2129032"/>
            <a:ext cx="1494906" cy="149949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7" idx="6"/>
            <a:endCxn id="19" idx="2"/>
          </p:cNvCxnSpPr>
          <p:nvPr/>
        </p:nvCxnSpPr>
        <p:spPr>
          <a:xfrm>
            <a:off x="6139371" y="3442772"/>
            <a:ext cx="1494906" cy="1857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8" idx="7"/>
            <a:endCxn id="19" idx="2"/>
          </p:cNvCxnSpPr>
          <p:nvPr/>
        </p:nvCxnSpPr>
        <p:spPr>
          <a:xfrm flipV="1">
            <a:off x="6069766" y="3628522"/>
            <a:ext cx="1564511" cy="10542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9" idx="6"/>
          </p:cNvCxnSpPr>
          <p:nvPr/>
        </p:nvCxnSpPr>
        <p:spPr>
          <a:xfrm>
            <a:off x="8109573" y="3628522"/>
            <a:ext cx="8821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9006453" y="3404470"/>
                <a:ext cx="392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453" y="3404470"/>
                <a:ext cx="3923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98654" y="3068314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54" y="3068314"/>
                <a:ext cx="251395" cy="409664"/>
              </a:xfrm>
              <a:prstGeom prst="rect">
                <a:avLst/>
              </a:prstGeom>
              <a:blipFill>
                <a:blip r:embed="rId10"/>
                <a:stretch>
                  <a:fillRect l="-19512" r="-12195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723763" y="2239823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763" y="2239823"/>
                <a:ext cx="251395" cy="409664"/>
              </a:xfrm>
              <a:prstGeom prst="rect">
                <a:avLst/>
              </a:prstGeom>
              <a:blipFill>
                <a:blip r:embed="rId10"/>
                <a:stretch>
                  <a:fillRect l="-19512" r="-12195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52353" y="3199638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53" y="3199638"/>
                <a:ext cx="251395" cy="409664"/>
              </a:xfrm>
              <a:prstGeom prst="rect">
                <a:avLst/>
              </a:prstGeom>
              <a:blipFill>
                <a:blip r:embed="rId11"/>
                <a:stretch>
                  <a:fillRect l="-16667" t="-1493" r="-9524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57114" y="4807608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14" y="4807608"/>
                <a:ext cx="251395" cy="409664"/>
              </a:xfrm>
              <a:prstGeom prst="rect">
                <a:avLst/>
              </a:prstGeom>
              <a:blipFill>
                <a:blip r:embed="rId11"/>
                <a:stretch>
                  <a:fillRect l="-17073" t="-1493" r="-12195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34564" y="1572647"/>
                <a:ext cx="963743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64" y="1572647"/>
                <a:ext cx="963743" cy="409664"/>
              </a:xfrm>
              <a:prstGeom prst="rect">
                <a:avLst/>
              </a:prstGeom>
              <a:blipFill>
                <a:blip r:embed="rId12"/>
                <a:stretch>
                  <a:fillRect l="-5031" t="-1493" r="-6918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23007" y="3859803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07" y="3859803"/>
                <a:ext cx="3016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623007" y="4643108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07" y="4643108"/>
                <a:ext cx="301658" cy="369332"/>
              </a:xfrm>
              <a:prstGeom prst="rect">
                <a:avLst/>
              </a:prstGeom>
              <a:blipFill>
                <a:blip r:embed="rId14"/>
                <a:stretch>
                  <a:fillRect r="-2041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/>
          <p:cNvSpPr/>
          <p:nvPr/>
        </p:nvSpPr>
        <p:spPr>
          <a:xfrm>
            <a:off x="10603887" y="4216588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6" idx="3"/>
            <a:endCxn id="46" idx="2"/>
          </p:cNvCxnSpPr>
          <p:nvPr/>
        </p:nvCxnSpPr>
        <p:spPr>
          <a:xfrm>
            <a:off x="9924665" y="4044469"/>
            <a:ext cx="679222" cy="4097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3"/>
            <a:endCxn id="46" idx="2"/>
          </p:cNvCxnSpPr>
          <p:nvPr/>
        </p:nvCxnSpPr>
        <p:spPr>
          <a:xfrm flipV="1">
            <a:off x="9924665" y="4454236"/>
            <a:ext cx="679222" cy="3735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6"/>
          </p:cNvCxnSpPr>
          <p:nvPr/>
        </p:nvCxnSpPr>
        <p:spPr>
          <a:xfrm>
            <a:off x="11079183" y="4454236"/>
            <a:ext cx="64600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1244417" y="4094879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417" y="4094879"/>
                <a:ext cx="4807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0128591" y="3847256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591" y="3847256"/>
                <a:ext cx="684824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0128591" y="4630014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591" y="4630014"/>
                <a:ext cx="68482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/>
          <p:cNvSpPr/>
          <p:nvPr/>
        </p:nvSpPr>
        <p:spPr>
          <a:xfrm>
            <a:off x="9547593" y="5282028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55260" y="6038751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60" y="6038751"/>
                <a:ext cx="3016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/>
          <p:cNvSpPr/>
          <p:nvPr/>
        </p:nvSpPr>
        <p:spPr>
          <a:xfrm>
            <a:off x="10458800" y="5979083"/>
            <a:ext cx="765470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64" name="직선 화살표 연결선 63"/>
          <p:cNvCxnSpPr>
            <a:stCxn id="61" idx="3"/>
            <a:endCxn id="63" idx="2"/>
          </p:cNvCxnSpPr>
          <p:nvPr/>
        </p:nvCxnSpPr>
        <p:spPr>
          <a:xfrm flipV="1">
            <a:off x="9856918" y="6216731"/>
            <a:ext cx="601882" cy="668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3" idx="6"/>
          </p:cNvCxnSpPr>
          <p:nvPr/>
        </p:nvCxnSpPr>
        <p:spPr>
          <a:xfrm>
            <a:off x="11224270" y="6216731"/>
            <a:ext cx="5009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1244417" y="5857374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417" y="5857374"/>
                <a:ext cx="48076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9840378" y="5588339"/>
                <a:ext cx="684824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378" y="5588339"/>
                <a:ext cx="684824" cy="484941"/>
              </a:xfrm>
              <a:prstGeom prst="rect">
                <a:avLst/>
              </a:prstGeom>
              <a:blipFill rotWithShape="0">
                <a:blip r:embed="rId20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9555260" y="2511091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30674" y="2511091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74" y="2511091"/>
                <a:ext cx="30165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630674" y="3294396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74" y="3294396"/>
                <a:ext cx="301658" cy="369332"/>
              </a:xfrm>
              <a:prstGeom prst="rect">
                <a:avLst/>
              </a:prstGeom>
              <a:blipFill>
                <a:blip r:embed="rId22"/>
                <a:stretch>
                  <a:fillRect r="-204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/>
          <p:cNvSpPr/>
          <p:nvPr/>
        </p:nvSpPr>
        <p:spPr>
          <a:xfrm>
            <a:off x="10611554" y="2867876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71" idx="3"/>
            <a:endCxn id="73" idx="2"/>
          </p:cNvCxnSpPr>
          <p:nvPr/>
        </p:nvCxnSpPr>
        <p:spPr>
          <a:xfrm>
            <a:off x="9932332" y="2695757"/>
            <a:ext cx="679222" cy="4097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2" idx="3"/>
            <a:endCxn id="73" idx="2"/>
          </p:cNvCxnSpPr>
          <p:nvPr/>
        </p:nvCxnSpPr>
        <p:spPr>
          <a:xfrm flipV="1">
            <a:off x="9932332" y="3105524"/>
            <a:ext cx="679222" cy="3735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3" idx="6"/>
          </p:cNvCxnSpPr>
          <p:nvPr/>
        </p:nvCxnSpPr>
        <p:spPr>
          <a:xfrm>
            <a:off x="11086850" y="3105524"/>
            <a:ext cx="64600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11252084" y="2746167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084" y="2746167"/>
                <a:ext cx="48076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10136258" y="2498544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258" y="2498544"/>
                <a:ext cx="684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0136258" y="3281302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258" y="3281302"/>
                <a:ext cx="684824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21004" y="2383464"/>
                <a:ext cx="963743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04" y="2383464"/>
                <a:ext cx="963743" cy="409664"/>
              </a:xfrm>
              <a:prstGeom prst="rect">
                <a:avLst/>
              </a:prstGeom>
              <a:blipFill>
                <a:blip r:embed="rId26"/>
                <a:stretch>
                  <a:fillRect t="-1493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039844" y="2630694"/>
                <a:ext cx="963743" cy="47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44" y="2630694"/>
                <a:ext cx="963743" cy="477310"/>
              </a:xfrm>
              <a:prstGeom prst="rect">
                <a:avLst/>
              </a:prstGeom>
              <a:blipFill>
                <a:blip r:embed="rId27"/>
                <a:stretch>
                  <a:fillRect l="-4430" t="-1282" r="-633" b="-10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1513189" y="2016087"/>
                <a:ext cx="498085" cy="734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89" y="2016087"/>
                <a:ext cx="498085" cy="73475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1513189" y="3401675"/>
                <a:ext cx="498085" cy="734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89" y="3401675"/>
                <a:ext cx="498085" cy="73475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1513189" y="4713666"/>
                <a:ext cx="498085" cy="781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89" y="4713666"/>
                <a:ext cx="498085" cy="78104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17871" y="5979083"/>
                <a:ext cx="2544606" cy="68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71" y="5979083"/>
                <a:ext cx="2544606" cy="68871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358532" y="5979083"/>
                <a:ext cx="2572819" cy="643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=[0,…,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32" y="5979083"/>
                <a:ext cx="2572819" cy="643831"/>
              </a:xfrm>
              <a:prstGeom prst="rect">
                <a:avLst/>
              </a:prstGeom>
              <a:blipFill>
                <a:blip r:embed="rId3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458115" y="6532134"/>
                <a:ext cx="2429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15" y="6532134"/>
                <a:ext cx="2429639" cy="369332"/>
              </a:xfrm>
              <a:prstGeom prst="rect">
                <a:avLst/>
              </a:prstGeom>
              <a:blipFill>
                <a:blip r:embed="rId3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56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40" grpId="0"/>
      <p:bldP spid="42" grpId="0"/>
      <p:bldP spid="81" grpId="0"/>
      <p:bldP spid="82" grpId="0"/>
      <p:bldP spid="92" grpId="0"/>
      <p:bldP spid="93" grpId="0"/>
      <p:bldP spid="94" grpId="0"/>
      <p:bldP spid="98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Computation Graph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093036" y="16906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1690688"/>
                <a:ext cx="615696" cy="384048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9093036" y="4412513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4412513"/>
                <a:ext cx="615696" cy="384048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093036" y="255101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2551017"/>
                <a:ext cx="615696" cy="384048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783126" y="16906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26" y="1690688"/>
                <a:ext cx="615696" cy="384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783126" y="4412513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26" y="4412513"/>
                <a:ext cx="615696" cy="384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3126" y="255101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26" y="2551017"/>
                <a:ext cx="615696" cy="384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3184826" y="1678141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184826" y="2551017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184826" y="4399966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04199" y="3374806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6221691" y="3374806"/>
                <a:ext cx="568130" cy="475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91" y="3374806"/>
                <a:ext cx="568130" cy="47529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8" idx="3"/>
            <a:endCxn id="12" idx="2"/>
          </p:cNvCxnSpPr>
          <p:nvPr/>
        </p:nvCxnSpPr>
        <p:spPr>
          <a:xfrm flipV="1">
            <a:off x="2398822" y="1876439"/>
            <a:ext cx="786004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3" idx="2"/>
          </p:cNvCxnSpPr>
          <p:nvPr/>
        </p:nvCxnSpPr>
        <p:spPr>
          <a:xfrm>
            <a:off x="2398822" y="2743041"/>
            <a:ext cx="786004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4" idx="2"/>
          </p:cNvCxnSpPr>
          <p:nvPr/>
        </p:nvCxnSpPr>
        <p:spPr>
          <a:xfrm flipV="1">
            <a:off x="2398822" y="4598264"/>
            <a:ext cx="786004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6"/>
            <a:endCxn id="37" idx="2"/>
          </p:cNvCxnSpPr>
          <p:nvPr/>
        </p:nvCxnSpPr>
        <p:spPr>
          <a:xfrm>
            <a:off x="4127506" y="1876439"/>
            <a:ext cx="3356858" cy="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6"/>
            <a:endCxn id="6" idx="1"/>
          </p:cNvCxnSpPr>
          <p:nvPr/>
        </p:nvCxnSpPr>
        <p:spPr>
          <a:xfrm>
            <a:off x="4127506" y="4598264"/>
            <a:ext cx="4965530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6"/>
            <a:endCxn id="15" idx="2"/>
          </p:cNvCxnSpPr>
          <p:nvPr/>
        </p:nvCxnSpPr>
        <p:spPr>
          <a:xfrm>
            <a:off x="4127506" y="2749315"/>
            <a:ext cx="876693" cy="86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6"/>
            <a:endCxn id="15" idx="2"/>
          </p:cNvCxnSpPr>
          <p:nvPr/>
        </p:nvCxnSpPr>
        <p:spPr>
          <a:xfrm flipV="1">
            <a:off x="4127506" y="3612454"/>
            <a:ext cx="876693" cy="98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6"/>
            <a:endCxn id="15" idx="2"/>
          </p:cNvCxnSpPr>
          <p:nvPr/>
        </p:nvCxnSpPr>
        <p:spPr>
          <a:xfrm>
            <a:off x="4127506" y="1876439"/>
            <a:ext cx="876693" cy="173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  <a:endCxn id="16" idx="2"/>
          </p:cNvCxnSpPr>
          <p:nvPr/>
        </p:nvCxnSpPr>
        <p:spPr>
          <a:xfrm>
            <a:off x="5479495" y="3612454"/>
            <a:ext cx="742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484364" y="1645556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484364" y="2505393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484364" y="4350833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3" idx="6"/>
            <a:endCxn id="43" idx="2"/>
          </p:cNvCxnSpPr>
          <p:nvPr/>
        </p:nvCxnSpPr>
        <p:spPr>
          <a:xfrm flipV="1">
            <a:off x="4127506" y="2743041"/>
            <a:ext cx="3356858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6"/>
            <a:endCxn id="43" idx="2"/>
          </p:cNvCxnSpPr>
          <p:nvPr/>
        </p:nvCxnSpPr>
        <p:spPr>
          <a:xfrm flipV="1">
            <a:off x="6789821" y="2743041"/>
            <a:ext cx="694543" cy="86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6"/>
            <a:endCxn id="37" idx="2"/>
          </p:cNvCxnSpPr>
          <p:nvPr/>
        </p:nvCxnSpPr>
        <p:spPr>
          <a:xfrm flipV="1">
            <a:off x="6789821" y="1883204"/>
            <a:ext cx="694543" cy="17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6"/>
            <a:endCxn id="44" idx="2"/>
          </p:cNvCxnSpPr>
          <p:nvPr/>
        </p:nvCxnSpPr>
        <p:spPr>
          <a:xfrm>
            <a:off x="6789821" y="3612454"/>
            <a:ext cx="694543" cy="97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7" idx="6"/>
            <a:endCxn id="4" idx="1"/>
          </p:cNvCxnSpPr>
          <p:nvPr/>
        </p:nvCxnSpPr>
        <p:spPr>
          <a:xfrm flipV="1">
            <a:off x="7959660" y="1882712"/>
            <a:ext cx="1133376" cy="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6"/>
            <a:endCxn id="7" idx="1"/>
          </p:cNvCxnSpPr>
          <p:nvPr/>
        </p:nvCxnSpPr>
        <p:spPr>
          <a:xfrm>
            <a:off x="7959660" y="2743041"/>
            <a:ext cx="113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3522999" y="3489123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1936174" y="3489123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4316411" y="3489124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000974" y="3489125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7550520" y="3489126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9234721" y="3489127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835612" y="817516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612" y="817516"/>
                <a:ext cx="3294491" cy="597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380655" y="573618"/>
                <a:ext cx="215851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55" y="573618"/>
                <a:ext cx="2158511" cy="324769"/>
              </a:xfrm>
              <a:prstGeom prst="rect">
                <a:avLst/>
              </a:prstGeom>
              <a:blipFill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BackPropagation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093036" y="16906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1690688"/>
                <a:ext cx="615696" cy="384048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9093036" y="4412513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4412513"/>
                <a:ext cx="615696" cy="384048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093036" y="255101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2551017"/>
                <a:ext cx="615696" cy="384048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76171" y="16906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1" y="1690688"/>
                <a:ext cx="615696" cy="384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6171" y="4412513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1" y="4412513"/>
                <a:ext cx="615696" cy="384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76171" y="255101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1" y="2551017"/>
                <a:ext cx="615696" cy="384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1877871" y="1678141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877871" y="2551017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877871" y="4399966"/>
            <a:ext cx="942680" cy="396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697244" y="3374806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914736" y="3374806"/>
                <a:ext cx="568130" cy="475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736" y="3374806"/>
                <a:ext cx="568130" cy="47529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8" idx="3"/>
            <a:endCxn id="12" idx="2"/>
          </p:cNvCxnSpPr>
          <p:nvPr/>
        </p:nvCxnSpPr>
        <p:spPr>
          <a:xfrm flipV="1">
            <a:off x="1091867" y="1876439"/>
            <a:ext cx="786004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3" idx="2"/>
          </p:cNvCxnSpPr>
          <p:nvPr/>
        </p:nvCxnSpPr>
        <p:spPr>
          <a:xfrm>
            <a:off x="1091867" y="2743041"/>
            <a:ext cx="786004" cy="62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4" idx="2"/>
          </p:cNvCxnSpPr>
          <p:nvPr/>
        </p:nvCxnSpPr>
        <p:spPr>
          <a:xfrm flipV="1">
            <a:off x="1091867" y="4598264"/>
            <a:ext cx="786004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6"/>
            <a:endCxn id="37" idx="2"/>
          </p:cNvCxnSpPr>
          <p:nvPr/>
        </p:nvCxnSpPr>
        <p:spPr>
          <a:xfrm>
            <a:off x="2820551" y="1876439"/>
            <a:ext cx="4663813" cy="676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6"/>
            <a:endCxn id="44" idx="2"/>
          </p:cNvCxnSpPr>
          <p:nvPr/>
        </p:nvCxnSpPr>
        <p:spPr>
          <a:xfrm flipV="1">
            <a:off x="2820551" y="4588481"/>
            <a:ext cx="4663813" cy="97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6"/>
            <a:endCxn id="15" idx="2"/>
          </p:cNvCxnSpPr>
          <p:nvPr/>
        </p:nvCxnSpPr>
        <p:spPr>
          <a:xfrm>
            <a:off x="2820551" y="2749315"/>
            <a:ext cx="876693" cy="86313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6"/>
            <a:endCxn id="15" idx="2"/>
          </p:cNvCxnSpPr>
          <p:nvPr/>
        </p:nvCxnSpPr>
        <p:spPr>
          <a:xfrm flipV="1">
            <a:off x="2820551" y="3612454"/>
            <a:ext cx="876693" cy="985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6"/>
            <a:endCxn id="15" idx="2"/>
          </p:cNvCxnSpPr>
          <p:nvPr/>
        </p:nvCxnSpPr>
        <p:spPr>
          <a:xfrm>
            <a:off x="2820551" y="1876439"/>
            <a:ext cx="876693" cy="17360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  <a:endCxn id="16" idx="2"/>
          </p:cNvCxnSpPr>
          <p:nvPr/>
        </p:nvCxnSpPr>
        <p:spPr>
          <a:xfrm>
            <a:off x="4172540" y="3612454"/>
            <a:ext cx="74219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484364" y="1645556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484364" y="2505393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484364" y="4350833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3" idx="6"/>
            <a:endCxn id="43" idx="2"/>
          </p:cNvCxnSpPr>
          <p:nvPr/>
        </p:nvCxnSpPr>
        <p:spPr>
          <a:xfrm flipV="1">
            <a:off x="2820551" y="2743041"/>
            <a:ext cx="4663813" cy="62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6"/>
            <a:endCxn id="43" idx="2"/>
          </p:cNvCxnSpPr>
          <p:nvPr/>
        </p:nvCxnSpPr>
        <p:spPr>
          <a:xfrm flipV="1">
            <a:off x="5482866" y="2743041"/>
            <a:ext cx="2001498" cy="86941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6"/>
            <a:endCxn id="37" idx="2"/>
          </p:cNvCxnSpPr>
          <p:nvPr/>
        </p:nvCxnSpPr>
        <p:spPr>
          <a:xfrm flipV="1">
            <a:off x="5482866" y="1883204"/>
            <a:ext cx="2001498" cy="17292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6"/>
            <a:endCxn id="44" idx="2"/>
          </p:cNvCxnSpPr>
          <p:nvPr/>
        </p:nvCxnSpPr>
        <p:spPr>
          <a:xfrm>
            <a:off x="5482866" y="3612454"/>
            <a:ext cx="2001498" cy="97602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7" idx="6"/>
            <a:endCxn id="4" idx="1"/>
          </p:cNvCxnSpPr>
          <p:nvPr/>
        </p:nvCxnSpPr>
        <p:spPr>
          <a:xfrm flipV="1">
            <a:off x="7959660" y="1882712"/>
            <a:ext cx="1133376" cy="4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6"/>
            <a:endCxn id="7" idx="1"/>
          </p:cNvCxnSpPr>
          <p:nvPr/>
        </p:nvCxnSpPr>
        <p:spPr>
          <a:xfrm>
            <a:off x="7959660" y="2743041"/>
            <a:ext cx="113337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216044" y="3489123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629219" y="3489123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3009456" y="3489124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6173624" y="3489126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7550520" y="3489126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9234721" y="3489127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51576" y="205620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" y="205620"/>
                <a:ext cx="3294491" cy="597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/>
          <p:cNvSpPr/>
          <p:nvPr/>
        </p:nvSpPr>
        <p:spPr>
          <a:xfrm>
            <a:off x="9819757" y="5588338"/>
            <a:ext cx="2328420" cy="943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827424" y="6038751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424" y="6038751"/>
                <a:ext cx="3016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/>
              <p:cNvSpPr/>
              <p:nvPr/>
            </p:nvSpPr>
            <p:spPr>
              <a:xfrm>
                <a:off x="10730964" y="5979083"/>
                <a:ext cx="765470" cy="475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타원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964" y="5979083"/>
                <a:ext cx="765470" cy="47529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5" idx="3"/>
            <a:endCxn id="47" idx="2"/>
          </p:cNvCxnSpPr>
          <p:nvPr/>
        </p:nvCxnSpPr>
        <p:spPr>
          <a:xfrm flipV="1">
            <a:off x="10129082" y="6216731"/>
            <a:ext cx="601882" cy="668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6"/>
          </p:cNvCxnSpPr>
          <p:nvPr/>
        </p:nvCxnSpPr>
        <p:spPr>
          <a:xfrm>
            <a:off x="11496434" y="6216731"/>
            <a:ext cx="5009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516581" y="5857374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581" y="5857374"/>
                <a:ext cx="4807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112542" y="5588339"/>
                <a:ext cx="684824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1*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542" y="5588339"/>
                <a:ext cx="684824" cy="484941"/>
              </a:xfrm>
              <a:prstGeom prst="rect">
                <a:avLst/>
              </a:prstGeom>
              <a:blipFill>
                <a:blip r:embed="rId13"/>
                <a:stretch>
                  <a:fillRect l="-8036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stCxn id="44" idx="6"/>
            <a:endCxn id="6" idx="1"/>
          </p:cNvCxnSpPr>
          <p:nvPr/>
        </p:nvCxnSpPr>
        <p:spPr>
          <a:xfrm>
            <a:off x="7959660" y="4588481"/>
            <a:ext cx="1133376" cy="160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02600" y="1203406"/>
                <a:ext cx="447495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00" y="1203406"/>
                <a:ext cx="447495" cy="613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302600" y="2088298"/>
                <a:ext cx="447495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00" y="2088298"/>
                <a:ext cx="447495" cy="613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302600" y="3933737"/>
                <a:ext cx="447494" cy="65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00" y="3933737"/>
                <a:ext cx="447494" cy="6594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9819757" y="4085593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9988764" y="4496351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1680244" y="4078809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244" y="4078809"/>
                <a:ext cx="48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/>
          <p:cNvCxnSpPr>
            <a:endCxn id="73" idx="6"/>
          </p:cNvCxnSpPr>
          <p:nvPr/>
        </p:nvCxnSpPr>
        <p:spPr>
          <a:xfrm flipH="1">
            <a:off x="10464060" y="4733999"/>
            <a:ext cx="6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1680244" y="4526398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244" y="4526398"/>
                <a:ext cx="480767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1680244" y="4953331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244" y="4953331"/>
                <a:ext cx="48076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458800" y="4003876"/>
                <a:ext cx="46378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800" y="4003876"/>
                <a:ext cx="463780" cy="763029"/>
              </a:xfrm>
              <a:prstGeom prst="rect">
                <a:avLst/>
              </a:prstGeom>
              <a:blipFill>
                <a:blip r:embed="rId20"/>
                <a:stretch>
                  <a:fillRect r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연결선 92"/>
          <p:cNvCxnSpPr>
            <a:stCxn id="80" idx="1"/>
          </p:cNvCxnSpPr>
          <p:nvPr/>
        </p:nvCxnSpPr>
        <p:spPr>
          <a:xfrm flipH="1">
            <a:off x="11123629" y="4263475"/>
            <a:ext cx="556615" cy="503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7" idx="1"/>
          </p:cNvCxnSpPr>
          <p:nvPr/>
        </p:nvCxnSpPr>
        <p:spPr>
          <a:xfrm flipH="1">
            <a:off x="11123629" y="4711064"/>
            <a:ext cx="556615" cy="273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8" idx="1"/>
          </p:cNvCxnSpPr>
          <p:nvPr/>
        </p:nvCxnSpPr>
        <p:spPr>
          <a:xfrm flipH="1" flipV="1">
            <a:off x="11123629" y="4731871"/>
            <a:ext cx="556615" cy="4061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260864" y="2975017"/>
                <a:ext cx="1148415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64" y="2975017"/>
                <a:ext cx="1148415" cy="792974"/>
              </a:xfrm>
              <a:prstGeom prst="rect">
                <a:avLst/>
              </a:prstGeom>
              <a:blipFill>
                <a:blip r:embed="rId21"/>
                <a:stretch>
                  <a:fillRect r="-41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/>
          <p:cNvSpPr/>
          <p:nvPr/>
        </p:nvSpPr>
        <p:spPr>
          <a:xfrm>
            <a:off x="7384079" y="5588338"/>
            <a:ext cx="2328420" cy="943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391746" y="6038751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6" y="6038751"/>
                <a:ext cx="30165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타원 106"/>
              <p:cNvSpPr/>
              <p:nvPr/>
            </p:nvSpPr>
            <p:spPr>
              <a:xfrm>
                <a:off x="8295286" y="5979083"/>
                <a:ext cx="765470" cy="475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타원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86" y="5979083"/>
                <a:ext cx="765470" cy="475296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106" idx="3"/>
            <a:endCxn id="107" idx="2"/>
          </p:cNvCxnSpPr>
          <p:nvPr/>
        </p:nvCxnSpPr>
        <p:spPr>
          <a:xfrm flipV="1">
            <a:off x="7693404" y="6216731"/>
            <a:ext cx="601882" cy="668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7" idx="6"/>
          </p:cNvCxnSpPr>
          <p:nvPr/>
        </p:nvCxnSpPr>
        <p:spPr>
          <a:xfrm>
            <a:off x="9060756" y="6216731"/>
            <a:ext cx="5009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9080903" y="5857374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903" y="5857374"/>
                <a:ext cx="4807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676864" y="5588339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864" y="5588339"/>
                <a:ext cx="684824" cy="369332"/>
              </a:xfrm>
              <a:prstGeom prst="rect">
                <a:avLst/>
              </a:prstGeom>
              <a:blipFill>
                <a:blip r:embed="rId25"/>
                <a:stretch>
                  <a:fillRect r="-2654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968478" y="3811563"/>
                <a:ext cx="3858452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∗−1∗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))^2 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8" y="3811563"/>
                <a:ext cx="3858452" cy="79297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238137" y="1260807"/>
                <a:ext cx="1876668" cy="673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37" y="1260807"/>
                <a:ext cx="1876668" cy="6734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구부러진 연결선 116"/>
          <p:cNvCxnSpPr/>
          <p:nvPr/>
        </p:nvCxnSpPr>
        <p:spPr>
          <a:xfrm rot="16200000" flipH="1">
            <a:off x="-175452" y="3535014"/>
            <a:ext cx="3713645" cy="3930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-27855" y="5670997"/>
                <a:ext cx="7546553" cy="1020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 </m:t>
                                  </m:r>
                                </m:e>
                              </m:nary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den>
                              </m:f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∗−1∗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))^2 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855" y="5670997"/>
                <a:ext cx="7546553" cy="102072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292458" y="-18923"/>
                <a:ext cx="215851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8" y="-18923"/>
                <a:ext cx="2158511" cy="324769"/>
              </a:xfrm>
              <a:prstGeom prst="rect">
                <a:avLst/>
              </a:prstGeom>
              <a:blipFill>
                <a:blip r:embed="rId2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8" grpId="0"/>
      <p:bldP spid="69" grpId="0"/>
      <p:bldP spid="101" grpId="0"/>
      <p:bldP spid="112" grpId="0"/>
      <p:bldP spid="115" grpId="0"/>
      <p:bldP spid="1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BackPropagation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4826" y="1758874"/>
                <a:ext cx="7547066" cy="1012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 </m:t>
                                  </m:r>
                                </m:e>
                              </m:nary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den>
                              </m:f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∗−1∗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))^2 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26" y="1758874"/>
                <a:ext cx="7547066" cy="10120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32180" y="2899518"/>
                <a:ext cx="5995551" cy="718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 </m:t>
                              </m:r>
                            </m:e>
                          </m:nary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∗−1∗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))^2 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0" y="2899518"/>
                <a:ext cx="5995551" cy="718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9052" y="3775404"/>
                <a:ext cx="2580963" cy="608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=[0,…,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052" y="3775404"/>
                <a:ext cx="2580963" cy="608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58635" y="4328455"/>
                <a:ext cx="2429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35" y="4328455"/>
                <a:ext cx="242963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2458" y="-18923"/>
                <a:ext cx="215851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8" y="-18923"/>
                <a:ext cx="2158511" cy="324769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1576" y="205620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" y="205620"/>
                <a:ext cx="3294491" cy="597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32180" y="3898759"/>
                <a:ext cx="4329327" cy="718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))^2 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0" y="3898759"/>
                <a:ext cx="4329327" cy="7183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32180" y="4794305"/>
                <a:ext cx="3921265" cy="718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))^2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0" y="4794305"/>
                <a:ext cx="3921265" cy="7183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1713" y="5936456"/>
                <a:ext cx="631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13" y="5936456"/>
                <a:ext cx="63158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85" r="-6731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5030" y="1979668"/>
                <a:ext cx="3921265" cy="718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))^2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1979668"/>
                <a:ext cx="3921265" cy="718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backward propagation 2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2" y="2980943"/>
            <a:ext cx="4300179" cy="1713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793288" y="1669479"/>
                <a:ext cx="80913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88" y="1669479"/>
                <a:ext cx="809131" cy="666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4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4772234"/>
            <a:ext cx="10515600" cy="1404728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time </a:t>
            </a:r>
            <a:r>
              <a:rPr lang="en-US" altLang="ko-KR" sz="1800" dirty="0"/>
              <a:t>step</a:t>
            </a:r>
            <a:r>
              <a:rPr lang="ko-KR" altLang="en-US" sz="1800" dirty="0"/>
              <a:t>의 </a:t>
            </a:r>
            <a:r>
              <a:rPr lang="en-US" altLang="ko-KR" sz="1800" dirty="0"/>
              <a:t>set of weight</a:t>
            </a:r>
            <a:r>
              <a:rPr lang="ko-KR" altLang="en-US" sz="1800" dirty="0"/>
              <a:t>는 </a:t>
            </a:r>
            <a:r>
              <a:rPr lang="en-US" altLang="ko-KR" sz="1800" dirty="0"/>
              <a:t>shared</a:t>
            </a:r>
            <a:r>
              <a:rPr lang="ko-KR" altLang="en-US" sz="1800" dirty="0"/>
              <a:t>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RNN</a:t>
            </a:r>
            <a:r>
              <a:rPr lang="ko-KR" altLang="en-US" sz="1800" dirty="0"/>
              <a:t>의 약점은 </a:t>
            </a:r>
            <a:r>
              <a:rPr lang="en-US" altLang="ko-KR" sz="1800" dirty="0"/>
              <a:t>sequence</a:t>
            </a:r>
            <a:r>
              <a:rPr lang="ko-KR" altLang="en-US" sz="1800" dirty="0"/>
              <a:t>의 이전 데이터가 이후 데이터에 영향을 주지만</a:t>
            </a:r>
            <a:r>
              <a:rPr lang="en-US" altLang="ko-KR" sz="1800" dirty="0"/>
              <a:t>, </a:t>
            </a:r>
            <a:r>
              <a:rPr lang="ko-KR" altLang="en-US" sz="1800" dirty="0"/>
              <a:t>이후 데이터가 이전 데이터에 영향을 주지는 못한다</a:t>
            </a:r>
            <a:r>
              <a:rPr lang="en-US" altLang="ko-KR" sz="1800" dirty="0"/>
              <a:t>. y3</a:t>
            </a:r>
            <a:r>
              <a:rPr lang="ko-KR" altLang="en-US" sz="1800" dirty="0"/>
              <a:t>를 예측할 때 </a:t>
            </a:r>
            <a:r>
              <a:rPr lang="en-US" altLang="ko-KR" sz="1800" dirty="0"/>
              <a:t>x1,x2,x3</a:t>
            </a:r>
            <a:r>
              <a:rPr lang="ko-KR" altLang="en-US" sz="1800" dirty="0"/>
              <a:t>는 영향을 주지만</a:t>
            </a:r>
            <a:r>
              <a:rPr lang="en-US" altLang="ko-KR" sz="1800" dirty="0"/>
              <a:t>, x4,x5</a:t>
            </a:r>
            <a:r>
              <a:rPr lang="ko-KR" altLang="en-US" sz="1800" dirty="0"/>
              <a:t>는 영향을 주지 </a:t>
            </a:r>
            <a:r>
              <a:rPr lang="ko-KR" altLang="en-US" sz="1800" dirty="0" smtClean="0"/>
              <a:t>못한다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이를 </a:t>
            </a:r>
            <a:r>
              <a:rPr lang="ko-KR" altLang="en-US" sz="1600" dirty="0"/>
              <a:t>해결하고자 하는 시도가 </a:t>
            </a:r>
            <a:r>
              <a:rPr lang="en-US" altLang="ko-KR" sz="1600" dirty="0"/>
              <a:t>BRNN(bi-directional RNN)</a:t>
            </a:r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pic>
        <p:nvPicPr>
          <p:cNvPr id="3080" name="Picture 8" descr="C:\Dropbox\0_tm\1. study\4. deep learning lecture\coursera\2018-12-26-18-17-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7849"/>
            <a:ext cx="81534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5033" y="6311900"/>
            <a:ext cx="113354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A3F5"/>
                </a:solidFill>
                <a:latin typeface="Helvetica Neue"/>
                <a:hlinkClick r:id="rId3"/>
              </a:rPr>
              <a:t>https://www.coursera.org/learn/nlp-sequence-models/lecture/ftkzt/recurrent-neural-network-model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99281"/>
            <a:ext cx="10515600" cy="107768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BRNN + LSTM </a:t>
            </a:r>
            <a:r>
              <a:rPr lang="ko-KR" altLang="en-US" sz="1800" dirty="0"/>
              <a:t>이 일반적인 조합</a:t>
            </a:r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</a:t>
            </a:r>
            <a:r>
              <a:rPr lang="ko-KR" altLang="en-US" sz="1800" dirty="0"/>
              <a:t>전체 </a:t>
            </a:r>
            <a:r>
              <a:rPr lang="en-US" altLang="ko-KR" sz="1800" dirty="0"/>
              <a:t>sequence</a:t>
            </a:r>
            <a:r>
              <a:rPr lang="ko-KR" altLang="en-US" sz="1800" dirty="0"/>
              <a:t>가 필요</a:t>
            </a:r>
          </a:p>
          <a:p>
            <a:endParaRPr lang="ko-KR" altLang="en-US" sz="1800" dirty="0"/>
          </a:p>
        </p:txBody>
      </p:sp>
      <p:pic>
        <p:nvPicPr>
          <p:cNvPr id="4098" name="Picture 2" descr="C:\Dropbox\0_tm\1. study\4. deep learning lecture\coursera\2018-12-27-14-25-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36883"/>
            <a:ext cx="8161034" cy="41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 Encoder-Decoder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5" y="1624569"/>
            <a:ext cx="4657725" cy="4676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729" y="6442501"/>
            <a:ext cx="118026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Cho, K. et al., 2014. Learning phrase representations using RNN encoder-decoder for statistical machine translation. </a:t>
            </a:r>
            <a:r>
              <a:rPr lang="en-US" altLang="ko-KR" sz="1200" i="1" dirty="0" err="1"/>
              <a:t>arXiv</a:t>
            </a:r>
            <a:r>
              <a:rPr lang="en-US" altLang="ko-KR" sz="1200" i="1" dirty="0"/>
              <a:t> preprint arXiv:1406.1078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9753" y="4137285"/>
                <a:ext cx="2167388" cy="288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53" y="4137285"/>
                <a:ext cx="2167388" cy="288412"/>
              </a:xfrm>
              <a:prstGeom prst="rect">
                <a:avLst/>
              </a:prstGeom>
              <a:blipFill>
                <a:blip r:embed="rId3"/>
                <a:stretch>
                  <a:fillRect l="-2254" r="-3662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69753" y="3516931"/>
                <a:ext cx="1233928" cy="282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53" y="3516931"/>
                <a:ext cx="1233928" cy="282770"/>
              </a:xfrm>
              <a:prstGeom prst="rect">
                <a:avLst/>
              </a:prstGeom>
              <a:blipFill>
                <a:blip r:embed="rId4"/>
                <a:stretch>
                  <a:fillRect l="-1980" r="-1485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69753" y="2905913"/>
                <a:ext cx="2592248" cy="288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53" y="2905913"/>
                <a:ext cx="2592248" cy="288412"/>
              </a:xfrm>
              <a:prstGeom prst="rect">
                <a:avLst/>
              </a:prstGeom>
              <a:blipFill>
                <a:blip r:embed="rId5"/>
                <a:stretch>
                  <a:fillRect l="-1882" r="-2588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91435" y="4857166"/>
                <a:ext cx="336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 smtClean="0"/>
                  <a:t> 서로 다를 수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35" y="4857166"/>
                <a:ext cx="336970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019331" y="2823348"/>
            <a:ext cx="7045377" cy="484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72393" y="3408843"/>
            <a:ext cx="2608289" cy="484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19331" y="4039351"/>
            <a:ext cx="7045377" cy="484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46799" y="4096825"/>
                <a:ext cx="336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𝐺𝑅𝑈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99" y="4096825"/>
                <a:ext cx="336970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4802" y="1874680"/>
                <a:ext cx="380591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𝑙𝑜𝑔𝑝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02" y="1874680"/>
                <a:ext cx="3805914" cy="778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7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RNN with Stacked LSTM layers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27" y="1377695"/>
            <a:ext cx="5934169" cy="46714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68878" y="6412557"/>
            <a:ext cx="9817669" cy="3203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Graves, A., 2013. Generating sequences with recurrent neural networks. </a:t>
            </a:r>
            <a:r>
              <a:rPr lang="en-US" altLang="ko-KR" sz="1200" i="1" dirty="0" err="1"/>
              <a:t>arXiv</a:t>
            </a:r>
            <a:r>
              <a:rPr lang="en-US" altLang="ko-KR" sz="1200" i="1" dirty="0"/>
              <a:t> preprint arXiv:1308.0850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078736" y="3724656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Skip-connections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4096512" y="1944624"/>
            <a:ext cx="932688" cy="196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096512" y="3669792"/>
            <a:ext cx="658368" cy="23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096512" y="2804160"/>
            <a:ext cx="658368" cy="11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096512" y="2956560"/>
            <a:ext cx="810768" cy="95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68771" y="2243328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 layer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83024" y="2138958"/>
            <a:ext cx="4565904" cy="564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68771" y="3081798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 layer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3024" y="2977428"/>
            <a:ext cx="4565904" cy="564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968771" y="3904379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 layer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383024" y="3800009"/>
            <a:ext cx="4565904" cy="564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97552" y="475488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797552" y="3944728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786915" y="311683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786915" y="2309439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786915" y="1475354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54755" y="475488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54755" y="3944728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44118" y="311683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44118" y="2309439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44118" y="1475354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301321" y="475488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301321" y="3944728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290684" y="311683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290684" y="2309439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290684" y="1475354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077968" y="4093988"/>
            <a:ext cx="14661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1" idx="0"/>
            <a:endCxn id="32" idx="4"/>
          </p:cNvCxnSpPr>
          <p:nvPr/>
        </p:nvCxnSpPr>
        <p:spPr>
          <a:xfrm flipV="1">
            <a:off x="6694963" y="4237336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077968" y="3267672"/>
            <a:ext cx="14661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694963" y="3411020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077968" y="2455938"/>
            <a:ext cx="14661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694963" y="2599286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694963" y="1791895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9632" y="63119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http://colah.github.io/posts/2015-08-Understanding-LSTMs/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pic>
        <p:nvPicPr>
          <p:cNvPr id="1026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1" y="4753651"/>
            <a:ext cx="3765527" cy="14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LSTM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0" r="33543"/>
          <a:stretch/>
        </p:blipFill>
        <p:spPr bwMode="auto">
          <a:xfrm>
            <a:off x="1034321" y="1553280"/>
            <a:ext cx="2818151" cy="295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34321" y="1469036"/>
            <a:ext cx="2938072" cy="31029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6248" y="4715436"/>
            <a:ext cx="1286656" cy="14504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8443" y="2410035"/>
                <a:ext cx="3030188" cy="381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2410035"/>
                <a:ext cx="3030188" cy="381579"/>
              </a:xfrm>
              <a:prstGeom prst="rect">
                <a:avLst/>
              </a:prstGeom>
              <a:blipFill>
                <a:blip r:embed="rId4"/>
                <a:stretch>
                  <a:fillRect l="-2012" t="-1587" r="-1006" b="-20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217" y="2456176"/>
                <a:ext cx="484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7" y="2456176"/>
                <a:ext cx="484043" cy="276999"/>
              </a:xfrm>
              <a:prstGeom prst="rect">
                <a:avLst/>
              </a:prstGeom>
              <a:blipFill>
                <a:blip r:embed="rId5"/>
                <a:stretch>
                  <a:fillRect l="-6250" r="-375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2217" y="3360163"/>
                <a:ext cx="517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7" y="3360163"/>
                <a:ext cx="517385" cy="276999"/>
              </a:xfrm>
              <a:prstGeom prst="rect">
                <a:avLst/>
              </a:prstGeom>
              <a:blipFill>
                <a:blip r:embed="rId6"/>
                <a:stretch>
                  <a:fillRect l="-9412" r="-352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72393" y="245617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93" y="245617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1364" r="-2273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72393" y="3360163"/>
                <a:ext cx="297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93" y="3360163"/>
                <a:ext cx="297774" cy="276999"/>
              </a:xfrm>
              <a:prstGeom prst="rect">
                <a:avLst/>
              </a:prstGeom>
              <a:blipFill>
                <a:blip r:embed="rId8"/>
                <a:stretch>
                  <a:fillRect l="-20833" r="-41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442" y="1980181"/>
                <a:ext cx="2875339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442" y="1980181"/>
                <a:ext cx="2875339" cy="336887"/>
              </a:xfrm>
              <a:prstGeom prst="rect">
                <a:avLst/>
              </a:prstGeom>
              <a:blipFill>
                <a:blip r:embed="rId9"/>
                <a:stretch>
                  <a:fillRect l="-1483" t="-3636" r="-1059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08443" y="2858543"/>
                <a:ext cx="3020250" cy="381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2858543"/>
                <a:ext cx="3020250" cy="381579"/>
              </a:xfrm>
              <a:prstGeom prst="rect">
                <a:avLst/>
              </a:prstGeom>
              <a:blipFill>
                <a:blip r:embed="rId10"/>
                <a:stretch>
                  <a:fillRect l="-403" t="-3175" r="-806" b="-20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08443" y="3692903"/>
                <a:ext cx="3273397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3692903"/>
                <a:ext cx="3273397" cy="336887"/>
              </a:xfrm>
              <a:prstGeom prst="rect">
                <a:avLst/>
              </a:prstGeom>
              <a:blipFill>
                <a:blip r:embed="rId11"/>
                <a:stretch>
                  <a:fillRect l="-372" t="-3636" r="-745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671775" y="1553280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Gate Variables</a:t>
            </a:r>
            <a:endParaRPr lang="ko-KR" alt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671775" y="332666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new Memory Cell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08443" y="4540558"/>
                <a:ext cx="1961050" cy="3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4540558"/>
                <a:ext cx="1961050" cy="338298"/>
              </a:xfrm>
              <a:prstGeom prst="rect">
                <a:avLst/>
              </a:prstGeom>
              <a:blipFill>
                <a:blip r:embed="rId12"/>
                <a:stretch>
                  <a:fillRect t="-3636" r="-869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71775" y="4174320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Update Memory Cell</a:t>
            </a:r>
            <a:endParaRPr lang="ko-KR" alt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671775" y="502197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Update Hidden State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08443" y="5433843"/>
                <a:ext cx="1681101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5433843"/>
                <a:ext cx="1681101" cy="336887"/>
              </a:xfrm>
              <a:prstGeom prst="rect">
                <a:avLst/>
              </a:prstGeom>
              <a:blipFill>
                <a:blip r:embed="rId13"/>
                <a:stretch>
                  <a:fillRect l="-2899" t="-1786" r="-434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>
            <a:off x="5751154" y="623495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Chung, J. et al., 2014. Empirical evaluation of gated recurrent neural networks on sequence modeling. </a:t>
            </a:r>
            <a:r>
              <a:rPr lang="en-US" altLang="ko-KR" sz="1100" i="1" dirty="0" err="1"/>
              <a:t>arXiv</a:t>
            </a:r>
            <a:r>
              <a:rPr lang="en-US" altLang="ko-KR" sz="1100" i="1" dirty="0"/>
              <a:t> preprint arXiv:1412.3555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6716" y="3020518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f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263" y="3031465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err="1" smtClean="0">
                <a:solidFill>
                  <a:srgbClr val="FF0000"/>
                </a:solidFill>
              </a:rPr>
              <a:t>i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9844" y="3057531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c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4778" y="2980588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~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4304" y="2404749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c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4296" y="3049019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o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4819" y="6311900"/>
            <a:ext cx="487118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https://www.kaggle.com/thebrownviking20/intro-to-recurrent-neural-networks-lstm-gru</a:t>
            </a:r>
            <a:endParaRPr lang="ko-KR" altLang="en-US" sz="1400" dirty="0"/>
          </a:p>
        </p:txBody>
      </p:sp>
      <p:pic>
        <p:nvPicPr>
          <p:cNvPr id="2050" name="Picture 2" descr="https://cdnpythonmachinelearning.azureedge.net/wp-content/uploads/2017/11/GRU.png?x31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9" y="1515952"/>
            <a:ext cx="4400551" cy="30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74820" y="4871803"/>
            <a:ext cx="4501110" cy="1133276"/>
            <a:chOff x="274819" y="4665246"/>
            <a:chExt cx="5321507" cy="1339833"/>
          </a:xfrm>
        </p:grpSpPr>
        <p:pic>
          <p:nvPicPr>
            <p:cNvPr id="6" name="Picture 2" descr="https://cdnpythonmachinelearning.azureedge.net/wp-content/uploads/2017/11/GRU.png?x311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19" y="4665246"/>
              <a:ext cx="1933731" cy="13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cdnpythonmachinelearning.azureedge.net/wp-content/uploads/2017/11/GRU.png?x311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707" y="4665246"/>
              <a:ext cx="1933731" cy="13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cdnpythonmachinelearning.azureedge.net/wp-content/uploads/2017/11/GRU.png?x311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595" y="4665246"/>
              <a:ext cx="1933731" cy="13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375380" y="1469036"/>
            <a:ext cx="4400550" cy="31029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6248" y="4715436"/>
            <a:ext cx="1286656" cy="14504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57829" y="631190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Chung, J. et al., 2014. Empirical evaluation of gated recurrent neural networks on sequence modeling. </a:t>
            </a:r>
            <a:r>
              <a:rPr lang="en-US" altLang="ko-KR" sz="1100" i="1" dirty="0" err="1"/>
              <a:t>arXiv</a:t>
            </a:r>
            <a:r>
              <a:rPr lang="en-US" altLang="ko-KR" sz="1100" i="1" dirty="0"/>
              <a:t> preprint arXiv:1412.3555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08443" y="2410035"/>
                <a:ext cx="3054682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2410035"/>
                <a:ext cx="3054682" cy="336887"/>
              </a:xfrm>
              <a:prstGeom prst="rect">
                <a:avLst/>
              </a:prstGeom>
              <a:blipFill>
                <a:blip r:embed="rId4"/>
                <a:stretch>
                  <a:fillRect t="-178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08443" y="1980181"/>
                <a:ext cx="2985689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1980181"/>
                <a:ext cx="2985689" cy="336887"/>
              </a:xfrm>
              <a:prstGeom prst="rect">
                <a:avLst/>
              </a:prstGeom>
              <a:blipFill>
                <a:blip r:embed="rId5"/>
                <a:stretch>
                  <a:fillRect l="-612" t="-3636" r="-1020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08443" y="3692903"/>
                <a:ext cx="4079257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3692903"/>
                <a:ext cx="4079257" cy="336887"/>
              </a:xfrm>
              <a:prstGeom prst="rect">
                <a:avLst/>
              </a:prstGeom>
              <a:blipFill>
                <a:blip r:embed="rId6"/>
                <a:stretch>
                  <a:fillRect l="-1046" t="-7273" r="-897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71775" y="1553280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Gate Variables</a:t>
            </a:r>
            <a:endParaRPr lang="ko-KR" alt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671775" y="332666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new Hidden State</a:t>
            </a:r>
            <a:endParaRPr lang="ko-KR" alt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671775" y="502197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Update Hidden State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08443" y="5433843"/>
                <a:ext cx="2470100" cy="3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5433843"/>
                <a:ext cx="2470100" cy="338298"/>
              </a:xfrm>
              <a:prstGeom prst="rect">
                <a:avLst/>
              </a:prstGeom>
              <a:blipFill>
                <a:blip r:embed="rId7"/>
                <a:stretch>
                  <a:fillRect l="-3457" t="-8929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74819" y="4871803"/>
            <a:ext cx="1560655" cy="1195274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79229" y="4871803"/>
            <a:ext cx="1560655" cy="1195274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37160" y="341376"/>
            <a:ext cx="1908048" cy="1807095"/>
            <a:chOff x="1399032" y="1554480"/>
            <a:chExt cx="1908048" cy="1807095"/>
          </a:xfrm>
        </p:grpSpPr>
        <p:sp>
          <p:nvSpPr>
            <p:cNvPr id="5" name="TextBox 4"/>
            <p:cNvSpPr txBox="1"/>
            <p:nvPr/>
          </p:nvSpPr>
          <p:spPr>
            <a:xfrm>
              <a:off x="1399032" y="1554480"/>
              <a:ext cx="190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 X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78736" y="2072640"/>
              <a:ext cx="591312" cy="10119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3718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86839" y="339667"/>
            <a:ext cx="2098853" cy="1808804"/>
            <a:chOff x="3139440" y="1552771"/>
            <a:chExt cx="2098853" cy="1808804"/>
          </a:xfrm>
        </p:grpSpPr>
        <p:sp>
          <p:nvSpPr>
            <p:cNvPr id="23" name="TextBox 22"/>
            <p:cNvSpPr txBox="1"/>
            <p:nvPr/>
          </p:nvSpPr>
          <p:spPr>
            <a:xfrm>
              <a:off x="3139440" y="1552771"/>
              <a:ext cx="209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Weight W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61434" y="2276487"/>
              <a:ext cx="130150" cy="4910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787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627323" y="339667"/>
            <a:ext cx="2098853" cy="1808804"/>
            <a:chOff x="4687824" y="1552771"/>
            <a:chExt cx="2098853" cy="1808804"/>
          </a:xfrm>
        </p:grpSpPr>
        <p:sp>
          <p:nvSpPr>
            <p:cNvPr id="24" name="TextBox 23"/>
            <p:cNvSpPr txBox="1"/>
            <p:nvPr/>
          </p:nvSpPr>
          <p:spPr>
            <a:xfrm>
              <a:off x="4687824" y="1552771"/>
              <a:ext cx="209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Bias b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12713" y="2414016"/>
              <a:ext cx="110795" cy="1219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4388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1 tensor</a:t>
              </a:r>
              <a:endParaRPr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67807" y="339667"/>
            <a:ext cx="1908048" cy="1808804"/>
            <a:chOff x="6249010" y="1552771"/>
            <a:chExt cx="1908048" cy="1808804"/>
          </a:xfrm>
        </p:grpSpPr>
        <p:sp>
          <p:nvSpPr>
            <p:cNvPr id="8" name="TextBox 7"/>
            <p:cNvSpPr txBox="1"/>
            <p:nvPr/>
          </p:nvSpPr>
          <p:spPr>
            <a:xfrm>
              <a:off x="6249010" y="1552771"/>
              <a:ext cx="190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 Y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43827" y="2029968"/>
              <a:ext cx="118413" cy="10119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9311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91184" y="4114800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91184" y="3261360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48914" y="4925568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/>
              <p:cNvSpPr/>
              <p:nvPr/>
            </p:nvSpPr>
            <p:spPr>
              <a:xfrm>
                <a:off x="2808833" y="4056888"/>
                <a:ext cx="858114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38" name="타원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33" y="4056888"/>
                <a:ext cx="858114" cy="4937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꺾인 연결선 41"/>
          <p:cNvCxnSpPr>
            <a:stCxn id="36" idx="3"/>
            <a:endCxn id="38" idx="2"/>
          </p:cNvCxnSpPr>
          <p:nvPr/>
        </p:nvCxnSpPr>
        <p:spPr>
          <a:xfrm>
            <a:off x="1469136" y="3450336"/>
            <a:ext cx="1339697" cy="853440"/>
          </a:xfrm>
          <a:prstGeom prst="bentConnector3">
            <a:avLst>
              <a:gd name="adj1" fmla="val 691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3"/>
            <a:endCxn id="38" idx="2"/>
          </p:cNvCxnSpPr>
          <p:nvPr/>
        </p:nvCxnSpPr>
        <p:spPr>
          <a:xfrm>
            <a:off x="1469136" y="4303776"/>
            <a:ext cx="13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006644" y="4056888"/>
            <a:ext cx="491941" cy="4937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cxnSp>
        <p:nvCxnSpPr>
          <p:cNvPr id="50" name="꺾인 연결선 49"/>
          <p:cNvCxnSpPr>
            <a:stCxn id="37" idx="3"/>
            <a:endCxn id="49" idx="2"/>
          </p:cNvCxnSpPr>
          <p:nvPr/>
        </p:nvCxnSpPr>
        <p:spPr>
          <a:xfrm flipV="1">
            <a:off x="3426866" y="4303776"/>
            <a:ext cx="1579778" cy="810768"/>
          </a:xfrm>
          <a:prstGeom prst="bentConnector3">
            <a:avLst>
              <a:gd name="adj1" fmla="val 73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6"/>
            <a:endCxn id="49" idx="2"/>
          </p:cNvCxnSpPr>
          <p:nvPr/>
        </p:nvCxnSpPr>
        <p:spPr>
          <a:xfrm>
            <a:off x="3666947" y="4303776"/>
            <a:ext cx="13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타원 59"/>
              <p:cNvSpPr/>
              <p:nvPr/>
            </p:nvSpPr>
            <p:spPr>
              <a:xfrm>
                <a:off x="6640372" y="4056888"/>
                <a:ext cx="491941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 xmlns="">
          <p:sp>
            <p:nvSpPr>
              <p:cNvPr id="60" name="타원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372" y="4056888"/>
                <a:ext cx="491941" cy="4937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/>
              <p:cNvSpPr/>
              <p:nvPr/>
            </p:nvSpPr>
            <p:spPr>
              <a:xfrm>
                <a:off x="8194852" y="4056888"/>
                <a:ext cx="955244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 xmlns="">
          <p:sp>
            <p:nvSpPr>
              <p:cNvPr id="61" name="타원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852" y="4056888"/>
                <a:ext cx="955244" cy="49377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>
            <a:stCxn id="49" idx="6"/>
            <a:endCxn id="60" idx="2"/>
          </p:cNvCxnSpPr>
          <p:nvPr/>
        </p:nvCxnSpPr>
        <p:spPr>
          <a:xfrm>
            <a:off x="5498585" y="4303776"/>
            <a:ext cx="114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6"/>
            <a:endCxn id="61" idx="2"/>
          </p:cNvCxnSpPr>
          <p:nvPr/>
        </p:nvCxnSpPr>
        <p:spPr>
          <a:xfrm>
            <a:off x="7132313" y="4303776"/>
            <a:ext cx="1062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9150096" y="4303776"/>
            <a:ext cx="1062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90338" y="3176016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90338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63146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63146" y="4841146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96418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WX+b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32313" y="4033058"/>
                <a:ext cx="955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ko-KR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WX+b</a:t>
                </a:r>
                <a:r>
                  <a:rPr lang="en-US" altLang="ko-KR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13" y="4033058"/>
                <a:ext cx="955244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149165" y="4033058"/>
                <a:ext cx="955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165" y="4033058"/>
                <a:ext cx="9552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 (skip-gram)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006" y="214745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0186" y="1715747"/>
            <a:ext cx="50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X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35653" y="214745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9282" y="171574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82" y="1715747"/>
                <a:ext cx="502449" cy="369332"/>
              </a:xfrm>
              <a:prstGeom prst="rect">
                <a:avLst/>
              </a:prstGeom>
              <a:blipFill>
                <a:blip r:embed="rId2"/>
                <a:stretch>
                  <a:fillRect l="-18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3871666" y="3290454"/>
            <a:ext cx="116376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5883344" y="214745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6973" y="171574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73" y="1715747"/>
                <a:ext cx="502449" cy="369332"/>
              </a:xfrm>
              <a:prstGeom prst="rect">
                <a:avLst/>
              </a:prstGeom>
              <a:blipFill>
                <a:blip r:embed="rId3"/>
                <a:stretch>
                  <a:fillRect l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8435352" y="214745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807" y="176191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07" y="1761913"/>
                <a:ext cx="2125262" cy="276999"/>
              </a:xfrm>
              <a:prstGeom prst="rect">
                <a:avLst/>
              </a:prstGeom>
              <a:blipFill>
                <a:blip r:embed="rId4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855593" y="341930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9390" y="341930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8240" y="346917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91" y="346917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67722" y="528554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22" y="5285540"/>
                <a:ext cx="627376" cy="307777"/>
              </a:xfrm>
              <a:prstGeom prst="rect">
                <a:avLst/>
              </a:prstGeom>
              <a:blipFill>
                <a:blip r:embed="rId5"/>
                <a:stretch>
                  <a:fillRect l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6818" y="528554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818" y="5285540"/>
                <a:ext cx="627376" cy="307777"/>
              </a:xfrm>
              <a:prstGeom prst="rect">
                <a:avLst/>
              </a:prstGeom>
              <a:blipFill>
                <a:blip r:embed="rId6"/>
                <a:stretch>
                  <a:fillRect l="-15534" r="-970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49062" y="528554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62" y="5285540"/>
                <a:ext cx="627376" cy="307777"/>
              </a:xfrm>
              <a:prstGeom prst="rect">
                <a:avLst/>
              </a:prstGeom>
              <a:blipFill>
                <a:blip r:embed="rId7"/>
                <a:stretch>
                  <a:fillRect l="-8738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88163" y="528554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63" y="5285540"/>
                <a:ext cx="627376" cy="324769"/>
              </a:xfrm>
              <a:prstGeom prst="rect">
                <a:avLst/>
              </a:prstGeom>
              <a:blipFill>
                <a:blip r:embed="rId8"/>
                <a:stretch>
                  <a:fillRect l="-7767" r="-971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64509" y="528554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09" y="5285540"/>
                <a:ext cx="627376" cy="324769"/>
              </a:xfrm>
              <a:prstGeom prst="rect">
                <a:avLst/>
              </a:prstGeom>
              <a:blipFill>
                <a:blip r:embed="rId9"/>
                <a:stretch>
                  <a:fillRect l="-16505" r="-9709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/>
          <p:cNvSpPr/>
          <p:nvPr/>
        </p:nvSpPr>
        <p:spPr>
          <a:xfrm>
            <a:off x="4785481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A0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5688683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A1</a:t>
            </a:r>
            <a:endParaRPr lang="ko-KR" altLang="en-US" sz="1000" dirty="0"/>
          </a:p>
        </p:txBody>
      </p:sp>
      <p:sp>
        <p:nvSpPr>
          <p:cNvPr id="42" name="타원 41"/>
          <p:cNvSpPr/>
          <p:nvPr/>
        </p:nvSpPr>
        <p:spPr>
          <a:xfrm>
            <a:off x="6591885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A2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>
            <a:stCxn id="40" idx="6"/>
            <a:endCxn id="41" idx="2"/>
          </p:cNvCxnSpPr>
          <p:nvPr/>
        </p:nvCxnSpPr>
        <p:spPr>
          <a:xfrm>
            <a:off x="5287930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6"/>
            <a:endCxn id="42" idx="2"/>
          </p:cNvCxnSpPr>
          <p:nvPr/>
        </p:nvCxnSpPr>
        <p:spPr>
          <a:xfrm>
            <a:off x="6191132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49402" y="176191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402" y="1761913"/>
                <a:ext cx="2125262" cy="276999"/>
              </a:xfrm>
              <a:prstGeom prst="rect">
                <a:avLst/>
              </a:prstGeom>
              <a:blipFill>
                <a:blip r:embed="rId10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/>
          <p:cNvSpPr/>
          <p:nvPr/>
        </p:nvSpPr>
        <p:spPr>
          <a:xfrm>
            <a:off x="8707594" y="3435446"/>
            <a:ext cx="1197864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0105656" y="214745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858469" y="528554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469" y="5285540"/>
                <a:ext cx="627376" cy="324769"/>
              </a:xfrm>
              <a:prstGeom prst="rect">
                <a:avLst/>
              </a:prstGeom>
              <a:blipFill>
                <a:blip r:embed="rId8"/>
                <a:stretch>
                  <a:fillRect l="-7767" r="-971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9975212" y="1708309"/>
                <a:ext cx="39388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12" y="1708309"/>
                <a:ext cx="393889" cy="376770"/>
              </a:xfrm>
              <a:prstGeom prst="rect">
                <a:avLst/>
              </a:prstGeom>
              <a:blipFill>
                <a:blip r:embed="rId11"/>
                <a:stretch>
                  <a:fillRect t="-1613" r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6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622" y="223889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05802" y="1807187"/>
            <a:ext cx="50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X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1269" y="223889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4898" y="180718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98" y="1807187"/>
                <a:ext cx="502449" cy="369332"/>
              </a:xfrm>
              <a:prstGeom prst="rect">
                <a:avLst/>
              </a:prstGeom>
              <a:blipFill>
                <a:blip r:embed="rId2"/>
                <a:stretch>
                  <a:fillRect l="-18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3847282" y="3381894"/>
            <a:ext cx="116376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5858960" y="223889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2589" y="180718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89" y="1807187"/>
                <a:ext cx="502449" cy="369332"/>
              </a:xfrm>
              <a:prstGeom prst="rect">
                <a:avLst/>
              </a:prstGeom>
              <a:blipFill>
                <a:blip r:embed="rId3"/>
                <a:stretch>
                  <a:fillRect l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8410968" y="223889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89423" y="185335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23" y="1853353"/>
                <a:ext cx="2125262" cy="276999"/>
              </a:xfrm>
              <a:prstGeom prst="rect">
                <a:avLst/>
              </a:prstGeom>
              <a:blipFill>
                <a:blip r:embed="rId4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831209" y="351074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65006" y="351074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3856" y="356061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30907" y="356061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43338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38" y="5376980"/>
                <a:ext cx="627376" cy="307777"/>
              </a:xfrm>
              <a:prstGeom prst="rect">
                <a:avLst/>
              </a:prstGeom>
              <a:blipFill>
                <a:blip r:embed="rId5"/>
                <a:stretch>
                  <a:fillRect l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92434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34" y="5376980"/>
                <a:ext cx="627376" cy="307777"/>
              </a:xfrm>
              <a:prstGeom prst="rect">
                <a:avLst/>
              </a:prstGeom>
              <a:blipFill>
                <a:blip r:embed="rId6"/>
                <a:stretch>
                  <a:fillRect l="-15534" r="-970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24678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78" y="5376980"/>
                <a:ext cx="627376" cy="307777"/>
              </a:xfrm>
              <a:prstGeom prst="rect">
                <a:avLst/>
              </a:prstGeom>
              <a:blipFill>
                <a:blip r:embed="rId7"/>
                <a:stretch>
                  <a:fillRect l="-8738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63779" y="537698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779" y="5376980"/>
                <a:ext cx="627376" cy="324769"/>
              </a:xfrm>
              <a:prstGeom prst="rect">
                <a:avLst/>
              </a:prstGeom>
              <a:blipFill>
                <a:blip r:embed="rId8"/>
                <a:stretch>
                  <a:fillRect l="-7767" r="-971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0125" y="537698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25" y="5376980"/>
                <a:ext cx="627376" cy="324769"/>
              </a:xfrm>
              <a:prstGeom prst="rect">
                <a:avLst/>
              </a:prstGeom>
              <a:blipFill>
                <a:blip r:embed="rId9"/>
                <a:stretch>
                  <a:fillRect l="-16505" r="-9709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25018" y="185335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18" y="1853353"/>
                <a:ext cx="2125262" cy="276999"/>
              </a:xfrm>
              <a:prstGeom prst="rect">
                <a:avLst/>
              </a:prstGeom>
              <a:blipFill>
                <a:blip r:embed="rId10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/>
          <p:cNvSpPr/>
          <p:nvPr/>
        </p:nvSpPr>
        <p:spPr>
          <a:xfrm>
            <a:off x="246918" y="2238895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105733" y="1807187"/>
            <a:ext cx="8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word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0013" y="3430948"/>
            <a:ext cx="818157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feed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2482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2" y="5376980"/>
                <a:ext cx="627376" cy="307777"/>
              </a:xfrm>
              <a:prstGeom prst="rect">
                <a:avLst/>
              </a:prstGeom>
              <a:blipFill>
                <a:blip r:embed="rId11"/>
                <a:stretch>
                  <a:fillRect l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11653125" y="2181017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040693" y="1489074"/>
            <a:ext cx="147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Context words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712980" y="2243393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7797" y="2334755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64034" y="3435446"/>
            <a:ext cx="1197864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465793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793" y="5376980"/>
                <a:ext cx="627376" cy="307777"/>
              </a:xfrm>
              <a:prstGeom prst="rect">
                <a:avLst/>
              </a:prstGeom>
              <a:blipFill>
                <a:blip r:embed="rId12"/>
                <a:stretch>
                  <a:fillRect l="-15534" r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/>
          <p:cNvSpPr/>
          <p:nvPr/>
        </p:nvSpPr>
        <p:spPr>
          <a:xfrm>
            <a:off x="4316089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A0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5219291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A1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6122493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A2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>
            <a:stCxn id="37" idx="6"/>
            <a:endCxn id="38" idx="2"/>
          </p:cNvCxnSpPr>
          <p:nvPr/>
        </p:nvCxnSpPr>
        <p:spPr>
          <a:xfrm>
            <a:off x="4818538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6"/>
            <a:endCxn id="39" idx="2"/>
          </p:cNvCxnSpPr>
          <p:nvPr/>
        </p:nvCxnSpPr>
        <p:spPr>
          <a:xfrm>
            <a:off x="5721740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084015" y="2221903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36828" y="5359988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828" y="5359988"/>
                <a:ext cx="627376" cy="324769"/>
              </a:xfrm>
              <a:prstGeom prst="rect">
                <a:avLst/>
              </a:prstGeom>
              <a:blipFill>
                <a:blip r:embed="rId13"/>
                <a:stretch>
                  <a:fillRect l="-8738"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953571" y="1782757"/>
                <a:ext cx="39388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571" y="1782757"/>
                <a:ext cx="393889" cy="376770"/>
              </a:xfrm>
              <a:prstGeom prst="rect">
                <a:avLst/>
              </a:prstGeom>
              <a:blipFill>
                <a:blip r:embed="rId14"/>
                <a:stretch>
                  <a:fillRect t="-1613" r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/>
          <p:cNvSpPr/>
          <p:nvPr/>
        </p:nvSpPr>
        <p:spPr>
          <a:xfrm>
            <a:off x="10354114" y="3435446"/>
            <a:ext cx="1197864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Cross-entropy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93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0"/>
            <a:endCxn id="7" idx="4"/>
          </p:cNvCxnSpPr>
          <p:nvPr/>
        </p:nvCxnSpPr>
        <p:spPr>
          <a:xfrm flipV="1">
            <a:off x="3142488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6"/>
            <a:endCxn id="7" idx="2"/>
          </p:cNvCxnSpPr>
          <p:nvPr/>
        </p:nvCxnSpPr>
        <p:spPr>
          <a:xfrm>
            <a:off x="2051304" y="4014216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0"/>
            <a:endCxn id="6" idx="4"/>
          </p:cNvCxnSpPr>
          <p:nvPr/>
        </p:nvCxnSpPr>
        <p:spPr>
          <a:xfrm flipV="1">
            <a:off x="3142488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8" idx="0"/>
            <a:endCxn id="20" idx="4"/>
          </p:cNvCxnSpPr>
          <p:nvPr/>
        </p:nvCxnSpPr>
        <p:spPr>
          <a:xfrm flipV="1">
            <a:off x="4867656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0"/>
            <a:endCxn id="19" idx="4"/>
          </p:cNvCxnSpPr>
          <p:nvPr/>
        </p:nvCxnSpPr>
        <p:spPr>
          <a:xfrm flipV="1">
            <a:off x="4867656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stCxn id="23" idx="0"/>
            <a:endCxn id="25" idx="4"/>
          </p:cNvCxnSpPr>
          <p:nvPr/>
        </p:nvCxnSpPr>
        <p:spPr>
          <a:xfrm flipV="1">
            <a:off x="6477000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0"/>
            <a:endCxn id="24" idx="4"/>
          </p:cNvCxnSpPr>
          <p:nvPr/>
        </p:nvCxnSpPr>
        <p:spPr>
          <a:xfrm flipV="1">
            <a:off x="6477000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stCxn id="28" idx="0"/>
            <a:endCxn id="30" idx="4"/>
          </p:cNvCxnSpPr>
          <p:nvPr/>
        </p:nvCxnSpPr>
        <p:spPr>
          <a:xfrm flipV="1">
            <a:off x="9915144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0"/>
            <a:endCxn id="29" idx="4"/>
          </p:cNvCxnSpPr>
          <p:nvPr/>
        </p:nvCxnSpPr>
        <p:spPr>
          <a:xfrm flipV="1">
            <a:off x="9915144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6"/>
            <a:endCxn id="20" idx="2"/>
          </p:cNvCxnSpPr>
          <p:nvPr/>
        </p:nvCxnSpPr>
        <p:spPr>
          <a:xfrm>
            <a:off x="3459480" y="4014216"/>
            <a:ext cx="109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6"/>
            <a:endCxn id="25" idx="2"/>
          </p:cNvCxnSpPr>
          <p:nvPr/>
        </p:nvCxnSpPr>
        <p:spPr>
          <a:xfrm>
            <a:off x="5184648" y="4014216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6"/>
          </p:cNvCxnSpPr>
          <p:nvPr/>
        </p:nvCxnSpPr>
        <p:spPr>
          <a:xfrm>
            <a:off x="6793992" y="4014216"/>
            <a:ext cx="7833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814816" y="4014216"/>
            <a:ext cx="78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45552" y="382955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1379065"/>
            <a:ext cx="477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n to n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Target application : language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forward dataflow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타원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3" idx="0"/>
            <a:endCxn id="5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6"/>
            <a:endCxn id="5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  <a:endCxn id="4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0" idx="3"/>
            <a:endCxn id="19" idx="2"/>
          </p:cNvCxnSpPr>
          <p:nvPr/>
        </p:nvCxnSpPr>
        <p:spPr>
          <a:xfrm>
            <a:off x="4163568" y="216302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3"/>
            <a:endCxn id="19" idx="2"/>
          </p:cNvCxnSpPr>
          <p:nvPr/>
        </p:nvCxnSpPr>
        <p:spPr>
          <a:xfrm flipV="1">
            <a:off x="4163568" y="265354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2"/>
          </p:cNvCxnSpPr>
          <p:nvPr/>
        </p:nvCxnSpPr>
        <p:spPr>
          <a:xfrm>
            <a:off x="4163568" y="404188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3"/>
            <a:endCxn id="27" idx="2"/>
          </p:cNvCxnSpPr>
          <p:nvPr/>
        </p:nvCxnSpPr>
        <p:spPr>
          <a:xfrm flipV="1">
            <a:off x="4163568" y="453240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6" idx="3"/>
            <a:endCxn id="28" idx="2"/>
          </p:cNvCxnSpPr>
          <p:nvPr/>
        </p:nvCxnSpPr>
        <p:spPr>
          <a:xfrm flipV="1">
            <a:off x="5289132" y="3837432"/>
            <a:ext cx="832961" cy="15927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7" idx="6"/>
            <a:endCxn id="28" idx="2"/>
          </p:cNvCxnSpPr>
          <p:nvPr/>
        </p:nvCxnSpPr>
        <p:spPr>
          <a:xfrm flipV="1">
            <a:off x="5238171" y="3837432"/>
            <a:ext cx="883922" cy="6949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9" idx="6"/>
            <a:endCxn id="28" idx="2"/>
          </p:cNvCxnSpPr>
          <p:nvPr/>
        </p:nvCxnSpPr>
        <p:spPr>
          <a:xfrm>
            <a:off x="5238171" y="2653542"/>
            <a:ext cx="883922" cy="11838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28" idx="6"/>
            <a:endCxn id="75" idx="2"/>
          </p:cNvCxnSpPr>
          <p:nvPr/>
        </p:nvCxnSpPr>
        <p:spPr>
          <a:xfrm flipV="1">
            <a:off x="6635866" y="3837431"/>
            <a:ext cx="24932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3"/>
            <a:endCxn id="57" idx="2"/>
          </p:cNvCxnSpPr>
          <p:nvPr/>
        </p:nvCxnSpPr>
        <p:spPr>
          <a:xfrm flipV="1">
            <a:off x="7444560" y="3837430"/>
            <a:ext cx="936711" cy="9538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6"/>
            <a:endCxn id="61" idx="2"/>
          </p:cNvCxnSpPr>
          <p:nvPr/>
        </p:nvCxnSpPr>
        <p:spPr>
          <a:xfrm>
            <a:off x="8895044" y="3837430"/>
            <a:ext cx="808694" cy="124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3"/>
            <a:endCxn id="61" idx="2"/>
          </p:cNvCxnSpPr>
          <p:nvPr/>
        </p:nvCxnSpPr>
        <p:spPr>
          <a:xfrm flipV="1">
            <a:off x="8946005" y="3849858"/>
            <a:ext cx="757733" cy="93390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/>
          <p:cNvCxnSpPr>
            <a:stCxn id="75" idx="6"/>
            <a:endCxn id="57" idx="2"/>
          </p:cNvCxnSpPr>
          <p:nvPr/>
        </p:nvCxnSpPr>
        <p:spPr>
          <a:xfrm flipV="1">
            <a:off x="7398964" y="3837430"/>
            <a:ext cx="982307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연결선 114"/>
          <p:cNvCxnSpPr>
            <a:stCxn id="61" idx="6"/>
            <a:endCxn id="120" idx="2"/>
          </p:cNvCxnSpPr>
          <p:nvPr/>
        </p:nvCxnSpPr>
        <p:spPr>
          <a:xfrm flipV="1">
            <a:off x="10217511" y="3849857"/>
            <a:ext cx="294921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/>
          <p:cNvCxnSpPr/>
          <p:nvPr/>
        </p:nvCxnSpPr>
        <p:spPr>
          <a:xfrm flipV="1">
            <a:off x="11026205" y="3849858"/>
            <a:ext cx="61715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  <a:blipFill>
                <a:blip r:embed="rId27"/>
                <a:stretch>
                  <a:fillRect t="-4918" r="-769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75" idx="6"/>
          </p:cNvCxnSpPr>
          <p:nvPr/>
        </p:nvCxnSpPr>
        <p:spPr>
          <a:xfrm>
            <a:off x="7398964" y="3837431"/>
            <a:ext cx="1065960" cy="2381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타원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29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C00000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4294</TotalTime>
  <Words>634</Words>
  <Application>Microsoft Office PowerPoint</Application>
  <PresentationFormat>와이드스크린</PresentationFormat>
  <Paragraphs>388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Helvetica Neue</vt:lpstr>
      <vt:lpstr>나눔고딕</vt:lpstr>
      <vt:lpstr>나눔바른고딕</vt:lpstr>
      <vt:lpstr>Arial</vt:lpstr>
      <vt:lpstr>Cambria Math</vt:lpstr>
      <vt:lpstr>Times New Roman</vt:lpstr>
      <vt:lpstr>Office 테마</vt:lpstr>
      <vt:lpstr>Figures</vt:lpstr>
      <vt:lpstr>Tensorflow</vt:lpstr>
      <vt:lpstr>PowerPoint 프레젠테이션</vt:lpstr>
      <vt:lpstr>Word2vec (skip-gram)</vt:lpstr>
      <vt:lpstr>PowerPoint 프레젠테이션</vt:lpstr>
      <vt:lpstr>PowerPoint 프레젠테이션</vt:lpstr>
      <vt:lpstr>Recurrent Neural Network</vt:lpstr>
      <vt:lpstr>Simple RNN Architecture</vt:lpstr>
      <vt:lpstr>Simple RNN : forward dataflow</vt:lpstr>
      <vt:lpstr>Simple RNN : shape of dataflow</vt:lpstr>
      <vt:lpstr>Simple RNN : forward propagation</vt:lpstr>
      <vt:lpstr>Simple RNN : backward propagation</vt:lpstr>
      <vt:lpstr>Cross Entropy Computation Graph</vt:lpstr>
      <vt:lpstr>Cross Entropy Backpropagation</vt:lpstr>
      <vt:lpstr>Softmax Computation Graph</vt:lpstr>
      <vt:lpstr>Softmax BackPropagation</vt:lpstr>
      <vt:lpstr>Softmax BackPropagation</vt:lpstr>
      <vt:lpstr>PowerPoint 프레젠테이션</vt:lpstr>
      <vt:lpstr>Simple RNN : backward propagation 2 </vt:lpstr>
      <vt:lpstr>PowerPoint 프레젠테이션</vt:lpstr>
      <vt:lpstr>PowerPoint 프레젠테이션</vt:lpstr>
      <vt:lpstr>RNN Encoder-Decoder</vt:lpstr>
      <vt:lpstr>deep RNN with Stacked LSTM layers </vt:lpstr>
      <vt:lpstr>Long Short-Term Memory (LSTM)</vt:lpstr>
      <vt:lpstr>Gated Recurrent Unit (GRU)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태민</dc:creator>
  <cp:lastModifiedBy>dk</cp:lastModifiedBy>
  <cp:revision>90</cp:revision>
  <dcterms:created xsi:type="dcterms:W3CDTF">2018-12-31T08:29:35Z</dcterms:created>
  <dcterms:modified xsi:type="dcterms:W3CDTF">2019-01-11T10:11:50Z</dcterms:modified>
</cp:coreProperties>
</file>