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84" r:id="rId2"/>
    <p:sldId id="285" r:id="rId3"/>
    <p:sldId id="368" r:id="rId4"/>
    <p:sldId id="323" r:id="rId5"/>
    <p:sldId id="387" r:id="rId6"/>
    <p:sldId id="385" r:id="rId7"/>
    <p:sldId id="386" r:id="rId8"/>
    <p:sldId id="369" r:id="rId9"/>
    <p:sldId id="362" r:id="rId10"/>
    <p:sldId id="370" r:id="rId11"/>
    <p:sldId id="371" r:id="rId12"/>
    <p:sldId id="372" r:id="rId13"/>
    <p:sldId id="374" r:id="rId14"/>
    <p:sldId id="383" r:id="rId15"/>
    <p:sldId id="376" r:id="rId16"/>
    <p:sldId id="379" r:id="rId17"/>
    <p:sldId id="382" r:id="rId18"/>
    <p:sldId id="286" r:id="rId19"/>
    <p:sldId id="301" r:id="rId20"/>
  </p:sldIdLst>
  <p:sldSz cx="9144000" cy="6858000" type="screen4x3"/>
  <p:notesSz cx="6858000" cy="9144000"/>
  <p:embeddedFontLst>
    <p:embeddedFont>
      <p:font typeface="Cambria Math" pitchFamily="18" charset="0"/>
      <p:regular r:id="rId22"/>
    </p:embeddedFont>
    <p:embeddedFont>
      <p:font typeface="a옛날목욕탕L" pitchFamily="18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40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C81"/>
    <a:srgbClr val="972929"/>
    <a:srgbClr val="9C2424"/>
    <a:srgbClr val="9F2B2B"/>
    <a:srgbClr val="EE5C58"/>
    <a:srgbClr val="909AAE"/>
    <a:srgbClr val="6C7994"/>
    <a:srgbClr val="B92525"/>
    <a:srgbClr val="E82C2E"/>
    <a:srgbClr val="B1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4" autoAdjust="0"/>
    <p:restoredTop sz="99539" autoAdjust="0"/>
  </p:normalViewPr>
  <p:slideViewPr>
    <p:cSldViewPr>
      <p:cViewPr varScale="1">
        <p:scale>
          <a:sx n="115" d="100"/>
          <a:sy n="115" d="100"/>
        </p:scale>
        <p:origin x="-1512" y="-114"/>
      </p:cViewPr>
      <p:guideLst>
        <p:guide orient="horz" pos="2840"/>
        <p:guide orient="horz" pos="482"/>
        <p:guide pos="3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fld id="{6BA870C5-E39E-4D4A-8B97-122E944BE205}" type="datetimeFigureOut">
              <a:rPr lang="ko-KR" altLang="en-US" smtClean="0"/>
              <a:pPr/>
              <a:t>2017-12-12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fld id="{13C562BB-DACB-4090-9EB0-C718CC4DFD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32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a옛날목욕탕L" panose="02020600000000000000" pitchFamily="18" charset="-127"/>
        <a:ea typeface="a옛날목욕탕L" panose="02020600000000000000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a옛날목욕탕L" panose="02020600000000000000" pitchFamily="18" charset="-127"/>
        <a:ea typeface="a옛날목욕탕L" panose="02020600000000000000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a옛날목욕탕L" panose="02020600000000000000" pitchFamily="18" charset="-127"/>
        <a:ea typeface="a옛날목욕탕L" panose="02020600000000000000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a옛날목욕탕L" panose="02020600000000000000" pitchFamily="18" charset="-127"/>
        <a:ea typeface="a옛날목욕탕L" panose="02020600000000000000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a옛날목욕탕L" panose="02020600000000000000" pitchFamily="18" charset="-127"/>
        <a:ea typeface="a옛날목욕탕L" panose="02020600000000000000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6660232" y="6381908"/>
            <a:ext cx="2194832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 문서는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나눔글꼴로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hlinkClick r:id="rId2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6660232" y="6381908"/>
            <a:ext cx="2194832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 문서는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나눔글꼴로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hlinkClick r:id="rId2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286072"/>
            <a:ext cx="8229600" cy="1143000"/>
          </a:xfrm>
        </p:spPr>
        <p:txBody>
          <a:bodyPr>
            <a:normAutofit/>
          </a:bodyPr>
          <a:lstStyle>
            <a:lvl1pPr algn="l">
              <a:defRPr sz="4000" spc="-150" baseline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pPr algn="r"/>
              <a:t>‹#›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 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79912" y="6561058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pPr algn="r"/>
              <a:t>‹#›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 12</a:t>
            </a: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893961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3"/>
          <p:cNvSpPr>
            <a:spLocks noGrp="1"/>
          </p:cNvSpPr>
          <p:nvPr>
            <p:ph sz="half" idx="2"/>
          </p:nvPr>
        </p:nvSpPr>
        <p:spPr>
          <a:xfrm>
            <a:off x="2476028" y="1493936"/>
            <a:ext cx="4040188" cy="3951288"/>
          </a:xfrm>
        </p:spPr>
        <p:txBody>
          <a:bodyPr>
            <a:normAutofit/>
          </a:bodyPr>
          <a:lstStyle>
            <a:lvl1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  <a:lvl2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2pPr>
            <a:lvl3pPr>
              <a:buFont typeface="Wingdings" pitchFamily="2" charset="2"/>
              <a:buChar char="§"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3pPr>
            <a:lvl4pPr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4pPr>
            <a:lvl5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fld id="{793C75F0-4FDF-431C-B6B2-41F992E67A7C}" type="datetimeFigureOut">
              <a:rPr lang="ko-KR" altLang="en-US" smtClean="0"/>
              <a:pPr/>
              <a:t>2017-12-12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2" r:id="rId4"/>
    <p:sldLayoutId id="214748366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a옛날목욕탕L" panose="02020600000000000000" pitchFamily="18" charset="-127"/>
          <a:ea typeface="a옛날목욕탕L" panose="02020600000000000000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옛날목욕탕L" panose="02020600000000000000" pitchFamily="18" charset="-127"/>
          <a:ea typeface="a옛날목욕탕L" panose="02020600000000000000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옛날목욕탕L" panose="02020600000000000000" pitchFamily="18" charset="-127"/>
          <a:ea typeface="a옛날목욕탕L" panose="02020600000000000000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옛날목욕탕L" panose="02020600000000000000" pitchFamily="18" charset="-127"/>
          <a:ea typeface="a옛날목욕탕L" panose="02020600000000000000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옛날목욕탕L" panose="02020600000000000000" pitchFamily="18" charset="-127"/>
          <a:ea typeface="a옛날목욕탕L" panose="02020600000000000000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옛날목욕탕L" panose="02020600000000000000" pitchFamily="18" charset="-127"/>
          <a:ea typeface="a옛날목욕탕L" panose="02020600000000000000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5760640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4572000" y="4437112"/>
            <a:ext cx="4320480" cy="1656184"/>
          </a:xfrm>
        </p:spPr>
        <p:txBody>
          <a:bodyPr>
            <a:noAutofit/>
          </a:bodyPr>
          <a:lstStyle/>
          <a:p>
            <a:pPr lvl="1" algn="r"/>
            <a:r>
              <a:rPr lang="en-US" altLang="ko-KR" spc="-150" dirty="0">
                <a:solidFill>
                  <a:schemeClr val="tx1"/>
                </a:solidFill>
              </a:rPr>
              <a:t>	12181397	</a:t>
            </a:r>
            <a:r>
              <a:rPr lang="ko-KR" altLang="en-US" spc="-150" dirty="0">
                <a:solidFill>
                  <a:schemeClr val="tx1"/>
                </a:solidFill>
              </a:rPr>
              <a:t>심현민</a:t>
            </a:r>
            <a:endParaRPr lang="en-US" altLang="ko-KR" spc="-150" dirty="0">
              <a:solidFill>
                <a:schemeClr val="tx1"/>
              </a:solidFill>
            </a:endParaRPr>
          </a:p>
          <a:p>
            <a:pPr lvl="1" algn="r"/>
            <a:r>
              <a:rPr lang="en-US" altLang="ko-KR" spc="-150" dirty="0">
                <a:solidFill>
                  <a:schemeClr val="tx1"/>
                </a:solidFill>
              </a:rPr>
              <a:t>13181367  </a:t>
            </a:r>
            <a:r>
              <a:rPr lang="ko-KR" altLang="en-US" spc="-150" dirty="0">
                <a:solidFill>
                  <a:schemeClr val="tx1"/>
                </a:solidFill>
              </a:rPr>
              <a:t>문민수</a:t>
            </a:r>
            <a:endParaRPr lang="en-US" altLang="ko-KR" spc="-150" dirty="0">
              <a:solidFill>
                <a:schemeClr val="tx1"/>
              </a:solidFill>
            </a:endParaRPr>
          </a:p>
          <a:p>
            <a:pPr lvl="1" algn="r"/>
            <a:r>
              <a:rPr lang="en-US" altLang="ko-KR" spc="-150" dirty="0">
                <a:solidFill>
                  <a:schemeClr val="tx1"/>
                </a:solidFill>
              </a:rPr>
              <a:t>15181388 </a:t>
            </a:r>
            <a:r>
              <a:rPr lang="ko-KR" altLang="en-US" spc="-150" dirty="0" err="1">
                <a:solidFill>
                  <a:schemeClr val="tx1"/>
                </a:solidFill>
              </a:rPr>
              <a:t>서바울</a:t>
            </a:r>
            <a:endParaRPr lang="en-US" altLang="ko-KR" spc="-150" dirty="0">
              <a:solidFill>
                <a:schemeClr val="tx1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69776" y="531515"/>
            <a:ext cx="6910536" cy="2537445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4800" spc="-15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디지털 이미지 </a:t>
            </a:r>
            <a:r>
              <a:rPr lang="ko-KR" altLang="en-US" sz="4800" spc="-15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프로세싱</a:t>
            </a:r>
            <a:r>
              <a:rPr lang="en-US" altLang="ko-KR" sz="4800" spc="-15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/>
            </a:r>
            <a:br>
              <a:rPr lang="en-US" altLang="ko-KR" sz="4800" spc="-15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altLang="ko-KR" sz="4800" spc="-15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Term – Project</a:t>
            </a:r>
            <a:br>
              <a:rPr lang="en-US" altLang="ko-KR" sz="4800" spc="-15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altLang="ko-KR" sz="4800" spc="-15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</a:t>
            </a:r>
            <a:endParaRPr lang="ko-KR" altLang="en-US" sz="4800" spc="-15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026" name="Picture 2" descr="C:\Users\User\Desktop\img_ui09_0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6296025"/>
            <a:ext cx="25717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3608" y="3861048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자동차 번호판 인식</a:t>
            </a:r>
            <a:endParaRPr lang="ko-KR" altLang="en-US" sz="40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9912" y="6547691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F9F94-0DD2-4D1A-94AC-D2F8E17589FC}" type="slidenum">
              <a:rPr lang="en-US" altLang="ko-KR" sz="9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pPr algn="ctr"/>
              <a:t>10</a:t>
            </a:fld>
            <a:r>
              <a:rPr lang="en-US" altLang="ko-KR" sz="9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 45</a:t>
            </a:r>
          </a:p>
        </p:txBody>
      </p:sp>
      <p:pic>
        <p:nvPicPr>
          <p:cNvPr id="6" name="Picture 2" descr="C:\Users\User\Desktop\img_ui09_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6296025"/>
            <a:ext cx="25717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제목 17">
            <a:extLst>
              <a:ext uri="{FF2B5EF4-FFF2-40B4-BE49-F238E27FC236}">
                <a16:creationId xmlns:a16="http://schemas.microsoft.com/office/drawing/2014/main" xmlns="" id="{35BBB9E6-DA01-4C70-B820-C313859F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7" y="346450"/>
            <a:ext cx="8496943" cy="99431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3200" dirty="0">
                <a:solidFill>
                  <a:schemeClr val="bg1"/>
                </a:solidFill>
              </a:rPr>
              <a:t>번호판 영역 추출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4339" y="1700808"/>
            <a:ext cx="49762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Gray Scale &amp; Gaussian Blurring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" t="4705" r="75135" b="69057"/>
          <a:stretch/>
        </p:blipFill>
        <p:spPr bwMode="auto">
          <a:xfrm>
            <a:off x="6012160" y="1954723"/>
            <a:ext cx="2239206" cy="174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t="4705" r="51268" b="69057"/>
          <a:stretch/>
        </p:blipFill>
        <p:spPr bwMode="auto">
          <a:xfrm>
            <a:off x="5983808" y="4151861"/>
            <a:ext cx="2239206" cy="174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31640" y="3329697"/>
            <a:ext cx="4320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itchFamily="18" charset="-127"/>
                <a:ea typeface="a옛날목욕탕L" pitchFamily="18" charset="-127"/>
              </a:rPr>
              <a:t>Gaussian Mask</a:t>
            </a:r>
          </a:p>
          <a:p>
            <a:endParaRPr lang="en-US" altLang="ko-KR" sz="1600" dirty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1600" dirty="0">
                <a:latin typeface="a옛날목욕탕L" pitchFamily="18" charset="-127"/>
                <a:ea typeface="a옛날목욕탕L" pitchFamily="18" charset="-127"/>
              </a:rPr>
              <a:t>3 x 3 Mask</a:t>
            </a:r>
          </a:p>
          <a:p>
            <a:endParaRPr lang="en-US" altLang="ko-KR" sz="1600" dirty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1600" dirty="0">
                <a:latin typeface="a옛날목욕탕L" pitchFamily="18" charset="-127"/>
                <a:ea typeface="a옛날목욕탕L" pitchFamily="18" charset="-127"/>
              </a:rPr>
              <a:t>Sig = 1 </a:t>
            </a:r>
            <a:r>
              <a:rPr lang="ko-KR" altLang="en-US" sz="1600" dirty="0">
                <a:latin typeface="a옛날목욕탕L" pitchFamily="18" charset="-127"/>
                <a:ea typeface="a옛날목욕탕L" pitchFamily="18" charset="-127"/>
              </a:rPr>
              <a:t>부터 시작해서 </a:t>
            </a:r>
            <a:r>
              <a:rPr lang="en-US" altLang="ko-KR" sz="1600" dirty="0">
                <a:latin typeface="a옛날목욕탕L" pitchFamily="18" charset="-127"/>
                <a:ea typeface="a옛날목욕탕L" pitchFamily="18" charset="-127"/>
              </a:rPr>
              <a:t>0.001 </a:t>
            </a:r>
            <a:r>
              <a:rPr lang="ko-KR" altLang="en-US" sz="1600" dirty="0">
                <a:latin typeface="a옛날목욕탕L" pitchFamily="18" charset="-127"/>
                <a:ea typeface="a옛날목욕탕L" pitchFamily="18" charset="-127"/>
              </a:rPr>
              <a:t>간격으로 탐색</a:t>
            </a:r>
            <a:r>
              <a:rPr lang="en-US" altLang="ko-KR" sz="1600" dirty="0">
                <a:latin typeface="a옛날목욕탕L" pitchFamily="18" charset="-127"/>
                <a:ea typeface="a옛날목욕탕L" pitchFamily="18" charset="-127"/>
              </a:rPr>
              <a:t> </a:t>
            </a:r>
            <a:endParaRPr lang="ko-KR" altLang="en-US" sz="16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86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9912" y="6547691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F9F94-0DD2-4D1A-94AC-D2F8E17589FC}" type="slidenum">
              <a:rPr lang="en-US" altLang="ko-KR" sz="9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pPr algn="ctr"/>
              <a:t>11</a:t>
            </a:fld>
            <a:r>
              <a:rPr lang="en-US" altLang="ko-KR" sz="9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 45</a:t>
            </a:r>
          </a:p>
        </p:txBody>
      </p:sp>
      <p:pic>
        <p:nvPicPr>
          <p:cNvPr id="6" name="Picture 2" descr="C:\Users\User\Desktop\img_ui09_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6296025"/>
            <a:ext cx="25717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제목 17">
            <a:extLst>
              <a:ext uri="{FF2B5EF4-FFF2-40B4-BE49-F238E27FC236}">
                <a16:creationId xmlns:a16="http://schemas.microsoft.com/office/drawing/2014/main" xmlns="" id="{35BBB9E6-DA01-4C70-B820-C313859F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7" y="346450"/>
            <a:ext cx="8496943" cy="99431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3200" dirty="0">
                <a:solidFill>
                  <a:schemeClr val="bg1"/>
                </a:solidFill>
              </a:rPr>
              <a:t>번호판 영역 추출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648072" y="4151982"/>
                <a:ext cx="5148064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>
                    <a:latin typeface="a옛날목욕탕L" pitchFamily="18" charset="-127"/>
                    <a:ea typeface="a옛날목욕탕L" pitchFamily="18" charset="-127"/>
                  </a:rPr>
                  <a:t>비용함수 설정</a:t>
                </a:r>
                <a:endParaRPr lang="en-US" altLang="ko-KR" sz="1600" dirty="0">
                  <a:latin typeface="a옛날목욕탕L" pitchFamily="18" charset="-127"/>
                  <a:ea typeface="a옛날목욕탕L" pitchFamily="18" charset="-127"/>
                </a:endParaRPr>
              </a:p>
              <a:p>
                <a:endParaRPr lang="en-US" altLang="ko-KR" sz="1600" dirty="0">
                  <a:latin typeface="a옛날목욕탕L" pitchFamily="18" charset="-127"/>
                  <a:ea typeface="a옛날목욕탕L" pitchFamily="18" charset="-127"/>
                </a:endParaRPr>
              </a:p>
              <a:p>
                <a:r>
                  <a:rPr lang="en-US" altLang="ko-KR" sz="1600" dirty="0">
                    <a:latin typeface="a옛날목욕탕L" pitchFamily="18" charset="-127"/>
                    <a:ea typeface="a옛날목욕탕L" pitchFamily="18" charset="-127"/>
                  </a:rPr>
                  <a:t>Min(</a:t>
                </a:r>
                <a:r>
                  <a:rPr lang="ko-KR" altLang="en-US" sz="1600" dirty="0">
                    <a:latin typeface="a옛날목욕탕L" pitchFamily="18" charset="-127"/>
                    <a:ea typeface="a옛날목욕탕L" pitchFamily="18" charset="-127"/>
                  </a:rPr>
                  <a:t>비용함수</a:t>
                </a:r>
                <a:r>
                  <a:rPr lang="en-US" altLang="ko-KR" sz="1600" dirty="0">
                    <a:latin typeface="a옛날목욕탕L" pitchFamily="18" charset="-127"/>
                    <a:ea typeface="a옛날목욕탕L" pitchFamily="18" charset="-127"/>
                  </a:rPr>
                  <a:t>) </a:t>
                </a:r>
                <a:r>
                  <a:rPr lang="ko-KR" altLang="en-US" sz="1600" dirty="0">
                    <a:latin typeface="a옛날목욕탕L" pitchFamily="18" charset="-127"/>
                    <a:ea typeface="a옛날목욕탕L" pitchFamily="18" charset="-127"/>
                  </a:rPr>
                  <a:t>일 때의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/>
                        <a:ea typeface="a옛날목욕탕L" pitchFamily="18" charset="-127"/>
                      </a:rPr>
                      <m:t>𝜎</m:t>
                    </m:r>
                  </m:oMath>
                </a14:m>
                <a:r>
                  <a:rPr lang="ko-KR" altLang="en-US" sz="1600" dirty="0">
                    <a:latin typeface="a옛날목욕탕L" pitchFamily="18" charset="-127"/>
                    <a:ea typeface="a옛날목욕탕L" pitchFamily="18" charset="-127"/>
                  </a:rPr>
                  <a:t> 값 </a:t>
                </a:r>
                <a:r>
                  <a:rPr lang="en-US" altLang="ko-KR" sz="1600" dirty="0">
                    <a:latin typeface="a옛날목욕탕L" pitchFamily="18" charset="-127"/>
                    <a:ea typeface="a옛날목욕탕L" pitchFamily="18" charset="-127"/>
                  </a:rPr>
                  <a:t>= Threshold(</a:t>
                </a:r>
                <a:r>
                  <a:rPr lang="ko-KR" altLang="en-US" sz="1600" dirty="0" err="1">
                    <a:latin typeface="a옛날목욕탕L" pitchFamily="18" charset="-127"/>
                    <a:ea typeface="a옛날목욕탕L" pitchFamily="18" charset="-127"/>
                  </a:rPr>
                  <a:t>임계값</a:t>
                </a:r>
                <a:r>
                  <a:rPr lang="en-US" altLang="ko-KR" sz="1600" dirty="0">
                    <a:latin typeface="a옛날목욕탕L" pitchFamily="18" charset="-127"/>
                    <a:ea typeface="a옛날목욕탕L" pitchFamily="18" charset="-127"/>
                  </a:rPr>
                  <a:t>)</a:t>
                </a:r>
              </a:p>
              <a:p>
                <a:endParaRPr lang="en-US" altLang="ko-KR" sz="1600" dirty="0">
                  <a:latin typeface="a옛날목욕탕L" pitchFamily="18" charset="-127"/>
                  <a:ea typeface="a옛날목욕탕L" pitchFamily="18" charset="-127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2" y="4151982"/>
                <a:ext cx="5148064" cy="1077218"/>
              </a:xfrm>
              <a:prstGeom prst="rect">
                <a:avLst/>
              </a:prstGeom>
              <a:blipFill rotWithShape="1">
                <a:blip r:embed="rId3"/>
                <a:stretch>
                  <a:fillRect l="-592" t="-1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67544" y="1700807"/>
            <a:ext cx="3384376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Otsu </a:t>
            </a:r>
            <a:r>
              <a:rPr lang="en-US" altLang="ko-KR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Binarization</a:t>
            </a: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9" t="4705" r="51269" b="69057"/>
          <a:stretch/>
        </p:blipFill>
        <p:spPr bwMode="auto">
          <a:xfrm>
            <a:off x="6012160" y="3861048"/>
            <a:ext cx="2184400" cy="1746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t="4705" r="51268" b="69057"/>
          <a:stretch/>
        </p:blipFill>
        <p:spPr bwMode="auto">
          <a:xfrm>
            <a:off x="5984757" y="1930486"/>
            <a:ext cx="2239206" cy="174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62816" y="2495798"/>
            <a:ext cx="4953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옛날목욕탕L" pitchFamily="18" charset="-127"/>
                <a:ea typeface="a옛날목욕탕L" pitchFamily="18" charset="-127"/>
              </a:rPr>
              <a:t>번호판 영역을 이진화 하는데 가장 적합한 알고리즘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1729" b="56383" l="38780" r="5771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576" t="51340" r="42146" b="43080"/>
          <a:stretch/>
        </p:blipFill>
        <p:spPr bwMode="auto">
          <a:xfrm>
            <a:off x="2159732" y="4094832"/>
            <a:ext cx="2830482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686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67544" y="1700807"/>
            <a:ext cx="5148064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Blob Labeling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9912" y="6547691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F9F94-0DD2-4D1A-94AC-D2F8E17589FC}" type="slidenum">
              <a:rPr lang="en-US" altLang="ko-KR" sz="9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pPr algn="ctr"/>
              <a:t>12</a:t>
            </a:fld>
            <a:r>
              <a:rPr lang="en-US" altLang="ko-KR" sz="9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 45</a:t>
            </a:r>
          </a:p>
        </p:txBody>
      </p:sp>
      <p:pic>
        <p:nvPicPr>
          <p:cNvPr id="6" name="Picture 2" descr="C:\Users\User\Desktop\img_ui09_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6296025"/>
            <a:ext cx="25717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제목 17">
            <a:extLst>
              <a:ext uri="{FF2B5EF4-FFF2-40B4-BE49-F238E27FC236}">
                <a16:creationId xmlns:a16="http://schemas.microsoft.com/office/drawing/2014/main" xmlns="" id="{35BBB9E6-DA01-4C70-B820-C313859F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7" y="346450"/>
            <a:ext cx="8496943" cy="99431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3200" dirty="0">
                <a:solidFill>
                  <a:schemeClr val="bg1"/>
                </a:solidFill>
              </a:rPr>
              <a:t>번호판 영역 추출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43608" y="2387181"/>
            <a:ext cx="4572000" cy="9988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White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기준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Labeling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번호판의 영역의 설정을 위해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Labeling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9" t="5989" r="26501" b="68915"/>
          <a:stretch/>
        </p:blipFill>
        <p:spPr bwMode="auto">
          <a:xfrm>
            <a:off x="6241607" y="1700808"/>
            <a:ext cx="2132586" cy="1670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19" t="5989" r="2538" b="68915"/>
          <a:stretch/>
        </p:blipFill>
        <p:spPr bwMode="auto">
          <a:xfrm>
            <a:off x="6278532" y="4032448"/>
            <a:ext cx="2058736" cy="1670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84168" y="3456875"/>
            <a:ext cx="247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White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기준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Labeling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69448" y="5733256"/>
            <a:ext cx="247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Black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기준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Labeling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43608" y="4079974"/>
            <a:ext cx="4788024" cy="1491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Black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기준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Labeling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번호판 영역의 선택을 위한 조건으로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Labeling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숫자 검출을 위한 기초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86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9912" y="6547691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F9F94-0DD2-4D1A-94AC-D2F8E17589FC}" type="slidenum">
              <a:rPr lang="en-US" altLang="ko-KR" sz="9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pPr algn="ctr"/>
              <a:t>13</a:t>
            </a:fld>
            <a:r>
              <a:rPr lang="en-US" altLang="ko-KR" sz="9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 45</a:t>
            </a:r>
          </a:p>
        </p:txBody>
      </p:sp>
      <p:pic>
        <p:nvPicPr>
          <p:cNvPr id="6" name="Picture 2" descr="C:\Users\User\Desktop\img_ui09_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6296025"/>
            <a:ext cx="25717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제목 17">
            <a:extLst>
              <a:ext uri="{FF2B5EF4-FFF2-40B4-BE49-F238E27FC236}">
                <a16:creationId xmlns:a16="http://schemas.microsoft.com/office/drawing/2014/main" xmlns="" id="{35BBB9E6-DA01-4C70-B820-C313859F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7" y="346450"/>
            <a:ext cx="8496943" cy="99431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3200" dirty="0">
                <a:solidFill>
                  <a:schemeClr val="bg1"/>
                </a:solidFill>
              </a:rPr>
              <a:t>번호판 영역 추출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68152" y="3115995"/>
            <a:ext cx="4572000" cy="3046988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라벨의 가로길이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이미지의 가로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80%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라벨의 세로길이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이미지의 세로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60%</a:t>
            </a:r>
            <a:b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라벨의 가로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세로 길이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/>
            </a:r>
            <a:b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&gt;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이미지의 가로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세로 길이의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5%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라벨의 가로와 세로의 비율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라벨 안에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Black Label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개수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1700807"/>
            <a:ext cx="61926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Noise Elimination &amp; Search Of License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42250" r="76521" b="32583"/>
          <a:stretch/>
        </p:blipFill>
        <p:spPr bwMode="auto">
          <a:xfrm>
            <a:off x="6372200" y="4275666"/>
            <a:ext cx="2110508" cy="167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57" t="5739" r="2202" b="69407"/>
          <a:stretch/>
        </p:blipFill>
        <p:spPr bwMode="auto">
          <a:xfrm>
            <a:off x="6349109" y="2348880"/>
            <a:ext cx="2133599" cy="1654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52128" y="256490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White Labeling Noise</a:t>
            </a:r>
          </a:p>
        </p:txBody>
      </p:sp>
    </p:spTree>
    <p:extLst>
      <p:ext uri="{BB962C8B-B14F-4D97-AF65-F5344CB8AC3E}">
        <p14:creationId xmlns:p14="http://schemas.microsoft.com/office/powerpoint/2010/main" val="586865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9912" y="6547691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F9F94-0DD2-4D1A-94AC-D2F8E17589FC}" type="slidenum">
              <a:rPr lang="en-US" altLang="ko-KR" sz="9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pPr algn="ctr"/>
              <a:t>14</a:t>
            </a:fld>
            <a:r>
              <a:rPr lang="en-US" altLang="ko-KR" sz="9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 45</a:t>
            </a:r>
          </a:p>
        </p:txBody>
      </p:sp>
      <p:pic>
        <p:nvPicPr>
          <p:cNvPr id="6" name="Picture 2" descr="C:\Users\User\Desktop\img_ui09_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6296025"/>
            <a:ext cx="25717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제목 17">
            <a:extLst>
              <a:ext uri="{FF2B5EF4-FFF2-40B4-BE49-F238E27FC236}">
                <a16:creationId xmlns:a16="http://schemas.microsoft.com/office/drawing/2014/main" xmlns="" id="{35BBB9E6-DA01-4C70-B820-C313859F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7" y="346450"/>
            <a:ext cx="8496943" cy="99431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3200" dirty="0">
                <a:solidFill>
                  <a:schemeClr val="bg1"/>
                </a:solidFill>
              </a:rPr>
              <a:t>번호판 영역 추출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68152" y="3935958"/>
            <a:ext cx="4572000" cy="1077218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라벨의 가로 세로 길이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/>
            </a:r>
            <a:b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&lt;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이미지의 가로 세로 길이의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1700807"/>
            <a:ext cx="61926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Noise Elimination &amp; Search Of License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42250" r="76521" b="32583"/>
          <a:stretch/>
        </p:blipFill>
        <p:spPr bwMode="auto">
          <a:xfrm>
            <a:off x="6372200" y="4275666"/>
            <a:ext cx="2110508" cy="167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57" t="5739" r="2202" b="69407"/>
          <a:stretch/>
        </p:blipFill>
        <p:spPr bwMode="auto">
          <a:xfrm>
            <a:off x="6349109" y="2348880"/>
            <a:ext cx="2133599" cy="1654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152128" y="3312859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Black Labeling Noise</a:t>
            </a:r>
          </a:p>
        </p:txBody>
      </p:sp>
    </p:spTree>
    <p:extLst>
      <p:ext uri="{BB962C8B-B14F-4D97-AF65-F5344CB8AC3E}">
        <p14:creationId xmlns:p14="http://schemas.microsoft.com/office/powerpoint/2010/main" val="3364858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9912" y="6547691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F9F94-0DD2-4D1A-94AC-D2F8E17589FC}" type="slidenum">
              <a:rPr lang="en-US" altLang="ko-KR" sz="9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pPr algn="ctr"/>
              <a:t>15</a:t>
            </a:fld>
            <a:r>
              <a:rPr lang="en-US" altLang="ko-KR" sz="9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 45</a:t>
            </a:r>
          </a:p>
        </p:txBody>
      </p:sp>
      <p:pic>
        <p:nvPicPr>
          <p:cNvPr id="6" name="Picture 2" descr="C:\Users\User\Desktop\img_ui09_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6296025"/>
            <a:ext cx="25717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제목 17">
            <a:extLst>
              <a:ext uri="{FF2B5EF4-FFF2-40B4-BE49-F238E27FC236}">
                <a16:creationId xmlns:a16="http://schemas.microsoft.com/office/drawing/2014/main" xmlns="" id="{35BBB9E6-DA01-4C70-B820-C313859F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7" y="346450"/>
            <a:ext cx="8496943" cy="99431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3200" dirty="0">
                <a:solidFill>
                  <a:schemeClr val="bg1"/>
                </a:solidFill>
              </a:rPr>
              <a:t>숫자 영역 추출</a:t>
            </a:r>
            <a:endParaRPr lang="ko-KR" altLang="en-US" sz="2400" b="1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84176" y="256490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Blob Labeling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Interpolation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Search of Digit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Template Matching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7624" y="17008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a옛날목욕탕L" pitchFamily="18" charset="-127"/>
                <a:ea typeface="a옛날목욕탕L" pitchFamily="18" charset="-127"/>
              </a:rPr>
              <a:t>사용한 </a:t>
            </a:r>
            <a:r>
              <a:rPr lang="en-US" altLang="ko-KR" b="1" dirty="0">
                <a:latin typeface="a옛날목욕탕L" pitchFamily="18" charset="-127"/>
                <a:ea typeface="a옛날목욕탕L" pitchFamily="18" charset="-127"/>
              </a:rPr>
              <a:t>Algorithm</a:t>
            </a:r>
            <a:endParaRPr lang="ko-KR" altLang="en-US" b="1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147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9912" y="6547691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F9F94-0DD2-4D1A-94AC-D2F8E17589FC}" type="slidenum">
              <a:rPr lang="en-US" altLang="ko-KR" sz="9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pPr algn="ctr"/>
              <a:t>16</a:t>
            </a:fld>
            <a:r>
              <a:rPr lang="en-US" altLang="ko-KR" sz="9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 45</a:t>
            </a:r>
          </a:p>
        </p:txBody>
      </p:sp>
      <p:pic>
        <p:nvPicPr>
          <p:cNvPr id="6" name="Picture 2" descr="C:\Users\User\Desktop\img_ui09_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6296025"/>
            <a:ext cx="25717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제목 17">
            <a:extLst>
              <a:ext uri="{FF2B5EF4-FFF2-40B4-BE49-F238E27FC236}">
                <a16:creationId xmlns:a16="http://schemas.microsoft.com/office/drawing/2014/main" xmlns="" id="{35BBB9E6-DA01-4C70-B820-C313859F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7" y="346450"/>
            <a:ext cx="8496943" cy="99431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3200" dirty="0">
                <a:solidFill>
                  <a:schemeClr val="bg1"/>
                </a:solidFill>
              </a:rPr>
              <a:t>숫자 영역 추출</a:t>
            </a:r>
            <a:endParaRPr lang="ko-KR" altLang="en-US" sz="2400" b="1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15619" y="3172167"/>
            <a:ext cx="482453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번호판에서 숫자라벨만 따로 추출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Labeling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조건 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Label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가로가 전체 이미지의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20%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이하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Label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세로가 전체 이미지의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40%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이상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677591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Blob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Labeling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Search of Digit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3" t="37390" r="81905" b="57390"/>
          <a:stretch/>
        </p:blipFill>
        <p:spPr bwMode="auto">
          <a:xfrm>
            <a:off x="6145436" y="3172167"/>
            <a:ext cx="1854895" cy="5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8" t="37666" r="69127" b="57549"/>
          <a:stretch/>
        </p:blipFill>
        <p:spPr bwMode="auto">
          <a:xfrm>
            <a:off x="6145436" y="4365104"/>
            <a:ext cx="1882945" cy="54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7147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9912" y="6547691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F9F94-0DD2-4D1A-94AC-D2F8E17589FC}" type="slidenum">
              <a:rPr lang="en-US" altLang="ko-KR" sz="9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pPr algn="ctr"/>
              <a:t>17</a:t>
            </a:fld>
            <a:r>
              <a:rPr lang="en-US" altLang="ko-KR" sz="9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 45</a:t>
            </a:r>
          </a:p>
        </p:txBody>
      </p:sp>
      <p:pic>
        <p:nvPicPr>
          <p:cNvPr id="6" name="Picture 2" descr="C:\Users\User\Desktop\img_ui09_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6296025"/>
            <a:ext cx="25717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제목 17">
            <a:extLst>
              <a:ext uri="{FF2B5EF4-FFF2-40B4-BE49-F238E27FC236}">
                <a16:creationId xmlns:a16="http://schemas.microsoft.com/office/drawing/2014/main" xmlns="" id="{35BBB9E6-DA01-4C70-B820-C313859F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7" y="346450"/>
            <a:ext cx="8496943" cy="99431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3200" dirty="0">
                <a:solidFill>
                  <a:schemeClr val="bg1"/>
                </a:solidFill>
              </a:rPr>
              <a:t>숫자 영역 추출</a:t>
            </a:r>
            <a:endParaRPr lang="ko-KR" altLang="en-US" sz="2400" b="1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86160" y="2499022"/>
            <a:ext cx="7230255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기존에 있는 템플릿과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/>
            </a:r>
            <a:b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따로 떼어낸 숫자 라벨 각각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Interpolation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후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비교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677591"/>
            <a:ext cx="36004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Interpolation /        Template Matching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6" t="47831" r="46985" b="39042"/>
          <a:stretch/>
        </p:blipFill>
        <p:spPr bwMode="auto">
          <a:xfrm>
            <a:off x="3372161" y="3501008"/>
            <a:ext cx="5268686" cy="1350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6" t="37732" r="69286" b="57803"/>
          <a:stretch/>
        </p:blipFill>
        <p:spPr bwMode="auto">
          <a:xfrm>
            <a:off x="6804248" y="2947394"/>
            <a:ext cx="1625600" cy="459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t="65894" r="57546" b="28989"/>
          <a:stretch/>
        </p:blipFill>
        <p:spPr bwMode="auto">
          <a:xfrm>
            <a:off x="3360825" y="5085184"/>
            <a:ext cx="5434023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051720" y="5251549"/>
            <a:ext cx="112091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템플릿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67328" y="3716847"/>
            <a:ext cx="832879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매  칭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901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accent2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826443" y="816372"/>
            <a:ext cx="4753669" cy="1244476"/>
          </a:xfrm>
        </p:spPr>
        <p:txBody>
          <a:bodyPr>
            <a:normAutofit/>
          </a:bodyPr>
          <a:lstStyle/>
          <a:p>
            <a:pPr algn="l"/>
            <a:r>
              <a:rPr lang="en-US" altLang="ko-KR" sz="6000" b="1" spc="-15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Q &amp; A</a:t>
            </a:r>
            <a:endParaRPr lang="ko-KR" altLang="en-US" sz="6000" b="1" spc="-15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" name="Picture 2" descr="C:\Users\User\Desktop\img_ui09_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6296025"/>
            <a:ext cx="25717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23528" y="3868139"/>
            <a:ext cx="4753669" cy="1244476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b="1" spc="-15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THANK YOU</a:t>
            </a:r>
            <a:endParaRPr lang="ko-KR" altLang="en-US" sz="4800" b="1" spc="-15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" name="Picture 2" descr="C:\Users\User\Desktop\img_ui09_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6296025"/>
            <a:ext cx="25717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04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88232" y="2276872"/>
            <a:ext cx="6660232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8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참고 문헌</a:t>
            </a:r>
            <a:endParaRPr lang="en-US" altLang="ko-KR" sz="2400" b="1" spc="-8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8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알고리즘 및 진행 과정 </a:t>
            </a:r>
            <a:endParaRPr lang="en-US" altLang="ko-KR" sz="2400" b="1" spc="-8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 spc="-8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Q &amp; A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57956" y="370756"/>
            <a:ext cx="8390508" cy="970012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3600" spc="-15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목차</a:t>
            </a:r>
          </a:p>
        </p:txBody>
      </p:sp>
      <p:pic>
        <p:nvPicPr>
          <p:cNvPr id="5" name="Picture 2" descr="C:\Users\User\Desktop\img_ui09_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6296025"/>
            <a:ext cx="25717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827AD2-5B6B-42C4-A6A9-C3A7AF73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86072"/>
            <a:ext cx="648072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참고 문헌 자료</a:t>
            </a:r>
          </a:p>
        </p:txBody>
      </p:sp>
      <p:pic>
        <p:nvPicPr>
          <p:cNvPr id="5" name="Picture 2" descr="C:\Users\User\Desktop\img_ui09_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6296025"/>
            <a:ext cx="25717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08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9912" y="6547691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F9F94-0DD2-4D1A-94AC-D2F8E17589FC}" type="slidenum">
              <a:rPr lang="en-US" altLang="ko-KR" sz="9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pPr algn="ctr"/>
              <a:t>4</a:t>
            </a:fld>
            <a:r>
              <a:rPr lang="en-US" altLang="ko-KR" sz="9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 45</a:t>
            </a:r>
          </a:p>
        </p:txBody>
      </p:sp>
      <p:pic>
        <p:nvPicPr>
          <p:cNvPr id="6" name="Picture 2" descr="C:\Users\User\Desktop\img_ui09_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6296025"/>
            <a:ext cx="25717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제목 17">
            <a:extLst>
              <a:ext uri="{FF2B5EF4-FFF2-40B4-BE49-F238E27FC236}">
                <a16:creationId xmlns:a16="http://schemas.microsoft.com/office/drawing/2014/main" xmlns="" id="{35BBB9E6-DA01-4C70-B820-C313859F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7" y="346450"/>
            <a:ext cx="8496943" cy="99431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2800" b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참고 문헌 자료</a:t>
            </a:r>
            <a:endParaRPr lang="ko-KR" altLang="en-US" sz="2800" b="1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700808"/>
            <a:ext cx="46085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논문 선정 방식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9632" y="2564904"/>
            <a:ext cx="65527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개인 당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1-2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내지 관련 논문 및 동향 조사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a옛날목욕탕L" pitchFamily="18" charset="-127"/>
              <a:ea typeface="a옛날목욕탕L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각 논문 요약 후 회의를 통해 장단점 분석</a:t>
            </a:r>
            <a:endParaRPr lang="en-US" altLang="ko-KR" dirty="0">
              <a:latin typeface="a옛날목욕탕L" pitchFamily="18" charset="-127"/>
              <a:ea typeface="a옛날목욕탕L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최종적으로 선정한 논문을 기반으로 프로젝트 진행하면서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/>
            </a:r>
            <a:b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</a:b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추가적으로 필요한 알고리즘 추가 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0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9912" y="6547691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F9F94-0DD2-4D1A-94AC-D2F8E17589FC}" type="slidenum">
              <a:rPr lang="en-US" altLang="ko-KR" sz="9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pPr algn="ctr"/>
              <a:t>5</a:t>
            </a:fld>
            <a:r>
              <a:rPr lang="en-US" altLang="ko-KR" sz="9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 45</a:t>
            </a:r>
          </a:p>
        </p:txBody>
      </p:sp>
      <p:pic>
        <p:nvPicPr>
          <p:cNvPr id="6" name="Picture 2" descr="C:\Users\User\Desktop\img_ui09_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6296025"/>
            <a:ext cx="25717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제목 17">
            <a:extLst>
              <a:ext uri="{FF2B5EF4-FFF2-40B4-BE49-F238E27FC236}">
                <a16:creationId xmlns:a16="http://schemas.microsoft.com/office/drawing/2014/main" xmlns="" id="{35BBB9E6-DA01-4C70-B820-C313859F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7" y="346450"/>
            <a:ext cx="8496943" cy="99431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2800" b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참고 문헌 자료</a:t>
            </a:r>
            <a:endParaRPr lang="ko-KR" altLang="en-US" sz="2800" b="1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1960" y="3026276"/>
            <a:ext cx="460851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&lt; </a:t>
            </a:r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참고논문 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&gt;</a:t>
            </a:r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/>
            </a:r>
            <a:br>
              <a:rPr lang="en-US" altLang="ko-KR" dirty="0">
                <a:latin typeface="a옛날목욕탕L" pitchFamily="18" charset="-127"/>
                <a:ea typeface="a옛날목욕탕L" pitchFamily="18" charset="-127"/>
              </a:rPr>
            </a:br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유사도법을 이용한 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/>
            </a:r>
            <a:br>
              <a:rPr lang="en-US" altLang="ko-KR" dirty="0">
                <a:latin typeface="a옛날목욕탕L" pitchFamily="18" charset="-127"/>
                <a:ea typeface="a옛날목욕탕L" pitchFamily="18" charset="-127"/>
              </a:rPr>
            </a:br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자동차 번호판 인식 시스템 개발에 관한 연구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23" t="13535" r="28579" b="7328"/>
          <a:stretch/>
        </p:blipFill>
        <p:spPr bwMode="auto">
          <a:xfrm>
            <a:off x="755577" y="1521193"/>
            <a:ext cx="3528391" cy="474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5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9912" y="6547691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F9F94-0DD2-4D1A-94AC-D2F8E17589FC}" type="slidenum">
              <a:rPr lang="en-US" altLang="ko-KR" sz="9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pPr algn="ctr"/>
              <a:t>6</a:t>
            </a:fld>
            <a:r>
              <a:rPr lang="en-US" altLang="ko-KR" sz="9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 45</a:t>
            </a:r>
          </a:p>
        </p:txBody>
      </p:sp>
      <p:pic>
        <p:nvPicPr>
          <p:cNvPr id="6" name="Picture 2" descr="C:\Users\User\Desktop\img_ui09_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6296025"/>
            <a:ext cx="25717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제목 17">
            <a:extLst>
              <a:ext uri="{FF2B5EF4-FFF2-40B4-BE49-F238E27FC236}">
                <a16:creationId xmlns:a16="http://schemas.microsoft.com/office/drawing/2014/main" xmlns="" id="{35BBB9E6-DA01-4C70-B820-C313859F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7" y="346450"/>
            <a:ext cx="8496943" cy="99431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2800" b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참고 문헌 자료</a:t>
            </a:r>
            <a:endParaRPr lang="ko-KR" altLang="en-US" sz="2800" b="1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2228379"/>
            <a:ext cx="756084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번호판 인식을 하기 위한 기술의 특징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주변 환경의 영향을 많이 받아 잡음이나 변형에 강해야 함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내용이 제한적이며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문자체가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일정하여 복잡도는 낮음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/>
            </a:r>
            <a:br>
              <a:rPr lang="en-US" altLang="ko-KR" dirty="0">
                <a:latin typeface="a옛날목욕탕L" pitchFamily="18" charset="-127"/>
                <a:ea typeface="a옛날목욕탕L" pitchFamily="18" charset="-127"/>
              </a:rPr>
            </a:b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/>
            </a:r>
            <a:b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</a:b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  <a:sym typeface="Wingdings" pitchFamily="2" charset="2"/>
              </a:rPr>
              <a:t>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  <a:sym typeface="Wingdings" pitchFamily="2" charset="2"/>
              </a:rPr>
              <a:t>정교하지만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  <a:sym typeface="Wingdings" pitchFamily="2" charset="2"/>
              </a:rPr>
              <a:t>real-time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  <a:sym typeface="Wingdings" pitchFamily="2" charset="2"/>
              </a:rPr>
              <a:t>을 고려하여 효율적인 알고리즘 선정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/>
            </a:r>
            <a:b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</a:b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/>
            </a:r>
            <a:b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</a:b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12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9912" y="6547691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F9F94-0DD2-4D1A-94AC-D2F8E17589FC}" type="slidenum">
              <a:rPr lang="en-US" altLang="ko-KR" sz="9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pPr algn="ctr"/>
              <a:t>7</a:t>
            </a:fld>
            <a:r>
              <a:rPr lang="en-US" altLang="ko-KR" sz="9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 45</a:t>
            </a:r>
          </a:p>
        </p:txBody>
      </p:sp>
      <p:pic>
        <p:nvPicPr>
          <p:cNvPr id="6" name="Picture 2" descr="C:\Users\User\Desktop\img_ui09_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6296025"/>
            <a:ext cx="25717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제목 17">
            <a:extLst>
              <a:ext uri="{FF2B5EF4-FFF2-40B4-BE49-F238E27FC236}">
                <a16:creationId xmlns:a16="http://schemas.microsoft.com/office/drawing/2014/main" xmlns="" id="{35BBB9E6-DA01-4C70-B820-C313859F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7" y="346450"/>
            <a:ext cx="8496943" cy="99431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2800" b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참고 문헌 자료</a:t>
            </a:r>
            <a:endParaRPr lang="ko-KR" altLang="en-US" sz="2800" b="1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412776"/>
            <a:ext cx="75608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선정한 논문에서의 알고리즘 별 비교분석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명암도 변화를 이용한 추출기법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/>
            </a:r>
            <a:b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</a:b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일정 영역의 수평방향 명암 값만을 검사함으로써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처리시간을 줄일 수 있음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.</a:t>
            </a:r>
            <a:b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</a:b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하지만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주변의 환경이나 잡음에 매우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민감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.</a:t>
            </a:r>
            <a:b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</a:b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색상정보를 이용한 추출기법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/>
            </a:r>
            <a:b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</a:b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RGB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영상을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HIS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와 같이 밝기 값에 영향을 받지 않는 컬러모델 사용하여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/>
            </a:r>
            <a:b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</a:b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인식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하지만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차량의 색상이나 배경이 번호판과 유사한 경우 인식이 어렵고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/>
            </a:r>
            <a:br>
              <a:rPr lang="en-US" altLang="ko-KR" dirty="0">
                <a:latin typeface="a옛날목욕탕L" pitchFamily="18" charset="-127"/>
                <a:ea typeface="a옛날목욕탕L" pitchFamily="18" charset="-127"/>
              </a:rPr>
            </a:b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번호판이 새로 바뀐 이후에는 인식이 불가능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latin typeface="a옛날목욕탕L" pitchFamily="18" charset="-127"/>
              <a:ea typeface="a옛날목욕탕L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라벨링을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이용한 추출기법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/>
            </a:r>
            <a:b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</a:b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프로젝트를 진행하면서 이용한 기법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91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827AD2-5B6B-42C4-A6A9-C3A7AF73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86072"/>
            <a:ext cx="648072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spc="-80" dirty="0"/>
              <a:t>알고리즘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B1A1013-0D95-4A92-A6F9-F6A3CE78DDEF}"/>
              </a:ext>
            </a:extLst>
          </p:cNvPr>
          <p:cNvSpPr txBox="1"/>
          <p:nvPr/>
        </p:nvSpPr>
        <p:spPr>
          <a:xfrm>
            <a:off x="971600" y="2229832"/>
            <a:ext cx="360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b="1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번호판 영역 추출</a:t>
            </a:r>
            <a:endParaRPr lang="en-US" altLang="ko-KR" sz="2000" b="1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b="1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b="1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숫자 영역 추출</a:t>
            </a:r>
            <a:endParaRPr lang="en-US" altLang="ko-KR" sz="2000" b="1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b="1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5" name="Picture 2" descr="C:\Users\User\Desktop\img_ui09_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6296025"/>
            <a:ext cx="25717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6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9912" y="6547691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F9F94-0DD2-4D1A-94AC-D2F8E17589FC}" type="slidenum">
              <a:rPr lang="en-US" altLang="ko-KR" sz="9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pPr algn="ctr"/>
              <a:t>9</a:t>
            </a:fld>
            <a:r>
              <a:rPr lang="en-US" altLang="ko-KR" sz="9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 45</a:t>
            </a:r>
          </a:p>
        </p:txBody>
      </p:sp>
      <p:pic>
        <p:nvPicPr>
          <p:cNvPr id="6" name="Picture 2" descr="C:\Users\User\Desktop\img_ui09_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6296025"/>
            <a:ext cx="25717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제목 17">
            <a:extLst>
              <a:ext uri="{FF2B5EF4-FFF2-40B4-BE49-F238E27FC236}">
                <a16:creationId xmlns:a16="http://schemas.microsoft.com/office/drawing/2014/main" xmlns="" id="{35BBB9E6-DA01-4C70-B820-C313859F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7" y="346450"/>
            <a:ext cx="8496943" cy="99431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3200" dirty="0">
                <a:solidFill>
                  <a:schemeClr val="bg1"/>
                </a:solidFill>
              </a:rPr>
              <a:t>번호판 영역 추출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87624" y="2348880"/>
            <a:ext cx="4572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Gray Scale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Gaussian Blurring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Otsu </a:t>
            </a:r>
            <a:r>
              <a:rPr lang="en-US" altLang="ko-KR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Binarization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Blob Labeling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Noise Elimination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Search Of License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7008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a옛날목욕탕L" pitchFamily="18" charset="-127"/>
                <a:ea typeface="a옛날목욕탕L" pitchFamily="18" charset="-127"/>
              </a:rPr>
              <a:t>사용한 </a:t>
            </a:r>
            <a:r>
              <a:rPr lang="en-US" altLang="ko-KR" b="1" dirty="0">
                <a:latin typeface="a옛날목욕탕L" pitchFamily="18" charset="-127"/>
                <a:ea typeface="a옛날목욕탕L" pitchFamily="18" charset="-127"/>
              </a:rPr>
              <a:t>Algorithm</a:t>
            </a:r>
            <a:endParaRPr lang="ko-KR" altLang="en-US" b="1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358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595959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5396</TotalTime>
  <Words>347</Words>
  <Application>Microsoft Office PowerPoint</Application>
  <PresentationFormat>화면 슬라이드 쇼(4:3)</PresentationFormat>
  <Paragraphs>109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Arial</vt:lpstr>
      <vt:lpstr>Wingdings</vt:lpstr>
      <vt:lpstr>Cambria Math</vt:lpstr>
      <vt:lpstr>a옛날목욕탕L</vt:lpstr>
      <vt:lpstr>Office 테마</vt:lpstr>
      <vt:lpstr>디지털 이미지 프로세싱 Term – Project         </vt:lpstr>
      <vt:lpstr>목차</vt:lpstr>
      <vt:lpstr>1. 참고 문헌 자료</vt:lpstr>
      <vt:lpstr>참고 문헌 자료</vt:lpstr>
      <vt:lpstr>참고 문헌 자료</vt:lpstr>
      <vt:lpstr>참고 문헌 자료</vt:lpstr>
      <vt:lpstr>참고 문헌 자료</vt:lpstr>
      <vt:lpstr>2. 알고리즘</vt:lpstr>
      <vt:lpstr>번호판 영역 추출</vt:lpstr>
      <vt:lpstr>번호판 영역 추출</vt:lpstr>
      <vt:lpstr>번호판 영역 추출</vt:lpstr>
      <vt:lpstr>번호판 영역 추출</vt:lpstr>
      <vt:lpstr>번호판 영역 추출</vt:lpstr>
      <vt:lpstr>번호판 영역 추출</vt:lpstr>
      <vt:lpstr>숫자 영역 추출</vt:lpstr>
      <vt:lpstr>숫자 영역 추출</vt:lpstr>
      <vt:lpstr>숫자 영역 추출</vt:lpstr>
      <vt:lpstr>Q &amp; A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 나눔명조R, 40pt</dc:title>
  <dc:creator>네이버 한글캠페인</dc:creator>
  <cp:lastModifiedBy>Windows 사용자</cp:lastModifiedBy>
  <cp:revision>256</cp:revision>
  <dcterms:created xsi:type="dcterms:W3CDTF">2011-08-23T09:33:59Z</dcterms:created>
  <dcterms:modified xsi:type="dcterms:W3CDTF">2017-12-12T03:30:44Z</dcterms:modified>
</cp:coreProperties>
</file>