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19" r:id="rId2"/>
  </p:sldMasterIdLst>
  <p:sldIdLst>
    <p:sldId id="256" r:id="rId3"/>
    <p:sldId id="257" r:id="rId4"/>
    <p:sldId id="264" r:id="rId5"/>
    <p:sldId id="270" r:id="rId6"/>
    <p:sldId id="266" r:id="rId7"/>
    <p:sldId id="269" r:id="rId8"/>
    <p:sldId id="261" r:id="rId9"/>
    <p:sldId id="272" r:id="rId10"/>
    <p:sldId id="273" r:id="rId11"/>
    <p:sldId id="262" r:id="rId12"/>
    <p:sldId id="268" r:id="rId13"/>
    <p:sldId id="275" r:id="rId14"/>
    <p:sldId id="263" r:id="rId1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48" autoAdjust="0"/>
    <p:restoredTop sz="93168"/>
  </p:normalViewPr>
  <p:slideViewPr>
    <p:cSldViewPr snapToGrid="0">
      <p:cViewPr varScale="1">
        <p:scale>
          <a:sx n="80" d="100"/>
          <a:sy n="80" d="100"/>
        </p:scale>
        <p:origin x="19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ECB0-8F7F-4BF3-978E-D95C351AB8F0}" type="datetimeFigureOut">
              <a:rPr lang="th-TH" smtClean="0"/>
              <a:t>05/01/02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D618-51B6-42E1-84DD-5AFBC89A10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078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ECB0-8F7F-4BF3-978E-D95C351AB8F0}" type="datetimeFigureOut">
              <a:rPr lang="th-TH" smtClean="0"/>
              <a:t>05/01/02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D618-51B6-42E1-84DD-5AFBC89A10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9903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ECB0-8F7F-4BF3-978E-D95C351AB8F0}" type="datetimeFigureOut">
              <a:rPr lang="th-TH" smtClean="0"/>
              <a:t>05/01/02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D618-51B6-42E1-84DD-5AFBC89A10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5156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387607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ECB0-8F7F-4BF3-978E-D95C351AB8F0}" type="datetimeFigureOut">
              <a:rPr lang="th-TH" smtClean="0"/>
              <a:t>05/01/02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D618-51B6-42E1-84DD-5AFBC89A10C7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360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ECB0-8F7F-4BF3-978E-D95C351AB8F0}" type="datetimeFigureOut">
              <a:rPr lang="th-TH" smtClean="0"/>
              <a:t>05/01/02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D618-51B6-42E1-84DD-5AFBC89A10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1440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ECB0-8F7F-4BF3-978E-D95C351AB8F0}" type="datetimeFigureOut">
              <a:rPr lang="th-TH" smtClean="0"/>
              <a:t>05/01/02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D618-51B6-42E1-84DD-5AFBC89A10C7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007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ECB0-8F7F-4BF3-978E-D95C351AB8F0}" type="datetimeFigureOut">
              <a:rPr lang="th-TH" smtClean="0"/>
              <a:t>05/01/02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D618-51B6-42E1-84DD-5AFBC89A10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4317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ECB0-8F7F-4BF3-978E-D95C351AB8F0}" type="datetimeFigureOut">
              <a:rPr lang="th-TH" smtClean="0"/>
              <a:t>05/01/02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D618-51B6-42E1-84DD-5AFBC89A10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4721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ECB0-8F7F-4BF3-978E-D95C351AB8F0}" type="datetimeFigureOut">
              <a:rPr lang="th-TH" smtClean="0"/>
              <a:t>05/01/02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D618-51B6-42E1-84DD-5AFBC89A10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9965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ECB0-8F7F-4BF3-978E-D95C351AB8F0}" type="datetimeFigureOut">
              <a:rPr lang="th-TH" smtClean="0"/>
              <a:t>05/01/02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D618-51B6-42E1-84DD-5AFBC89A10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649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ECB0-8F7F-4BF3-978E-D95C351AB8F0}" type="datetimeFigureOut">
              <a:rPr lang="th-TH" smtClean="0"/>
              <a:t>05/01/02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D618-51B6-42E1-84DD-5AFBC89A10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73871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44AECB0-8F7F-4BF3-978E-D95C351AB8F0}" type="datetimeFigureOut">
              <a:rPr lang="th-TH" smtClean="0"/>
              <a:t>05/01/02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E0D618-51B6-42E1-84DD-5AFBC89A10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06517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ECB0-8F7F-4BF3-978E-D95C351AB8F0}" type="datetimeFigureOut">
              <a:rPr lang="th-TH" smtClean="0"/>
              <a:t>05/01/02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D618-51B6-42E1-84DD-5AFBC89A10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471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ECB0-8F7F-4BF3-978E-D95C351AB8F0}" type="datetimeFigureOut">
              <a:rPr lang="th-TH" smtClean="0"/>
              <a:t>05/01/02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D618-51B6-42E1-84DD-5AFBC89A10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9135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ECB0-8F7F-4BF3-978E-D95C351AB8F0}" type="datetimeFigureOut">
              <a:rPr lang="th-TH" smtClean="0"/>
              <a:t>05/01/02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D618-51B6-42E1-84DD-5AFBC89A10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119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ECB0-8F7F-4BF3-978E-D95C351AB8F0}" type="datetimeFigureOut">
              <a:rPr lang="th-TH" smtClean="0"/>
              <a:t>05/01/02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D618-51B6-42E1-84DD-5AFBC89A10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81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ECB0-8F7F-4BF3-978E-D95C351AB8F0}" type="datetimeFigureOut">
              <a:rPr lang="th-TH" smtClean="0"/>
              <a:t>05/01/02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D618-51B6-42E1-84DD-5AFBC89A10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271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ECB0-8F7F-4BF3-978E-D95C351AB8F0}" type="datetimeFigureOut">
              <a:rPr lang="th-TH" smtClean="0"/>
              <a:t>05/01/02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D618-51B6-42E1-84DD-5AFBC89A10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099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ECB0-8F7F-4BF3-978E-D95C351AB8F0}" type="datetimeFigureOut">
              <a:rPr lang="th-TH" smtClean="0"/>
              <a:t>05/01/02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D618-51B6-42E1-84DD-5AFBC89A10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680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ECB0-8F7F-4BF3-978E-D95C351AB8F0}" type="datetimeFigureOut">
              <a:rPr lang="th-TH" smtClean="0"/>
              <a:t>05/01/02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D618-51B6-42E1-84DD-5AFBC89A10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829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ECB0-8F7F-4BF3-978E-D95C351AB8F0}" type="datetimeFigureOut">
              <a:rPr lang="th-TH" smtClean="0"/>
              <a:t>05/01/02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D618-51B6-42E1-84DD-5AFBC89A10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873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ECB0-8F7F-4BF3-978E-D95C351AB8F0}" type="datetimeFigureOut">
              <a:rPr lang="th-TH" smtClean="0"/>
              <a:t>05/01/02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D618-51B6-42E1-84DD-5AFBC89A10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755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AECB0-8F7F-4BF3-978E-D95C351AB8F0}" type="datetimeFigureOut">
              <a:rPr lang="th-TH" smtClean="0"/>
              <a:t>05/01/02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0D618-51B6-42E1-84DD-5AFBC89A10C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711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4AECB0-8F7F-4BF3-978E-D95C351AB8F0}" type="datetimeFigureOut">
              <a:rPr lang="th-TH" smtClean="0"/>
              <a:t>05/01/02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E0D618-51B6-42E1-84DD-5AFBC89A10C7}" type="slidenum">
              <a:rPr lang="th-TH" smtClean="0"/>
              <a:t>‹#›</a:t>
            </a:fld>
            <a:endParaRPr lang="th-T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530" y="1467431"/>
            <a:ext cx="9150934" cy="2387600"/>
          </a:xfrm>
          <a:noFill/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th-TH" sz="6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การศึกษาการคาดการณ์ฝนรายวัน</a:t>
            </a:r>
            <a:br>
              <a:rPr lang="th-TH" sz="6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6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สำหรับประเทศไทยด้วยข้อมูล </a:t>
            </a:r>
            <a:r>
              <a:rPr lang="en-US" sz="6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CFSv2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96615" y="4873337"/>
            <a:ext cx="7598771" cy="865618"/>
            <a:chOff x="2027610" y="5278582"/>
            <a:chExt cx="7598771" cy="865618"/>
          </a:xfrm>
        </p:grpSpPr>
        <p:pic>
          <p:nvPicPr>
            <p:cNvPr id="1032" name="Picture 8" descr="http://www.eng.chula.ac.th/sites/all/themes/rt_quasar_d6/images/extended/ChulaEngineerin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610" y="5435967"/>
              <a:ext cx="3564774" cy="550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www.jobtopgun.com/content/filejobtopgun/logo_com_job/j17415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9139" y="5278582"/>
              <a:ext cx="3777242" cy="865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35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Result</a:t>
            </a:r>
            <a:endParaRPr lang="th-TH" sz="6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From 24 sample stations, covered 11 rain region in Thailand 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199322"/>
              </p:ext>
            </p:extLst>
          </p:nvPr>
        </p:nvGraphicFramePr>
        <p:xfrm>
          <a:off x="975757" y="2809722"/>
          <a:ext cx="10240486" cy="2499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3998"/>
                <a:gridCol w="1674421"/>
                <a:gridCol w="1508166"/>
                <a:gridCol w="1579418"/>
                <a:gridCol w="2039917"/>
                <a:gridCol w="191456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Accuracy </a:t>
                      </a:r>
                    </a:p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(%)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F1 Score </a:t>
                      </a:r>
                    </a:p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(%)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RMSE </a:t>
                      </a:r>
                    </a:p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(mm)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RMSE negative (mm)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RMSE positive (mm)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Average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76.24 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71.34 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9.54 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5.43 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15.41 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Min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68.87 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64.57 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1.13 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1.87</a:t>
                      </a:r>
                      <a:r>
                        <a:rPr lang="en-US" sz="2800" baseline="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4.07</a:t>
                      </a:r>
                      <a:r>
                        <a:rPr lang="en-US" sz="2800" baseline="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Max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86.14</a:t>
                      </a:r>
                      <a:r>
                        <a:rPr lang="en-US" sz="2800" baseline="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83.17 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25.28 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12.90 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34.30 </a:t>
                      </a:r>
                      <a:endParaRPr lang="th-TH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3858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Result</a:t>
            </a:r>
            <a:endParaRPr lang="th-TH" sz="6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6889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From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24 sample stations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, covered 11 rain region in Thailand 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511137" y="2867891"/>
            <a:ext cx="2223655" cy="2556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Average</a:t>
            </a:r>
          </a:p>
          <a:p>
            <a:pPr algn="ctr"/>
            <a:r>
              <a:rPr lang="th-TH" dirty="0" smtClean="0">
                <a:latin typeface="Calibri" charset="0"/>
                <a:ea typeface="Calibri" charset="0"/>
                <a:cs typeface="Calibri" charset="0"/>
              </a:rPr>
              <a:t>9.54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mm</a:t>
            </a:r>
            <a:endParaRPr lang="th-TH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84173" y="2867889"/>
            <a:ext cx="2223655" cy="25561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Min</a:t>
            </a:r>
          </a:p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1.</a:t>
            </a:r>
            <a:r>
              <a:rPr lang="th-TH" dirty="0" smtClean="0">
                <a:latin typeface="Calibri" charset="0"/>
                <a:ea typeface="Calibri" charset="0"/>
                <a:cs typeface="Calibri" charset="0"/>
              </a:rPr>
              <a:t>13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mm</a:t>
            </a:r>
            <a:endParaRPr lang="th-TH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57209" y="2867890"/>
            <a:ext cx="2223655" cy="25561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</a:t>
            </a:r>
          </a:p>
          <a:p>
            <a:pPr algn="ctr"/>
            <a:r>
              <a:rPr lang="en-US" dirty="0" smtClean="0"/>
              <a:t>25.28 mm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78881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9252" y="2514600"/>
            <a:ext cx="2615020" cy="407943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Final </a:t>
            </a:r>
            <a:r>
              <a:rPr lang="en-US" sz="6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Result</a:t>
            </a:r>
            <a:endParaRPr lang="th-TH" sz="6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6889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From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24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Thailand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stations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, covered 11 rain region in Thailand 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33653" y="2867889"/>
            <a:ext cx="2223655" cy="25561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Calibri" charset="0"/>
                <a:ea typeface="Calibri" charset="0"/>
                <a:cs typeface="Calibri" charset="0"/>
              </a:rPr>
              <a:t>RMSE</a:t>
            </a:r>
          </a:p>
          <a:p>
            <a:pPr algn="ctr"/>
            <a:r>
              <a:rPr lang="th-TH" dirty="0" smtClean="0">
                <a:latin typeface="Calibri" charset="0"/>
                <a:ea typeface="Calibri" charset="0"/>
                <a:cs typeface="Calibri" charset="0"/>
              </a:rPr>
              <a:t>10.96 mm</a:t>
            </a:r>
            <a:endParaRPr lang="th-TH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06689" y="2867890"/>
            <a:ext cx="2223655" cy="25561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Calibri" charset="0"/>
                <a:ea typeface="Calibri" charset="0"/>
                <a:cs typeface="Calibri" charset="0"/>
              </a:rPr>
              <a:t>F1 Score</a:t>
            </a:r>
          </a:p>
          <a:p>
            <a:pPr algn="ctr"/>
            <a:r>
              <a:rPr lang="th-TH" dirty="0" smtClean="0">
                <a:latin typeface="Calibri" charset="0"/>
                <a:ea typeface="Calibri" charset="0"/>
                <a:cs typeface="Calibri" charset="0"/>
              </a:rPr>
              <a:t>69.69 %</a:t>
            </a:r>
            <a:endParaRPr lang="th-TH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Data Product</a:t>
            </a:r>
            <a:endParaRPr lang="th-TH" sz="6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8" r="21688" b="16604"/>
          <a:stretch/>
        </p:blipFill>
        <p:spPr>
          <a:xfrm>
            <a:off x="2655619" y="1404530"/>
            <a:ext cx="6880761" cy="52095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pSp>
        <p:nvGrpSpPr>
          <p:cNvPr id="13" name="Group 12"/>
          <p:cNvGrpSpPr/>
          <p:nvPr/>
        </p:nvGrpSpPr>
        <p:grpSpPr>
          <a:xfrm>
            <a:off x="197514" y="404915"/>
            <a:ext cx="11830792" cy="6209133"/>
            <a:chOff x="197514" y="404915"/>
            <a:chExt cx="11830792" cy="620913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12" t="5888" r="9812" b="14979"/>
            <a:stretch/>
          </p:blipFill>
          <p:spPr>
            <a:xfrm>
              <a:off x="6448302" y="404915"/>
              <a:ext cx="5580004" cy="620913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29" t="8139" r="10029" b="18095"/>
            <a:stretch/>
          </p:blipFill>
          <p:spPr>
            <a:xfrm>
              <a:off x="197514" y="1555159"/>
              <a:ext cx="6250788" cy="5058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497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82045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Objectives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725"/>
            <a:ext cx="5282045" cy="154103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Forecasting 9 months rain volume </a:t>
            </a:r>
            <a:b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in each station in Thailand.</a:t>
            </a:r>
          </a:p>
        </p:txBody>
      </p:sp>
      <p:pic>
        <p:nvPicPr>
          <p:cNvPr id="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4973" y="365125"/>
            <a:ext cx="4025545" cy="62798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730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139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Data</a:t>
            </a:r>
            <a:endParaRPr lang="th-TH" sz="6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91466" y="1801865"/>
            <a:ext cx="3435927" cy="2915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1464608" y="1801865"/>
            <a:ext cx="5807066" cy="2915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grpSp>
        <p:nvGrpSpPr>
          <p:cNvPr id="17" name="Group 16"/>
          <p:cNvGrpSpPr/>
          <p:nvPr/>
        </p:nvGrpSpPr>
        <p:grpSpPr>
          <a:xfrm>
            <a:off x="1835905" y="2560646"/>
            <a:ext cx="5064473" cy="1714471"/>
            <a:chOff x="1658265" y="2171945"/>
            <a:chExt cx="5064473" cy="1714471"/>
          </a:xfrm>
        </p:grpSpPr>
        <p:sp>
          <p:nvSpPr>
            <p:cNvPr id="12" name="Rounded Rectangle 11"/>
            <p:cNvSpPr/>
            <p:nvPr/>
          </p:nvSpPr>
          <p:spPr>
            <a:xfrm>
              <a:off x="1658265" y="2171945"/>
              <a:ext cx="2472921" cy="16875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CFSv2 Reanalysis</a:t>
              </a:r>
            </a:p>
            <a:p>
              <a:pPr algn="ctr"/>
              <a:r>
                <a:rPr lang="en-US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(~30 Years)</a:t>
              </a:r>
            </a:p>
            <a:p>
              <a:pPr algn="ctr"/>
              <a:r>
                <a:rPr lang="en-US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Predictor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306495" y="2198881"/>
              <a:ext cx="2416243" cy="16875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TMD Rain Volume</a:t>
              </a:r>
            </a:p>
            <a:p>
              <a:pPr algn="ctr"/>
              <a:r>
                <a:rPr lang="en-US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(~30 Years)</a:t>
              </a:r>
            </a:p>
            <a:p>
              <a:pPr algn="ctr"/>
              <a:r>
                <a:rPr lang="en-US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Target</a:t>
              </a: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7801308" y="2560646"/>
            <a:ext cx="2416243" cy="16875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CFSv2 Operational</a:t>
            </a:r>
          </a:p>
          <a:p>
            <a:pPr algn="ctr"/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(9 months ahead)</a:t>
            </a:r>
          </a:p>
          <a:p>
            <a:pPr algn="ctr"/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Predictor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56674" y="1976502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Data</a:t>
            </a:r>
            <a:endParaRPr lang="th-TH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55990" y="1976502"/>
            <a:ext cx="170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Testing Data</a:t>
            </a:r>
            <a:endParaRPr lang="th-TH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97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CFSv2 Data</a:t>
            </a:r>
            <a:endParaRPr lang="th-TH" sz="6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2256" y="2524992"/>
            <a:ext cx="5758320" cy="404832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le 4"/>
          <p:cNvSpPr/>
          <p:nvPr/>
        </p:nvSpPr>
        <p:spPr>
          <a:xfrm>
            <a:off x="1984664" y="1430666"/>
            <a:ext cx="87664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44444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 </a:t>
            </a:r>
            <a:r>
              <a:rPr lang="en-US" dirty="0">
                <a:solidFill>
                  <a:srgbClr val="44444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Climate Forecast System (CFS) is a model representing the global interaction between Earth's oceans, land, and atmosphere. 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2" descr="https://www.ncdc.noaa.gov/sites/default/files/CFS%20-%201-15March1993_Atmospheric_Precipitable_Water-small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5727"/>
            <a:ext cx="3810000" cy="285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99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xfrm>
            <a:off x="2193727" y="119888"/>
            <a:ext cx="7804547" cy="1343268"/>
          </a:xfrm>
          <a:prstGeom prst="rect">
            <a:avLst/>
          </a:prstGeom>
        </p:spPr>
        <p:txBody>
          <a:bodyPr/>
          <a:lstStyle/>
          <a:p>
            <a:r>
              <a:rPr sz="6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Predictor</a:t>
            </a:r>
            <a:r>
              <a:rPr lang="en-US" sz="6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</a:t>
            </a:r>
            <a:r>
              <a:rPr sz="6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sz="6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217" name="Table 217"/>
          <p:cNvGraphicFramePr/>
          <p:nvPr>
            <p:extLst>
              <p:ext uri="{D42A27DB-BD31-4B8C-83A1-F6EECF244321}">
                <p14:modId xmlns:p14="http://schemas.microsoft.com/office/powerpoint/2010/main" val="976847082"/>
              </p:ext>
            </p:extLst>
          </p:nvPr>
        </p:nvGraphicFramePr>
        <p:xfrm>
          <a:off x="2248421" y="1451888"/>
          <a:ext cx="7695157" cy="492311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657203"/>
                <a:gridCol w="1679318"/>
                <a:gridCol w="1679318"/>
                <a:gridCol w="1679318"/>
              </a:tblGrid>
              <a:tr h="370466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  <a:sym typeface="Helvetica"/>
                        </a:rPr>
                        <a:t>Variable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  <a:sym typeface="Helvetica"/>
                        </a:rPr>
                        <a:t>Levels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  <a:sym typeface="Helvetica"/>
                        </a:rPr>
                        <a:t>Time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  <a:sym typeface="Helvetica"/>
                        </a:rPr>
                        <a:t>Units</a:t>
                      </a:r>
                    </a:p>
                  </a:txBody>
                  <a:tcPr marL="25400" marR="25400" marT="25400" marB="25400" anchor="ctr" horzOverflow="overflow"/>
                </a:tc>
              </a:tr>
              <a:tr h="370466">
                <a:tc rowSpan="2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Temperature</a:t>
                      </a:r>
                    </a:p>
                  </a:txBody>
                  <a:tcPr marL="25400" marR="25400" marT="25400" marB="25400" anchor="ctr" horzOverflow="overflow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200 </a:t>
                      </a:r>
                      <a:r>
                        <a:rPr sz="20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mPa</a:t>
                      </a:r>
                      <a:endParaRPr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00"/>
                        </a:spcBef>
                        <a:defRPr sz="1800"/>
                      </a:pPr>
                      <a:r>
                        <a:rPr sz="20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00,06,12,18</a:t>
                      </a:r>
                    </a:p>
                  </a:txBody>
                  <a:tcPr marL="25400" marR="25400" marT="25400" marB="25400" anchor="ctr" horzOverflow="overflow"/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4500"/>
                        </a:spcBef>
                        <a:defRPr sz="1800"/>
                      </a:pPr>
                      <a:r>
                        <a:rPr sz="20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</a:t>
                      </a:r>
                    </a:p>
                  </a:txBody>
                  <a:tcPr marL="25400" marR="25400" marT="25400" marB="25400" anchor="ctr" horzOverflow="overflow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4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0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</a:t>
                      </a:r>
                      <a:r>
                        <a:rPr lang="en-US" sz="20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  <a:r>
                        <a:rPr sz="20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 </a:t>
                      </a:r>
                      <a:r>
                        <a:rPr sz="20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mPa</a:t>
                      </a:r>
                      <a:endParaRPr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25400" marR="25400" marT="25400" marB="25400" anchor="ctr" horzOverflow="overflow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00"/>
                        </a:spcBef>
                        <a:defRPr sz="1800"/>
                      </a:pPr>
                      <a:r>
                        <a:rPr sz="20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00,06,12,18</a:t>
                      </a:r>
                    </a:p>
                  </a:txBody>
                  <a:tcPr marL="25400" marR="25400" marT="25400" marB="25400" anchor="ctr" horzOverflow="overflow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466">
                <a:tc rowSpan="2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U-wind component</a:t>
                      </a:r>
                    </a:p>
                  </a:txBody>
                  <a:tcPr marL="25400" marR="25400" marT="25400" marB="25400" anchor="ctr" horzOverflow="overflow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00"/>
                        </a:spcBef>
                        <a:defRPr sz="1800"/>
                      </a:pPr>
                      <a:r>
                        <a:rPr sz="2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200 </a:t>
                      </a:r>
                      <a:r>
                        <a:rPr sz="20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mPa</a:t>
                      </a:r>
                      <a:endParaRPr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25400" marR="25400" marT="25400" marB="25400" anchor="ctr" horzOverflow="overflow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00"/>
                        </a:spcBef>
                        <a:defRPr sz="1800"/>
                      </a:pPr>
                      <a:r>
                        <a:rPr sz="2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00,06,12,18</a:t>
                      </a:r>
                    </a:p>
                  </a:txBody>
                  <a:tcPr marL="25400" marR="25400" marT="25400" marB="25400" anchor="ctr" horzOverflow="overflow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4500"/>
                        </a:spcBef>
                        <a:defRPr sz="1800"/>
                      </a:pPr>
                      <a:r>
                        <a:rPr sz="2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m/s</a:t>
                      </a:r>
                    </a:p>
                  </a:txBody>
                  <a:tcPr marL="25400" marR="25400" marT="25400" marB="25400" anchor="ctr" horzOverflow="overflow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4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00"/>
                        </a:spcBef>
                        <a:defRPr sz="1800"/>
                      </a:pPr>
                      <a:r>
                        <a:rPr sz="20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850 mPa</a:t>
                      </a:r>
                    </a:p>
                  </a:txBody>
                  <a:tcPr marL="25400" marR="25400" marT="25400" marB="25400" anchor="ctr" horzOverflow="overflow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00"/>
                        </a:spcBef>
                        <a:defRPr sz="1800"/>
                      </a:pPr>
                      <a:r>
                        <a:rPr sz="2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00,06,12,18</a:t>
                      </a:r>
                    </a:p>
                  </a:txBody>
                  <a:tcPr marL="25400" marR="25400" marT="25400" marB="25400" anchor="ctr" horzOverflow="overflow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466">
                <a:tc rowSpan="2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V-wind </a:t>
                      </a:r>
                      <a:r>
                        <a:rPr sz="20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componet</a:t>
                      </a:r>
                      <a:endParaRPr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25400" marR="25400" marT="25400" marB="25400" anchor="ctr" horzOverflow="overflow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00"/>
                        </a:spcBef>
                        <a:defRPr sz="1800"/>
                      </a:pPr>
                      <a:r>
                        <a:rPr sz="20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200 mPa</a:t>
                      </a:r>
                    </a:p>
                  </a:txBody>
                  <a:tcPr marL="25400" marR="25400" marT="25400" marB="25400" anchor="ctr" horzOverflow="overflow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00"/>
                        </a:spcBef>
                        <a:defRPr sz="1800"/>
                      </a:pPr>
                      <a:r>
                        <a:rPr sz="2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00,06,12,18</a:t>
                      </a:r>
                    </a:p>
                  </a:txBody>
                  <a:tcPr marL="25400" marR="25400" marT="25400" marB="25400" anchor="ctr" horzOverflow="overflow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4500"/>
                        </a:spcBef>
                        <a:defRPr sz="1800"/>
                      </a:pPr>
                      <a:r>
                        <a:rPr sz="2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m/s</a:t>
                      </a:r>
                    </a:p>
                  </a:txBody>
                  <a:tcPr marL="25400" marR="25400" marT="25400" marB="25400" anchor="ctr" horzOverflow="overflow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4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00"/>
                        </a:spcBef>
                        <a:defRPr sz="1800"/>
                      </a:pPr>
                      <a:r>
                        <a:rPr sz="2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850 </a:t>
                      </a:r>
                      <a:r>
                        <a:rPr sz="20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mPa</a:t>
                      </a:r>
                      <a:endParaRPr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25400" marR="25400" marT="25400" marB="25400" anchor="ctr" horzOverflow="overflow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00"/>
                        </a:spcBef>
                        <a:defRPr sz="1800"/>
                      </a:pPr>
                      <a:r>
                        <a:rPr sz="2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00,06,12,18</a:t>
                      </a:r>
                    </a:p>
                  </a:txBody>
                  <a:tcPr marL="25400" marR="25400" marT="25400" marB="25400" anchor="ctr" horzOverflow="overflow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466">
                <a:tc rowSpan="2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Pressure</a:t>
                      </a:r>
                    </a:p>
                  </a:txBody>
                  <a:tcPr marL="25400" marR="25400" marT="25400" marB="25400" anchor="ctr" horzOverflow="overflow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00"/>
                        </a:spcBef>
                        <a:defRPr sz="1800"/>
                      </a:pPr>
                      <a:r>
                        <a:rPr sz="2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surface</a:t>
                      </a:r>
                    </a:p>
                  </a:txBody>
                  <a:tcPr marL="25400" marR="25400" marT="25400" marB="25400" anchor="ctr" horzOverflow="overflow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00"/>
                        </a:spcBef>
                        <a:defRPr sz="1800"/>
                      </a:pPr>
                      <a:r>
                        <a:rPr sz="2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00,06,12,18</a:t>
                      </a:r>
                    </a:p>
                  </a:txBody>
                  <a:tcPr marL="25400" marR="25400" marT="25400" marB="25400" anchor="ctr" horzOverflow="overflow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4500"/>
                        </a:spcBef>
                        <a:defRPr sz="1800"/>
                      </a:pPr>
                      <a:r>
                        <a:rPr sz="20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</a:t>
                      </a:r>
                    </a:p>
                  </a:txBody>
                  <a:tcPr marL="25400" marR="25400" marT="25400" marB="25400" anchor="ctr" horzOverflow="overflow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4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00"/>
                        </a:spcBef>
                        <a:defRPr sz="1800"/>
                      </a:pPr>
                      <a:r>
                        <a:rPr sz="20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mean sea </a:t>
                      </a:r>
                    </a:p>
                  </a:txBody>
                  <a:tcPr marL="25400" marR="25400" marT="25400" marB="25400" anchor="ctr" horzOverflow="overflow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00"/>
                        </a:spcBef>
                        <a:defRPr sz="1800"/>
                      </a:pPr>
                      <a:r>
                        <a:rPr sz="2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00,06,12,18</a:t>
                      </a:r>
                    </a:p>
                  </a:txBody>
                  <a:tcPr marL="25400" marR="25400" marT="25400" marB="25400" anchor="ctr" horzOverflow="overflow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466">
                <a:tc rowSpan="2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Relative humidity</a:t>
                      </a:r>
                    </a:p>
                  </a:txBody>
                  <a:tcPr marL="25400" marR="25400" marT="25400" marB="25400" anchor="ctr" horzOverflow="overflow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00"/>
                        </a:spcBef>
                        <a:defRPr sz="1800"/>
                      </a:pPr>
                      <a:r>
                        <a:rPr sz="20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200 mPa</a:t>
                      </a:r>
                    </a:p>
                  </a:txBody>
                  <a:tcPr marL="25400" marR="25400" marT="25400" marB="25400" anchor="ctr" horzOverflow="overflow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00"/>
                        </a:spcBef>
                        <a:defRPr sz="1800"/>
                      </a:pPr>
                      <a:r>
                        <a:rPr sz="2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00,06,12,18</a:t>
                      </a:r>
                    </a:p>
                  </a:txBody>
                  <a:tcPr marL="25400" marR="25400" marT="25400" marB="25400" anchor="ctr" horzOverflow="overflow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4500"/>
                        </a:spcBef>
                        <a:defRPr sz="1800"/>
                      </a:pPr>
                      <a:r>
                        <a:rPr sz="2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%</a:t>
                      </a:r>
                    </a:p>
                  </a:txBody>
                  <a:tcPr marL="25400" marR="25400" marT="25400" marB="25400" anchor="ctr" horzOverflow="overflow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4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00"/>
                        </a:spcBef>
                        <a:defRPr sz="1800"/>
                      </a:pPr>
                      <a:r>
                        <a:rPr sz="20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850 mPa</a:t>
                      </a:r>
                    </a:p>
                  </a:txBody>
                  <a:tcPr marL="25400" marR="25400" marT="25400" marB="25400" anchor="ctr" horzOverflow="overflow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00"/>
                        </a:spcBef>
                        <a:defRPr sz="1800"/>
                      </a:pPr>
                      <a:r>
                        <a:rPr sz="2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00,06,12,18</a:t>
                      </a:r>
                    </a:p>
                  </a:txBody>
                  <a:tcPr marL="25400" marR="25400" marT="25400" marB="25400" anchor="ctr" horzOverflow="overflow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466">
                <a:tc rowSpan="2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0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Geopotential</a:t>
                      </a:r>
                      <a:r>
                        <a:rPr sz="2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height</a:t>
                      </a:r>
                    </a:p>
                  </a:txBody>
                  <a:tcPr marL="25400" marR="25400" marT="25400" marB="25400" anchor="ctr" horzOverflow="overflow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00"/>
                        </a:spcBef>
                        <a:defRPr sz="1800"/>
                      </a:pPr>
                      <a:r>
                        <a:rPr sz="20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200 mPa</a:t>
                      </a:r>
                    </a:p>
                  </a:txBody>
                  <a:tcPr marL="25400" marR="25400" marT="25400" marB="25400" anchor="ctr" horzOverflow="overflow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00"/>
                        </a:spcBef>
                        <a:defRPr sz="1800"/>
                      </a:pPr>
                      <a:r>
                        <a:rPr sz="20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00,06,12,18</a:t>
                      </a:r>
                    </a:p>
                  </a:txBody>
                  <a:tcPr marL="25400" marR="25400" marT="25400" marB="25400" anchor="ctr" horzOverflow="overflow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4500"/>
                        </a:spcBef>
                        <a:defRPr sz="1800"/>
                      </a:pPr>
                      <a:r>
                        <a:rPr sz="2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</a:t>
                      </a:r>
                    </a:p>
                  </a:txBody>
                  <a:tcPr marL="25400" marR="25400" marT="25400" marB="25400" anchor="ctr" horzOverflow="overflow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4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00"/>
                        </a:spcBef>
                        <a:defRPr sz="1800"/>
                      </a:pPr>
                      <a:r>
                        <a:rPr sz="20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850 mPa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00"/>
                        </a:spcBef>
                        <a:defRPr sz="1800"/>
                      </a:pPr>
                      <a:r>
                        <a:rPr sz="2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00,06,12,18</a:t>
                      </a:r>
                    </a:p>
                  </a:txBody>
                  <a:tcPr marL="25400" marR="25400" marT="25400" marB="25400" anchor="ctr" horzOverflow="overflow"/>
                </a:tc>
                <a:tc vMerge="1">
                  <a:txBody>
                    <a:bodyPr/>
                    <a:lstStyle/>
                    <a:p>
                      <a:pPr>
                        <a:spcBef>
                          <a:spcPts val="4500"/>
                        </a:spcBef>
                        <a:defRPr sz="1800"/>
                      </a:pPr>
                      <a:endParaRPr sz="4000" dirty="0">
                        <a:latin typeface="ChulaCharas" panose="020B0500040200020003" pitchFamily="34" charset="-34"/>
                        <a:cs typeface="ChulaCharas" panose="020B0500040200020003" pitchFamily="34" charset="-34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DCDEE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7291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TMD Data</a:t>
            </a:r>
            <a:endParaRPr lang="th-TH" dirty="0"/>
          </a:p>
        </p:txBody>
      </p:sp>
      <p:pic>
        <p:nvPicPr>
          <p:cNvPr id="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8080" y="869028"/>
            <a:ext cx="10333018" cy="58123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3553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1090551" y="3681352"/>
            <a:ext cx="10010899" cy="27676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Model Methods</a:t>
            </a:r>
            <a:endParaRPr lang="th-TH" sz="6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6915"/>
            <a:ext cx="10515600" cy="24155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stage model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 with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kNN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Method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Regression with SVM Method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Oval 3"/>
          <p:cNvSpPr/>
          <p:nvPr/>
        </p:nvSpPr>
        <p:spPr>
          <a:xfrm>
            <a:off x="1890279" y="4547560"/>
            <a:ext cx="1151906" cy="8082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Testing data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98941" y="4375713"/>
            <a:ext cx="1781298" cy="11519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kNN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Classification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811857" y="4131923"/>
            <a:ext cx="997527" cy="593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No rain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11858" y="5242266"/>
            <a:ext cx="997527" cy="593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ain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66141" y="4951666"/>
            <a:ext cx="1781298" cy="11519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SVM Regression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304195" y="5065172"/>
            <a:ext cx="997527" cy="924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Rain volume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2" name="Straight Arrow Connector 11"/>
          <p:cNvCxnSpPr>
            <a:stCxn id="4" idx="6"/>
            <a:endCxn id="5" idx="1"/>
          </p:cNvCxnSpPr>
          <p:nvPr/>
        </p:nvCxnSpPr>
        <p:spPr>
          <a:xfrm>
            <a:off x="3042185" y="4951666"/>
            <a:ext cx="356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 flipV="1">
            <a:off x="5180239" y="4428806"/>
            <a:ext cx="631618" cy="52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8" idx="1"/>
          </p:cNvCxnSpPr>
          <p:nvPr/>
        </p:nvCxnSpPr>
        <p:spPr>
          <a:xfrm>
            <a:off x="5180239" y="4951666"/>
            <a:ext cx="631619" cy="58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 flipV="1">
            <a:off x="6809385" y="5527619"/>
            <a:ext cx="356756" cy="1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8947439" y="5527619"/>
            <a:ext cx="356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653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88669">
              <a:defRPr sz="10752"/>
            </a:lvl1pPr>
          </a:lstStyle>
          <a:p>
            <a:r>
              <a:rPr sz="6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Binary Classification Evaluation</a:t>
            </a:r>
          </a:p>
        </p:txBody>
      </p:sp>
      <p:pic>
        <p:nvPicPr>
          <p:cNvPr id="62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3727" y="2716070"/>
            <a:ext cx="7804547" cy="234026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75299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ChulaCharas" panose="020B0500040200020003" pitchFamily="34" charset="-34"/>
                <a:cs typeface="ChulaCharas" panose="020B0500040200020003" pitchFamily="34" charset="-34"/>
              </a:rPr>
              <a:t>Evaluate Methods</a:t>
            </a:r>
          </a:p>
        </p:txBody>
      </p:sp>
      <p:pic>
        <p:nvPicPr>
          <p:cNvPr id="8" name="pasted-image.pdf"/>
          <p:cNvPicPr>
            <a:picLocks noChangeAspect="1"/>
          </p:cNvPicPr>
          <p:nvPr/>
        </p:nvPicPr>
        <p:blipFill rotWithShape="1">
          <a:blip r:embed="rId2">
            <a:extLst/>
          </a:blip>
          <a:srcRect l="19432" t="63575" r="20424"/>
          <a:stretch/>
        </p:blipFill>
        <p:spPr>
          <a:xfrm>
            <a:off x="2534986" y="4972641"/>
            <a:ext cx="3231356" cy="1115985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Rounded Rectangle 12"/>
          <p:cNvSpPr/>
          <p:nvPr/>
        </p:nvSpPr>
        <p:spPr>
          <a:xfrm>
            <a:off x="3927177" y="5021478"/>
            <a:ext cx="3377007" cy="10183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จากผลการทำนาย </a:t>
            </a:r>
            <a:b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ทำนายผิดไปกี่มม.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asted-image.pdf"/>
          <p:cNvPicPr>
            <a:picLocks noChangeAspect="1"/>
          </p:cNvPicPr>
          <p:nvPr/>
        </p:nvPicPr>
        <p:blipFill rotWithShape="1">
          <a:blip r:embed="rId3">
            <a:extLst/>
          </a:blip>
          <a:srcRect b="38968"/>
          <a:stretch/>
        </p:blipFill>
        <p:spPr>
          <a:xfrm>
            <a:off x="1818052" y="3404760"/>
            <a:ext cx="5292792" cy="1094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68536" y="1986858"/>
            <a:ext cx="4528767" cy="742285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Rounded Rectangle 16"/>
          <p:cNvSpPr/>
          <p:nvPr/>
        </p:nvSpPr>
        <p:spPr>
          <a:xfrm>
            <a:off x="3927177" y="1755796"/>
            <a:ext cx="3377007" cy="27435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จากผลการทำนายทั้งหมด ทำนายถูก (ตก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ไม่ตก)</a:t>
            </a:r>
            <a:b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กี่เปอร์เซ็น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512627" y="1755796"/>
            <a:ext cx="2639559" cy="27435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ควรมีค่ามากๆ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512626" y="5021683"/>
            <a:ext cx="2639559" cy="10181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ควรมีค่าน้อยๆ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334336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1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266</TotalTime>
  <Words>274</Words>
  <Application>Microsoft Macintosh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Angsana New</vt:lpstr>
      <vt:lpstr>Calibri</vt:lpstr>
      <vt:lpstr>Calibri Light</vt:lpstr>
      <vt:lpstr>ChulaCharas</vt:lpstr>
      <vt:lpstr>Cordia New</vt:lpstr>
      <vt:lpstr>Helvetica</vt:lpstr>
      <vt:lpstr>TH Sarabun New</vt:lpstr>
      <vt:lpstr>Arial</vt:lpstr>
      <vt:lpstr>Office Theme</vt:lpstr>
      <vt:lpstr>Retrospect</vt:lpstr>
      <vt:lpstr>การศึกษาการคาดการณ์ฝนรายวัน สำหรับประเทศไทยด้วยข้อมูล CFSv2</vt:lpstr>
      <vt:lpstr>Objectives</vt:lpstr>
      <vt:lpstr>Data</vt:lpstr>
      <vt:lpstr>CFSv2 Data</vt:lpstr>
      <vt:lpstr>Predictors </vt:lpstr>
      <vt:lpstr>TMD Data</vt:lpstr>
      <vt:lpstr>Model Methods</vt:lpstr>
      <vt:lpstr>Binary Classification Evaluation</vt:lpstr>
      <vt:lpstr>Evaluate Methods</vt:lpstr>
      <vt:lpstr>Result</vt:lpstr>
      <vt:lpstr>Result</vt:lpstr>
      <vt:lpstr>Final Result</vt:lpstr>
      <vt:lpstr>Data Product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Rainfall Forecast</dc:title>
  <dc:creator>Boat</dc:creator>
  <cp:lastModifiedBy>Microsoft Office User</cp:lastModifiedBy>
  <cp:revision>71</cp:revision>
  <dcterms:created xsi:type="dcterms:W3CDTF">2015-12-17T13:55:00Z</dcterms:created>
  <dcterms:modified xsi:type="dcterms:W3CDTF">2016-01-05T07:51:55Z</dcterms:modified>
</cp:coreProperties>
</file>