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43" autoAdjust="0"/>
  </p:normalViewPr>
  <p:slideViewPr>
    <p:cSldViewPr snapToGrid="0">
      <p:cViewPr varScale="1">
        <p:scale>
          <a:sx n="46" d="100"/>
          <a:sy n="46" d="100"/>
        </p:scale>
        <p:origin x="3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FCB18-E35D-4D56-B282-791CA3621E6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11FF-1B80-4DFC-829F-0E1673FA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8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Существует</a:t>
            </a:r>
            <a:r>
              <a:rPr lang="ru-RU" baseline="0" dirty="0" smtClean="0"/>
              <a:t> проблема предсказания погоды которая заключается в неполноте и неточности информации о текущем состоянии погоды</a:t>
            </a:r>
            <a:r>
              <a:rPr lang="en-US" baseline="0" dirty="0" smtClean="0"/>
              <a:t>,</a:t>
            </a:r>
            <a:r>
              <a:rPr lang="ru-RU" baseline="0" dirty="0" smtClean="0"/>
              <a:t> несовершенстве используемых прогностических методов и моделей</a:t>
            </a:r>
            <a:r>
              <a:rPr lang="en-US" baseline="0" dirty="0" smtClean="0"/>
              <a:t>,</a:t>
            </a:r>
            <a:r>
              <a:rPr lang="ru-RU" baseline="0" dirty="0" smtClean="0"/>
              <a:t> а также в непредсказуемом поведении отдельных циклонов</a:t>
            </a:r>
            <a:r>
              <a:rPr lang="en-US" baseline="0" dirty="0" smtClean="0"/>
              <a:t>,</a:t>
            </a:r>
            <a:r>
              <a:rPr lang="ru-RU" baseline="0" dirty="0" smtClean="0"/>
              <a:t> зон</a:t>
            </a:r>
            <a:r>
              <a:rPr lang="en-US" baseline="0" dirty="0" smtClean="0"/>
              <a:t>,</a:t>
            </a:r>
            <a:r>
              <a:rPr lang="ru-RU" baseline="0" dirty="0" smtClean="0"/>
              <a:t> осадков</a:t>
            </a:r>
            <a:r>
              <a:rPr lang="en-US" baseline="0" dirty="0" smtClean="0"/>
              <a:t>,</a:t>
            </a:r>
            <a:r>
              <a:rPr lang="ru-RU" baseline="0" dirty="0" smtClean="0"/>
              <a:t> экстремумов температуры и в целом изменчивости погоды</a:t>
            </a:r>
            <a:r>
              <a:rPr lang="en-US" baseline="0" dirty="0" smtClean="0"/>
              <a:t>.</a:t>
            </a:r>
            <a:r>
              <a:rPr lang="ru-RU" dirty="0" smtClean="0"/>
              <a:t> Решение</a:t>
            </a:r>
            <a:r>
              <a:rPr lang="ru-RU" baseline="0" dirty="0" smtClean="0"/>
              <a:t> проблемы прогнозирования погоды будет влиять на сельское хозяйство</a:t>
            </a:r>
            <a:r>
              <a:rPr lang="en-US" baseline="0" dirty="0" smtClean="0"/>
              <a:t>,</a:t>
            </a:r>
            <a:r>
              <a:rPr lang="ru-RU" baseline="0" dirty="0" smtClean="0"/>
              <a:t> энергетику</a:t>
            </a:r>
            <a:r>
              <a:rPr lang="en-US" baseline="0" dirty="0" smtClean="0"/>
              <a:t>,</a:t>
            </a:r>
            <a:r>
              <a:rPr lang="ru-RU" baseline="0" dirty="0" smtClean="0"/>
              <a:t> морской транспорт</a:t>
            </a:r>
            <a:r>
              <a:rPr lang="en-US" baseline="0" dirty="0" smtClean="0"/>
              <a:t>, </a:t>
            </a:r>
            <a:r>
              <a:rPr lang="ru-RU" baseline="0" dirty="0" smtClean="0"/>
              <a:t>курортное хозяйство</a:t>
            </a:r>
            <a:r>
              <a:rPr lang="en-US" baseline="0" dirty="0" smtClean="0"/>
              <a:t>…</a:t>
            </a:r>
            <a:r>
              <a:rPr lang="ru-RU" baseline="0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качестве входных данных подается информация с 9 станций по 9 параметров в каждой</a:t>
            </a:r>
            <a:r>
              <a:rPr lang="en-US" baseline="0" dirty="0" smtClean="0"/>
              <a:t>,</a:t>
            </a:r>
            <a:r>
              <a:rPr lang="ru-RU" baseline="0" dirty="0" smtClean="0"/>
              <a:t> я это развернул в 81 нейрон на входном слое</a:t>
            </a:r>
            <a:r>
              <a:rPr lang="en-US" baseline="0" dirty="0" smtClean="0"/>
              <a:t>. </a:t>
            </a:r>
            <a:r>
              <a:rPr lang="ru-RU" baseline="0" dirty="0" smtClean="0"/>
              <a:t>На выходе получается значение таргетированного параметра на выбранной станции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2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примере представлен прогнозирование и реальные</a:t>
            </a:r>
            <a:r>
              <a:rPr lang="ru-RU" baseline="0" dirty="0" smtClean="0"/>
              <a:t> значения температуры на станции </a:t>
            </a:r>
            <a:r>
              <a:rPr lang="en-US" baseline="0" dirty="0" smtClean="0"/>
              <a:t>14066001 </a:t>
            </a:r>
            <a:r>
              <a:rPr lang="ru-RU" baseline="0" dirty="0" smtClean="0"/>
              <a:t>в последние месяцы 2018 года</a:t>
            </a:r>
            <a:r>
              <a:rPr lang="en-US" baseline="0" dirty="0" smtClean="0"/>
              <a:t>.</a:t>
            </a:r>
            <a:r>
              <a:rPr lang="ru-RU" baseline="0" dirty="0" smtClean="0"/>
              <a:t> Прогнозируемое значение и реальное значение температуры почти совпадают</a:t>
            </a:r>
            <a:r>
              <a:rPr lang="en-US" baseline="0" dirty="0" smtClean="0"/>
              <a:t>,</a:t>
            </a:r>
            <a:r>
              <a:rPr lang="ru-RU" baseline="0" dirty="0" smtClean="0"/>
              <a:t> местами погрешность </a:t>
            </a:r>
            <a:r>
              <a:rPr lang="en-US" baseline="0" dirty="0" smtClean="0"/>
              <a:t>+-0.5 </a:t>
            </a:r>
            <a:r>
              <a:rPr lang="ru-RU" baseline="0" dirty="0" smtClean="0"/>
              <a:t>Кельвина</a:t>
            </a:r>
            <a:r>
              <a:rPr lang="en-US" baseline="0" dirty="0" smtClean="0"/>
              <a:t>,</a:t>
            </a:r>
            <a:r>
              <a:rPr lang="ru-RU" baseline="0" dirty="0" smtClean="0"/>
              <a:t> местами достигает 2-3 градуса Кельвина</a:t>
            </a:r>
            <a:r>
              <a:rPr lang="en-US" baseline="0" dirty="0" smtClean="0"/>
              <a:t>.</a:t>
            </a:r>
            <a:r>
              <a:rPr lang="ru-RU" baseline="0" dirty="0" smtClean="0"/>
              <a:t> Но при этом оценки метрик </a:t>
            </a:r>
            <a:r>
              <a:rPr lang="en-US" baseline="0" dirty="0" smtClean="0"/>
              <a:t>RMSE </a:t>
            </a:r>
            <a:r>
              <a:rPr lang="ru-RU" baseline="0" dirty="0" smtClean="0"/>
              <a:t>составляют 1</a:t>
            </a:r>
            <a:r>
              <a:rPr lang="en-US" baseline="0" dirty="0" smtClean="0"/>
              <a:t>.35 </a:t>
            </a:r>
            <a:r>
              <a:rPr lang="ru-RU" baseline="0" dirty="0" smtClean="0"/>
              <a:t>и 1</a:t>
            </a:r>
            <a:r>
              <a:rPr lang="en-US" baseline="0" dirty="0" smtClean="0"/>
              <a:t>.26 </a:t>
            </a:r>
            <a:r>
              <a:rPr lang="ru-RU" baseline="0" dirty="0" smtClean="0"/>
              <a:t>на тренировочном и проверочном наборе данных</a:t>
            </a:r>
            <a:r>
              <a:rPr lang="en-US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,</a:t>
            </a:r>
            <a:r>
              <a:rPr lang="ru-RU" baseline="0" dirty="0" smtClean="0"/>
              <a:t> что говорит об успешной попытке прогнозирование метеопараметра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графике представлен прогноз температуры воздуха на случайно выбранной станции, </a:t>
            </a:r>
          </a:p>
          <a:p>
            <a:r>
              <a:rPr lang="ru-RU" dirty="0" smtClean="0"/>
              <a:t>у которой ближайшие станции не участвовали в обучении. То есть обученная модель </a:t>
            </a:r>
          </a:p>
          <a:p>
            <a:r>
              <a:rPr lang="ru-RU" dirty="0" smtClean="0"/>
              <a:t>применяется для прогнозирования температуры воздуха на других станциях в наборе данных.</a:t>
            </a:r>
          </a:p>
          <a:p>
            <a:r>
              <a:rPr lang="ru-RU" dirty="0" smtClean="0"/>
              <a:t>Погрешность прогнозирования существенно выросла и места может достигать до 10 Кельвинов.</a:t>
            </a:r>
          </a:p>
          <a:p>
            <a:r>
              <a:rPr lang="ru-RU" dirty="0" smtClean="0"/>
              <a:t>Что говорит нам о </a:t>
            </a:r>
            <a:r>
              <a:rPr lang="ru-RU" dirty="0" err="1" smtClean="0"/>
              <a:t>переобученности</a:t>
            </a:r>
            <a:r>
              <a:rPr lang="ru-RU" dirty="0" smtClean="0"/>
              <a:t> модели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8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графике представлен прогноз температуры воздуха на 30 минут вперед на случайно</a:t>
            </a:r>
          </a:p>
          <a:p>
            <a:r>
              <a:rPr lang="ru-RU" dirty="0" smtClean="0"/>
              <a:t> выбранной станции, для этого модель была переобучена, где в качестве </a:t>
            </a:r>
            <a:r>
              <a:rPr lang="ru-RU" dirty="0" err="1" smtClean="0"/>
              <a:t>целовой</a:t>
            </a:r>
            <a:r>
              <a:rPr lang="ru-RU" dirty="0" smtClean="0"/>
              <a:t> переменной</a:t>
            </a:r>
          </a:p>
          <a:p>
            <a:r>
              <a:rPr lang="ru-RU" dirty="0" smtClean="0"/>
              <a:t>подавались данные выбранной станции но со смещением на 30 минут. То есть каждая запись это</a:t>
            </a:r>
          </a:p>
          <a:p>
            <a:r>
              <a:rPr lang="ru-RU" dirty="0" smtClean="0"/>
              <a:t>прогноз на 30 минут сопоставленный с реальным значением через 30 минут. Модель</a:t>
            </a:r>
          </a:p>
          <a:p>
            <a:r>
              <a:rPr lang="ru-RU" dirty="0" smtClean="0"/>
              <a:t>переобучилось, это видно </a:t>
            </a:r>
            <a:r>
              <a:rPr lang="ru-RU" dirty="0" err="1" smtClean="0"/>
              <a:t>изза</a:t>
            </a:r>
            <a:r>
              <a:rPr lang="ru-RU" dirty="0" smtClean="0"/>
              <a:t> гипотетического </a:t>
            </a:r>
            <a:r>
              <a:rPr lang="ru-RU" dirty="0" smtClean="0"/>
              <a:t>нижнего </a:t>
            </a:r>
            <a:r>
              <a:rPr lang="ru-RU" dirty="0" smtClean="0"/>
              <a:t>предела в прогнозировании в районе</a:t>
            </a:r>
          </a:p>
          <a:p>
            <a:r>
              <a:rPr lang="en-US" dirty="0" smtClean="0"/>
              <a:t>282</a:t>
            </a:r>
            <a:r>
              <a:rPr lang="ru-RU" dirty="0" smtClean="0"/>
              <a:t> </a:t>
            </a:r>
            <a:r>
              <a:rPr lang="ru-RU" dirty="0" smtClean="0"/>
              <a:t>Кельвинов.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Часть используемой литературы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4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Погода может меняться как в течение дня</a:t>
            </a:r>
            <a:r>
              <a:rPr lang="en-US" dirty="0" smtClean="0"/>
              <a:t>,</a:t>
            </a:r>
            <a:r>
              <a:rPr lang="ru-RU" dirty="0" smtClean="0"/>
              <a:t> так и на протяжении недели или месяца</a:t>
            </a:r>
            <a:r>
              <a:rPr lang="en-US" dirty="0" smtClean="0"/>
              <a:t>,</a:t>
            </a:r>
            <a:r>
              <a:rPr lang="ru-RU" baseline="0" dirty="0" smtClean="0"/>
              <a:t> поэтому простые наблюдения за погодой с утра не гарантируют неизменность ее составляющих</a:t>
            </a:r>
            <a:r>
              <a:rPr lang="en-US" baseline="0" dirty="0" smtClean="0"/>
              <a:t>.</a:t>
            </a:r>
            <a:r>
              <a:rPr lang="ru-RU" baseline="0" dirty="0" smtClean="0"/>
              <a:t> Сейчас можно выделить несколько сервисов для просмотра прогнозируемой погоды и в целом</a:t>
            </a:r>
            <a:r>
              <a:rPr lang="en-US" baseline="0" dirty="0" smtClean="0"/>
              <a:t>,</a:t>
            </a:r>
            <a:r>
              <a:rPr lang="ru-RU" baseline="0" dirty="0" smtClean="0"/>
              <a:t> со своей задачей на краткосрочное (до 2ух дней) прогнозирование погоды данные сервисы справляются достаточно хорошо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95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настоящее время для прогнозирования метеопараметров – характеристик погоды</a:t>
            </a:r>
            <a:r>
              <a:rPr lang="en-US" baseline="0" dirty="0" smtClean="0"/>
              <a:t>( </a:t>
            </a:r>
            <a:r>
              <a:rPr lang="ru-RU" baseline="0" dirty="0" smtClean="0"/>
              <a:t>таких как</a:t>
            </a:r>
            <a:r>
              <a:rPr lang="en-US" baseline="0" dirty="0" smtClean="0"/>
              <a:t>: </a:t>
            </a:r>
            <a:r>
              <a:rPr lang="ru-RU" baseline="0" dirty="0" smtClean="0"/>
              <a:t>температура</a:t>
            </a:r>
            <a:r>
              <a:rPr lang="en-US" baseline="0" dirty="0" smtClean="0"/>
              <a:t>,</a:t>
            </a:r>
            <a:r>
              <a:rPr lang="ru-RU" baseline="0" dirty="0" smtClean="0"/>
              <a:t>давление</a:t>
            </a:r>
            <a:r>
              <a:rPr lang="en-US" baseline="0" dirty="0" smtClean="0"/>
              <a:t>,</a:t>
            </a:r>
            <a:r>
              <a:rPr lang="ru-RU" baseline="0" dirty="0" smtClean="0"/>
              <a:t>влажность</a:t>
            </a:r>
            <a:r>
              <a:rPr lang="en-US" baseline="0" dirty="0" smtClean="0"/>
              <a:t>,</a:t>
            </a:r>
            <a:r>
              <a:rPr lang="ru-RU" baseline="0" dirty="0" smtClean="0"/>
              <a:t>направление и скорость ветра и другие</a:t>
            </a:r>
            <a:r>
              <a:rPr lang="en-US" baseline="0" dirty="0" smtClean="0"/>
              <a:t>), </a:t>
            </a:r>
            <a:r>
              <a:rPr lang="ru-RU" baseline="0" dirty="0" smtClean="0"/>
              <a:t>используются методы машинного обучения</a:t>
            </a:r>
            <a:r>
              <a:rPr lang="en-US" baseline="0" dirty="0" smtClean="0"/>
              <a:t>.</a:t>
            </a:r>
            <a:r>
              <a:rPr lang="ru-RU" baseline="0" dirty="0" smtClean="0"/>
              <a:t> Это некие программы</a:t>
            </a:r>
            <a:r>
              <a:rPr lang="en-US" baseline="0" dirty="0" smtClean="0"/>
              <a:t>,</a:t>
            </a:r>
            <a:r>
              <a:rPr lang="ru-RU" baseline="0" dirty="0" smtClean="0"/>
              <a:t> цели которых состоят не в прямом решении задачи</a:t>
            </a:r>
            <a:r>
              <a:rPr lang="en-US" baseline="0" dirty="0" smtClean="0"/>
              <a:t>,</a:t>
            </a:r>
            <a:r>
              <a:rPr lang="ru-RU" baseline="0" dirty="0" smtClean="0"/>
              <a:t> а в выявлении неких закономерностей среди подаваемых им наборам признаков </a:t>
            </a:r>
            <a:r>
              <a:rPr lang="en-US" baseline="0" dirty="0" smtClean="0"/>
              <a:t>c </a:t>
            </a:r>
            <a:r>
              <a:rPr lang="ru-RU" baseline="0" dirty="0" smtClean="0"/>
              <a:t>целью предсказать поведение одного признака или соотнести признаки по группам</a:t>
            </a:r>
            <a:r>
              <a:rPr lang="en-US" baseline="0" dirty="0" smtClean="0"/>
              <a:t>.</a:t>
            </a:r>
            <a:r>
              <a:rPr lang="ru-RU" baseline="0" dirty="0" smtClean="0"/>
              <a:t> Поэтому чтобы находить эти зависимости программу нужно обучать на каких то примерах и следить за тем</a:t>
            </a:r>
            <a:r>
              <a:rPr lang="en-US" baseline="0" dirty="0" smtClean="0"/>
              <a:t>,</a:t>
            </a:r>
            <a:r>
              <a:rPr lang="ru-RU" baseline="0" dirty="0" smtClean="0"/>
              <a:t> как хорошо или как плохо у нее получается</a:t>
            </a:r>
            <a:r>
              <a:rPr lang="en-US" baseline="0" dirty="0" smtClean="0"/>
              <a:t>,</a:t>
            </a:r>
            <a:r>
              <a:rPr lang="ru-RU" baseline="0" dirty="0" smtClean="0"/>
              <a:t> чтобы все время ее направлять к желаемому результату</a:t>
            </a:r>
            <a:r>
              <a:rPr lang="en-US" baseline="0" dirty="0" smtClean="0"/>
              <a:t>.</a:t>
            </a:r>
            <a:r>
              <a:rPr lang="ru-RU" baseline="0" dirty="0" smtClean="0"/>
              <a:t> Это и называется машинное обучение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71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4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ru-RU" baseline="0" dirty="0" smtClean="0"/>
              <a:t> – выжимка того что есть в главах</a:t>
            </a:r>
            <a:r>
              <a:rPr lang="en-US" baseline="0" dirty="0" smtClean="0"/>
              <a:t>,</a:t>
            </a:r>
            <a:r>
              <a:rPr lang="ru-RU" baseline="0" dirty="0" smtClean="0"/>
              <a:t> краткий конспект</a:t>
            </a:r>
            <a:endParaRPr lang="ru-RU" dirty="0" smtClean="0"/>
          </a:p>
          <a:p>
            <a:r>
              <a:rPr lang="en-US" dirty="0" smtClean="0"/>
              <a:t>1.</a:t>
            </a:r>
            <a:r>
              <a:rPr lang="ru-RU" baseline="0" dirty="0" smtClean="0"/>
              <a:t> Зависимости погодных параметров</a:t>
            </a:r>
            <a:r>
              <a:rPr lang="en-US" dirty="0" smtClean="0"/>
              <a:t>+</a:t>
            </a:r>
            <a:r>
              <a:rPr lang="ru-RU" dirty="0" smtClean="0"/>
              <a:t>Разъяснение терминологии и описание используемых методов для обучения и предобработки</a:t>
            </a:r>
          </a:p>
          <a:p>
            <a:r>
              <a:rPr lang="en-US" dirty="0" smtClean="0"/>
              <a:t>2.</a:t>
            </a:r>
            <a:r>
              <a:rPr lang="ru-RU" dirty="0" smtClean="0"/>
              <a:t>Представление программы поэтапно</a:t>
            </a:r>
            <a:r>
              <a:rPr lang="ru-RU" baseline="0" dirty="0" smtClean="0"/>
              <a:t> +</a:t>
            </a:r>
            <a:r>
              <a:rPr lang="ru-RU" dirty="0" smtClean="0"/>
              <a:t>Оценка полученных результатов</a:t>
            </a:r>
          </a:p>
          <a:p>
            <a:r>
              <a:rPr lang="ru-RU" dirty="0" smtClean="0"/>
              <a:t>Заключение</a:t>
            </a:r>
            <a:r>
              <a:rPr lang="en-US" dirty="0" smtClean="0"/>
              <a:t> – </a:t>
            </a:r>
            <a:r>
              <a:rPr lang="ru-RU" dirty="0" smtClean="0"/>
              <a:t>вывод</a:t>
            </a:r>
            <a:r>
              <a:rPr lang="ru-RU" baseline="0" dirty="0" smtClean="0"/>
              <a:t> по проделанной работе</a:t>
            </a:r>
          </a:p>
          <a:p>
            <a:r>
              <a:rPr lang="ru-RU" baseline="0" dirty="0" smtClean="0"/>
              <a:t>Список литературы - источники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</a:t>
            </a:r>
            <a:r>
              <a:rPr lang="ru-RU" baseline="0" dirty="0" smtClean="0"/>
              <a:t> реальных данных выступает датасет метеопараметров</a:t>
            </a:r>
            <a:r>
              <a:rPr lang="en-US" baseline="0" dirty="0" smtClean="0"/>
              <a:t>,</a:t>
            </a:r>
            <a:r>
              <a:rPr lang="ru-RU" baseline="0" dirty="0" smtClean="0"/>
              <a:t> таких как</a:t>
            </a:r>
            <a:r>
              <a:rPr lang="en-US" baseline="0" dirty="0" smtClean="0"/>
              <a:t>: </a:t>
            </a:r>
            <a:r>
              <a:rPr lang="ru-RU" baseline="0" dirty="0" smtClean="0"/>
              <a:t>давление</a:t>
            </a:r>
            <a:r>
              <a:rPr lang="en-US" baseline="0" dirty="0" smtClean="0"/>
              <a:t>,</a:t>
            </a:r>
            <a:r>
              <a:rPr lang="ru-RU" baseline="0" dirty="0" smtClean="0"/>
              <a:t>осадки</a:t>
            </a:r>
            <a:r>
              <a:rPr lang="en-US" baseline="0" dirty="0" smtClean="0"/>
              <a:t>,</a:t>
            </a:r>
            <a:r>
              <a:rPr lang="ru-RU" baseline="0" dirty="0" smtClean="0"/>
              <a:t>скорость и направление ветра</a:t>
            </a:r>
            <a:r>
              <a:rPr lang="en-US" baseline="0" dirty="0" smtClean="0"/>
              <a:t>,</a:t>
            </a:r>
            <a:r>
              <a:rPr lang="ru-RU" baseline="0" dirty="0" smtClean="0"/>
              <a:t>температура</a:t>
            </a:r>
            <a:r>
              <a:rPr lang="en-US" baseline="0" dirty="0" smtClean="0"/>
              <a:t>,</a:t>
            </a:r>
            <a:r>
              <a:rPr lang="ru-RU" baseline="0" dirty="0" smtClean="0"/>
              <a:t>точка росы</a:t>
            </a:r>
            <a:r>
              <a:rPr lang="en-US" baseline="0" dirty="0" smtClean="0"/>
              <a:t>,</a:t>
            </a:r>
            <a:r>
              <a:rPr lang="ru-RU" baseline="0" dirty="0" smtClean="0"/>
              <a:t>влажность</a:t>
            </a:r>
            <a:r>
              <a:rPr lang="en-US" baseline="0" dirty="0" smtClean="0"/>
              <a:t>,</a:t>
            </a:r>
            <a:r>
              <a:rPr lang="ru-RU" baseline="0" dirty="0" smtClean="0"/>
              <a:t>расположение станции</a:t>
            </a:r>
            <a:r>
              <a:rPr lang="en-US" baseline="0" dirty="0" smtClean="0"/>
              <a:t>,</a:t>
            </a:r>
            <a:r>
              <a:rPr lang="ru-RU" baseline="0" dirty="0" smtClean="0"/>
              <a:t>высота станции и дата взятия наблюдения</a:t>
            </a:r>
            <a:r>
              <a:rPr lang="en-US" baseline="0" dirty="0" smtClean="0"/>
              <a:t>,</a:t>
            </a:r>
            <a:r>
              <a:rPr lang="ru-RU" baseline="0" dirty="0" smtClean="0"/>
              <a:t> с более чем 500 станций на территории северо-восточной части франции за 2016-2018 года с интервалом записи в 6 минут</a:t>
            </a:r>
            <a:r>
              <a:rPr lang="en-US" baseline="0" dirty="0" smtClean="0"/>
              <a:t>.</a:t>
            </a:r>
            <a:r>
              <a:rPr lang="ru-RU" baseline="0" dirty="0" smtClean="0"/>
              <a:t> Этих данных достаточно чтобы попытаться спрогнозировать на каком нибудь участке этого временного интервала метеопараметров на той же территории</a:t>
            </a:r>
            <a:r>
              <a:rPr lang="en-US" baseline="0" dirty="0" smtClean="0"/>
              <a:t>.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0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Сказать</a:t>
            </a:r>
            <a:r>
              <a:rPr lang="ru-RU" baseline="0" dirty="0" smtClean="0"/>
              <a:t> какие колонки что означают</a:t>
            </a:r>
            <a:r>
              <a:rPr lang="en-US" baseline="0" dirty="0" smtClean="0"/>
              <a:t>;</a:t>
            </a:r>
            <a:br>
              <a:rPr lang="en-US" baseline="0" dirty="0" smtClean="0"/>
            </a:br>
            <a:r>
              <a:rPr lang="ru-RU" baseline="0" dirty="0" smtClean="0"/>
              <a:t>Также в наборе данных присутствуют пропущенные значения</a:t>
            </a:r>
            <a:r>
              <a:rPr lang="en-US" baseline="0" dirty="0" smtClean="0"/>
              <a:t>,</a:t>
            </a:r>
            <a:r>
              <a:rPr lang="ru-RU" baseline="0" dirty="0" smtClean="0"/>
              <a:t> которые я буду заполнять методом </a:t>
            </a:r>
            <a:r>
              <a:rPr lang="en-US" baseline="0" dirty="0" smtClean="0"/>
              <a:t>back fill – </a:t>
            </a:r>
            <a:r>
              <a:rPr lang="ru-RU" baseline="0" dirty="0" smtClean="0"/>
              <a:t>то есть результатами последнего наблюдения</a:t>
            </a:r>
            <a:r>
              <a:rPr lang="en-US" baseline="0" dirty="0" smtClean="0"/>
              <a:t>,</a:t>
            </a:r>
            <a:r>
              <a:rPr lang="ru-RU" baseline="0" dirty="0" smtClean="0"/>
              <a:t> причем сгруппированных для каждой метеостанции по дате, потому </a:t>
            </a:r>
          </a:p>
          <a:p>
            <a:r>
              <a:rPr lang="ru-RU" baseline="0" dirty="0" smtClean="0"/>
              <a:t>что для временных рядов это наилучший способ заполнения пропусков.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2E77-348A-446B-B57D-8AA256033D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5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Разберем прогнозирование</a:t>
            </a:r>
            <a:r>
              <a:rPr lang="ru-RU" baseline="0" dirty="0" smtClean="0"/>
              <a:t> температуры на случайно выбранной станции 14066001 (зеленая метка) из набора данных</a:t>
            </a:r>
            <a:r>
              <a:rPr lang="en-US" baseline="0" dirty="0" smtClean="0"/>
              <a:t>.</a:t>
            </a:r>
            <a:r>
              <a:rPr lang="ru-RU" baseline="0" dirty="0" smtClean="0"/>
              <a:t> Мы заранее задаем номер случайно выбранной станции и количество ближайших метеостанций по географическим координатам к выбранной</a:t>
            </a:r>
            <a:r>
              <a:rPr lang="en-US" baseline="0" dirty="0" smtClean="0"/>
              <a:t>.</a:t>
            </a:r>
            <a:r>
              <a:rPr lang="ru-RU" baseline="0" dirty="0" smtClean="0"/>
              <a:t> В данном случае мы зафиксировали зеленую станцию и установили количество ближайших станций к текущей равное 9</a:t>
            </a:r>
            <a:r>
              <a:rPr lang="en-US" baseline="0" dirty="0" smtClean="0"/>
              <a:t>,</a:t>
            </a:r>
            <a:r>
              <a:rPr lang="ru-RU" baseline="0" dirty="0" smtClean="0"/>
              <a:t> поэтому среди 500 станций программой были отобраны именно эти 9 с учетом их географического положения</a:t>
            </a:r>
            <a:r>
              <a:rPr lang="en-US" baseline="0" dirty="0" smtClean="0"/>
              <a:t>,</a:t>
            </a:r>
            <a:r>
              <a:rPr lang="ru-RU" baseline="0" dirty="0" smtClean="0"/>
              <a:t> которые считаются ближайшими к нашей</a:t>
            </a:r>
            <a:r>
              <a:rPr lang="en-US" baseline="0" dirty="0" smtClean="0"/>
              <a:t>.</a:t>
            </a:r>
            <a:r>
              <a:rPr lang="ru-RU" baseline="0" dirty="0" smtClean="0"/>
              <a:t> Дальше для прогнозирования метеопараметра на зеленой станции берется информация с этих 9ти синих метеостанций в текущий момент времени и по этим данным предсказывается метеопараметр на зеленой станции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7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обучения будет использоваться многослойный персептрон с различными архитектурами</a:t>
            </a:r>
            <a:r>
              <a:rPr lang="ru-RU" baseline="0" dirty="0" smtClean="0"/>
              <a:t> </a:t>
            </a:r>
            <a:r>
              <a:rPr lang="ru-RU" dirty="0" smtClean="0"/>
              <a:t>с целью выявить за счет метрик RMSE(корень из среднеквадратической ошибки) и MAPE(средняя абсолютная ошибка)  на тестовом </a:t>
            </a:r>
            <a:r>
              <a:rPr lang="ru-RU" dirty="0" err="1" smtClean="0"/>
              <a:t>датасете</a:t>
            </a:r>
            <a:r>
              <a:rPr lang="ru-RU" dirty="0" smtClean="0"/>
              <a:t> лучшую архитектуру среди нескольких, а именно 8 представленных моделей.</a:t>
            </a:r>
          </a:p>
          <a:p>
            <a:r>
              <a:rPr lang="ru-RU" dirty="0" smtClean="0"/>
              <a:t>Лучшей оказалась модель 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11FF-1B80-4DFC-829F-0E1673FAB9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8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3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3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4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6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43B5-B5F2-4093-B166-037DDD33193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7FD9-12CF-4E05-8E72-90C8B91E3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43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om.ru/blog/miss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katerpillar/meteo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endParaRPr kern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1328" y="3216871"/>
            <a:ext cx="7889344" cy="108012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Использование машинного обучения для решения задачи прогнозирования метеопараметров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9576" y="5301208"/>
            <a:ext cx="3200400" cy="69492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</a:rPr>
              <a:t>Студент 4 курса группы 05-804</a:t>
            </a:r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Имамутдинов А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ru-RU" sz="1800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77208" y="5157193"/>
            <a:ext cx="1507335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indent="450215" algn="r">
              <a:lnSpc>
                <a:spcPct val="150000"/>
              </a:lnSpc>
              <a:tabLst>
                <a:tab pos="5940425" algn="r"/>
              </a:tabLst>
            </a:pPr>
            <a:r>
              <a:rPr lang="ru-RU" dirty="0">
                <a:solidFill>
                  <a:schemeClr val="bg1"/>
                </a:solidFill>
              </a:rPr>
              <a:t>кандидат физ.-мат. наук, доцент </a:t>
            </a:r>
          </a:p>
          <a:p>
            <a:pPr indent="450215" algn="r">
              <a:lnSpc>
                <a:spcPct val="150000"/>
              </a:lnSpc>
              <a:tabLst>
                <a:tab pos="5940425" algn="r"/>
              </a:tabLst>
            </a:pPr>
            <a:r>
              <a:rPr lang="ru-RU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Агафонов А</a:t>
            </a: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Google Shape;93;p1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1944" y="476672"/>
            <a:ext cx="1152128" cy="11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3"/>
          <p:cNvSpPr txBox="1"/>
          <p:nvPr/>
        </p:nvSpPr>
        <p:spPr>
          <a:xfrm>
            <a:off x="3590904" y="1988840"/>
            <a:ext cx="515420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ИМиМ</a:t>
            </a:r>
            <a:r>
              <a:rPr lang="ru-RU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Высшая математика и математическое моделирование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935760" y="2780928"/>
            <a:ext cx="44644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9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40" y="1384849"/>
            <a:ext cx="8765511" cy="53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Модель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17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5"/>
          <p:cNvSpPr/>
          <p:nvPr/>
        </p:nvSpPr>
        <p:spPr>
          <a:xfrm>
            <a:off x="1955539" y="228485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Результат лучшей модели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6" y="1240010"/>
            <a:ext cx="10515600" cy="416536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86" y="5509549"/>
            <a:ext cx="9344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7762" y="1905794"/>
            <a:ext cx="9896475" cy="4191000"/>
          </a:xfrm>
          <a:prstGeom prst="rect">
            <a:avLst/>
          </a:prstGeom>
        </p:spPr>
      </p:pic>
      <p:sp>
        <p:nvSpPr>
          <p:cNvPr id="4" name="Google Shape;110;p15"/>
          <p:cNvSpPr/>
          <p:nvPr/>
        </p:nvSpPr>
        <p:spPr>
          <a:xfrm>
            <a:off x="1955539" y="228485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Масштабирование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6" y="6096794"/>
            <a:ext cx="3057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5"/>
          <p:cNvSpPr/>
          <p:nvPr/>
        </p:nvSpPr>
        <p:spPr>
          <a:xfrm>
            <a:off x="1955539" y="228485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Прогнозирование на 30 минут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6699" y="1585733"/>
            <a:ext cx="9718600" cy="40196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4" y="5721933"/>
            <a:ext cx="2419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3200" dirty="0" smtClean="0"/>
              <a:t>Построены </a:t>
            </a:r>
            <a:r>
              <a:rPr lang="ru-RU" sz="3200" dirty="0"/>
              <a:t>и протестированы модели для прогнозирования </a:t>
            </a:r>
            <a:r>
              <a:rPr lang="ru-RU" sz="3200" dirty="0" smtClean="0"/>
              <a:t>метеопараметров в текущий момент времени</a:t>
            </a:r>
            <a:r>
              <a:rPr lang="ru-RU" sz="3200" dirty="0"/>
              <a:t> </a:t>
            </a:r>
            <a:r>
              <a:rPr lang="ru-RU" sz="3200" dirty="0" smtClean="0"/>
              <a:t>и на некоторое время вперед</a:t>
            </a:r>
            <a:r>
              <a:rPr lang="en-US" sz="3200" dirty="0" smtClean="0"/>
              <a:t>,</a:t>
            </a:r>
            <a:r>
              <a:rPr lang="ru-RU" sz="3200" dirty="0" smtClean="0"/>
              <a:t> </a:t>
            </a:r>
            <a:r>
              <a:rPr lang="ru-RU" sz="3200" dirty="0"/>
              <a:t>с возможностью </a:t>
            </a:r>
            <a:r>
              <a:rPr lang="ru-RU" sz="3200" dirty="0" smtClean="0"/>
              <a:t>расширения</a:t>
            </a:r>
            <a:r>
              <a:rPr lang="en-US" sz="3200" dirty="0" smtClean="0"/>
              <a:t> </a:t>
            </a:r>
            <a:r>
              <a:rPr lang="ru-RU" sz="3200" dirty="0" smtClean="0"/>
              <a:t>размерности данных для модели </a:t>
            </a:r>
            <a:r>
              <a:rPr lang="ru-RU" sz="3200" dirty="0"/>
              <a:t>при условии </a:t>
            </a:r>
            <a:r>
              <a:rPr lang="ru-RU" sz="3200" dirty="0" smtClean="0"/>
              <a:t>их переобучения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Google Shape;110;p15"/>
          <p:cNvSpPr/>
          <p:nvPr/>
        </p:nvSpPr>
        <p:spPr>
          <a:xfrm>
            <a:off x="1955539" y="228485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9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/>
              <a:t>Гидрометцентр России [Электронный ресурс]/ Откуда возникают ошибки прогнозов? Режим доступа: </a:t>
            </a:r>
            <a:r>
              <a:rPr lang="ru-RU" u="sng" dirty="0"/>
              <a:t>https://meteoinfo.ru/faq</a:t>
            </a:r>
            <a:r>
              <a:rPr lang="ru-RU" dirty="0"/>
              <a:t>, свободный. </a:t>
            </a:r>
            <a:r>
              <a:rPr lang="ru-RU" dirty="0" err="1"/>
              <a:t>Загл</a:t>
            </a:r>
            <a:r>
              <a:rPr lang="ru-RU" dirty="0"/>
              <a:t>. с экрана.</a:t>
            </a:r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ru-RU" dirty="0"/>
              <a:t> </a:t>
            </a:r>
            <a:r>
              <a:rPr lang="ru-RU" dirty="0" err="1"/>
              <a:t>Святский</a:t>
            </a:r>
            <a:r>
              <a:rPr lang="ru-RU" dirty="0"/>
              <a:t> Д. О., </a:t>
            </a:r>
            <a:r>
              <a:rPr lang="ru-RU" dirty="0" err="1"/>
              <a:t>Кладо</a:t>
            </a:r>
            <a:r>
              <a:rPr lang="ru-RU" dirty="0"/>
              <a:t> Т. Н. Занимательная метеорология. – Общество с ограниченной ответственностью Издательство ЮРАЙТ, 2020. – С. 212-212.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/>
              <a:t>Шалев-Шварц Ш., Бен-Давид Ш. Идеи машинного обучения. – 2019.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/>
              <a:t>Чайка К. В., Шестопалов Р. П. Оценивание качества обучения </a:t>
            </a:r>
            <a:r>
              <a:rPr lang="ru-RU" dirty="0" err="1"/>
              <a:t>нейросетевых</a:t>
            </a:r>
            <a:r>
              <a:rPr lang="ru-RU" dirty="0"/>
              <a:t> алгоритмов обработки информации //Информационно-экономические аспекты стандартизации и технического регулирования. – 2021. – №. 2 (60). – С. 17.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/>
              <a:t>Loginom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/>
              <a:t> : Аналитическая платформа [Электронный ресурс] / </a:t>
            </a:r>
            <a:r>
              <a:rPr lang="en-US" dirty="0"/>
              <a:t>Oleg </a:t>
            </a:r>
            <a:r>
              <a:rPr lang="en-US" dirty="0" err="1"/>
              <a:t>Glushko</a:t>
            </a:r>
            <a:r>
              <a:rPr lang="ru-RU" dirty="0"/>
              <a:t> Обработка пропусков в данных. Режим доступа: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loginom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ru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blog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missing</a:t>
            </a:r>
            <a:r>
              <a:rPr lang="ru-RU" dirty="0"/>
              <a:t>, свободный. </a:t>
            </a:r>
            <a:r>
              <a:rPr lang="ru-RU" dirty="0" err="1"/>
              <a:t>Загл</a:t>
            </a:r>
            <a:r>
              <a:rPr lang="ru-RU" dirty="0"/>
              <a:t>. с экрана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ru-RU" dirty="0"/>
              <a:t>Романов Д. Е. Нейронные сети обратного распространения ошибки //Инженерный вестник дона. – 2009. – Т. 9. – №. 3. – С. 19-24.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err="1"/>
              <a:t>Kaggle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 : среда для </a:t>
            </a:r>
            <a:r>
              <a:rPr lang="ru-RU" dirty="0" err="1"/>
              <a:t>датасаентистов</a:t>
            </a:r>
            <a:r>
              <a:rPr lang="ru-RU" dirty="0"/>
              <a:t> [Электронный ресурс]/ Открытый набор данных: </a:t>
            </a:r>
            <a:r>
              <a:rPr lang="en-US" u="sng" dirty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>
                <a:hlinkClick r:id="rId4"/>
              </a:rPr>
              <a:t>www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kaggle</a:t>
            </a:r>
            <a:r>
              <a:rPr lang="ru-RU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com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datasets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katerpillar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meteonet</a:t>
            </a:r>
            <a:r>
              <a:rPr lang="ru-RU" dirty="0"/>
              <a:t>, свободный. </a:t>
            </a:r>
            <a:r>
              <a:rPr lang="ru-RU" dirty="0" err="1"/>
              <a:t>Загл</a:t>
            </a:r>
            <a:r>
              <a:rPr lang="ru-RU" dirty="0"/>
              <a:t>. с экрана.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10;p15"/>
          <p:cNvSpPr/>
          <p:nvPr/>
        </p:nvSpPr>
        <p:spPr>
          <a:xfrm>
            <a:off x="1955539" y="228485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Список литературы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69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9134" y="1863525"/>
            <a:ext cx="11571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Яндекс</a:t>
            </a:r>
            <a:r>
              <a:rPr lang="en-US" sz="2800" dirty="0" smtClean="0"/>
              <a:t>.</a:t>
            </a:r>
            <a:r>
              <a:rPr lang="ru-RU" sz="2800" dirty="0" smtClean="0"/>
              <a:t>Погода </a:t>
            </a:r>
            <a:r>
              <a:rPr lang="en-US" sz="2800" dirty="0" smtClean="0"/>
              <a:t> (</a:t>
            </a:r>
            <a:r>
              <a:rPr lang="en-US" sz="2800" dirty="0" err="1" smtClean="0"/>
              <a:t>Meteum</a:t>
            </a:r>
            <a:r>
              <a:rPr lang="en-US" sz="2800" dirty="0" smtClean="0"/>
              <a:t> 2.0) </a:t>
            </a:r>
            <a:r>
              <a:rPr lang="ru-RU" sz="2800" dirty="0" smtClean="0"/>
              <a:t>– прогноз погоды основывается на  данных с космических спутников</a:t>
            </a:r>
            <a:r>
              <a:rPr lang="en-US" sz="2800" dirty="0" smtClean="0"/>
              <a:t>,</a:t>
            </a:r>
            <a:r>
              <a:rPr lang="ru-RU" sz="2800" dirty="0" smtClean="0"/>
              <a:t> радиозондов</a:t>
            </a:r>
            <a:r>
              <a:rPr lang="en-US" sz="2800" dirty="0" smtClean="0"/>
              <a:t>,</a:t>
            </a:r>
            <a:r>
              <a:rPr lang="ru-RU" sz="2800" dirty="0" smtClean="0"/>
              <a:t> самолетов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ru-RU" sz="2800" dirty="0" err="1" smtClean="0"/>
              <a:t>метеорадаров</a:t>
            </a:r>
            <a:r>
              <a:rPr lang="en-US" sz="2800" dirty="0" smtClean="0"/>
              <a:t>,</a:t>
            </a:r>
            <a:r>
              <a:rPr lang="ru-RU" sz="2800" dirty="0" smtClean="0"/>
              <a:t> метеостанций</a:t>
            </a:r>
            <a:r>
              <a:rPr lang="en-US" sz="2800" dirty="0" smtClean="0"/>
              <a:t>,</a:t>
            </a:r>
            <a:r>
              <a:rPr lang="ru-RU" sz="2800" dirty="0" smtClean="0"/>
              <a:t> комментариях людей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Gismeteo</a:t>
            </a:r>
            <a:r>
              <a:rPr lang="ru-RU" sz="2800" dirty="0" smtClean="0"/>
              <a:t> – прогноз основывается на данных метеостанций</a:t>
            </a:r>
            <a:r>
              <a:rPr lang="en-US" sz="2800" dirty="0" smtClean="0"/>
              <a:t>,</a:t>
            </a:r>
            <a:r>
              <a:rPr lang="ru-RU" sz="2800" dirty="0" smtClean="0"/>
              <a:t> радиозондов</a:t>
            </a:r>
            <a:r>
              <a:rPr lang="en-US" sz="2800" dirty="0" smtClean="0"/>
              <a:t>, </a:t>
            </a:r>
            <a:r>
              <a:rPr lang="ru-RU" sz="2800" dirty="0" smtClean="0"/>
              <a:t>температуры океана</a:t>
            </a:r>
            <a:r>
              <a:rPr lang="en-US" sz="2800" dirty="0" smtClean="0"/>
              <a:t>,</a:t>
            </a:r>
            <a:r>
              <a:rPr lang="ru-RU" sz="2800" dirty="0" smtClean="0"/>
              <a:t> прошлые наблюдения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Accuweather</a:t>
            </a:r>
            <a:r>
              <a:rPr lang="ru-RU" sz="2800" dirty="0" smtClean="0"/>
              <a:t> – прогноз основывается по собственным методикам</a:t>
            </a:r>
            <a:r>
              <a:rPr lang="en-US" sz="2800" dirty="0" smtClean="0"/>
              <a:t>, </a:t>
            </a:r>
            <a:r>
              <a:rPr lang="ru-RU" sz="2800" dirty="0" smtClean="0"/>
              <a:t>формулам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11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Сервисы прогнозирования погоды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9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Машинное обучение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39" y="1484784"/>
            <a:ext cx="5184576" cy="2592288"/>
          </a:xfrm>
        </p:spPr>
      </p:pic>
      <p:pic>
        <p:nvPicPr>
          <p:cNvPr id="2050" name="Picture 2" descr="Синоптики сделали прогноз погоды на декабрь в Новосибирске - sib.f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221088"/>
            <a:ext cx="4752528" cy="243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Используя машинное обучение</a:t>
            </a:r>
            <a:r>
              <a:rPr lang="en-US" dirty="0" smtClean="0"/>
              <a:t>,</a:t>
            </a:r>
            <a:r>
              <a:rPr lang="ru-RU" dirty="0" smtClean="0"/>
              <a:t> спрогнозировать метеопараметр</a:t>
            </a:r>
            <a:r>
              <a:rPr lang="en-US" dirty="0" smtClean="0"/>
              <a:t> </a:t>
            </a:r>
            <a:r>
              <a:rPr lang="ru-RU" dirty="0" smtClean="0"/>
              <a:t>на примере температуры воздуха</a:t>
            </a:r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 smtClean="0"/>
              <a:t>Выгрузить и обработать набор данных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Выбрать наилучшую архитектуру многослойной нейронной сети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Получить близкий к реальным данным прогноз метеопараметра</a:t>
            </a:r>
          </a:p>
        </p:txBody>
      </p:sp>
      <p:sp>
        <p:nvSpPr>
          <p:cNvPr id="5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Цель и задачи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5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Введение ..........................................................................................................… 3</a:t>
            </a:r>
          </a:p>
          <a:p>
            <a:pPr marL="0" indent="0">
              <a:buNone/>
            </a:pPr>
            <a:r>
              <a:rPr lang="ru-RU" dirty="0"/>
              <a:t>Глава 1. Использование машинного обучения в </a:t>
            </a:r>
            <a:r>
              <a:rPr lang="ru-RU" dirty="0" smtClean="0"/>
              <a:t>метеорологии</a:t>
            </a:r>
            <a:r>
              <a:rPr lang="en-US" dirty="0" smtClean="0"/>
              <a:t>…..</a:t>
            </a:r>
            <a:r>
              <a:rPr lang="ru-RU" dirty="0" smtClean="0"/>
              <a:t>……......</a:t>
            </a:r>
            <a:r>
              <a:rPr lang="en-US" dirty="0" smtClean="0"/>
              <a:t>.... </a:t>
            </a:r>
            <a:r>
              <a:rPr lang="ru-RU" dirty="0" smtClean="0"/>
              <a:t>5   </a:t>
            </a:r>
            <a:r>
              <a:rPr lang="ru-RU" dirty="0"/>
              <a:t>1.1 Метеорология и метеопараметры </a:t>
            </a:r>
            <a:r>
              <a:rPr lang="ru-RU" dirty="0" smtClean="0"/>
              <a:t>............................................................. </a:t>
            </a:r>
            <a:r>
              <a:rPr lang="ru-RU" dirty="0"/>
              <a:t>5   1.2 Машинное обучение и метрики качества модели </a:t>
            </a:r>
            <a:r>
              <a:rPr lang="ru-RU" dirty="0" smtClean="0"/>
              <a:t>....................................8  </a:t>
            </a:r>
            <a:r>
              <a:rPr lang="en-US" dirty="0" smtClean="0"/>
              <a:t> </a:t>
            </a:r>
            <a:r>
              <a:rPr lang="ru-RU" dirty="0" smtClean="0"/>
              <a:t>1.3 </a:t>
            </a:r>
            <a:r>
              <a:rPr lang="ru-RU" dirty="0"/>
              <a:t>Способы обработки первичных данных </a:t>
            </a:r>
            <a:r>
              <a:rPr lang="ru-RU" dirty="0" smtClean="0"/>
              <a:t>.………………...........................</a:t>
            </a:r>
            <a:r>
              <a:rPr lang="en-US" dirty="0" smtClean="0"/>
              <a:t>......</a:t>
            </a:r>
            <a:r>
              <a:rPr lang="ru-RU" dirty="0" smtClean="0"/>
              <a:t>. </a:t>
            </a:r>
            <a:r>
              <a:rPr lang="ru-RU" dirty="0"/>
              <a:t>11 1.4 Нейронные сети и обучение </a:t>
            </a:r>
            <a:r>
              <a:rPr lang="ru-RU" dirty="0" smtClean="0"/>
              <a:t>....................................................................... </a:t>
            </a:r>
            <a:r>
              <a:rPr lang="ru-RU" dirty="0"/>
              <a:t>15</a:t>
            </a:r>
          </a:p>
          <a:p>
            <a:pPr marL="0" indent="0">
              <a:buNone/>
            </a:pPr>
            <a:r>
              <a:rPr lang="ru-RU" dirty="0"/>
              <a:t>Глава 2. Программа прогнозирования метеопараметров </a:t>
            </a:r>
            <a:r>
              <a:rPr lang="ru-RU" dirty="0" smtClean="0"/>
              <a:t>..…………..............</a:t>
            </a:r>
            <a:r>
              <a:rPr lang="en-US" dirty="0" smtClean="0"/>
              <a:t>..</a:t>
            </a:r>
            <a:r>
              <a:rPr lang="ru-RU" dirty="0" smtClean="0"/>
              <a:t> </a:t>
            </a:r>
            <a:r>
              <a:rPr lang="ru-RU" dirty="0"/>
              <a:t>20 2.1 Описание набора данных и его предобработка </a:t>
            </a:r>
            <a:r>
              <a:rPr lang="ru-RU" dirty="0" smtClean="0"/>
              <a:t>....................................... </a:t>
            </a:r>
            <a:r>
              <a:rPr lang="ru-RU" dirty="0"/>
              <a:t>20 2.2 Обучение нейронной сети</a:t>
            </a:r>
            <a:r>
              <a:rPr lang="ru-RU" dirty="0" smtClean="0"/>
              <a:t>........................................................................... </a:t>
            </a:r>
            <a:r>
              <a:rPr lang="ru-RU" dirty="0"/>
              <a:t>30 2.3 Результаты обучения модели </a:t>
            </a:r>
            <a:r>
              <a:rPr lang="ru-RU" dirty="0" smtClean="0"/>
              <a:t>......................................................................35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Заключение ...................................................................................................</a:t>
            </a:r>
            <a:r>
              <a:rPr lang="en-US" dirty="0"/>
              <a:t>.....</a:t>
            </a:r>
            <a:r>
              <a:rPr lang="ru-RU" dirty="0" smtClean="0"/>
              <a:t>.40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Список литературы ...................................................................................</a:t>
            </a:r>
            <a:r>
              <a:rPr lang="en-US" dirty="0"/>
              <a:t>.....</a:t>
            </a:r>
            <a:r>
              <a:rPr lang="ru-RU" dirty="0"/>
              <a:t>....  41</a:t>
            </a:r>
          </a:p>
        </p:txBody>
      </p:sp>
      <p:sp>
        <p:nvSpPr>
          <p:cNvPr id="4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Структура работы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2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53" y="2132856"/>
            <a:ext cx="4624292" cy="273630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484784"/>
            <a:ext cx="44386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Набор данных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79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556793"/>
            <a:ext cx="84677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Набор данных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22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Идея прогнозирования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96" y="1400537"/>
            <a:ext cx="9143999" cy="5173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1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5"/>
          <p:cNvSpPr/>
          <p:nvPr/>
        </p:nvSpPr>
        <p:spPr>
          <a:xfrm>
            <a:off x="1919536" y="332657"/>
            <a:ext cx="8280920" cy="907353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ru-RU" sz="3200" kern="0" dirty="0" smtClean="0">
                <a:solidFill>
                  <a:sysClr val="window" lastClr="FFFFFF"/>
                </a:solidFill>
                <a:latin typeface="Calibri"/>
                <a:ea typeface="Calibri"/>
                <a:cs typeface="Calibri"/>
                <a:sym typeface="Calibri"/>
              </a:rPr>
              <a:t>Тест архитектур</a:t>
            </a:r>
            <a:endParaRPr sz="3200" kern="0" dirty="0">
              <a:solidFill>
                <a:sysClr val="window" lastClr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301976"/>
            <a:ext cx="8394805" cy="55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34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1236</Words>
  <Application>Microsoft Office PowerPoint</Application>
  <PresentationFormat>Широкоэкранный</PresentationFormat>
  <Paragraphs>86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Использование машинного обучения для решения задачи прогнозирования метеопараметров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машинного обучения для решения задачи прогнозирования метеопараметров</dc:title>
  <dc:creator>taerd</dc:creator>
  <cp:lastModifiedBy>taerd</cp:lastModifiedBy>
  <cp:revision>23</cp:revision>
  <dcterms:created xsi:type="dcterms:W3CDTF">2022-06-18T10:01:43Z</dcterms:created>
  <dcterms:modified xsi:type="dcterms:W3CDTF">2022-06-21T13:47:44Z</dcterms:modified>
</cp:coreProperties>
</file>