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1" r:id="rId3"/>
    <p:sldId id="290" r:id="rId4"/>
    <p:sldId id="329" r:id="rId5"/>
    <p:sldId id="291" r:id="rId6"/>
    <p:sldId id="310" r:id="rId7"/>
    <p:sldId id="330" r:id="rId8"/>
    <p:sldId id="331" r:id="rId9"/>
    <p:sldId id="301" r:id="rId10"/>
    <p:sldId id="332" r:id="rId11"/>
    <p:sldId id="333" r:id="rId12"/>
    <p:sldId id="314" r:id="rId13"/>
    <p:sldId id="315" r:id="rId14"/>
    <p:sldId id="316" r:id="rId15"/>
    <p:sldId id="336" r:id="rId16"/>
    <p:sldId id="311" r:id="rId17"/>
    <p:sldId id="313" r:id="rId18"/>
    <p:sldId id="334" r:id="rId19"/>
    <p:sldId id="335" r:id="rId20"/>
    <p:sldId id="305" r:id="rId21"/>
  </p:sldIdLst>
  <p:sldSz cx="9144000" cy="6858000" type="screen4x3"/>
  <p:notesSz cx="6669088" cy="9928225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8" autoAdjust="0"/>
    <p:restoredTop sz="78531" autoAdjust="0"/>
  </p:normalViewPr>
  <p:slideViewPr>
    <p:cSldViewPr snapToGrid="0" snapToObjects="1">
      <p:cViewPr>
        <p:scale>
          <a:sx n="75" d="100"/>
          <a:sy n="75" d="100"/>
        </p:scale>
        <p:origin x="-642" y="-72"/>
      </p:cViewPr>
      <p:guideLst>
        <p:guide orient="horz" pos="545"/>
        <p:guide pos="5472"/>
      </p:guideLst>
    </p:cSldViewPr>
  </p:slideViewPr>
  <p:outlineViewPr>
    <p:cViewPr>
      <p:scale>
        <a:sx n="33" d="100"/>
        <a:sy n="33" d="100"/>
      </p:scale>
      <p:origin x="0" y="1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-2418" y="-7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7CCAB-A245-4F4E-AD00-61EBD1065C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B5988C3-A91D-4108-8C8A-18BB02F968AD}">
      <dgm:prSet phldrT="[Text]"/>
      <dgm:spPr/>
      <dgm:t>
        <a:bodyPr/>
        <a:lstStyle/>
        <a:p>
          <a:r>
            <a:rPr lang="de-CH" dirty="0" smtClean="0"/>
            <a:t>Recherche &amp;Theorie</a:t>
          </a:r>
          <a:endParaRPr lang="de-CH" dirty="0"/>
        </a:p>
      </dgm:t>
    </dgm:pt>
    <dgm:pt modelId="{5FD21D7B-3B57-4614-816D-D006C7B48262}" type="parTrans" cxnId="{26F7A9D3-E481-4159-B827-DFCBCD3C72D8}">
      <dgm:prSet/>
      <dgm:spPr/>
      <dgm:t>
        <a:bodyPr/>
        <a:lstStyle/>
        <a:p>
          <a:endParaRPr lang="de-CH"/>
        </a:p>
      </dgm:t>
    </dgm:pt>
    <dgm:pt modelId="{E02331FA-31FB-4065-99C4-25B5E9F753CF}" type="sibTrans" cxnId="{26F7A9D3-E481-4159-B827-DFCBCD3C72D8}">
      <dgm:prSet/>
      <dgm:spPr/>
      <dgm:t>
        <a:bodyPr/>
        <a:lstStyle/>
        <a:p>
          <a:endParaRPr lang="de-CH"/>
        </a:p>
      </dgm:t>
    </dgm:pt>
    <dgm:pt modelId="{66E627A4-3E69-43FC-BE1A-C20B6C4B4C42}">
      <dgm:prSet phldrT="[Text]"/>
      <dgm:spPr/>
      <dgm:t>
        <a:bodyPr/>
        <a:lstStyle/>
        <a:p>
          <a:r>
            <a:rPr lang="de-CH" dirty="0" smtClean="0"/>
            <a:t>Simulationen </a:t>
          </a:r>
          <a:endParaRPr lang="de-CH" dirty="0" smtClean="0"/>
        </a:p>
        <a:p>
          <a:r>
            <a:rPr lang="de-CH" dirty="0" smtClean="0"/>
            <a:t>&amp; </a:t>
          </a:r>
          <a:r>
            <a:rPr lang="de-CH" dirty="0" smtClean="0"/>
            <a:t>Design</a:t>
          </a:r>
          <a:endParaRPr lang="de-CH" dirty="0"/>
        </a:p>
      </dgm:t>
    </dgm:pt>
    <dgm:pt modelId="{5485D7EB-AEAD-449D-B6AE-CCFBD4DE4003}" type="parTrans" cxnId="{461DCB90-A092-4E8D-AA4F-D45B832767E2}">
      <dgm:prSet/>
      <dgm:spPr/>
      <dgm:t>
        <a:bodyPr/>
        <a:lstStyle/>
        <a:p>
          <a:endParaRPr lang="de-CH"/>
        </a:p>
      </dgm:t>
    </dgm:pt>
    <dgm:pt modelId="{FC0D8A35-878E-4CC0-AA84-6BF9366512E4}" type="sibTrans" cxnId="{461DCB90-A092-4E8D-AA4F-D45B832767E2}">
      <dgm:prSet/>
      <dgm:spPr/>
      <dgm:t>
        <a:bodyPr/>
        <a:lstStyle/>
        <a:p>
          <a:endParaRPr lang="de-CH"/>
        </a:p>
      </dgm:t>
    </dgm:pt>
    <dgm:pt modelId="{5F2E91FA-FBB0-467A-8519-6D5B0C8C72F6}">
      <dgm:prSet phldrT="[Text]"/>
      <dgm:spPr/>
      <dgm:t>
        <a:bodyPr/>
        <a:lstStyle/>
        <a:p>
          <a:r>
            <a:rPr lang="de-CH" dirty="0" smtClean="0"/>
            <a:t>Funktionsmuster &amp; Verifikation</a:t>
          </a:r>
          <a:endParaRPr lang="de-CH" dirty="0"/>
        </a:p>
      </dgm:t>
    </dgm:pt>
    <dgm:pt modelId="{7CD74712-788A-4740-827E-75215F132538}" type="parTrans" cxnId="{B3DCBEA7-4BC1-42A0-9CF9-0B0BB33BF872}">
      <dgm:prSet/>
      <dgm:spPr/>
      <dgm:t>
        <a:bodyPr/>
        <a:lstStyle/>
        <a:p>
          <a:endParaRPr lang="de-CH"/>
        </a:p>
      </dgm:t>
    </dgm:pt>
    <dgm:pt modelId="{0522E953-A0FC-4037-AC9A-FA61523EA68D}" type="sibTrans" cxnId="{B3DCBEA7-4BC1-42A0-9CF9-0B0BB33BF872}">
      <dgm:prSet/>
      <dgm:spPr/>
      <dgm:t>
        <a:bodyPr/>
        <a:lstStyle/>
        <a:p>
          <a:endParaRPr lang="de-CH"/>
        </a:p>
      </dgm:t>
    </dgm:pt>
    <dgm:pt modelId="{61F943CE-A297-4768-B590-E39BFC80BF96}" type="pres">
      <dgm:prSet presAssocID="{D4E7CCAB-A245-4F4E-AD00-61EBD1065CF5}" presName="Name0" presStyleCnt="0">
        <dgm:presLayoutVars>
          <dgm:dir/>
          <dgm:animLvl val="lvl"/>
          <dgm:resizeHandles val="exact"/>
        </dgm:presLayoutVars>
      </dgm:prSet>
      <dgm:spPr/>
    </dgm:pt>
    <dgm:pt modelId="{CF7F7158-1BAE-4F50-9E82-E277FA64E07B}" type="pres">
      <dgm:prSet presAssocID="{BB5988C3-A91D-4108-8C8A-18BB02F968A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3C0D82F-E0BB-4DC2-9210-21C85E642B93}" type="pres">
      <dgm:prSet presAssocID="{E02331FA-31FB-4065-99C4-25B5E9F753CF}" presName="parTxOnlySpace" presStyleCnt="0"/>
      <dgm:spPr/>
    </dgm:pt>
    <dgm:pt modelId="{03A2840D-4D91-4162-94E4-7A1D733B09B3}" type="pres">
      <dgm:prSet presAssocID="{66E627A4-3E69-43FC-BE1A-C20B6C4B4C4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2F4E711-6F98-4E86-822C-4D1300442D5A}" type="pres">
      <dgm:prSet presAssocID="{FC0D8A35-878E-4CC0-AA84-6BF9366512E4}" presName="parTxOnlySpace" presStyleCnt="0"/>
      <dgm:spPr/>
    </dgm:pt>
    <dgm:pt modelId="{64F020B0-2A37-4E03-943D-B35194525113}" type="pres">
      <dgm:prSet presAssocID="{5F2E91FA-FBB0-467A-8519-6D5B0C8C72F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B3DCBEA7-4BC1-42A0-9CF9-0B0BB33BF872}" srcId="{D4E7CCAB-A245-4F4E-AD00-61EBD1065CF5}" destId="{5F2E91FA-FBB0-467A-8519-6D5B0C8C72F6}" srcOrd="2" destOrd="0" parTransId="{7CD74712-788A-4740-827E-75215F132538}" sibTransId="{0522E953-A0FC-4037-AC9A-FA61523EA68D}"/>
    <dgm:cxn modelId="{22E5163D-3E95-4693-A615-3EA2AAA67F74}" type="presOf" srcId="{D4E7CCAB-A245-4F4E-AD00-61EBD1065CF5}" destId="{61F943CE-A297-4768-B590-E39BFC80BF96}" srcOrd="0" destOrd="0" presId="urn:microsoft.com/office/officeart/2005/8/layout/chevron1"/>
    <dgm:cxn modelId="{461DCB90-A092-4E8D-AA4F-D45B832767E2}" srcId="{D4E7CCAB-A245-4F4E-AD00-61EBD1065CF5}" destId="{66E627A4-3E69-43FC-BE1A-C20B6C4B4C42}" srcOrd="1" destOrd="0" parTransId="{5485D7EB-AEAD-449D-B6AE-CCFBD4DE4003}" sibTransId="{FC0D8A35-878E-4CC0-AA84-6BF9366512E4}"/>
    <dgm:cxn modelId="{26F7A9D3-E481-4159-B827-DFCBCD3C72D8}" srcId="{D4E7CCAB-A245-4F4E-AD00-61EBD1065CF5}" destId="{BB5988C3-A91D-4108-8C8A-18BB02F968AD}" srcOrd="0" destOrd="0" parTransId="{5FD21D7B-3B57-4614-816D-D006C7B48262}" sibTransId="{E02331FA-31FB-4065-99C4-25B5E9F753CF}"/>
    <dgm:cxn modelId="{F6FEB540-69F2-4F79-80D9-B023A0F6B189}" type="presOf" srcId="{5F2E91FA-FBB0-467A-8519-6D5B0C8C72F6}" destId="{64F020B0-2A37-4E03-943D-B35194525113}" srcOrd="0" destOrd="0" presId="urn:microsoft.com/office/officeart/2005/8/layout/chevron1"/>
    <dgm:cxn modelId="{65F90888-DFED-4413-910C-D1FC1022F59C}" type="presOf" srcId="{BB5988C3-A91D-4108-8C8A-18BB02F968AD}" destId="{CF7F7158-1BAE-4F50-9E82-E277FA64E07B}" srcOrd="0" destOrd="0" presId="urn:microsoft.com/office/officeart/2005/8/layout/chevron1"/>
    <dgm:cxn modelId="{E4A71939-1A8F-4262-8D29-EA39501B63C7}" type="presOf" srcId="{66E627A4-3E69-43FC-BE1A-C20B6C4B4C42}" destId="{03A2840D-4D91-4162-94E4-7A1D733B09B3}" srcOrd="0" destOrd="0" presId="urn:microsoft.com/office/officeart/2005/8/layout/chevron1"/>
    <dgm:cxn modelId="{A74E78EB-A4A1-4DDA-B727-AA7430DD972D}" type="presParOf" srcId="{61F943CE-A297-4768-B590-E39BFC80BF96}" destId="{CF7F7158-1BAE-4F50-9E82-E277FA64E07B}" srcOrd="0" destOrd="0" presId="urn:microsoft.com/office/officeart/2005/8/layout/chevron1"/>
    <dgm:cxn modelId="{34D65468-FED8-4EEB-BBC4-67F30CBBEBD3}" type="presParOf" srcId="{61F943CE-A297-4768-B590-E39BFC80BF96}" destId="{73C0D82F-E0BB-4DC2-9210-21C85E642B93}" srcOrd="1" destOrd="0" presId="urn:microsoft.com/office/officeart/2005/8/layout/chevron1"/>
    <dgm:cxn modelId="{7A803D0E-F30E-4219-8699-8C834AA64636}" type="presParOf" srcId="{61F943CE-A297-4768-B590-E39BFC80BF96}" destId="{03A2840D-4D91-4162-94E4-7A1D733B09B3}" srcOrd="2" destOrd="0" presId="urn:microsoft.com/office/officeart/2005/8/layout/chevron1"/>
    <dgm:cxn modelId="{50EFBA78-F3D7-445C-9E6E-AFAABE60B668}" type="presParOf" srcId="{61F943CE-A297-4768-B590-E39BFC80BF96}" destId="{82F4E711-6F98-4E86-822C-4D1300442D5A}" srcOrd="3" destOrd="0" presId="urn:microsoft.com/office/officeart/2005/8/layout/chevron1"/>
    <dgm:cxn modelId="{F32CF2EB-81C4-44F3-A9F2-4BB6F09AB8BC}" type="presParOf" srcId="{61F943CE-A297-4768-B590-E39BFC80BF96}" destId="{64F020B0-2A37-4E03-943D-B3519452511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7CCAB-A245-4F4E-AD00-61EBD1065C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B5988C3-A91D-4108-8C8A-18BB02F968AD}">
      <dgm:prSet phldrT="[Text]"/>
      <dgm:spPr/>
      <dgm:t>
        <a:bodyPr/>
        <a:lstStyle/>
        <a:p>
          <a:r>
            <a:rPr lang="de-CH" dirty="0" smtClean="0"/>
            <a:t>Recherche &amp;Theorie</a:t>
          </a:r>
          <a:endParaRPr lang="de-CH" dirty="0"/>
        </a:p>
      </dgm:t>
    </dgm:pt>
    <dgm:pt modelId="{5FD21D7B-3B57-4614-816D-D006C7B48262}" type="parTrans" cxnId="{26F7A9D3-E481-4159-B827-DFCBCD3C72D8}">
      <dgm:prSet/>
      <dgm:spPr/>
      <dgm:t>
        <a:bodyPr/>
        <a:lstStyle/>
        <a:p>
          <a:endParaRPr lang="de-CH"/>
        </a:p>
      </dgm:t>
    </dgm:pt>
    <dgm:pt modelId="{E02331FA-31FB-4065-99C4-25B5E9F753CF}" type="sibTrans" cxnId="{26F7A9D3-E481-4159-B827-DFCBCD3C72D8}">
      <dgm:prSet/>
      <dgm:spPr/>
      <dgm:t>
        <a:bodyPr/>
        <a:lstStyle/>
        <a:p>
          <a:endParaRPr lang="de-CH"/>
        </a:p>
      </dgm:t>
    </dgm:pt>
    <dgm:pt modelId="{66E627A4-3E69-43FC-BE1A-C20B6C4B4C42}">
      <dgm:prSet phldrT="[Text]"/>
      <dgm:spPr/>
      <dgm:t>
        <a:bodyPr/>
        <a:lstStyle/>
        <a:p>
          <a:r>
            <a:rPr lang="de-CH" dirty="0" smtClean="0"/>
            <a:t>Simulationen </a:t>
          </a:r>
          <a:endParaRPr lang="de-CH" dirty="0" smtClean="0"/>
        </a:p>
        <a:p>
          <a:r>
            <a:rPr lang="de-CH" dirty="0" smtClean="0"/>
            <a:t>&amp; </a:t>
          </a:r>
          <a:r>
            <a:rPr lang="de-CH" dirty="0" smtClean="0"/>
            <a:t>Design</a:t>
          </a:r>
          <a:endParaRPr lang="de-CH" dirty="0"/>
        </a:p>
      </dgm:t>
    </dgm:pt>
    <dgm:pt modelId="{5485D7EB-AEAD-449D-B6AE-CCFBD4DE4003}" type="parTrans" cxnId="{461DCB90-A092-4E8D-AA4F-D45B832767E2}">
      <dgm:prSet/>
      <dgm:spPr/>
      <dgm:t>
        <a:bodyPr/>
        <a:lstStyle/>
        <a:p>
          <a:endParaRPr lang="de-CH"/>
        </a:p>
      </dgm:t>
    </dgm:pt>
    <dgm:pt modelId="{FC0D8A35-878E-4CC0-AA84-6BF9366512E4}" type="sibTrans" cxnId="{461DCB90-A092-4E8D-AA4F-D45B832767E2}">
      <dgm:prSet/>
      <dgm:spPr/>
      <dgm:t>
        <a:bodyPr/>
        <a:lstStyle/>
        <a:p>
          <a:endParaRPr lang="de-CH"/>
        </a:p>
      </dgm:t>
    </dgm:pt>
    <dgm:pt modelId="{5F2E91FA-FBB0-467A-8519-6D5B0C8C72F6}">
      <dgm:prSet phldrT="[Text]"/>
      <dgm:spPr/>
      <dgm:t>
        <a:bodyPr/>
        <a:lstStyle/>
        <a:p>
          <a:r>
            <a:rPr lang="de-CH" dirty="0" smtClean="0"/>
            <a:t>Funktionsmuster &amp; Verifikation</a:t>
          </a:r>
          <a:endParaRPr lang="de-CH" dirty="0"/>
        </a:p>
      </dgm:t>
    </dgm:pt>
    <dgm:pt modelId="{7CD74712-788A-4740-827E-75215F132538}" type="parTrans" cxnId="{B3DCBEA7-4BC1-42A0-9CF9-0B0BB33BF872}">
      <dgm:prSet/>
      <dgm:spPr/>
      <dgm:t>
        <a:bodyPr/>
        <a:lstStyle/>
        <a:p>
          <a:endParaRPr lang="de-CH"/>
        </a:p>
      </dgm:t>
    </dgm:pt>
    <dgm:pt modelId="{0522E953-A0FC-4037-AC9A-FA61523EA68D}" type="sibTrans" cxnId="{B3DCBEA7-4BC1-42A0-9CF9-0B0BB33BF872}">
      <dgm:prSet/>
      <dgm:spPr/>
      <dgm:t>
        <a:bodyPr/>
        <a:lstStyle/>
        <a:p>
          <a:endParaRPr lang="de-CH"/>
        </a:p>
      </dgm:t>
    </dgm:pt>
    <dgm:pt modelId="{61F943CE-A297-4768-B590-E39BFC80BF96}" type="pres">
      <dgm:prSet presAssocID="{D4E7CCAB-A245-4F4E-AD00-61EBD1065CF5}" presName="Name0" presStyleCnt="0">
        <dgm:presLayoutVars>
          <dgm:dir/>
          <dgm:animLvl val="lvl"/>
          <dgm:resizeHandles val="exact"/>
        </dgm:presLayoutVars>
      </dgm:prSet>
      <dgm:spPr/>
    </dgm:pt>
    <dgm:pt modelId="{CF7F7158-1BAE-4F50-9E82-E277FA64E07B}" type="pres">
      <dgm:prSet presAssocID="{BB5988C3-A91D-4108-8C8A-18BB02F968A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3C0D82F-E0BB-4DC2-9210-21C85E642B93}" type="pres">
      <dgm:prSet presAssocID="{E02331FA-31FB-4065-99C4-25B5E9F753CF}" presName="parTxOnlySpace" presStyleCnt="0"/>
      <dgm:spPr/>
    </dgm:pt>
    <dgm:pt modelId="{03A2840D-4D91-4162-94E4-7A1D733B09B3}" type="pres">
      <dgm:prSet presAssocID="{66E627A4-3E69-43FC-BE1A-C20B6C4B4C4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2F4E711-6F98-4E86-822C-4D1300442D5A}" type="pres">
      <dgm:prSet presAssocID="{FC0D8A35-878E-4CC0-AA84-6BF9366512E4}" presName="parTxOnlySpace" presStyleCnt="0"/>
      <dgm:spPr/>
    </dgm:pt>
    <dgm:pt modelId="{64F020B0-2A37-4E03-943D-B35194525113}" type="pres">
      <dgm:prSet presAssocID="{5F2E91FA-FBB0-467A-8519-6D5B0C8C72F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F6726051-5496-4A95-9FC8-99407FFF3A4A}" type="presOf" srcId="{66E627A4-3E69-43FC-BE1A-C20B6C4B4C42}" destId="{03A2840D-4D91-4162-94E4-7A1D733B09B3}" srcOrd="0" destOrd="0" presId="urn:microsoft.com/office/officeart/2005/8/layout/chevron1"/>
    <dgm:cxn modelId="{3401585C-2FB1-4465-997F-BB1D4FC1606F}" type="presOf" srcId="{D4E7CCAB-A245-4F4E-AD00-61EBD1065CF5}" destId="{61F943CE-A297-4768-B590-E39BFC80BF96}" srcOrd="0" destOrd="0" presId="urn:microsoft.com/office/officeart/2005/8/layout/chevron1"/>
    <dgm:cxn modelId="{2DB0DED7-7186-4DD1-B9A4-FF490F18A4AD}" type="presOf" srcId="{5F2E91FA-FBB0-467A-8519-6D5B0C8C72F6}" destId="{64F020B0-2A37-4E03-943D-B35194525113}" srcOrd="0" destOrd="0" presId="urn:microsoft.com/office/officeart/2005/8/layout/chevron1"/>
    <dgm:cxn modelId="{26F7A9D3-E481-4159-B827-DFCBCD3C72D8}" srcId="{D4E7CCAB-A245-4F4E-AD00-61EBD1065CF5}" destId="{BB5988C3-A91D-4108-8C8A-18BB02F968AD}" srcOrd="0" destOrd="0" parTransId="{5FD21D7B-3B57-4614-816D-D006C7B48262}" sibTransId="{E02331FA-31FB-4065-99C4-25B5E9F753CF}"/>
    <dgm:cxn modelId="{B3DCBEA7-4BC1-42A0-9CF9-0B0BB33BF872}" srcId="{D4E7CCAB-A245-4F4E-AD00-61EBD1065CF5}" destId="{5F2E91FA-FBB0-467A-8519-6D5B0C8C72F6}" srcOrd="2" destOrd="0" parTransId="{7CD74712-788A-4740-827E-75215F132538}" sibTransId="{0522E953-A0FC-4037-AC9A-FA61523EA68D}"/>
    <dgm:cxn modelId="{F4780F24-12A9-433C-AA35-5769C5C2F08C}" type="presOf" srcId="{BB5988C3-A91D-4108-8C8A-18BB02F968AD}" destId="{CF7F7158-1BAE-4F50-9E82-E277FA64E07B}" srcOrd="0" destOrd="0" presId="urn:microsoft.com/office/officeart/2005/8/layout/chevron1"/>
    <dgm:cxn modelId="{461DCB90-A092-4E8D-AA4F-D45B832767E2}" srcId="{D4E7CCAB-A245-4F4E-AD00-61EBD1065CF5}" destId="{66E627A4-3E69-43FC-BE1A-C20B6C4B4C42}" srcOrd="1" destOrd="0" parTransId="{5485D7EB-AEAD-449D-B6AE-CCFBD4DE4003}" sibTransId="{FC0D8A35-878E-4CC0-AA84-6BF9366512E4}"/>
    <dgm:cxn modelId="{50222572-3901-4D82-A1D5-7263AD40AB0D}" type="presParOf" srcId="{61F943CE-A297-4768-B590-E39BFC80BF96}" destId="{CF7F7158-1BAE-4F50-9E82-E277FA64E07B}" srcOrd="0" destOrd="0" presId="urn:microsoft.com/office/officeart/2005/8/layout/chevron1"/>
    <dgm:cxn modelId="{DACF1AB8-E890-4DA3-B261-9334ED700389}" type="presParOf" srcId="{61F943CE-A297-4768-B590-E39BFC80BF96}" destId="{73C0D82F-E0BB-4DC2-9210-21C85E642B93}" srcOrd="1" destOrd="0" presId="urn:microsoft.com/office/officeart/2005/8/layout/chevron1"/>
    <dgm:cxn modelId="{D76D2A89-9315-4791-AB51-9B2B0B243E20}" type="presParOf" srcId="{61F943CE-A297-4768-B590-E39BFC80BF96}" destId="{03A2840D-4D91-4162-94E4-7A1D733B09B3}" srcOrd="2" destOrd="0" presId="urn:microsoft.com/office/officeart/2005/8/layout/chevron1"/>
    <dgm:cxn modelId="{25E375CF-50DF-4D18-8A4A-AA8A19792040}" type="presParOf" srcId="{61F943CE-A297-4768-B590-E39BFC80BF96}" destId="{82F4E711-6F98-4E86-822C-4D1300442D5A}" srcOrd="3" destOrd="0" presId="urn:microsoft.com/office/officeart/2005/8/layout/chevron1"/>
    <dgm:cxn modelId="{5F967170-65B1-460C-8B9F-29074F85F3F6}" type="presParOf" srcId="{61F943CE-A297-4768-B590-E39BFC80BF96}" destId="{64F020B0-2A37-4E03-943D-B3519452511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F7158-1BAE-4F50-9E82-E277FA64E07B}">
      <dsp:nvSpPr>
        <dsp:cNvPr id="0" name=""/>
        <dsp:cNvSpPr/>
      </dsp:nvSpPr>
      <dsp:spPr>
        <a:xfrm>
          <a:off x="2411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Recherche &amp;Theorie</a:t>
          </a:r>
          <a:endParaRPr lang="de-CH" sz="1900" kern="1200" dirty="0"/>
        </a:p>
      </dsp:txBody>
      <dsp:txXfrm>
        <a:off x="589895" y="167371"/>
        <a:ext cx="1762452" cy="1174968"/>
      </dsp:txXfrm>
    </dsp:sp>
    <dsp:sp modelId="{03A2840D-4D91-4162-94E4-7A1D733B09B3}">
      <dsp:nvSpPr>
        <dsp:cNvPr id="0" name=""/>
        <dsp:cNvSpPr/>
      </dsp:nvSpPr>
      <dsp:spPr>
        <a:xfrm>
          <a:off x="2646089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Simulationen </a:t>
          </a:r>
          <a:endParaRPr lang="de-CH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&amp; </a:t>
          </a:r>
          <a:r>
            <a:rPr lang="de-CH" sz="1900" kern="1200" dirty="0" smtClean="0"/>
            <a:t>Design</a:t>
          </a:r>
          <a:endParaRPr lang="de-CH" sz="1900" kern="1200" dirty="0"/>
        </a:p>
      </dsp:txBody>
      <dsp:txXfrm>
        <a:off x="3233573" y="167371"/>
        <a:ext cx="1762452" cy="1174968"/>
      </dsp:txXfrm>
    </dsp:sp>
    <dsp:sp modelId="{64F020B0-2A37-4E03-943D-B35194525113}">
      <dsp:nvSpPr>
        <dsp:cNvPr id="0" name=""/>
        <dsp:cNvSpPr/>
      </dsp:nvSpPr>
      <dsp:spPr>
        <a:xfrm>
          <a:off x="5289768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Funktionsmuster &amp; Verifikation</a:t>
          </a:r>
          <a:endParaRPr lang="de-CH" sz="1900" kern="1200" dirty="0"/>
        </a:p>
      </dsp:txBody>
      <dsp:txXfrm>
        <a:off x="5877252" y="167371"/>
        <a:ext cx="1762452" cy="1174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F7158-1BAE-4F50-9E82-E277FA64E07B}">
      <dsp:nvSpPr>
        <dsp:cNvPr id="0" name=""/>
        <dsp:cNvSpPr/>
      </dsp:nvSpPr>
      <dsp:spPr>
        <a:xfrm>
          <a:off x="2411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Recherche &amp;Theorie</a:t>
          </a:r>
          <a:endParaRPr lang="de-CH" sz="1900" kern="1200" dirty="0"/>
        </a:p>
      </dsp:txBody>
      <dsp:txXfrm>
        <a:off x="589895" y="167371"/>
        <a:ext cx="1762452" cy="1174968"/>
      </dsp:txXfrm>
    </dsp:sp>
    <dsp:sp modelId="{03A2840D-4D91-4162-94E4-7A1D733B09B3}">
      <dsp:nvSpPr>
        <dsp:cNvPr id="0" name=""/>
        <dsp:cNvSpPr/>
      </dsp:nvSpPr>
      <dsp:spPr>
        <a:xfrm>
          <a:off x="2646089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Simulationen </a:t>
          </a:r>
          <a:endParaRPr lang="de-CH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&amp; </a:t>
          </a:r>
          <a:r>
            <a:rPr lang="de-CH" sz="1900" kern="1200" dirty="0" smtClean="0"/>
            <a:t>Design</a:t>
          </a:r>
          <a:endParaRPr lang="de-CH" sz="1900" kern="1200" dirty="0"/>
        </a:p>
      </dsp:txBody>
      <dsp:txXfrm>
        <a:off x="3233573" y="167371"/>
        <a:ext cx="1762452" cy="1174968"/>
      </dsp:txXfrm>
    </dsp:sp>
    <dsp:sp modelId="{64F020B0-2A37-4E03-943D-B35194525113}">
      <dsp:nvSpPr>
        <dsp:cNvPr id="0" name=""/>
        <dsp:cNvSpPr/>
      </dsp:nvSpPr>
      <dsp:spPr>
        <a:xfrm>
          <a:off x="5289768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Funktionsmuster &amp; Verifikation</a:t>
          </a:r>
          <a:endParaRPr lang="de-CH" sz="1900" kern="1200" dirty="0"/>
        </a:p>
      </dsp:txBody>
      <dsp:txXfrm>
        <a:off x="5877252" y="167371"/>
        <a:ext cx="1762452" cy="11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387D9-D870-C44A-8A91-8A55480CFFE2}" type="datetimeFigureOut">
              <a:rPr lang="de-DE" smtClean="0"/>
              <a:pPr/>
              <a:t>03.11.2015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465F-6145-1443-861D-3C013F4B14D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926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0FB40-470F-2A41-90CC-9A4F38D2F587}" type="datetimeFigureOut">
              <a:rPr lang="de-DE" smtClean="0"/>
              <a:pPr/>
              <a:t>03.11.2015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7BC78-0AF4-A74D-A9B0-D2AA74B8B1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744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Titel?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934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a</a:t>
            </a:r>
            <a:r>
              <a:rPr lang="de-CH" baseline="0" dirty="0" smtClean="0"/>
              <a:t>&lt;&lt;Lambda</a:t>
            </a:r>
          </a:p>
          <a:p>
            <a:r>
              <a:rPr lang="de-CH" baseline="0" dirty="0" smtClean="0"/>
              <a:t>I entlang der Stromschlaufe kann </a:t>
            </a:r>
            <a:r>
              <a:rPr lang="de-CH" baseline="0" smtClean="0"/>
              <a:t>als konstant angenommen werden</a:t>
            </a: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Da das 2d E(</a:t>
            </a:r>
            <a:r>
              <a:rPr lang="de-CH" baseline="0" dirty="0" err="1" smtClean="0"/>
              <a:t>theta</a:t>
            </a:r>
            <a:r>
              <a:rPr lang="de-CH" baseline="0" dirty="0" smtClean="0"/>
              <a:t>) um die Vertikal Achse drehen um </a:t>
            </a:r>
            <a:r>
              <a:rPr lang="de-CH" baseline="0" dirty="0" err="1" smtClean="0"/>
              <a:t>phi</a:t>
            </a:r>
            <a:r>
              <a:rPr lang="de-CH" baseline="0" dirty="0" smtClean="0"/>
              <a:t> von 0 bis 2pi</a:t>
            </a:r>
          </a:p>
          <a:p>
            <a:r>
              <a:rPr lang="de-CH" baseline="0" dirty="0" smtClean="0"/>
              <a:t>Es ergibt einen Torus</a:t>
            </a:r>
          </a:p>
          <a:p>
            <a:r>
              <a:rPr lang="de-CH" baseline="0" dirty="0" smtClean="0"/>
              <a:t>Da die Strahler um 90 Grad versetzt sind ist das Feld das selbe</a:t>
            </a: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Lambda/10 at 2.45GHz </a:t>
            </a:r>
            <a:r>
              <a:rPr lang="de-CH" baseline="0" dirty="0" err="1" smtClean="0"/>
              <a:t>Imaginäranteil</a:t>
            </a:r>
            <a:r>
              <a:rPr lang="de-CH" baseline="0" dirty="0" smtClean="0"/>
              <a:t> von 341Ohm</a:t>
            </a:r>
          </a:p>
          <a:p>
            <a:r>
              <a:rPr lang="de-CH" baseline="0" dirty="0" smtClean="0"/>
              <a:t>X=-341</a:t>
            </a:r>
          </a:p>
          <a:p>
            <a:r>
              <a:rPr lang="de-CH" baseline="0" dirty="0" smtClean="0"/>
              <a:t>XL=</a:t>
            </a:r>
            <a:r>
              <a:rPr lang="de-CH" baseline="0" dirty="0" err="1" smtClean="0"/>
              <a:t>wL</a:t>
            </a:r>
            <a:endParaRPr lang="de-CH" baseline="0" dirty="0" smtClean="0"/>
          </a:p>
          <a:p>
            <a:r>
              <a:rPr lang="de-CH" baseline="0" dirty="0" smtClean="0"/>
              <a:t>L=341/2pi2.4510^6=L=21.5nH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Sowohl Loop als auch Dipole können </a:t>
            </a:r>
            <a:r>
              <a:rPr lang="de-CH" baseline="0" dirty="0" err="1" smtClean="0"/>
              <a:t>gefalten</a:t>
            </a:r>
            <a:r>
              <a:rPr lang="de-CH" baseline="0" dirty="0" smtClean="0"/>
              <a:t> werden</a:t>
            </a:r>
          </a:p>
          <a:p>
            <a:r>
              <a:rPr lang="de-CH" baseline="0" dirty="0" smtClean="0"/>
              <a:t>Die </a:t>
            </a:r>
            <a:r>
              <a:rPr lang="de-CH" baseline="0" dirty="0" err="1" smtClean="0"/>
              <a:t>Oberfächenstromverteilung</a:t>
            </a:r>
            <a:r>
              <a:rPr lang="de-CH" baseline="0" dirty="0" smtClean="0"/>
              <a:t> ist entscheidend für die Abstrahlung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2"/>
              <a:buChar char="§"/>
            </a:pPr>
            <a:r>
              <a:rPr lang="de-DE" dirty="0" smtClean="0"/>
              <a:t>Dipol Antenne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Loop Antenne</a:t>
            </a:r>
          </a:p>
          <a:p>
            <a:pPr lvl="1">
              <a:buFont typeface="Wingdings" charset="2"/>
              <a:buChar char="§"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r>
              <a:rPr lang="de-DE" dirty="0" smtClean="0"/>
              <a:t>Freiraum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Mit ABS Stück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Verhalten bei Verkürzung von λ/2 auf λ/10</a:t>
            </a:r>
          </a:p>
          <a:p>
            <a:pPr lvl="1">
              <a:buFont typeface="Wingdings" charset="2"/>
              <a:buChar char="§"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Fernfeld erhält man indem alle Terme mit R in einer höheren Potenz als eins weg fallen.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smtClean="0"/>
              <a:t>2l=λ/2 Antenne</a:t>
            </a:r>
          </a:p>
          <a:p>
            <a:r>
              <a:rPr lang="de-DE" sz="1200" dirty="0" smtClean="0"/>
              <a:t>d&lt;&lt;λ</a:t>
            </a:r>
          </a:p>
          <a:p>
            <a:r>
              <a:rPr lang="de-DE" sz="1200" dirty="0" smtClean="0"/>
              <a:t>Antenne ist in z Richtung angeordnet</a:t>
            </a: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Fernfeld erhält man indem alle Terme mit R in einer höheren Potenz als eins weg fallen.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baseline="0" dirty="0" smtClean="0"/>
              <a:t>Ipia^2=IS</a:t>
            </a:r>
          </a:p>
          <a:p>
            <a:r>
              <a:rPr lang="de-CH" baseline="0" dirty="0" smtClean="0"/>
              <a:t>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57200" y="4220266"/>
            <a:ext cx="8001000" cy="1927860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Erstellen der PPT Vorlagen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6302829"/>
            <a:ext cx="9139238" cy="55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Grafik 1" descr="hslu_d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88246" y="-102563"/>
            <a:ext cx="8041966" cy="217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61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5829300" y="0"/>
            <a:ext cx="3314700" cy="100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GOLFSONIC_transparen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8" t="19180" r="12048" b="33467"/>
          <a:stretch/>
        </p:blipFill>
        <p:spPr>
          <a:xfrm>
            <a:off x="6019800" y="330200"/>
            <a:ext cx="2755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3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32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6492875"/>
            <a:ext cx="9144000" cy="36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76552"/>
            <a:ext cx="8229600" cy="529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46910"/>
            <a:ext cx="8229600" cy="487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Univers 45 Light"/>
                <a:cs typeface="Univers 45 Light"/>
              </a:defRPr>
            </a:lvl1pPr>
          </a:lstStyle>
          <a:p>
            <a:r>
              <a:rPr lang="de-CH" smtClean="0"/>
              <a:t>04.11.2015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492876"/>
            <a:ext cx="3060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Univers 45 Light"/>
                <a:cs typeface="Univers 45 Light"/>
              </a:defRPr>
            </a:lvl1pPr>
          </a:lstStyle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Univers 45 Light"/>
                <a:cs typeface="Univers 45 Light"/>
              </a:defRPr>
            </a:lvl1pPr>
          </a:lstStyle>
          <a:p>
            <a:fld id="{EC69B803-821D-A84B-93A1-9F4ECA350C9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44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tx1"/>
          </a:solidFill>
          <a:latin typeface="Univers 45 Light"/>
          <a:ea typeface="+mj-ea"/>
          <a:cs typeface="Univers 45 Light"/>
        </a:defRPr>
      </a:lvl1pPr>
    </p:titleStyle>
    <p:bodyStyle>
      <a:lvl1pPr marL="177800" indent="-1778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Univers 45 Light"/>
          <a:ea typeface="+mn-ea"/>
          <a:cs typeface="Univers 45 Light"/>
        </a:defRPr>
      </a:lvl1pPr>
      <a:lvl2pPr marL="355600" indent="-1905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Univers 45 Light"/>
          <a:ea typeface="+mn-ea"/>
          <a:cs typeface="Univers 45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80060" y="4770328"/>
            <a:ext cx="8379736" cy="1643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Univers 45 Light"/>
                <a:ea typeface="+mj-ea"/>
                <a:cs typeface="Univers 45 Light"/>
              </a:defRPr>
            </a:lvl1pPr>
          </a:lstStyle>
          <a:p>
            <a:r>
              <a:rPr lang="de-DE" sz="1800" dirty="0" smtClean="0"/>
              <a:t>Marcel Erismann</a:t>
            </a:r>
            <a:endParaRPr lang="de-DE" sz="2200" dirty="0" smtClean="0"/>
          </a:p>
          <a:p>
            <a:endParaRPr lang="de-DE" sz="1800" dirty="0"/>
          </a:p>
          <a:p>
            <a:r>
              <a:rPr lang="de-DE" sz="1800" dirty="0" smtClean="0"/>
              <a:t>Horw, 04. November 2015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 idx="4294967295"/>
          </p:nvPr>
        </p:nvSpPr>
        <p:spPr>
          <a:xfrm>
            <a:off x="480059" y="1877509"/>
            <a:ext cx="5074073" cy="2769423"/>
          </a:xfrm>
        </p:spPr>
        <p:txBody>
          <a:bodyPr>
            <a:normAutofit/>
          </a:bodyPr>
          <a:lstStyle/>
          <a:p>
            <a:r>
              <a:rPr lang="de-CH" sz="4400" dirty="0" smtClean="0"/>
              <a:t>2.4 GHz</a:t>
            </a:r>
            <a:br>
              <a:rPr lang="de-CH" sz="4400" dirty="0" smtClean="0"/>
            </a:br>
            <a:r>
              <a:rPr lang="de-CH" sz="4400" dirty="0" smtClean="0"/>
              <a:t>Antennensystem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4646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 smtClean="0"/>
              <a:t>V/VI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Loop-Antenne</a:t>
            </a: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.</a:t>
            </a:r>
            <a:endParaRPr lang="de-DE" sz="2000" dirty="0"/>
          </a:p>
        </p:txBody>
      </p:sp>
      <p:pic>
        <p:nvPicPr>
          <p:cNvPr id="8" name="Bild 7" descr="EFeldLo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7" y="2614323"/>
            <a:ext cx="4788875" cy="32403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0" y="1658940"/>
            <a:ext cx="3657600" cy="44672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>
                <a:solidFill>
                  <a:srgbClr val="FF0000"/>
                </a:solidFill>
              </a:rPr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949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/>
              <a:t>VI/VI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Dipol- </a:t>
            </a:r>
            <a:r>
              <a:rPr lang="de-DE" dirty="0" smtClean="0"/>
              <a:t>und </a:t>
            </a:r>
            <a:r>
              <a:rPr lang="de-DE" dirty="0" smtClean="0"/>
              <a:t>Loop-Antenne</a:t>
            </a: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.</a:t>
            </a:r>
            <a:endParaRPr lang="de-DE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4" y="2154096"/>
            <a:ext cx="7353300" cy="3972069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>
                <a:solidFill>
                  <a:srgbClr val="FF0000"/>
                </a:solidFill>
              </a:rPr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643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Simulationen </a:t>
            </a:r>
            <a:r>
              <a:rPr lang="en-US" dirty="0"/>
              <a:t>I/I</a:t>
            </a:r>
            <a:r>
              <a:rPr lang="en-GB" dirty="0"/>
              <a:t>V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14" y="1422823"/>
            <a:ext cx="5760000" cy="437352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/>
              <a:t>Theorie</a:t>
            </a:r>
            <a:r>
              <a:rPr lang="de-CH" sz="14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Simulationen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749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Simulationen </a:t>
            </a:r>
            <a:r>
              <a:rPr lang="en-US" dirty="0" smtClean="0"/>
              <a:t>II/I</a:t>
            </a:r>
            <a:r>
              <a:rPr lang="en-GB" dirty="0"/>
              <a:t>V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04" y="1511298"/>
            <a:ext cx="7359017" cy="4294919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/>
              <a:t>Theorie</a:t>
            </a:r>
            <a:r>
              <a:rPr lang="de-CH" sz="14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Simulationen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668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Simulationen </a:t>
            </a:r>
            <a:r>
              <a:rPr lang="en-US" dirty="0" smtClean="0"/>
              <a:t>II</a:t>
            </a:r>
            <a:r>
              <a:rPr lang="en-US" dirty="0"/>
              <a:t>I</a:t>
            </a:r>
            <a:r>
              <a:rPr lang="en-US" dirty="0" smtClean="0"/>
              <a:t>/I</a:t>
            </a:r>
            <a:r>
              <a:rPr lang="en-GB" dirty="0"/>
              <a:t>V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14" y="1575997"/>
            <a:ext cx="6480000" cy="454423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/>
              <a:t>Theorie</a:t>
            </a:r>
            <a:r>
              <a:rPr lang="de-CH" sz="14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Simulationen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418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Simulationen </a:t>
            </a:r>
            <a:r>
              <a:rPr lang="en-US" dirty="0" smtClean="0"/>
              <a:t>IV/I</a:t>
            </a:r>
            <a:r>
              <a:rPr lang="en-GB" dirty="0"/>
              <a:t>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14" y="1256425"/>
            <a:ext cx="7569200" cy="523645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/>
              <a:t>Theorie</a:t>
            </a:r>
            <a:r>
              <a:rPr lang="de-CH" sz="14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Simulationen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313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Anpassung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7084"/>
            <a:ext cx="8229600" cy="3598183"/>
          </a:xfrm>
        </p:spPr>
      </p:pic>
      <p:sp>
        <p:nvSpPr>
          <p:cNvPr id="8" name="Rechteck 7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/>
              <a:t>Theorie</a:t>
            </a:r>
            <a:r>
              <a:rPr lang="de-CH" sz="14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Anpassung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350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Miniaturisierung </a:t>
            </a:r>
            <a:r>
              <a:rPr lang="en-US" dirty="0" smtClean="0"/>
              <a:t>I/II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r>
              <a:rPr lang="de-CH" dirty="0" smtClean="0">
                <a:latin typeface="Calibri"/>
              </a:rPr>
              <a:t>λ/2 von </a:t>
            </a:r>
            <a:r>
              <a:rPr lang="de-CH" dirty="0" smtClean="0">
                <a:latin typeface="Calibri"/>
              </a:rPr>
              <a:t>2.45GHz = 6.1cm</a:t>
            </a:r>
            <a:endParaRPr lang="de-CH" dirty="0" smtClean="0">
              <a:latin typeface="Calibri"/>
            </a:endParaRPr>
          </a:p>
          <a:p>
            <a:r>
              <a:rPr lang="de-CH" dirty="0" smtClean="0">
                <a:latin typeface="Calibri"/>
              </a:rPr>
              <a:t>λ/2 Dipol bis </a:t>
            </a:r>
            <a:r>
              <a:rPr lang="el-GR" dirty="0" smtClean="0">
                <a:latin typeface="Calibri"/>
              </a:rPr>
              <a:t>λ</a:t>
            </a:r>
            <a:r>
              <a:rPr lang="de-CH" dirty="0" smtClean="0">
                <a:latin typeface="Calibri"/>
              </a:rPr>
              <a:t>/10</a:t>
            </a:r>
          </a:p>
          <a:p>
            <a:r>
              <a:rPr lang="de-CH" dirty="0" smtClean="0">
                <a:latin typeface="Calibri"/>
              </a:rPr>
              <a:t>Resonanzfrequenz verschiebt sich </a:t>
            </a:r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sz="20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1" y="2480880"/>
            <a:ext cx="6185044" cy="3643859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/>
              <a:t>Theorie</a:t>
            </a:r>
            <a:r>
              <a:rPr lang="de-CH" sz="14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Miniaturisierung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860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Miniaturisierung </a:t>
            </a:r>
            <a:r>
              <a:rPr lang="en-US" dirty="0" smtClean="0"/>
              <a:t>I</a:t>
            </a:r>
            <a:r>
              <a:rPr lang="en-US" dirty="0"/>
              <a:t>I</a:t>
            </a:r>
            <a:r>
              <a:rPr lang="en-US" dirty="0" smtClean="0"/>
              <a:t>/II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r>
              <a:rPr lang="de-CH" dirty="0" smtClean="0"/>
              <a:t>Antenennpfad falten</a:t>
            </a:r>
          </a:p>
          <a:p>
            <a:endParaRPr lang="de-CH" dirty="0" smtClean="0">
              <a:latin typeface="Calibri"/>
            </a:endParaRPr>
          </a:p>
          <a:p>
            <a:endParaRPr lang="de-CH" sz="2000" dirty="0" smtClean="0">
              <a:latin typeface="Calibri"/>
            </a:endParaRPr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sz="2000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0892" b="31326"/>
          <a:stretch/>
        </p:blipFill>
        <p:spPr>
          <a:xfrm>
            <a:off x="386850" y="1993900"/>
            <a:ext cx="4337964" cy="34163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29200" y="1993900"/>
            <a:ext cx="32893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 smtClean="0"/>
              <a:t>Nachteile von </a:t>
            </a:r>
            <a:r>
              <a:rPr lang="de-CH" sz="2200" dirty="0" smtClean="0"/>
              <a:t>kurzen </a:t>
            </a:r>
            <a:r>
              <a:rPr lang="de-CH" sz="2200" dirty="0" smtClean="0"/>
              <a:t>Antennen: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200" dirty="0" err="1" smtClean="0"/>
              <a:t>Rrad</a:t>
            </a:r>
            <a:r>
              <a:rPr lang="de-CH" sz="2200" dirty="0" smtClean="0"/>
              <a:t> wird sehr kein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200" dirty="0" err="1" smtClean="0"/>
              <a:t>Prad</a:t>
            </a:r>
            <a:r>
              <a:rPr lang="de-CH" sz="2200" dirty="0" smtClean="0"/>
              <a:t> wird sehr kein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200" dirty="0" smtClean="0"/>
              <a:t>X wird sehr gross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200" dirty="0" smtClean="0"/>
              <a:t>Resonanzfrequenz muss angepasst werden</a:t>
            </a:r>
            <a:endParaRPr lang="de-CH" sz="2200" dirty="0"/>
          </a:p>
        </p:txBody>
      </p:sp>
      <p:sp>
        <p:nvSpPr>
          <p:cNvPr id="11" name="Rechteck 10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/>
              <a:t>Theorie</a:t>
            </a:r>
            <a:r>
              <a:rPr lang="de-CH" sz="14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Miniaturisierung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DE" sz="1400" dirty="0" smtClean="0"/>
              <a:t>Stand &amp;Ausblick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7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Stand &amp; Ausblick</a:t>
            </a:r>
            <a:endParaRPr lang="de-CH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084901"/>
              </p:ext>
            </p:extLst>
          </p:nvPr>
        </p:nvGraphicFramePr>
        <p:xfrm>
          <a:off x="457200" y="1589089"/>
          <a:ext cx="8229600" cy="150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57201" y="3314700"/>
            <a:ext cx="252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Abstrahlverhalten von </a:t>
            </a:r>
            <a:r>
              <a:rPr lang="de-CH" dirty="0"/>
              <a:t>Elementarstrahlern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Elektromagnetische Feldausbreitung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Richtcharakteristik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Impedanz von Elementarstrahlern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3314701" y="3352800"/>
            <a:ext cx="252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Impedanz und Resonanzfrequenz  bei Verkürzung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Richtcharakteristik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Anpassungsnetzwerk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6007101" y="3365500"/>
            <a:ext cx="252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Funktionsmuster aus den Designs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Messen </a:t>
            </a:r>
            <a:r>
              <a:rPr lang="de-CH" dirty="0"/>
              <a:t>der Antennenparameter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Vergleich der Simulationen mit den Messwerten 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/>
              <a:t>Theorie</a:t>
            </a:r>
            <a:r>
              <a:rPr lang="de-CH" sz="14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 smtClean="0">
                <a:solidFill>
                  <a:srgbClr val="FF0000"/>
                </a:solidFill>
              </a:rPr>
              <a:t>Stand &amp; Ausblick 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Ziele </a:t>
            </a:r>
            <a:endParaRPr lang="de-DE" dirty="0" smtClean="0"/>
          </a:p>
          <a:p>
            <a:r>
              <a:rPr lang="de-DE" dirty="0" smtClean="0"/>
              <a:t>Vorgehensmodell</a:t>
            </a:r>
            <a:endParaRPr lang="de-DE" dirty="0" smtClean="0"/>
          </a:p>
          <a:p>
            <a:r>
              <a:rPr lang="de-DE" dirty="0" smtClean="0"/>
              <a:t>Theorie</a:t>
            </a:r>
          </a:p>
          <a:p>
            <a:r>
              <a:rPr lang="de-CH" dirty="0" smtClean="0"/>
              <a:t>Simulationen</a:t>
            </a:r>
          </a:p>
          <a:p>
            <a:r>
              <a:rPr lang="de-CH" dirty="0"/>
              <a:t>Anpassung</a:t>
            </a:r>
            <a:endParaRPr lang="de-CH" dirty="0" smtClean="0"/>
          </a:p>
          <a:p>
            <a:r>
              <a:rPr lang="de-CH" dirty="0"/>
              <a:t>Miniaturisierung</a:t>
            </a:r>
            <a:endParaRPr lang="de-DE" dirty="0" smtClean="0"/>
          </a:p>
          <a:p>
            <a:r>
              <a:rPr lang="de-DE" dirty="0" smtClean="0"/>
              <a:t>Stand &amp; Ausblick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Diskussion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8" name="Picture 4" descr="http://atlantykron.org/reference/atlantykron-discussion-group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97" t="-3183" r="-400" b="-1"/>
          <a:stretch/>
        </p:blipFill>
        <p:spPr bwMode="auto">
          <a:xfrm>
            <a:off x="2363495" y="1368046"/>
            <a:ext cx="4189707" cy="495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54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Entwicklung einer symmetrischen 2.4 GHz Bluetooth </a:t>
            </a:r>
            <a:r>
              <a:rPr lang="de-DE" dirty="0" smtClean="0"/>
              <a:t>K</a:t>
            </a:r>
            <a:r>
              <a:rPr lang="de-DE" dirty="0" smtClean="0"/>
              <a:t>ompaktantenne für das „Connect 1“ der </a:t>
            </a:r>
            <a:r>
              <a:rPr lang="de-DE" dirty="0" err="1" smtClean="0"/>
              <a:t>Flytec</a:t>
            </a:r>
            <a:r>
              <a:rPr lang="de-DE" dirty="0" smtClean="0"/>
              <a:t> AG</a:t>
            </a:r>
          </a:p>
          <a:p>
            <a:endParaRPr lang="de-DE" dirty="0"/>
          </a:p>
          <a:p>
            <a:r>
              <a:rPr lang="de-DE" dirty="0" smtClean="0"/>
              <a:t>Einarbeiten </a:t>
            </a:r>
            <a:r>
              <a:rPr lang="de-DE" dirty="0"/>
              <a:t>in die Eigenschaften elektrisch kleiner Antennen. </a:t>
            </a:r>
          </a:p>
          <a:p>
            <a:r>
              <a:rPr lang="de-DE" dirty="0"/>
              <a:t>Einarbeiten in das Simulationswerkzeug Empire </a:t>
            </a:r>
            <a:r>
              <a:rPr lang="de-DE" dirty="0" err="1"/>
              <a:t>XCcel</a:t>
            </a:r>
            <a:r>
              <a:rPr lang="de-DE" dirty="0"/>
              <a:t> (3D EM-Simulation). </a:t>
            </a:r>
          </a:p>
          <a:p>
            <a:r>
              <a:rPr lang="de-DE" dirty="0"/>
              <a:t>Modellierung möglicher </a:t>
            </a:r>
            <a:r>
              <a:rPr lang="de-DE" dirty="0" smtClean="0"/>
              <a:t>Lösungsansätze und </a:t>
            </a:r>
            <a:r>
              <a:rPr lang="de-DE" dirty="0"/>
              <a:t>Simulation der Parameter: Antennengüte Q, Impedanz, Abstrahleffizienz, Richtwirkung und relative Bandbreite. </a:t>
            </a:r>
          </a:p>
          <a:p>
            <a:r>
              <a:rPr lang="de-DE" dirty="0"/>
              <a:t>Anpassung an die komplexe Impedanz des Transceivers. </a:t>
            </a:r>
          </a:p>
          <a:p>
            <a:r>
              <a:rPr lang="de-DE" dirty="0"/>
              <a:t>Herstellung eines Funktionsmusters und Ausmessen der Antennenparameter des Funktionsmusters. 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Aufgabenstellung </a:t>
            </a:r>
            <a:r>
              <a:rPr lang="de-DE" sz="1400" dirty="0" smtClean="0"/>
              <a:t>| Ziele | Vorgehensmodell 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778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Ziele 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Aufarbeiten der Grundlagentheorie: Abstrahlverhalten </a:t>
                </a:r>
                <a:r>
                  <a:rPr lang="de-DE" dirty="0"/>
                  <a:t>der </a:t>
                </a:r>
                <a:r>
                  <a:rPr lang="de-DE" dirty="0" smtClean="0"/>
                  <a:t>Elementarstrahler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Simulation von Dipol- </a:t>
                </a:r>
                <a:r>
                  <a:rPr lang="de-DE" dirty="0"/>
                  <a:t>und </a:t>
                </a:r>
                <a:r>
                  <a:rPr lang="de-DE" dirty="0" smtClean="0"/>
                  <a:t>Loop-Antennen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Entwerfen verschiedener Lösungsansätze </a:t>
                </a:r>
                <a:r>
                  <a:rPr lang="de-DE" dirty="0"/>
                  <a:t>für symmetrische </a:t>
                </a:r>
                <a:r>
                  <a:rPr lang="de-DE" dirty="0" smtClean="0"/>
                  <a:t>Antennen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Design eines </a:t>
                </a:r>
                <a:r>
                  <a:rPr lang="de-DE" dirty="0" err="1" smtClean="0"/>
                  <a:t>Anpassnetzwerkes</a:t>
                </a:r>
                <a:r>
                  <a:rPr lang="de-DE" dirty="0" smtClean="0"/>
                  <a:t> sowie einer </a:t>
                </a:r>
                <a:r>
                  <a:rPr lang="de-DE" dirty="0"/>
                  <a:t>Verbindungsleitung zwischen Quelle und </a:t>
                </a:r>
                <a:r>
                  <a:rPr lang="de-DE" dirty="0" smtClean="0"/>
                  <a:t>Antenne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Dokumentation eines Funktionsmusters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/>
              </a:p>
              <a:p>
                <a:r>
                  <a:rPr lang="de-DE" dirty="0" smtClean="0"/>
                  <a:t>Erfüllung der Kundenwünsche: 10 </a:t>
                </a:r>
                <a:r>
                  <a:rPr lang="de-DE" dirty="0" smtClean="0"/>
                  <a:t>m </a:t>
                </a:r>
                <a:r>
                  <a:rPr lang="de-DE" dirty="0" smtClean="0"/>
                  <a:t>Funkdistanz im Freiraum, kugelförmige Abstrahlung, 6 </a:t>
                </a:r>
                <a:r>
                  <a:rPr lang="de-DE" dirty="0"/>
                  <a:t>dB </a:t>
                </a:r>
                <a:r>
                  <a:rPr lang="de-DE" dirty="0" smtClean="0"/>
                  <a:t>Reserve, S11 </a:t>
                </a:r>
                <a:r>
                  <a:rPr lang="de-DE" dirty="0"/>
                  <a:t>Dämpfung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de-DE" dirty="0" smtClean="0"/>
                  <a:t>10dB</a:t>
                </a:r>
                <a:endParaRPr lang="de-DE" dirty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15" t="-500" r="-37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</a:t>
            </a:r>
            <a:r>
              <a:rPr lang="de-DE" sz="1400" dirty="0" smtClean="0">
                <a:solidFill>
                  <a:srgbClr val="FF0000"/>
                </a:solidFill>
              </a:rPr>
              <a:t> </a:t>
            </a:r>
            <a:r>
              <a:rPr lang="de-DE" sz="1400" dirty="0" smtClean="0"/>
              <a:t>| </a:t>
            </a:r>
            <a:r>
              <a:rPr lang="de-DE" sz="1400" dirty="0" smtClean="0">
                <a:solidFill>
                  <a:srgbClr val="FF0000"/>
                </a:solidFill>
              </a:rPr>
              <a:t>Ziele </a:t>
            </a:r>
            <a:r>
              <a:rPr lang="de-DE" sz="1400" dirty="0" smtClean="0"/>
              <a:t>| Vorgehensmodell 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366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Vorgehensmodell</a:t>
            </a:r>
            <a:endParaRPr lang="de-CH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592151"/>
              </p:ext>
            </p:extLst>
          </p:nvPr>
        </p:nvGraphicFramePr>
        <p:xfrm>
          <a:off x="457200" y="1589089"/>
          <a:ext cx="8229600" cy="150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57201" y="3314700"/>
            <a:ext cx="252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Abstrahlverhalten von </a:t>
            </a:r>
            <a:r>
              <a:rPr lang="de-CH" dirty="0"/>
              <a:t>Elementarstrahlern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Elektromagnetische Feldausbreitung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Richtcharakteristik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Impedanz von Elementarstrahlern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3314701" y="3352800"/>
            <a:ext cx="252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Impedanz und Resonanzfrequenz  bei Verkürzung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Richtcharakteristik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Anpassungsnetzwerk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6007101" y="3365500"/>
            <a:ext cx="252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Funktionsmuster aus den Designs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Messen </a:t>
            </a:r>
            <a:r>
              <a:rPr lang="de-CH" dirty="0"/>
              <a:t>der Antennenparameter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Vergleich der Simulationen mit den Messwerten 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</a:t>
            </a:r>
            <a:r>
              <a:rPr lang="de-DE" sz="1400" dirty="0" smtClean="0">
                <a:solidFill>
                  <a:srgbClr val="FF0000"/>
                </a:solidFill>
              </a:rPr>
              <a:t> </a:t>
            </a:r>
            <a:r>
              <a:rPr lang="de-DE" sz="1400" dirty="0" smtClean="0"/>
              <a:t>| Ziele | </a:t>
            </a:r>
            <a:r>
              <a:rPr lang="de-DE" sz="1400" dirty="0" smtClean="0">
                <a:solidFill>
                  <a:srgbClr val="FF0000"/>
                </a:solidFill>
              </a:rPr>
              <a:t>Vorgehensmodell</a:t>
            </a:r>
            <a:r>
              <a:rPr lang="de-DE" sz="1400" dirty="0" smtClean="0"/>
              <a:t> 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911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/>
              <a:t>I/VI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65200" lvl="2" indent="-177800"/>
            <a:endParaRPr lang="en-GB" dirty="0" smtClean="0"/>
          </a:p>
          <a:p>
            <a:pPr marL="965200" lvl="2" indent="-177800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2" name="Inhaltsplatzhalter 10"/>
          <p:cNvSpPr txBox="1">
            <a:spLocks/>
          </p:cNvSpPr>
          <p:nvPr/>
        </p:nvSpPr>
        <p:spPr>
          <a:xfrm>
            <a:off x="457200" y="1246910"/>
            <a:ext cx="8229600" cy="487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Univers 45 Light"/>
                <a:ea typeface="+mn-ea"/>
                <a:cs typeface="Univers 45 Light"/>
              </a:defRPr>
            </a:lvl1pPr>
            <a:lvl2pPr marL="355600" indent="-1905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Univers 45 Light"/>
                <a:ea typeface="+mn-ea"/>
                <a:cs typeface="Univers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dirty="0" smtClean="0"/>
              <a:t>Symmetrische Antennen</a:t>
            </a:r>
          </a:p>
          <a:p>
            <a:r>
              <a:rPr lang="de-DE" dirty="0" smtClean="0"/>
              <a:t>Elementarstrahler</a:t>
            </a:r>
          </a:p>
          <a:p>
            <a:pPr lvl="1">
              <a:buFont typeface="Wingdings" charset="2"/>
              <a:buChar char="§"/>
            </a:pPr>
            <a:r>
              <a:rPr lang="de-DE" sz="2200" dirty="0"/>
              <a:t>Hertzscher </a:t>
            </a:r>
            <a:r>
              <a:rPr lang="de-DE" sz="2200" dirty="0" smtClean="0"/>
              <a:t>Dipol </a:t>
            </a:r>
            <a:r>
              <a:rPr lang="de-DE" sz="2200" dirty="0" smtClean="0">
                <a:sym typeface="Wingdings" panose="05000000000000000000" pitchFamily="2" charset="2"/>
              </a:rPr>
              <a:t> </a:t>
            </a:r>
            <a:r>
              <a:rPr lang="de-DE" sz="2200" dirty="0" smtClean="0"/>
              <a:t>Dipol-Antenne</a:t>
            </a:r>
            <a:endParaRPr lang="de-DE" sz="2200" dirty="0"/>
          </a:p>
          <a:p>
            <a:pPr lvl="1">
              <a:buFont typeface="Wingdings" charset="2"/>
              <a:buChar char="§"/>
            </a:pPr>
            <a:r>
              <a:rPr lang="de-DE" sz="2200" dirty="0" err="1"/>
              <a:t>Fitzgeraldscher</a:t>
            </a:r>
            <a:r>
              <a:rPr lang="de-DE" sz="2200" dirty="0"/>
              <a:t> </a:t>
            </a:r>
            <a:r>
              <a:rPr lang="de-DE" sz="2200" dirty="0" smtClean="0"/>
              <a:t>Dipol </a:t>
            </a:r>
            <a:r>
              <a:rPr lang="de-DE" sz="2200" dirty="0" smtClean="0">
                <a:sym typeface="Wingdings" panose="05000000000000000000" pitchFamily="2" charset="2"/>
              </a:rPr>
              <a:t> </a:t>
            </a:r>
            <a:r>
              <a:rPr lang="de-DE" sz="2200" dirty="0" smtClean="0"/>
              <a:t>Loop-Antenne</a:t>
            </a:r>
            <a:endParaRPr lang="de-DE" sz="2200" dirty="0"/>
          </a:p>
          <a:p>
            <a:pPr marL="0" indent="0">
              <a:buNone/>
            </a:pPr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</p:txBody>
      </p:sp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>
                <a:solidFill>
                  <a:srgbClr val="FF0000"/>
                </a:solidFill>
              </a:rPr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851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 smtClean="0"/>
              <a:t>II/VI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6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 smtClean="0"/>
                  <a:t>Herzscher Dipol</a:t>
                </a:r>
                <a:endParaRPr lang="de-DE" sz="2000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</m:t>
                        </m:r>
                        <m: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𝑑𝑙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2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𝜔𝜀</m:t>
                            </m:r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𝑐𝑜𝑠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</m:t>
                        </m:r>
                        <m: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𝑑𝑙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𝜔𝜇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𝜔𝜀</m:t>
                            </m:r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</m:t>
                        </m:r>
                        <m: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𝑑𝑙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𝑗𝑘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DE" sz="1800" dirty="0"/>
              </a:p>
              <a:p>
                <a:endParaRPr lang="de-DE" sz="2000" dirty="0"/>
              </a:p>
              <a:p>
                <a:r>
                  <a:rPr lang="de-DE" dirty="0" err="1" smtClean="0"/>
                  <a:t>Fernfeld</a:t>
                </a:r>
                <a:endParaRPr lang="de-DE" dirty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=0</m:t>
                    </m:r>
                  </m:oMath>
                </a14:m>
                <a:endParaRPr lang="de-CH" sz="1800" i="1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</m:t>
                        </m:r>
                        <m: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𝑑𝑙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𝜔𝜇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</m:t>
                        </m:r>
                        <m: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𝑑𝑙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𝑗𝑘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 smtClean="0"/>
                  <a:t>.</a:t>
                </a:r>
                <a:endParaRPr lang="de-DE" sz="2000" dirty="0"/>
              </a:p>
            </p:txBody>
          </p:sp>
        </mc:Choice>
        <mc:Fallback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6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0684822"/>
                  </p:ext>
                </p:extLst>
              </p:nvPr>
            </p:nvGraphicFramePr>
            <p:xfrm>
              <a:off x="4152900" y="4610100"/>
              <a:ext cx="45339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346200"/>
                    <a:gridCol w="15113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i="1" smtClean="0"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i="1" smtClean="0"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e-CH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err="1" smtClean="0"/>
                            <a:t>Rrad</a:t>
                          </a:r>
                          <a:r>
                            <a:rPr lang="de-CH" dirty="0" smtClean="0"/>
                            <a:t> [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de-CH" dirty="0" smtClean="0"/>
                            <a:t>]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73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1.97</a:t>
                          </a:r>
                          <a:endParaRPr lang="de-CH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smtClean="0"/>
                            <a:t>Richtidagramm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0684822"/>
                  </p:ext>
                </p:extLst>
              </p:nvPr>
            </p:nvGraphicFramePr>
            <p:xfrm>
              <a:off x="4152900" y="4610100"/>
              <a:ext cx="45339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346200"/>
                    <a:gridCol w="15113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4434" r="-11221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err="1" smtClean="0"/>
                            <a:t>Rrad</a:t>
                          </a:r>
                          <a:r>
                            <a:rPr lang="de-CH" dirty="0" smtClean="0"/>
                            <a:t> [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de-CH" dirty="0" smtClean="0"/>
                            <a:t>]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73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1.97</a:t>
                          </a:r>
                          <a:endParaRPr lang="de-CH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smtClean="0"/>
                            <a:t>Richtidagramm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>
                <a:solidFill>
                  <a:srgbClr val="FF0000"/>
                </a:solidFill>
              </a:rPr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810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 smtClean="0"/>
              <a:t>III/VI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Dipol-Antenne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.</a:t>
            </a:r>
            <a:endParaRPr lang="de-DE" sz="2000" dirty="0"/>
          </a:p>
        </p:txBody>
      </p:sp>
      <p:pic>
        <p:nvPicPr>
          <p:cNvPr id="8" name="Bild 7" descr="EFeldDipo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5" y="2730499"/>
            <a:ext cx="4579694" cy="30273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1773240"/>
            <a:ext cx="3190875" cy="43529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>
                <a:solidFill>
                  <a:srgbClr val="FF0000"/>
                </a:solidFill>
              </a:rPr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949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 smtClean="0"/>
              <a:t>IV/VI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8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sz="2400" dirty="0" smtClean="0"/>
                  <a:t>Fitzgeraldscher</a:t>
                </a:r>
                <a:r>
                  <a:rPr lang="de-DE" sz="2400" dirty="0"/>
                  <a:t> Dipol</a:t>
                </a:r>
                <a:endParaRPr lang="de-DE" sz="2400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𝐼𝑆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2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𝑐𝑜𝑠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i="1">
                            <a:latin typeface="Cambria Math"/>
                          </a:rPr>
                          <m:t> </m:t>
                        </m:r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𝐼𝑆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𝑛𝐼𝑆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DE" sz="1800" dirty="0"/>
              </a:p>
              <a:p>
                <a:endParaRPr lang="de-DE" sz="2000" dirty="0"/>
              </a:p>
              <a:p>
                <a:r>
                  <a:rPr lang="de-DE" dirty="0" err="1" smtClean="0"/>
                  <a:t>Fernfeld</a:t>
                </a:r>
                <a:endParaRPr lang="de-DE" dirty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=0</m:t>
                    </m:r>
                  </m:oMath>
                </a14:m>
                <a:endParaRPr lang="de-CH" sz="1800" i="1" dirty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𝐼𝑆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𝑛𝐼𝑆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DE" sz="1800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:endParaRPr lang="de-CH" sz="1800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:endParaRPr lang="de-DE" sz="1800" dirty="0"/>
              </a:p>
              <a:p>
                <a:pPr marL="0" indent="0">
                  <a:buNone/>
                </a:pPr>
                <a:r>
                  <a:rPr lang="de-DE" sz="2000" dirty="0" smtClean="0"/>
                  <a:t>.</a:t>
                </a:r>
                <a:endParaRPr lang="de-DE" sz="2000" dirty="0"/>
              </a:p>
            </p:txBody>
          </p:sp>
        </mc:Choice>
        <mc:Fallback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6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699352"/>
                  </p:ext>
                </p:extLst>
              </p:nvPr>
            </p:nvGraphicFramePr>
            <p:xfrm>
              <a:off x="4152900" y="4610100"/>
              <a:ext cx="45339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346200"/>
                    <a:gridCol w="15113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i="1" smtClean="0"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i="1" smtClean="0"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e-CH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err="1" smtClean="0"/>
                            <a:t>Rrad</a:t>
                          </a:r>
                          <a:r>
                            <a:rPr lang="de-CH" dirty="0" smtClean="0"/>
                            <a:t> [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de-CH" dirty="0" smtClean="0"/>
                            <a:t>]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CH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smtClean="0"/>
                            <a:t>Richtidagramm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699352"/>
                  </p:ext>
                </p:extLst>
              </p:nvPr>
            </p:nvGraphicFramePr>
            <p:xfrm>
              <a:off x="4152900" y="4610100"/>
              <a:ext cx="45339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346200"/>
                    <a:gridCol w="15113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4434" r="-11221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err="1" smtClean="0"/>
                            <a:t>Rrad</a:t>
                          </a:r>
                          <a:r>
                            <a:rPr lang="de-CH" dirty="0" smtClean="0"/>
                            <a:t> [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de-CH" dirty="0" smtClean="0"/>
                            <a:t>]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CH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smtClean="0"/>
                            <a:t>Richtidagramm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>
                <a:solidFill>
                  <a:srgbClr val="FF0000"/>
                </a:solidFill>
              </a:rPr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 smtClean="0"/>
              <a:t>Stand &amp;Ausblick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535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Microsoft Office PowerPoint</Application>
  <PresentationFormat>Bildschirmpräsentation (4:3)</PresentationFormat>
  <Paragraphs>284</Paragraphs>
  <Slides>20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Office-Design</vt:lpstr>
      <vt:lpstr>2.4 GHz Antennensystem</vt:lpstr>
      <vt:lpstr>Inhalt</vt:lpstr>
      <vt:lpstr>Aufgabenstellung</vt:lpstr>
      <vt:lpstr>Ziele </vt:lpstr>
      <vt:lpstr>Vorgehensmodell</vt:lpstr>
      <vt:lpstr>Theorie I/VI </vt:lpstr>
      <vt:lpstr>Theorie II/VI </vt:lpstr>
      <vt:lpstr>Theorie III/VI </vt:lpstr>
      <vt:lpstr>Theorie IV/VI </vt:lpstr>
      <vt:lpstr>Theorie V/VI </vt:lpstr>
      <vt:lpstr>Theorie VI/VI </vt:lpstr>
      <vt:lpstr>Simulationen I/IV </vt:lpstr>
      <vt:lpstr>Simulationen II/IV </vt:lpstr>
      <vt:lpstr>Simulationen III/IV </vt:lpstr>
      <vt:lpstr>Simulationen IV/IV</vt:lpstr>
      <vt:lpstr>Anpassung </vt:lpstr>
      <vt:lpstr>Miniaturisierung I/II</vt:lpstr>
      <vt:lpstr>Miniaturisierung II/II</vt:lpstr>
      <vt:lpstr>Stand &amp; Ausblick</vt:lpstr>
      <vt:lpstr>Diskussion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Laurin Kraan</dc:creator>
  <cp:lastModifiedBy>marcel</cp:lastModifiedBy>
  <cp:revision>622</cp:revision>
  <cp:lastPrinted>2015-06-21T17:03:23Z</cp:lastPrinted>
  <dcterms:created xsi:type="dcterms:W3CDTF">2012-05-18T12:36:55Z</dcterms:created>
  <dcterms:modified xsi:type="dcterms:W3CDTF">2015-11-03T22:36:14Z</dcterms:modified>
</cp:coreProperties>
</file>