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1" r:id="rId3"/>
    <p:sldId id="290" r:id="rId4"/>
    <p:sldId id="329" r:id="rId5"/>
    <p:sldId id="291" r:id="rId6"/>
    <p:sldId id="310" r:id="rId7"/>
    <p:sldId id="330" r:id="rId8"/>
    <p:sldId id="301" r:id="rId9"/>
    <p:sldId id="331" r:id="rId10"/>
    <p:sldId id="332" r:id="rId11"/>
    <p:sldId id="333" r:id="rId12"/>
    <p:sldId id="311" r:id="rId13"/>
    <p:sldId id="313" r:id="rId14"/>
    <p:sldId id="314" r:id="rId15"/>
    <p:sldId id="315" r:id="rId16"/>
    <p:sldId id="316" r:id="rId17"/>
    <p:sldId id="317" r:id="rId18"/>
    <p:sldId id="294" r:id="rId19"/>
    <p:sldId id="318" r:id="rId20"/>
    <p:sldId id="319" r:id="rId21"/>
    <p:sldId id="320" r:id="rId22"/>
    <p:sldId id="322" r:id="rId23"/>
    <p:sldId id="321" r:id="rId24"/>
    <p:sldId id="323" r:id="rId25"/>
    <p:sldId id="324" r:id="rId26"/>
    <p:sldId id="304" r:id="rId27"/>
    <p:sldId id="303" r:id="rId28"/>
    <p:sldId id="325" r:id="rId29"/>
    <p:sldId id="305" r:id="rId30"/>
  </p:sldIdLst>
  <p:sldSz cx="9144000" cy="6858000" type="screen4x3"/>
  <p:notesSz cx="6669088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8531" autoAdjust="0"/>
  </p:normalViewPr>
  <p:slideViewPr>
    <p:cSldViewPr snapToGrid="0" snapToObjects="1">
      <p:cViewPr>
        <p:scale>
          <a:sx n="75" d="100"/>
          <a:sy n="75" d="100"/>
        </p:scale>
        <p:origin x="-660" y="-78"/>
      </p:cViewPr>
      <p:guideLst>
        <p:guide orient="horz" pos="545"/>
        <p:guide pos="5472"/>
      </p:guideLst>
    </p:cSldViewPr>
  </p:slideViewPr>
  <p:outlineViewPr>
    <p:cViewPr>
      <p:scale>
        <a:sx n="33" d="100"/>
        <a:sy n="33" d="100"/>
      </p:scale>
      <p:origin x="0" y="1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-2418" y="-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&amp;Theorie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&amp; 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22E5163D-3E95-4693-A615-3EA2AAA67F74}" type="presOf" srcId="{D4E7CCAB-A245-4F4E-AD00-61EBD1065CF5}" destId="{61F943CE-A297-4768-B590-E39BFC80BF96}" srcOrd="0" destOrd="0" presId="urn:microsoft.com/office/officeart/2005/8/layout/chevron1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F6FEB540-69F2-4F79-80D9-B023A0F6B189}" type="presOf" srcId="{5F2E91FA-FBB0-467A-8519-6D5B0C8C72F6}" destId="{64F020B0-2A37-4E03-943D-B35194525113}" srcOrd="0" destOrd="0" presId="urn:microsoft.com/office/officeart/2005/8/layout/chevron1"/>
    <dgm:cxn modelId="{65F90888-DFED-4413-910C-D1FC1022F59C}" type="presOf" srcId="{BB5988C3-A91D-4108-8C8A-18BB02F968AD}" destId="{CF7F7158-1BAE-4F50-9E82-E277FA64E07B}" srcOrd="0" destOrd="0" presId="urn:microsoft.com/office/officeart/2005/8/layout/chevron1"/>
    <dgm:cxn modelId="{E4A71939-1A8F-4262-8D29-EA39501B63C7}" type="presOf" srcId="{66E627A4-3E69-43FC-BE1A-C20B6C4B4C42}" destId="{03A2840D-4D91-4162-94E4-7A1D733B09B3}" srcOrd="0" destOrd="0" presId="urn:microsoft.com/office/officeart/2005/8/layout/chevron1"/>
    <dgm:cxn modelId="{A74E78EB-A4A1-4DDA-B727-AA7430DD972D}" type="presParOf" srcId="{61F943CE-A297-4768-B590-E39BFC80BF96}" destId="{CF7F7158-1BAE-4F50-9E82-E277FA64E07B}" srcOrd="0" destOrd="0" presId="urn:microsoft.com/office/officeart/2005/8/layout/chevron1"/>
    <dgm:cxn modelId="{34D65468-FED8-4EEB-BBC4-67F30CBBEBD3}" type="presParOf" srcId="{61F943CE-A297-4768-B590-E39BFC80BF96}" destId="{73C0D82F-E0BB-4DC2-9210-21C85E642B93}" srcOrd="1" destOrd="0" presId="urn:microsoft.com/office/officeart/2005/8/layout/chevron1"/>
    <dgm:cxn modelId="{7A803D0E-F30E-4219-8699-8C834AA64636}" type="presParOf" srcId="{61F943CE-A297-4768-B590-E39BFC80BF96}" destId="{03A2840D-4D91-4162-94E4-7A1D733B09B3}" srcOrd="2" destOrd="0" presId="urn:microsoft.com/office/officeart/2005/8/layout/chevron1"/>
    <dgm:cxn modelId="{50EFBA78-F3D7-445C-9E6E-AFAABE60B668}" type="presParOf" srcId="{61F943CE-A297-4768-B590-E39BFC80BF96}" destId="{82F4E711-6F98-4E86-822C-4D1300442D5A}" srcOrd="3" destOrd="0" presId="urn:microsoft.com/office/officeart/2005/8/layout/chevron1"/>
    <dgm:cxn modelId="{F32CF2EB-81C4-44F3-A9F2-4BB6F09AB8BC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&amp;Theorie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&amp; 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387D9-D870-C44A-8A91-8A55480CFFE2}" type="datetimeFigureOut">
              <a:rPr lang="de-DE" smtClean="0"/>
              <a:pPr/>
              <a:t>02.11.2015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65F-6145-1443-861D-3C013F4B14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926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FB40-470F-2A41-90CC-9A4F38D2F587}" type="datetimeFigureOut">
              <a:rPr lang="de-DE" smtClean="0"/>
              <a:pPr/>
              <a:t>02.11.2015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BC78-0AF4-A74D-A9B0-D2AA74B8B1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744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34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</a:t>
            </a:r>
            <a:r>
              <a:rPr lang="de-CH" baseline="0" dirty="0" smtClean="0"/>
              <a:t>&lt;&lt;Lambda</a:t>
            </a:r>
          </a:p>
          <a:p>
            <a:r>
              <a:rPr lang="de-CH" baseline="0" dirty="0" smtClean="0"/>
              <a:t>I entlang der Stromschlaufe kann </a:t>
            </a:r>
            <a:r>
              <a:rPr lang="de-CH" baseline="0" smtClean="0"/>
              <a:t>als konstant angenommen werden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Da das 2d E(</a:t>
            </a:r>
            <a:r>
              <a:rPr lang="de-CH" baseline="0" dirty="0" err="1" smtClean="0"/>
              <a:t>theta</a:t>
            </a:r>
            <a:r>
              <a:rPr lang="de-CH" baseline="0" dirty="0" smtClean="0"/>
              <a:t>) um die </a:t>
            </a:r>
            <a:r>
              <a:rPr lang="de-CH" baseline="0" dirty="0" err="1" smtClean="0"/>
              <a:t>vertikalachse</a:t>
            </a:r>
            <a:r>
              <a:rPr lang="de-CH" baseline="0" dirty="0" smtClean="0"/>
              <a:t> drehen um </a:t>
            </a:r>
            <a:r>
              <a:rPr lang="de-CH" baseline="0" dirty="0" err="1" smtClean="0"/>
              <a:t>phi</a:t>
            </a:r>
            <a:r>
              <a:rPr lang="de-CH" baseline="0" dirty="0" smtClean="0"/>
              <a:t> von 0 bis 2pi</a:t>
            </a:r>
          </a:p>
          <a:p>
            <a:r>
              <a:rPr lang="de-CH" baseline="0" dirty="0" smtClean="0"/>
              <a:t>Es ergibt einen Torus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>
              <a:effectLst/>
            </a:endParaRP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Char char="§"/>
            </a:pPr>
            <a:r>
              <a:rPr lang="de-DE" dirty="0" smtClean="0"/>
              <a:t>Dipol Antenne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Loop Antenne</a:t>
            </a:r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dirty="0" smtClean="0"/>
              <a:t>Freiraum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Mit ABS Stück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Verhalten bei Verkürzung von λ/2 auf λ/10</a:t>
            </a:r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baseline="0" dirty="0" smtClean="0"/>
              <a:t>Stromverteilung aufzeigen</a:t>
            </a:r>
          </a:p>
          <a:p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 sin( k( l −  </a:t>
            </a:r>
            <a:r>
              <a:rPr lang="pl-P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57200" y="4220266"/>
            <a:ext cx="8001000" cy="192786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Erstellen der PPT Vorlagen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6302829"/>
            <a:ext cx="9139238" cy="55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1" descr="hslu_d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8246" y="-102563"/>
            <a:ext cx="8041966" cy="217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829300" y="0"/>
            <a:ext cx="3314700" cy="100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GOLFSONIC_transparen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t="19180" r="12048" b="33467"/>
          <a:stretch/>
        </p:blipFill>
        <p:spPr>
          <a:xfrm>
            <a:off x="6019800" y="330200"/>
            <a:ext cx="2755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3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492875"/>
            <a:ext cx="9144000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76552"/>
            <a:ext cx="8229600" cy="529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Univers 45 Light"/>
                <a:cs typeface="Univers 45 Light"/>
              </a:defRPr>
            </a:lvl1pPr>
          </a:lstStyle>
          <a:p>
            <a:r>
              <a:rPr lang="de-CH" smtClean="0"/>
              <a:t>04.11.2015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492876"/>
            <a:ext cx="3060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fld id="{EC69B803-821D-A84B-93A1-9F4ECA350C9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44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Univers 45 Light"/>
          <a:ea typeface="+mj-ea"/>
          <a:cs typeface="Univers 45 Light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Univers 45 Light"/>
          <a:ea typeface="+mn-ea"/>
          <a:cs typeface="Univers 45 Light"/>
        </a:defRPr>
      </a:lvl1pPr>
      <a:lvl2pPr marL="355600" indent="-1905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Univers 45 Light"/>
          <a:ea typeface="+mn-ea"/>
          <a:cs typeface="Univers 45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80060" y="4770328"/>
            <a:ext cx="8379736" cy="16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Univers 45 Light"/>
                <a:ea typeface="+mj-ea"/>
                <a:cs typeface="Univers 45 Light"/>
              </a:defRPr>
            </a:lvl1pPr>
          </a:lstStyle>
          <a:p>
            <a:r>
              <a:rPr lang="de-DE" sz="1800" dirty="0" smtClean="0"/>
              <a:t>Marcel Erismann</a:t>
            </a:r>
            <a:endParaRPr lang="de-DE" sz="2200" dirty="0" smtClean="0"/>
          </a:p>
          <a:p>
            <a:endParaRPr lang="de-DE" sz="1800" dirty="0"/>
          </a:p>
          <a:p>
            <a:r>
              <a:rPr lang="de-DE" sz="1800" dirty="0" smtClean="0"/>
              <a:t>Horw, 04. November 2015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480059" y="1877509"/>
            <a:ext cx="5074073" cy="2769423"/>
          </a:xfrm>
        </p:spPr>
        <p:txBody>
          <a:bodyPr>
            <a:normAutofit/>
          </a:bodyPr>
          <a:lstStyle/>
          <a:p>
            <a:r>
              <a:rPr lang="de-CH" sz="4400" dirty="0" smtClean="0"/>
              <a:t>2.4 GHz</a:t>
            </a:r>
            <a:br>
              <a:rPr lang="de-CH" sz="4400" dirty="0" smtClean="0"/>
            </a:br>
            <a:r>
              <a:rPr lang="de-CH" sz="4400" dirty="0" smtClean="0"/>
              <a:t>Antennensystem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4646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V/VI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Theorie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Loop Antenne</a:t>
            </a:r>
            <a:endParaRPr lang="de-DE" sz="2000" dirty="0"/>
          </a:p>
          <a:p>
            <a:r>
              <a:rPr lang="de-DE" sz="2000" dirty="0" smtClean="0"/>
              <a:t>Feld</a:t>
            </a:r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8" name="Bild 7" descr="EFeldLo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614323"/>
            <a:ext cx="5190067" cy="35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V/VI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Theorie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Dipol und Loop Antenne</a:t>
            </a:r>
            <a:endParaRPr lang="de-DE" sz="2000" dirty="0"/>
          </a:p>
          <a:p>
            <a:r>
              <a:rPr lang="de-DE" sz="2000" dirty="0" smtClean="0"/>
              <a:t>Feld</a:t>
            </a:r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2154096"/>
            <a:ext cx="7353300" cy="39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Elementarstrahler </a:t>
            </a:r>
            <a:r>
              <a:rPr lang="en-US" dirty="0" smtClean="0"/>
              <a:t>III/IV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Funktionsprinzip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Simulieren von Dipol und Loop Antennen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0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…. </a:t>
            </a:r>
            <a:r>
              <a:rPr lang="en-US" dirty="0"/>
              <a:t>IV/IV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Funktionsprinzip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</a:t>
            </a:r>
          </a:p>
          <a:p>
            <a:r>
              <a:rPr lang="de-DE" sz="2000" dirty="0" smtClean="0"/>
              <a:t>..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4860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… </a:t>
            </a:r>
            <a:r>
              <a:rPr lang="en-US" dirty="0" smtClean="0"/>
              <a:t>I/V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</a:t>
            </a:r>
            <a:r>
              <a:rPr lang="de-DE" sz="1400" dirty="0">
                <a:solidFill>
                  <a:srgbClr val="C0504D"/>
                </a:solidFill>
              </a:rPr>
              <a:t>Hinführende Beispiele</a:t>
            </a:r>
            <a:r>
              <a:rPr lang="de-DE" sz="1400" dirty="0"/>
              <a:t>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…</a:t>
            </a:r>
          </a:p>
          <a:p>
            <a:r>
              <a:rPr lang="de-DE" sz="2000" dirty="0" smtClean="0"/>
              <a:t>..</a:t>
            </a:r>
          </a:p>
          <a:p>
            <a:r>
              <a:rPr lang="de-DE" sz="2000" dirty="0" smtClean="0"/>
              <a:t>…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749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… </a:t>
            </a:r>
            <a:r>
              <a:rPr lang="en-US" dirty="0" smtClean="0"/>
              <a:t>II/V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</a:t>
            </a:r>
            <a:r>
              <a:rPr lang="de-DE" sz="1400" dirty="0">
                <a:solidFill>
                  <a:srgbClr val="C0504D"/>
                </a:solidFill>
              </a:rPr>
              <a:t>Hinführende Beispiele</a:t>
            </a:r>
            <a:r>
              <a:rPr lang="de-DE" sz="1400" dirty="0"/>
              <a:t>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8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… </a:t>
            </a:r>
            <a:r>
              <a:rPr lang="en-US" dirty="0" smtClean="0"/>
              <a:t>III/V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</a:t>
            </a:r>
            <a:r>
              <a:rPr lang="de-DE" sz="1400" dirty="0">
                <a:solidFill>
                  <a:srgbClr val="C0504D"/>
                </a:solidFill>
              </a:rPr>
              <a:t>Hinführende Beispiele</a:t>
            </a:r>
            <a:r>
              <a:rPr lang="de-DE" sz="1400" dirty="0"/>
              <a:t>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…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18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…</a:t>
            </a:r>
            <a:r>
              <a:rPr lang="en-US" dirty="0" smtClean="0"/>
              <a:t>IV/V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</a:t>
            </a:r>
            <a:r>
              <a:rPr lang="de-DE" sz="1400" dirty="0">
                <a:solidFill>
                  <a:srgbClr val="C0504D"/>
                </a:solidFill>
              </a:rPr>
              <a:t>Hinführende Beispiele</a:t>
            </a:r>
            <a:r>
              <a:rPr lang="de-DE" sz="1400" dirty="0"/>
              <a:t>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….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5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de-CH" dirty="0" smtClean="0"/>
              <a:t>… </a:t>
            </a:r>
            <a:r>
              <a:rPr lang="en-US" dirty="0" smtClean="0"/>
              <a:t>I/VII</a:t>
            </a:r>
            <a:r>
              <a:rPr lang="en-US" dirty="0"/>
              <a:t>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0" lvl="1" indent="0">
              <a:buNone/>
            </a:pPr>
            <a:r>
              <a:rPr lang="de-CH" sz="2200" dirty="0" smtClean="0"/>
              <a:t>….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 smtClean="0"/>
          </a:p>
          <a:p>
            <a:pPr lvl="1"/>
            <a:endParaRPr lang="en-GB" dirty="0"/>
          </a:p>
          <a:p>
            <a:pPr lvl="2"/>
            <a:endParaRPr lang="en-GB" sz="2000" dirty="0">
              <a:latin typeface="Univers 45 Light"/>
              <a:cs typeface="Univers 45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566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CH" dirty="0" smtClean="0"/>
              <a:t>… </a:t>
            </a:r>
            <a:r>
              <a:rPr lang="en-US" dirty="0" smtClean="0"/>
              <a:t>II/</a:t>
            </a:r>
            <a:r>
              <a:rPr lang="en-US" dirty="0"/>
              <a:t>VIII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0" lvl="1" indent="0">
              <a:buNone/>
            </a:pPr>
            <a:r>
              <a:rPr lang="de-CH" sz="2200" dirty="0" smtClean="0"/>
              <a:t>..</a:t>
            </a:r>
            <a:endParaRPr lang="de-DE" sz="2200" dirty="0" smtClean="0"/>
          </a:p>
          <a:p>
            <a:pPr marL="1651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GB" dirty="0"/>
          </a:p>
          <a:p>
            <a:pPr lvl="2"/>
            <a:endParaRPr lang="en-GB" sz="2000" dirty="0">
              <a:latin typeface="Univers 45 Light"/>
              <a:cs typeface="Univers 45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600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Ziele der Arbeit </a:t>
            </a:r>
            <a:endParaRPr lang="de-DE" sz="1000" dirty="0" smtClean="0"/>
          </a:p>
          <a:p>
            <a:r>
              <a:rPr lang="de-DE" dirty="0" smtClean="0"/>
              <a:t>Arbeitspakete</a:t>
            </a:r>
          </a:p>
          <a:p>
            <a:r>
              <a:rPr lang="de-DE" dirty="0" smtClean="0"/>
              <a:t>Theorie</a:t>
            </a:r>
          </a:p>
          <a:p>
            <a:r>
              <a:rPr lang="de-DE" dirty="0" smtClean="0"/>
              <a:t>Elementarstrahler</a:t>
            </a:r>
          </a:p>
          <a:p>
            <a:r>
              <a:rPr lang="de-DE" dirty="0" smtClean="0"/>
              <a:t>Ausblick</a:t>
            </a:r>
          </a:p>
          <a:p>
            <a:r>
              <a:rPr lang="de-DE" dirty="0" smtClean="0"/>
              <a:t>Reflexion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CH" dirty="0" smtClean="0"/>
              <a:t>…. </a:t>
            </a:r>
            <a:r>
              <a:rPr lang="en-US" dirty="0" smtClean="0"/>
              <a:t>III/</a:t>
            </a:r>
            <a:r>
              <a:rPr lang="en-US" dirty="0"/>
              <a:t>VIII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0" lvl="1" indent="0">
              <a:buNone/>
            </a:pPr>
            <a:r>
              <a:rPr lang="de-DE" sz="2200" dirty="0" smtClean="0"/>
              <a:t>…</a:t>
            </a:r>
            <a:endParaRPr lang="de-DE" sz="2200" dirty="0"/>
          </a:p>
          <a:p>
            <a:pPr marL="1651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GB" dirty="0"/>
          </a:p>
          <a:p>
            <a:pPr lvl="2"/>
            <a:endParaRPr lang="en-GB" sz="2000" dirty="0">
              <a:latin typeface="Univers 45 Light"/>
              <a:cs typeface="Univers 45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600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CH" dirty="0" smtClean="0"/>
              <a:t>… </a:t>
            </a:r>
            <a:r>
              <a:rPr lang="en-US" dirty="0" smtClean="0"/>
              <a:t>IV/VIII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0" lvl="1" indent="0">
              <a:buNone/>
            </a:pPr>
            <a:r>
              <a:rPr lang="de-DE" sz="2200" dirty="0" smtClean="0"/>
              <a:t>…</a:t>
            </a:r>
            <a:endParaRPr lang="de-DE" sz="2200" dirty="0"/>
          </a:p>
          <a:p>
            <a:pPr marL="1651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GB" dirty="0"/>
          </a:p>
          <a:p>
            <a:pPr lvl="2"/>
            <a:endParaRPr lang="en-GB" sz="2000" dirty="0">
              <a:latin typeface="Univers 45 Light"/>
              <a:cs typeface="Univers 45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600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de-CH" dirty="0" smtClean="0"/>
              <a:t>… V</a:t>
            </a:r>
            <a:r>
              <a:rPr lang="en-US" dirty="0" smtClean="0"/>
              <a:t>I</a:t>
            </a:r>
            <a:r>
              <a:rPr lang="en-US" dirty="0"/>
              <a:t>/VIII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0" lvl="1" indent="0">
              <a:buNone/>
            </a:pPr>
            <a:r>
              <a:rPr lang="de-DE" sz="2200" dirty="0" smtClean="0"/>
              <a:t>…</a:t>
            </a:r>
          </a:p>
          <a:p>
            <a:pPr lvl="1"/>
            <a:endParaRPr lang="en-GB" dirty="0"/>
          </a:p>
          <a:p>
            <a:pPr lvl="2"/>
            <a:endParaRPr lang="en-GB" sz="2000" dirty="0">
              <a:latin typeface="Univers 45 Light"/>
              <a:cs typeface="Univers 45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982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CH" dirty="0" smtClean="0"/>
              <a:t>… </a:t>
            </a:r>
            <a:r>
              <a:rPr lang="en-US" dirty="0" smtClean="0"/>
              <a:t>V/VIII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0" lvl="1" indent="0">
              <a:buNone/>
            </a:pPr>
            <a:r>
              <a:rPr lang="de-DE" sz="2200" dirty="0" smtClean="0"/>
              <a:t>…</a:t>
            </a:r>
          </a:p>
          <a:p>
            <a:pPr lvl="1"/>
            <a:endParaRPr lang="de-DE" dirty="0" smtClean="0"/>
          </a:p>
          <a:p>
            <a:pPr lvl="1"/>
            <a:endParaRPr lang="en-GB" dirty="0"/>
          </a:p>
          <a:p>
            <a:pPr lvl="2"/>
            <a:endParaRPr lang="en-GB" sz="2000" dirty="0">
              <a:latin typeface="Univers 45 Light"/>
              <a:cs typeface="Univers 45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600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de-CH" dirty="0" smtClean="0"/>
              <a:t>… V</a:t>
            </a:r>
            <a:r>
              <a:rPr lang="en-US" dirty="0" smtClean="0"/>
              <a:t>II</a:t>
            </a:r>
            <a:r>
              <a:rPr lang="en-US" dirty="0"/>
              <a:t>/VIII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0" lvl="1" indent="0">
              <a:buNone/>
            </a:pPr>
            <a:r>
              <a:rPr lang="de-DE" sz="2200" dirty="0" smtClean="0"/>
              <a:t>…</a:t>
            </a:r>
          </a:p>
          <a:p>
            <a:pPr lvl="1"/>
            <a:endParaRPr lang="en-GB" dirty="0"/>
          </a:p>
          <a:p>
            <a:pPr lvl="2"/>
            <a:endParaRPr lang="en-GB" sz="2000" dirty="0">
              <a:latin typeface="Univers 45 Light"/>
              <a:cs typeface="Univers 45 Ligh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982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de-CH" dirty="0" smtClean="0"/>
              <a:t>… V</a:t>
            </a:r>
            <a:r>
              <a:rPr lang="en-US" dirty="0" smtClean="0"/>
              <a:t>III</a:t>
            </a:r>
            <a:r>
              <a:rPr lang="en-US" dirty="0"/>
              <a:t>/VIII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200" dirty="0" smtClean="0"/>
              <a:t>….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</a:t>
            </a:r>
            <a:r>
              <a:rPr lang="de-DE" sz="1400" dirty="0">
                <a:solidFill>
                  <a:schemeClr val="accent2"/>
                </a:solidFill>
              </a:rPr>
              <a:t>Bauanleitung</a:t>
            </a:r>
            <a:r>
              <a:rPr lang="de-DE" sz="1400" dirty="0"/>
              <a:t>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72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5245967"/>
          </a:xfrm>
        </p:spPr>
        <p:txBody>
          <a:bodyPr>
            <a:normAutofit/>
          </a:bodyPr>
          <a:lstStyle/>
          <a:p>
            <a:pPr lvl="1"/>
            <a:r>
              <a:rPr lang="de-CH" dirty="0" smtClean="0"/>
              <a:t>…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  <a:p>
            <a:pPr lvl="1"/>
            <a:r>
              <a:rPr lang="de-CH" dirty="0" smtClean="0"/>
              <a:t>…</a:t>
            </a:r>
            <a:endParaRPr lang="de-CH" dirty="0"/>
          </a:p>
          <a:p>
            <a:pPr lvl="1"/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Bauanleitung| </a:t>
            </a:r>
            <a:r>
              <a:rPr lang="de-DE" sz="1400" dirty="0">
                <a:solidFill>
                  <a:schemeClr val="accent2"/>
                </a:solidFill>
              </a:rPr>
              <a:t>Ausblick</a:t>
            </a:r>
            <a:r>
              <a:rPr lang="de-DE" sz="1400" dirty="0"/>
              <a:t>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071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Reflexion </a:t>
            </a:r>
            <a:r>
              <a:rPr lang="en-US" dirty="0" smtClean="0"/>
              <a:t>I/II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31837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CH" dirty="0"/>
              <a:t>Projektbezogenes </a:t>
            </a:r>
            <a:r>
              <a:rPr lang="de-CH" dirty="0" smtClean="0"/>
              <a:t>Fazit</a:t>
            </a:r>
            <a:endParaRPr lang="de-DE" sz="2200" dirty="0" smtClean="0"/>
          </a:p>
          <a:p>
            <a:pPr marL="273050" indent="-285750"/>
            <a:r>
              <a:rPr lang="de-CH" sz="2000" dirty="0" smtClean="0"/>
              <a:t>..</a:t>
            </a:r>
          </a:p>
          <a:p>
            <a:pPr marL="273050" indent="-285750"/>
            <a:r>
              <a:rPr lang="de-CH" sz="2000" dirty="0" smtClean="0"/>
              <a:t>…</a:t>
            </a:r>
          </a:p>
          <a:p>
            <a:pPr marL="273050" indent="-285750"/>
            <a:r>
              <a:rPr lang="de-CH" sz="2000" dirty="0" smtClean="0"/>
              <a:t>..</a:t>
            </a:r>
            <a:endParaRPr lang="de-DE" sz="2000" dirty="0" smtClean="0"/>
          </a:p>
          <a:p>
            <a:pPr marL="273050" indent="-285750"/>
            <a:r>
              <a:rPr lang="de-DE" sz="2000" dirty="0" smtClean="0"/>
              <a:t>..</a:t>
            </a:r>
          </a:p>
          <a:p>
            <a:pPr marL="273050" indent="-285750"/>
            <a:endParaRPr lang="de-DE" sz="2000" dirty="0" smtClean="0"/>
          </a:p>
          <a:p>
            <a:pPr marL="273050" indent="-285750"/>
            <a:endParaRPr lang="de-DE" sz="2000" dirty="0" smtClean="0"/>
          </a:p>
          <a:p>
            <a:pPr marL="273050" indent="-285750"/>
            <a:endParaRPr lang="en-GB" sz="2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Bauanleitung| </a:t>
            </a:r>
            <a:r>
              <a:rPr lang="de-DE" sz="1400" dirty="0" smtClean="0"/>
              <a:t>Ausblick | </a:t>
            </a:r>
            <a:r>
              <a:rPr lang="en-GB" sz="1400" dirty="0">
                <a:solidFill>
                  <a:srgbClr val="C0504D"/>
                </a:solidFill>
              </a:rPr>
              <a:t>Reflexion </a:t>
            </a:r>
            <a:endParaRPr lang="de-DE" sz="1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Reflexion </a:t>
            </a:r>
            <a:r>
              <a:rPr lang="en-US" dirty="0" smtClean="0"/>
              <a:t>I</a:t>
            </a:r>
            <a:r>
              <a:rPr lang="en-US" dirty="0"/>
              <a:t>I</a:t>
            </a:r>
            <a:r>
              <a:rPr lang="en-US" dirty="0" smtClean="0"/>
              <a:t>/</a:t>
            </a:r>
            <a:r>
              <a:rPr lang="en-US" dirty="0"/>
              <a:t>II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31837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CH" dirty="0" smtClean="0"/>
              <a:t>Persönliches Fazit</a:t>
            </a:r>
            <a:endParaRPr lang="de-DE" sz="2200" dirty="0" smtClean="0"/>
          </a:p>
          <a:p>
            <a:pPr marL="273050" indent="-285750"/>
            <a:r>
              <a:rPr lang="de-DE" sz="2000" dirty="0" smtClean="0"/>
              <a:t>…</a:t>
            </a:r>
          </a:p>
          <a:p>
            <a:pPr marL="273050" indent="-285750"/>
            <a:r>
              <a:rPr lang="de-DE" sz="2000" dirty="0" smtClean="0"/>
              <a:t>…</a:t>
            </a:r>
          </a:p>
          <a:p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273050" indent="-285750"/>
            <a:endParaRPr lang="de-DE" sz="2000" dirty="0" smtClean="0"/>
          </a:p>
          <a:p>
            <a:pPr marL="273050" indent="-285750"/>
            <a:endParaRPr lang="en-GB" sz="2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Funktionsprinzip| Hinführende Beispiele| Bauanleitung| </a:t>
            </a:r>
            <a:r>
              <a:rPr lang="de-DE" sz="1400" dirty="0" smtClean="0"/>
              <a:t>Ausblick | </a:t>
            </a:r>
            <a:r>
              <a:rPr lang="en-GB" sz="1400" dirty="0">
                <a:solidFill>
                  <a:srgbClr val="C0504D"/>
                </a:solidFill>
              </a:rPr>
              <a:t>Reflexion </a:t>
            </a:r>
            <a:endParaRPr lang="de-DE" sz="1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Diskussion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8" name="Picture 4" descr="http://atlantykron.org/reference/atlantykron-discussion-group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7" t="-3183" r="-400" b="-1"/>
          <a:stretch/>
        </p:blipFill>
        <p:spPr bwMode="auto">
          <a:xfrm>
            <a:off x="2363495" y="1368046"/>
            <a:ext cx="4189707" cy="495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Einarbeiten in die Eigenschaften elektrisch kleiner Antennen. </a:t>
            </a:r>
          </a:p>
          <a:p>
            <a:r>
              <a:rPr lang="de-DE" dirty="0"/>
              <a:t>Einarbeiten in das Simulationswerkzeug Empire </a:t>
            </a:r>
            <a:r>
              <a:rPr lang="de-DE" dirty="0" err="1"/>
              <a:t>XCcel</a:t>
            </a:r>
            <a:r>
              <a:rPr lang="de-DE" dirty="0"/>
              <a:t> (3D EM-Simulation). </a:t>
            </a:r>
          </a:p>
          <a:p>
            <a:r>
              <a:rPr lang="de-DE" dirty="0"/>
              <a:t>Modellierung möglicher Lösungsansätze einer symmetrisch gespeisten Loop Antenne und Simulation der Parameter: Antennengüte Q, Impedanz, Abstrahleffizienz, Richtwirkung und relative Bandbreite. </a:t>
            </a:r>
          </a:p>
          <a:p>
            <a:r>
              <a:rPr lang="de-DE" dirty="0"/>
              <a:t>Anpassung an die komplexe Impedanz des Transceivers. </a:t>
            </a:r>
          </a:p>
          <a:p>
            <a:r>
              <a:rPr lang="de-DE" dirty="0"/>
              <a:t>Herstellung eines Funktionsmusters und Ausmessen der Antennenparameter des Funktionsmusters.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C0504D"/>
                </a:solidFill>
              </a:rPr>
              <a:t>Aufgabenstellung</a:t>
            </a:r>
            <a:r>
              <a:rPr lang="de-DE" sz="1400" dirty="0"/>
              <a:t>| Arbeitspakete| </a:t>
            </a:r>
            <a:r>
              <a:rPr lang="de-DE" sz="1400" dirty="0" smtClean="0"/>
              <a:t>Theorie | </a:t>
            </a:r>
            <a:r>
              <a:rPr lang="de-DE" sz="1400" dirty="0"/>
              <a:t>Hinführende Beispiele| </a:t>
            </a:r>
            <a:r>
              <a:rPr lang="de-DE" sz="1400" dirty="0" smtClean="0"/>
              <a:t>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778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 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Ziele an die BDA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Theorie des Abstrahlverhalten der Elementarstrahlern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Dipol und Loop Antenne </a:t>
                </a:r>
                <a:r>
                  <a:rPr lang="de-DE" dirty="0" smtClean="0"/>
                  <a:t>simulieren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Lösungsansätze </a:t>
                </a:r>
                <a:r>
                  <a:rPr lang="de-DE" dirty="0"/>
                  <a:t>für symmetrische Antennen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Lösungen für ein </a:t>
                </a:r>
                <a:r>
                  <a:rPr lang="de-DE" dirty="0" err="1"/>
                  <a:t>Anpassnetzwerk</a:t>
                </a:r>
                <a:r>
                  <a:rPr lang="de-DE" dirty="0"/>
                  <a:t> und eine Verbindungsleitung zwischen Quelle und Antenne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Funktionsmuster ausmessen und dokumentieren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 smtClean="0"/>
              </a:p>
              <a:p>
                <a:r>
                  <a:rPr lang="de-DE" dirty="0" smtClean="0"/>
                  <a:t>Wünsche des Kunden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 smtClean="0"/>
                  <a:t>Freiraum 10 m </a:t>
                </a:r>
                <a:r>
                  <a:rPr lang="de-DE" dirty="0"/>
                  <a:t>Distanz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 smtClean="0"/>
                  <a:t>Kugelförmige </a:t>
                </a:r>
                <a:r>
                  <a:rPr lang="de-DE" dirty="0"/>
                  <a:t>Abstrahlung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/>
                  <a:t>6 dB Reserve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/>
                  <a:t>Gewinn der Empfangsantenne G=1 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/>
                  <a:t>Sendeleistung 0dBm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/>
                  <a:t>S11 Dämpfung der Sendeantenne soll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de-DE" dirty="0"/>
                  <a:t>10dB sein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125" b="-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</a:t>
            </a:r>
            <a:r>
              <a:rPr lang="de-DE" sz="1400" dirty="0" smtClean="0">
                <a:solidFill>
                  <a:srgbClr val="FF0000"/>
                </a:solidFill>
              </a:rPr>
              <a:t>Ziele</a:t>
            </a:r>
            <a:r>
              <a:rPr lang="de-DE" sz="1400" dirty="0" smtClean="0"/>
              <a:t> | </a:t>
            </a:r>
            <a:r>
              <a:rPr lang="de-DE" sz="1400" dirty="0"/>
              <a:t>Funktionsprinzip| Hinführende Beispiele| </a:t>
            </a:r>
            <a:r>
              <a:rPr lang="de-DE" sz="1400" dirty="0" smtClean="0"/>
              <a:t>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366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Vorgehensmodel</a:t>
            </a:r>
            <a:endParaRPr lang="de-CH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039286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</a:t>
            </a:r>
            <a:r>
              <a:rPr lang="de-DE" sz="1400" dirty="0" smtClean="0"/>
              <a:t>| Ziele </a:t>
            </a:r>
            <a:r>
              <a:rPr lang="de-DE" sz="1400" dirty="0"/>
              <a:t> | </a:t>
            </a:r>
            <a:r>
              <a:rPr lang="de-DE" sz="1400" dirty="0" smtClean="0">
                <a:solidFill>
                  <a:srgbClr val="C0504D"/>
                </a:solidFill>
              </a:rPr>
              <a:t>Vorgehensmodel</a:t>
            </a:r>
            <a:r>
              <a:rPr lang="de-DE" sz="1400" dirty="0" smtClean="0"/>
              <a:t>| </a:t>
            </a:r>
            <a:r>
              <a:rPr lang="de-DE" sz="1400" dirty="0"/>
              <a:t>Funktionsprinzip|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1" y="33147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Abstrahlverhalten von </a:t>
            </a:r>
            <a:r>
              <a:rPr lang="de-CH" dirty="0"/>
              <a:t>Elementarstrahlern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Elektromagnetische Feldausbreitung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von Elementarstrahlern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3314701" y="33528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Resonanzfrequenz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bei Verkürzung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 smtClean="0"/>
              <a:t>Anpassnetzwerk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101" y="3365500"/>
            <a:ext cx="252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Funktionsmuster aus den Designs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Messen </a:t>
            </a:r>
            <a:r>
              <a:rPr lang="de-CH" dirty="0"/>
              <a:t>der Antennenparameter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Vergleich der Simulationen mit den Messwerten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1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65200" lvl="2" indent="-177800"/>
            <a:endParaRPr lang="en-GB" dirty="0" smtClean="0"/>
          </a:p>
          <a:p>
            <a:pPr marL="965200" lvl="2" indent="-177800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</a:t>
            </a:r>
            <a:r>
              <a:rPr lang="de-DE" sz="1400" dirty="0"/>
              <a:t>Ziele | </a:t>
            </a:r>
            <a:r>
              <a:rPr lang="de-DE" sz="1400" dirty="0" err="1" smtClean="0"/>
              <a:t>Vorgehnensmodel</a:t>
            </a:r>
            <a:r>
              <a:rPr lang="de-DE" sz="1400" dirty="0" smtClean="0"/>
              <a:t> | </a:t>
            </a:r>
            <a:r>
              <a:rPr lang="de-DE" sz="1400" dirty="0" smtClean="0">
                <a:solidFill>
                  <a:srgbClr val="C0504D"/>
                </a:solidFill>
              </a:rPr>
              <a:t>Theorie</a:t>
            </a:r>
            <a:r>
              <a:rPr lang="de-DE" sz="1400" dirty="0" smtClean="0"/>
              <a:t>| </a:t>
            </a:r>
            <a:r>
              <a:rPr lang="de-DE" sz="1400" dirty="0"/>
              <a:t>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12" name="Inhaltsplatzhalter 10"/>
          <p:cNvSpPr txBox="1">
            <a:spLocks/>
          </p:cNvSpPr>
          <p:nvPr/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1pPr>
            <a:lvl2pPr marL="355600" indent="-1905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 smtClean="0"/>
              <a:t>Symmetrische Antennen</a:t>
            </a:r>
          </a:p>
          <a:p>
            <a:r>
              <a:rPr lang="de-DE" sz="2000" dirty="0" smtClean="0"/>
              <a:t>Elementarstrahler</a:t>
            </a:r>
          </a:p>
          <a:p>
            <a:pPr lvl="1">
              <a:buFont typeface="Wingdings" charset="2"/>
              <a:buChar char="§"/>
            </a:pPr>
            <a:r>
              <a:rPr lang="de-DE" sz="1800" dirty="0"/>
              <a:t>Hertzscher </a:t>
            </a:r>
            <a:r>
              <a:rPr lang="de-DE" sz="1800" dirty="0" smtClean="0"/>
              <a:t>Dipol</a:t>
            </a:r>
          </a:p>
          <a:p>
            <a:pPr lvl="1">
              <a:buFont typeface="Wingdings" charset="2"/>
              <a:buChar char="§"/>
            </a:pPr>
            <a:r>
              <a:rPr lang="de-DE" sz="1800" dirty="0" smtClean="0"/>
              <a:t>Dipol Antenne</a:t>
            </a:r>
            <a:endParaRPr lang="de-DE" sz="1800" dirty="0"/>
          </a:p>
          <a:p>
            <a:pPr lvl="1">
              <a:buFont typeface="Wingdings" charset="2"/>
              <a:buChar char="§"/>
            </a:pPr>
            <a:r>
              <a:rPr lang="de-DE" sz="1800" dirty="0" err="1"/>
              <a:t>Fitzgeraldscher</a:t>
            </a:r>
            <a:r>
              <a:rPr lang="de-DE" sz="1800" dirty="0"/>
              <a:t> </a:t>
            </a:r>
            <a:r>
              <a:rPr lang="de-DE" sz="1800" dirty="0" smtClean="0"/>
              <a:t>Dipol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Loop Antenne</a:t>
            </a:r>
          </a:p>
          <a:p>
            <a:pPr marL="0" indent="0">
              <a:buNone/>
            </a:pP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42851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Theorie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Herzscher Dipol</a:t>
                </a:r>
                <a:endParaRPr lang="de-DE" sz="2000" dirty="0"/>
              </a:p>
              <a:p>
                <a:r>
                  <a:rPr lang="de-DE" sz="2000" dirty="0"/>
                  <a:t>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𝜔𝜀</m:t>
                            </m:r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𝜔𝜇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𝜔𝜀</m:t>
                            </m:r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/>
              </a:p>
              <a:p>
                <a:endParaRPr lang="de-DE" sz="2000" dirty="0"/>
              </a:p>
              <a:p>
                <a:r>
                  <a:rPr lang="de-DE" sz="2000" dirty="0"/>
                  <a:t>Fern 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=0</m:t>
                    </m:r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𝜔𝜇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 smtClean="0"/>
                  <a:t>.</a:t>
                </a:r>
                <a:endParaRPr lang="de-DE" sz="2000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6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III/VI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Theorie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Fitzgeraldscher</a:t>
                </a:r>
                <a:r>
                  <a:rPr lang="de-DE" sz="2400" dirty="0"/>
                  <a:t> Dipol</a:t>
                </a:r>
                <a:endParaRPr lang="de-DE" sz="2400" dirty="0" smtClean="0"/>
              </a:p>
              <a:p>
                <a:r>
                  <a:rPr lang="de-DE" sz="2000" dirty="0"/>
                  <a:t>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i="1">
                            <a:latin typeface="Cambria Math"/>
                          </a:rPr>
                          <m:t> </m:t>
                        </m:r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𝑛𝐼𝑆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/>
              </a:p>
              <a:p>
                <a:endParaRPr lang="de-DE" sz="2000" dirty="0"/>
              </a:p>
              <a:p>
                <a:r>
                  <a:rPr lang="de-DE" sz="2000" dirty="0"/>
                  <a:t>Fern 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=0</m:t>
                    </m:r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𝑛𝐼𝑆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:endParaRPr lang="de-CH" sz="18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2000" dirty="0" smtClean="0"/>
                  <a:t>.</a:t>
                </a:r>
                <a:endParaRPr lang="de-DE" sz="2000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37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IV/V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Theorie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Dipol Antenne</a:t>
            </a:r>
            <a:endParaRPr lang="de-DE" sz="2000" dirty="0"/>
          </a:p>
          <a:p>
            <a:r>
              <a:rPr lang="de-DE" sz="2000" dirty="0" smtClean="0"/>
              <a:t>2l=</a:t>
            </a:r>
            <a:r>
              <a:rPr lang="de-DE" sz="2000" dirty="0" err="1" smtClean="0"/>
              <a:t>λ</a:t>
            </a:r>
            <a:r>
              <a:rPr lang="de-DE" sz="2000" dirty="0" smtClean="0"/>
              <a:t>/2 Antenne</a:t>
            </a:r>
          </a:p>
          <a:p>
            <a:r>
              <a:rPr lang="de-DE" sz="2000" dirty="0"/>
              <a:t>d</a:t>
            </a:r>
            <a:r>
              <a:rPr lang="de-DE" sz="2000" dirty="0" smtClean="0"/>
              <a:t>&lt;&lt;</a:t>
            </a:r>
            <a:r>
              <a:rPr lang="de-DE" sz="2000" dirty="0" err="1" smtClean="0"/>
              <a:t>λ</a:t>
            </a:r>
            <a:endParaRPr lang="de-DE" sz="2000" dirty="0" smtClean="0"/>
          </a:p>
          <a:p>
            <a:r>
              <a:rPr lang="de-DE" sz="2000" dirty="0" smtClean="0"/>
              <a:t>Antenne ist in </a:t>
            </a:r>
            <a:r>
              <a:rPr lang="de-DE" sz="2000" dirty="0" err="1" smtClean="0"/>
              <a:t>z</a:t>
            </a:r>
            <a:r>
              <a:rPr lang="de-DE" sz="2000" dirty="0" smtClean="0"/>
              <a:t> Richtung angeordnet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8" name="Bild 7" descr="EFeldDip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2790465"/>
            <a:ext cx="5046133" cy="33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Microsoft Office PowerPoint</Application>
  <PresentationFormat>Bildschirmpräsentation (4:3)</PresentationFormat>
  <Paragraphs>337</Paragraphs>
  <Slides>29</Slides>
  <Notes>29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Office-Design</vt:lpstr>
      <vt:lpstr>2.4 GHz Antennensystem</vt:lpstr>
      <vt:lpstr>Inhalt</vt:lpstr>
      <vt:lpstr>Aufgabenstellung</vt:lpstr>
      <vt:lpstr>Ziele </vt:lpstr>
      <vt:lpstr>Vorgehensmodel</vt:lpstr>
      <vt:lpstr>Theorie I/VI </vt:lpstr>
      <vt:lpstr>Theorie II/VI </vt:lpstr>
      <vt:lpstr>Theorie III/VI </vt:lpstr>
      <vt:lpstr>Theorie IV/V </vt:lpstr>
      <vt:lpstr>Theorie V/VI </vt:lpstr>
      <vt:lpstr>Theorie V/VI </vt:lpstr>
      <vt:lpstr>Elementarstrahler III/IV</vt:lpstr>
      <vt:lpstr>…. IV/IV</vt:lpstr>
      <vt:lpstr>… I/V </vt:lpstr>
      <vt:lpstr>… II/V </vt:lpstr>
      <vt:lpstr>… III/V </vt:lpstr>
      <vt:lpstr>…IV/V </vt:lpstr>
      <vt:lpstr>… I/VIII</vt:lpstr>
      <vt:lpstr>… II/VIII</vt:lpstr>
      <vt:lpstr>…. III/VIII</vt:lpstr>
      <vt:lpstr>… IV/VIII</vt:lpstr>
      <vt:lpstr>… VI/VIII</vt:lpstr>
      <vt:lpstr>… V/VIII</vt:lpstr>
      <vt:lpstr>… VII/VIII</vt:lpstr>
      <vt:lpstr>… VIII/VIII</vt:lpstr>
      <vt:lpstr>Ausblick</vt:lpstr>
      <vt:lpstr>Reflexion I/II</vt:lpstr>
      <vt:lpstr>Reflexion II/II</vt:lpstr>
      <vt:lpstr>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Kraan</dc:creator>
  <cp:lastModifiedBy>marcel</cp:lastModifiedBy>
  <cp:revision>593</cp:revision>
  <cp:lastPrinted>2015-06-21T17:03:23Z</cp:lastPrinted>
  <dcterms:created xsi:type="dcterms:W3CDTF">2012-05-18T12:36:55Z</dcterms:created>
  <dcterms:modified xsi:type="dcterms:W3CDTF">2015-11-02T20:40:36Z</dcterms:modified>
</cp:coreProperties>
</file>