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F5D2-D85A-4B80-A06A-D6740970B83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EE1-24EA-49A1-AB9B-81C0BF2417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F5D2-D85A-4B80-A06A-D6740970B83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EE1-24EA-49A1-AB9B-81C0BF2417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F5D2-D85A-4B80-A06A-D6740970B83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EE1-24EA-49A1-AB9B-81C0BF2417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F5D2-D85A-4B80-A06A-D6740970B83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EE1-24EA-49A1-AB9B-81C0BF2417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F5D2-D85A-4B80-A06A-D6740970B83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EE1-24EA-49A1-AB9B-81C0BF2417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F5D2-D85A-4B80-A06A-D6740970B83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EE1-24EA-49A1-AB9B-81C0BF2417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F5D2-D85A-4B80-A06A-D6740970B83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EE1-24EA-49A1-AB9B-81C0BF2417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F5D2-D85A-4B80-A06A-D6740970B83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67EE1-24EA-49A1-AB9B-81C0BF2417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F5D2-D85A-4B80-A06A-D6740970B83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EE1-24EA-49A1-AB9B-81C0BF2417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F5D2-D85A-4B80-A06A-D6740970B83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2F67EE1-24EA-49A1-AB9B-81C0BF2417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A4DF5D2-D85A-4B80-A06A-D6740970B83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EE1-24EA-49A1-AB9B-81C0BF2417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A4DF5D2-D85A-4B80-A06A-D6740970B83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2F67EE1-24EA-49A1-AB9B-81C0BF2417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전력 계통 일반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p.8~p.15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31501 </a:t>
            </a:r>
            <a:r>
              <a:rPr lang="ko-KR" altLang="en-US" dirty="0" smtClean="0"/>
              <a:t>김동혁</a:t>
            </a:r>
            <a:endParaRPr lang="ko-KR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송배전계통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발전소의 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전력을 수용의 중심지에 보내는 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역할</a:t>
            </a:r>
            <a:endParaRPr lang="en-US" altLang="ko-KR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altLang="ko-KR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altLang="ko-KR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대전력</a:t>
            </a: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고전압</a:t>
            </a: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700" dirty="0" smtClean="0">
                <a:solidFill>
                  <a:srgbClr val="00B050"/>
                </a:solidFill>
              </a:rPr>
              <a:t>장거리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일관 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수송</a:t>
            </a:r>
            <a:endParaRPr lang="en-US" altLang="ko-KR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altLang="ko-KR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altLang="ko-KR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송전선에서 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배전용 변전소까지 포함 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전력 계통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itchFamily="2" charset="2"/>
              <a:buChar char="Ø"/>
            </a:pPr>
            <a:endParaRPr lang="en-US" altLang="ko-KR" sz="2400" dirty="0" smtClean="0"/>
          </a:p>
          <a:p>
            <a:pPr algn="ctr">
              <a:buFont typeface="Wingdings" pitchFamily="2" charset="2"/>
              <a:buChar char="Ø"/>
            </a:pPr>
            <a:r>
              <a:rPr lang="ko-KR" altLang="en-US" sz="2400" dirty="0" smtClean="0"/>
              <a:t>저렴하고 품질 좋은 전기를 안정적으로 공급</a:t>
            </a:r>
            <a:endParaRPr lang="en-US" altLang="ko-KR" sz="2400" dirty="0" smtClean="0"/>
          </a:p>
          <a:p>
            <a:pPr algn="ctr">
              <a:buFont typeface="Wingdings" pitchFamily="2" charset="2"/>
              <a:buChar char="Ø"/>
            </a:pPr>
            <a:r>
              <a:rPr lang="ko-KR" altLang="en-US" sz="2400" dirty="0" smtClean="0"/>
              <a:t>전력 계통 운영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요소를 조화롭게 만족시킨다</a:t>
            </a:r>
            <a:endParaRPr lang="en-US" altLang="ko-KR" sz="2400" dirty="0" smtClean="0"/>
          </a:p>
          <a:p>
            <a:pPr algn="ctr">
              <a:buFont typeface="Wingdings" pitchFamily="2" charset="2"/>
              <a:buChar char="Ø"/>
            </a:pPr>
            <a:endParaRPr lang="en-US" altLang="ko-KR" sz="2400" dirty="0" smtClean="0"/>
          </a:p>
          <a:p>
            <a:pPr algn="ctr">
              <a:buFont typeface="Wingdings" pitchFamily="2" charset="2"/>
              <a:buChar char="Ø"/>
            </a:pPr>
            <a:endParaRPr lang="en-US" altLang="ko-KR" sz="2400" dirty="0" smtClean="0"/>
          </a:p>
          <a:p>
            <a:pPr algn="ctr">
              <a:buFont typeface="Wingdings" pitchFamily="2" charset="2"/>
              <a:buChar char="Ø"/>
            </a:pPr>
            <a:endParaRPr lang="ko-KR" altLang="en-US" sz="2400" dirty="0"/>
          </a:p>
        </p:txBody>
      </p:sp>
      <p:pic>
        <p:nvPicPr>
          <p:cNvPr id="4" name="그림 3" descr="전력설비 운용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96952"/>
            <a:ext cx="9144000" cy="338437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전력 계통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900" dirty="0" smtClean="0"/>
              <a:t>정의 </a:t>
            </a:r>
            <a:r>
              <a:rPr lang="en-US" altLang="ko-KR" sz="1900" dirty="0" smtClean="0"/>
              <a:t>- </a:t>
            </a:r>
            <a:r>
              <a:rPr lang="ko-KR" altLang="en-US" sz="1900" dirty="0" smtClean="0"/>
              <a:t>전력을 경제적으로 생산하고 안정하게 운용하는 시스템</a:t>
            </a:r>
            <a:endParaRPr lang="ko-KR" altLang="en-US" sz="1900" dirty="0"/>
          </a:p>
        </p:txBody>
      </p:sp>
      <p:pic>
        <p:nvPicPr>
          <p:cNvPr id="4" name="그림 3" descr="개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988840"/>
            <a:ext cx="6668839" cy="381642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구분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92D050"/>
                </a:solidFill>
              </a:rPr>
              <a:t>발전</a:t>
            </a:r>
            <a:r>
              <a:rPr lang="en-US" altLang="ko-KR" dirty="0" smtClean="0">
                <a:solidFill>
                  <a:srgbClr val="92D050"/>
                </a:solidFill>
              </a:rPr>
              <a:t>(Generation</a:t>
            </a:r>
            <a:r>
              <a:rPr lang="en-US" altLang="ko-KR" dirty="0" smtClean="0">
                <a:solidFill>
                  <a:srgbClr val="92D050"/>
                </a:solidFill>
              </a:rPr>
              <a:t>)</a:t>
            </a:r>
          </a:p>
          <a:p>
            <a:pPr>
              <a:buNone/>
            </a:pPr>
            <a:r>
              <a:rPr lang="ko-KR" altLang="en-US" sz="2400" dirty="0" smtClean="0"/>
              <a:t>    발전 </a:t>
            </a:r>
            <a:r>
              <a:rPr lang="en-US" altLang="ko-KR" sz="2400" dirty="0" smtClean="0"/>
              <a:t>3 </a:t>
            </a:r>
            <a:r>
              <a:rPr lang="ko-KR" altLang="en-US" sz="2400" dirty="0" smtClean="0"/>
              <a:t>상 교류 전압</a:t>
            </a:r>
            <a:r>
              <a:rPr lang="en-US" altLang="ko-KR" sz="2400" dirty="0" smtClean="0"/>
              <a:t>: 6.6~24 [kV]</a:t>
            </a:r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92D050"/>
                </a:solidFill>
              </a:rPr>
              <a:t>송전</a:t>
            </a:r>
            <a:r>
              <a:rPr lang="en-US" altLang="ko-KR" dirty="0" smtClean="0">
                <a:solidFill>
                  <a:srgbClr val="92D050"/>
                </a:solidFill>
              </a:rPr>
              <a:t>(Transmission</a:t>
            </a:r>
            <a:r>
              <a:rPr lang="en-US" altLang="ko-KR" dirty="0" smtClean="0">
                <a:solidFill>
                  <a:srgbClr val="92D050"/>
                </a:solidFill>
              </a:rPr>
              <a:t>)</a:t>
            </a:r>
            <a:r>
              <a:rPr lang="ko-KR" altLang="en-US" dirty="0" smtClean="0">
                <a:solidFill>
                  <a:srgbClr val="92D050"/>
                </a:solidFill>
              </a:rPr>
              <a:t> </a:t>
            </a:r>
            <a:r>
              <a:rPr lang="en-US" altLang="ko-KR" dirty="0" smtClean="0">
                <a:solidFill>
                  <a:srgbClr val="92D050"/>
                </a:solidFill>
              </a:rPr>
              <a:t>,</a:t>
            </a:r>
            <a:r>
              <a:rPr lang="ko-KR" altLang="en-US" dirty="0" smtClean="0">
                <a:solidFill>
                  <a:srgbClr val="92D050"/>
                </a:solidFill>
              </a:rPr>
              <a:t>배전</a:t>
            </a:r>
            <a:r>
              <a:rPr lang="en-US" altLang="ko-KR" dirty="0" smtClean="0">
                <a:solidFill>
                  <a:srgbClr val="92D050"/>
                </a:solidFill>
              </a:rPr>
              <a:t>(Distribution</a:t>
            </a:r>
            <a:r>
              <a:rPr lang="en-US" altLang="ko-KR" dirty="0" smtClean="0">
                <a:solidFill>
                  <a:srgbClr val="92D050"/>
                </a:solidFill>
              </a:rPr>
              <a:t>)</a:t>
            </a:r>
          </a:p>
          <a:p>
            <a:pPr>
              <a:buNone/>
            </a:pPr>
            <a:r>
              <a:rPr lang="ko-KR" altLang="en-US" sz="2400" dirty="0" smtClean="0"/>
              <a:t>    장거리 송전 승압</a:t>
            </a:r>
            <a:r>
              <a:rPr lang="en-US" altLang="ko-KR" sz="2400" dirty="0" smtClean="0"/>
              <a:t>: 154, 345, 765 [kV]</a:t>
            </a:r>
          </a:p>
          <a:p>
            <a:pPr>
              <a:buNone/>
            </a:pPr>
            <a:r>
              <a:rPr lang="ko-KR" altLang="en-US" sz="2400" dirty="0" smtClean="0"/>
              <a:t>    배전전압</a:t>
            </a:r>
            <a:r>
              <a:rPr lang="en-US" altLang="ko-KR" sz="2400" dirty="0" smtClean="0"/>
              <a:t>: 22.9 [kV] </a:t>
            </a:r>
            <a:endParaRPr lang="ko-KR" altLang="en-US" sz="24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발전 계통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2800" dirty="0" smtClean="0">
                <a:solidFill>
                  <a:srgbClr val="FFC000"/>
                </a:solidFill>
              </a:rPr>
              <a:t>화력발전 </a:t>
            </a:r>
            <a:r>
              <a:rPr lang="en-US" altLang="ko-KR" sz="2800" dirty="0" smtClean="0">
                <a:solidFill>
                  <a:srgbClr val="FFC000"/>
                </a:solidFill>
              </a:rPr>
              <a:t>( Fossil-Fuel Power Plant</a:t>
            </a:r>
            <a:r>
              <a:rPr lang="en-US" altLang="ko-KR" sz="2800" dirty="0" smtClean="0">
                <a:solidFill>
                  <a:srgbClr val="FFC000"/>
                </a:solidFill>
              </a:rPr>
              <a:t>)</a:t>
            </a:r>
          </a:p>
          <a:p>
            <a:pPr>
              <a:buFont typeface="Wingdings" pitchFamily="2" charset="2"/>
              <a:buChar char="Ø"/>
            </a:pPr>
            <a:endParaRPr lang="en-US" altLang="ko-KR" sz="2800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altLang="ko-KR" sz="2800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2800" dirty="0" smtClean="0">
                <a:solidFill>
                  <a:srgbClr val="FFC000"/>
                </a:solidFill>
              </a:rPr>
              <a:t>원자력발전소 </a:t>
            </a:r>
            <a:r>
              <a:rPr lang="en-US" altLang="ko-KR" sz="2800" dirty="0" smtClean="0">
                <a:solidFill>
                  <a:srgbClr val="FFC000"/>
                </a:solidFill>
              </a:rPr>
              <a:t>(Nuclear Power Plant) </a:t>
            </a:r>
            <a:endParaRPr lang="en-US" altLang="ko-KR" sz="2800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altLang="ko-KR" sz="2800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altLang="ko-KR" sz="2800" dirty="0" smtClean="0">
              <a:solidFill>
                <a:srgbClr val="FFC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2800" dirty="0" smtClean="0">
                <a:solidFill>
                  <a:srgbClr val="FFC000"/>
                </a:solidFill>
              </a:rPr>
              <a:t>수력발전 </a:t>
            </a:r>
            <a:r>
              <a:rPr lang="en-US" altLang="ko-KR" sz="2800" dirty="0" smtClean="0">
                <a:solidFill>
                  <a:srgbClr val="FFC000"/>
                </a:solidFill>
              </a:rPr>
              <a:t>(Hydro Power Plant) </a:t>
            </a:r>
            <a:endParaRPr lang="ko-KR" altLang="en-US" sz="2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화력발전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556792"/>
            <a:ext cx="4572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dirty="0" smtClean="0"/>
              <a:t>석탄 발전소 </a:t>
            </a:r>
            <a:endParaRPr lang="en-US" altLang="ko-KR" sz="3200" dirty="0" smtClean="0"/>
          </a:p>
          <a:p>
            <a:r>
              <a:rPr lang="ko-KR" altLang="en-US" dirty="0" smtClean="0"/>
              <a:t>석탄은 국내에서 일부 생산되나 품질이 좋지 않아 대부분 가정용으로 쓰이며 연료용은 수입에 의존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544" y="3068960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dirty="0" smtClean="0"/>
              <a:t>유류 발전소 </a:t>
            </a:r>
            <a:endParaRPr lang="en-US" altLang="ko-KR" sz="3200" dirty="0" smtClean="0"/>
          </a:p>
          <a:p>
            <a:r>
              <a:rPr lang="ko-KR" altLang="en-US" dirty="0" smtClean="0"/>
              <a:t>석유 파동 이전의 주요 전력원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보일러 연소 장치 구조가 간단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4293096"/>
            <a:ext cx="4572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dirty="0" smtClean="0"/>
              <a:t>가스 발전소</a:t>
            </a:r>
            <a:endParaRPr lang="en-US" altLang="ko-KR" sz="3200" dirty="0" smtClean="0"/>
          </a:p>
          <a:p>
            <a:r>
              <a:rPr lang="ko-KR" altLang="en-US" dirty="0" smtClean="0"/>
              <a:t>발전소 건설 비용이 적음 </a:t>
            </a:r>
            <a:endParaRPr lang="en-US" altLang="ko-KR" dirty="0" smtClean="0"/>
          </a:p>
          <a:p>
            <a:r>
              <a:rPr lang="ko-KR" altLang="en-US" dirty="0" smtClean="0"/>
              <a:t>발전기 기동 시간이 짧음 </a:t>
            </a:r>
            <a:endParaRPr lang="en-US" altLang="ko-KR" dirty="0" smtClean="0"/>
          </a:p>
          <a:p>
            <a:r>
              <a:rPr lang="ko-KR" altLang="en-US" dirty="0" smtClean="0"/>
              <a:t>공해가 적음</a:t>
            </a:r>
            <a:endParaRPr lang="ko-KR" altLang="en-US" dirty="0"/>
          </a:p>
        </p:txBody>
      </p:sp>
      <p:pic>
        <p:nvPicPr>
          <p:cNvPr id="9" name="그림 8" descr="화력 발전 계통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556792"/>
            <a:ext cx="7848872" cy="42564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원자력 발전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2400" dirty="0" smtClean="0"/>
              <a:t> 핵분열 </a:t>
            </a:r>
            <a:r>
              <a:rPr lang="ko-KR" altLang="en-US" sz="2400" dirty="0" smtClean="0"/>
              <a:t>현상에 의해서 얻어지는 에너지를 </a:t>
            </a:r>
            <a:r>
              <a:rPr lang="ko-KR" altLang="en-US" sz="2400" dirty="0" smtClean="0"/>
              <a:t>이용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r>
              <a:rPr lang="en-US" altLang="ko-KR" sz="2400" dirty="0" smtClean="0"/>
              <a:t>1.</a:t>
            </a:r>
            <a:r>
              <a:rPr lang="ko-KR" altLang="en-US" sz="2400" dirty="0" smtClean="0"/>
              <a:t>연료비용이 </a:t>
            </a:r>
            <a:r>
              <a:rPr lang="ko-KR" altLang="en-US" sz="2400" dirty="0" smtClean="0"/>
              <a:t>적게 </a:t>
            </a:r>
            <a:r>
              <a:rPr lang="ko-KR" altLang="en-US" sz="2400" dirty="0" smtClean="0"/>
              <a:t>듬</a:t>
            </a:r>
            <a:endParaRPr lang="en-US" altLang="ko-KR" sz="2400" dirty="0" smtClean="0"/>
          </a:p>
          <a:p>
            <a:pPr algn="ctr">
              <a:buNone/>
            </a:pPr>
            <a:r>
              <a:rPr lang="en-US" altLang="ko-KR" sz="2400" dirty="0" smtClean="0"/>
              <a:t>2.</a:t>
            </a:r>
            <a:r>
              <a:rPr lang="ko-KR" altLang="en-US" sz="2400" dirty="0" smtClean="0"/>
              <a:t>공해의 </a:t>
            </a:r>
            <a:r>
              <a:rPr lang="ko-KR" altLang="en-US" sz="2400" dirty="0" smtClean="0"/>
              <a:t>배출이 </a:t>
            </a:r>
            <a:r>
              <a:rPr lang="ko-KR" altLang="en-US" sz="2400" dirty="0" smtClean="0"/>
              <a:t>적음</a:t>
            </a:r>
            <a:endParaRPr lang="en-US" altLang="ko-KR" sz="2400" dirty="0" smtClean="0"/>
          </a:p>
          <a:p>
            <a:pPr algn="ctr">
              <a:buNone/>
            </a:pPr>
            <a:r>
              <a:rPr lang="en-US" altLang="ko-KR" sz="2400" dirty="0" smtClean="0"/>
              <a:t>3.</a:t>
            </a:r>
            <a:r>
              <a:rPr lang="ko-KR" altLang="en-US" sz="2400" dirty="0" smtClean="0"/>
              <a:t>유가 </a:t>
            </a:r>
            <a:r>
              <a:rPr lang="ko-KR" altLang="en-US" sz="2400" dirty="0" smtClean="0"/>
              <a:t>상승의 영향을 받지 않음</a:t>
            </a:r>
            <a:endParaRPr lang="ko-KR" altLang="en-US" sz="2400" dirty="0"/>
          </a:p>
        </p:txBody>
      </p:sp>
      <p:pic>
        <p:nvPicPr>
          <p:cNvPr id="5" name="그림 4" descr="원자력 발전 계통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204864"/>
            <a:ext cx="6111842" cy="367240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수력 발전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2400" dirty="0" smtClean="0"/>
              <a:t>연료 비용이 들지 </a:t>
            </a:r>
            <a:r>
              <a:rPr lang="ko-KR" altLang="en-US" sz="2400" dirty="0" smtClean="0"/>
              <a:t>않음</a:t>
            </a:r>
            <a:endParaRPr lang="en-US" altLang="ko-KR" sz="2400" dirty="0" smtClean="0"/>
          </a:p>
          <a:p>
            <a:pPr algn="ctr">
              <a:buNone/>
            </a:pPr>
            <a:endParaRPr lang="ko-KR" altLang="en-US" sz="2400" dirty="0"/>
          </a:p>
        </p:txBody>
      </p:sp>
      <p:pic>
        <p:nvPicPr>
          <p:cNvPr id="4" name="그림 3" descr="수력 발전 계통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412776"/>
            <a:ext cx="8149027" cy="489654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발전 총 수요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내용 개체 틀 3" descr="발전 총 수요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434" t="4511" r="6024" b="8277"/>
          <a:stretch>
            <a:fillRect/>
          </a:stretch>
        </p:blipFill>
        <p:spPr>
          <a:xfrm>
            <a:off x="1475656" y="1268760"/>
            <a:ext cx="5832648" cy="4529405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송배전 계통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발전 </a:t>
            </a:r>
            <a:r>
              <a:rPr lang="ko-KR" altLang="en-US" sz="2400" dirty="0" smtClean="0"/>
              <a:t>설비에서 생산된 전력을 직접 소비하는 수용가까지 유통 배분하는 </a:t>
            </a:r>
            <a:r>
              <a:rPr lang="ko-KR" altLang="en-US" sz="2400" dirty="0" smtClean="0"/>
              <a:t>설비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송전선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배전선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변전소와 밀접한 관계를 갖는 보호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제어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조정 </a:t>
            </a:r>
            <a:r>
              <a:rPr lang="ko-KR" altLang="en-US" sz="2400" dirty="0" smtClean="0"/>
              <a:t>장치</a:t>
            </a:r>
            <a:endParaRPr lang="ko-KR" altLang="en-US" sz="2400" dirty="0"/>
          </a:p>
        </p:txBody>
      </p:sp>
      <p:pic>
        <p:nvPicPr>
          <p:cNvPr id="4" name="그림 3" descr="송 배전 계통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628800"/>
            <a:ext cx="7844292" cy="201622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87</TotalTime>
  <Words>218</Words>
  <Application>Microsoft Office PowerPoint</Application>
  <PresentationFormat>화면 슬라이드 쇼(4:3)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테크닉</vt:lpstr>
      <vt:lpstr>전력 계통 일반  p.8~p.15</vt:lpstr>
      <vt:lpstr>전력 계통</vt:lpstr>
      <vt:lpstr>구분</vt:lpstr>
      <vt:lpstr>발전 계통</vt:lpstr>
      <vt:lpstr>화력발전</vt:lpstr>
      <vt:lpstr>원자력 발전</vt:lpstr>
      <vt:lpstr>수력 발전</vt:lpstr>
      <vt:lpstr>발전 총 수요</vt:lpstr>
      <vt:lpstr>송배전 계통</vt:lpstr>
      <vt:lpstr>송배전계통</vt:lpstr>
      <vt:lpstr>전력 계통 운영</vt:lpstr>
      <vt:lpstr>슬라이드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전력 계통 일반  p.8~p.15</dc:title>
  <dc:creator>김동혁</dc:creator>
  <cp:lastModifiedBy>김동혁</cp:lastModifiedBy>
  <cp:revision>9</cp:revision>
  <dcterms:created xsi:type="dcterms:W3CDTF">2017-05-31T12:45:25Z</dcterms:created>
  <dcterms:modified xsi:type="dcterms:W3CDTF">2017-05-31T14:12:36Z</dcterms:modified>
</cp:coreProperties>
</file>