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6D457-E497-4E56-AB17-5086D5536777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8133E-672B-4B42-B34E-85EC2510C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83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3407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애자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장치 및 기타 참고 자료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43600" y="5733256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31505 </a:t>
            </a:r>
            <a:r>
              <a:rPr lang="ko-KR" altLang="en-US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박기범</a:t>
            </a:r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7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애자란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?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212976"/>
            <a:ext cx="8460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엽서L" pitchFamily="18" charset="-127"/>
                <a:ea typeface="HY엽서L" pitchFamily="18" charset="-127"/>
              </a:rPr>
              <a:t>철탑과 전선 사이를 </a:t>
            </a:r>
            <a:r>
              <a:rPr lang="ko-KR" altLang="en-US" sz="2800" dirty="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절연</a:t>
            </a:r>
            <a:r>
              <a:rPr lang="ko-KR" altLang="en-US" sz="2800" dirty="0" smtClean="0">
                <a:latin typeface="HY엽서L" pitchFamily="18" charset="-127"/>
                <a:ea typeface="HY엽서L" pitchFamily="18" charset="-127"/>
              </a:rPr>
              <a:t>시키고 </a:t>
            </a:r>
            <a:r>
              <a:rPr lang="ko-KR" altLang="en-US" sz="2800" dirty="0" smtClean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지지</a:t>
            </a:r>
            <a:r>
              <a:rPr lang="ko-KR" altLang="en-US" sz="2800" dirty="0" smtClean="0">
                <a:latin typeface="HY엽서L" pitchFamily="18" charset="-127"/>
                <a:ea typeface="HY엽서L" pitchFamily="18" charset="-127"/>
              </a:rPr>
              <a:t>할 목적으로  사용되는 고체 절연물</a:t>
            </a:r>
            <a:endParaRPr lang="ko-KR" altLang="en-US" sz="2800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2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252" y="548680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애자 장치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71836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재질</a:t>
            </a:r>
            <a:r>
              <a:rPr lang="ko-KR" altLang="en-US" dirty="0" smtClean="0"/>
              <a:t>에 따른 분류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718" y="436510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형상</a:t>
            </a:r>
            <a:r>
              <a:rPr lang="ko-KR" altLang="en-US" dirty="0" smtClean="0"/>
              <a:t>에 따른 분류</a:t>
            </a:r>
            <a:endParaRPr lang="ko-KR" altLang="en-US" dirty="0"/>
          </a:p>
        </p:txBody>
      </p:sp>
      <p:pic>
        <p:nvPicPr>
          <p:cNvPr id="5122" name="Picture 2" descr="자기 애자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8" y="2170113"/>
            <a:ext cx="2232248" cy="151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유리 애자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77" y="2087694"/>
            <a:ext cx="2952750" cy="164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폴리머애자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427" y="1926124"/>
            <a:ext cx="2318310" cy="178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6748" y="375768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자기 애자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6654" y="37881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유리 애자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4466" y="379892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HY수평선M" pitchFamily="18" charset="-127"/>
                <a:ea typeface="HY수평선M" pitchFamily="18" charset="-127"/>
              </a:rPr>
              <a:t>폴리머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애자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4872117"/>
            <a:ext cx="4563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ko-KR" altLang="en-US" sz="2800" dirty="0" err="1" smtClean="0">
                <a:latin typeface="HY수평선M" pitchFamily="18" charset="-127"/>
                <a:ea typeface="HY수평선M" pitchFamily="18" charset="-127"/>
              </a:rPr>
              <a:t>클레비스형</a:t>
            </a:r>
            <a:endParaRPr lang="en-US" altLang="ko-KR" sz="2800" dirty="0" smtClean="0">
              <a:latin typeface="HY수평선M" pitchFamily="18" charset="-127"/>
              <a:ea typeface="HY수평선M" pitchFamily="18" charset="-127"/>
            </a:endParaRPr>
          </a:p>
          <a:p>
            <a:pPr marL="342900" indent="-342900">
              <a:buFont typeface="+mj-lt"/>
              <a:buAutoNum type="alphaUcPeriod"/>
            </a:pP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볼</a:t>
            </a:r>
            <a:r>
              <a:rPr lang="en-US" altLang="ko-KR" sz="2800" dirty="0" smtClean="0">
                <a:latin typeface="HY수평선M" pitchFamily="18" charset="-127"/>
                <a:ea typeface="HY수평선M" pitchFamily="18" charset="-127"/>
              </a:rPr>
              <a:t>-</a:t>
            </a:r>
            <a:r>
              <a:rPr lang="ko-KR" altLang="en-US" sz="2800" dirty="0" err="1" smtClean="0">
                <a:latin typeface="HY수평선M" pitchFamily="18" charset="-127"/>
                <a:ea typeface="HY수평선M" pitchFamily="18" charset="-127"/>
              </a:rPr>
              <a:t>소켓형</a:t>
            </a:r>
            <a:endParaRPr lang="en-US" altLang="ko-KR" sz="2800" dirty="0" smtClean="0">
              <a:latin typeface="HY수평선M" pitchFamily="18" charset="-127"/>
              <a:ea typeface="HY수평선M" pitchFamily="18" charset="-127"/>
            </a:endParaRPr>
          </a:p>
          <a:p>
            <a:pPr marL="342900" indent="-342900">
              <a:buFont typeface="+mj-lt"/>
              <a:buAutoNum type="alphaUcPeriod"/>
            </a:pP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장간 애자</a:t>
            </a:r>
            <a:endParaRPr lang="ko-KR" altLang="en-US" sz="2800" dirty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애자의 조건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충분한 </a:t>
            </a:r>
            <a:r>
              <a:rPr lang="ko-KR" altLang="en-US" sz="2800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절연내력</a:t>
            </a: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을 가져야 한다</a:t>
            </a:r>
            <a:r>
              <a:rPr lang="en-US" altLang="ko-KR" sz="2800" dirty="0" smtClean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외력이 가해졌을 때 충분한 </a:t>
            </a:r>
            <a:r>
              <a:rPr lang="ko-KR" altLang="en-US" sz="2800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기계적 강도</a:t>
            </a: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를 유지해야 한다</a:t>
            </a:r>
            <a:r>
              <a:rPr lang="en-US" altLang="ko-KR" sz="2800" dirty="0" smtClean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전기적 </a:t>
            </a:r>
            <a:r>
              <a:rPr lang="ko-KR" altLang="en-US" sz="2800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표면 저항</a:t>
            </a: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을 갖고 있어야 하며 누설 전류가 매우 적게 흘러야 한다</a:t>
            </a:r>
            <a:r>
              <a:rPr lang="en-US" altLang="ko-KR" sz="2800" dirty="0" smtClean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전기적 및 기계적 특성의 </a:t>
            </a:r>
            <a:r>
              <a:rPr lang="ko-KR" altLang="en-US" sz="2800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열화</a:t>
            </a: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가 없어야 한다</a:t>
            </a:r>
            <a:r>
              <a:rPr lang="en-US" altLang="ko-KR" sz="2800" dirty="0" smtClean="0"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2800" dirty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4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가공 송전 기타 설비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dirty="0" smtClean="0">
                <a:latin typeface="HY동녘M" pitchFamily="18" charset="-127"/>
                <a:ea typeface="HY동녘M" pitchFamily="18" charset="-127"/>
              </a:rPr>
            </a:b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                               </a:t>
            </a:r>
            <a:r>
              <a:rPr lang="en-US" altLang="ko-KR" sz="3600" dirty="0" smtClean="0"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36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항공 </a:t>
            </a:r>
            <a:r>
              <a:rPr lang="ko-KR" altLang="en-US" sz="3600" dirty="0" err="1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장애등</a:t>
            </a:r>
            <a:r>
              <a:rPr lang="en-US" altLang="ko-KR" sz="3600" dirty="0" smtClean="0">
                <a:latin typeface="HY동녘M" pitchFamily="18" charset="-127"/>
                <a:ea typeface="HY동녘M" pitchFamily="18" charset="-127"/>
              </a:rPr>
              <a:t>-</a:t>
            </a:r>
            <a:endParaRPr lang="ko-KR" altLang="en-US" sz="3600" dirty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6146" name="Picture 2" descr="항공 장애등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1"/>
          <a:stretch/>
        </p:blipFill>
        <p:spPr bwMode="auto">
          <a:xfrm>
            <a:off x="611560" y="2852936"/>
            <a:ext cx="2071987" cy="309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항공 장애등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36912"/>
            <a:ext cx="3525636" cy="383330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83547" y="3284983"/>
            <a:ext cx="21044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엽서L" pitchFamily="18" charset="-127"/>
                <a:ea typeface="HY엽서L" pitchFamily="18" charset="-127"/>
              </a:rPr>
              <a:t>항공기가  송전 철탑에 </a:t>
            </a:r>
            <a:r>
              <a:rPr lang="ko-KR" altLang="en-US" sz="2800" dirty="0" smtClean="0">
                <a:solidFill>
                  <a:schemeClr val="accent4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충돌</a:t>
            </a:r>
            <a:r>
              <a:rPr lang="ko-KR" altLang="en-US" sz="2800" dirty="0" smtClean="0">
                <a:latin typeface="HY엽서L" pitchFamily="18" charset="-127"/>
                <a:ea typeface="HY엽서L" pitchFamily="18" charset="-127"/>
              </a:rPr>
              <a:t>하는 것 을 방지</a:t>
            </a:r>
            <a:endParaRPr lang="ko-KR" altLang="en-US" sz="2800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9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8275" y="764704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가공 송전 기타 설비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dirty="0" smtClean="0">
                <a:latin typeface="HY동녘M" pitchFamily="18" charset="-127"/>
                <a:ea typeface="HY동녘M" pitchFamily="18" charset="-127"/>
              </a:rPr>
            </a:b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                           </a:t>
            </a:r>
            <a:r>
              <a:rPr lang="en-US" altLang="ko-KR" sz="3600" dirty="0" smtClean="0"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36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항공 장애 </a:t>
            </a:r>
            <a:r>
              <a:rPr lang="ko-KR" altLang="en-US" sz="3600" dirty="0" err="1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표시구</a:t>
            </a:r>
            <a:r>
              <a:rPr lang="en-US" altLang="ko-KR" sz="3600" dirty="0" smtClean="0">
                <a:latin typeface="HY동녘M" pitchFamily="18" charset="-127"/>
                <a:ea typeface="HY동녘M" pitchFamily="18" charset="-127"/>
              </a:rPr>
              <a:t>-</a:t>
            </a:r>
            <a:endParaRPr lang="ko-KR" altLang="en-US" sz="3600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AutoShape 4" descr="항공 장애 표시구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항공 장애 표시구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항공 장애 표시구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0" descr="항공 장애 표시구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80" name="Picture 12" descr="항공 장애 표시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2" y="2636912"/>
            <a:ext cx="3286125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항공 장애 표시구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6" r="615"/>
          <a:stretch/>
        </p:blipFill>
        <p:spPr bwMode="auto">
          <a:xfrm>
            <a:off x="5652120" y="2132856"/>
            <a:ext cx="2847896" cy="43864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33148" y="3501008"/>
            <a:ext cx="2016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엽서L" pitchFamily="18" charset="-127"/>
                <a:ea typeface="HY엽서L" pitchFamily="18" charset="-127"/>
              </a:rPr>
              <a:t>항공기가 주간에    </a:t>
            </a:r>
            <a:r>
              <a:rPr lang="ko-KR" altLang="en-US" sz="2800" dirty="0" smtClean="0">
                <a:solidFill>
                  <a:schemeClr val="accent4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충돌</a:t>
            </a:r>
            <a:r>
              <a:rPr lang="ko-KR" altLang="en-US" sz="2800" dirty="0" smtClean="0">
                <a:latin typeface="HY엽서L" pitchFamily="18" charset="-127"/>
                <a:ea typeface="HY엽서L" pitchFamily="18" charset="-127"/>
              </a:rPr>
              <a:t>하는 것을 방지</a:t>
            </a:r>
            <a:endParaRPr lang="ko-KR" altLang="en-US" sz="2800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7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철탑 도장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2" y="1844824"/>
            <a:ext cx="4266051" cy="48052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84941" y="548680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가공 송전 기타 설비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/>
            </a:r>
            <a:br>
              <a:rPr lang="en-US" altLang="ko-KR" dirty="0" smtClean="0">
                <a:latin typeface="HY동녘M" pitchFamily="18" charset="-127"/>
                <a:ea typeface="HY동녘M" pitchFamily="18" charset="-127"/>
              </a:rPr>
            </a:b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                        </a:t>
            </a:r>
            <a:r>
              <a:rPr lang="en-US" altLang="ko-KR" sz="3600" dirty="0" smtClean="0">
                <a:latin typeface="HY동녘M" pitchFamily="18" charset="-127"/>
                <a:ea typeface="HY동녘M" pitchFamily="18" charset="-127"/>
              </a:rPr>
              <a:t>-</a:t>
            </a:r>
            <a:r>
              <a:rPr lang="ko-KR" altLang="en-US" sz="3600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항공 장애 표시 도장</a:t>
            </a:r>
            <a:r>
              <a:rPr lang="en-US" altLang="ko-KR" sz="3600" dirty="0" smtClean="0">
                <a:latin typeface="HY동녘M" pitchFamily="18" charset="-127"/>
                <a:ea typeface="HY동녘M" pitchFamily="18" charset="-127"/>
              </a:rPr>
              <a:t>-</a:t>
            </a:r>
            <a:endParaRPr lang="ko-KR" altLang="en-US" sz="3600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120" y="2924944"/>
            <a:ext cx="2880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엽서L" pitchFamily="18" charset="-127"/>
                <a:ea typeface="HY엽서L" pitchFamily="18" charset="-127"/>
              </a:rPr>
              <a:t>철탑을 </a:t>
            </a:r>
            <a:r>
              <a:rPr lang="en-US" altLang="ko-KR" sz="2800" dirty="0" smtClean="0">
                <a:latin typeface="HY엽서L" pitchFamily="18" charset="-127"/>
                <a:ea typeface="HY엽서L" pitchFamily="18" charset="-127"/>
              </a:rPr>
              <a:t>9</a:t>
            </a:r>
            <a:r>
              <a:rPr lang="ko-KR" altLang="en-US" sz="2800" dirty="0" smtClean="0">
                <a:latin typeface="HY엽서L" pitchFamily="18" charset="-127"/>
                <a:ea typeface="HY엽서L" pitchFamily="18" charset="-127"/>
              </a:rPr>
              <a:t>등분 하여 </a:t>
            </a:r>
            <a:r>
              <a:rPr lang="en-US" altLang="ko-KR" sz="28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5</a:t>
            </a:r>
            <a:r>
              <a:rPr lang="ko-KR" altLang="en-US" sz="2800" dirty="0" smtClean="0">
                <a:solidFill>
                  <a:srgbClr val="0070C0"/>
                </a:solidFill>
                <a:latin typeface="HY엽서L" pitchFamily="18" charset="-127"/>
                <a:ea typeface="HY엽서L" pitchFamily="18" charset="-127"/>
              </a:rPr>
              <a:t>등분 </a:t>
            </a:r>
            <a:r>
              <a:rPr lang="ko-KR" altLang="en-US" sz="2800" dirty="0" smtClean="0">
                <a:latin typeface="HY엽서L" pitchFamily="18" charset="-127"/>
                <a:ea typeface="HY엽서L" pitchFamily="18" charset="-127"/>
              </a:rPr>
              <a:t>까지만 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황적색</a:t>
            </a:r>
            <a:r>
              <a:rPr lang="en-US" altLang="ko-KR" sz="2800" dirty="0" smtClean="0"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sz="2800" dirty="0" smtClean="0">
                <a:latin typeface="HY엽서L" pitchFamily="18" charset="-127"/>
                <a:ea typeface="HY엽서L" pitchFamily="18" charset="-127"/>
              </a:rPr>
              <a:t>백색으로 도장</a:t>
            </a:r>
            <a:endParaRPr lang="ko-KR" altLang="en-US" sz="2800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2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93</TotalTime>
  <Words>112</Words>
  <Application>Microsoft Office PowerPoint</Application>
  <PresentationFormat>화면 슬라이드 쇼(4:3)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도시</vt:lpstr>
      <vt:lpstr>애자 장치 및 기타 참고 자료</vt:lpstr>
      <vt:lpstr>애자란?</vt:lpstr>
      <vt:lpstr>애자 장치</vt:lpstr>
      <vt:lpstr>애자의 조건</vt:lpstr>
      <vt:lpstr>가공 송전 기타 설비                                 -항공 장애등-</vt:lpstr>
      <vt:lpstr>가공 송전 기타 설비                             -항공 장애 표시구-</vt:lpstr>
      <vt:lpstr>가공 송전 기타 설비                          -항공 장애 표시 도장-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개폐장치</dc:title>
  <dc:creator>korea</dc:creator>
  <cp:lastModifiedBy>korea</cp:lastModifiedBy>
  <cp:revision>11</cp:revision>
  <dcterms:created xsi:type="dcterms:W3CDTF">2017-05-31T13:04:26Z</dcterms:created>
  <dcterms:modified xsi:type="dcterms:W3CDTF">2017-05-31T14:41:39Z</dcterms:modified>
</cp:coreProperties>
</file>