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1"/>
    <p:restoredTop sz="94660"/>
  </p:normalViewPr>
  <p:slideViewPr>
    <p:cSldViewPr snapToGrid="0">
      <p:cViewPr>
        <p:scale>
          <a:sx n="162" d="100"/>
          <a:sy n="162" d="100"/>
        </p:scale>
        <p:origin x="-132" y="138"/>
      </p:cViewPr>
      <p:guideLst>
        <p:guide orient="horz" pos="1618"/>
        <p:guide pos="2878"/>
        <p:guide pos="55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c:rich>
      </c:tx>
      <c:layout/>
      <c:overlay val="0"/>
    </c:title>
    <c:autoTitleDeleted val="0"/>
    <c:view3D>
      <c:rotX val="5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19050" cap="flat" cmpd="sng" algn="ctr">
              <a:solidFill>
                <a:prstClr val="white"/>
              </a:solidFill>
              <a:prstDash val="solid"/>
              <a:round/>
            </a:ln>
            <a:effectLst>
              <a:outerShdw blurRad="76200" dist="31750" rotWithShape="0">
                <a:srgbClr val="000000">
                  <a:alpha val="50000"/>
                </a:srgbClr>
              </a:outerShdw>
            </a:effectLst>
          </c:spPr>
          <c:cat>
            <c:strRef>
              <c:f>Sheet1!$A$2:$A$4</c:f>
              <c:strCache>
                <c:ptCount val="3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0998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473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05979"/>
            <a:ext cx="6419056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A4C-BB11-42BA-A7C9-0FE00FF3D15F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3121"/>
            <a:ext cx="7772400" cy="685899"/>
          </a:xfrm>
        </p:spPr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지중 송전 시스템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박지인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4000"/>
              <a:t>지중케이블 도입 배경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48263" y="1805496"/>
            <a:ext cx="1215424" cy="1515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381900">
            <a:off x="4175956" y="-547022"/>
            <a:ext cx="547436" cy="8507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1844824"/>
            <a:ext cx="712526" cy="1440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1860" y="3284984"/>
            <a:ext cx="1044116" cy="662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04148" y="1844824"/>
            <a:ext cx="1692188" cy="13733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51920" y="1988840"/>
            <a:ext cx="1656184" cy="124975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8000" y="4438776"/>
            <a:ext cx="8424000" cy="394380"/>
          </a:xfrm>
          <a:prstGeom prst="rect">
            <a:avLst/>
          </a:prstGeom>
          <a:solidFill>
            <a:schemeClr val="accent1">
              <a:alpha val="50000"/>
            </a:schemeClr>
          </a:solidFill>
          <a:ln algn="ctr"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5400000" algn="ctr" rotWithShape="0">
              <a:srgbClr val="000000">
                <a:alpha val="50000"/>
              </a:srgbClr>
            </a:outerShdw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15916" y="4473116"/>
            <a:ext cx="1764196" cy="36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지중케이블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304" y="205979"/>
            <a:ext cx="6419056" cy="85725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지중 케이블의 구조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78419022"/>
              </p:ext>
            </p:extLst>
          </p:nvPr>
        </p:nvGraphicFramePr>
        <p:xfrm>
          <a:off x="1083568" y="728700"/>
          <a:ext cx="8420980" cy="51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42596" y="2153362"/>
            <a:ext cx="1206221" cy="768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41754" y="2304693"/>
            <a:ext cx="1780374" cy="70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solidFill>
                  <a:srgbClr val="BAFF1A"/>
                </a:solidFill>
                <a:hlinkClick r:id="rId3" action="ppaction://hlinksldjump"/>
              </a:rPr>
              <a:t>도체</a:t>
            </a:r>
            <a:endParaRPr lang="ko-KR" altLang="en-US" sz="4000" b="1" dirty="0">
              <a:solidFill>
                <a:srgbClr val="BAFF1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6988" y="2340301"/>
            <a:ext cx="1611238" cy="62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 b="1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hlinkClick r:id="rId4" action="ppaction://hlinksldjump"/>
              </a:rPr>
              <a:t>절연부</a:t>
            </a:r>
            <a:endParaRPr lang="ko-KR" altLang="en-US" sz="3500" b="1">
              <a:ln w="9525">
                <a:solidFill>
                  <a:schemeClr val="tx2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3156" y="3542053"/>
            <a:ext cx="1522219" cy="618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 b="1">
                <a:solidFill>
                  <a:schemeClr val="accent2">
                    <a:lumMod val="50000"/>
                  </a:schemeClr>
                </a:solidFill>
                <a:hlinkClick r:id="rId5" action="ppaction://hlinksldjump"/>
              </a:rPr>
              <a:t>보호부</a:t>
            </a:r>
            <a:endParaRPr lang="ko-KR" altLang="en-US" sz="35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5377619" y="1512428"/>
            <a:ext cx="2937616" cy="2937616"/>
          </a:xfrm>
          <a:prstGeom prst="ellipse">
            <a:avLst/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37852" y="1699366"/>
            <a:ext cx="2599346" cy="2599346"/>
          </a:xfrm>
          <a:prstGeom prst="ellipse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391513"/>
            <a:ext cx="4108035" cy="3030984"/>
          </a:xfrm>
        </p:spPr>
        <p:txBody>
          <a:bodyPr>
            <a:noAutofit/>
          </a:bodyPr>
          <a:lstStyle/>
          <a:p>
            <a:pPr algn="l">
              <a:buAutoNum type="circleNumDbPlain"/>
              <a:defRPr lang="ko-KR" altLang="en-US"/>
            </a:pPr>
            <a:r>
              <a:rPr lang="ko-KR" altLang="en-US" sz="2500"/>
              <a:t>도전율 양호</a:t>
            </a:r>
          </a:p>
          <a:p>
            <a:pPr algn="l">
              <a:buAutoNum type="circleNumDbPlain"/>
              <a:defRPr lang="ko-KR" altLang="en-US"/>
            </a:pPr>
            <a:r>
              <a:rPr lang="ko-KR" altLang="en-US" sz="2500"/>
              <a:t>케이블 강도, 가요성 양호</a:t>
            </a:r>
          </a:p>
          <a:p>
            <a:pPr algn="l">
              <a:buAutoNum type="circleNumDbPlain"/>
              <a:defRPr lang="ko-KR" altLang="en-US"/>
            </a:pPr>
            <a:r>
              <a:rPr lang="ko-KR" altLang="en-US" sz="2500"/>
              <a:t>사용시 안정</a:t>
            </a:r>
          </a:p>
          <a:p>
            <a:pPr algn="l">
              <a:buAutoNum type="circleNumDbPlain"/>
              <a:defRPr lang="ko-KR" altLang="en-US"/>
            </a:pPr>
            <a:r>
              <a:rPr lang="ko-KR" altLang="en-US" sz="2500"/>
              <a:t>도체형태로 쉽게 가공</a:t>
            </a:r>
          </a:p>
          <a:p>
            <a:pPr algn="l">
              <a:buAutoNum type="circleNumDbPlain"/>
              <a:defRPr lang="ko-KR" altLang="en-US"/>
            </a:pPr>
            <a:r>
              <a:rPr lang="ko-KR" altLang="en-US" sz="2500"/>
              <a:t>경비저렴, 공급 안정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857250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4000"/>
              <a:t>도체</a:t>
            </a:r>
          </a:p>
        </p:txBody>
      </p:sp>
      <p:sp>
        <p:nvSpPr>
          <p:cNvPr id="14" name="타원 13"/>
          <p:cNvSpPr/>
          <p:nvPr/>
        </p:nvSpPr>
        <p:spPr>
          <a:xfrm>
            <a:off x="6009651" y="2180068"/>
            <a:ext cx="1655747" cy="1655747"/>
          </a:xfrm>
          <a:prstGeom prst="ellipse">
            <a:avLst/>
          </a:prstGeom>
          <a:solidFill>
            <a:schemeClr val="accent3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98000" y="2653200"/>
            <a:ext cx="694800" cy="694800"/>
          </a:xfrm>
          <a:prstGeom prst="ellipse">
            <a:avLst/>
          </a:prstGeom>
          <a:solidFill>
            <a:schemeClr val="accent2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6980400" y="2785394"/>
            <a:ext cx="1459462" cy="187544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6962597" y="2411516"/>
            <a:ext cx="1414952" cy="169743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7585283" y="1619250"/>
            <a:ext cx="258154" cy="26705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 flipV="1">
            <a:off x="6962596" y="1921913"/>
            <a:ext cx="1210209" cy="125235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30960" y="2634062"/>
            <a:ext cx="649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FF0000"/>
                </a:solidFill>
              </a:rPr>
              <a:t>도체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42" y="2180067"/>
            <a:ext cx="934698" cy="361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800"/>
              <a:t>절연체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8414" y="1717170"/>
            <a:ext cx="792266" cy="36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시스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9045" y="1459016"/>
            <a:ext cx="952500" cy="36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보호부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1942" y="1548035"/>
            <a:ext cx="3623060" cy="54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b="1"/>
              <a:t>기본적 특성 5가지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7758" y="4565768"/>
            <a:ext cx="24035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dirty="0" smtClean="0">
                <a:solidFill>
                  <a:srgbClr val="FF0000"/>
                </a:solidFill>
                <a:hlinkClick r:id="rId2" action="ppaction://hlinksldjump"/>
              </a:rPr>
              <a:t>돌아가기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63639"/>
            <a:ext cx="4526423" cy="3030984"/>
          </a:xfrm>
        </p:spPr>
        <p:txBody>
          <a:bodyPr>
            <a:noAutofit/>
          </a:bodyPr>
          <a:lstStyle/>
          <a:p>
            <a:pPr algn="l">
              <a:buAutoNum type="arabicParenR"/>
              <a:defRPr lang="ko-KR" altLang="en-US"/>
            </a:pPr>
            <a:r>
              <a:rPr lang="ko-KR" altLang="en-US" sz="2500" dirty="0"/>
              <a:t>파괴전압 높고 절연성능 안정</a:t>
            </a:r>
          </a:p>
          <a:p>
            <a:pPr algn="l">
              <a:buAutoNum type="arabicParenR"/>
              <a:defRPr lang="ko-KR" altLang="en-US"/>
            </a:pPr>
            <a:r>
              <a:rPr lang="ko-KR" altLang="en-US" sz="2500" dirty="0"/>
              <a:t>유전손실 </a:t>
            </a:r>
            <a:r>
              <a:rPr lang="ko-KR" altLang="en-US" sz="2500" dirty="0" err="1"/>
              <a:t>적을것</a:t>
            </a:r>
            <a:endParaRPr lang="ko-KR" altLang="en-US" sz="2500" dirty="0"/>
          </a:p>
          <a:p>
            <a:pPr algn="l">
              <a:buAutoNum type="arabicParenR"/>
              <a:defRPr lang="ko-KR" altLang="en-US"/>
            </a:pPr>
            <a:r>
              <a:rPr lang="ko-KR" altLang="en-US" sz="2500" dirty="0"/>
              <a:t>절연 저항 양호</a:t>
            </a:r>
          </a:p>
          <a:p>
            <a:pPr algn="l">
              <a:buAutoNum type="arabicParenR"/>
              <a:defRPr lang="ko-KR" altLang="en-US"/>
            </a:pPr>
            <a:r>
              <a:rPr lang="ko-KR" altLang="en-US" sz="2500" dirty="0" err="1">
                <a:solidFill>
                  <a:srgbClr val="FF0000"/>
                </a:solidFill>
              </a:rPr>
              <a:t>내트리잉</a:t>
            </a:r>
            <a:r>
              <a:rPr lang="ko-KR" altLang="en-US" sz="2500" dirty="0"/>
              <a:t>,</a:t>
            </a:r>
            <a:r>
              <a:rPr lang="ko-KR" altLang="en-US" sz="2500" dirty="0" err="1"/>
              <a:t>내코로나성</a:t>
            </a:r>
            <a:r>
              <a:rPr lang="ko-KR" altLang="en-US" sz="2500" dirty="0"/>
              <a:t> 우수</a:t>
            </a:r>
          </a:p>
          <a:p>
            <a:pPr algn="l">
              <a:buAutoNum type="arabicParenR"/>
              <a:defRPr lang="ko-KR" altLang="en-US"/>
            </a:pPr>
            <a:r>
              <a:rPr lang="ko-KR" altLang="en-US" sz="2500" dirty="0" err="1"/>
              <a:t>가요성</a:t>
            </a:r>
            <a:r>
              <a:rPr lang="ko-KR" altLang="en-US" sz="2500" dirty="0"/>
              <a:t>,</a:t>
            </a:r>
            <a:r>
              <a:rPr lang="ko-KR" altLang="en-US" sz="2500" dirty="0" err="1"/>
              <a:t>내마찰성</a:t>
            </a:r>
            <a:r>
              <a:rPr lang="ko-KR" altLang="en-US" sz="2500" dirty="0"/>
              <a:t> 우수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857250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4000" dirty="0"/>
              <a:t>절연체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7876" y="4414437"/>
            <a:ext cx="17358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dirty="0" smtClean="0">
                <a:solidFill>
                  <a:schemeClr val="tx2"/>
                </a:solidFill>
                <a:hlinkClick r:id="rId2" action="ppaction://hlinksldjump"/>
              </a:rPr>
              <a:t>돌아가</a:t>
            </a:r>
            <a:r>
              <a:rPr lang="ko-KR" altLang="en-US" sz="2500" dirty="0">
                <a:solidFill>
                  <a:schemeClr val="tx2"/>
                </a:solidFill>
                <a:hlinkClick r:id="rId2" action="ppaction://hlinksldjump"/>
              </a:rPr>
              <a:t>기</a:t>
            </a:r>
            <a:endParaRPr lang="ko-KR" altLang="en-US" sz="2500" dirty="0">
              <a:solidFill>
                <a:schemeClr val="tx2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77619" y="1512428"/>
            <a:ext cx="2937616" cy="2937616"/>
          </a:xfrm>
          <a:prstGeom prst="ellipse">
            <a:avLst/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537852" y="1699366"/>
            <a:ext cx="2599346" cy="2599346"/>
          </a:xfrm>
          <a:prstGeom prst="ellipse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09651" y="2180068"/>
            <a:ext cx="1655747" cy="1655747"/>
          </a:xfrm>
          <a:prstGeom prst="ellipse">
            <a:avLst/>
          </a:prstGeom>
          <a:solidFill>
            <a:schemeClr val="accent3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98000" y="2653200"/>
            <a:ext cx="694800" cy="694800"/>
          </a:xfrm>
          <a:prstGeom prst="ellipse">
            <a:avLst/>
          </a:prstGeom>
          <a:solidFill>
            <a:schemeClr val="accent2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6980400" y="2785394"/>
            <a:ext cx="1459462" cy="187544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6962597" y="2411516"/>
            <a:ext cx="1414952" cy="169743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 flipV="1">
            <a:off x="7585283" y="1619250"/>
            <a:ext cx="258154" cy="26705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 flipV="1">
            <a:off x="6962596" y="1921913"/>
            <a:ext cx="1210209" cy="125235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0960" y="2634062"/>
            <a:ext cx="649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도체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41942" y="2180067"/>
            <a:ext cx="934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800" dirty="0">
                <a:solidFill>
                  <a:srgbClr val="FF0000"/>
                </a:solidFill>
              </a:rPr>
              <a:t>절연체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08414" y="1717170"/>
            <a:ext cx="792266" cy="36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시스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79045" y="1459016"/>
            <a:ext cx="952500" cy="36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보호부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63639"/>
            <a:ext cx="4108035" cy="3030984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/>
              <a:t>케이블의 금속 시스</a:t>
            </a:r>
          </a:p>
          <a:p>
            <a:pPr>
              <a:defRPr lang="ko-KR" altLang="en-US"/>
            </a:pPr>
            <a:endParaRPr lang="ko-KR" altLang="en-US"/>
          </a:p>
          <a:p>
            <a:pPr algn="l">
              <a:buNone/>
              <a:defRPr lang="ko-KR" altLang="en-US"/>
            </a:pPr>
            <a:r>
              <a:rPr lang="ko-KR" altLang="en-US" sz="1800"/>
              <a:t>절연체 보호, 절연유 압력 견딜것, 습기 침입 저지 귀로,전기적 차폐 특성 우수</a:t>
            </a:r>
          </a:p>
          <a:p>
            <a:pPr algn="l">
              <a:buNone/>
              <a:defRPr lang="ko-KR" altLang="en-US"/>
            </a:pPr>
            <a:r>
              <a:rPr lang="ko-KR" altLang="en-US" sz="1800"/>
              <a:t>알루미늄 주로 사용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99542"/>
            <a:ext cx="8229600" cy="857250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 sz="4000"/>
              <a:t>보호부</a:t>
            </a:r>
          </a:p>
        </p:txBody>
      </p:sp>
      <p:sp>
        <p:nvSpPr>
          <p:cNvPr id="13" name="Content Placeholder 2"/>
          <p:cNvSpPr/>
          <p:nvPr/>
        </p:nvSpPr>
        <p:spPr>
          <a:xfrm>
            <a:off x="4667784" y="1563639"/>
            <a:ext cx="4108035" cy="303098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endParaRPr lang="ko-KR" altLang="en-US" sz="3200" b="0" i="0" kern="1200" spc="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9080" y="3441909"/>
            <a:ext cx="1905000" cy="1428750"/>
          </a:xfrm>
          <a:prstGeom prst="rect">
            <a:avLst/>
          </a:prstGeom>
        </p:spPr>
      </p:pic>
      <p:sp>
        <p:nvSpPr>
          <p:cNvPr id="15" name="Content Placeholder 2"/>
          <p:cNvSpPr/>
          <p:nvPr/>
        </p:nvSpPr>
        <p:spPr>
          <a:xfrm>
            <a:off x="4676685" y="1563638"/>
            <a:ext cx="4108035" cy="33603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3200" b="0" i="0" kern="1200" spc="5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보호층</a:t>
            </a:r>
            <a:r>
              <a:rPr lang="ko-KR" altLang="en-US" sz="32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재료</a:t>
            </a:r>
          </a:p>
          <a:p>
            <a:pPr marL="0" indent="0" algn="ctr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endParaRPr lang="ko-KR" altLang="en-US" sz="3200" b="0" i="0" kern="120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화학적 변화 최소화 목적  ,  </a:t>
            </a:r>
            <a:r>
              <a:rPr lang="en-US" altLang="ko-KR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PVC,PE</a:t>
            </a: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</a:t>
            </a:r>
          </a:p>
          <a:p>
            <a:pPr marL="0" indent="0" algn="l" defTabSz="91440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1800" b="0" i="0" kern="120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eaLnBrk="1" latinLnBrk="1" hangingPunct="1">
              <a:spcBef>
                <a:spcPct val="20000"/>
              </a:spcBef>
              <a:buAutoNum type="circleNumDbPlain"/>
              <a:defRPr lang="ko-KR" altLang="en-US"/>
            </a:pP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절연성능</a:t>
            </a:r>
            <a:r>
              <a:rPr lang="en-US" altLang="ko-KR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GOOD, </a:t>
            </a: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장기간 안정</a:t>
            </a:r>
          </a:p>
          <a:p>
            <a:pPr marL="0" indent="0" algn="l" defTabSz="914400" eaLnBrk="1" latinLnBrk="1" hangingPunct="1">
              <a:spcBef>
                <a:spcPct val="20000"/>
              </a:spcBef>
              <a:buAutoNum type="circleNumDbPlain"/>
              <a:defRPr lang="ko-KR" altLang="en-US"/>
            </a:pP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내수성,내약품성 우수, 화학적 안정</a:t>
            </a:r>
          </a:p>
          <a:p>
            <a:pPr marL="0" indent="0" algn="l" defTabSz="914400" eaLnBrk="1" latinLnBrk="1" hangingPunct="1">
              <a:spcBef>
                <a:spcPct val="20000"/>
              </a:spcBef>
              <a:buAutoNum type="circleNumDbPlain"/>
              <a:defRPr lang="ko-KR" altLang="en-US"/>
            </a:pP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내후성,</a:t>
            </a:r>
            <a:r>
              <a:rPr lang="ko-KR" altLang="en-US" sz="1800" b="0" i="0" kern="1200" spc="5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내노화성</a:t>
            </a: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우수</a:t>
            </a:r>
          </a:p>
          <a:p>
            <a:pPr marL="0" indent="0" algn="l" defTabSz="914400" eaLnBrk="1" latinLnBrk="1" hangingPunct="1">
              <a:spcBef>
                <a:spcPct val="20000"/>
              </a:spcBef>
              <a:buAutoNum type="circleNumDbPlain"/>
              <a:defRPr lang="ko-KR" altLang="en-US"/>
            </a:pP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내마모성, </a:t>
            </a:r>
            <a:r>
              <a:rPr lang="ko-KR" altLang="en-US" sz="1800" b="0" i="0" kern="1200" spc="5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내굴곡성</a:t>
            </a:r>
            <a:r>
              <a:rPr lang="ko-KR" altLang="en-US" sz="1800" b="0" i="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우수</a:t>
            </a:r>
          </a:p>
          <a:p>
            <a:pPr marL="0" indent="0" algn="l" defTabSz="914400" eaLnBrk="1" latinLnBrk="1" hangingPunct="1">
              <a:spcBef>
                <a:spcPct val="20000"/>
              </a:spcBef>
              <a:buAutoNum type="circleNumDbPlain"/>
              <a:defRPr lang="ko-KR" altLang="en-US"/>
            </a:pPr>
            <a:endParaRPr lang="ko-KR" altLang="en-US" sz="1800" b="0" i="0" kern="120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3121"/>
            <a:ext cx="7772400" cy="685899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6600"/>
              <a:t>감사합니다.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117</Words>
  <Application>Microsoft Office PowerPoint</Application>
  <PresentationFormat>화면 슬라이드 쇼(16:9)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241</vt:lpstr>
      <vt:lpstr>지중 송전 시스템</vt:lpstr>
      <vt:lpstr>지중케이블 도입 배경</vt:lpstr>
      <vt:lpstr>지중 케이블의 구조</vt:lpstr>
      <vt:lpstr>도체</vt:lpstr>
      <vt:lpstr>절연체</vt:lpstr>
      <vt:lpstr>보호부</vt:lpstr>
      <vt:lpstr>감사합니다.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지중 송전 시스템</dc:title>
  <dc:creator>ji in Park</dc:creator>
  <cp:lastModifiedBy>com09</cp:lastModifiedBy>
  <cp:revision>21</cp:revision>
  <dcterms:created xsi:type="dcterms:W3CDTF">2017-05-29T11:45:26Z</dcterms:created>
  <dcterms:modified xsi:type="dcterms:W3CDTF">2017-06-01T02:07:44Z</dcterms:modified>
</cp:coreProperties>
</file>