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3" r:id="rId8"/>
    <p:sldId id="268" r:id="rId9"/>
    <p:sldId id="261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8ED6"/>
    <a:srgbClr val="77C8F1"/>
    <a:srgbClr val="A5DBF6"/>
    <a:srgbClr val="53DFF0"/>
    <a:srgbClr val="305A7D"/>
    <a:srgbClr val="ABD0EB"/>
    <a:srgbClr val="377699"/>
    <a:srgbClr val="62A4C7"/>
    <a:srgbClr val="00558D"/>
    <a:srgbClr val="177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>
        <p:scale>
          <a:sx n="120" d="100"/>
          <a:sy n="120" d="100"/>
        </p:scale>
        <p:origin x="-12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7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6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8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2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8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2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2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666E-C016-4AB9-9A14-1E427AD5E86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b="526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479030" y="-635"/>
            <a:ext cx="4712970" cy="6858000"/>
          </a:xfrm>
          <a:prstGeom prst="rect">
            <a:avLst/>
          </a:prstGeom>
          <a:solidFill>
            <a:srgbClr val="4D8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705090" y="1783715"/>
            <a:ext cx="3973195" cy="1247775"/>
            <a:chOff x="7705090" y="1783715"/>
            <a:chExt cx="3973195" cy="1247775"/>
          </a:xfrm>
        </p:grpSpPr>
        <p:sp>
          <p:nvSpPr>
            <p:cNvPr id="4" name="TextBox 3"/>
            <p:cNvSpPr txBox="1"/>
            <p:nvPr/>
          </p:nvSpPr>
          <p:spPr>
            <a:xfrm>
              <a:off x="7705090" y="1783715"/>
              <a:ext cx="1219200" cy="46101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cap="none" dirty="0" smtClean="0">
                  <a:ln w="9525" cap="flat" cmpd="sng">
                    <a:solidFill>
                      <a:schemeClr val="bg1">
                        <a:alpha val="2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KoPub돋움체 Medium" charset="0"/>
                  <a:ea typeface="KoPub돋움체 Medium" charset="0"/>
                </a:rPr>
                <a:t>LEE.S.B</a:t>
              </a:r>
              <a:endParaRPr lang="ko-KR" altLang="en-US" sz="2400" b="0" cap="none" dirty="0">
                <a:ln w="9525" cap="flat" cmpd="sng">
                  <a:solidFill>
                    <a:schemeClr val="bg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05090" y="2016760"/>
              <a:ext cx="3973195" cy="101473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6000" b="0" cap="none" dirty="0">
                  <a:ln w="9525" cap="flat" cmpd="sng">
                    <a:solidFill>
                      <a:schemeClr val="bg1">
                        <a:alpha val="2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KoPub돋움체 Bold" charset="0"/>
                  <a:ea typeface="KoPub돋움체 Bold" charset="0"/>
                </a:rPr>
                <a:t> 송변전실무</a:t>
              </a:r>
              <a:endParaRPr lang="ko-KR" altLang="en-US" sz="6000" b="0" cap="none" dirty="0">
                <a:ln w="9525" cap="flat" cmpd="sng">
                  <a:solidFill>
                    <a:schemeClr val="bg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0" y="-635"/>
            <a:ext cx="7479030" cy="6858000"/>
          </a:xfrm>
          <a:prstGeom prst="rect">
            <a:avLst/>
          </a:prstGeom>
          <a:solidFill>
            <a:srgbClr val="A5DBF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7479030" y="0"/>
            <a:ext cx="110490" cy="6858000"/>
            <a:chOff x="7479030" y="0"/>
            <a:chExt cx="110490" cy="6858000"/>
          </a:xfrm>
        </p:grpSpPr>
        <p:sp>
          <p:nvSpPr>
            <p:cNvPr id="20" name="직사각형 19"/>
            <p:cNvSpPr/>
            <p:nvPr/>
          </p:nvSpPr>
          <p:spPr>
            <a:xfrm>
              <a:off x="7479030" y="0"/>
              <a:ext cx="110490" cy="1714500"/>
            </a:xfrm>
            <a:prstGeom prst="rect">
              <a:avLst/>
            </a:prstGeom>
            <a:solidFill>
              <a:srgbClr val="77C8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479030" y="1714500"/>
              <a:ext cx="110490" cy="1714500"/>
            </a:xfrm>
            <a:prstGeom prst="rect">
              <a:avLst/>
            </a:prstGeom>
            <a:solidFill>
              <a:srgbClr val="53D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479030" y="3429000"/>
              <a:ext cx="110490" cy="1714500"/>
            </a:xfrm>
            <a:prstGeom prst="rect">
              <a:avLst/>
            </a:prstGeom>
            <a:solidFill>
              <a:srgbClr val="77C8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79030" y="5143500"/>
              <a:ext cx="110490" cy="1714500"/>
            </a:xfrm>
            <a:prstGeom prst="rect">
              <a:avLst/>
            </a:prstGeom>
            <a:solidFill>
              <a:srgbClr val="53D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/>
          <p:cNvCxnSpPr>
            <a:cxnSpLocks/>
          </p:cNvCxnSpPr>
          <p:nvPr/>
        </p:nvCxnSpPr>
        <p:spPr>
          <a:xfrm>
            <a:off x="152400" y="137160"/>
            <a:ext cx="162560" cy="167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9720" y="259080"/>
            <a:ext cx="1498600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POWERPOINT</a:t>
            </a:r>
            <a:endParaRPr lang="ko-KR" altLang="en-US" sz="16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11030585" y="304800"/>
            <a:ext cx="949960" cy="17672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직사각형 1032"/>
          <p:cNvSpPr/>
          <p:nvPr/>
        </p:nvSpPr>
        <p:spPr>
          <a:xfrm>
            <a:off x="10583545" y="5353685"/>
            <a:ext cx="861060" cy="2216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2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endParaRPr lang="ko-KR" altLang="en-US" sz="13800" dirty="0">
              <a:solidFill>
                <a:schemeClr val="bg1">
                  <a:alpha val="2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05090" y="2985770"/>
            <a:ext cx="2397125" cy="5848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POWERPOINT PROJECT</a:t>
            </a:r>
            <a:endParaRPr lang="ko-KR" altLang="en-US" sz="16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이수빈 프로젝트</a:t>
            </a:r>
            <a:endParaRPr lang="ko-KR" altLang="en-US" sz="16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043" name="직사각형 1042"/>
          <p:cNvSpPr>
            <a:spLocks/>
          </p:cNvSpPr>
          <p:nvPr/>
        </p:nvSpPr>
        <p:spPr>
          <a:xfrm>
            <a:off x="10735310" y="6418580"/>
            <a:ext cx="1316355" cy="30734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n w="9525" cap="flat" cmpd="sng">
                  <a:solidFill>
                    <a:schemeClr val="bg1">
                      <a:alpha val="2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Subin_Project</a:t>
            </a:r>
            <a:endParaRPr lang="ko-KR" altLang="en-US" sz="1400" b="0" cap="none" dirty="0">
              <a:ln w="9525" cap="flat" cmpd="sng">
                <a:solidFill>
                  <a:schemeClr val="bg1">
                    <a:alpha val="20000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cxnSp>
        <p:nvCxnSpPr>
          <p:cNvPr id="61" name="직선 연결선 60"/>
          <p:cNvCxnSpPr>
            <a:cxnSpLocks/>
          </p:cNvCxnSpPr>
          <p:nvPr/>
        </p:nvCxnSpPr>
        <p:spPr>
          <a:xfrm>
            <a:off x="7824470" y="3697605"/>
            <a:ext cx="4042410" cy="2249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0173970" y="1273175"/>
            <a:ext cx="861060" cy="2216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2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endParaRPr lang="ko-KR" altLang="en-US" sz="13800" dirty="0">
              <a:solidFill>
                <a:schemeClr val="bg1">
                  <a:alpha val="2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 rot="1740000">
            <a:off x="9643110" y="4836795"/>
            <a:ext cx="1999615" cy="33845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Power transmission</a:t>
            </a:r>
            <a:endParaRPr lang="ko-KR" altLang="en-US" sz="16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b="526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>
            <a:spLocks/>
          </p:cNvSpPr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rgbClr val="A5DBF6">
              <a:alpha val="2983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33" name="직사각형 1032"/>
          <p:cNvSpPr/>
          <p:nvPr/>
        </p:nvSpPr>
        <p:spPr>
          <a:xfrm>
            <a:off x="5721985" y="5546725"/>
            <a:ext cx="861060" cy="2216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2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endParaRPr lang="ko-KR" altLang="en-US" sz="13800" dirty="0">
              <a:solidFill>
                <a:schemeClr val="bg1">
                  <a:alpha val="2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797810" y="3209925"/>
            <a:ext cx="2604135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034" name="도형 1033"/>
          <p:cNvSpPr>
            <a:spLocks/>
          </p:cNvSpPr>
          <p:nvPr/>
        </p:nvSpPr>
        <p:spPr>
          <a:xfrm>
            <a:off x="2138901" y="-329565"/>
            <a:ext cx="7919499" cy="775589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6">
            <a:extLst>
              <a:ext uri="{FF2B5EF4-FFF2-40B4-BE49-F238E27FC236}">
                <a16:creationId xmlns:a16="http://schemas.microsoft.com/office/drawing/2014/main" xmlns="" id="{1862BFF8-A378-4546-9925-EF11B461A442}"/>
              </a:ext>
            </a:extLst>
          </p:cNvPr>
          <p:cNvSpPr>
            <a:spLocks/>
          </p:cNvSpPr>
          <p:nvPr/>
        </p:nvSpPr>
        <p:spPr>
          <a:xfrm>
            <a:off x="3876213" y="223846"/>
            <a:ext cx="4552604" cy="92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latin typeface="KoPub돋움체 Medium" charset="0"/>
              <a:ea typeface="KoPub돋움체 Medium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변전소의 미래전망</a:t>
            </a:r>
          </a:p>
        </p:txBody>
      </p:sp>
      <p:sp>
        <p:nvSpPr>
          <p:cNvPr id="8" name="직사각형 66">
            <a:extLst>
              <a:ext uri="{FF2B5EF4-FFF2-40B4-BE49-F238E27FC236}">
                <a16:creationId xmlns:a16="http://schemas.microsoft.com/office/drawing/2014/main" xmlns="" id="{18AF5E0B-DBD8-4ABC-B628-58462265D501}"/>
              </a:ext>
            </a:extLst>
          </p:cNvPr>
          <p:cNvSpPr>
            <a:spLocks/>
          </p:cNvSpPr>
          <p:nvPr/>
        </p:nvSpPr>
        <p:spPr>
          <a:xfrm>
            <a:off x="3290831" y="1627440"/>
            <a:ext cx="5610337" cy="153888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latin typeface="KoPub돋움체 Medium" charset="0"/>
              <a:ea typeface="KoPub돋움체 Bold" charset="0"/>
            </a:endParaRPr>
          </a:p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dirty="0" smtClean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2. </a:t>
            </a:r>
            <a:r>
              <a:rPr lang="ko-KR" altLang="en-US" sz="4000" dirty="0" smtClean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부하</a:t>
            </a:r>
            <a:r>
              <a:rPr lang="ko-KR" altLang="en-US" sz="4000" b="0" cap="none" dirty="0" smtClean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의 </a:t>
            </a:r>
            <a:r>
              <a:rPr lang="ko-KR" altLang="en-US" sz="40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변화</a:t>
            </a:r>
            <a:endParaRPr lang="en-US" altLang="ko-KR" sz="4000" b="0" cap="none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latin typeface="KoPub돋움체 Bold" charset="0"/>
              <a:ea typeface="KoPub돋움체 Bold" charset="0"/>
            </a:endParaRPr>
          </a:p>
          <a:p>
            <a:pPr marL="742950" indent="-74295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ko-KR" altLang="en-US" sz="4000" b="0" cap="none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latin typeface="KoPub돋움체 Bold" charset="0"/>
              <a:ea typeface="KoPub돋움체 Bold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41" y="3166323"/>
            <a:ext cx="2982872" cy="29828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590" y="3548380"/>
            <a:ext cx="3885396" cy="22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0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b="526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>
            <a:spLocks/>
          </p:cNvSpPr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rgbClr val="A5DBF6">
              <a:alpha val="2983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33" name="직사각형 1032"/>
          <p:cNvSpPr/>
          <p:nvPr/>
        </p:nvSpPr>
        <p:spPr>
          <a:xfrm>
            <a:off x="5721985" y="5546725"/>
            <a:ext cx="861060" cy="2216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2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endParaRPr lang="ko-KR" altLang="en-US" sz="13800" dirty="0">
              <a:solidFill>
                <a:schemeClr val="bg1">
                  <a:alpha val="2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797810" y="3209925"/>
            <a:ext cx="2604135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034" name="도형 1033"/>
          <p:cNvSpPr>
            <a:spLocks/>
          </p:cNvSpPr>
          <p:nvPr/>
        </p:nvSpPr>
        <p:spPr>
          <a:xfrm>
            <a:off x="2138901" y="-329565"/>
            <a:ext cx="7919499" cy="775589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6">
            <a:extLst>
              <a:ext uri="{FF2B5EF4-FFF2-40B4-BE49-F238E27FC236}">
                <a16:creationId xmlns:a16="http://schemas.microsoft.com/office/drawing/2014/main" xmlns="" id="{1862BFF8-A378-4546-9925-EF11B461A442}"/>
              </a:ext>
            </a:extLst>
          </p:cNvPr>
          <p:cNvSpPr>
            <a:spLocks/>
          </p:cNvSpPr>
          <p:nvPr/>
        </p:nvSpPr>
        <p:spPr>
          <a:xfrm>
            <a:off x="3876213" y="223846"/>
            <a:ext cx="4552604" cy="92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latin typeface="KoPub돋움체 Medium" charset="0"/>
              <a:ea typeface="KoPub돋움체 Medium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변전소의 미래전망</a:t>
            </a:r>
          </a:p>
        </p:txBody>
      </p:sp>
      <p:sp>
        <p:nvSpPr>
          <p:cNvPr id="8" name="직사각형 66">
            <a:extLst>
              <a:ext uri="{FF2B5EF4-FFF2-40B4-BE49-F238E27FC236}">
                <a16:creationId xmlns:a16="http://schemas.microsoft.com/office/drawing/2014/main" xmlns="" id="{18AF5E0B-DBD8-4ABC-B628-58462265D501}"/>
              </a:ext>
            </a:extLst>
          </p:cNvPr>
          <p:cNvSpPr>
            <a:spLocks/>
          </p:cNvSpPr>
          <p:nvPr/>
        </p:nvSpPr>
        <p:spPr>
          <a:xfrm>
            <a:off x="3290831" y="1627440"/>
            <a:ext cx="5610337" cy="7078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latin typeface="KoPub돋움체 Bold" charset="0"/>
                <a:ea typeface="KoPub돋움체 Medium" charset="0"/>
              </a:rPr>
              <a:t>3. </a:t>
            </a:r>
            <a:r>
              <a:rPr lang="ko-KR" altLang="en-US" sz="4000" dirty="0" smtClean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latin typeface="KoPub돋움체 Bold" charset="0"/>
                <a:ea typeface="KoPub돋움체 Medium" charset="0"/>
              </a:rPr>
              <a:t>디지털 변전소</a:t>
            </a:r>
            <a:endParaRPr lang="ko-KR" altLang="en-US" sz="1400" b="0" cap="none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latin typeface="KoPub돋움체 Medium" charset="0"/>
              <a:ea typeface="KoPub돋움체 Medium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55" y="2698473"/>
            <a:ext cx="6321287" cy="35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06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직사각형 1032"/>
          <p:cNvSpPr/>
          <p:nvPr/>
        </p:nvSpPr>
        <p:spPr>
          <a:xfrm>
            <a:off x="5721985" y="5546725"/>
            <a:ext cx="861060" cy="2216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2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endParaRPr lang="ko-KR" altLang="en-US" sz="13800" dirty="0">
              <a:solidFill>
                <a:schemeClr val="bg1">
                  <a:alpha val="2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B53F781-73F2-4661-AD51-78D7B8A1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11F4C9-1BB1-4097-A4FB-2A3E1522342D}"/>
              </a:ext>
            </a:extLst>
          </p:cNvPr>
          <p:cNvSpPr txBox="1"/>
          <p:nvPr/>
        </p:nvSpPr>
        <p:spPr>
          <a:xfrm>
            <a:off x="6853382" y="1173019"/>
            <a:ext cx="4932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risten ITC" panose="03050502040202030202" pitchFamily="66" charset="0"/>
              </a:rPr>
              <a:t>THANK YOU</a:t>
            </a:r>
            <a:r>
              <a:rPr lang="ko-KR" altLang="en-US" sz="4400" dirty="0">
                <a:latin typeface="Kristen ITC" panose="03050502040202030202" pitchFamily="66" charset="0"/>
              </a:rPr>
              <a:t> </a:t>
            </a:r>
            <a:r>
              <a:rPr lang="en-US" altLang="ko-KR" sz="4400" dirty="0">
                <a:latin typeface="Kristen ITC" panose="03050502040202030202" pitchFamily="66" charset="0"/>
              </a:rPr>
              <a:t>:D</a:t>
            </a:r>
            <a:endParaRPr lang="ko-KR" altLang="en-US" sz="44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74320" y="2178050"/>
            <a:ext cx="11643360" cy="4413885"/>
            <a:chOff x="274320" y="2178050"/>
            <a:chExt cx="11643360" cy="441388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79"/>
            <a:stretch/>
          </p:blipFill>
          <p:spPr>
            <a:xfrm>
              <a:off x="274320" y="2178050"/>
              <a:ext cx="11643360" cy="4405630"/>
            </a:xfrm>
            <a:prstGeom prst="rect">
              <a:avLst/>
            </a:prstGeom>
          </p:spPr>
        </p:pic>
        <p:sp>
          <p:nvSpPr>
            <p:cNvPr id="80" name="직각 삼각형 79"/>
            <p:cNvSpPr/>
            <p:nvPr/>
          </p:nvSpPr>
          <p:spPr>
            <a:xfrm flipH="1">
              <a:off x="274320" y="4894580"/>
              <a:ext cx="11643360" cy="1628140"/>
            </a:xfrm>
            <a:prstGeom prst="rtTriangle">
              <a:avLst/>
            </a:prstGeom>
            <a:solidFill>
              <a:srgbClr val="A5DBF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>
              <a:spLocks/>
            </p:cNvSpPr>
            <p:nvPr/>
          </p:nvSpPr>
          <p:spPr>
            <a:xfrm>
              <a:off x="7792720" y="6007735"/>
              <a:ext cx="4083685" cy="58420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0" cap="none" dirty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Bakery" charset="0"/>
                  <a:ea typeface="Bakery" charset="0"/>
                </a:rPr>
                <a:t>SUBIN POWERPOINT</a:t>
              </a:r>
              <a:endParaRPr lang="ko-KR" altLang="en-US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Bakery" charset="0"/>
                <a:ea typeface="Bakery" charset="0"/>
              </a:endParaRPr>
            </a:p>
          </p:txBody>
        </p:sp>
        <p:sp>
          <p:nvSpPr>
            <p:cNvPr id="82" name="직사각형 81"/>
            <p:cNvSpPr>
              <a:spLocks/>
            </p:cNvSpPr>
            <p:nvPr/>
          </p:nvSpPr>
          <p:spPr>
            <a:xfrm>
              <a:off x="4977482" y="2458271"/>
              <a:ext cx="2104038" cy="584775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0" cap="none" dirty="0" smtClean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KoPub돋움체 Medium" charset="0"/>
                  <a:ea typeface="KoPub돋움체 Medium" charset="0"/>
                </a:rPr>
                <a:t>84P ~ 96P</a:t>
              </a:r>
              <a:endParaRPr lang="ko-KR" altLang="en-US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Medium" charset="0"/>
                <a:ea typeface="KoPub돋움체 Medium" charset="0"/>
              </a:endParaRPr>
            </a:p>
          </p:txBody>
        </p: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502920" y="2377440"/>
              <a:ext cx="2575560" cy="112776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10691495" y="377825"/>
            <a:ext cx="121920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n w="9525" cap="flat" cmpd="sng">
                  <a:solidFill>
                    <a:srgbClr val="4D8ED6">
                      <a:alpha val="2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KoPub돋움체 Medium" charset="0"/>
                <a:ea typeface="KoPub돋움체 Medium" charset="0"/>
              </a:rPr>
              <a:t>LEE.S.B</a:t>
            </a:r>
            <a:endParaRPr lang="ko-KR" altLang="en-US" sz="2400" b="0" cap="none" dirty="0">
              <a:ln w="9525" cap="flat" cmpd="sng">
                <a:solidFill>
                  <a:srgbClr val="4D8ED6">
                    <a:alpha val="29803"/>
                  </a:srgbClr>
                </a:solidFill>
                <a:prstDash val="solid"/>
              </a:ln>
              <a:solidFill>
                <a:srgbClr val="4D8ED6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211185" y="610235"/>
            <a:ext cx="3759835" cy="10147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ln w="9525" cap="flat" cmpd="sng">
                  <a:solidFill>
                    <a:srgbClr val="4D8ED6">
                      <a:alpha val="2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KoPub돋움체 Bold" charset="0"/>
                <a:ea typeface="KoPub돋움체 Bold" charset="0"/>
              </a:rPr>
              <a:t>송변전실무</a:t>
            </a:r>
            <a:endParaRPr lang="ko-KR" altLang="en-US" sz="6000" b="0" cap="none" dirty="0">
              <a:ln w="9525" cap="flat" cmpd="sng">
                <a:solidFill>
                  <a:srgbClr val="4D8ED6">
                    <a:alpha val="29803"/>
                  </a:srgbClr>
                </a:solidFill>
                <a:prstDash val="solid"/>
              </a:ln>
              <a:solidFill>
                <a:srgbClr val="4D8ED6"/>
              </a:solidFill>
              <a:latin typeface="KoPub돋움체 Bold" charset="0"/>
              <a:ea typeface="KoPub돋움체 Bold" charset="0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289560" y="1996440"/>
            <a:ext cx="1162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cxnSpLocks/>
          </p:cNvCxnSpPr>
          <p:nvPr/>
        </p:nvCxnSpPr>
        <p:spPr>
          <a:xfrm flipH="1">
            <a:off x="11841480" y="137160"/>
            <a:ext cx="162560" cy="16764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" name="그룹 2047"/>
          <p:cNvGrpSpPr/>
          <p:nvPr/>
        </p:nvGrpSpPr>
        <p:grpSpPr>
          <a:xfrm>
            <a:off x="2530475" y="1667510"/>
            <a:ext cx="9161145" cy="325120"/>
            <a:chOff x="2530475" y="1667510"/>
            <a:chExt cx="9161145" cy="325120"/>
          </a:xfrm>
        </p:grpSpPr>
        <p:sp>
          <p:nvSpPr>
            <p:cNvPr id="29" name="직사각형 28"/>
            <p:cNvSpPr/>
            <p:nvPr/>
          </p:nvSpPr>
          <p:spPr>
            <a:xfrm>
              <a:off x="2530475" y="1685925"/>
              <a:ext cx="2083435" cy="30734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>
                  <a:ln w="9525" cap="flat" cmpd="sng">
                    <a:solidFill>
                      <a:schemeClr val="bg1">
                        <a:lumMod val="65000"/>
                        <a:alpha val="29803"/>
                      </a:schemeClr>
                    </a:solidFill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latin typeface="KoPub돋움체 Medium" charset="0"/>
                  <a:ea typeface="KoPub돋움체 Medium" charset="0"/>
                </a:rPr>
                <a:t>01 _  변전소 단선도 표현</a:t>
              </a:r>
              <a:endParaRPr lang="ko-KR" altLang="en-US" sz="1400" b="0" cap="none" dirty="0">
                <a:ln w="9525" cap="flat" cmpd="sng">
                  <a:solidFill>
                    <a:schemeClr val="bg1">
                      <a:lumMod val="65000"/>
                      <a:alpha val="29803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098415" y="1685925"/>
              <a:ext cx="1983105" cy="30734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>
                  <a:ln w="9525" cap="flat" cmpd="sng">
                    <a:solidFill>
                      <a:schemeClr val="bg1">
                        <a:lumMod val="65000"/>
                        <a:alpha val="29803"/>
                      </a:schemeClr>
                    </a:solidFill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latin typeface="KoPub돋움체 Medium" charset="0"/>
                  <a:ea typeface="KoPub돋움체 Medium" charset="0"/>
                </a:rPr>
                <a:t>02 _ 변전소의 부속설비</a:t>
              </a:r>
              <a:endParaRPr lang="ko-KR" altLang="en-US" sz="1400" b="0" cap="none" dirty="0">
                <a:ln w="9525" cap="flat" cmpd="sng">
                  <a:solidFill>
                    <a:schemeClr val="bg1">
                      <a:lumMod val="65000"/>
                      <a:alpha val="29803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226300" y="1685925"/>
              <a:ext cx="2091055" cy="30734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>
                  <a:ln w="9525" cap="flat" cmpd="sng">
                    <a:solidFill>
                      <a:schemeClr val="bg1">
                        <a:lumMod val="65000"/>
                        <a:alpha val="29803"/>
                      </a:schemeClr>
                    </a:solidFill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latin typeface="KoPub돋움체 Medium" charset="0"/>
                  <a:ea typeface="KoPub돋움체 Medium" charset="0"/>
                </a:rPr>
                <a:t>03 _ 변전소의 부속설비2</a:t>
              </a:r>
              <a:endParaRPr lang="ko-KR" altLang="en-US" sz="1400" b="0" cap="none" dirty="0">
                <a:ln w="9525" cap="flat" cmpd="sng">
                  <a:solidFill>
                    <a:schemeClr val="bg1">
                      <a:lumMod val="65000"/>
                      <a:alpha val="29803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93" name="직사각형 92"/>
            <p:cNvSpPr>
              <a:spLocks/>
            </p:cNvSpPr>
            <p:nvPr/>
          </p:nvSpPr>
          <p:spPr>
            <a:xfrm>
              <a:off x="9709150" y="1667510"/>
              <a:ext cx="1983105" cy="30734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>
                  <a:ln w="9525" cap="flat" cmpd="sng">
                    <a:solidFill>
                      <a:schemeClr val="bg1">
                        <a:lumMod val="65000"/>
                        <a:alpha val="29803"/>
                      </a:schemeClr>
                    </a:solidFill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latin typeface="KoPub돋움체 Medium" charset="0"/>
                  <a:ea typeface="KoPub돋움체 Medium" charset="0"/>
                </a:rPr>
                <a:t>04 _ </a:t>
              </a:r>
              <a:r>
                <a:rPr lang="en-US" altLang="ko-KR" sz="1400" b="0" cap="none" dirty="0">
                  <a:ln w="9525" cap="flat" cmpd="sng">
                    <a:solidFill>
                      <a:schemeClr val="bg1">
                        <a:lumMod val="65000"/>
                        <a:alpha val="29803"/>
                      </a:schemeClr>
                    </a:solidFill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latin typeface="KoPub돋움체 Bold" charset="0"/>
                  <a:ea typeface="KoPub돋움체 Bold" charset="0"/>
                </a:rPr>
                <a:t>변전소의 미래전망</a:t>
              </a:r>
              <a:endParaRPr lang="ko-KR" altLang="en-US" sz="1400" b="0" cap="none" dirty="0">
                <a:ln w="9525" cap="flat" cmpd="sng">
                  <a:solidFill>
                    <a:schemeClr val="bg1">
                      <a:lumMod val="65000"/>
                      <a:alpha val="29803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KoPub돋움체 Bold" charset="0"/>
                <a:ea typeface="KoPub돋움체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87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직사각형 1032"/>
          <p:cNvSpPr/>
          <p:nvPr/>
        </p:nvSpPr>
        <p:spPr>
          <a:xfrm>
            <a:off x="10583545" y="5353685"/>
            <a:ext cx="861060" cy="2216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2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endParaRPr lang="ko-KR" altLang="en-US" sz="13800" dirty="0">
              <a:solidFill>
                <a:schemeClr val="bg1">
                  <a:alpha val="2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6" b="891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73380" y="367665"/>
            <a:ext cx="11445240" cy="6122670"/>
          </a:xfrm>
          <a:prstGeom prst="rect">
            <a:avLst/>
          </a:prstGeom>
          <a:solidFill>
            <a:srgbClr val="4D8ED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670560" y="960120"/>
            <a:ext cx="10774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>
            <a:spLocks/>
          </p:cNvSpPr>
          <p:nvPr/>
        </p:nvSpPr>
        <p:spPr>
          <a:xfrm>
            <a:off x="575310" y="531495"/>
            <a:ext cx="2836545" cy="3994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변전소의 단선도 표현</a:t>
            </a:r>
            <a:endParaRPr lang="ko-KR" altLang="en-US" sz="20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547225" y="6475095"/>
            <a:ext cx="2354580" cy="369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Share </a:t>
            </a:r>
            <a:r>
              <a: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POWERPOINT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149350" y="1429385"/>
            <a:ext cx="9884410" cy="1452245"/>
            <a:chOff x="1149350" y="1429385"/>
            <a:chExt cx="9884410" cy="1452245"/>
          </a:xfrm>
        </p:grpSpPr>
        <p:grpSp>
          <p:nvGrpSpPr>
            <p:cNvPr id="27" name="그룹 26"/>
            <p:cNvGrpSpPr/>
            <p:nvPr/>
          </p:nvGrpSpPr>
          <p:grpSpPr>
            <a:xfrm>
              <a:off x="1149350" y="1959610"/>
              <a:ext cx="2773680" cy="922020"/>
              <a:chOff x="1149350" y="1959610"/>
              <a:chExt cx="2773680" cy="922020"/>
            </a:xfrm>
          </p:grpSpPr>
        </p:grpSp>
        <p:grpSp>
          <p:nvGrpSpPr>
            <p:cNvPr id="39" name="그룹 38"/>
            <p:cNvGrpSpPr/>
            <p:nvPr/>
          </p:nvGrpSpPr>
          <p:grpSpPr>
            <a:xfrm>
              <a:off x="4651375" y="1429385"/>
              <a:ext cx="2812415" cy="1444625"/>
              <a:chOff x="4651375" y="1429385"/>
              <a:chExt cx="2812415" cy="1444625"/>
            </a:xfrm>
          </p:grpSpPr>
        </p:grpSp>
        <p:grpSp>
          <p:nvGrpSpPr>
            <p:cNvPr id="40" name="그룹 39"/>
            <p:cNvGrpSpPr/>
            <p:nvPr/>
          </p:nvGrpSpPr>
          <p:grpSpPr>
            <a:xfrm>
              <a:off x="8183245" y="1429385"/>
              <a:ext cx="2850515" cy="1444625"/>
              <a:chOff x="8183245" y="1429385"/>
              <a:chExt cx="2850515" cy="1444625"/>
            </a:xfrm>
          </p:grpSpPr>
        </p:grpSp>
      </p:grpSp>
      <p:sp>
        <p:nvSpPr>
          <p:cNvPr id="54" name="직사각형 53"/>
          <p:cNvSpPr>
            <a:spLocks/>
          </p:cNvSpPr>
          <p:nvPr/>
        </p:nvSpPr>
        <p:spPr>
          <a:xfrm>
            <a:off x="5969000" y="1491615"/>
            <a:ext cx="5597525" cy="138366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단선도</a:t>
            </a:r>
            <a:endParaRPr lang="ko-KR" altLang="en-US" sz="28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개별 설비에 대한 기호를 사용하여 </a:t>
            </a:r>
            <a:endParaRPr lang="ko-KR" altLang="en-US" sz="28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변전소의 단선결선도를 보여주는 것 </a:t>
            </a:r>
            <a:endParaRPr lang="ko-KR" altLang="en-US" sz="28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cxnSp>
        <p:nvCxnSpPr>
          <p:cNvPr id="55" name="직선 연결선 54"/>
          <p:cNvCxnSpPr>
            <a:cxnSpLocks/>
          </p:cNvCxnSpPr>
          <p:nvPr/>
        </p:nvCxnSpPr>
        <p:spPr>
          <a:xfrm>
            <a:off x="5765165" y="4114165"/>
            <a:ext cx="426720" cy="121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그림 2050" descr="C:/Users/User/AppData/Roaming/PolarisOffice/ETemp/208_21275504/fImage4209524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330325"/>
            <a:ext cx="4999355" cy="4850765"/>
          </a:xfrm>
          <a:prstGeom prst="rect">
            <a:avLst/>
          </a:prstGeom>
          <a:noFill/>
        </p:spPr>
      </p:pic>
      <p:sp>
        <p:nvSpPr>
          <p:cNvPr id="2052" name="직사각형 2051"/>
          <p:cNvSpPr>
            <a:spLocks/>
          </p:cNvSpPr>
          <p:nvPr/>
        </p:nvSpPr>
        <p:spPr>
          <a:xfrm>
            <a:off x="5909310" y="3430270"/>
            <a:ext cx="5913755" cy="181419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변전소의 구조와 설비, 전압 ,용량뿐만</a:t>
            </a:r>
            <a:endParaRPr lang="ko-KR" altLang="en-US" sz="28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아니라 모선방식,배전 선로 구성, 보호 </a:t>
            </a:r>
            <a:endParaRPr lang="ko-KR" altLang="en-US" sz="28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계전방식 및 조상설비 등에 대한 정보</a:t>
            </a:r>
            <a:endParaRPr lang="ko-KR" altLang="en-US" sz="28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를 알수 있음</a:t>
            </a:r>
            <a:endParaRPr lang="ko-KR" altLang="en-US" sz="28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80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1478280"/>
            <a:ext cx="12192000" cy="5379720"/>
          </a:xfrm>
          <a:prstGeom prst="rect">
            <a:avLst/>
          </a:prstGeom>
          <a:solidFill>
            <a:srgbClr val="A5DB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048000" y="351790"/>
            <a:ext cx="6096000" cy="788670"/>
            <a:chOff x="3048000" y="351790"/>
            <a:chExt cx="6096000" cy="788670"/>
          </a:xfrm>
        </p:grpSpPr>
        <p:sp>
          <p:nvSpPr>
            <p:cNvPr id="14" name="직사각형 13"/>
            <p:cNvSpPr>
              <a:spLocks/>
            </p:cNvSpPr>
            <p:nvPr/>
          </p:nvSpPr>
          <p:spPr>
            <a:xfrm>
              <a:off x="4416425" y="351790"/>
              <a:ext cx="3351530" cy="58420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0" cap="none" dirty="0">
                  <a:ln w="9525" cap="flat" cmpd="sng">
                    <a:solidFill>
                      <a:srgbClr val="4D8ED6">
                        <a:alpha val="49803"/>
                      </a:srgbClr>
                    </a:solidFill>
                    <a:prstDash val="solid"/>
                  </a:ln>
                  <a:solidFill>
                    <a:srgbClr val="4D8ED6"/>
                  </a:solidFill>
                  <a:latin typeface="KoPub돋움체 Bold" charset="0"/>
                  <a:ea typeface="KoPub돋움체 Bold" charset="0"/>
                </a:rPr>
                <a:t>변전소의 부속설비</a:t>
              </a:r>
              <a:endParaRPr lang="ko-KR" altLang="en-US" sz="32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48000" y="802005"/>
              <a:ext cx="6096635" cy="33845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KoPub돋움체 Medium" charset="0"/>
                <a:ea typeface="KoPub돋움체 Medium" charset="0"/>
              </a:endParaRPr>
            </a:p>
          </p:txBody>
        </p:sp>
      </p:grpSp>
      <p:pic>
        <p:nvPicPr>
          <p:cNvPr id="21" name="그림 20" descr="C:/Users/User/AppData/Roaming/PolarisOffice/ETemp/208_21275504/image1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b="27712"/>
          <a:stretch>
            <a:fillRect/>
          </a:stretch>
        </p:blipFill>
        <p:spPr>
          <a:xfrm>
            <a:off x="0" y="1475105"/>
            <a:ext cx="12180570" cy="5375910"/>
          </a:xfrm>
          <a:prstGeom prst="rect">
            <a:avLst/>
          </a:prstGeom>
          <a:noFill/>
        </p:spPr>
      </p:pic>
      <p:sp>
        <p:nvSpPr>
          <p:cNvPr id="49" name="직각 삼각형 48"/>
          <p:cNvSpPr>
            <a:spLocks/>
          </p:cNvSpPr>
          <p:nvPr/>
        </p:nvSpPr>
        <p:spPr>
          <a:xfrm flipH="1">
            <a:off x="1905" y="1466215"/>
            <a:ext cx="12187555" cy="5393690"/>
          </a:xfrm>
          <a:prstGeom prst="rtTriangle">
            <a:avLst/>
          </a:prstGeom>
          <a:solidFill>
            <a:srgbClr val="A5DBF6">
              <a:alpha val="2983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0" name="직선 연결선 29"/>
          <p:cNvCxnSpPr>
            <a:cxnSpLocks/>
          </p:cNvCxnSpPr>
          <p:nvPr/>
        </p:nvCxnSpPr>
        <p:spPr>
          <a:xfrm flipH="1">
            <a:off x="3692525" y="231775"/>
            <a:ext cx="359410" cy="31242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cxnSpLocks/>
          </p:cNvCxnSpPr>
          <p:nvPr/>
        </p:nvCxnSpPr>
        <p:spPr>
          <a:xfrm flipH="1">
            <a:off x="8391525" y="988060"/>
            <a:ext cx="359410" cy="31242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 descr="C:/Users/User/AppData/Roaming/PolarisOffice/ETemp/208_21275504/fImage12462262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" y="3103880"/>
            <a:ext cx="4613275" cy="3457575"/>
          </a:xfrm>
          <a:prstGeom prst="rect">
            <a:avLst/>
          </a:prstGeom>
          <a:noFill/>
        </p:spPr>
      </p:pic>
      <p:pic>
        <p:nvPicPr>
          <p:cNvPr id="60" name="그림 59" descr="C:/Users/User/AppData/Roaming/PolarisOffice/ETemp/208_21275504/fImage56442636334.jpe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05" y="2434590"/>
            <a:ext cx="4514215" cy="4518660"/>
          </a:xfrm>
          <a:prstGeom prst="rect">
            <a:avLst/>
          </a:prstGeom>
          <a:noFill/>
        </p:spPr>
      </p:pic>
      <p:sp>
        <p:nvSpPr>
          <p:cNvPr id="61" name="직사각형 60"/>
          <p:cNvSpPr>
            <a:spLocks/>
          </p:cNvSpPr>
          <p:nvPr/>
        </p:nvSpPr>
        <p:spPr>
          <a:xfrm>
            <a:off x="2500630" y="1975485"/>
            <a:ext cx="1330325" cy="58420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Bakery" charset="0"/>
                <a:ea typeface="Bakery" charset="0"/>
              </a:rPr>
              <a:t>변압기</a:t>
            </a:r>
            <a:endParaRPr lang="ko-KR" altLang="en-US" sz="32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tx1"/>
              </a:solidFill>
              <a:latin typeface="Bakery" charset="0"/>
              <a:ea typeface="Bakery" charset="0"/>
            </a:endParaRPr>
          </a:p>
        </p:txBody>
      </p:sp>
      <p:sp>
        <p:nvSpPr>
          <p:cNvPr id="62" name="직사각형 61"/>
          <p:cNvSpPr>
            <a:spLocks/>
          </p:cNvSpPr>
          <p:nvPr/>
        </p:nvSpPr>
        <p:spPr>
          <a:xfrm>
            <a:off x="8409940" y="1975485"/>
            <a:ext cx="1329055" cy="58420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Bakery" charset="0"/>
                <a:ea typeface="Bakery" charset="0"/>
              </a:rPr>
              <a:t>차단기</a:t>
            </a:r>
            <a:endParaRPr lang="ko-KR" altLang="en-US" sz="32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tx1"/>
              </a:solidFill>
              <a:latin typeface="Bakery" charset="0"/>
              <a:ea typeface="Bak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686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>
            <a:spLocks/>
          </p:cNvSpPr>
          <p:nvPr/>
        </p:nvSpPr>
        <p:spPr>
          <a:xfrm>
            <a:off x="0" y="1478280"/>
            <a:ext cx="12192635" cy="5380355"/>
          </a:xfrm>
          <a:prstGeom prst="rect">
            <a:avLst/>
          </a:prstGeom>
          <a:solidFill>
            <a:srgbClr val="A5DBF6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48000" y="351790"/>
            <a:ext cx="6096635" cy="789305"/>
            <a:chOff x="3048000" y="351790"/>
            <a:chExt cx="6096635" cy="789305"/>
          </a:xfrm>
        </p:grpSpPr>
        <p:sp>
          <p:nvSpPr>
            <p:cNvPr id="14" name="직사각형 13"/>
            <p:cNvSpPr>
              <a:spLocks/>
            </p:cNvSpPr>
            <p:nvPr/>
          </p:nvSpPr>
          <p:spPr>
            <a:xfrm>
              <a:off x="4416425" y="351790"/>
              <a:ext cx="3351530" cy="58420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0" cap="none" dirty="0">
                  <a:ln w="9525" cap="flat" cmpd="sng">
                    <a:solidFill>
                      <a:srgbClr val="4D8ED6">
                        <a:alpha val="49803"/>
                      </a:srgbClr>
                    </a:solidFill>
                    <a:prstDash val="solid"/>
                  </a:ln>
                  <a:solidFill>
                    <a:srgbClr val="4D8ED6"/>
                  </a:solidFill>
                  <a:latin typeface="KoPub돋움체 Bold" charset="0"/>
                  <a:ea typeface="KoPub돋움체 Bold" charset="0"/>
                </a:rPr>
                <a:t>변전소의 부속설비</a:t>
              </a:r>
              <a:endParaRPr lang="ko-KR" altLang="en-US" sz="32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16" name="직사각형 15"/>
            <p:cNvSpPr>
              <a:spLocks/>
            </p:cNvSpPr>
            <p:nvPr/>
          </p:nvSpPr>
          <p:spPr>
            <a:xfrm>
              <a:off x="3048000" y="802005"/>
              <a:ext cx="6096635" cy="33845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KoPub돋움체 Medium" charset="0"/>
                <a:ea typeface="KoPub돋움체 Medium" charset="0"/>
              </a:endParaRPr>
            </a:p>
          </p:txBody>
        </p:sp>
      </p:grpSp>
      <p:pic>
        <p:nvPicPr>
          <p:cNvPr id="21" name="그림 20" descr="C:/Users/User/AppData/Roaming/PolarisOffice/ETemp/208_21275504/image1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b="27712"/>
          <a:stretch>
            <a:fillRect/>
          </a:stretch>
        </p:blipFill>
        <p:spPr>
          <a:xfrm>
            <a:off x="0" y="1475105"/>
            <a:ext cx="12180570" cy="5375910"/>
          </a:xfrm>
          <a:prstGeom prst="rect">
            <a:avLst/>
          </a:prstGeom>
          <a:noFill/>
        </p:spPr>
      </p:pic>
      <p:sp>
        <p:nvSpPr>
          <p:cNvPr id="49" name="직각 삼각형 48"/>
          <p:cNvSpPr>
            <a:spLocks/>
          </p:cNvSpPr>
          <p:nvPr/>
        </p:nvSpPr>
        <p:spPr>
          <a:xfrm flipH="1">
            <a:off x="1905" y="1466215"/>
            <a:ext cx="12187555" cy="5393690"/>
          </a:xfrm>
          <a:prstGeom prst="rtTriangle">
            <a:avLst/>
          </a:prstGeom>
          <a:solidFill>
            <a:srgbClr val="A5DBF6">
              <a:alpha val="2983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3692525" y="231775"/>
            <a:ext cx="360045" cy="313055"/>
          </a:xfrm>
          <a:prstGeom prst="line">
            <a:avLst/>
          </a:prstGeom>
          <a:ln w="12700" cap="flat" cmpd="sng">
            <a:solidFill>
              <a:srgbClr val="4D8ED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8391525" y="988059"/>
            <a:ext cx="360045" cy="313055"/>
          </a:xfrm>
          <a:prstGeom prst="line">
            <a:avLst/>
          </a:prstGeom>
          <a:ln w="12700" cap="flat" cmpd="sng">
            <a:solidFill>
              <a:srgbClr val="4D8ED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>
            <a:spLocks/>
          </p:cNvSpPr>
          <p:nvPr/>
        </p:nvSpPr>
        <p:spPr>
          <a:xfrm>
            <a:off x="2500630" y="1975485"/>
            <a:ext cx="1329690" cy="58420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Bakery" charset="0"/>
                <a:ea typeface="Bakery" charset="0"/>
              </a:rPr>
              <a:t>단로기</a:t>
            </a:r>
            <a:endParaRPr lang="ko-KR" altLang="en-US" sz="32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tx1"/>
              </a:solidFill>
              <a:latin typeface="Bakery" charset="0"/>
              <a:ea typeface="Bakery" charset="0"/>
            </a:endParaRPr>
          </a:p>
        </p:txBody>
      </p:sp>
      <p:sp>
        <p:nvSpPr>
          <p:cNvPr id="62" name="직사각형 61"/>
          <p:cNvSpPr>
            <a:spLocks/>
          </p:cNvSpPr>
          <p:nvPr/>
        </p:nvSpPr>
        <p:spPr>
          <a:xfrm>
            <a:off x="7214870" y="1975485"/>
            <a:ext cx="3081655" cy="58420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Bakery" charset="0"/>
                <a:ea typeface="Bakery" charset="0"/>
              </a:rPr>
              <a:t>가스 절연 개폐기</a:t>
            </a:r>
            <a:endParaRPr lang="ko-KR" altLang="en-US" sz="32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tx1"/>
              </a:solidFill>
              <a:latin typeface="Bakery" charset="0"/>
              <a:ea typeface="Bakery" charset="0"/>
            </a:endParaRPr>
          </a:p>
        </p:txBody>
      </p:sp>
      <p:pic>
        <p:nvPicPr>
          <p:cNvPr id="63" name="그림 62" descr="C:/Users/User/AppData/Roaming/PolarisOffice/ETemp/208_21275504/fImage9481343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0" y="3094990"/>
            <a:ext cx="5059680" cy="3359150"/>
          </a:xfrm>
          <a:prstGeom prst="rect">
            <a:avLst/>
          </a:prstGeom>
          <a:noFill/>
        </p:spPr>
      </p:pic>
      <p:pic>
        <p:nvPicPr>
          <p:cNvPr id="64" name="그림 63" descr="C:/Users/User/AppData/Roaming/PolarisOffice/ETemp/208_21275504/fImage74023449169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" y="3094990"/>
            <a:ext cx="4020820" cy="34829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>
            <a:spLocks/>
          </p:cNvSpPr>
          <p:nvPr/>
        </p:nvSpPr>
        <p:spPr>
          <a:xfrm>
            <a:off x="373380" y="367665"/>
            <a:ext cx="11446510" cy="6123940"/>
          </a:xfrm>
          <a:prstGeom prst="rect">
            <a:avLst/>
          </a:prstGeom>
          <a:solidFill>
            <a:schemeClr val="bg1">
              <a:alpha val="8870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n w="9525" cap="flat" cmpd="sng">
                <a:solidFill>
                  <a:srgbClr val="4D8ED6">
                    <a:alpha val="48627"/>
                  </a:srgbClr>
                </a:solidFill>
                <a:prstDash val="solid"/>
              </a:ln>
              <a:solidFill>
                <a:srgbClr val="4D8ED6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04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5310" y="531495"/>
            <a:ext cx="2317115" cy="39941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KoPub돋움체 Medium" charset="0"/>
                <a:ea typeface="KoPub돋움체 Medium" charset="0"/>
              </a:rPr>
              <a:t>변전소의 부속설비2</a:t>
            </a:r>
            <a:endParaRPr lang="ko-KR" altLang="en-US" sz="2000" b="0" cap="none" dirty="0">
              <a:ln w="9525" cap="flat" cmpd="sng">
                <a:solidFill>
                  <a:srgbClr val="4D8ED6">
                    <a:alpha val="49803"/>
                  </a:srgbClr>
                </a:solidFill>
                <a:prstDash val="solid"/>
              </a:ln>
              <a:solidFill>
                <a:srgbClr val="4D8ED6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547225" y="6475095"/>
            <a:ext cx="2354580" cy="369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Share </a:t>
            </a:r>
            <a:r>
              <a: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POWERPOINT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58240" y="3930650"/>
            <a:ext cx="277431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b="0" cap="none" dirty="0">
              <a:ln w="9525" cap="flat" cmpd="sng">
                <a:solidFill>
                  <a:srgbClr val="4D8ED6">
                    <a:alpha val="49803"/>
                  </a:srgbClr>
                </a:solidFill>
                <a:prstDash val="solid"/>
              </a:ln>
              <a:solidFill>
                <a:srgbClr val="4D8ED6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506345" y="3255645"/>
            <a:ext cx="76835" cy="768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019165" y="3255645"/>
            <a:ext cx="76835" cy="768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4687570" y="3427730"/>
            <a:ext cx="2813050" cy="1445260"/>
            <a:chOff x="4687570" y="3427730"/>
            <a:chExt cx="2813050" cy="1445260"/>
          </a:xfrm>
        </p:grpSpPr>
        <p:sp>
          <p:nvSpPr>
            <p:cNvPr id="64" name="직사각형 63"/>
            <p:cNvSpPr>
              <a:spLocks/>
            </p:cNvSpPr>
            <p:nvPr/>
          </p:nvSpPr>
          <p:spPr>
            <a:xfrm>
              <a:off x="4726305" y="3427730"/>
              <a:ext cx="2774315" cy="30734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65" name="직사각형 64"/>
            <p:cNvSpPr>
              <a:spLocks/>
            </p:cNvSpPr>
            <p:nvPr/>
          </p:nvSpPr>
          <p:spPr>
            <a:xfrm>
              <a:off x="4687570" y="3949065"/>
              <a:ext cx="2774315" cy="92265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4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9570085" y="3255645"/>
            <a:ext cx="76835" cy="768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546350" y="2172970"/>
            <a:ext cx="7060565" cy="911860"/>
            <a:chOff x="2546350" y="2172970"/>
            <a:chExt cx="7060565" cy="911860"/>
          </a:xfrm>
        </p:grpSpPr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2546350" y="2604135"/>
              <a:ext cx="0" cy="48069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cxnSpLocks/>
            </p:cNvCxnSpPr>
            <p:nvPr/>
          </p:nvCxnSpPr>
          <p:spPr>
            <a:xfrm>
              <a:off x="6062345" y="2172970"/>
              <a:ext cx="0" cy="91186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cxnSpLocks/>
            </p:cNvCxnSpPr>
            <p:nvPr/>
          </p:nvCxnSpPr>
          <p:spPr>
            <a:xfrm>
              <a:off x="9606915" y="2604135"/>
              <a:ext cx="0" cy="48069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연결선 79"/>
          <p:cNvCxnSpPr/>
          <p:nvPr/>
        </p:nvCxnSpPr>
        <p:spPr>
          <a:xfrm flipH="1">
            <a:off x="2546350" y="2609215"/>
            <a:ext cx="7065645" cy="635"/>
          </a:xfrm>
          <a:prstGeom prst="line">
            <a:avLst/>
          </a:prstGeom>
          <a:ln w="19050" cap="flat" cmpd="sng">
            <a:solidFill>
              <a:schemeClr val="bg2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>
            <a:spLocks/>
          </p:cNvSpPr>
          <p:nvPr/>
        </p:nvSpPr>
        <p:spPr>
          <a:xfrm>
            <a:off x="3128010" y="1107440"/>
            <a:ext cx="5857875" cy="7689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KoPub돋움체 Bold" charset="0"/>
                <a:ea typeface="KoPub돋움체 Bold" charset="0"/>
              </a:rPr>
              <a:t>변전소</a:t>
            </a:r>
            <a:endParaRPr lang="ko-KR" altLang="en-US" sz="4400" b="0" cap="none" dirty="0">
              <a:ln w="9525" cap="flat" cmpd="sng">
                <a:solidFill>
                  <a:srgbClr val="4D8ED6">
                    <a:alpha val="49803"/>
                  </a:srgbClr>
                </a:solidFill>
                <a:prstDash val="solid"/>
              </a:ln>
              <a:solidFill>
                <a:srgbClr val="4D8ED6"/>
              </a:solidFill>
              <a:latin typeface="KoPub돋움체 Bold" charset="0"/>
              <a:ea typeface="KoPub돋움체 Bold" charset="0"/>
            </a:endParaRPr>
          </a:p>
        </p:txBody>
      </p:sp>
      <p:pic>
        <p:nvPicPr>
          <p:cNvPr id="3075" name="그림 3074" descr="C:/Users/User/AppData/Roaming/PolarisOffice/ETemp/208_21275504/fImage13032345572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4144660"/>
            <a:ext cx="2987675" cy="1984375"/>
          </a:xfrm>
          <a:prstGeom prst="rect">
            <a:avLst/>
          </a:prstGeom>
          <a:noFill/>
        </p:spPr>
      </p:pic>
      <p:sp>
        <p:nvSpPr>
          <p:cNvPr id="3076" name="직사각형 3075"/>
          <p:cNvSpPr>
            <a:spLocks/>
          </p:cNvSpPr>
          <p:nvPr/>
        </p:nvSpPr>
        <p:spPr>
          <a:xfrm>
            <a:off x="1155065" y="3128025"/>
            <a:ext cx="2774315" cy="9226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latin typeface="KoPub돋움체 Medium" charset="0"/>
              <a:ea typeface="KoPub돋움체 Medium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Bold" charset="0"/>
                <a:ea typeface="KoPub돋움체 Bold" charset="0"/>
              </a:rPr>
              <a:t>조상설비</a:t>
            </a:r>
            <a:endParaRPr lang="ko-KR" altLang="en-US" sz="4000" b="0" cap="none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077" name="텍스트 상자 3076"/>
          <p:cNvSpPr txBox="1">
            <a:spLocks/>
          </p:cNvSpPr>
          <p:nvPr/>
        </p:nvSpPr>
        <p:spPr>
          <a:xfrm>
            <a:off x="3810000" y="3426460"/>
            <a:ext cx="4572635" cy="61595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Bold" charset="0"/>
                <a:ea typeface="KoPub돋움체 Bold" charset="0"/>
              </a:rPr>
              <a:t>계기용 변성기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78" name="텍스트 상자 3077"/>
          <p:cNvSpPr txBox="1">
            <a:spLocks/>
          </p:cNvSpPr>
          <p:nvPr/>
        </p:nvSpPr>
        <p:spPr>
          <a:xfrm>
            <a:off x="7329805" y="3429635"/>
            <a:ext cx="4572635" cy="61595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Bold" charset="0"/>
                <a:ea typeface="KoPub돋움체 Bold" charset="0"/>
              </a:rPr>
              <a:t>피뢰기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079" name="그림 3078" descr="C:/Users/User/AppData/Roaming/PolarisOffice/ETemp/208_21275504/fImage56723611478.jpe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30" y="4524375"/>
            <a:ext cx="1744980" cy="1750060"/>
          </a:xfrm>
          <a:prstGeom prst="rect">
            <a:avLst/>
          </a:prstGeom>
          <a:noFill/>
        </p:spPr>
      </p:pic>
      <p:pic>
        <p:nvPicPr>
          <p:cNvPr id="3080" name="그림 3079" descr="C:/Users/User/AppData/Roaming/PolarisOffice/ETemp/208_21275504/fImage76243629358.jpe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92" y="4094480"/>
            <a:ext cx="1809750" cy="1812290"/>
          </a:xfrm>
          <a:prstGeom prst="rect">
            <a:avLst/>
          </a:prstGeom>
          <a:noFill/>
        </p:spPr>
      </p:pic>
      <p:pic>
        <p:nvPicPr>
          <p:cNvPr id="3081" name="그림 3080" descr="C:/Users/User/AppData/Roaming/PolarisOffice/ETemp/208_21275504/fImage26653656962.jpeg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577" y="4134022"/>
            <a:ext cx="1600835" cy="1905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53958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  <p:bldP spid="30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073" descr="C:/Users/User/AppData/Roaming/PolarisOffice/ETemp/208_21275504/image13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>
            <a:fillRect/>
          </a:stretch>
        </p:blipFill>
        <p:spPr bwMode="auto"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52" name="직사각형 51"/>
          <p:cNvSpPr>
            <a:spLocks/>
          </p:cNvSpPr>
          <p:nvPr/>
        </p:nvSpPr>
        <p:spPr>
          <a:xfrm>
            <a:off x="373380" y="367665"/>
            <a:ext cx="11446510" cy="6123940"/>
          </a:xfrm>
          <a:prstGeom prst="rect">
            <a:avLst/>
          </a:prstGeom>
          <a:solidFill>
            <a:schemeClr val="bg1">
              <a:alpha val="8870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n w="9525" cap="flat" cmpd="sng">
                <a:solidFill>
                  <a:srgbClr val="4D8ED6">
                    <a:alpha val="48627"/>
                  </a:srgbClr>
                </a:solidFill>
                <a:prstDash val="solid"/>
              </a:ln>
              <a:solidFill>
                <a:srgbClr val="4D8ED6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680" cy="635"/>
          </a:xfrm>
          <a:prstGeom prst="line">
            <a:avLst/>
          </a:prstGeom>
          <a:ln w="6350" cap="flat" cmpd="sng">
            <a:solidFill>
              <a:srgbClr val="4D8ED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>
            <a:spLocks/>
          </p:cNvSpPr>
          <p:nvPr/>
        </p:nvSpPr>
        <p:spPr>
          <a:xfrm>
            <a:off x="575310" y="531495"/>
            <a:ext cx="2317115" cy="39941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KoPub돋움체 Medium" charset="0"/>
                <a:ea typeface="KoPub돋움체 Medium" charset="0"/>
              </a:rPr>
              <a:t>변전소의 부속설비2</a:t>
            </a:r>
            <a:endParaRPr lang="ko-KR" altLang="en-US" sz="2000" b="0" cap="none" dirty="0">
              <a:ln w="9525" cap="flat" cmpd="sng">
                <a:solidFill>
                  <a:srgbClr val="4D8ED6">
                    <a:alpha val="49803"/>
                  </a:srgbClr>
                </a:solidFill>
                <a:prstDash val="solid"/>
              </a:ln>
              <a:solidFill>
                <a:srgbClr val="4D8ED6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9547225" y="6475095"/>
            <a:ext cx="2355215" cy="3702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Share </a:t>
            </a:r>
            <a:r>
              <a:rPr lang="en-US" altLang="ko-KR" sz="18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POWERPOINT</a:t>
            </a:r>
            <a:endParaRPr lang="ko-KR" altLang="en-US" sz="18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158240" y="3155950"/>
            <a:ext cx="2774315" cy="1697355"/>
            <a:chOff x="1158240" y="3155950"/>
            <a:chExt cx="2774315" cy="1697355"/>
          </a:xfrm>
        </p:grpSpPr>
        <p:sp>
          <p:nvSpPr>
            <p:cNvPr id="66" name="직사각형 65"/>
            <p:cNvSpPr>
              <a:spLocks/>
            </p:cNvSpPr>
            <p:nvPr/>
          </p:nvSpPr>
          <p:spPr>
            <a:xfrm>
              <a:off x="1158240" y="3930650"/>
              <a:ext cx="2774315" cy="92265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4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Adobe 고딕 Std B" charset="0"/>
                <a:ea typeface="Adobe 고딕 Std B" charset="0"/>
              </a:endParaRPr>
            </a:p>
          </p:txBody>
        </p:sp>
        <p:sp>
          <p:nvSpPr>
            <p:cNvPr id="67" name="직사각형 66"/>
            <p:cNvSpPr>
              <a:spLocks/>
            </p:cNvSpPr>
            <p:nvPr/>
          </p:nvSpPr>
          <p:spPr>
            <a:xfrm>
              <a:off x="1158240" y="3155950"/>
              <a:ext cx="2774315" cy="92265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Medium" charset="0"/>
                <a:ea typeface="KoPub돋움체 Medium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ln w="9525" cap="flat" cmpd="sng">
                    <a:solidFill>
                      <a:schemeClr val="bg2">
                        <a:lumMod val="75000"/>
                        <a:alpha val="49803"/>
                      </a:schemeClr>
                    </a:solidFill>
                    <a:prstDash val="solid"/>
                  </a:ln>
                  <a:solidFill>
                    <a:schemeClr val="bg2">
                      <a:lumMod val="75000"/>
                    </a:schemeClr>
                  </a:solidFill>
                  <a:latin typeface="KoPub돋움체 Bold" charset="0"/>
                  <a:ea typeface="KoPub돋움체 Bold" charset="0"/>
                </a:rPr>
                <a:t>접지장치</a:t>
              </a:r>
              <a:endParaRPr lang="ko-KR" altLang="en-US" sz="40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Bold" charset="0"/>
                <a:ea typeface="KoPub돋움체 Bold" charset="0"/>
              </a:endParaRPr>
            </a:p>
          </p:txBody>
        </p:sp>
      </p:grpSp>
      <p:sp>
        <p:nvSpPr>
          <p:cNvPr id="6" name="타원 5"/>
          <p:cNvSpPr>
            <a:spLocks/>
          </p:cNvSpPr>
          <p:nvPr/>
        </p:nvSpPr>
        <p:spPr>
          <a:xfrm>
            <a:off x="2506345" y="3255645"/>
            <a:ext cx="77470" cy="774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6" name="타원 35"/>
          <p:cNvSpPr>
            <a:spLocks/>
          </p:cNvSpPr>
          <p:nvPr/>
        </p:nvSpPr>
        <p:spPr>
          <a:xfrm>
            <a:off x="6019165" y="3255645"/>
            <a:ext cx="77470" cy="774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687570" y="3427730"/>
            <a:ext cx="2813050" cy="1445260"/>
            <a:chOff x="4687570" y="3427730"/>
            <a:chExt cx="2813050" cy="1445260"/>
          </a:xfrm>
        </p:grpSpPr>
        <p:sp>
          <p:nvSpPr>
            <p:cNvPr id="64" name="직사각형 63"/>
            <p:cNvSpPr>
              <a:spLocks/>
            </p:cNvSpPr>
            <p:nvPr/>
          </p:nvSpPr>
          <p:spPr>
            <a:xfrm>
              <a:off x="4726305" y="3427730"/>
              <a:ext cx="2774315" cy="307340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65" name="직사각형 64"/>
            <p:cNvSpPr>
              <a:spLocks/>
            </p:cNvSpPr>
            <p:nvPr/>
          </p:nvSpPr>
          <p:spPr>
            <a:xfrm>
              <a:off x="4687570" y="3949065"/>
              <a:ext cx="2774315" cy="92265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4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37" name="타원 36"/>
          <p:cNvSpPr>
            <a:spLocks/>
          </p:cNvSpPr>
          <p:nvPr/>
        </p:nvSpPr>
        <p:spPr>
          <a:xfrm>
            <a:off x="9570085" y="3255645"/>
            <a:ext cx="77470" cy="774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546350" y="2172970"/>
            <a:ext cx="7061200" cy="912495"/>
            <a:chOff x="2546350" y="2172970"/>
            <a:chExt cx="7061200" cy="9124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546350" y="2604135"/>
              <a:ext cx="635" cy="481330"/>
            </a:xfrm>
            <a:prstGeom prst="line">
              <a:avLst/>
            </a:prstGeom>
            <a:ln w="19050" cap="flat" cmpd="sng">
              <a:solidFill>
                <a:schemeClr val="bg2">
                  <a:lumMod val="7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062345" y="2172970"/>
              <a:ext cx="635" cy="912495"/>
            </a:xfrm>
            <a:prstGeom prst="line">
              <a:avLst/>
            </a:prstGeom>
            <a:ln w="19050" cap="flat" cmpd="sng">
              <a:solidFill>
                <a:schemeClr val="bg2">
                  <a:lumMod val="7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9606915" y="2604135"/>
              <a:ext cx="635" cy="481330"/>
            </a:xfrm>
            <a:prstGeom prst="line">
              <a:avLst/>
            </a:prstGeom>
            <a:ln w="19050" cap="flat" cmpd="sng">
              <a:solidFill>
                <a:schemeClr val="bg2">
                  <a:lumMod val="7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연결선 79"/>
          <p:cNvCxnSpPr/>
          <p:nvPr/>
        </p:nvCxnSpPr>
        <p:spPr>
          <a:xfrm flipH="1">
            <a:off x="2546350" y="2609215"/>
            <a:ext cx="7065645" cy="635"/>
          </a:xfrm>
          <a:prstGeom prst="line">
            <a:avLst/>
          </a:prstGeom>
          <a:ln w="19050" cap="flat" cmpd="sng">
            <a:solidFill>
              <a:schemeClr val="bg2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>
            <a:spLocks/>
          </p:cNvSpPr>
          <p:nvPr/>
        </p:nvSpPr>
        <p:spPr>
          <a:xfrm>
            <a:off x="3128010" y="1107440"/>
            <a:ext cx="5857875" cy="76898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KoPub돋움체 Bold" charset="0"/>
                <a:ea typeface="KoPub돋움체 Bold" charset="0"/>
              </a:rPr>
              <a:t>변전소</a:t>
            </a:r>
            <a:endParaRPr lang="ko-KR" altLang="en-US" sz="4400" b="0" cap="none" dirty="0">
              <a:ln w="9525" cap="flat" cmpd="sng">
                <a:solidFill>
                  <a:srgbClr val="4D8ED6">
                    <a:alpha val="49803"/>
                  </a:srgbClr>
                </a:solidFill>
                <a:prstDash val="solid"/>
              </a:ln>
              <a:solidFill>
                <a:srgbClr val="4D8ED6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076" name="직사각형 3075"/>
          <p:cNvSpPr>
            <a:spLocks/>
          </p:cNvSpPr>
          <p:nvPr/>
        </p:nvSpPr>
        <p:spPr>
          <a:xfrm>
            <a:off x="1158240" y="3997325"/>
            <a:ext cx="2774315" cy="7073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b="0" cap="none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077" name="텍스트 상자 3076"/>
          <p:cNvSpPr txBox="1">
            <a:spLocks/>
          </p:cNvSpPr>
          <p:nvPr/>
        </p:nvSpPr>
        <p:spPr>
          <a:xfrm>
            <a:off x="3810000" y="3426460"/>
            <a:ext cx="4572635" cy="61595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Bold" charset="0"/>
                <a:ea typeface="KoPub돋움체 Bold" charset="0"/>
              </a:rPr>
              <a:t>배전반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78" name="텍스트 상자 3077"/>
          <p:cNvSpPr txBox="1">
            <a:spLocks/>
          </p:cNvSpPr>
          <p:nvPr/>
        </p:nvSpPr>
        <p:spPr>
          <a:xfrm>
            <a:off x="7329805" y="3429635"/>
            <a:ext cx="4572635" cy="61595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Bold" charset="0"/>
                <a:ea typeface="KoPub돋움체 Bold" charset="0"/>
              </a:rPr>
              <a:t>보호계전기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079" name="그림 3078" descr="C:/Users/User/AppData/Roaming/PolarisOffice/ETemp/208_21275504/fImage105023974464.jpe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55" y="4178300"/>
            <a:ext cx="2258060" cy="2029460"/>
          </a:xfrm>
          <a:prstGeom prst="rect">
            <a:avLst/>
          </a:prstGeom>
          <a:noFill/>
        </p:spPr>
      </p:pic>
      <p:pic>
        <p:nvPicPr>
          <p:cNvPr id="3080" name="그림 3079" descr="C:/Users/User/AppData/Roaming/PolarisOffice/ETemp/208_21275504/fImage68854035705.jpe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70" y="3909695"/>
            <a:ext cx="3750310" cy="2340610"/>
          </a:xfrm>
          <a:prstGeom prst="rect">
            <a:avLst/>
          </a:prstGeom>
          <a:noFill/>
        </p:spPr>
      </p:pic>
      <p:pic>
        <p:nvPicPr>
          <p:cNvPr id="3081" name="그림 3080" descr="C:/Users/User/AppData/Roaming/PolarisOffice/ETemp/208_21275504/fImage39334058145.jpe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10" y="4072255"/>
            <a:ext cx="3470275" cy="21177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073" descr="C:/Users/User/AppData/Roaming/PolarisOffice/ETemp/208_21275504/image13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>
            <a:fillRect/>
          </a:stretch>
        </p:blipFill>
        <p:spPr bwMode="auto"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52" name="직사각형 51"/>
          <p:cNvSpPr>
            <a:spLocks/>
          </p:cNvSpPr>
          <p:nvPr/>
        </p:nvSpPr>
        <p:spPr>
          <a:xfrm>
            <a:off x="373380" y="367665"/>
            <a:ext cx="11446510" cy="6123940"/>
          </a:xfrm>
          <a:prstGeom prst="rect">
            <a:avLst/>
          </a:prstGeom>
          <a:solidFill>
            <a:schemeClr val="bg1">
              <a:alpha val="8870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n w="9525" cap="flat" cmpd="sng">
                <a:solidFill>
                  <a:srgbClr val="4D8ED6">
                    <a:alpha val="48627"/>
                  </a:srgbClr>
                </a:solidFill>
                <a:prstDash val="solid"/>
              </a:ln>
              <a:solidFill>
                <a:srgbClr val="4D8ED6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680" cy="635"/>
          </a:xfrm>
          <a:prstGeom prst="line">
            <a:avLst/>
          </a:prstGeom>
          <a:ln w="6350" cap="flat" cmpd="sng">
            <a:solidFill>
              <a:srgbClr val="4D8ED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>
            <a:spLocks/>
          </p:cNvSpPr>
          <p:nvPr/>
        </p:nvSpPr>
        <p:spPr>
          <a:xfrm>
            <a:off x="575310" y="531495"/>
            <a:ext cx="2317115" cy="39941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KoPub돋움체 Medium" charset="0"/>
                <a:ea typeface="KoPub돋움체 Medium" charset="0"/>
              </a:rPr>
              <a:t>변전소의 부속설비2</a:t>
            </a:r>
            <a:endParaRPr lang="ko-KR" altLang="en-US" sz="2000" b="0" cap="none" dirty="0">
              <a:ln w="9525" cap="flat" cmpd="sng">
                <a:solidFill>
                  <a:srgbClr val="4D8ED6">
                    <a:alpha val="49803"/>
                  </a:srgbClr>
                </a:solidFill>
                <a:prstDash val="solid"/>
              </a:ln>
              <a:solidFill>
                <a:srgbClr val="4D8ED6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9547225" y="6475095"/>
            <a:ext cx="2355215" cy="3702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Share </a:t>
            </a:r>
            <a:r>
              <a:rPr lang="en-US" altLang="ko-KR" sz="18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POWERPOINT</a:t>
            </a:r>
            <a:endParaRPr lang="ko-KR" altLang="en-US" sz="18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075690" y="3924935"/>
            <a:ext cx="2774315" cy="1697355"/>
            <a:chOff x="1158240" y="3155950"/>
            <a:chExt cx="2774315" cy="1697355"/>
          </a:xfrm>
        </p:grpSpPr>
        <p:sp>
          <p:nvSpPr>
            <p:cNvPr id="66" name="직사각형 65"/>
            <p:cNvSpPr>
              <a:spLocks/>
            </p:cNvSpPr>
            <p:nvPr/>
          </p:nvSpPr>
          <p:spPr>
            <a:xfrm>
              <a:off x="1158240" y="3930650"/>
              <a:ext cx="2774315" cy="92265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4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Adobe 고딕 Std B" charset="0"/>
                <a:ea typeface="Adobe 고딕 Std B" charset="0"/>
              </a:endParaRPr>
            </a:p>
          </p:txBody>
        </p:sp>
        <p:sp>
          <p:nvSpPr>
            <p:cNvPr id="67" name="직사각형 66"/>
            <p:cNvSpPr>
              <a:spLocks/>
            </p:cNvSpPr>
            <p:nvPr/>
          </p:nvSpPr>
          <p:spPr>
            <a:xfrm>
              <a:off x="1158240" y="3155950"/>
              <a:ext cx="2774315" cy="92265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Medium" charset="0"/>
                <a:ea typeface="KoPub돋움체 Medium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4000" b="0" cap="none" dirty="0" smtClean="0">
                  <a:ln w="9525" cap="flat" cmpd="sng">
                    <a:solidFill>
                      <a:schemeClr val="bg2">
                        <a:lumMod val="75000"/>
                        <a:alpha val="49803"/>
                      </a:schemeClr>
                    </a:solidFill>
                    <a:prstDash val="solid"/>
                  </a:ln>
                  <a:solidFill>
                    <a:schemeClr val="bg2">
                      <a:lumMod val="75000"/>
                    </a:schemeClr>
                  </a:solidFill>
                  <a:latin typeface="KoPub돋움체 Bold" charset="0"/>
                  <a:ea typeface="KoPub돋움체 Bold" charset="0"/>
                </a:rPr>
                <a:t>기기조작</a:t>
              </a:r>
              <a:endParaRPr lang="ko-KR" altLang="en-US" sz="40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Bold" charset="0"/>
                <a:ea typeface="KoPub돋움체 Bold" charset="0"/>
              </a:endParaRPr>
            </a:p>
          </p:txBody>
        </p:sp>
      </p:grpSp>
      <p:sp>
        <p:nvSpPr>
          <p:cNvPr id="6" name="타원 5"/>
          <p:cNvSpPr>
            <a:spLocks/>
          </p:cNvSpPr>
          <p:nvPr/>
        </p:nvSpPr>
        <p:spPr>
          <a:xfrm>
            <a:off x="2423795" y="4024630"/>
            <a:ext cx="77470" cy="774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6" name="타원 35"/>
          <p:cNvSpPr>
            <a:spLocks/>
          </p:cNvSpPr>
          <p:nvPr/>
        </p:nvSpPr>
        <p:spPr>
          <a:xfrm>
            <a:off x="5936615" y="4024630"/>
            <a:ext cx="77470" cy="774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687570" y="3427730"/>
            <a:ext cx="2813050" cy="1445260"/>
            <a:chOff x="4687570" y="3427730"/>
            <a:chExt cx="2813050" cy="1445260"/>
          </a:xfrm>
        </p:grpSpPr>
        <p:sp>
          <p:nvSpPr>
            <p:cNvPr id="64" name="직사각형 63"/>
            <p:cNvSpPr>
              <a:spLocks/>
            </p:cNvSpPr>
            <p:nvPr/>
          </p:nvSpPr>
          <p:spPr>
            <a:xfrm>
              <a:off x="4726305" y="3427730"/>
              <a:ext cx="2774315" cy="307340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65" name="직사각형 64"/>
            <p:cNvSpPr>
              <a:spLocks/>
            </p:cNvSpPr>
            <p:nvPr/>
          </p:nvSpPr>
          <p:spPr>
            <a:xfrm>
              <a:off x="4687570" y="3949065"/>
              <a:ext cx="2774315" cy="92265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400" b="0" cap="none" dirty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37" name="타원 36"/>
          <p:cNvSpPr>
            <a:spLocks/>
          </p:cNvSpPr>
          <p:nvPr/>
        </p:nvSpPr>
        <p:spPr>
          <a:xfrm>
            <a:off x="9487535" y="4024630"/>
            <a:ext cx="77470" cy="774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483167" y="2922587"/>
            <a:ext cx="7061200" cy="912495"/>
            <a:chOff x="2546350" y="2172970"/>
            <a:chExt cx="7061200" cy="9124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546350" y="2604135"/>
              <a:ext cx="635" cy="481330"/>
            </a:xfrm>
            <a:prstGeom prst="line">
              <a:avLst/>
            </a:prstGeom>
            <a:ln w="19050" cap="flat" cmpd="sng">
              <a:solidFill>
                <a:schemeClr val="bg2">
                  <a:lumMod val="7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062345" y="2172970"/>
              <a:ext cx="635" cy="912495"/>
            </a:xfrm>
            <a:prstGeom prst="line">
              <a:avLst/>
            </a:prstGeom>
            <a:ln w="19050" cap="flat" cmpd="sng">
              <a:solidFill>
                <a:schemeClr val="bg2">
                  <a:lumMod val="7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9606915" y="2604135"/>
              <a:ext cx="635" cy="481330"/>
            </a:xfrm>
            <a:prstGeom prst="line">
              <a:avLst/>
            </a:prstGeom>
            <a:ln w="19050" cap="flat" cmpd="sng">
              <a:solidFill>
                <a:schemeClr val="bg2">
                  <a:lumMod val="7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연결선 79"/>
          <p:cNvCxnSpPr/>
          <p:nvPr/>
        </p:nvCxnSpPr>
        <p:spPr>
          <a:xfrm flipH="1">
            <a:off x="2463800" y="3378200"/>
            <a:ext cx="7065645" cy="635"/>
          </a:xfrm>
          <a:prstGeom prst="line">
            <a:avLst/>
          </a:prstGeom>
          <a:ln w="19050" cap="flat" cmpd="sng">
            <a:solidFill>
              <a:schemeClr val="bg2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>
            <a:spLocks/>
          </p:cNvSpPr>
          <p:nvPr/>
        </p:nvSpPr>
        <p:spPr>
          <a:xfrm>
            <a:off x="3045460" y="1876425"/>
            <a:ext cx="5857875" cy="76898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 dirty="0" smtClean="0">
                <a:ln w="9525" cap="flat" cmpd="sng">
                  <a:solidFill>
                    <a:srgbClr val="4D8ED6">
                      <a:alpha val="49803"/>
                    </a:srgbClr>
                  </a:solidFill>
                  <a:prstDash val="solid"/>
                </a:ln>
                <a:solidFill>
                  <a:srgbClr val="4D8ED6"/>
                </a:solidFill>
                <a:latin typeface="KoPub돋움체 Bold" charset="0"/>
                <a:ea typeface="KoPub돋움체 Bold" charset="0"/>
              </a:rPr>
              <a:t>제어전원장치</a:t>
            </a:r>
            <a:endParaRPr lang="ko-KR" altLang="en-US" sz="4400" b="0" cap="none" dirty="0">
              <a:ln w="9525" cap="flat" cmpd="sng">
                <a:solidFill>
                  <a:srgbClr val="4D8ED6">
                    <a:alpha val="49803"/>
                  </a:srgbClr>
                </a:solidFill>
                <a:prstDash val="solid"/>
              </a:ln>
              <a:solidFill>
                <a:srgbClr val="4D8ED6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076" name="직사각형 3075"/>
          <p:cNvSpPr>
            <a:spLocks/>
          </p:cNvSpPr>
          <p:nvPr/>
        </p:nvSpPr>
        <p:spPr>
          <a:xfrm>
            <a:off x="1158240" y="3997325"/>
            <a:ext cx="2774315" cy="7073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b="0" cap="none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077" name="텍스트 상자 3076"/>
          <p:cNvSpPr txBox="1">
            <a:spLocks/>
          </p:cNvSpPr>
          <p:nvPr/>
        </p:nvSpPr>
        <p:spPr>
          <a:xfrm>
            <a:off x="3727450" y="4195445"/>
            <a:ext cx="4572635" cy="61595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cap="none" dirty="0" smtClean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Bold" charset="0"/>
                <a:ea typeface="KoPub돋움체 Bold" charset="0"/>
              </a:rPr>
              <a:t>계측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78" name="텍스트 상자 3077"/>
          <p:cNvSpPr txBox="1">
            <a:spLocks/>
          </p:cNvSpPr>
          <p:nvPr/>
        </p:nvSpPr>
        <p:spPr>
          <a:xfrm>
            <a:off x="7247255" y="4198620"/>
            <a:ext cx="4572635" cy="61595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cap="none" dirty="0" smtClean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KoPub돋움체 Bold" charset="0"/>
                <a:ea typeface="KoPub돋움체 Bold" charset="0"/>
              </a:rPr>
              <a:t>신호 송출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6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b="526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>
            <a:spLocks/>
          </p:cNvSpPr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rgbClr val="A5DBF6">
              <a:alpha val="2983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33" name="직사각형 1032"/>
          <p:cNvSpPr/>
          <p:nvPr/>
        </p:nvSpPr>
        <p:spPr>
          <a:xfrm>
            <a:off x="5721985" y="5546725"/>
            <a:ext cx="861060" cy="2216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2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endParaRPr lang="ko-KR" altLang="en-US" sz="13800" dirty="0">
              <a:solidFill>
                <a:schemeClr val="bg1">
                  <a:alpha val="2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797810" y="3209925"/>
            <a:ext cx="2604135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034" name="도형 1033"/>
          <p:cNvSpPr>
            <a:spLocks/>
          </p:cNvSpPr>
          <p:nvPr/>
        </p:nvSpPr>
        <p:spPr>
          <a:xfrm>
            <a:off x="2138901" y="-329565"/>
            <a:ext cx="7919499" cy="775589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6">
            <a:extLst>
              <a:ext uri="{FF2B5EF4-FFF2-40B4-BE49-F238E27FC236}">
                <a16:creationId xmlns:a16="http://schemas.microsoft.com/office/drawing/2014/main" xmlns="" id="{1862BFF8-A378-4546-9925-EF11B461A442}"/>
              </a:ext>
            </a:extLst>
          </p:cNvPr>
          <p:cNvSpPr>
            <a:spLocks/>
          </p:cNvSpPr>
          <p:nvPr/>
        </p:nvSpPr>
        <p:spPr>
          <a:xfrm>
            <a:off x="3876213" y="223846"/>
            <a:ext cx="4552604" cy="92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latin typeface="KoPub돋움체 Medium" charset="0"/>
              <a:ea typeface="KoPub돋움체 Medium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변전소의 미래전망</a:t>
            </a:r>
          </a:p>
        </p:txBody>
      </p:sp>
      <p:sp>
        <p:nvSpPr>
          <p:cNvPr id="8" name="직사각형 66">
            <a:extLst>
              <a:ext uri="{FF2B5EF4-FFF2-40B4-BE49-F238E27FC236}">
                <a16:creationId xmlns:a16="http://schemas.microsoft.com/office/drawing/2014/main" xmlns="" id="{18AF5E0B-DBD8-4ABC-B628-58462265D501}"/>
              </a:ext>
            </a:extLst>
          </p:cNvPr>
          <p:cNvSpPr>
            <a:spLocks/>
          </p:cNvSpPr>
          <p:nvPr/>
        </p:nvSpPr>
        <p:spPr>
          <a:xfrm>
            <a:off x="3290831" y="1627440"/>
            <a:ext cx="5610337" cy="153888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latin typeface="KoPub돋움체 Medium" charset="0"/>
              <a:ea typeface="KoPub돋움체 Medium" charset="0"/>
            </a:endParaRPr>
          </a:p>
          <a:p>
            <a:pPr marL="742950" indent="-74295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4000" b="0" cap="none" dirty="0">
                <a:ln w="9525" cap="flat" cmpd="sng">
                  <a:solidFill>
                    <a:schemeClr val="bg2">
                      <a:lumMod val="75000"/>
                      <a:alpha val="49803"/>
                    </a:scheme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발전 환경의 변화</a:t>
            </a:r>
            <a:endParaRPr lang="en-US" altLang="ko-KR" sz="4000" b="0" cap="none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latin typeface="KoPub돋움체 Bold" charset="0"/>
              <a:ea typeface="KoPub돋움체 Bold" charset="0"/>
            </a:endParaRPr>
          </a:p>
          <a:p>
            <a:pPr marL="742950" indent="-74295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ko-KR" altLang="en-US" sz="4000" b="0" cap="none" dirty="0">
              <a:ln w="9525" cap="flat" cmpd="sng">
                <a:solidFill>
                  <a:schemeClr val="bg2">
                    <a:lumMod val="75000"/>
                    <a:alpha val="49803"/>
                  </a:schemeClr>
                </a:solidFill>
                <a:prstDash val="solid"/>
              </a:ln>
              <a:latin typeface="KoPub돋움체 Bold" charset="0"/>
              <a:ea typeface="KoPub돋움체 Bold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81" y="3501256"/>
            <a:ext cx="2519233" cy="20554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90" y="2672581"/>
            <a:ext cx="2762250" cy="1657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51" y="4680360"/>
            <a:ext cx="2600325" cy="1752600"/>
          </a:xfrm>
          <a:prstGeom prst="rect">
            <a:avLst/>
          </a:prstGeom>
        </p:spPr>
      </p:pic>
      <p:sp>
        <p:nvSpPr>
          <p:cNvPr id="5" name="톱니 모양의 오른쪽 화살표 4"/>
          <p:cNvSpPr/>
          <p:nvPr/>
        </p:nvSpPr>
        <p:spPr>
          <a:xfrm>
            <a:off x="5298579" y="4054199"/>
            <a:ext cx="1428684" cy="70766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41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Pages>8</Pages>
  <Words>142</Words>
  <Characters>0</Characters>
  <Application>Microsoft Office PowerPoint</Application>
  <DocSecurity>0</DocSecurity>
  <PresentationFormat>사용자 지정</PresentationFormat>
  <Lines>0</Lines>
  <Paragraphs>70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com10</cp:lastModifiedBy>
  <cp:revision>7</cp:revision>
  <dcterms:modified xsi:type="dcterms:W3CDTF">2017-06-01T01:08:48Z</dcterms:modified>
</cp:coreProperties>
</file>