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81A8-8EC8-49CA-BF22-F67F9A2E10AC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타원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40B5AB-35DB-43DB-81EC-7040B568FE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81A8-8EC8-49CA-BF22-F67F9A2E10AC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B5AB-35DB-43DB-81EC-7040B568FE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40B5AB-35DB-43DB-81EC-7040B568FE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81A8-8EC8-49CA-BF22-F67F9A2E10AC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81A8-8EC8-49CA-BF22-F67F9A2E10AC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40B5AB-35DB-43DB-81EC-7040B568FE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81A8-8EC8-49CA-BF22-F67F9A2E10AC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40B5AB-35DB-43DB-81EC-7040B568FE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2A581A8-8EC8-49CA-BF22-F67F9A2E10AC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B5AB-35DB-43DB-81EC-7040B568FE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81A8-8EC8-49CA-BF22-F67F9A2E10AC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내용 개체 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타원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타원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40B5AB-35DB-43DB-81EC-7040B568FE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81A8-8EC8-49CA-BF22-F67F9A2E10AC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40B5AB-35DB-43DB-81EC-7040B568FE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81A8-8EC8-49CA-BF22-F67F9A2E10AC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40B5AB-35DB-43DB-81EC-7040B568FE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40B5AB-35DB-43DB-81EC-7040B568FE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81A8-8EC8-49CA-BF22-F67F9A2E10AC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선 연결선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타원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40B5AB-35DB-43DB-81EC-7040B568FE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2A581A8-8EC8-49CA-BF22-F67F9A2E10AC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2A581A8-8EC8-49CA-BF22-F67F9A2E10AC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40B5AB-35DB-43DB-81EC-7040B568FE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1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1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1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67944" y="3140968"/>
            <a:ext cx="4655297" cy="1128495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 smtClean="0"/>
              <a:t>31514</a:t>
            </a:r>
          </a:p>
          <a:p>
            <a:pPr algn="ctr"/>
            <a:r>
              <a:rPr lang="ko-KR" altLang="en-US" sz="3000" dirty="0" smtClean="0"/>
              <a:t>이정</a:t>
            </a:r>
            <a:r>
              <a:rPr lang="ko-KR" altLang="en-US" sz="3000" dirty="0"/>
              <a:t>규</a:t>
            </a:r>
            <a:endParaRPr lang="en-US" altLang="ko-KR" sz="30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1640" y="1268760"/>
            <a:ext cx="6336704" cy="79208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조상설비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6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63218" y="332656"/>
            <a:ext cx="5064953" cy="72303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1916832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/>
              <a:t>1.</a:t>
            </a:r>
            <a:r>
              <a:rPr lang="ko-KR" altLang="en-US" sz="2800" dirty="0" smtClean="0"/>
              <a:t>유효 전력과 무효전력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393094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/>
              <a:t>2.</a:t>
            </a:r>
            <a:r>
              <a:rPr lang="ko-KR" altLang="en-US" sz="2800" dirty="0" smtClean="0"/>
              <a:t>조상 설비의 종류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186063" y="258406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무효 전력의 이해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5736" y="305178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b. </a:t>
            </a:r>
            <a:r>
              <a:rPr lang="ko-KR" altLang="en-US" dirty="0" smtClean="0"/>
              <a:t>유효 전력과 무효 전력의 차이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740" y="458112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병렬 </a:t>
            </a:r>
            <a:r>
              <a:rPr lang="ko-KR" altLang="en-US" dirty="0" err="1" smtClean="0"/>
              <a:t>커패시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46491" y="4961757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b. </a:t>
            </a:r>
            <a:r>
              <a:rPr lang="ko-KR" altLang="en-US" dirty="0" smtClean="0"/>
              <a:t>병렬 </a:t>
            </a:r>
            <a:r>
              <a:rPr lang="ko-KR" altLang="en-US" dirty="0" err="1" smtClean="0"/>
              <a:t>리액터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46491" y="5375323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c. </a:t>
            </a:r>
            <a:r>
              <a:rPr lang="ko-KR" altLang="en-US" dirty="0" smtClean="0"/>
              <a:t>동기 조상기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2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7704" y="260648"/>
            <a:ext cx="5785032" cy="792087"/>
          </a:xfrm>
        </p:spPr>
        <p:txBody>
          <a:bodyPr/>
          <a:lstStyle/>
          <a:p>
            <a:pPr algn="ctr"/>
            <a:r>
              <a:rPr lang="ko-KR" altLang="en-US" dirty="0" smtClean="0"/>
              <a:t>무효전력이란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3552825" cy="2314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4008" y="2822961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전기의 흐름을 방해하는 요소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실제로 에너지 투입</a:t>
            </a:r>
            <a:r>
              <a:rPr lang="en-US" altLang="ko-KR" dirty="0" smtClean="0"/>
              <a:t>x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55180" y="2470181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Wattless</a:t>
            </a:r>
            <a:r>
              <a:rPr lang="en-US" altLang="ko-KR" dirty="0" smtClean="0"/>
              <a:t> power</a:t>
            </a:r>
            <a:r>
              <a:rPr lang="ko-KR" altLang="en-US" dirty="0"/>
              <a:t> </a:t>
            </a:r>
            <a:r>
              <a:rPr lang="ko-KR" altLang="en-US" dirty="0" smtClean="0"/>
              <a:t>라고 불리며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986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081178" cy="72007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유효 전력과 무효 전력의 차이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84836"/>
              </p:ext>
            </p:extLst>
          </p:nvPr>
        </p:nvGraphicFramePr>
        <p:xfrm>
          <a:off x="2411760" y="2060848"/>
          <a:ext cx="5616624" cy="352839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808312"/>
                <a:gridCol w="2808312"/>
              </a:tblGrid>
              <a:tr h="705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유효전력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무효전력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위상차에</a:t>
                      </a:r>
                      <a:r>
                        <a:rPr lang="ko-KR" altLang="en-US" dirty="0" smtClean="0"/>
                        <a:t> 흐름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전압차에</a:t>
                      </a:r>
                      <a:r>
                        <a:rPr lang="ko-KR" altLang="en-US" dirty="0" smtClean="0"/>
                        <a:t> 흐름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소비됨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상쇄됨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전계통이</a:t>
                      </a:r>
                      <a:r>
                        <a:rPr lang="ko-KR" altLang="en-US" dirty="0" smtClean="0"/>
                        <a:t> 동일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지역성을 가짐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899592" y="2787467"/>
            <a:ext cx="1512168" cy="2808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차이점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99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병렬 </a:t>
            </a:r>
            <a:r>
              <a:rPr lang="ko-KR" altLang="en-US" dirty="0" err="1" smtClean="0"/>
              <a:t>커패시터란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1988840"/>
            <a:ext cx="1728192" cy="8640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무효 전력필요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491880" y="1988840"/>
            <a:ext cx="1728192" cy="8640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전압강하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손실↑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 rot="3177577">
            <a:off x="1443603" y="3299688"/>
            <a:ext cx="1144226" cy="497855"/>
          </a:xfrm>
          <a:prstGeom prst="rightArrow">
            <a:avLst>
              <a:gd name="adj1" fmla="val 50000"/>
              <a:gd name="adj2" fmla="val 8421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7553738">
            <a:off x="3315810" y="3299689"/>
            <a:ext cx="1144226" cy="497855"/>
          </a:xfrm>
          <a:prstGeom prst="rightArrow">
            <a:avLst>
              <a:gd name="adj1" fmla="val 50000"/>
              <a:gd name="adj2" fmla="val 8421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35696" y="4293096"/>
            <a:ext cx="2304256" cy="93610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병렬 </a:t>
            </a:r>
            <a:r>
              <a:rPr lang="ko-KR" altLang="en-US" dirty="0" err="1" smtClean="0"/>
              <a:t>커패시터란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76056" y="3795911"/>
            <a:ext cx="3179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선로에 무효 전력을 공급</a:t>
            </a:r>
            <a:r>
              <a:rPr lang="en-US" altLang="ko-KR" dirty="0"/>
              <a:t> </a:t>
            </a:r>
            <a:r>
              <a:rPr lang="ko-KR" altLang="en-US" dirty="0" smtClean="0"/>
              <a:t>하기</a:t>
            </a:r>
            <a:endParaRPr lang="en-US" altLang="ko-KR" dirty="0"/>
          </a:p>
          <a:p>
            <a:r>
              <a:rPr lang="ko-KR" altLang="en-US" dirty="0" smtClean="0"/>
              <a:t>위하여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부하에 병렬로</a:t>
            </a:r>
            <a:r>
              <a:rPr lang="en-US" altLang="ko-KR" dirty="0"/>
              <a:t> </a:t>
            </a:r>
            <a:r>
              <a:rPr lang="ko-KR" altLang="en-US" dirty="0" smtClean="0"/>
              <a:t>연결된 </a:t>
            </a:r>
            <a:endParaRPr lang="en-US" altLang="ko-KR" dirty="0" smtClean="0"/>
          </a:p>
          <a:p>
            <a:r>
              <a:rPr lang="ko-KR" altLang="en-US" dirty="0" err="1" smtClean="0"/>
              <a:t>커패시터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 rot="20075376">
            <a:off x="4021533" y="4222652"/>
            <a:ext cx="874180" cy="497855"/>
          </a:xfrm>
          <a:prstGeom prst="rightArrow">
            <a:avLst>
              <a:gd name="adj1" fmla="val 50000"/>
              <a:gd name="adj2" fmla="val 8421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4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81178" cy="72007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병렬 </a:t>
            </a:r>
            <a:r>
              <a:rPr lang="ko-KR" altLang="en-US" dirty="0" err="1" smtClean="0"/>
              <a:t>리액터의</a:t>
            </a:r>
            <a:r>
              <a:rPr lang="ko-KR" altLang="en-US" dirty="0" smtClean="0"/>
              <a:t> 역할</a:t>
            </a:r>
            <a:endParaRPr lang="ko-KR" altLang="en-US" dirty="0"/>
          </a:p>
        </p:txBody>
      </p:sp>
      <p:sp>
        <p:nvSpPr>
          <p:cNvPr id="5" name="AutoShape 2" descr="병렬리액터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병렬리액터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79712" y="1772816"/>
            <a:ext cx="52565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대도시 계통의 경우 케이블이 </a:t>
            </a:r>
            <a:r>
              <a:rPr lang="ko-KR" altLang="en-US" dirty="0" err="1" smtClean="0"/>
              <a:t>많이설치됨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979712" y="3373675"/>
            <a:ext cx="52565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심야에 변전소에 모션전압 상승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979712" y="4941168"/>
            <a:ext cx="52565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지상 전류를 얻고 전압 상승을 억제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4117511" y="4315539"/>
            <a:ext cx="686750" cy="353839"/>
          </a:xfrm>
          <a:prstGeom prst="rightArrow">
            <a:avLst>
              <a:gd name="adj1" fmla="val 53466"/>
              <a:gd name="adj2" fmla="val 6342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4117511" y="2853381"/>
            <a:ext cx="686750" cy="353839"/>
          </a:xfrm>
          <a:prstGeom prst="rightArrow">
            <a:avLst>
              <a:gd name="adj1" fmla="val 53466"/>
              <a:gd name="adj2" fmla="val 6342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8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55885" y="332656"/>
            <a:ext cx="7081178" cy="72007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동기 조상기</a:t>
            </a:r>
            <a:endParaRPr lang="ko-KR" altLang="en-US" dirty="0"/>
          </a:p>
        </p:txBody>
      </p:sp>
      <p:pic>
        <p:nvPicPr>
          <p:cNvPr id="1026" name="Picture 2" descr="동기조상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3478642" cy="307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99992" y="236893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장점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진상에서 지상 무효 전력까지 연속 제어 하고 계통의 안정도를 증진시켜 송전능력을 증대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9992" y="414908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</a:t>
            </a:r>
            <a:r>
              <a:rPr lang="ko-KR" altLang="en-US" dirty="0" smtClean="0"/>
              <a:t>점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회전 기기이므로 비교적 </a:t>
            </a:r>
            <a:r>
              <a:rPr lang="ko-KR" altLang="en-US" b="1" dirty="0" smtClean="0">
                <a:solidFill>
                  <a:srgbClr val="FF0000"/>
                </a:solidFill>
              </a:rPr>
              <a:t>많은  운영비</a:t>
            </a:r>
            <a:r>
              <a:rPr lang="ko-KR" altLang="en-US" dirty="0" smtClean="0"/>
              <a:t>가 소요되고 유지 및 보수가 어려움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00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48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중앙">
  <a:themeElements>
    <a:clrScheme name="중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중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98</TotalTime>
  <Words>143</Words>
  <Application>Microsoft Office PowerPoint</Application>
  <PresentationFormat>화면 슬라이드 쇼(4:3)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중앙</vt:lpstr>
      <vt:lpstr>조상설비</vt:lpstr>
      <vt:lpstr>목차</vt:lpstr>
      <vt:lpstr>무효전력이란?</vt:lpstr>
      <vt:lpstr>유효 전력과 무효 전력의 차이</vt:lpstr>
      <vt:lpstr>병렬 커패시터란?</vt:lpstr>
      <vt:lpstr>병렬 리액터의 역할</vt:lpstr>
      <vt:lpstr>동기 조상기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31514 이정규</dc:title>
  <dc:creator>com08</dc:creator>
  <cp:lastModifiedBy>com08</cp:lastModifiedBy>
  <cp:revision>10</cp:revision>
  <dcterms:created xsi:type="dcterms:W3CDTF">2017-06-01T00:33:51Z</dcterms:created>
  <dcterms:modified xsi:type="dcterms:W3CDTF">2017-06-01T02:12:11Z</dcterms:modified>
</cp:coreProperties>
</file>