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69"/>
    <a:srgbClr val="CC00CC"/>
    <a:srgbClr val="0D1F35"/>
    <a:srgbClr val="54406C"/>
    <a:srgbClr val="F29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1788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24E509-8D33-4488-A13A-3F78CDBB596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02497B4-F9E5-43E0-B3BB-B3B724155BF5}">
      <dgm:prSet phldrT="[텍스트]" custT="1"/>
      <dgm:spPr/>
      <dgm:t>
        <a:bodyPr/>
        <a:lstStyle/>
        <a:p>
          <a:pPr algn="r" latinLnBrk="1"/>
          <a:r>
            <a:rPr lang="ko-KR" altLang="en-US" sz="35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rPr>
            <a:t>세계적 전력 계통 정전 발생</a:t>
          </a:r>
        </a:p>
      </dgm:t>
    </dgm:pt>
    <dgm:pt modelId="{5B6E96C6-997C-461F-AB65-EECD8D2C2F32}" type="parTrans" cxnId="{06BAB61A-45DA-4C4A-835C-FA8B03EAFEE0}">
      <dgm:prSet/>
      <dgm:spPr/>
      <dgm:t>
        <a:bodyPr/>
        <a:lstStyle/>
        <a:p>
          <a:pPr latinLnBrk="1"/>
          <a:endParaRPr lang="ko-KR" altLang="en-US"/>
        </a:p>
      </dgm:t>
    </dgm:pt>
    <dgm:pt modelId="{F5487000-488C-49D2-A4D4-8CD0E3829427}" type="sibTrans" cxnId="{06BAB61A-45DA-4C4A-835C-FA8B03EAFEE0}">
      <dgm:prSet/>
      <dgm:spPr/>
      <dgm:t>
        <a:bodyPr/>
        <a:lstStyle/>
        <a:p>
          <a:pPr latinLnBrk="1"/>
          <a:endParaRPr lang="ko-KR" altLang="en-US"/>
        </a:p>
      </dgm:t>
    </dgm:pt>
    <dgm:pt modelId="{1FFF844E-D10E-4D33-9974-54E4D375D0CB}">
      <dgm:prSet phldrT="[텍스트]" custT="1"/>
      <dgm:spPr/>
      <dgm:t>
        <a:bodyPr/>
        <a:lstStyle/>
        <a:p>
          <a:pPr algn="r" latinLnBrk="1"/>
          <a:r>
            <a:rPr lang="ko-KR" altLang="en-US" sz="35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rPr>
            <a:t>사고가 </a:t>
          </a:r>
          <a:r>
            <a:rPr lang="ko-KR" altLang="en-US" sz="3500" b="1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rPr>
            <a:t>전계통에</a:t>
          </a:r>
          <a:r>
            <a:rPr lang="ko-KR" altLang="en-US" sz="35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rPr>
            <a:t> 파급되지</a:t>
          </a:r>
          <a:endParaRPr lang="en-US" altLang="ko-KR" sz="3500"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견고딕" pitchFamily="18" charset="-127"/>
            <a:ea typeface="HY견고딕" pitchFamily="18" charset="-127"/>
          </a:endParaRPr>
        </a:p>
        <a:p>
          <a:pPr algn="ctr" latinLnBrk="1"/>
          <a:r>
            <a:rPr lang="ko-KR" altLang="en-US" sz="35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rPr>
            <a:t>않도록 보호 설비 적용</a:t>
          </a:r>
        </a:p>
      </dgm:t>
    </dgm:pt>
    <dgm:pt modelId="{EEA5292E-98BC-4C53-AA14-599A0D496364}" type="parTrans" cxnId="{B2FEB387-DEE9-4420-8F41-3DF804C39134}">
      <dgm:prSet/>
      <dgm:spPr/>
      <dgm:t>
        <a:bodyPr/>
        <a:lstStyle/>
        <a:p>
          <a:pPr latinLnBrk="1"/>
          <a:endParaRPr lang="ko-KR" altLang="en-US"/>
        </a:p>
      </dgm:t>
    </dgm:pt>
    <dgm:pt modelId="{BA4A9052-F48A-4018-9336-500E94C95BE0}" type="sibTrans" cxnId="{B2FEB387-DEE9-4420-8F41-3DF804C39134}">
      <dgm:prSet/>
      <dgm:spPr/>
      <dgm:t>
        <a:bodyPr/>
        <a:lstStyle/>
        <a:p>
          <a:pPr latinLnBrk="1"/>
          <a:endParaRPr lang="ko-KR" altLang="en-US"/>
        </a:p>
      </dgm:t>
    </dgm:pt>
    <dgm:pt modelId="{BE0CDC56-10DC-4C69-8A00-EBB821925F67}">
      <dgm:prSet phldrT="[텍스트]" custT="1"/>
      <dgm:spPr/>
      <dgm:t>
        <a:bodyPr/>
        <a:lstStyle/>
        <a:p>
          <a:pPr algn="r" latinLnBrk="1"/>
          <a:r>
            <a:rPr lang="ko-KR" altLang="en-US" sz="3500" b="1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rPr>
            <a:t>운전원이</a:t>
          </a:r>
          <a:r>
            <a:rPr lang="ko-KR" altLang="en-US" sz="35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rPr>
            <a:t> 상주되어 계통을</a:t>
          </a:r>
          <a:endParaRPr lang="en-US" altLang="ko-KR" sz="3500"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견고딕" pitchFamily="18" charset="-127"/>
            <a:ea typeface="HY견고딕" pitchFamily="18" charset="-127"/>
          </a:endParaRPr>
        </a:p>
        <a:p>
          <a:pPr algn="r" latinLnBrk="1"/>
          <a:r>
            <a:rPr lang="ko-KR" altLang="en-US" sz="35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rPr>
            <a:t>감시 및 문제 즉각 대응</a:t>
          </a:r>
          <a:endParaRPr lang="ko-KR" altLang="en-US" sz="35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견고딕" pitchFamily="18" charset="-127"/>
            <a:ea typeface="HY견고딕" pitchFamily="18" charset="-127"/>
          </a:endParaRPr>
        </a:p>
      </dgm:t>
    </dgm:pt>
    <dgm:pt modelId="{53555136-E48F-4619-982D-730ACB2651EF}" type="parTrans" cxnId="{8A3B19D4-C842-466C-A897-FAC9179B8633}">
      <dgm:prSet/>
      <dgm:spPr/>
      <dgm:t>
        <a:bodyPr/>
        <a:lstStyle/>
        <a:p>
          <a:pPr latinLnBrk="1"/>
          <a:endParaRPr lang="ko-KR" altLang="en-US"/>
        </a:p>
      </dgm:t>
    </dgm:pt>
    <dgm:pt modelId="{8D462B24-A8B7-4AC8-8EBD-87CEAB42BDED}" type="sibTrans" cxnId="{8A3B19D4-C842-466C-A897-FAC9179B8633}">
      <dgm:prSet/>
      <dgm:spPr/>
      <dgm:t>
        <a:bodyPr/>
        <a:lstStyle/>
        <a:p>
          <a:pPr latinLnBrk="1"/>
          <a:endParaRPr lang="ko-KR" altLang="en-US"/>
        </a:p>
      </dgm:t>
    </dgm:pt>
    <dgm:pt modelId="{51A7D99F-7257-4544-AB49-14BB7CFE0B07}" type="pres">
      <dgm:prSet presAssocID="{B824E509-8D33-4488-A13A-3F78CDBB596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D0C74D-6B6B-4208-8B7B-5F863A60938C}" type="pres">
      <dgm:prSet presAssocID="{B824E509-8D33-4488-A13A-3F78CDBB5967}" presName="dummyMaxCanvas" presStyleCnt="0">
        <dgm:presLayoutVars/>
      </dgm:prSet>
      <dgm:spPr/>
    </dgm:pt>
    <dgm:pt modelId="{07451A8A-5054-4692-BFDB-09C6E06E236D}" type="pres">
      <dgm:prSet presAssocID="{B824E509-8D33-4488-A13A-3F78CDBB596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11F184-7B82-4F9D-9DE2-F3173894E9A5}" type="pres">
      <dgm:prSet presAssocID="{B824E509-8D33-4488-A13A-3F78CDBB596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13E718-966B-468E-A5A3-BB19524E30FB}" type="pres">
      <dgm:prSet presAssocID="{B824E509-8D33-4488-A13A-3F78CDBB596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08BE97-B4E7-419B-BA0A-00F5B2BE44C9}" type="pres">
      <dgm:prSet presAssocID="{B824E509-8D33-4488-A13A-3F78CDBB596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27C4F2-139D-4F64-94D1-48321C1B9518}" type="pres">
      <dgm:prSet presAssocID="{B824E509-8D33-4488-A13A-3F78CDBB596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09F7A5-0114-4F7A-B2E6-10138221219B}" type="pres">
      <dgm:prSet presAssocID="{B824E509-8D33-4488-A13A-3F78CDBB596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EFF34B-9870-4CE6-AF09-C47EEAB7772A}" type="pres">
      <dgm:prSet presAssocID="{B824E509-8D33-4488-A13A-3F78CDBB596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E31AC1-D883-4130-8B87-9B552C372F81}" type="pres">
      <dgm:prSet presAssocID="{B824E509-8D33-4488-A13A-3F78CDBB596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3D0F8CC-1F1E-45D7-BC96-60A90004BBDD}" type="presOf" srcId="{1FFF844E-D10E-4D33-9974-54E4D375D0CB}" destId="{6711F184-7B82-4F9D-9DE2-F3173894E9A5}" srcOrd="0" destOrd="0" presId="urn:microsoft.com/office/officeart/2005/8/layout/vProcess5"/>
    <dgm:cxn modelId="{81AB1ABC-8F44-4573-AB9B-8D2C6A418EA4}" type="presOf" srcId="{BE0CDC56-10DC-4C69-8A00-EBB821925F67}" destId="{2413E718-966B-468E-A5A3-BB19524E30FB}" srcOrd="0" destOrd="0" presId="urn:microsoft.com/office/officeart/2005/8/layout/vProcess5"/>
    <dgm:cxn modelId="{06BAB61A-45DA-4C4A-835C-FA8B03EAFEE0}" srcId="{B824E509-8D33-4488-A13A-3F78CDBB5967}" destId="{502497B4-F9E5-43E0-B3BB-B3B724155BF5}" srcOrd="0" destOrd="0" parTransId="{5B6E96C6-997C-461F-AB65-EECD8D2C2F32}" sibTransId="{F5487000-488C-49D2-A4D4-8CD0E3829427}"/>
    <dgm:cxn modelId="{B2FEB387-DEE9-4420-8F41-3DF804C39134}" srcId="{B824E509-8D33-4488-A13A-3F78CDBB5967}" destId="{1FFF844E-D10E-4D33-9974-54E4D375D0CB}" srcOrd="1" destOrd="0" parTransId="{EEA5292E-98BC-4C53-AA14-599A0D496364}" sibTransId="{BA4A9052-F48A-4018-9336-500E94C95BE0}"/>
    <dgm:cxn modelId="{3104B040-93CB-45A3-84AD-44A496FE242D}" type="presOf" srcId="{F5487000-488C-49D2-A4D4-8CD0E3829427}" destId="{BF08BE97-B4E7-419B-BA0A-00F5B2BE44C9}" srcOrd="0" destOrd="0" presId="urn:microsoft.com/office/officeart/2005/8/layout/vProcess5"/>
    <dgm:cxn modelId="{8A3B19D4-C842-466C-A897-FAC9179B8633}" srcId="{B824E509-8D33-4488-A13A-3F78CDBB5967}" destId="{BE0CDC56-10DC-4C69-8A00-EBB821925F67}" srcOrd="2" destOrd="0" parTransId="{53555136-E48F-4619-982D-730ACB2651EF}" sibTransId="{8D462B24-A8B7-4AC8-8EBD-87CEAB42BDED}"/>
    <dgm:cxn modelId="{37436C9B-60D2-42DD-99E9-7724A0C81C88}" type="presOf" srcId="{BA4A9052-F48A-4018-9336-500E94C95BE0}" destId="{0F27C4F2-139D-4F64-94D1-48321C1B9518}" srcOrd="0" destOrd="0" presId="urn:microsoft.com/office/officeart/2005/8/layout/vProcess5"/>
    <dgm:cxn modelId="{0D41B10B-68C2-40B0-9933-352547B2BA6B}" type="presOf" srcId="{B824E509-8D33-4488-A13A-3F78CDBB5967}" destId="{51A7D99F-7257-4544-AB49-14BB7CFE0B07}" srcOrd="0" destOrd="0" presId="urn:microsoft.com/office/officeart/2005/8/layout/vProcess5"/>
    <dgm:cxn modelId="{BE578E6F-BF0B-4A3D-BDDA-B48BEEF3FFBC}" type="presOf" srcId="{1FFF844E-D10E-4D33-9974-54E4D375D0CB}" destId="{66EFF34B-9870-4CE6-AF09-C47EEAB7772A}" srcOrd="1" destOrd="0" presId="urn:microsoft.com/office/officeart/2005/8/layout/vProcess5"/>
    <dgm:cxn modelId="{2ED5F781-1669-4D68-9AA4-864352422493}" type="presOf" srcId="{502497B4-F9E5-43E0-B3BB-B3B724155BF5}" destId="{8B09F7A5-0114-4F7A-B2E6-10138221219B}" srcOrd="1" destOrd="0" presId="urn:microsoft.com/office/officeart/2005/8/layout/vProcess5"/>
    <dgm:cxn modelId="{16AB4B15-A211-42E2-8BB9-E97B1CA8C40E}" type="presOf" srcId="{502497B4-F9E5-43E0-B3BB-B3B724155BF5}" destId="{07451A8A-5054-4692-BFDB-09C6E06E236D}" srcOrd="0" destOrd="0" presId="urn:microsoft.com/office/officeart/2005/8/layout/vProcess5"/>
    <dgm:cxn modelId="{9C709F7D-219F-4CA8-9532-3EB4EF9E6088}" type="presOf" srcId="{BE0CDC56-10DC-4C69-8A00-EBB821925F67}" destId="{51E31AC1-D883-4130-8B87-9B552C372F81}" srcOrd="1" destOrd="0" presId="urn:microsoft.com/office/officeart/2005/8/layout/vProcess5"/>
    <dgm:cxn modelId="{7F4208FF-D645-42F4-8071-CDE5A98CDB23}" type="presParOf" srcId="{51A7D99F-7257-4544-AB49-14BB7CFE0B07}" destId="{1BD0C74D-6B6B-4208-8B7B-5F863A60938C}" srcOrd="0" destOrd="0" presId="urn:microsoft.com/office/officeart/2005/8/layout/vProcess5"/>
    <dgm:cxn modelId="{91EEABCB-174A-4835-BE63-0AB7015EF339}" type="presParOf" srcId="{51A7D99F-7257-4544-AB49-14BB7CFE0B07}" destId="{07451A8A-5054-4692-BFDB-09C6E06E236D}" srcOrd="1" destOrd="0" presId="urn:microsoft.com/office/officeart/2005/8/layout/vProcess5"/>
    <dgm:cxn modelId="{87319139-D851-455B-AF5F-743A4E590C86}" type="presParOf" srcId="{51A7D99F-7257-4544-AB49-14BB7CFE0B07}" destId="{6711F184-7B82-4F9D-9DE2-F3173894E9A5}" srcOrd="2" destOrd="0" presId="urn:microsoft.com/office/officeart/2005/8/layout/vProcess5"/>
    <dgm:cxn modelId="{DDB33CA2-4AB9-47C7-9E4E-FFD254F0AD19}" type="presParOf" srcId="{51A7D99F-7257-4544-AB49-14BB7CFE0B07}" destId="{2413E718-966B-468E-A5A3-BB19524E30FB}" srcOrd="3" destOrd="0" presId="urn:microsoft.com/office/officeart/2005/8/layout/vProcess5"/>
    <dgm:cxn modelId="{2EB592A6-6B18-4692-BCA5-D674A2A8A765}" type="presParOf" srcId="{51A7D99F-7257-4544-AB49-14BB7CFE0B07}" destId="{BF08BE97-B4E7-419B-BA0A-00F5B2BE44C9}" srcOrd="4" destOrd="0" presId="urn:microsoft.com/office/officeart/2005/8/layout/vProcess5"/>
    <dgm:cxn modelId="{70BA59B9-33CB-4E72-8862-56438740143C}" type="presParOf" srcId="{51A7D99F-7257-4544-AB49-14BB7CFE0B07}" destId="{0F27C4F2-139D-4F64-94D1-48321C1B9518}" srcOrd="5" destOrd="0" presId="urn:microsoft.com/office/officeart/2005/8/layout/vProcess5"/>
    <dgm:cxn modelId="{AAB22679-4E97-4B7F-B6F1-AA0600DAD29D}" type="presParOf" srcId="{51A7D99F-7257-4544-AB49-14BB7CFE0B07}" destId="{8B09F7A5-0114-4F7A-B2E6-10138221219B}" srcOrd="6" destOrd="0" presId="urn:microsoft.com/office/officeart/2005/8/layout/vProcess5"/>
    <dgm:cxn modelId="{34C229F7-9E04-44DB-8FEC-22972582AA10}" type="presParOf" srcId="{51A7D99F-7257-4544-AB49-14BB7CFE0B07}" destId="{66EFF34B-9870-4CE6-AF09-C47EEAB7772A}" srcOrd="7" destOrd="0" presId="urn:microsoft.com/office/officeart/2005/8/layout/vProcess5"/>
    <dgm:cxn modelId="{B7055B5C-65CD-43B4-B86C-2148552045BE}" type="presParOf" srcId="{51A7D99F-7257-4544-AB49-14BB7CFE0B07}" destId="{51E31AC1-D883-4130-8B87-9B552C372F8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51A8A-5054-4692-BFDB-09C6E06E236D}">
      <dsp:nvSpPr>
        <dsp:cNvPr id="0" name=""/>
        <dsp:cNvSpPr/>
      </dsp:nvSpPr>
      <dsp:spPr>
        <a:xfrm>
          <a:off x="0" y="0"/>
          <a:ext cx="7772400" cy="1183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rPr>
            <a:t>세계적 전력 계통 정전 발생</a:t>
          </a:r>
        </a:p>
      </dsp:txBody>
      <dsp:txXfrm>
        <a:off x="34649" y="34649"/>
        <a:ext cx="6495845" cy="1113707"/>
      </dsp:txXfrm>
    </dsp:sp>
    <dsp:sp modelId="{6711F184-7B82-4F9D-9DE2-F3173894E9A5}">
      <dsp:nvSpPr>
        <dsp:cNvPr id="0" name=""/>
        <dsp:cNvSpPr/>
      </dsp:nvSpPr>
      <dsp:spPr>
        <a:xfrm>
          <a:off x="685799" y="1380172"/>
          <a:ext cx="7772400" cy="1183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rPr>
            <a:t>사고가 </a:t>
          </a:r>
          <a:r>
            <a:rPr lang="ko-KR" altLang="en-US" sz="3500" b="1" kern="1200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rPr>
            <a:t>전계통에</a:t>
          </a:r>
          <a:r>
            <a:rPr lang="ko-KR" altLang="en-US" sz="35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rPr>
            <a:t> 파급되지</a:t>
          </a:r>
          <a:endParaRPr lang="en-US" altLang="ko-KR" sz="3500" b="1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견고딕" pitchFamily="18" charset="-127"/>
            <a:ea typeface="HY견고딕" pitchFamily="18" charset="-127"/>
          </a:endParaRPr>
        </a:p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rPr>
            <a:t>않도록 보호 설비 적용</a:t>
          </a:r>
        </a:p>
      </dsp:txBody>
      <dsp:txXfrm>
        <a:off x="720448" y="1414821"/>
        <a:ext cx="6248348" cy="1113707"/>
      </dsp:txXfrm>
    </dsp:sp>
    <dsp:sp modelId="{2413E718-966B-468E-A5A3-BB19524E30FB}">
      <dsp:nvSpPr>
        <dsp:cNvPr id="0" name=""/>
        <dsp:cNvSpPr/>
      </dsp:nvSpPr>
      <dsp:spPr>
        <a:xfrm>
          <a:off x="1371599" y="2760344"/>
          <a:ext cx="7772400" cy="1183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err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rPr>
            <a:t>운전원이</a:t>
          </a:r>
          <a:r>
            <a:rPr lang="ko-KR" altLang="en-US" sz="35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rPr>
            <a:t> 상주되어 계통을</a:t>
          </a:r>
          <a:endParaRPr lang="en-US" altLang="ko-KR" sz="3500" b="1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견고딕" pitchFamily="18" charset="-127"/>
            <a:ea typeface="HY견고딕" pitchFamily="18" charset="-127"/>
          </a:endParaRPr>
        </a:p>
        <a:p>
          <a:pPr lvl="0" algn="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rPr>
            <a:t>감시 및 문제 즉각 대응</a:t>
          </a:r>
          <a:endParaRPr lang="ko-KR" altLang="en-US" sz="35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견고딕" pitchFamily="18" charset="-127"/>
            <a:ea typeface="HY견고딕" pitchFamily="18" charset="-127"/>
          </a:endParaRPr>
        </a:p>
      </dsp:txBody>
      <dsp:txXfrm>
        <a:off x="1406248" y="2794993"/>
        <a:ext cx="6248348" cy="1113707"/>
      </dsp:txXfrm>
    </dsp:sp>
    <dsp:sp modelId="{BF08BE97-B4E7-419B-BA0A-00F5B2BE44C9}">
      <dsp:nvSpPr>
        <dsp:cNvPr id="0" name=""/>
        <dsp:cNvSpPr/>
      </dsp:nvSpPr>
      <dsp:spPr>
        <a:xfrm>
          <a:off x="7003446" y="897112"/>
          <a:ext cx="768953" cy="7689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500" kern="1200"/>
        </a:p>
      </dsp:txBody>
      <dsp:txXfrm>
        <a:off x="7176460" y="897112"/>
        <a:ext cx="422925" cy="578637"/>
      </dsp:txXfrm>
    </dsp:sp>
    <dsp:sp modelId="{0F27C4F2-139D-4F64-94D1-48321C1B9518}">
      <dsp:nvSpPr>
        <dsp:cNvPr id="0" name=""/>
        <dsp:cNvSpPr/>
      </dsp:nvSpPr>
      <dsp:spPr>
        <a:xfrm>
          <a:off x="7689246" y="2269397"/>
          <a:ext cx="768953" cy="7689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500" kern="1200"/>
        </a:p>
      </dsp:txBody>
      <dsp:txXfrm>
        <a:off x="7862260" y="2269397"/>
        <a:ext cx="422925" cy="578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C2EA-6CB3-4483-B3D0-03B806C9592C}" type="datetimeFigureOut">
              <a:rPr lang="ko-KR" altLang="en-US" smtClean="0"/>
              <a:pPr/>
              <a:t>2017-06-01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916A9-240A-4F26-BA50-1CCABF723E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2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916A9-240A-4F26-BA50-1CCABF723EC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916A9-240A-4F26-BA50-1CCABF723EC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AADF-B8E3-4990-AE6B-9C951028E6F6}" type="datetimeFigureOut">
              <a:rPr lang="ko-KR" altLang="en-US" smtClean="0"/>
              <a:pPr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0D25-5281-4366-992F-7F940457F9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AADF-B8E3-4990-AE6B-9C951028E6F6}" type="datetimeFigureOut">
              <a:rPr lang="ko-KR" altLang="en-US" smtClean="0"/>
              <a:pPr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0D25-5281-4366-992F-7F940457F9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AADF-B8E3-4990-AE6B-9C951028E6F6}" type="datetimeFigureOut">
              <a:rPr lang="ko-KR" altLang="en-US" smtClean="0"/>
              <a:pPr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0D25-5281-4366-992F-7F940457F9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AADF-B8E3-4990-AE6B-9C951028E6F6}" type="datetimeFigureOut">
              <a:rPr lang="ko-KR" altLang="en-US" smtClean="0"/>
              <a:pPr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0D25-5281-4366-992F-7F940457F9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AADF-B8E3-4990-AE6B-9C951028E6F6}" type="datetimeFigureOut">
              <a:rPr lang="ko-KR" altLang="en-US" smtClean="0"/>
              <a:pPr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0D25-5281-4366-992F-7F940457F9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AADF-B8E3-4990-AE6B-9C951028E6F6}" type="datetimeFigureOut">
              <a:rPr lang="ko-KR" altLang="en-US" smtClean="0"/>
              <a:pPr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0D25-5281-4366-992F-7F940457F9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AADF-B8E3-4990-AE6B-9C951028E6F6}" type="datetimeFigureOut">
              <a:rPr lang="ko-KR" altLang="en-US" smtClean="0"/>
              <a:pPr/>
              <a:t>2017-06-01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0D25-5281-4366-992F-7F940457F9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AADF-B8E3-4990-AE6B-9C951028E6F6}" type="datetimeFigureOut">
              <a:rPr lang="ko-KR" altLang="en-US" smtClean="0"/>
              <a:pPr/>
              <a:t>2017-06-01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0D25-5281-4366-992F-7F940457F9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AADF-B8E3-4990-AE6B-9C951028E6F6}" type="datetimeFigureOut">
              <a:rPr lang="ko-KR" altLang="en-US" smtClean="0"/>
              <a:pPr/>
              <a:t>2017-06-01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0D25-5281-4366-992F-7F940457F9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AADF-B8E3-4990-AE6B-9C951028E6F6}" type="datetimeFigureOut">
              <a:rPr lang="ko-KR" altLang="en-US" smtClean="0"/>
              <a:pPr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0D25-5281-4366-992F-7F940457F9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AADF-B8E3-4990-AE6B-9C951028E6F6}" type="datetimeFigureOut">
              <a:rPr lang="ko-KR" altLang="en-US" smtClean="0"/>
              <a:pPr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0D25-5281-4366-992F-7F940457F9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0AADF-B8E3-4990-AE6B-9C951028E6F6}" type="datetimeFigureOut">
              <a:rPr lang="ko-KR" altLang="en-US" smtClean="0"/>
              <a:pPr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B0D25-5281-4366-992F-7F940457F9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sx002tg12936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"/>
            <a:ext cx="6948264" cy="1470025"/>
          </a:xfrm>
        </p:spPr>
        <p:txBody>
          <a:bodyPr>
            <a:normAutofit/>
          </a:bodyPr>
          <a:lstStyle/>
          <a:p>
            <a:r>
              <a:rPr lang="ko-KR" altLang="en-US" sz="6200" dirty="0" smtClean="0">
                <a:solidFill>
                  <a:srgbClr val="FF0000"/>
                </a:solidFill>
                <a:latin typeface="안상수2006굵은" pitchFamily="18" charset="-127"/>
                <a:ea typeface="안상수2006굵은" pitchFamily="18" charset="-127"/>
              </a:rPr>
              <a:t>변전 자동화 설비</a:t>
            </a:r>
            <a:endParaRPr lang="ko-KR" altLang="en-US" sz="6200" dirty="0">
              <a:solidFill>
                <a:srgbClr val="FF0000"/>
              </a:solidFill>
              <a:latin typeface="안상수2006굵은" pitchFamily="18" charset="-127"/>
              <a:ea typeface="안상수2006굵은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004048" y="5387977"/>
            <a:ext cx="413995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안상수2006굵은" pitchFamily="18" charset="-127"/>
                <a:ea typeface="안상수2006굵은" pitchFamily="18" charset="-127"/>
                <a:cs typeface="+mj-cs"/>
              </a:rPr>
              <a:t>31515 </a:t>
            </a:r>
            <a:r>
              <a:rPr kumimoji="0" lang="ko-KR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안상수2006굵은" pitchFamily="18" charset="-127"/>
                <a:ea typeface="안상수2006굵은" pitchFamily="18" charset="-127"/>
                <a:cs typeface="+mj-cs"/>
              </a:rPr>
              <a:t>이준우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SCADA </a:t>
            </a:r>
            <a:r>
              <a:rPr lang="ko-KR" altLang="en-US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</a:t>
            </a:r>
          </a:p>
        </p:txBody>
      </p:sp>
      <p:pic>
        <p:nvPicPr>
          <p:cNvPr id="6" name="내용 개체 틀 5" descr="전력계통 제어소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372200" y="1892829"/>
            <a:ext cx="2592288" cy="3552395"/>
          </a:xfrm>
        </p:spPr>
      </p:pic>
      <p:pic>
        <p:nvPicPr>
          <p:cNvPr id="7" name="그림 6" descr="전력설비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892829"/>
            <a:ext cx="2592288" cy="3552395"/>
          </a:xfrm>
          <a:prstGeom prst="rect">
            <a:avLst/>
          </a:prstGeom>
        </p:spPr>
      </p:pic>
      <p:pic>
        <p:nvPicPr>
          <p:cNvPr id="8" name="그림 7" descr="RTU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5856" y="1892829"/>
            <a:ext cx="2590800" cy="3552395"/>
          </a:xfrm>
          <a:prstGeom prst="rect">
            <a:avLst/>
          </a:prstGeom>
        </p:spPr>
      </p:pic>
      <p:sp>
        <p:nvSpPr>
          <p:cNvPr id="11" name="왼쪽/오른쪽 화살표 10"/>
          <p:cNvSpPr/>
          <p:nvPr/>
        </p:nvSpPr>
        <p:spPr>
          <a:xfrm>
            <a:off x="2339752" y="3140968"/>
            <a:ext cx="1368152" cy="1344149"/>
          </a:xfrm>
          <a:prstGeom prst="left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/오른쪽 화살표 11"/>
          <p:cNvSpPr/>
          <p:nvPr/>
        </p:nvSpPr>
        <p:spPr>
          <a:xfrm>
            <a:off x="5436096" y="3140968"/>
            <a:ext cx="1368152" cy="1344149"/>
          </a:xfrm>
          <a:prstGeom prst="left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대각선 방향의 모서리가 잘린 사각형 12"/>
          <p:cNvSpPr/>
          <p:nvPr/>
        </p:nvSpPr>
        <p:spPr>
          <a:xfrm>
            <a:off x="539552" y="5637246"/>
            <a:ext cx="1944216" cy="768085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전력 설비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대각선 방향의 모서리가 잘린 사각형 13"/>
          <p:cNvSpPr/>
          <p:nvPr/>
        </p:nvSpPr>
        <p:spPr>
          <a:xfrm>
            <a:off x="3635896" y="5637246"/>
            <a:ext cx="1944216" cy="768085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RTU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대각선 방향의 모서리가 잘린 사각형 14"/>
          <p:cNvSpPr/>
          <p:nvPr/>
        </p:nvSpPr>
        <p:spPr>
          <a:xfrm>
            <a:off x="6732240" y="5637246"/>
            <a:ext cx="1944216" cy="768085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 smtClean="0">
                <a:solidFill>
                  <a:schemeClr val="tx1"/>
                </a:solidFill>
              </a:rPr>
              <a:t>제어소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대각선 방향의 모서리가 잘린 사각형 16"/>
          <p:cNvSpPr/>
          <p:nvPr/>
        </p:nvSpPr>
        <p:spPr>
          <a:xfrm>
            <a:off x="539552" y="932723"/>
            <a:ext cx="1944216" cy="768085"/>
          </a:xfrm>
          <a:prstGeom prst="snip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원격 측정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대각선 방향의 모서리가 잘린 사각형 17"/>
          <p:cNvSpPr/>
          <p:nvPr/>
        </p:nvSpPr>
        <p:spPr>
          <a:xfrm>
            <a:off x="3635896" y="932723"/>
            <a:ext cx="1944216" cy="768085"/>
          </a:xfrm>
          <a:prstGeom prst="snip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원격 감시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대각선 방향의 모서리가 잘린 사각형 18"/>
          <p:cNvSpPr/>
          <p:nvPr/>
        </p:nvSpPr>
        <p:spPr>
          <a:xfrm>
            <a:off x="6732240" y="932723"/>
            <a:ext cx="1944216" cy="768085"/>
          </a:xfrm>
          <a:prstGeom prst="snip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원격 제어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10" name="그림 9" descr="SCADA 시스템 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932723"/>
            <a:ext cx="9144000" cy="5445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차세대 </a:t>
            </a:r>
            <a:r>
              <a:rPr lang="en-US" altLang="ko-KR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SCADA </a:t>
            </a:r>
            <a:r>
              <a:rPr lang="ko-KR" altLang="en-US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</a:t>
            </a:r>
          </a:p>
        </p:txBody>
      </p:sp>
      <p:pic>
        <p:nvPicPr>
          <p:cNvPr id="7" name="내용 개체 틀 6" descr="SCADA 시스템 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4000" cy="54452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감사합니다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066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5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  <a:endParaRPr lang="ko-KR" altLang="en-US" sz="5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11560" y="1484784"/>
            <a:ext cx="6768752" cy="2016224"/>
            <a:chOff x="611560" y="1484784"/>
            <a:chExt cx="6768752" cy="2016224"/>
          </a:xfrm>
        </p:grpSpPr>
        <p:sp>
          <p:nvSpPr>
            <p:cNvPr id="5" name="오각형 4"/>
            <p:cNvSpPr/>
            <p:nvPr/>
          </p:nvSpPr>
          <p:spPr>
            <a:xfrm>
              <a:off x="1619672" y="2204864"/>
              <a:ext cx="5760640" cy="1296144"/>
            </a:xfrm>
            <a:prstGeom prst="homePlat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0" b="1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변전 자동화</a:t>
              </a:r>
              <a:endParaRPr lang="ko-KR" altLang="en-US" sz="5000" b="1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11560" y="1484784"/>
              <a:ext cx="1656184" cy="122413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5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ko-KR" altLang="en-US" sz="5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11560" y="3645024"/>
            <a:ext cx="6768752" cy="2088232"/>
            <a:chOff x="611560" y="3645024"/>
            <a:chExt cx="6768752" cy="2088232"/>
          </a:xfrm>
        </p:grpSpPr>
        <p:sp>
          <p:nvSpPr>
            <p:cNvPr id="6" name="오각형 5"/>
            <p:cNvSpPr/>
            <p:nvPr/>
          </p:nvSpPr>
          <p:spPr>
            <a:xfrm>
              <a:off x="1619672" y="4437112"/>
              <a:ext cx="5760640" cy="1296144"/>
            </a:xfrm>
            <a:prstGeom prst="homePlat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0" b="1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SCADA </a:t>
              </a:r>
              <a:r>
                <a:rPr lang="ko-KR" altLang="en-US" sz="5000" b="1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시스템</a:t>
              </a:r>
            </a:p>
          </p:txBody>
        </p:sp>
        <p:sp>
          <p:nvSpPr>
            <p:cNvPr id="8" name="타원 7"/>
            <p:cNvSpPr/>
            <p:nvPr/>
          </p:nvSpPr>
          <p:spPr>
            <a:xfrm>
              <a:off x="611560" y="3645024"/>
              <a:ext cx="1656184" cy="122413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5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ko-KR" altLang="en-US" sz="5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변전소</a:t>
            </a:r>
          </a:p>
        </p:txBody>
      </p:sp>
      <p:pic>
        <p:nvPicPr>
          <p:cNvPr id="5" name="내용 개체 틀 4" descr="발전소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" y="2420890"/>
            <a:ext cx="4211959" cy="4149079"/>
          </a:xfrm>
        </p:spPr>
      </p:pic>
      <p:pic>
        <p:nvPicPr>
          <p:cNvPr id="6" name="그림 5" descr="변전소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6" y="2420888"/>
            <a:ext cx="4067944" cy="4176464"/>
          </a:xfrm>
          <a:prstGeom prst="rect">
            <a:avLst/>
          </a:prstGeom>
        </p:spPr>
      </p:pic>
      <p:sp>
        <p:nvSpPr>
          <p:cNvPr id="7" name="줄무늬가 있는 오른쪽 화살표 6"/>
          <p:cNvSpPr/>
          <p:nvPr/>
        </p:nvSpPr>
        <p:spPr>
          <a:xfrm>
            <a:off x="3851920" y="4077072"/>
            <a:ext cx="1872208" cy="1512168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1560" y="1268760"/>
            <a:ext cx="5220072" cy="26642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°</a:t>
            </a:r>
            <a:r>
              <a:rPr lang="ko-KR" altLang="en-US" sz="3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전력선이 모이는 지점</a:t>
            </a:r>
            <a:endParaRPr lang="en-US" altLang="ko-KR" sz="35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sz="3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° </a:t>
            </a:r>
            <a:r>
              <a:rPr lang="ko-KR" altLang="en-US" sz="3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전압이 변환되는 지점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변전소 개념의 변화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0" y="1600200"/>
          <a:ext cx="9144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ko-KR" altLang="en-US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변전소의 상태 감시 및 제어 방식</a:t>
            </a:r>
          </a:p>
        </p:txBody>
      </p:sp>
      <p:pic>
        <p:nvPicPr>
          <p:cNvPr id="5" name="내용 개체 틀 4" descr="변전소의 변화 태동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40768"/>
            <a:ext cx="9144000" cy="55172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집중 감시 </a:t>
            </a:r>
            <a:r>
              <a:rPr lang="ko-KR" altLang="en-US" sz="4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제어반</a:t>
            </a:r>
            <a:r>
              <a:rPr lang="ko-KR" altLang="en-US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방식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95536" y="1604797"/>
            <a:ext cx="6120680" cy="470452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 smtClean="0"/>
              <a:t>감시실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2372883"/>
            <a:ext cx="2232248" cy="153617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</a:rPr>
              <a:t>모니터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4485117"/>
            <a:ext cx="1944216" cy="960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</a:rPr>
              <a:t>컴퓨터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67944" y="2372883"/>
            <a:ext cx="2232248" cy="153617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err="1" smtClean="0">
                <a:solidFill>
                  <a:schemeClr val="tx1"/>
                </a:solidFill>
              </a:rPr>
              <a:t>보호반</a:t>
            </a:r>
            <a:endParaRPr lang="ko-KR" altLang="en-US" sz="2500" b="1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944" y="4101075"/>
            <a:ext cx="2232248" cy="16321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RTU</a:t>
            </a:r>
            <a:endParaRPr lang="ko-KR" altLang="en-US" sz="2500" b="1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68344" y="1892829"/>
            <a:ext cx="1224136" cy="441649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</a:rPr>
              <a:t>현</a:t>
            </a:r>
            <a:endParaRPr lang="en-US" altLang="ko-KR" sz="25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500" b="1" dirty="0" smtClean="0">
                <a:solidFill>
                  <a:schemeClr val="tx1"/>
                </a:solidFill>
              </a:rPr>
              <a:t>장</a:t>
            </a:r>
            <a:endParaRPr lang="en-US" altLang="ko-KR" sz="25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500" b="1" dirty="0" smtClean="0">
                <a:solidFill>
                  <a:schemeClr val="tx1"/>
                </a:solidFill>
              </a:rPr>
              <a:t>기</a:t>
            </a:r>
            <a:endParaRPr lang="en-US" altLang="ko-KR" sz="25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500" b="1" dirty="0" smtClean="0">
                <a:solidFill>
                  <a:schemeClr val="tx1"/>
                </a:solidFill>
              </a:rPr>
              <a:t>기</a:t>
            </a:r>
          </a:p>
        </p:txBody>
      </p:sp>
      <p:cxnSp>
        <p:nvCxnSpPr>
          <p:cNvPr id="13" name="직선 연결선 12"/>
          <p:cNvCxnSpPr>
            <a:stCxn id="7" idx="2"/>
            <a:endCxn id="8" idx="0"/>
          </p:cNvCxnSpPr>
          <p:nvPr/>
        </p:nvCxnSpPr>
        <p:spPr>
          <a:xfrm>
            <a:off x="1727684" y="3909053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8" idx="3"/>
            <a:endCxn id="10" idx="1"/>
          </p:cNvCxnSpPr>
          <p:nvPr/>
        </p:nvCxnSpPr>
        <p:spPr>
          <a:xfrm flipV="1">
            <a:off x="2699792" y="4917166"/>
            <a:ext cx="1368152" cy="48005"/>
          </a:xfrm>
          <a:prstGeom prst="bentConnector3">
            <a:avLst>
              <a:gd name="adj1" fmla="val 1009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0" idx="0"/>
            <a:endCxn id="9" idx="2"/>
          </p:cNvCxnSpPr>
          <p:nvPr/>
        </p:nvCxnSpPr>
        <p:spPr>
          <a:xfrm flipV="1">
            <a:off x="5184068" y="3909054"/>
            <a:ext cx="0" cy="19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9" idx="3"/>
          </p:cNvCxnSpPr>
          <p:nvPr/>
        </p:nvCxnSpPr>
        <p:spPr>
          <a:xfrm>
            <a:off x="6300192" y="3140968"/>
            <a:ext cx="1368152" cy="16933"/>
          </a:xfrm>
          <a:prstGeom prst="bentConnector3">
            <a:avLst>
              <a:gd name="adj1" fmla="val 1001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0" idx="3"/>
          </p:cNvCxnSpPr>
          <p:nvPr/>
        </p:nvCxnSpPr>
        <p:spPr>
          <a:xfrm>
            <a:off x="6300192" y="4917166"/>
            <a:ext cx="1368152" cy="48005"/>
          </a:xfrm>
          <a:prstGeom prst="bentConnector3">
            <a:avLst>
              <a:gd name="adj1" fmla="val 9933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076056" y="3909054"/>
            <a:ext cx="0" cy="19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19"/>
          <p:cNvCxnSpPr/>
          <p:nvPr/>
        </p:nvCxnSpPr>
        <p:spPr>
          <a:xfrm>
            <a:off x="6300192" y="3236979"/>
            <a:ext cx="1368152" cy="16933"/>
          </a:xfrm>
          <a:prstGeom prst="bentConnector3">
            <a:avLst>
              <a:gd name="adj1" fmla="val 1001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21"/>
          <p:cNvCxnSpPr/>
          <p:nvPr/>
        </p:nvCxnSpPr>
        <p:spPr>
          <a:xfrm>
            <a:off x="6300192" y="5013176"/>
            <a:ext cx="1368152" cy="48005"/>
          </a:xfrm>
          <a:prstGeom prst="bentConnector3">
            <a:avLst>
              <a:gd name="adj1" fmla="val 9933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88224" y="3525011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제어용 케이블</a:t>
            </a:r>
            <a:endParaRPr lang="ko-KR" altLang="en-US" sz="2000" b="1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7" name="직선 화살표 연결선 46"/>
          <p:cNvCxnSpPr>
            <a:stCxn id="45" idx="0"/>
          </p:cNvCxnSpPr>
          <p:nvPr/>
        </p:nvCxnSpPr>
        <p:spPr>
          <a:xfrm flipV="1">
            <a:off x="7056276" y="3332991"/>
            <a:ext cx="36004" cy="1920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7020272" y="4485117"/>
            <a:ext cx="72008" cy="28803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 descr="모자이크반 방식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412776"/>
            <a:ext cx="8496944" cy="4896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축소형 모자이크 </a:t>
            </a:r>
            <a:r>
              <a:rPr lang="ko-KR" altLang="en-US" sz="3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배전반</a:t>
            </a:r>
            <a:r>
              <a:rPr lang="ko-KR" altLang="en-US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병행 방식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95536" y="1604797"/>
            <a:ext cx="6120680" cy="470452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 smtClean="0"/>
              <a:t>감시실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2372883"/>
            <a:ext cx="2232248" cy="76808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</a:rPr>
              <a:t>모니터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576" y="3332990"/>
            <a:ext cx="1944216" cy="76808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</a:rPr>
              <a:t>컴퓨터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67944" y="2372883"/>
            <a:ext cx="2232248" cy="76808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err="1" smtClean="0">
                <a:solidFill>
                  <a:schemeClr val="tx1"/>
                </a:solidFill>
              </a:rPr>
              <a:t>보호반</a:t>
            </a:r>
            <a:endParaRPr lang="ko-KR" altLang="en-US" sz="2500" b="1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944" y="3332990"/>
            <a:ext cx="2232248" cy="76808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RTU</a:t>
            </a:r>
            <a:endParaRPr lang="ko-KR" altLang="en-US" sz="2500" b="1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68344" y="1892829"/>
            <a:ext cx="1224136" cy="441649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</a:rPr>
              <a:t>현</a:t>
            </a:r>
            <a:endParaRPr lang="en-US" altLang="ko-KR" sz="25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500" b="1" dirty="0" smtClean="0">
                <a:solidFill>
                  <a:schemeClr val="tx1"/>
                </a:solidFill>
              </a:rPr>
              <a:t>장</a:t>
            </a:r>
            <a:endParaRPr lang="en-US" altLang="ko-KR" sz="25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500" b="1" dirty="0" smtClean="0">
                <a:solidFill>
                  <a:schemeClr val="tx1"/>
                </a:solidFill>
              </a:rPr>
              <a:t>기</a:t>
            </a:r>
            <a:endParaRPr lang="en-US" altLang="ko-KR" sz="25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500" b="1" dirty="0" smtClean="0">
                <a:solidFill>
                  <a:schemeClr val="tx1"/>
                </a:solidFill>
              </a:rPr>
              <a:t>기</a:t>
            </a:r>
          </a:p>
        </p:txBody>
      </p:sp>
      <p:cxnSp>
        <p:nvCxnSpPr>
          <p:cNvPr id="13" name="직선 연결선 12"/>
          <p:cNvCxnSpPr>
            <a:stCxn id="7" idx="2"/>
            <a:endCxn id="8" idx="0"/>
          </p:cNvCxnSpPr>
          <p:nvPr/>
        </p:nvCxnSpPr>
        <p:spPr>
          <a:xfrm>
            <a:off x="1727684" y="3140968"/>
            <a:ext cx="0" cy="19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8" idx="3"/>
            <a:endCxn id="10" idx="1"/>
          </p:cNvCxnSpPr>
          <p:nvPr/>
        </p:nvCxnSpPr>
        <p:spPr>
          <a:xfrm>
            <a:off x="2699792" y="3717032"/>
            <a:ext cx="1368152" cy="16933"/>
          </a:xfrm>
          <a:prstGeom prst="bentConnector3">
            <a:avLst>
              <a:gd name="adj1" fmla="val 10129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0" idx="0"/>
            <a:endCxn id="9" idx="2"/>
          </p:cNvCxnSpPr>
          <p:nvPr/>
        </p:nvCxnSpPr>
        <p:spPr>
          <a:xfrm flipV="1">
            <a:off x="5184068" y="3140968"/>
            <a:ext cx="0" cy="19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9" idx="3"/>
          </p:cNvCxnSpPr>
          <p:nvPr/>
        </p:nvCxnSpPr>
        <p:spPr>
          <a:xfrm>
            <a:off x="6300192" y="2756926"/>
            <a:ext cx="1368152" cy="16933"/>
          </a:xfrm>
          <a:prstGeom prst="bentConnector3">
            <a:avLst>
              <a:gd name="adj1" fmla="val 9973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1" idx="1"/>
          </p:cNvCxnSpPr>
          <p:nvPr/>
        </p:nvCxnSpPr>
        <p:spPr>
          <a:xfrm>
            <a:off x="6300192" y="4101075"/>
            <a:ext cx="1368152" cy="16933"/>
          </a:xfrm>
          <a:prstGeom prst="bentConnector3">
            <a:avLst>
              <a:gd name="adj1" fmla="val 9973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076056" y="3140968"/>
            <a:ext cx="0" cy="19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21"/>
          <p:cNvCxnSpPr/>
          <p:nvPr/>
        </p:nvCxnSpPr>
        <p:spPr>
          <a:xfrm>
            <a:off x="6300192" y="5253203"/>
            <a:ext cx="1368152" cy="48005"/>
          </a:xfrm>
          <a:prstGeom prst="bentConnector3">
            <a:avLst>
              <a:gd name="adj1" fmla="val 9933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88224" y="3140968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강B" pitchFamily="18" charset="-127"/>
                <a:ea typeface="HY강B" pitchFamily="18" charset="-127"/>
              </a:rPr>
              <a:t>제어용 케이블</a:t>
            </a:r>
            <a:endParaRPr lang="ko-KR" altLang="en-US" sz="2000" b="1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7056276" y="2852936"/>
            <a:ext cx="36004" cy="19202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6588224" y="3717032"/>
            <a:ext cx="72008" cy="28803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67544" y="4677139"/>
            <a:ext cx="2520280" cy="11521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tx1"/>
                </a:solidFill>
              </a:rPr>
              <a:t>축소형</a:t>
            </a:r>
            <a:endParaRPr lang="en-US" altLang="ko-KR" sz="25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500" b="1" dirty="0" smtClean="0">
                <a:solidFill>
                  <a:schemeClr val="tx1"/>
                </a:solidFill>
              </a:rPr>
              <a:t>모자이크 </a:t>
            </a:r>
            <a:r>
              <a:rPr lang="ko-KR" altLang="en-US" sz="2500" b="1" dirty="0" err="1" smtClean="0">
                <a:solidFill>
                  <a:schemeClr val="tx1"/>
                </a:solidFill>
              </a:rPr>
              <a:t>배전반</a:t>
            </a:r>
            <a:endParaRPr lang="ko-KR" altLang="en-US" sz="2500" b="1" dirty="0" smtClean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067944" y="4869160"/>
            <a:ext cx="2232248" cy="76808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smtClean="0">
                <a:solidFill>
                  <a:schemeClr val="tx1"/>
                </a:solidFill>
              </a:rPr>
              <a:t>공유 </a:t>
            </a:r>
            <a:r>
              <a:rPr lang="ko-KR" altLang="en-US" sz="2500" b="1" dirty="0" err="1" smtClean="0">
                <a:solidFill>
                  <a:schemeClr val="tx1"/>
                </a:solidFill>
              </a:rPr>
              <a:t>단자반</a:t>
            </a:r>
            <a:endParaRPr lang="ko-KR" altLang="en-US" sz="2500" b="1" dirty="0" smtClean="0">
              <a:solidFill>
                <a:schemeClr val="tx1"/>
              </a:solidFill>
            </a:endParaRPr>
          </a:p>
        </p:txBody>
      </p:sp>
      <p:cxnSp>
        <p:nvCxnSpPr>
          <p:cNvPr id="70" name="직선 연결선 69"/>
          <p:cNvCxnSpPr>
            <a:stCxn id="66" idx="3"/>
            <a:endCxn id="68" idx="1"/>
          </p:cNvCxnSpPr>
          <p:nvPr/>
        </p:nvCxnSpPr>
        <p:spPr>
          <a:xfrm>
            <a:off x="2987824" y="5253203"/>
            <a:ext cx="1080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V="1">
            <a:off x="2987824" y="3909053"/>
            <a:ext cx="1080120" cy="1152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2987824" y="5061181"/>
            <a:ext cx="4680520" cy="960107"/>
          </a:xfrm>
          <a:prstGeom prst="bentConnector3">
            <a:avLst>
              <a:gd name="adj1" fmla="val 1160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SCADA </a:t>
            </a:r>
            <a:r>
              <a:rPr lang="ko-KR" altLang="en-US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</a:t>
            </a:r>
          </a:p>
        </p:txBody>
      </p:sp>
      <p:pic>
        <p:nvPicPr>
          <p:cNvPr id="9" name="내용 개체 틀 8" descr="SCADA 시스템 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04797"/>
            <a:ext cx="9144000" cy="525320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SCADA </a:t>
            </a:r>
            <a:r>
              <a:rPr lang="ko-KR" altLang="en-US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</a:t>
            </a:r>
          </a:p>
        </p:txBody>
      </p:sp>
      <p:pic>
        <p:nvPicPr>
          <p:cNvPr id="6" name="내용 개체 틀 5" descr="SCADA 시스템 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4000" cy="54452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107</Words>
  <Application>Microsoft Office PowerPoint</Application>
  <PresentationFormat>화면 슬라이드 쇼(4:3)</PresentationFormat>
  <Paragraphs>55</Paragraphs>
  <Slides>12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변전 자동화 설비</vt:lpstr>
      <vt:lpstr>목차</vt:lpstr>
      <vt:lpstr>변전소</vt:lpstr>
      <vt:lpstr>변전소 개념의 변화</vt:lpstr>
      <vt:lpstr>변전소의 상태 감시 및 제어 방식</vt:lpstr>
      <vt:lpstr>집중 감시 제어반 방식</vt:lpstr>
      <vt:lpstr>축소형 모자이크 배전반 병행 방식</vt:lpstr>
      <vt:lpstr>SCADA 시스템</vt:lpstr>
      <vt:lpstr>SCADA 시스템</vt:lpstr>
      <vt:lpstr>SCADA 시스템</vt:lpstr>
      <vt:lpstr>차세대 SCADA 시스템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</dc:creator>
  <cp:lastModifiedBy>tea01</cp:lastModifiedBy>
  <cp:revision>55</cp:revision>
  <dcterms:created xsi:type="dcterms:W3CDTF">2017-05-28T12:43:57Z</dcterms:created>
  <dcterms:modified xsi:type="dcterms:W3CDTF">2017-06-01T02:12:45Z</dcterms:modified>
</cp:coreProperties>
</file>