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7" r:id="rId3"/>
    <p:sldId id="270" r:id="rId4"/>
    <p:sldId id="273" r:id="rId5"/>
    <p:sldId id="271" r:id="rId6"/>
    <p:sldId id="272" r:id="rId7"/>
    <p:sldId id="26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762" y="1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7649598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6654390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8018893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362048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743568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0590606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297690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189221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7020092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2395217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8783692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92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jLnL3vsZrUAhVLkZQKHaMuBf0QjRwIBw&amp;url=https%3A%2F%2Fwww.slideshare.net%2Fasertseminar%2Fhvdc-33443022&amp;psig=AFQjCNFWnoVFrxOMmo2qrjA1ULAAmBlvlA&amp;ust=1496328947431696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jDuryHr5rUAhVBjpQKHX8OApcQjRwIBw&amp;url=http%3A%2F%2Fm.blog.naver.com%2Fgreenceokoo%2F30093453967&amp;psig=AFQjCNESEu4_9PHmJ1Qyo3RyMVE7lh4DPQ&amp;ust=1496328102213652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://www.google.co.kr/url?sa=i&amp;rct=j&amp;q=&amp;esrc=s&amp;source=images&amp;cd=&amp;cad=rja&amp;uact=8&amp;ved=0ahUKEwiVy6TEr5rUAhXIspQKHWGXDjAQjRwIBw&amp;url=http%3A%2F%2Fblog.naver.com%2FPostView.nhn%3FblogId%3Dgamangom%26logNo%3D110044491145&amp;psig=AFQjCNGixcCKYBmQ14Z_UrLADBrJu00H_Q&amp;ust=1496328299680966" TargetMode="External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kr/url?sa=i&amp;rct=j&amp;q=&amp;esrc=s&amp;source=images&amp;cd=&amp;cad=rja&amp;uact=8&amp;ved=0ahUKEwikksa4t5rUAhXDlpQKHbAiBwsQjRwIBw&amp;url=http%3A%2F%2Fnews.mk.co.kr%2Foutside%2Fview.php%3Fyear%3D2010%26no%3D118561&amp;psig=AFQjCNEemZiHFuJZZLYOZVPlCQz2x9L51g&amp;ust=1496330430342643" TargetMode="External"/><Relationship Id="rId3" Type="http://schemas.openxmlformats.org/officeDocument/2006/relationships/hyperlink" Target="http://www.google.co.kr/url?sa=i&amp;rct=j&amp;q=&amp;esrc=s&amp;source=images&amp;cd=&amp;cad=rja&amp;uact=8&amp;ved=0ahUKEwjk27zms5rUAhWBL5QKHdfOAfEQjRwIBw&amp;url=http%3A%2F%2Fingienous.com%2Fsectors%2Fenergy%2Fwhat-can-replace-cheap-oil%2F16424-2%2F&amp;psig=AFQjCNHoKTKRhD0mY7gwa3RzauqWvK6rHw&amp;ust=1496329442303741" TargetMode="External"/><Relationship Id="rId7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jtjqKLtJrUAhWFk5QKHfOfApgQjRwIBw&amp;url=http%3A%2F%2Fhome.kepco.co.kr%2Fkepco%2FKO%2Fntcob%2FntcobView.do%3FboardSeq%3D21024167%26parnScrpSeq%3D21024166%26depth%3D0%26boardNo%3D0%26boardCd%3DBRD_000231%26replyRole%3D%26pageIndex%3D1%26searchKeyword%3D%26searchCondition%3D%26menuCd%3DFN05010302&amp;psig=AFQjCNHrneff5BtJAIdpUgzFfKJnY5qJKQ&amp;ust=1496329536688092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hyperlink" Target="https://www.google.co.kr/url?sa=i&amp;rct=j&amp;q=&amp;esrc=s&amp;source=images&amp;cd=&amp;cad=rja&amp;uact=8&amp;ved=0ahUKEwig6qWvu5rUAhWEHJQKHYRyCCsQjRwIBw&amp;url=https%3A%2F%2Fcommons.wikimedia.org%2Fwiki%2FFile%3AABB_Thyristor_Valve.jpg&amp;psig=AFQjCNG_b1eE0MGl7UNFgBV9M_gqCxHDMw&amp;ust=1496331432067266" TargetMode="External"/><Relationship Id="rId3" Type="http://schemas.openxmlformats.org/officeDocument/2006/relationships/hyperlink" Target="http://www.google.co.kr/url?sa=i&amp;rct=j&amp;q=&amp;esrc=s&amp;source=images&amp;cd=&amp;cad=rja&amp;uact=8&amp;ved=0ahUKEwio1IvduJrUAhWBn5QKHXIpCwIQjRwIBw&amp;url=http%3A%2F%2Fwww.energykorea.co.kr%2Fnews%2FquickViewArticleView.html%3Fidxno%3D2686&amp;psig=AFQjCNFKPR5x9Ru3yzOgRpkhvvdF1GobRQ&amp;ust=1496330716522673" TargetMode="External"/><Relationship Id="rId7" Type="http://schemas.openxmlformats.org/officeDocument/2006/relationships/hyperlink" Target="http://www.google.co.kr/url?sa=i&amp;rct=j&amp;q=&amp;esrc=s&amp;source=images&amp;cd=&amp;cad=rja&amp;uact=8&amp;ved=0ahUKEwjtq-mwuprUAhXEn5QKHfFnAiUQjRwIBw&amp;url=http%3A%2F%2Fcheboksary.all.biz%2Fko%2F1000bolteuisanguigyolyuchadangi-bgg1074851&amp;psig=AFQjCNGbQ64yB-m61IC6C8vmKgmOCGIGHQ&amp;ust=1496331233505354" TargetMode="External"/><Relationship Id="rId12" Type="http://schemas.openxmlformats.org/officeDocument/2006/relationships/image" Target="../media/image17.jpeg"/><Relationship Id="rId17" Type="http://schemas.openxmlformats.org/officeDocument/2006/relationships/image" Target="../media/image19.jpeg"/><Relationship Id="rId2" Type="http://schemas.openxmlformats.org/officeDocument/2006/relationships/image" Target="../media/image3.jpeg"/><Relationship Id="rId16" Type="http://schemas.openxmlformats.org/officeDocument/2006/relationships/hyperlink" Target="http://www.google.co.kr/url?sa=i&amp;rct=j&amp;q=&amp;esrc=s&amp;source=images&amp;cd=&amp;cad=rja&amp;uact=8&amp;ved=0ahUKEwipsJ_ru5rUAhVBipQKHUlpDToQjRwIBw&amp;url=http%3A%2F%2Fblog.kepco.co.kr%2F486&amp;psig=AFQjCNGFIQ70cbS021iWGUPTl1ZlH4hRCA&amp;ust=149633159765348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hyperlink" Target="http://www.google.co.kr/url?sa=i&amp;rct=j&amp;q=&amp;esrc=s&amp;source=images&amp;cd=&amp;cad=rja&amp;uact=8&amp;ved=0ahUKEwiCk__2uprUAhUGoZQKHcX6AYcQjRwIBw&amp;url=http%3A%2F%2Fwww.asiae.co.kr%2Fnews%2Fview.htm%3Fidxno%3D2012021609071324175&amp;psig=AFQjCNEiv-DDbuWbiaByt8IHQcHJVqfotA&amp;ust=1496331366024209" TargetMode="External"/><Relationship Id="rId5" Type="http://schemas.openxmlformats.org/officeDocument/2006/relationships/hyperlink" Target="http://www.google.co.kr/url?sa=i&amp;rct=j&amp;q=&amp;esrc=s&amp;source=images&amp;cd=&amp;cad=rja&amp;uact=8&amp;ved=0ahUKEwj58rvtuJrUAhXInJQKHW_QDF4QjRwIBw&amp;url=http%3A%2F%2Fwww.energykorea.co.kr%2Fnews%2FquickViewArticleView.html%3Fidxno%3D3849&amp;psig=AFQjCNGZEd18lqQm2BpNlINQ5wvPodRZJA&amp;ust=1496330816184432" TargetMode="External"/><Relationship Id="rId15" Type="http://schemas.openxmlformats.org/officeDocument/2006/relationships/image" Target="../media/image18.jpeg"/><Relationship Id="rId10" Type="http://schemas.openxmlformats.org/officeDocument/2006/relationships/image" Target="../media/image16.jpeg"/><Relationship Id="rId4" Type="http://schemas.openxmlformats.org/officeDocument/2006/relationships/image" Target="../media/image13.jpeg"/><Relationship Id="rId9" Type="http://schemas.openxmlformats.org/officeDocument/2006/relationships/hyperlink" Target="https://www.google.co.kr/url?sa=i&amp;rct=j&amp;q=&amp;esrc=s&amp;source=images&amp;cd=&amp;cad=rja&amp;uact=8&amp;ved=0ahUKEwjbga3QuprUAhXMj5QKHZ5HBQoQjRwIBw&amp;url=https%3A%2F%2Fko.aliexpress.com%2Fcheap%2Fcheap-ac-filters.html&amp;psig=AFQjCNHuxMFCBQ8e-7WMGK-o9lhxIW3A9Q&amp;ust=1496331271358578" TargetMode="External"/><Relationship Id="rId14" Type="http://schemas.openxmlformats.org/officeDocument/2006/relationships/hyperlink" Target="http://www.google.co.kr/url?sa=i&amp;rct=j&amp;q=&amp;esrc=s&amp;source=images&amp;cd=&amp;cad=rja&amp;uact=8&amp;ved=0ahUKEwihqY3Eu5rUAhUGoZQKHcX6AYcQjRwIBw&amp;url=http%3A%2F%2Fnews.mk.co.kr%2FnewsReadPrint.php%3Fyear%3D2012%26no%3D492920&amp;psig=AFQjCNG_b1eE0MGl7UNFgBV9M_gqCxHDMw&amp;ust=149633143206726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CJK KR Bold"/>
              </a:rPr>
              <a:t>직류 송전 시스템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CJK KR Bold"/>
              </a:rPr>
              <a:t>(HVDC)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Noto Sans CJK KR Bold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371600" y="4714884"/>
            <a:ext cx="6400800" cy="175260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600" dirty="0" smtClean="0">
                <a:solidFill>
                  <a:schemeClr val="bg1"/>
                </a:solidFill>
                <a:ea typeface="Noto Sans CJK KR Bold"/>
              </a:rPr>
              <a:t>31516 </a:t>
            </a:r>
            <a:r>
              <a:rPr lang="ko-KR" altLang="en-US" sz="1600" dirty="0" smtClean="0">
                <a:solidFill>
                  <a:schemeClr val="bg1"/>
                </a:solidFill>
                <a:ea typeface="Noto Sans CJK KR Bold"/>
              </a:rPr>
              <a:t>임종원</a:t>
            </a:r>
            <a:endParaRPr lang="ko-KR" altLang="en-US" sz="1600" dirty="0">
              <a:solidFill>
                <a:schemeClr val="bg1"/>
              </a:solidFill>
              <a:ea typeface="Noto Sans CJK KR 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054865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000364" y="1214422"/>
            <a:ext cx="3071834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ea typeface="Noto Sans CJK KR Bold"/>
              </a:rPr>
              <a:t>목차</a:t>
            </a:r>
            <a:endParaRPr lang="ko-KR" altLang="en-US" dirty="0">
              <a:solidFill>
                <a:schemeClr val="bg1"/>
              </a:solidFill>
              <a:ea typeface="Noto Sans CJK KR Bold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3357562"/>
            <a:ext cx="8229600" cy="276860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3600" dirty="0" smtClean="0">
                <a:solidFill>
                  <a:schemeClr val="bg1"/>
                </a:solidFill>
                <a:ea typeface="Noto Sans CJK KR Bold"/>
              </a:rPr>
              <a:t>HVDC </a:t>
            </a:r>
            <a:r>
              <a:rPr lang="ko-KR" altLang="en-US" sz="3600" dirty="0" smtClean="0">
                <a:solidFill>
                  <a:schemeClr val="bg1"/>
                </a:solidFill>
                <a:ea typeface="Noto Sans CJK KR Bold"/>
              </a:rPr>
              <a:t>란</a:t>
            </a:r>
            <a:r>
              <a:rPr lang="en-US" altLang="ko-KR" sz="3600" dirty="0" smtClean="0">
                <a:solidFill>
                  <a:schemeClr val="bg1"/>
                </a:solidFill>
                <a:ea typeface="Noto Sans CJK KR Bold"/>
              </a:rPr>
              <a:t>?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  <a:ea typeface="Noto Sans CJK KR Bold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ea typeface="Noto Sans CJK KR Bold"/>
              </a:rPr>
              <a:t>    - </a:t>
            </a:r>
            <a:r>
              <a:rPr lang="ko-KR" altLang="en-US" sz="1600" dirty="0" smtClean="0">
                <a:solidFill>
                  <a:schemeClr val="bg1"/>
                </a:solidFill>
                <a:ea typeface="Noto Sans CJK KR Bold"/>
              </a:rPr>
              <a:t>직류 송전 시스템의 특징</a:t>
            </a:r>
            <a:endParaRPr lang="en-US" altLang="ko-KR" sz="1600" dirty="0" smtClean="0">
              <a:solidFill>
                <a:schemeClr val="bg1"/>
              </a:solidFill>
              <a:ea typeface="Noto Sans CJK KR Bold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  <a:ea typeface="Noto Sans CJK KR Bold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ea typeface="Noto Sans CJK KR Bold"/>
              </a:rPr>
              <a:t>    - </a:t>
            </a:r>
            <a:r>
              <a:rPr lang="ko-KR" altLang="en-US" sz="1600" dirty="0" smtClean="0">
                <a:solidFill>
                  <a:schemeClr val="bg1"/>
                </a:solidFill>
                <a:ea typeface="Noto Sans CJK KR Bold"/>
              </a:rPr>
              <a:t>직류 송전 시스템의 종류</a:t>
            </a:r>
            <a:endParaRPr lang="en-US" altLang="ko-KR" sz="1600" dirty="0" smtClean="0">
              <a:solidFill>
                <a:schemeClr val="bg1"/>
              </a:solidFill>
              <a:ea typeface="Noto Sans CJK KR Bold"/>
            </a:endParaRPr>
          </a:p>
          <a:p>
            <a:pPr>
              <a:buFont typeface="Wingdings" pitchFamily="2" charset="2"/>
              <a:buChar char="v"/>
            </a:pPr>
            <a:r>
              <a:rPr lang="en-US" altLang="ko-KR" sz="3600" dirty="0" smtClean="0">
                <a:solidFill>
                  <a:schemeClr val="bg1"/>
                </a:solidFill>
                <a:ea typeface="Noto Sans CJK KR Bold"/>
              </a:rPr>
              <a:t>HVDC </a:t>
            </a:r>
            <a:r>
              <a:rPr lang="ko-KR" altLang="en-US" sz="3600" dirty="0" smtClean="0">
                <a:solidFill>
                  <a:schemeClr val="bg1"/>
                </a:solidFill>
                <a:ea typeface="Noto Sans CJK KR Bold"/>
              </a:rPr>
              <a:t>의 추진현황</a:t>
            </a:r>
            <a:endParaRPr lang="en-US" altLang="ko-KR" sz="3600" dirty="0" smtClean="0">
              <a:solidFill>
                <a:schemeClr val="bg1"/>
              </a:solidFill>
              <a:ea typeface="Noto Sans CJK KR Bold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  <a:ea typeface="Noto Sans CJK KR Bold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ea typeface="Noto Sans CJK KR Bold"/>
              </a:rPr>
              <a:t>    - HVDC</a:t>
            </a:r>
            <a:r>
              <a:rPr lang="ko-KR" altLang="en-US" sz="1600" dirty="0" smtClean="0">
                <a:solidFill>
                  <a:schemeClr val="bg1"/>
                </a:solidFill>
                <a:ea typeface="Noto Sans CJK KR Bold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ea typeface="Noto Sans CJK KR Bold"/>
              </a:rPr>
              <a:t>의 해외 동향</a:t>
            </a:r>
            <a:endParaRPr lang="en-US" altLang="ko-KR" sz="1600" dirty="0" smtClean="0">
              <a:solidFill>
                <a:schemeClr val="bg1"/>
              </a:solidFill>
              <a:ea typeface="Noto Sans CJK KR Bold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  <a:ea typeface="Noto Sans CJK KR Bold"/>
              </a:rPr>
              <a:t>     - HVDC </a:t>
            </a:r>
            <a:r>
              <a:rPr lang="ko-KR" altLang="en-US" sz="1600" dirty="0" smtClean="0">
                <a:solidFill>
                  <a:schemeClr val="bg1"/>
                </a:solidFill>
                <a:ea typeface="Noto Sans CJK KR Bold"/>
              </a:rPr>
              <a:t>의 국내 추진 현황</a:t>
            </a:r>
            <a:endParaRPr lang="en-US" altLang="ko-KR" sz="1600" dirty="0" smtClean="0">
              <a:solidFill>
                <a:schemeClr val="bg1"/>
              </a:solidFill>
              <a:ea typeface="Noto Sans CJK KR Bold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9073977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357423" y="3"/>
            <a:ext cx="3857638" cy="1928800"/>
            <a:chOff x="2357423" y="2"/>
            <a:chExt cx="3857638" cy="221460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357423" y="11"/>
              <a:ext cx="2214578" cy="221454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5400000" flipH="1" flipV="1">
              <a:off x="4000478" y="20"/>
              <a:ext cx="2214601" cy="221456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071802" y="142852"/>
            <a:ext cx="2500330" cy="857232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Noto Sans CJK KR Bold"/>
                <a:ea typeface="Noto Sans CJK KR Bold"/>
              </a:rPr>
              <a:t>HVDC 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Bold"/>
                <a:ea typeface="Noto Sans CJK KR Bold"/>
              </a:rPr>
              <a:t>란</a:t>
            </a:r>
            <a:r>
              <a:rPr lang="en-US" altLang="ko-KR" sz="2800" dirty="0" smtClean="0">
                <a:solidFill>
                  <a:schemeClr val="bg1"/>
                </a:solidFill>
                <a:latin typeface="Noto Sans CJK KR Bold"/>
                <a:ea typeface="Noto Sans CJK KR Bold"/>
              </a:rPr>
              <a:t>?</a:t>
            </a:r>
            <a:br>
              <a:rPr lang="en-US" altLang="ko-KR" sz="2800" dirty="0" smtClean="0">
                <a:solidFill>
                  <a:schemeClr val="bg1"/>
                </a:solidFill>
                <a:latin typeface="Noto Sans CJK KR Bold"/>
                <a:ea typeface="Noto Sans CJK KR Bold"/>
              </a:rPr>
            </a:br>
            <a:r>
              <a:rPr lang="en-US" altLang="ko-KR" sz="1300" dirty="0" smtClean="0">
                <a:solidFill>
                  <a:schemeClr val="bg1"/>
                </a:solidFill>
                <a:latin typeface="Noto Sans CJK KR Bold"/>
                <a:ea typeface="Noto Sans CJK KR Bold"/>
              </a:rPr>
              <a:t>- </a:t>
            </a:r>
            <a:r>
              <a:rPr lang="ko-KR" altLang="en-US" sz="1300" dirty="0" smtClean="0">
                <a:solidFill>
                  <a:schemeClr val="bg1"/>
                </a:solidFill>
                <a:latin typeface="Noto Sans CJK KR Bold"/>
                <a:ea typeface="Noto Sans CJK KR Bold"/>
              </a:rPr>
              <a:t>직류 송전 시스템의 특징</a:t>
            </a:r>
            <a:endParaRPr lang="ko-KR" altLang="en-US" sz="1300" dirty="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pic>
        <p:nvPicPr>
          <p:cNvPr id="16" name="내용 개체 틀 15" descr="hvdc-7-638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7224" y="2214554"/>
            <a:ext cx="2920003" cy="2571768"/>
          </a:xfrm>
        </p:spPr>
      </p:pic>
      <p:sp>
        <p:nvSpPr>
          <p:cNvPr id="17" name="TextBox 16"/>
          <p:cNvSpPr txBox="1"/>
          <p:nvPr/>
        </p:nvSpPr>
        <p:spPr>
          <a:xfrm>
            <a:off x="142844" y="5000636"/>
            <a:ext cx="4429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a typeface="Noto Sans CJK KR Bold"/>
              </a:rPr>
              <a:t>HVDC </a:t>
            </a:r>
            <a:r>
              <a:rPr lang="ko-KR" altLang="en-US" dirty="0" smtClean="0">
                <a:solidFill>
                  <a:schemeClr val="bg1"/>
                </a:solidFill>
                <a:ea typeface="Noto Sans CJK KR Bold"/>
              </a:rPr>
              <a:t>란</a:t>
            </a:r>
            <a:r>
              <a:rPr lang="en-US" altLang="ko-KR" dirty="0" smtClean="0">
                <a:solidFill>
                  <a:schemeClr val="bg1"/>
                </a:solidFill>
                <a:ea typeface="Noto Sans CJK KR Bold"/>
              </a:rPr>
              <a:t>?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ea typeface="Noto Sans CJK KR Bold"/>
              </a:rPr>
              <a:t>발전소에서 생산되는 교류 전력을 직류로 변환시켜서 송전한 후 전력이 소비되는</a:t>
            </a:r>
            <a:endParaRPr lang="en-US" altLang="ko-KR" dirty="0" smtClean="0">
              <a:solidFill>
                <a:schemeClr val="bg1"/>
              </a:solidFill>
              <a:ea typeface="Noto Sans CJK KR Bold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ea typeface="Noto Sans CJK KR Bold"/>
              </a:rPr>
              <a:t>지역에서 교류로 재변환 시켜 전력을 </a:t>
            </a:r>
            <a:endParaRPr lang="en-US" altLang="ko-KR" dirty="0" smtClean="0">
              <a:solidFill>
                <a:schemeClr val="bg1"/>
              </a:solidFill>
              <a:ea typeface="Noto Sans CJK KR Bold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ea typeface="Noto Sans CJK KR Bold"/>
              </a:rPr>
              <a:t>공급하는 방식</a:t>
            </a:r>
            <a:r>
              <a:rPr lang="en-US" altLang="ko-KR" dirty="0" smtClean="0">
                <a:solidFill>
                  <a:schemeClr val="bg1"/>
                </a:solidFill>
                <a:ea typeface="Noto Sans CJK KR Bold"/>
              </a:rPr>
              <a:t>.</a:t>
            </a:r>
            <a:endParaRPr lang="en-US" altLang="ko-KR" dirty="0" smtClean="0">
              <a:solidFill>
                <a:schemeClr val="bg1"/>
              </a:solidFill>
              <a:ea typeface="Noto Sans CJK KR Bold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071934" y="3143248"/>
            <a:ext cx="1714512" cy="107157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oto Sans CJK KR Bold"/>
              </a:rPr>
              <a:t>특징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Noto Sans CJK KR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0760" y="3571876"/>
            <a:ext cx="273344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  <a:ea typeface="Noto Sans CJK KR Bold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ea typeface="Noto Sans CJK KR Bold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a typeface="Noto Sans CJK KR Bold"/>
              </a:rPr>
              <a:t>기술적 요인</a:t>
            </a:r>
            <a:endParaRPr lang="en-US" altLang="ko-KR" sz="2400" dirty="0" smtClean="0">
              <a:solidFill>
                <a:schemeClr val="bg1"/>
              </a:solidFill>
              <a:ea typeface="Noto Sans CJK KR Bold"/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  <a:ea typeface="Noto Sans CJK KR Bold"/>
              </a:rPr>
              <a:t>    </a:t>
            </a:r>
            <a:r>
              <a:rPr lang="en-US" altLang="ko-KR" sz="1400" dirty="0" smtClean="0">
                <a:solidFill>
                  <a:schemeClr val="bg1"/>
                </a:solidFill>
                <a:ea typeface="Noto Sans CJK KR Bold"/>
              </a:rPr>
              <a:t>-</a:t>
            </a:r>
            <a:r>
              <a:rPr lang="ko-KR" altLang="en-US" sz="1400" dirty="0" err="1" smtClean="0">
                <a:solidFill>
                  <a:schemeClr val="bg1"/>
                </a:solidFill>
                <a:ea typeface="Noto Sans CJK KR Bold"/>
              </a:rPr>
              <a:t>비동기</a:t>
            </a:r>
            <a:r>
              <a:rPr lang="ko-KR" altLang="en-US" sz="1400" dirty="0" smtClean="0">
                <a:solidFill>
                  <a:schemeClr val="bg1"/>
                </a:solidFill>
                <a:ea typeface="Noto Sans CJK KR Bold"/>
              </a:rPr>
              <a:t> 계통 전력 연계</a:t>
            </a:r>
            <a:endParaRPr lang="en-US" altLang="ko-KR" sz="1400" dirty="0" smtClean="0">
              <a:solidFill>
                <a:schemeClr val="bg1"/>
              </a:solidFill>
              <a:ea typeface="Noto Sans CJK KR Bold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a typeface="Noto Sans CJK KR Bold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a typeface="Noto Sans CJK KR Bold"/>
              </a:rPr>
              <a:t>   -</a:t>
            </a:r>
            <a:r>
              <a:rPr lang="ko-KR" altLang="en-US" sz="1400" dirty="0" smtClean="0">
                <a:solidFill>
                  <a:schemeClr val="bg1"/>
                </a:solidFill>
                <a:ea typeface="Noto Sans CJK KR Bold"/>
              </a:rPr>
              <a:t>신속한 계통 제어</a:t>
            </a:r>
            <a:endParaRPr lang="en-US" altLang="ko-KR" sz="1400" dirty="0" smtClean="0">
              <a:solidFill>
                <a:schemeClr val="bg1"/>
              </a:solidFill>
              <a:ea typeface="Noto Sans CJK KR Bold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a typeface="Noto Sans CJK KR Bold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a typeface="Noto Sans CJK KR Bold"/>
              </a:rPr>
              <a:t>   -</a:t>
            </a:r>
            <a:r>
              <a:rPr lang="ko-KR" altLang="en-US" sz="1400" dirty="0" smtClean="0">
                <a:solidFill>
                  <a:schemeClr val="bg1"/>
                </a:solidFill>
                <a:ea typeface="Noto Sans CJK KR Bold"/>
              </a:rPr>
              <a:t>낮은 단락 전류</a:t>
            </a:r>
            <a:endParaRPr lang="en-US" altLang="ko-KR" sz="1400" dirty="0" smtClean="0">
              <a:solidFill>
                <a:schemeClr val="bg1"/>
              </a:solidFill>
              <a:ea typeface="Noto Sans CJK KR Bold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a typeface="Noto Sans CJK KR Bold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a typeface="Noto Sans CJK KR Bold"/>
              </a:rPr>
              <a:t>   -</a:t>
            </a:r>
            <a:r>
              <a:rPr lang="ko-KR" altLang="en-US" sz="1400" dirty="0" smtClean="0">
                <a:solidFill>
                  <a:schemeClr val="bg1"/>
                </a:solidFill>
                <a:ea typeface="Noto Sans CJK KR Bold"/>
              </a:rPr>
              <a:t>선로의 절연 등급 감소 가능</a:t>
            </a:r>
            <a:endParaRPr lang="en-US" altLang="ko-KR" sz="1400" dirty="0" smtClean="0">
              <a:solidFill>
                <a:schemeClr val="bg1"/>
              </a:solidFill>
              <a:ea typeface="Noto Sans CJK KR Bold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a typeface="Noto Sans CJK KR Bold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a typeface="Noto Sans CJK KR Bold"/>
              </a:rPr>
              <a:t>   -</a:t>
            </a:r>
            <a:r>
              <a:rPr lang="ko-KR" altLang="en-US" sz="1400" dirty="0" err="1" smtClean="0">
                <a:solidFill>
                  <a:schemeClr val="bg1"/>
                </a:solidFill>
                <a:ea typeface="Noto Sans CJK KR Bold"/>
              </a:rPr>
              <a:t>역률의</a:t>
            </a:r>
            <a:r>
              <a:rPr lang="ko-KR" altLang="en-US" sz="1400" dirty="0" smtClean="0">
                <a:solidFill>
                  <a:schemeClr val="bg1"/>
                </a:solidFill>
                <a:ea typeface="Noto Sans CJK KR Bold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ea typeface="Noto Sans CJK KR Bold"/>
              </a:rPr>
              <a:t>개선</a:t>
            </a:r>
            <a:endParaRPr lang="en-US" altLang="ko-KR" sz="1400" dirty="0" smtClean="0">
              <a:solidFill>
                <a:schemeClr val="bg1"/>
              </a:solidFill>
              <a:ea typeface="Noto Sans CJK KR Bold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a typeface="Noto Sans CJK KR Bold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a typeface="Noto Sans CJK KR Bold"/>
              </a:rPr>
              <a:t>   -</a:t>
            </a:r>
            <a:r>
              <a:rPr lang="ko-KR" altLang="en-US" sz="1400" dirty="0" smtClean="0">
                <a:solidFill>
                  <a:schemeClr val="bg1"/>
                </a:solidFill>
                <a:ea typeface="Noto Sans CJK KR Bold"/>
              </a:rPr>
              <a:t>낮은 전력 손실</a:t>
            </a:r>
            <a:endParaRPr lang="en-US" altLang="ko-KR" sz="1400" dirty="0" smtClean="0">
              <a:solidFill>
                <a:schemeClr val="bg1"/>
              </a:solidFill>
              <a:ea typeface="Noto Sans CJK KR Bold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ea typeface="Noto Sans CJK KR Bold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a typeface="Noto Sans CJK KR Bold"/>
              </a:rPr>
              <a:t>   -</a:t>
            </a:r>
            <a:r>
              <a:rPr lang="ko-KR" altLang="en-US" sz="1400" dirty="0" smtClean="0">
                <a:solidFill>
                  <a:schemeClr val="bg1"/>
                </a:solidFill>
                <a:ea typeface="Noto Sans CJK KR Bold"/>
              </a:rPr>
              <a:t>기술적 검토 사항</a:t>
            </a:r>
            <a:endParaRPr lang="en-US" altLang="ko-KR" sz="1400" dirty="0" smtClean="0">
              <a:solidFill>
                <a:schemeClr val="bg1"/>
              </a:solidFill>
              <a:ea typeface="Noto Sans CJK KR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0760" y="2214554"/>
            <a:ext cx="23711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ea typeface="Noto Sans CJK KR Bold"/>
              </a:rPr>
              <a:t>경제적 요인</a:t>
            </a:r>
            <a:endParaRPr lang="en-US" altLang="ko-KR" sz="2400" dirty="0" smtClean="0">
              <a:solidFill>
                <a:schemeClr val="bg1"/>
              </a:solidFill>
              <a:ea typeface="Noto Sans CJK KR Bold"/>
            </a:endParaRPr>
          </a:p>
          <a:p>
            <a:pPr marL="342900" indent="-342900"/>
            <a:r>
              <a:rPr lang="en-US" altLang="ko-KR" sz="1400" dirty="0" smtClean="0">
                <a:solidFill>
                  <a:schemeClr val="bg1"/>
                </a:solidFill>
                <a:ea typeface="Noto Sans CJK KR Bold"/>
              </a:rPr>
              <a:t>    -</a:t>
            </a:r>
            <a:r>
              <a:rPr lang="ko-KR" altLang="en-US" sz="1400" dirty="0" smtClean="0">
                <a:solidFill>
                  <a:schemeClr val="bg1"/>
                </a:solidFill>
                <a:ea typeface="Noto Sans CJK KR Bold"/>
              </a:rPr>
              <a:t>낮은 투자비</a:t>
            </a:r>
            <a:endParaRPr lang="en-US" altLang="ko-KR" sz="1400" dirty="0" smtClean="0">
              <a:solidFill>
                <a:schemeClr val="bg1"/>
              </a:solidFill>
              <a:ea typeface="Noto Sans CJK KR Bold"/>
            </a:endParaRPr>
          </a:p>
          <a:p>
            <a:pPr marL="342900" indent="-342900"/>
            <a:r>
              <a:rPr lang="en-US" altLang="ko-KR" sz="1400" dirty="0" smtClean="0">
                <a:solidFill>
                  <a:schemeClr val="bg1"/>
                </a:solidFill>
                <a:ea typeface="Noto Sans CJK KR Bold"/>
              </a:rPr>
              <a:t>    -</a:t>
            </a:r>
            <a:r>
              <a:rPr lang="ko-KR" altLang="en-US" sz="1400" dirty="0" smtClean="0">
                <a:solidFill>
                  <a:schemeClr val="bg1"/>
                </a:solidFill>
                <a:ea typeface="Noto Sans CJK KR Bold"/>
              </a:rPr>
              <a:t>낮은 전력 손실 및 </a:t>
            </a:r>
            <a:endParaRPr lang="en-US" altLang="ko-KR" sz="1400" dirty="0" smtClean="0">
              <a:solidFill>
                <a:schemeClr val="bg1"/>
              </a:solidFill>
              <a:ea typeface="Noto Sans CJK KR Bold"/>
            </a:endParaRPr>
          </a:p>
          <a:p>
            <a:pPr marL="342900" indent="-342900"/>
            <a:r>
              <a:rPr lang="en-US" altLang="ko-KR" sz="1400" dirty="0" smtClean="0">
                <a:solidFill>
                  <a:schemeClr val="bg1"/>
                </a:solidFill>
                <a:ea typeface="Noto Sans CJK KR Bold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a typeface="Noto Sans CJK KR Bold"/>
              </a:rPr>
              <a:t>    </a:t>
            </a:r>
            <a:r>
              <a:rPr lang="ko-KR" altLang="en-US" sz="1400" dirty="0" smtClean="0">
                <a:solidFill>
                  <a:schemeClr val="bg1"/>
                </a:solidFill>
                <a:ea typeface="Noto Sans CJK KR Bold"/>
              </a:rPr>
              <a:t>조류 제어의 용이성 </a:t>
            </a:r>
            <a:r>
              <a:rPr lang="en-US" altLang="ko-KR" sz="1400" dirty="0" smtClean="0">
                <a:solidFill>
                  <a:schemeClr val="bg1"/>
                </a:solidFill>
                <a:ea typeface="Noto Sans CJK KR Bold"/>
              </a:rPr>
              <a:t>   </a:t>
            </a:r>
            <a:endParaRPr lang="ko-KR" altLang="en-US" sz="1400" dirty="0">
              <a:solidFill>
                <a:schemeClr val="bg1"/>
              </a:solidFill>
              <a:ea typeface="Noto Sans CJK KR Bol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 descr="3_gamango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8662" y="2214554"/>
            <a:ext cx="3390900" cy="1320800"/>
          </a:xfrm>
        </p:spPr>
      </p:pic>
      <p:grpSp>
        <p:nvGrpSpPr>
          <p:cNvPr id="4" name="그룹 3"/>
          <p:cNvGrpSpPr/>
          <p:nvPr/>
        </p:nvGrpSpPr>
        <p:grpSpPr>
          <a:xfrm>
            <a:off x="2357423" y="3"/>
            <a:ext cx="3857638" cy="1928800"/>
            <a:chOff x="2357423" y="2"/>
            <a:chExt cx="3857638" cy="221460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357423" y="11"/>
              <a:ext cx="2214578" cy="221454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5400000" flipH="1" flipV="1">
              <a:off x="4000478" y="20"/>
              <a:ext cx="2214601" cy="221456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제목 13"/>
          <p:cNvSpPr>
            <a:spLocks noGrp="1"/>
          </p:cNvSpPr>
          <p:nvPr>
            <p:ph type="title"/>
          </p:nvPr>
        </p:nvSpPr>
        <p:spPr>
          <a:xfrm>
            <a:off x="3000364" y="142852"/>
            <a:ext cx="2500330" cy="857232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Noto Sans CJK KR Bold"/>
                <a:ea typeface="Noto Sans CJK KR Bold"/>
              </a:rPr>
              <a:t>HVDC 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Bold"/>
                <a:ea typeface="Noto Sans CJK KR Bold"/>
              </a:rPr>
              <a:t>란</a:t>
            </a:r>
            <a:r>
              <a:rPr lang="en-US" altLang="ko-KR" sz="2800" dirty="0" smtClean="0">
                <a:solidFill>
                  <a:schemeClr val="bg1"/>
                </a:solidFill>
                <a:latin typeface="Noto Sans CJK KR Bold"/>
                <a:ea typeface="Noto Sans CJK KR Bold"/>
              </a:rPr>
              <a:t>?</a:t>
            </a:r>
            <a:br>
              <a:rPr lang="en-US" altLang="ko-KR" sz="2800" dirty="0" smtClean="0">
                <a:solidFill>
                  <a:schemeClr val="bg1"/>
                </a:solidFill>
                <a:latin typeface="Noto Sans CJK KR Bold"/>
                <a:ea typeface="Noto Sans CJK KR Bold"/>
              </a:rPr>
            </a:br>
            <a:r>
              <a:rPr lang="en-US" altLang="ko-KR" sz="1300" dirty="0" smtClean="0">
                <a:solidFill>
                  <a:schemeClr val="bg1"/>
                </a:solidFill>
                <a:latin typeface="Noto Sans CJK KR Bold"/>
                <a:ea typeface="Noto Sans CJK KR Bold"/>
              </a:rPr>
              <a:t>- </a:t>
            </a:r>
            <a:r>
              <a:rPr lang="ko-KR" altLang="en-US" sz="1300" dirty="0" smtClean="0">
                <a:solidFill>
                  <a:schemeClr val="bg1"/>
                </a:solidFill>
                <a:latin typeface="Noto Sans CJK KR Bold"/>
                <a:ea typeface="Noto Sans CJK KR Bold"/>
              </a:rPr>
              <a:t>직류 송전 시스템의 종류</a:t>
            </a:r>
            <a:endParaRPr lang="ko-KR" altLang="en-US" sz="1300" dirty="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1538" y="37861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ea typeface="Noto Sans CJK KR Bold"/>
              </a:rPr>
              <a:t>단극</a:t>
            </a:r>
            <a:r>
              <a:rPr lang="ko-KR" altLang="en-US" dirty="0" smtClean="0">
                <a:solidFill>
                  <a:schemeClr val="bg1"/>
                </a:solidFill>
                <a:ea typeface="Noto Sans CJK KR Bold"/>
              </a:rPr>
              <a:t> 방식</a:t>
            </a:r>
            <a:endParaRPr lang="ko-KR" altLang="en-US" dirty="0">
              <a:solidFill>
                <a:schemeClr val="bg1"/>
              </a:solidFill>
              <a:ea typeface="Noto Sans CJK KR Bold"/>
            </a:endParaRPr>
          </a:p>
        </p:txBody>
      </p:sp>
      <p:pic>
        <p:nvPicPr>
          <p:cNvPr id="1028" name="Picture 4" descr="HVDC 다단자 방식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2714620"/>
            <a:ext cx="3214710" cy="135732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428860" y="42148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a typeface="Noto Sans CJK KR Bold"/>
              </a:rPr>
              <a:t>양극 방식</a:t>
            </a:r>
            <a:endParaRPr lang="ko-KR" altLang="en-US" dirty="0">
              <a:solidFill>
                <a:schemeClr val="bg1"/>
              </a:solidFill>
              <a:ea typeface="Noto Sans CJK KR Bold"/>
            </a:endParaRPr>
          </a:p>
        </p:txBody>
      </p:sp>
      <p:pic>
        <p:nvPicPr>
          <p:cNvPr id="1026" name="Picture 2" descr="HVDC BTB 방식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 l="3446" t="10287" r="54057" b="63455"/>
          <a:stretch>
            <a:fillRect/>
          </a:stretch>
        </p:blipFill>
        <p:spPr bwMode="auto">
          <a:xfrm>
            <a:off x="3571868" y="3500438"/>
            <a:ext cx="3524275" cy="142876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714744" y="5143512"/>
            <a:ext cx="110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a typeface="Noto Sans CJK KR Bold"/>
              </a:rPr>
              <a:t>BTB </a:t>
            </a:r>
            <a:r>
              <a:rPr lang="ko-KR" altLang="en-US" dirty="0" smtClean="0">
                <a:solidFill>
                  <a:schemeClr val="bg1"/>
                </a:solidFill>
                <a:ea typeface="Noto Sans CJK KR Bold"/>
              </a:rPr>
              <a:t>방식</a:t>
            </a:r>
            <a:endParaRPr lang="ko-KR" altLang="en-US" dirty="0">
              <a:solidFill>
                <a:schemeClr val="bg1"/>
              </a:solidFill>
              <a:ea typeface="Noto Sans CJK KR Bold"/>
            </a:endParaRPr>
          </a:p>
        </p:txBody>
      </p:sp>
      <p:pic>
        <p:nvPicPr>
          <p:cNvPr id="1030" name="Picture 6" descr="multi terminal hvdc system에 대한 이미지 검색결과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 l="37618" t="48050" r="11833" b="1810"/>
          <a:stretch>
            <a:fillRect/>
          </a:stretch>
        </p:blipFill>
        <p:spPr bwMode="auto">
          <a:xfrm>
            <a:off x="4929190" y="4214818"/>
            <a:ext cx="3071834" cy="142876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072066" y="58578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ea typeface="Noto Sans CJK KR Bold"/>
              </a:rPr>
              <a:t>다단자</a:t>
            </a:r>
            <a:r>
              <a:rPr lang="ko-KR" altLang="en-US" dirty="0" smtClean="0">
                <a:solidFill>
                  <a:schemeClr val="bg1"/>
                </a:solidFill>
                <a:ea typeface="Noto Sans CJK KR Bold"/>
              </a:rPr>
              <a:t> 방식</a:t>
            </a:r>
            <a:endParaRPr lang="ko-KR" altLang="en-US" dirty="0">
              <a:solidFill>
                <a:schemeClr val="bg1"/>
              </a:solidFill>
              <a:ea typeface="Noto Sans CJK KR Bold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57423" y="3"/>
            <a:ext cx="3857638" cy="1928800"/>
            <a:chOff x="2357423" y="2"/>
            <a:chExt cx="3857638" cy="221460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357423" y="11"/>
              <a:ext cx="2214578" cy="221454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5400000" flipH="1" flipV="1">
              <a:off x="4000478" y="20"/>
              <a:ext cx="2214601" cy="221456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제목 13"/>
          <p:cNvSpPr>
            <a:spLocks noGrp="1"/>
          </p:cNvSpPr>
          <p:nvPr>
            <p:ph type="title"/>
          </p:nvPr>
        </p:nvSpPr>
        <p:spPr>
          <a:xfrm>
            <a:off x="3000364" y="142852"/>
            <a:ext cx="2500330" cy="857232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Noto Sans CJK KR Bold"/>
                <a:ea typeface="Noto Sans CJK KR Bold"/>
              </a:rPr>
              <a:t>HVDC 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Bold"/>
                <a:ea typeface="Noto Sans CJK KR Bold"/>
              </a:rPr>
              <a:t>추진현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Bold"/>
                <a:ea typeface="Noto Sans CJK KR Bold"/>
              </a:rPr>
              <a:t>황</a:t>
            </a:r>
            <a:r>
              <a:rPr lang="en-US" altLang="ko-KR" sz="2800" dirty="0" smtClean="0">
                <a:solidFill>
                  <a:schemeClr val="bg1"/>
                </a:solidFill>
                <a:latin typeface="Noto Sans CJK KR Bold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Noto Sans CJK KR Bold"/>
              </a:rPr>
            </a:br>
            <a:r>
              <a:rPr lang="en-US" altLang="ko-KR" sz="1300" dirty="0" smtClean="0">
                <a:solidFill>
                  <a:schemeClr val="bg1"/>
                </a:solidFill>
                <a:latin typeface="Noto Sans CJK KR Bold"/>
              </a:rPr>
              <a:t>- HVDC</a:t>
            </a:r>
            <a:r>
              <a:rPr lang="ko-KR" altLang="en-US" sz="1300" dirty="0" smtClean="0">
                <a:solidFill>
                  <a:schemeClr val="bg1"/>
                </a:solidFill>
                <a:latin typeface="Noto Sans CJK KR Bold"/>
              </a:rPr>
              <a:t>의 해외 동향</a:t>
            </a:r>
            <a:endParaRPr lang="ko-KR" altLang="en-US" sz="1300" dirty="0">
              <a:solidFill>
                <a:schemeClr val="bg1"/>
              </a:solidFill>
              <a:latin typeface="Noto Sans CJK KR Bold"/>
            </a:endParaRPr>
          </a:p>
        </p:txBody>
      </p:sp>
      <p:pic>
        <p:nvPicPr>
          <p:cNvPr id="3074" name="Picture 2" descr="desertec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2500306"/>
            <a:ext cx="2428892" cy="1646706"/>
          </a:xfrm>
          <a:prstGeom prst="rect">
            <a:avLst/>
          </a:prstGeom>
          <a:noFill/>
        </p:spPr>
      </p:pic>
      <p:pic>
        <p:nvPicPr>
          <p:cNvPr id="3078" name="Picture 6" descr="태양열 발전 관련 - 태양열 - 해외 중고온 태양열 기술개발 - Dish/엔진 형 014.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3" y="4286256"/>
            <a:ext cx="3929090" cy="2071702"/>
          </a:xfrm>
          <a:prstGeom prst="rect">
            <a:avLst/>
          </a:prstGeom>
          <a:noFill/>
        </p:spPr>
      </p:pic>
      <p:pic>
        <p:nvPicPr>
          <p:cNvPr id="3076" name="Picture 4" descr="hvdc 해외 동향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 l="3866" t="45561" r="7216" b="7126"/>
          <a:stretch>
            <a:fillRect/>
          </a:stretch>
        </p:blipFill>
        <p:spPr bwMode="auto">
          <a:xfrm>
            <a:off x="214282" y="2500306"/>
            <a:ext cx="1928826" cy="385765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53679" y="2071678"/>
            <a:ext cx="190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ea typeface="Noto Sans CJK KR Bold"/>
              </a:rPr>
              <a:t>Desertec</a:t>
            </a:r>
            <a:r>
              <a:rPr lang="en-US" altLang="ko-KR" dirty="0" smtClean="0">
                <a:solidFill>
                  <a:schemeClr val="bg1"/>
                </a:solidFill>
                <a:ea typeface="Noto Sans CJK KR Bold"/>
              </a:rPr>
              <a:t> project</a:t>
            </a:r>
            <a:endParaRPr lang="ko-KR" altLang="en-US" dirty="0">
              <a:solidFill>
                <a:schemeClr val="bg1"/>
              </a:solidFill>
              <a:ea typeface="Noto Sans CJK KR Bold"/>
            </a:endParaRPr>
          </a:p>
        </p:txBody>
      </p:sp>
      <p:pic>
        <p:nvPicPr>
          <p:cNvPr id="3080" name="Picture 8" descr="슈퍼그리드에 대한 이미지 검색결과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29388" y="2500306"/>
            <a:ext cx="2500298" cy="38576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000892" y="20002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슈퍼 </a:t>
            </a:r>
            <a:r>
              <a:rPr lang="ko-KR" altLang="en-US" dirty="0" err="1" smtClean="0">
                <a:solidFill>
                  <a:schemeClr val="bg1"/>
                </a:solidFill>
              </a:rPr>
              <a:t>그리드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57423" y="3"/>
            <a:ext cx="3857638" cy="1928800"/>
            <a:chOff x="2357423" y="2"/>
            <a:chExt cx="3857638" cy="221460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357423" y="11"/>
              <a:ext cx="2214578" cy="221454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5400000" flipH="1" flipV="1">
              <a:off x="4000478" y="20"/>
              <a:ext cx="2214601" cy="221456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제목 13"/>
          <p:cNvSpPr>
            <a:spLocks noGrp="1"/>
          </p:cNvSpPr>
          <p:nvPr>
            <p:ph type="title"/>
          </p:nvPr>
        </p:nvSpPr>
        <p:spPr>
          <a:xfrm>
            <a:off x="3000364" y="142852"/>
            <a:ext cx="2500330" cy="857232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Noto Sans CJK KR Bold"/>
                <a:ea typeface="Noto Sans CJK KR Bold"/>
              </a:rPr>
              <a:t>HVDC 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Bold"/>
                <a:ea typeface="Noto Sans CJK KR Bold"/>
              </a:rPr>
              <a:t>추진현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Bold"/>
                <a:ea typeface="Noto Sans CJK KR Bold"/>
              </a:rPr>
              <a:t>황</a:t>
            </a:r>
            <a:r>
              <a:rPr lang="en-US" altLang="ko-KR" sz="2800" dirty="0" smtClean="0">
                <a:solidFill>
                  <a:schemeClr val="bg1"/>
                </a:solidFill>
                <a:latin typeface="Noto Sans CJK KR Bold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Noto Sans CJK KR Bold"/>
              </a:rPr>
            </a:br>
            <a:r>
              <a:rPr lang="en-US" altLang="ko-KR" sz="1300" dirty="0" smtClean="0">
                <a:solidFill>
                  <a:schemeClr val="bg1"/>
                </a:solidFill>
                <a:latin typeface="Noto Sans CJK KR Bold"/>
              </a:rPr>
              <a:t>- HVDC</a:t>
            </a:r>
            <a:r>
              <a:rPr lang="ko-KR" altLang="en-US" sz="1300" dirty="0" smtClean="0">
                <a:solidFill>
                  <a:schemeClr val="bg1"/>
                </a:solidFill>
                <a:latin typeface="Noto Sans CJK KR Bold"/>
              </a:rPr>
              <a:t>의 국내 추진 현황</a:t>
            </a:r>
            <a:endParaRPr lang="ko-KR" altLang="en-US" sz="1300" dirty="0">
              <a:solidFill>
                <a:schemeClr val="bg1"/>
              </a:solidFill>
              <a:latin typeface="Noto Sans CJK KR Bold"/>
            </a:endParaRPr>
          </a:p>
        </p:txBody>
      </p:sp>
      <p:pic>
        <p:nvPicPr>
          <p:cNvPr id="2050" name="Picture 2" descr="제주 hvdc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143116"/>
            <a:ext cx="2286016" cy="1785950"/>
          </a:xfrm>
          <a:prstGeom prst="rect">
            <a:avLst/>
          </a:prstGeom>
          <a:noFill/>
        </p:spPr>
      </p:pic>
      <p:pic>
        <p:nvPicPr>
          <p:cNvPr id="2052" name="Picture 4" descr="제주 변환소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34" y="4429132"/>
            <a:ext cx="2299368" cy="171451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28662" y="4000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a typeface="Noto Sans CJK KR Bold"/>
              </a:rPr>
              <a:t>건설 현황도</a:t>
            </a:r>
            <a:endParaRPr lang="ko-KR" altLang="en-US" dirty="0">
              <a:solidFill>
                <a:schemeClr val="bg1"/>
              </a:solidFill>
              <a:ea typeface="Noto Sans CJK KR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621508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ea typeface="Noto Sans CJK KR Bold"/>
              </a:rPr>
              <a:t>변환소</a:t>
            </a:r>
            <a:r>
              <a:rPr lang="ko-KR" altLang="en-US" dirty="0" smtClean="0">
                <a:solidFill>
                  <a:schemeClr val="bg1"/>
                </a:solidFill>
                <a:ea typeface="Noto Sans CJK KR Bold"/>
              </a:rPr>
              <a:t> 전경</a:t>
            </a:r>
            <a:endParaRPr lang="ko-KR" altLang="en-US" dirty="0">
              <a:solidFill>
                <a:schemeClr val="bg1"/>
              </a:solidFill>
              <a:ea typeface="Noto Sans CJK KR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282" y="1285860"/>
            <a:ext cx="3228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ea typeface="Noto Sans CJK KR Bold"/>
              </a:rPr>
              <a:t>제주 </a:t>
            </a:r>
            <a:r>
              <a:rPr lang="en-US" altLang="ko-KR" sz="3200" dirty="0" smtClean="0">
                <a:solidFill>
                  <a:schemeClr val="bg1"/>
                </a:solidFill>
                <a:ea typeface="Noto Sans CJK KR Bold"/>
              </a:rPr>
              <a:t>HVDC </a:t>
            </a:r>
            <a:r>
              <a:rPr lang="ko-KR" altLang="en-US" sz="3200" dirty="0" smtClean="0">
                <a:solidFill>
                  <a:schemeClr val="bg1"/>
                </a:solidFill>
                <a:ea typeface="Noto Sans CJK KR Bold"/>
              </a:rPr>
              <a:t>사업</a:t>
            </a:r>
            <a:endParaRPr lang="ko-KR" altLang="en-US" sz="3200" dirty="0">
              <a:solidFill>
                <a:schemeClr val="bg1"/>
              </a:solidFill>
              <a:ea typeface="Noto Sans CJK KR Bold"/>
            </a:endParaRPr>
          </a:p>
        </p:txBody>
      </p:sp>
      <p:pic>
        <p:nvPicPr>
          <p:cNvPr id="2054" name="Picture 6" descr="교류 차단기에 대한 이미지 검색결과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28992" y="2143116"/>
            <a:ext cx="2071702" cy="1415663"/>
          </a:xfrm>
          <a:prstGeom prst="rect">
            <a:avLst/>
          </a:prstGeom>
          <a:noFill/>
        </p:spPr>
      </p:pic>
      <p:pic>
        <p:nvPicPr>
          <p:cNvPr id="2056" name="Picture 8" descr="AC 필터에 대한 이미지 검색결과">
            <a:hlinkClick r:id="rId9"/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143372" y="2928934"/>
            <a:ext cx="1987840" cy="1428760"/>
          </a:xfrm>
          <a:prstGeom prst="rect">
            <a:avLst/>
          </a:prstGeom>
          <a:noFill/>
        </p:spPr>
      </p:pic>
      <p:pic>
        <p:nvPicPr>
          <p:cNvPr id="2058" name="Picture 10" descr="변환용 변압기에 대한 이미지 검색결과">
            <a:hlinkClick r:id="rId11"/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857752" y="3714752"/>
            <a:ext cx="2071702" cy="1374857"/>
          </a:xfrm>
          <a:prstGeom prst="rect">
            <a:avLst/>
          </a:prstGeom>
          <a:noFill/>
        </p:spPr>
      </p:pic>
      <p:sp>
        <p:nvSpPr>
          <p:cNvPr id="2060" name="AutoShape 12" descr="사이리스터 밸브에 대한 이미지 검색결과">
            <a:hlinkClick r:id="rId13"/>
          </p:cNvPr>
          <p:cNvSpPr>
            <a:spLocks noChangeAspect="1" noChangeArrowheads="1"/>
          </p:cNvSpPr>
          <p:nvPr/>
        </p:nvSpPr>
        <p:spPr bwMode="auto">
          <a:xfrm>
            <a:off x="53975" y="-830263"/>
            <a:ext cx="2619375" cy="1743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62" name="AutoShape 14" descr="사이리스터 밸브에 대한 이미지 검색결과">
            <a:hlinkClick r:id="rId13"/>
          </p:cNvPr>
          <p:cNvSpPr>
            <a:spLocks noChangeAspect="1" noChangeArrowheads="1"/>
          </p:cNvSpPr>
          <p:nvPr/>
        </p:nvSpPr>
        <p:spPr bwMode="auto">
          <a:xfrm>
            <a:off x="53975" y="-830263"/>
            <a:ext cx="2619375" cy="1743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64" name="AutoShape 16" descr="사이리스터 밸브에 대한 이미지 검색결과">
            <a:hlinkClick r:id="rId13"/>
          </p:cNvPr>
          <p:cNvSpPr>
            <a:spLocks noChangeAspect="1" noChangeArrowheads="1"/>
          </p:cNvSpPr>
          <p:nvPr/>
        </p:nvSpPr>
        <p:spPr bwMode="auto">
          <a:xfrm>
            <a:off x="53975" y="-830263"/>
            <a:ext cx="2619375" cy="1743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6" name="Picture 18" descr="사이리스터 밸브에 대한 이미지 검색결과">
            <a:hlinkClick r:id="rId14"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715008" y="4286256"/>
            <a:ext cx="2143140" cy="1435904"/>
          </a:xfrm>
          <a:prstGeom prst="rect">
            <a:avLst/>
          </a:prstGeom>
          <a:noFill/>
        </p:spPr>
      </p:pic>
      <p:pic>
        <p:nvPicPr>
          <p:cNvPr id="2068" name="Picture 20" descr="평활 리액터에 대한 이미지 검색결과">
            <a:hlinkClick r:id="rId16"/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572264" y="4929198"/>
            <a:ext cx="2273027" cy="135732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43306" y="2571744"/>
            <a:ext cx="1835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white">
                    <a:lumMod val="9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감사합니다</a:t>
            </a:r>
            <a:endParaRPr lang="ko-KR" altLang="en-US" sz="2800" dirty="0">
              <a:solidFill>
                <a:prstClr val="white">
                  <a:lumMod val="9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469301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148</Words>
  <Application>Microsoft Office PowerPoint</Application>
  <PresentationFormat>화면 슬라이드 쇼(4:3)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1_Office 테마</vt:lpstr>
      <vt:lpstr>직류 송전 시스템(HVDC)</vt:lpstr>
      <vt:lpstr>목차</vt:lpstr>
      <vt:lpstr>HVDC 란? - 직류 송전 시스템의 특징</vt:lpstr>
      <vt:lpstr>HVDC 란? - 직류 송전 시스템의 종류</vt:lpstr>
      <vt:lpstr>HVDC 추진현황 - HVDC의 해외 동향</vt:lpstr>
      <vt:lpstr>HVDC 추진현황 - HVDC의 국내 추진 현황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왕별의 P  P  T 이야기</dc:title>
  <dc:creator>HOME</dc:creator>
  <cp:lastModifiedBy>pc</cp:lastModifiedBy>
  <cp:revision>59</cp:revision>
  <dcterms:created xsi:type="dcterms:W3CDTF">2016-10-28T15:58:08Z</dcterms:created>
  <dcterms:modified xsi:type="dcterms:W3CDTF">2017-05-31T15:42:42Z</dcterms:modified>
</cp:coreProperties>
</file>