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69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043C7A8-1B00-466B-97CA-E98BC20C9989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61F5870-1728-44E0-A882-3EEC0289C6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31517 - </a:t>
            </a:r>
            <a:r>
              <a:rPr lang="ko-KR" altLang="en-US" sz="2500" dirty="0" err="1" smtClean="0"/>
              <a:t>정예찬</a:t>
            </a:r>
            <a:endParaRPr lang="ko-KR" altLang="en-US" sz="25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500" dirty="0" smtClean="0"/>
              <a:t>FACTs </a:t>
            </a:r>
            <a:r>
              <a:rPr lang="ko-KR" altLang="en-US" sz="5500" dirty="0" smtClean="0"/>
              <a:t>설비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221950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2339752" y="980024"/>
            <a:ext cx="4968552" cy="4824536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0" b="1" dirty="0" smtClean="0">
                <a:solidFill>
                  <a:schemeClr val="tx1"/>
                </a:solidFill>
              </a:rPr>
              <a:t>끝</a:t>
            </a:r>
            <a:endParaRPr lang="ko-KR" altLang="en-US" sz="30000" b="1" dirty="0">
              <a:solidFill>
                <a:schemeClr val="tx1"/>
              </a:solidFill>
            </a:endParaRPr>
          </a:p>
        </p:txBody>
      </p:sp>
      <p:sp>
        <p:nvSpPr>
          <p:cNvPr id="7" name="번개 6"/>
          <p:cNvSpPr/>
          <p:nvPr/>
        </p:nvSpPr>
        <p:spPr>
          <a:xfrm rot="21268195" flipH="1">
            <a:off x="1845401" y="1097083"/>
            <a:ext cx="2160240" cy="180020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번개 8"/>
          <p:cNvSpPr/>
          <p:nvPr/>
        </p:nvSpPr>
        <p:spPr>
          <a:xfrm rot="263013">
            <a:off x="3557517" y="332655"/>
            <a:ext cx="2160240" cy="180020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/>
          <p:cNvSpPr/>
          <p:nvPr/>
        </p:nvSpPr>
        <p:spPr>
          <a:xfrm flipH="1">
            <a:off x="5436096" y="1181928"/>
            <a:ext cx="2160240" cy="180020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번개 7"/>
          <p:cNvSpPr/>
          <p:nvPr/>
        </p:nvSpPr>
        <p:spPr>
          <a:xfrm rot="263013">
            <a:off x="6797878" y="79924"/>
            <a:ext cx="2160240" cy="180020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번개 4"/>
          <p:cNvSpPr/>
          <p:nvPr/>
        </p:nvSpPr>
        <p:spPr>
          <a:xfrm rot="979243">
            <a:off x="100895" y="167866"/>
            <a:ext cx="2160240" cy="1800200"/>
          </a:xfrm>
          <a:prstGeom prst="lightningBol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 0 l 0 0.036 l 0.036 0 l 0 0.036 l 0.036 0 l 0 0.036 l 0.036 0 l 0 0.036 l 0.036 0 l 0 0.036 l 0.036 0 l 0 0.036 l 0.036 0 l 0 0.036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61925E-6 L -0.02604 -1.61925E-6 L -0.02604 0.05066 L -0.05208 0.05066 L -0.05208 0.10155 L -0.07812 0.10155 L -0.07812 0.15221 L -0.10416 0.15221 L -0.10416 0.2031 L -0.13021 0.2031 L -0.13021 0.25376 L -0.15625 0.25376 L -0.15625 0.30465 L -0.18212 0.30465 L -0.18212 0.35554 " pathEditMode="relative" rAng="0" ptsTypes="FFFFFFFFFFFFFFF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177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 0 l 0 0.036 l 0.036 0 l 0 0.036 l 0.036 0 l 0 0.036 l 0.036 0 l 0 0.036 l 0.036 0 l 0 0.036 l 0.036 0 l 0 0.036 l 0.036 0 l 0 0.036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4471E-6 L -0.05295 -2.94471E-6 L -0.05295 0.0775 L -0.10573 0.0775 L -0.10573 0.15499 L -0.15868 0.15499 L -0.15868 0.23248 L -0.21146 0.23248 L -0.21146 0.30997 L -0.26441 0.30997 L -0.26441 0.38747 L -0.31719 0.38747 L -0.31719 0.46496 L -0.36997 0.46496 L -0.36997 0.54245 " pathEditMode="relative" rAng="0" ptsTypes="FFFFFFFFFFFFFFF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7" y="271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5415E-6 L 0.01788 3.35415E-6 L 0.01788 0.07772 L 0.03594 0.07772 L 0.03594 0.15568 L 0.05399 0.15568 L 0.05399 0.23363 L 0.07188 0.23363 L 0.07188 0.31135 L 0.08993 0.31135 L 0.08993 0.38931 L 0.10799 0.38931 L 0.10799 0.46726 L 0.12604 0.46726 L 0.12604 0.54545 " pathEditMode="relative" rAng="0" ptsTypes="FFFFFFFFFFFFFFF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27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  <p:bldP spid="6" grpId="0" animBg="1"/>
      <p:bldP spid="8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exible ac transmission system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5507"/>
            <a:ext cx="8352928" cy="480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 </a:t>
            </a:r>
            <a:r>
              <a:rPr lang="ko-KR" altLang="en-US" dirty="0" smtClean="0"/>
              <a:t>설비란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FACTS</a:t>
            </a:r>
            <a:r>
              <a:rPr lang="ko-KR" alt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는 기존의 교류송전선로에 </a:t>
            </a:r>
            <a:r>
              <a: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전력용 반도체 </a:t>
            </a:r>
            <a:r>
              <a:rPr lang="ko-KR" altLang="en-US" sz="36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스위칭</a:t>
            </a:r>
            <a:r>
              <a: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소자를 이용한 제어기술을 도입하여 계통의 유연성을 </a:t>
            </a:r>
            <a:r>
              <a:rPr lang="ko-KR" alt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증대시켜</a:t>
            </a:r>
            <a:r>
              <a: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 교류계통의 단점을 </a:t>
            </a:r>
            <a:r>
              <a:rPr lang="ko-KR" alt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보완 </a:t>
            </a:r>
            <a:r>
              <a: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특성을 </a:t>
            </a:r>
            <a:r>
              <a:rPr lang="ko-KR" alt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개선한 신 송전 </a:t>
            </a:r>
            <a:r>
              <a:rPr lang="ko-KR" alt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전력시스템 </a:t>
            </a:r>
            <a:r>
              <a:rPr lang="ko-KR" altLang="en-US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기술이다</a:t>
            </a:r>
            <a:r>
              <a:rPr lang="en-US" altLang="ko-KR" sz="36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.</a:t>
            </a:r>
            <a:endParaRPr lang="ko-KR" altLang="en-US" sz="35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FACTs </a:t>
            </a:r>
            <a:r>
              <a:rPr lang="ko-KR" altLang="en-US" dirty="0" smtClean="0"/>
              <a:t>설비의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교류 송전 계통의 유연성과 안정도 및 송전 용량 증대</a:t>
            </a:r>
            <a:endParaRPr lang="en-US" altLang="ko-KR" dirty="0" smtClean="0"/>
          </a:p>
          <a:p>
            <a:r>
              <a:rPr lang="ko-KR" altLang="en-US" dirty="0" smtClean="0"/>
              <a:t>기계적인 </a:t>
            </a:r>
            <a:r>
              <a:rPr lang="ko-KR" altLang="en-US" dirty="0"/>
              <a:t>동작부가 없어 신뢰도가 높고 진동소음이 적다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진상부터 </a:t>
            </a:r>
            <a:r>
              <a:rPr lang="ko-KR" altLang="en-US" dirty="0"/>
              <a:t>지상까지 연속적으로 세밀하게 제어할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응답특성이 </a:t>
            </a:r>
            <a:r>
              <a:rPr lang="ko-KR" altLang="en-US" dirty="0"/>
              <a:t>매우 빨라 정상시는 물론 과도시의 특성까지 적용할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차단기의 </a:t>
            </a:r>
            <a:r>
              <a:rPr lang="ko-KR" altLang="en-US" dirty="0"/>
              <a:t>설치보다 설치면적이 적어도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187624" y="188640"/>
            <a:ext cx="6304166" cy="5551798"/>
            <a:chOff x="1187624" y="188640"/>
            <a:chExt cx="6304166" cy="5551798"/>
          </a:xfrm>
        </p:grpSpPr>
        <p:sp>
          <p:nvSpPr>
            <p:cNvPr id="9" name="위쪽/아래쪽 화살표 8"/>
            <p:cNvSpPr/>
            <p:nvPr/>
          </p:nvSpPr>
          <p:spPr>
            <a:xfrm rot="16200000">
              <a:off x="4047471" y="3699774"/>
              <a:ext cx="576064" cy="1445594"/>
            </a:xfrm>
            <a:prstGeom prst="up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1187624" y="188640"/>
              <a:ext cx="6304166" cy="5551798"/>
              <a:chOff x="1187624" y="188640"/>
              <a:chExt cx="6304166" cy="5551798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1187624" y="2949869"/>
                <a:ext cx="2775774" cy="2775774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b="1" dirty="0" smtClean="0">
                    <a:solidFill>
                      <a:schemeClr val="tx1"/>
                    </a:solidFill>
                  </a:rPr>
                  <a:t>전력 계통</a:t>
                </a:r>
                <a:endParaRPr lang="en-US" altLang="ko-KR" sz="23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300" b="1" dirty="0" smtClean="0">
                    <a:solidFill>
                      <a:schemeClr val="tx1"/>
                    </a:solidFill>
                  </a:rPr>
                  <a:t>용량 증대</a:t>
                </a:r>
                <a:endParaRPr lang="ko-KR" altLang="en-US" sz="2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2987824" y="188640"/>
                <a:ext cx="2775774" cy="277577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b="1" dirty="0" smtClean="0">
                    <a:solidFill>
                      <a:schemeClr val="tx1"/>
                    </a:solidFill>
                  </a:rPr>
                  <a:t>신뢰성 확보</a:t>
                </a:r>
                <a:endParaRPr lang="ko-KR" altLang="en-US" sz="2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4716016" y="2964664"/>
                <a:ext cx="2775774" cy="27757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b="1" dirty="0" smtClean="0">
                    <a:solidFill>
                      <a:schemeClr val="tx1"/>
                    </a:solidFill>
                  </a:rPr>
                  <a:t>경제적</a:t>
                </a:r>
                <a:endParaRPr lang="en-US" altLang="ko-KR" sz="25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2500" b="1" dirty="0" smtClean="0">
                    <a:solidFill>
                      <a:schemeClr val="tx1"/>
                    </a:solidFill>
                  </a:rPr>
                  <a:t>계통 운용</a:t>
                </a:r>
                <a:endParaRPr lang="ko-KR" altLang="en-US" sz="2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위쪽/아래쪽 화살표 9"/>
              <p:cNvSpPr/>
              <p:nvPr/>
            </p:nvSpPr>
            <p:spPr>
              <a:xfrm rot="18675017">
                <a:off x="5475566" y="1959172"/>
                <a:ext cx="576064" cy="1445594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해 11"/>
              <p:cNvSpPr/>
              <p:nvPr/>
            </p:nvSpPr>
            <p:spPr>
              <a:xfrm>
                <a:off x="2987824" y="1844823"/>
                <a:ext cx="2775774" cy="2736305"/>
              </a:xfrm>
              <a:prstGeom prst="su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FACTS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위쪽/아래쪽 화살표 10"/>
              <p:cNvSpPr/>
              <p:nvPr/>
            </p:nvSpPr>
            <p:spPr>
              <a:xfrm rot="2532672">
                <a:off x="2822687" y="1994919"/>
                <a:ext cx="576064" cy="1445594"/>
              </a:xfrm>
              <a:prstGeom prst="upDown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빗면 12"/>
          <p:cNvSpPr/>
          <p:nvPr/>
        </p:nvSpPr>
        <p:spPr>
          <a:xfrm>
            <a:off x="323528" y="404664"/>
            <a:ext cx="2540014" cy="144016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r>
              <a:rPr lang="ko-KR" altLang="en-US" dirty="0" smtClean="0">
                <a:solidFill>
                  <a:schemeClr val="tx1"/>
                </a:solidFill>
              </a:rPr>
              <a:t>기반 감시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제어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통신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빗면 13"/>
          <p:cNvSpPr/>
          <p:nvPr/>
        </p:nvSpPr>
        <p:spPr>
          <a:xfrm>
            <a:off x="6300192" y="404664"/>
            <a:ext cx="2540014" cy="144016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IT</a:t>
            </a:r>
            <a:r>
              <a:rPr lang="ko-KR" altLang="en-US" dirty="0" smtClean="0">
                <a:solidFill>
                  <a:schemeClr val="tx1"/>
                </a:solidFill>
              </a:rPr>
              <a:t>기반 전력 설비</a:t>
            </a:r>
            <a:endParaRPr lang="ko-KR" altLang="en-US" dirty="0"/>
          </a:p>
        </p:txBody>
      </p:sp>
      <p:sp>
        <p:nvSpPr>
          <p:cNvPr id="15" name="빗면 14"/>
          <p:cNvSpPr/>
          <p:nvPr/>
        </p:nvSpPr>
        <p:spPr>
          <a:xfrm>
            <a:off x="6300192" y="4797152"/>
            <a:ext cx="2540014" cy="144016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설비 이용률 향상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빗면 15"/>
          <p:cNvSpPr/>
          <p:nvPr/>
        </p:nvSpPr>
        <p:spPr>
          <a:xfrm>
            <a:off x="338336" y="4797152"/>
            <a:ext cx="2540014" cy="1440160"/>
          </a:xfrm>
          <a:prstGeom prst="beve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송전 제약 감소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TCSC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TCSC</a:t>
            </a:r>
            <a:r>
              <a:rPr lang="ko-KR" altLang="en-US" dirty="0"/>
              <a:t>는 </a:t>
            </a:r>
            <a:r>
              <a:rPr lang="ko-KR" altLang="en-US" dirty="0" smtClean="0"/>
              <a:t>전체 </a:t>
            </a:r>
            <a:r>
              <a:rPr lang="ko-KR" altLang="en-US" dirty="0"/>
              <a:t>정전용량을 변화시키는 장치로</a:t>
            </a:r>
            <a:r>
              <a:rPr lang="en-US" altLang="ko-KR" dirty="0"/>
              <a:t>,</a:t>
            </a:r>
            <a:r>
              <a:rPr lang="ko-KR" altLang="en-US" dirty="0"/>
              <a:t> 종래의 차단기를 이용한 기계적 </a:t>
            </a:r>
            <a:r>
              <a:rPr lang="ko-KR" altLang="en-US" dirty="0" err="1"/>
              <a:t>스위칭에</a:t>
            </a:r>
            <a:r>
              <a:rPr lang="ko-KR" altLang="en-US" dirty="0"/>
              <a:t> 비해 정밀하고 효과적인 제어가 가능하게 </a:t>
            </a:r>
            <a:r>
              <a:rPr lang="ko-KR" altLang="en-US" dirty="0" smtClean="0"/>
              <a:t>된다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모서리가 접힌 도형 4"/>
          <p:cNvSpPr/>
          <p:nvPr/>
        </p:nvSpPr>
        <p:spPr>
          <a:xfrm>
            <a:off x="2632717" y="2996952"/>
            <a:ext cx="3816424" cy="3240360"/>
          </a:xfrm>
          <a:prstGeom prst="folded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  </a:t>
            </a:r>
            <a:r>
              <a:rPr lang="ko-KR" altLang="en-US" sz="3300" dirty="0" err="1" smtClean="0">
                <a:solidFill>
                  <a:schemeClr val="bg1"/>
                </a:solidFill>
              </a:rPr>
              <a:t>선로임피던스</a:t>
            </a:r>
            <a:r>
              <a:rPr lang="ko-KR" altLang="en-US" sz="3300" dirty="0" smtClean="0">
                <a:solidFill>
                  <a:schemeClr val="bg1"/>
                </a:solidFill>
              </a:rPr>
              <a:t> </a:t>
            </a:r>
            <a:r>
              <a:rPr lang="ko-KR" altLang="en-US" sz="3300" dirty="0">
                <a:solidFill>
                  <a:schemeClr val="bg1"/>
                </a:solidFill>
              </a:rPr>
              <a:t>제어</a:t>
            </a:r>
          </a:p>
          <a:p>
            <a:pPr algn="ctr"/>
            <a:r>
              <a:rPr lang="ko-KR" altLang="en-US" sz="3300" dirty="0">
                <a:solidFill>
                  <a:schemeClr val="bg1"/>
                </a:solidFill>
              </a:rPr>
              <a:t>   전력조류 제어</a:t>
            </a:r>
          </a:p>
          <a:p>
            <a:pPr algn="ctr"/>
            <a:r>
              <a:rPr lang="ko-KR" altLang="en-US" sz="3300" dirty="0">
                <a:solidFill>
                  <a:schemeClr val="bg1"/>
                </a:solidFill>
              </a:rPr>
              <a:t>   안정도 </a:t>
            </a:r>
            <a:r>
              <a:rPr lang="ko-KR" altLang="en-US" sz="3300" dirty="0" smtClean="0">
                <a:solidFill>
                  <a:schemeClr val="bg1"/>
                </a:solidFill>
              </a:rPr>
              <a:t>향상</a:t>
            </a:r>
            <a:endParaRPr lang="en-US" altLang="ko-KR" sz="33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3300" dirty="0" smtClean="0">
                <a:solidFill>
                  <a:schemeClr val="bg1"/>
                </a:solidFill>
              </a:rPr>
              <a:t>진동 현상 예방</a:t>
            </a:r>
            <a:endParaRPr lang="ko-KR" altLang="en-US" sz="3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STATCON </a:t>
            </a:r>
            <a:r>
              <a:rPr lang="ko-KR" altLang="en-US" dirty="0" smtClean="0"/>
              <a:t>정지형 동기 조상기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송전 선로의 전압 분포가 바뀌면서 </a:t>
            </a:r>
            <a:r>
              <a:rPr lang="ko-KR" altLang="en-US" dirty="0" err="1" smtClean="0"/>
              <a:t>수전단에</a:t>
            </a:r>
            <a:r>
              <a:rPr lang="ko-KR" altLang="en-US" dirty="0" smtClean="0"/>
              <a:t> 큰 폭의 전압 변동을 일으킬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문제를 해결하기 위해 사용한다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2699792" y="3068960"/>
            <a:ext cx="3816424" cy="295232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/>
              <a:t>전압유지</a:t>
            </a:r>
          </a:p>
          <a:p>
            <a:pPr algn="ctr"/>
            <a:r>
              <a:rPr lang="ko-KR" altLang="en-US" sz="3300" dirty="0" smtClean="0"/>
              <a:t>안정도 </a:t>
            </a:r>
            <a:r>
              <a:rPr lang="ko-KR" altLang="en-US" sz="3300" dirty="0"/>
              <a:t>향상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3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STATCOM </a:t>
            </a:r>
            <a:r>
              <a:rPr lang="ko-KR" altLang="en-US" dirty="0" smtClean="0"/>
              <a:t>정지형 동기 </a:t>
            </a:r>
            <a:r>
              <a:rPr lang="ko-KR" altLang="en-US" dirty="0" err="1" smtClean="0"/>
              <a:t>보상기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전압 컨트롤러에 의한 병렬 무효 보상장치이다</a:t>
            </a:r>
            <a:endParaRPr lang="en-US" altLang="ko-KR" dirty="0" smtClean="0"/>
          </a:p>
          <a:p>
            <a:r>
              <a:rPr lang="ko-KR" altLang="en-US" dirty="0" smtClean="0"/>
              <a:t>평상시 전압과 동기상태로 운전하다가 무효전력 수급이 </a:t>
            </a:r>
            <a:r>
              <a:rPr lang="ko-KR" altLang="en-US" dirty="0" err="1" smtClean="0"/>
              <a:t>불균일</a:t>
            </a:r>
            <a:r>
              <a:rPr lang="ko-KR" altLang="en-US" dirty="0" smtClean="0"/>
              <a:t> 하면 동기 조상기 보다 휠씬 빠르게 무효전력을 보상한다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UPFC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위상각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전압</a:t>
            </a:r>
            <a:r>
              <a:rPr lang="en-US" altLang="ko-KR" dirty="0" smtClean="0"/>
              <a:t>,</a:t>
            </a:r>
            <a:r>
              <a:rPr lang="ko-KR" altLang="en-US" dirty="0" smtClean="0"/>
              <a:t>선로 </a:t>
            </a:r>
            <a:r>
              <a:rPr lang="ko-KR" altLang="en-US" dirty="0" err="1" smtClean="0"/>
              <a:t>임피던스</a:t>
            </a:r>
            <a:r>
              <a:rPr lang="ko-KR" altLang="en-US" dirty="0" smtClean="0"/>
              <a:t> 및 전력 조류 제어를 </a:t>
            </a:r>
            <a:r>
              <a:rPr lang="en-US" altLang="ko-KR" dirty="0" smtClean="0"/>
              <a:t>GTO</a:t>
            </a:r>
            <a:r>
              <a:rPr lang="ko-KR" altLang="en-US" dirty="0" smtClean="0"/>
              <a:t>를 이용하여 종합적으로 제어하는 기기이다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2555776" y="2924944"/>
            <a:ext cx="4320480" cy="3168352"/>
          </a:xfrm>
          <a:prstGeom prst="foldedCorne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300" dirty="0" smtClean="0"/>
              <a:t>안정도 향상</a:t>
            </a:r>
            <a:endParaRPr lang="en-US" altLang="ko-KR" sz="3300" dirty="0" smtClean="0"/>
          </a:p>
          <a:p>
            <a:pPr algn="ctr"/>
            <a:r>
              <a:rPr lang="ko-KR" altLang="en-US" sz="3300" dirty="0" smtClean="0"/>
              <a:t>과도 현상 개선</a:t>
            </a:r>
            <a:endParaRPr lang="ko-KR" altLang="en-US" sz="3300" dirty="0"/>
          </a:p>
        </p:txBody>
      </p:sp>
    </p:spTree>
    <p:extLst>
      <p:ext uri="{BB962C8B-B14F-4D97-AF65-F5344CB8AC3E}">
        <p14:creationId xmlns:p14="http://schemas.microsoft.com/office/powerpoint/2010/main" val="25007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정육면체 6"/>
          <p:cNvSpPr/>
          <p:nvPr/>
        </p:nvSpPr>
        <p:spPr>
          <a:xfrm>
            <a:off x="1187624" y="4725144"/>
            <a:ext cx="1152128" cy="1152128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TCR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1043608" y="4293096"/>
            <a:ext cx="1584176" cy="1584176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tx1"/>
                </a:solidFill>
              </a:rPr>
              <a:t>TSC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899592" y="3861048"/>
            <a:ext cx="2016224" cy="2016224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</a:rPr>
              <a:t>고조파 필터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SVC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정지형 무효 전력 보상 장치 </a:t>
            </a:r>
            <a:r>
              <a:rPr lang="ko-KR" altLang="en-US" dirty="0" err="1" smtClean="0"/>
              <a:t>라고도하며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사이리스터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스위칭</a:t>
            </a:r>
            <a:r>
              <a:rPr lang="ko-KR" altLang="en-US" dirty="0" smtClean="0"/>
              <a:t> 제어에 의한 무효 전력 제어 설비이다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인버터와 결합하여 출력 전압을 조정하여 콘덴서와 </a:t>
            </a:r>
            <a:r>
              <a:rPr lang="ko-KR" altLang="en-US" dirty="0" err="1" smtClean="0"/>
              <a:t>리액터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기능을 동시에 </a:t>
            </a:r>
            <a:r>
              <a:rPr lang="ko-KR" altLang="en-US" dirty="0" err="1" smtClean="0"/>
              <a:t>할수있다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755576" y="3429000"/>
            <a:ext cx="2304256" cy="2448272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>
                <a:solidFill>
                  <a:schemeClr val="tx1"/>
                </a:solidFill>
              </a:rPr>
              <a:t>기본구성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1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56951E-7 L 0.45678 -6.5695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1464E-7 L 0.64566 -2.91464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FACTs </a:t>
            </a:r>
            <a:r>
              <a:rPr lang="ko-KR" altLang="en-US" dirty="0" smtClean="0"/>
              <a:t>설비비교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787255"/>
              </p:ext>
            </p:extLst>
          </p:nvPr>
        </p:nvGraphicFramePr>
        <p:xfrm>
          <a:off x="301625" y="1527175"/>
          <a:ext cx="8504238" cy="385722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22103"/>
                <a:gridCol w="6682135"/>
              </a:tblGrid>
              <a:tr h="889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HVDC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송전 및 수전 지점에 </a:t>
                      </a:r>
                      <a:r>
                        <a:rPr lang="ko-KR" altLang="en-US" sz="2400" b="0" dirty="0" err="1" smtClean="0"/>
                        <a:t>변환소</a:t>
                      </a:r>
                      <a:r>
                        <a:rPr lang="ko-KR" altLang="en-US" sz="2400" b="0" dirty="0" smtClean="0"/>
                        <a:t> 설치</a:t>
                      </a:r>
                      <a:endParaRPr lang="en-US" altLang="ko-KR" sz="2400" b="0" dirty="0" smtClean="0"/>
                    </a:p>
                    <a:p>
                      <a:pPr algn="ctr" latinLnBrk="1"/>
                      <a:r>
                        <a:rPr lang="ko-KR" altLang="en-US" sz="2400" b="0" dirty="0" err="1" smtClean="0"/>
                        <a:t>대전력</a:t>
                      </a:r>
                      <a:r>
                        <a:rPr lang="ko-KR" altLang="en-US" sz="2400" b="0" dirty="0" smtClean="0"/>
                        <a:t> 을 직류로 장거리 전송</a:t>
                      </a:r>
                      <a:endParaRPr lang="en-US" altLang="ko-KR" sz="2400" b="0" dirty="0" smtClean="0"/>
                    </a:p>
                  </a:txBody>
                  <a:tcPr/>
                </a:tc>
              </a:tr>
              <a:tr h="889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TCSC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두 변전소 간 송전선에 직렬로 설치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송전 선로 한계 용량 증대</a:t>
                      </a:r>
                      <a:endParaRPr lang="ko-KR" altLang="en-US" sz="2400" dirty="0"/>
                    </a:p>
                  </a:txBody>
                  <a:tcPr/>
                </a:tc>
              </a:tr>
              <a:tr h="889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SVC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변전소 구내에 병렬로 설치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전압 안정도 개선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무효 전력 보상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</a:tr>
              <a:tr h="8895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STATCOM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변전소 구내에 병렬로 설치</a:t>
                      </a:r>
                      <a:endParaRPr lang="en-US" altLang="ko-KR" sz="2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전압 안정도 개선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무효 전력 보상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 smtClean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8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중앙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</TotalTime>
  <Words>263</Words>
  <Application>Microsoft Office PowerPoint</Application>
  <PresentationFormat>화면 슬라이드 쇼(4:3)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중앙</vt:lpstr>
      <vt:lpstr>FACTs 설비</vt:lpstr>
      <vt:lpstr>FACTs 설비란?</vt:lpstr>
      <vt:lpstr>FACTs 설비의 특성</vt:lpstr>
      <vt:lpstr>TCSC</vt:lpstr>
      <vt:lpstr>STATCON 정지형 동기 조상기</vt:lpstr>
      <vt:lpstr>STATCOM 정지형 동기 보상기</vt:lpstr>
      <vt:lpstr>UPFC</vt:lpstr>
      <vt:lpstr>SVC</vt:lpstr>
      <vt:lpstr>FACTs 설비비교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FACTs 설비</dc:title>
  <dc:creator>최선우</dc:creator>
  <cp:lastModifiedBy>tea01</cp:lastModifiedBy>
  <cp:revision>12</cp:revision>
  <dcterms:created xsi:type="dcterms:W3CDTF">2017-05-31T14:20:05Z</dcterms:created>
  <dcterms:modified xsi:type="dcterms:W3CDTF">2017-06-01T01:55:45Z</dcterms:modified>
</cp:coreProperties>
</file>