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D47F3"/>
    <a:srgbClr val="BC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94737" autoAdjust="0"/>
  </p:normalViewPr>
  <p:slideViewPr>
    <p:cSldViewPr>
      <p:cViewPr>
        <p:scale>
          <a:sx n="75" d="100"/>
          <a:sy n="75" d="100"/>
        </p:scale>
        <p:origin x="-180" y="-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4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9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2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F4EC-ACBB-4FBD-B017-C7DE001A9472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0F34-CE57-4198-B669-4EAA4C37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ewonman.co.kr/bbs/data/file/board_01/3717867828_vAdHxT19_ED81ACEAB8B0EBB380ED9998_ECA084EAB2BD_ED959CECA084EC8B9CED9DA5ECA780EC82AC_EBB380ECA084EC868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0" r="8410"/>
          <a:stretch/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0832" y="2564905"/>
            <a:ext cx="5612354" cy="1470025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5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디지털</a:t>
            </a:r>
            <a:r>
              <a:rPr lang="en-US" altLang="ko-KR" sz="5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5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변전소</a:t>
            </a:r>
            <a:r>
              <a:rPr lang="en-US" altLang="ko-KR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3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황교</a:t>
            </a:r>
            <a:r>
              <a:rPr lang="ko-KR" altLang="en-US" sz="3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민</a:t>
            </a:r>
            <a:endParaRPr lang="ko-KR" altLang="en-US" sz="3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6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4988" y="917327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50000"/>
                  </a:schemeClr>
                </a:solidFill>
              </a:rPr>
              <a:t>지능화의 필요성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2129470" y="3261177"/>
            <a:ext cx="1153272" cy="67187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1384" y="2245515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전력 계통 관리의 최적화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효율적 관리 시스템 구축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9926" y="3818201"/>
            <a:ext cx="4521930" cy="1812092"/>
            <a:chOff x="416496" y="4065180"/>
            <a:chExt cx="4521930" cy="1812092"/>
          </a:xfrm>
        </p:grpSpPr>
        <p:sp>
          <p:nvSpPr>
            <p:cNvPr id="10" name="타원 9"/>
            <p:cNvSpPr/>
            <p:nvPr/>
          </p:nvSpPr>
          <p:spPr>
            <a:xfrm>
              <a:off x="632520" y="4065180"/>
              <a:ext cx="1812092" cy="18120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b="1" dirty="0" smtClean="0"/>
                <a:t>안정성</a:t>
              </a:r>
              <a:endParaRPr lang="ko-KR" altLang="en-US" sz="2800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940740" y="4065180"/>
              <a:ext cx="1812092" cy="18120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b="1" dirty="0" smtClean="0"/>
                <a:t>신뢰성</a:t>
              </a:r>
              <a:endParaRPr lang="ko-KR" altLang="en-US" sz="2800" b="1" dirty="0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2446604" y="4725153"/>
              <a:ext cx="492144" cy="492144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416496" y="4514026"/>
              <a:ext cx="73152" cy="914400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대괄호 26"/>
            <p:cNvSpPr/>
            <p:nvPr/>
          </p:nvSpPr>
          <p:spPr>
            <a:xfrm>
              <a:off x="4865274" y="4514026"/>
              <a:ext cx="73152" cy="914400"/>
            </a:xfrm>
            <a:prstGeom prst="rightBracket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95872" y="3818201"/>
            <a:ext cx="4465640" cy="1812093"/>
            <a:chOff x="5097016" y="4065179"/>
            <a:chExt cx="4465640" cy="1812093"/>
          </a:xfrm>
        </p:grpSpPr>
        <p:grpSp>
          <p:nvGrpSpPr>
            <p:cNvPr id="16" name="그룹 15"/>
            <p:cNvGrpSpPr/>
            <p:nvPr/>
          </p:nvGrpSpPr>
          <p:grpSpPr>
            <a:xfrm>
              <a:off x="5248960" y="4065180"/>
              <a:ext cx="1812092" cy="1812092"/>
              <a:chOff x="5595367" y="2697028"/>
              <a:chExt cx="1956108" cy="1956108"/>
            </a:xfrm>
            <a:solidFill>
              <a:schemeClr val="accent4"/>
            </a:solidFill>
          </p:grpSpPr>
          <p:sp>
            <p:nvSpPr>
              <p:cNvPr id="13" name="타원 12"/>
              <p:cNvSpPr/>
              <p:nvPr/>
            </p:nvSpPr>
            <p:spPr>
              <a:xfrm>
                <a:off x="5595367" y="2697028"/>
                <a:ext cx="1956108" cy="1956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 b="1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62942" y="3382694"/>
                <a:ext cx="1620957" cy="52322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schemeClr val="bg1"/>
                    </a:solidFill>
                  </a:rPr>
                  <a:t>콤팩트화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7557180" y="4065179"/>
              <a:ext cx="1812092" cy="181209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b="1" dirty="0" smtClean="0"/>
                <a:t>단순화</a:t>
              </a:r>
              <a:endParaRPr lang="ko-KR" altLang="en-US" sz="2800" b="1" dirty="0"/>
            </a:p>
          </p:txBody>
        </p:sp>
        <p:sp>
          <p:nvSpPr>
            <p:cNvPr id="19" name="덧셈 기호 18"/>
            <p:cNvSpPr/>
            <p:nvPr/>
          </p:nvSpPr>
          <p:spPr>
            <a:xfrm>
              <a:off x="7063044" y="4725153"/>
              <a:ext cx="492144" cy="492144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오른쪽 대괄호 21"/>
            <p:cNvSpPr/>
            <p:nvPr/>
          </p:nvSpPr>
          <p:spPr>
            <a:xfrm>
              <a:off x="9489504" y="4485514"/>
              <a:ext cx="73152" cy="914400"/>
            </a:xfrm>
            <a:prstGeom prst="rightBracket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>
            <a:xfrm>
              <a:off x="5097016" y="4514025"/>
              <a:ext cx="73152" cy="914400"/>
            </a:xfrm>
            <a:prstGeom prst="leftBracket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아래쪽 화살표 31"/>
          <p:cNvSpPr/>
          <p:nvPr/>
        </p:nvSpPr>
        <p:spPr>
          <a:xfrm>
            <a:off x="6731336" y="3261177"/>
            <a:ext cx="1153272" cy="67187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06474" y="2060848"/>
            <a:ext cx="4147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기존의 각종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보호계전기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IED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내부 프로그램에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로직화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blog.phoenixcontact.com/marketing-ae/wp-content/uploads/sites/9/2015/08/IEC618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39" r="20403"/>
          <a:stretch/>
        </p:blipFill>
        <p:spPr bwMode="auto">
          <a:xfrm>
            <a:off x="0" y="1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8874" y="2420889"/>
            <a:ext cx="5088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IEC61850?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프로토콜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4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74988" y="917327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프로토콜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ttps://t1.daumcdn.net/thumb/R1280x0/?fname=http://t1.daumcdn.net/brunch/service/user/1nDb/image/ZR4WOxSR0LAhVeCoMGdb4DE1w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70" b="100000" l="2188" r="100000">
                        <a14:foregroundMark x1="19453" y1="90463" x2="18750" y2="28050"/>
                        <a14:foregroundMark x1="48438" y1="29453" x2="48438" y2="29453"/>
                        <a14:foregroundMark x1="50391" y1="76718" x2="50391" y2="76718"/>
                        <a14:foregroundMark x1="63047" y1="59888" x2="63047" y2="59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13" y="3717032"/>
            <a:ext cx="529969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00710" y="42739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언어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3577" y="5746948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language</a:t>
            </a:r>
            <a:endParaRPr lang="ko-KR" altLang="en-US" sz="2000" dirty="0"/>
          </a:p>
        </p:txBody>
      </p:sp>
      <p:sp>
        <p:nvSpPr>
          <p:cNvPr id="39" name="타원 38"/>
          <p:cNvSpPr/>
          <p:nvPr/>
        </p:nvSpPr>
        <p:spPr>
          <a:xfrm>
            <a:off x="2795011" y="1724595"/>
            <a:ext cx="1812092" cy="1812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/>
              <a:t>송신기</a:t>
            </a:r>
            <a:endParaRPr lang="ko-KR" altLang="en-US" sz="2800" b="1" dirty="0"/>
          </a:p>
        </p:txBody>
      </p:sp>
      <p:sp>
        <p:nvSpPr>
          <p:cNvPr id="40" name="타원 39"/>
          <p:cNvSpPr/>
          <p:nvPr/>
        </p:nvSpPr>
        <p:spPr>
          <a:xfrm>
            <a:off x="5679295" y="1724595"/>
            <a:ext cx="1812092" cy="18120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/>
              <a:t>수신기</a:t>
            </a:r>
            <a:endParaRPr lang="ko-KR" altLang="en-US" sz="2800" b="1" dirty="0"/>
          </a:p>
        </p:txBody>
      </p:sp>
      <p:sp>
        <p:nvSpPr>
          <p:cNvPr id="42" name="왼쪽 대괄호 41"/>
          <p:cNvSpPr/>
          <p:nvPr/>
        </p:nvSpPr>
        <p:spPr>
          <a:xfrm>
            <a:off x="2578987" y="2173441"/>
            <a:ext cx="73152" cy="91440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대괄호 42"/>
          <p:cNvSpPr/>
          <p:nvPr/>
        </p:nvSpPr>
        <p:spPr>
          <a:xfrm>
            <a:off x="7603829" y="2173441"/>
            <a:ext cx="73152" cy="914400"/>
          </a:xfrm>
          <a:prstGeom prst="rightBracket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700887" y="2173441"/>
            <a:ext cx="978408" cy="5566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왼쪽 화살표 43"/>
          <p:cNvSpPr/>
          <p:nvPr/>
        </p:nvSpPr>
        <p:spPr>
          <a:xfrm>
            <a:off x="4607103" y="2511647"/>
            <a:ext cx="978408" cy="57619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726287" y="19168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</a:rPr>
              <a:t>약속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988" y="917327"/>
            <a:ext cx="5051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프로토콜의 출현 과정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6536" y="1916832"/>
            <a:ext cx="8426080" cy="1800200"/>
            <a:chOff x="776536" y="2662904"/>
            <a:chExt cx="8426080" cy="1800200"/>
          </a:xfrm>
        </p:grpSpPr>
        <p:sp>
          <p:nvSpPr>
            <p:cNvPr id="6" name="왼쪽 대괄호 5"/>
            <p:cNvSpPr/>
            <p:nvPr/>
          </p:nvSpPr>
          <p:spPr>
            <a:xfrm>
              <a:off x="776536" y="3105804"/>
              <a:ext cx="73152" cy="9144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오른쪽 대괄호 6"/>
            <p:cNvSpPr/>
            <p:nvPr/>
          </p:nvSpPr>
          <p:spPr>
            <a:xfrm>
              <a:off x="9129464" y="3105804"/>
              <a:ext cx="73152" cy="914400"/>
            </a:xfrm>
            <a:prstGeom prst="rightBracket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65503" y="2662904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+mj-ea"/>
                  <a:ea typeface="+mj-ea"/>
                </a:rPr>
                <a:t>IEC 60870</a:t>
              </a:r>
              <a:endParaRPr lang="ko-KR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089477" y="2662904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+mj-ea"/>
                  <a:ea typeface="+mj-ea"/>
                </a:rPr>
                <a:t>DNP</a:t>
              </a:r>
              <a:endParaRPr lang="ko-KR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013451" y="2662904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+mj-ea"/>
                  <a:ea typeface="+mj-ea"/>
                </a:rPr>
                <a:t>UCA</a:t>
              </a:r>
            </a:p>
            <a:p>
              <a:pPr algn="ctr"/>
              <a:r>
                <a:rPr lang="en-US" altLang="ko-KR" sz="2800" b="1" dirty="0" smtClean="0">
                  <a:latin typeface="+mj-ea"/>
                  <a:ea typeface="+mj-ea"/>
                </a:rPr>
                <a:t>2.0</a:t>
              </a:r>
              <a:endParaRPr lang="ko-KR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" name="덧셈 기호 10"/>
            <p:cNvSpPr/>
            <p:nvPr/>
          </p:nvSpPr>
          <p:spPr>
            <a:xfrm>
              <a:off x="3281518" y="3316932"/>
              <a:ext cx="492144" cy="492144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" name="덧셈 기호 11"/>
            <p:cNvSpPr/>
            <p:nvPr/>
          </p:nvSpPr>
          <p:spPr>
            <a:xfrm>
              <a:off x="6205492" y="3316932"/>
              <a:ext cx="492144" cy="492144"/>
            </a:xfrm>
            <a:prstGeom prst="mathPlu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3" name="아래쪽 화살표 12"/>
          <p:cNvSpPr/>
          <p:nvPr/>
        </p:nvSpPr>
        <p:spPr>
          <a:xfrm>
            <a:off x="4425765" y="3861048"/>
            <a:ext cx="1153272" cy="67187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96355" y="4700399"/>
            <a:ext cx="1812092" cy="1812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IEC</a:t>
            </a: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61850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87762" y="4700399"/>
            <a:ext cx="1812092" cy="18120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DNP</a:t>
            </a: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3.0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0" name="왼쪽 대괄호 19"/>
          <p:cNvSpPr/>
          <p:nvPr/>
        </p:nvSpPr>
        <p:spPr>
          <a:xfrm>
            <a:off x="3898280" y="5149245"/>
            <a:ext cx="73152" cy="91440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>
            <a:off x="8912296" y="5149245"/>
            <a:ext cx="73152" cy="914400"/>
          </a:xfrm>
          <a:prstGeom prst="rightBracket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1451" y="1952836"/>
            <a:ext cx="8487279" cy="2952328"/>
            <a:chOff x="2504728" y="1952836"/>
            <a:chExt cx="8487279" cy="2952328"/>
          </a:xfrm>
        </p:grpSpPr>
        <p:sp>
          <p:nvSpPr>
            <p:cNvPr id="6" name="TextBox 5"/>
            <p:cNvSpPr txBox="1"/>
            <p:nvPr/>
          </p:nvSpPr>
          <p:spPr>
            <a:xfrm>
              <a:off x="5700174" y="4139498"/>
              <a:ext cx="3039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+mj-ea"/>
                  <a:ea typeface="+mj-ea"/>
                </a:rPr>
                <a:t>EMS</a:t>
              </a:r>
              <a:r>
                <a:rPr lang="en-US" altLang="ko-KR" sz="28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800" dirty="0" err="1" smtClean="0">
                  <a:solidFill>
                    <a:schemeClr val="tx2"/>
                  </a:solidFill>
                  <a:latin typeface="+mj-ea"/>
                  <a:ea typeface="+mj-ea"/>
                </a:rPr>
                <a:t>원격소</a:t>
              </a:r>
              <a:r>
                <a:rPr lang="ko-KR" altLang="en-US" sz="2800" dirty="0" smtClean="0">
                  <a:solidFill>
                    <a:schemeClr val="tx2"/>
                  </a:solidFill>
                  <a:latin typeface="+mj-ea"/>
                  <a:ea typeface="+mj-ea"/>
                </a:rPr>
                <a:t> 장치</a:t>
              </a:r>
              <a:endParaRPr lang="en-US" altLang="ko-KR" sz="2800" dirty="0" smtClean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왼쪽 중괄호 6"/>
            <p:cNvSpPr/>
            <p:nvPr/>
          </p:nvSpPr>
          <p:spPr>
            <a:xfrm>
              <a:off x="4968015" y="1952836"/>
              <a:ext cx="431784" cy="2952328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0174" y="2195282"/>
              <a:ext cx="5291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2"/>
                  </a:solidFill>
                </a:rPr>
                <a:t>가장 </a:t>
              </a:r>
              <a:r>
                <a:rPr lang="ko-KR" altLang="en-US" sz="2800" dirty="0" smtClean="0">
                  <a:solidFill>
                    <a:srgbClr val="0070C0"/>
                  </a:solidFill>
                </a:rPr>
                <a:t>보편</a:t>
              </a:r>
              <a:r>
                <a:rPr lang="ko-KR" altLang="en-US" sz="2800" dirty="0" smtClean="0">
                  <a:solidFill>
                    <a:schemeClr val="tx2"/>
                  </a:solidFill>
                </a:rPr>
                <a:t>적인 프로토콜 </a:t>
              </a:r>
              <a:r>
                <a:rPr lang="en-US" altLang="ko-KR" sz="2800" dirty="0" smtClean="0">
                  <a:solidFill>
                    <a:srgbClr val="0070C0"/>
                  </a:solidFill>
                  <a:latin typeface="+mj-ea"/>
                  <a:ea typeface="+mj-ea"/>
                </a:rPr>
                <a:t>(88%)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00174" y="3167390"/>
              <a:ext cx="4767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+mj-ea"/>
                  <a:ea typeface="+mj-ea"/>
                </a:rPr>
                <a:t>SCADA</a:t>
              </a:r>
              <a:r>
                <a:rPr lang="en-US" altLang="ko-KR" sz="2800" dirty="0" smtClean="0">
                  <a:solidFill>
                    <a:schemeClr val="tx2"/>
                  </a:solidFill>
                </a:rPr>
                <a:t> </a:t>
              </a:r>
              <a:r>
                <a:rPr lang="ko-KR" altLang="en-US" sz="2800" dirty="0" smtClean="0">
                  <a:solidFill>
                    <a:schemeClr val="tx2"/>
                  </a:solidFill>
                </a:rPr>
                <a:t>다기능 </a:t>
              </a:r>
              <a:r>
                <a:rPr lang="ko-KR" altLang="en-US" sz="2800" dirty="0" err="1" smtClean="0">
                  <a:solidFill>
                    <a:schemeClr val="tx2"/>
                  </a:solidFill>
                </a:rPr>
                <a:t>원격소</a:t>
              </a:r>
              <a:r>
                <a:rPr lang="ko-KR" altLang="en-US" sz="2800" dirty="0" smtClean="0">
                  <a:solidFill>
                    <a:schemeClr val="tx2"/>
                  </a:solidFill>
                </a:rPr>
                <a:t> 장치</a:t>
              </a:r>
              <a:endParaRPr lang="en-US" altLang="ko-KR" sz="2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4728" y="2425080"/>
              <a:ext cx="2242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DNP 3.0</a:t>
              </a:r>
              <a:endParaRPr lang="ko-KR" altLang="en-US" sz="4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526551" y="2384892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526551" y="3357000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526551" y="4329108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3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7243" y="1952836"/>
            <a:ext cx="10017225" cy="2952328"/>
            <a:chOff x="2207492" y="1952836"/>
            <a:chExt cx="10017225" cy="2952328"/>
          </a:xfrm>
        </p:grpSpPr>
        <p:sp>
          <p:nvSpPr>
            <p:cNvPr id="7" name="TextBox 6"/>
            <p:cNvSpPr txBox="1"/>
            <p:nvPr/>
          </p:nvSpPr>
          <p:spPr>
            <a:xfrm>
              <a:off x="5700174" y="4139498"/>
              <a:ext cx="5333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시장 지배력은 아직 초창기 수준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968015" y="1952836"/>
              <a:ext cx="431784" cy="2952328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00174" y="2195282"/>
              <a:ext cx="6524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LAN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과 같은 네트워크를 </a:t>
              </a:r>
              <a:r>
                <a:rPr lang="ko-KR" altLang="en-US" sz="2800" dirty="0" err="1" smtClean="0">
                  <a:solidFill>
                    <a:schemeClr val="accent6"/>
                  </a:solidFill>
                </a:rPr>
                <a:t>염두하여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 개발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174" y="3167390"/>
              <a:ext cx="5777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6"/>
                  </a:solidFill>
                </a:rPr>
                <a:t>전력 산업과 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IT</a:t>
              </a:r>
              <a:r>
                <a:rPr lang="ko-KR" altLang="en-US" sz="2800" dirty="0" smtClean="0">
                  <a:solidFill>
                    <a:schemeClr val="accent1"/>
                  </a:solidFill>
                </a:rPr>
                <a:t>산업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의 본격적 만남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7492" y="2420382"/>
              <a:ext cx="2836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900" b="1" dirty="0">
                  <a:solidFill>
                    <a:schemeClr val="accent6">
                      <a:lumMod val="75000"/>
                    </a:schemeClr>
                  </a:solidFill>
                  <a:latin typeface="+mj-ea"/>
                </a:rPr>
                <a:t>IEC 61850</a:t>
              </a:r>
              <a:endParaRPr lang="ko-KR" altLang="en-US" sz="3900" b="1" dirty="0">
                <a:solidFill>
                  <a:schemeClr val="accent6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26551" y="238489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526551" y="335700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26551" y="432910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3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file10.uf.tistory.com/image/2217F83C5448A53718C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89" r="9680"/>
          <a:stretch/>
        </p:blipFill>
        <p:spPr bwMode="auto">
          <a:xfrm>
            <a:off x="1" y="-2878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01012" y="2420889"/>
            <a:ext cx="7503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변전소는 현재 어디까지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2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5229832" y="548680"/>
            <a:ext cx="3683608" cy="5652628"/>
            <a:chOff x="5385048" y="512676"/>
            <a:chExt cx="3683608" cy="5652628"/>
          </a:xfrm>
        </p:grpSpPr>
        <p:sp>
          <p:nvSpPr>
            <p:cNvPr id="5" name="TextBox 4"/>
            <p:cNvSpPr txBox="1"/>
            <p:nvPr/>
          </p:nvSpPr>
          <p:spPr>
            <a:xfrm>
              <a:off x="6117207" y="3635442"/>
              <a:ext cx="15167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IED190</a:t>
              </a:r>
            </a:p>
          </p:txBody>
        </p:sp>
        <p:sp>
          <p:nvSpPr>
            <p:cNvPr id="6" name="왼쪽 중괄호 5"/>
            <p:cNvSpPr/>
            <p:nvPr/>
          </p:nvSpPr>
          <p:spPr>
            <a:xfrm>
              <a:off x="5385048" y="1448780"/>
              <a:ext cx="431784" cy="4716524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7207" y="16912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</a:rPr>
                <a:t>광케이블</a:t>
              </a:r>
              <a:endParaRPr lang="en-US" altLang="ko-KR" sz="2800" dirty="0" smtClean="0">
                <a:solidFill>
                  <a:schemeClr val="accent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7207" y="2663334"/>
              <a:ext cx="2951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</a:rPr>
                <a:t>디지털 신호 처리</a:t>
              </a:r>
              <a:endParaRPr lang="en-US" altLang="ko-KR" sz="2800" dirty="0" smtClean="0">
                <a:solidFill>
                  <a:schemeClr val="accent5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5048" y="512676"/>
              <a:ext cx="3373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5"/>
                  </a:solidFill>
                  <a:latin typeface="+mj-ea"/>
                </a:rPr>
                <a:t>디지털 변전소</a:t>
              </a:r>
              <a:endParaRPr lang="ko-KR" altLang="en-US" sz="4000" b="1" dirty="0">
                <a:solidFill>
                  <a:schemeClr val="accent5"/>
                </a:solidFill>
                <a:latin typeface="+mj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3584" y="1880836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43584" y="2852944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943584" y="3825052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7207" y="4509120"/>
              <a:ext cx="28184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논리적 프로그램</a:t>
              </a:r>
              <a:endParaRPr lang="en-US" altLang="ko-KR" sz="2800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43584" y="4698730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7207" y="5301208"/>
              <a:ext cx="2520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IED </a:t>
              </a:r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내부 </a:t>
              </a:r>
              <a:r>
                <a:rPr lang="ko-KR" altLang="en-US" sz="2800" dirty="0" err="1" smtClean="0">
                  <a:solidFill>
                    <a:schemeClr val="accent5"/>
                  </a:solidFill>
                  <a:latin typeface="+mj-ea"/>
                  <a:ea typeface="+mj-ea"/>
                </a:rPr>
                <a:t>로직</a:t>
              </a:r>
              <a:endParaRPr lang="en-US" altLang="ko-KR" sz="2800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943584" y="5490818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69281" y="548680"/>
            <a:ext cx="4134052" cy="5652628"/>
            <a:chOff x="1124497" y="702286"/>
            <a:chExt cx="4134052" cy="5652628"/>
          </a:xfrm>
        </p:grpSpPr>
        <p:sp>
          <p:nvSpPr>
            <p:cNvPr id="17" name="TextBox 16"/>
            <p:cNvSpPr txBox="1"/>
            <p:nvPr/>
          </p:nvSpPr>
          <p:spPr>
            <a:xfrm>
              <a:off x="1856656" y="3825052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각종 </a:t>
              </a:r>
              <a:r>
                <a:rPr lang="ko-KR" altLang="en-US" sz="2800" dirty="0" err="1" smtClean="0">
                  <a:solidFill>
                    <a:schemeClr val="accent5"/>
                  </a:solidFill>
                  <a:latin typeface="+mj-ea"/>
                  <a:ea typeface="+mj-ea"/>
                </a:rPr>
                <a:t>계전기</a:t>
              </a:r>
              <a:endParaRPr lang="en-US" altLang="ko-KR" sz="2800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왼쪽 중괄호 17"/>
            <p:cNvSpPr/>
            <p:nvPr/>
          </p:nvSpPr>
          <p:spPr>
            <a:xfrm>
              <a:off x="1124497" y="1638390"/>
              <a:ext cx="431784" cy="4716524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6656" y="18808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</a:rPr>
                <a:t>하드와이어</a:t>
              </a:r>
              <a:endParaRPr lang="en-US" altLang="ko-KR" sz="2800" dirty="0" smtClean="0">
                <a:solidFill>
                  <a:schemeClr val="accent5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656" y="285294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</a:rPr>
                <a:t>아날로그 신호 처리</a:t>
              </a:r>
              <a:endParaRPr lang="en-US" altLang="ko-KR" sz="2800" dirty="0" smtClean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4497" y="702286"/>
              <a:ext cx="280076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900" b="1" dirty="0" smtClean="0">
                  <a:solidFill>
                    <a:schemeClr val="accent5"/>
                  </a:solidFill>
                  <a:latin typeface="+mj-ea"/>
                </a:rPr>
                <a:t>기존 변전소</a:t>
              </a:r>
              <a:endParaRPr lang="ko-KR" altLang="en-US" sz="3900" b="1" dirty="0">
                <a:solidFill>
                  <a:schemeClr val="accent5"/>
                </a:solidFill>
                <a:latin typeface="+mj-ea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683033" y="2070446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683033" y="3042554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683033" y="4014662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6656" y="4698730"/>
              <a:ext cx="3401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전기</a:t>
              </a:r>
              <a:r>
                <a:rPr lang="en-US" altLang="ko-KR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기계적 시퀀스</a:t>
              </a:r>
              <a:endParaRPr lang="en-US" altLang="ko-KR" sz="2800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683033" y="4888340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6656" y="5490818"/>
              <a:ext cx="3177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5"/>
                  </a:solidFill>
                  <a:latin typeface="+mj-ea"/>
                  <a:ea typeface="+mj-ea"/>
                </a:rPr>
                <a:t>복잡한 하드와이어</a:t>
              </a:r>
              <a:endParaRPr lang="en-US" altLang="ko-KR" sz="2800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683033" y="5680428"/>
              <a:ext cx="144000" cy="14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1793511" y="1531640"/>
            <a:ext cx="304332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</a:rPr>
              <a:t>하드웨어 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비용</a:t>
            </a:r>
            <a:r>
              <a:rPr lang="ko-KR" altLang="en-US" sz="2400" b="1" dirty="0" smtClean="0">
                <a:solidFill>
                  <a:schemeClr val="accent5"/>
                </a:solidFill>
              </a:rPr>
              <a:t>절감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4648" y="2503748"/>
            <a:ext cx="322731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신뢰성</a:t>
            </a:r>
            <a:r>
              <a:rPr lang="ko-KR" altLang="en-US" sz="2400" b="1" dirty="0" smtClean="0">
                <a:solidFill>
                  <a:schemeClr val="accent5"/>
                </a:solidFill>
              </a:rPr>
              <a:t> 확보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84648" y="3475856"/>
            <a:ext cx="304332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</a:rPr>
              <a:t>기능의 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통합화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 smtClean="0">
                <a:solidFill>
                  <a:schemeClr val="accent5"/>
                </a:solidFill>
              </a:rPr>
              <a:t>정보 공유화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84648" y="4349534"/>
            <a:ext cx="322731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</a:rPr>
              <a:t>설비 기능 변경</a:t>
            </a:r>
            <a:endParaRPr lang="en-US" altLang="ko-KR" sz="2400" b="1" dirty="0">
              <a:solidFill>
                <a:schemeClr val="accent5"/>
              </a:solidFill>
            </a:endParaRPr>
          </a:p>
          <a:p>
            <a:r>
              <a:rPr lang="ko-KR" altLang="en-US" sz="2400" b="1" dirty="0" smtClean="0">
                <a:solidFill>
                  <a:schemeClr val="accent5"/>
                </a:solidFill>
              </a:rPr>
              <a:t>조정에 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유연</a:t>
            </a:r>
            <a:endParaRPr lang="en-US" altLang="ko-KR" sz="2400" b="1" dirty="0" smtClean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84648" y="5141622"/>
            <a:ext cx="304332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단순화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,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집적화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r>
              <a:rPr lang="ko-KR" altLang="en-US" sz="2400" b="1" dirty="0" smtClean="0">
                <a:solidFill>
                  <a:schemeClr val="accent5"/>
                </a:solidFill>
              </a:rPr>
              <a:t>신기술 적용 용이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8002" y="437728"/>
            <a:ext cx="3043324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5"/>
                </a:solidFill>
              </a:rPr>
              <a:t>장점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6536" y="2132856"/>
            <a:ext cx="8426080" cy="1800200"/>
            <a:chOff x="776536" y="1340768"/>
            <a:chExt cx="8426080" cy="1800200"/>
          </a:xfrm>
        </p:grpSpPr>
        <p:sp>
          <p:nvSpPr>
            <p:cNvPr id="8" name="왼쪽 대괄호 7"/>
            <p:cNvSpPr/>
            <p:nvPr/>
          </p:nvSpPr>
          <p:spPr>
            <a:xfrm>
              <a:off x="776536" y="1783668"/>
              <a:ext cx="73152" cy="9144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오른쪽 대괄호 8"/>
            <p:cNvSpPr/>
            <p:nvPr/>
          </p:nvSpPr>
          <p:spPr>
            <a:xfrm>
              <a:off x="9129464" y="1783668"/>
              <a:ext cx="73152" cy="914400"/>
            </a:xfrm>
            <a:prstGeom prst="rightBracket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65503" y="1340768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산청</a:t>
              </a:r>
              <a:endParaRPr lang="en-US" altLang="ko-KR" sz="2100" b="1" dirty="0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변전소</a:t>
              </a:r>
              <a:endParaRPr lang="en-US" altLang="ko-KR" sz="21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2100" b="1" dirty="0" smtClean="0">
                  <a:latin typeface="+mj-ea"/>
                  <a:ea typeface="+mj-ea"/>
                </a:rPr>
                <a:t>154kV </a:t>
              </a:r>
              <a:r>
                <a:rPr lang="ko-KR" altLang="en-US" sz="2100" b="1" dirty="0" err="1" smtClean="0">
                  <a:latin typeface="+mj-ea"/>
                  <a:ea typeface="+mj-ea"/>
                </a:rPr>
                <a:t>주변압기</a:t>
              </a:r>
              <a:endParaRPr lang="ko-KR" altLang="en-US" sz="2100" b="1" dirty="0">
                <a:latin typeface="+mj-ea"/>
                <a:ea typeface="+mj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089477" y="134076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 err="1" smtClean="0">
                  <a:latin typeface="+mj-ea"/>
                  <a:ea typeface="+mj-ea"/>
                </a:rPr>
                <a:t>신울산</a:t>
              </a:r>
              <a:r>
                <a:rPr lang="ko-KR" altLang="en-US" sz="2100" b="1" dirty="0" smtClean="0">
                  <a:latin typeface="+mj-ea"/>
                  <a:ea typeface="+mj-ea"/>
                </a:rPr>
                <a:t> 변전소</a:t>
              </a:r>
              <a:endParaRPr lang="en-US" altLang="ko-KR" sz="21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2100" b="1" dirty="0" smtClean="0">
                  <a:latin typeface="+mj-ea"/>
                  <a:ea typeface="+mj-ea"/>
                </a:rPr>
                <a:t>345kV </a:t>
              </a:r>
              <a:r>
                <a:rPr lang="ko-KR" altLang="en-US" sz="2100" b="1" dirty="0" err="1" smtClean="0">
                  <a:latin typeface="+mj-ea"/>
                  <a:ea typeface="+mj-ea"/>
                </a:rPr>
                <a:t>주변압기</a:t>
              </a:r>
              <a:endParaRPr lang="ko-KR" altLang="en-US" sz="2100" b="1" dirty="0">
                <a:latin typeface="+mj-ea"/>
                <a:ea typeface="+mj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013451" y="1340768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latin typeface="+mj-ea"/>
                  <a:ea typeface="+mj-ea"/>
                </a:rPr>
                <a:t>154kV</a:t>
              </a:r>
            </a:p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송전선로</a:t>
              </a:r>
              <a:endParaRPr lang="ko-KR" altLang="en-US" sz="2100" b="1" dirty="0">
                <a:latin typeface="+mj-ea"/>
                <a:ea typeface="+mj-ea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3224808" y="1998552"/>
              <a:ext cx="611736" cy="48463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177136" y="1998552"/>
              <a:ext cx="611736" cy="4846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74988" y="917327"/>
            <a:ext cx="6226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4"/>
                </a:solidFill>
                <a:latin typeface="+mj-ea"/>
                <a:ea typeface="+mj-ea"/>
              </a:rPr>
              <a:t>디지털 변전소의 추진 현황</a:t>
            </a:r>
            <a:endParaRPr lang="ko-KR" altLang="en-US" sz="4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1165503" y="4784378"/>
            <a:ext cx="1267217" cy="6871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88660" y="4227847"/>
            <a:ext cx="5404700" cy="1800200"/>
            <a:chOff x="4009192" y="4227847"/>
            <a:chExt cx="5404700" cy="1800200"/>
          </a:xfrm>
        </p:grpSpPr>
        <p:sp>
          <p:nvSpPr>
            <p:cNvPr id="21" name="왼쪽 대괄호 20"/>
            <p:cNvSpPr/>
            <p:nvPr/>
          </p:nvSpPr>
          <p:spPr>
            <a:xfrm>
              <a:off x="4009192" y="4670747"/>
              <a:ext cx="73152" cy="9144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" name="오른쪽 대괄호 21"/>
            <p:cNvSpPr/>
            <p:nvPr/>
          </p:nvSpPr>
          <p:spPr>
            <a:xfrm>
              <a:off x="9340740" y="4670747"/>
              <a:ext cx="73152" cy="914400"/>
            </a:xfrm>
            <a:prstGeom prst="rightBracket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373807" y="4227847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모든</a:t>
              </a:r>
              <a:endParaRPr lang="en-US" altLang="ko-KR" sz="2100" b="1" dirty="0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변전소</a:t>
              </a:r>
              <a:endParaRPr lang="ko-KR" altLang="en-US" sz="2100" b="1" dirty="0">
                <a:latin typeface="+mj-ea"/>
                <a:ea typeface="+mj-ea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49077" y="4227847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latin typeface="+mj-ea"/>
                  <a:ea typeface="+mj-ea"/>
                </a:rPr>
                <a:t>IEC</a:t>
              </a:r>
            </a:p>
            <a:p>
              <a:pPr algn="ctr"/>
              <a:r>
                <a:rPr lang="en-US" altLang="ko-KR" sz="2100" b="1" dirty="0" smtClean="0">
                  <a:latin typeface="+mj-ea"/>
                  <a:ea typeface="+mj-ea"/>
                </a:rPr>
                <a:t>61850</a:t>
              </a:r>
            </a:p>
            <a:p>
              <a:pPr algn="ctr"/>
              <a:r>
                <a:rPr lang="ko-KR" altLang="en-US" sz="2100" b="1" dirty="0" smtClean="0">
                  <a:latin typeface="+mj-ea"/>
                  <a:ea typeface="+mj-ea"/>
                </a:rPr>
                <a:t>기반</a:t>
              </a:r>
              <a:r>
                <a:rPr lang="en-US" altLang="ko-KR" sz="2100" b="1" dirty="0">
                  <a:latin typeface="+mj-ea"/>
                  <a:ea typeface="+mj-ea"/>
                </a:rPr>
                <a:t> </a:t>
              </a:r>
              <a:r>
                <a:rPr lang="en-US" altLang="ko-KR" sz="2100" b="1" dirty="0" smtClean="0">
                  <a:latin typeface="+mj-ea"/>
                  <a:ea typeface="+mj-ea"/>
                </a:rPr>
                <a:t>SA</a:t>
              </a:r>
              <a:r>
                <a:rPr lang="ko-KR" altLang="en-US" sz="2100" b="1" dirty="0" smtClean="0">
                  <a:latin typeface="+mj-ea"/>
                  <a:ea typeface="+mj-ea"/>
                </a:rPr>
                <a:t>시스템</a:t>
              </a:r>
              <a:endParaRPr lang="ko-KR" altLang="en-US" sz="2100" b="1" dirty="0">
                <a:latin typeface="+mj-ea"/>
                <a:ea typeface="+mj-ea"/>
              </a:endParaRPr>
            </a:p>
          </p:txBody>
        </p:sp>
        <p:sp>
          <p:nvSpPr>
            <p:cNvPr id="27" name="덧셈 기호 26"/>
            <p:cNvSpPr/>
            <p:nvPr/>
          </p:nvSpPr>
          <p:spPr>
            <a:xfrm>
              <a:off x="6465470" y="4881875"/>
              <a:ext cx="492144" cy="492144"/>
            </a:xfrm>
            <a:prstGeom prst="mathPlu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file10.uf.tistory.com/image/2217F83C5448A53718C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89" r="9680"/>
          <a:stretch/>
        </p:blipFill>
        <p:spPr bwMode="auto">
          <a:xfrm>
            <a:off x="1" y="-2878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3784" y="234826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추진 배경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3784" y="3284364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규격 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784" y="422046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특성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784" y="5156572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추진 현황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784" y="908720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2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10.uf.tistory.com/image/2217F83C5448A53718C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89" r="9680"/>
          <a:stretch/>
        </p:blipFill>
        <p:spPr bwMode="auto">
          <a:xfrm>
            <a:off x="1" y="-2878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411" y="2420889"/>
            <a:ext cx="814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변전소는 어떻게 나왔을까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2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storyfish.co.kr/bbs/data/object/D7_98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3" y="2479550"/>
            <a:ext cx="4237534" cy="29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6.depositphotos.com/1025323/641/i/950/depositphotos_6412373-stock-photo-digital-circu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26" y="2479550"/>
            <a:ext cx="4237534" cy="293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1329" y="1357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아날로그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20963" y="135707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디지털</a:t>
            </a:r>
            <a:endParaRPr lang="ko-KR" altLang="en-US" sz="36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345020" y="1437922"/>
            <a:ext cx="1232049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917327"/>
            <a:ext cx="670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전력계통기술 </a:t>
            </a:r>
            <a:r>
              <a:rPr lang="ko-KR" altLang="en-US" sz="4000" b="1" dirty="0" err="1" smtClean="0"/>
              <a:t>트렌트의</a:t>
            </a:r>
            <a:r>
              <a:rPr lang="ko-KR" altLang="en-US" sz="4000" b="1" dirty="0" smtClean="0"/>
              <a:t> 변화</a:t>
            </a:r>
            <a:endParaRPr lang="ko-KR" altLang="en-US" sz="4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76536" y="2662904"/>
            <a:ext cx="8426080" cy="1800200"/>
            <a:chOff x="776536" y="2662904"/>
            <a:chExt cx="8426080" cy="1800200"/>
          </a:xfrm>
        </p:grpSpPr>
        <p:sp>
          <p:nvSpPr>
            <p:cNvPr id="6" name="왼쪽 대괄호 5"/>
            <p:cNvSpPr/>
            <p:nvPr/>
          </p:nvSpPr>
          <p:spPr>
            <a:xfrm>
              <a:off x="776536" y="3105804"/>
              <a:ext cx="73152" cy="9144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대괄호 6"/>
            <p:cNvSpPr/>
            <p:nvPr/>
          </p:nvSpPr>
          <p:spPr>
            <a:xfrm>
              <a:off x="9129464" y="3105804"/>
              <a:ext cx="73152" cy="914400"/>
            </a:xfrm>
            <a:prstGeom prst="rightBracket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165503" y="2662904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발전 </a:t>
              </a:r>
              <a:endParaRPr lang="en-US" altLang="ko-KR" sz="2800" b="1" dirty="0" smtClean="0"/>
            </a:p>
            <a:p>
              <a:pPr algn="ctr"/>
              <a:r>
                <a:rPr lang="ko-KR" altLang="en-US" sz="2800" b="1" dirty="0" smtClean="0"/>
                <a:t>분야</a:t>
              </a:r>
              <a:endParaRPr lang="ko-KR" altLang="en-US" sz="2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089477" y="2662904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신기술</a:t>
              </a:r>
              <a:endParaRPr lang="en-US" altLang="ko-KR" sz="2800" b="1" dirty="0" smtClean="0"/>
            </a:p>
            <a:p>
              <a:pPr algn="ctr"/>
              <a:r>
                <a:rPr lang="ko-KR" altLang="en-US" sz="2800" b="1" dirty="0" smtClean="0"/>
                <a:t>도입</a:t>
              </a:r>
              <a:endParaRPr lang="ko-KR" altLang="en-US" sz="2800" b="1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13451" y="2662904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 smtClean="0"/>
                <a:t>신재생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 smtClean="0"/>
                <a:t>에너지</a:t>
              </a:r>
              <a:endParaRPr lang="ko-KR" altLang="en-US" sz="2800" b="1" dirty="0"/>
            </a:p>
          </p:txBody>
        </p:sp>
        <p:sp>
          <p:nvSpPr>
            <p:cNvPr id="11" name="덧셈 기호 10"/>
            <p:cNvSpPr/>
            <p:nvPr/>
          </p:nvSpPr>
          <p:spPr>
            <a:xfrm>
              <a:off x="3281518" y="3316932"/>
              <a:ext cx="492144" cy="492144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덧셈 기호 11"/>
            <p:cNvSpPr/>
            <p:nvPr/>
          </p:nvSpPr>
          <p:spPr>
            <a:xfrm>
              <a:off x="6205492" y="3316932"/>
              <a:ext cx="492144" cy="492144"/>
            </a:xfrm>
            <a:prstGeom prst="mathPlu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3944888" y="3193812"/>
            <a:ext cx="2016224" cy="2016224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93160" y="3512690"/>
            <a:ext cx="2951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단방향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 전력 전송</a:t>
            </a:r>
            <a:endParaRPr lang="en-US" altLang="ko-K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양방향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 전력 전송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4498" y="5858108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신속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한 복구 능력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자가 치유 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시스템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1225" y="1950512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고객의 설비와 행태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수용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 가능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656" y="4777988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양질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의 전력 품질 공급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96186" y="3368674"/>
            <a:ext cx="288032" cy="2880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255449" y="4491319"/>
            <a:ext cx="191430" cy="1914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flipH="1">
            <a:off x="5469756" y="4003924"/>
            <a:ext cx="396000" cy="39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520952" y="3773140"/>
            <a:ext cx="864096" cy="864096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174785" y="3762683"/>
            <a:ext cx="272094" cy="2720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977548" y="4849996"/>
            <a:ext cx="125308" cy="125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28193" y="3084601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</a:rPr>
              <a:t>신속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</a:rPr>
              <a:t>한 검출 및 분석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2520" y="917327"/>
            <a:ext cx="670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</a:rPr>
              <a:t>전력계통기술 </a:t>
            </a:r>
            <a:r>
              <a:rPr lang="ko-KR" altLang="en-US" sz="4000" b="1" dirty="0" err="1" smtClean="0">
                <a:solidFill>
                  <a:schemeClr val="tx2"/>
                </a:solidFill>
              </a:rPr>
              <a:t>트렌트의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 변화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cxnSp>
        <p:nvCxnSpPr>
          <p:cNvPr id="91" name="직선 연결선 90"/>
          <p:cNvCxnSpPr>
            <a:stCxn id="27" idx="0"/>
            <a:endCxn id="24" idx="2"/>
          </p:cNvCxnSpPr>
          <p:nvPr/>
        </p:nvCxnSpPr>
        <p:spPr>
          <a:xfrm flipV="1">
            <a:off x="5040202" y="2473732"/>
            <a:ext cx="221067" cy="89494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1"/>
            <a:endCxn id="88" idx="3"/>
          </p:cNvCxnSpPr>
          <p:nvPr/>
        </p:nvCxnSpPr>
        <p:spPr>
          <a:xfrm flipH="1" flipV="1">
            <a:off x="3765352" y="3346211"/>
            <a:ext cx="449280" cy="45631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36" idx="3"/>
            <a:endCxn id="25" idx="3"/>
          </p:cNvCxnSpPr>
          <p:nvPr/>
        </p:nvCxnSpPr>
        <p:spPr>
          <a:xfrm flipH="1">
            <a:off x="3944888" y="4654715"/>
            <a:ext cx="338595" cy="3848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7" idx="4"/>
            <a:endCxn id="23" idx="0"/>
          </p:cNvCxnSpPr>
          <p:nvPr/>
        </p:nvCxnSpPr>
        <p:spPr>
          <a:xfrm>
            <a:off x="5040202" y="4975304"/>
            <a:ext cx="265735" cy="8828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7" idx="2"/>
            <a:endCxn id="20" idx="1"/>
          </p:cNvCxnSpPr>
          <p:nvPr/>
        </p:nvCxnSpPr>
        <p:spPr>
          <a:xfrm>
            <a:off x="5865756" y="4201924"/>
            <a:ext cx="527404" cy="32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229832" y="548680"/>
            <a:ext cx="3373039" cy="5652628"/>
            <a:chOff x="5385048" y="512676"/>
            <a:chExt cx="3373039" cy="5652628"/>
          </a:xfrm>
        </p:grpSpPr>
        <p:sp>
          <p:nvSpPr>
            <p:cNvPr id="4" name="TextBox 3"/>
            <p:cNvSpPr txBox="1"/>
            <p:nvPr/>
          </p:nvSpPr>
          <p:spPr>
            <a:xfrm>
              <a:off x="6117207" y="3635442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분산형</a:t>
              </a:r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 전원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5" name="왼쪽 중괄호 4"/>
            <p:cNvSpPr/>
            <p:nvPr/>
          </p:nvSpPr>
          <p:spPr>
            <a:xfrm>
              <a:off x="5385048" y="1448780"/>
              <a:ext cx="431784" cy="4716524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7207" y="169122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</a:rPr>
                <a:t>자가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 치유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7207" y="2663334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</a:rPr>
                <a:t>양방향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 통신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5048" y="512676"/>
              <a:ext cx="3373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6"/>
                  </a:solidFill>
                  <a:latin typeface="+mj-ea"/>
                </a:rPr>
                <a:t>미래의 </a:t>
              </a:r>
              <a:r>
                <a:rPr lang="ko-KR" altLang="en-US" sz="4000" b="1" dirty="0" err="1" smtClean="0">
                  <a:solidFill>
                    <a:schemeClr val="accent6"/>
                  </a:solidFill>
                  <a:latin typeface="+mj-ea"/>
                </a:rPr>
                <a:t>전력망</a:t>
              </a:r>
              <a:endParaRPr lang="ko-KR" altLang="en-US" sz="4000" b="1" dirty="0">
                <a:solidFill>
                  <a:schemeClr val="accent6"/>
                </a:solidFill>
                <a:latin typeface="+mj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943584" y="1880836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3584" y="2852944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43584" y="3825052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7207" y="4509120"/>
              <a:ext cx="1741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원격</a:t>
              </a:r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 진단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943584" y="4698730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7207" y="5301208"/>
              <a:ext cx="1741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자가</a:t>
              </a:r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 감시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943584" y="5490818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6576" y="548680"/>
            <a:ext cx="3373039" cy="5652628"/>
            <a:chOff x="5385048" y="512676"/>
            <a:chExt cx="3373039" cy="5652628"/>
          </a:xfrm>
        </p:grpSpPr>
        <p:sp>
          <p:nvSpPr>
            <p:cNvPr id="17" name="TextBox 16"/>
            <p:cNvSpPr txBox="1"/>
            <p:nvPr/>
          </p:nvSpPr>
          <p:spPr>
            <a:xfrm>
              <a:off x="6117207" y="3635442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accent6"/>
                  </a:solidFill>
                  <a:latin typeface="+mj-ea"/>
                  <a:ea typeface="+mj-ea"/>
                </a:rPr>
                <a:t>집중형</a:t>
              </a:r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 전원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왼쪽 중괄호 17"/>
            <p:cNvSpPr/>
            <p:nvPr/>
          </p:nvSpPr>
          <p:spPr>
            <a:xfrm>
              <a:off x="5385048" y="1448780"/>
              <a:ext cx="431784" cy="4716524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7207" y="169122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6"/>
                  </a:solidFill>
                </a:rPr>
                <a:t>수동 복구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7207" y="2663334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accent6"/>
                  </a:solidFill>
                </a:rPr>
                <a:t>단방향</a:t>
              </a:r>
              <a:r>
                <a:rPr lang="ko-KR" altLang="en-US" sz="2800" dirty="0" smtClean="0">
                  <a:solidFill>
                    <a:schemeClr val="accent6"/>
                  </a:solidFill>
                </a:rPr>
                <a:t> 통신</a:t>
              </a:r>
              <a:endParaRPr lang="en-US" altLang="ko-KR" sz="28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5048" y="512676"/>
              <a:ext cx="3373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6"/>
                  </a:solidFill>
                  <a:latin typeface="+mj-ea"/>
                </a:rPr>
                <a:t>기존의 </a:t>
              </a:r>
              <a:r>
                <a:rPr lang="ko-KR" altLang="en-US" sz="4000" b="1" dirty="0" err="1" smtClean="0">
                  <a:solidFill>
                    <a:schemeClr val="accent6"/>
                  </a:solidFill>
                  <a:latin typeface="+mj-ea"/>
                </a:rPr>
                <a:t>전력망</a:t>
              </a:r>
              <a:endParaRPr lang="ko-KR" altLang="en-US" sz="4000" b="1" dirty="0">
                <a:solidFill>
                  <a:schemeClr val="accent6"/>
                </a:solidFill>
                <a:latin typeface="+mj-ea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943584" y="1880836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43584" y="2852944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943584" y="3825052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17207" y="4509120"/>
              <a:ext cx="1741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수동 진단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943584" y="4698730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7207" y="5301208"/>
              <a:ext cx="1741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6"/>
                  </a:solidFill>
                  <a:latin typeface="+mj-ea"/>
                  <a:ea typeface="+mj-ea"/>
                </a:rPr>
                <a:t>수동 감시</a:t>
              </a:r>
              <a:endParaRPr lang="en-US" altLang="ko-KR" sz="2800" dirty="0" smtClean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943584" y="5490818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dn.ttgtmedia.com/visuals/ComputerWeekly/Hero%20Images/Operational-intelligence-fotol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21" t="-1" r="33940" b="-1"/>
          <a:stretch/>
        </p:blipFill>
        <p:spPr bwMode="auto">
          <a:xfrm>
            <a:off x="0" y="-626998"/>
            <a:ext cx="9906000" cy="748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6891" y="2420889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전력 기기의 지능화란 무엇일까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8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99159" y="1952836"/>
            <a:ext cx="5707682" cy="2952328"/>
            <a:chOff x="2099159" y="1952836"/>
            <a:chExt cx="5707682" cy="2952328"/>
          </a:xfrm>
        </p:grpSpPr>
        <p:sp>
          <p:nvSpPr>
            <p:cNvPr id="8" name="TextBox 7"/>
            <p:cNvSpPr txBox="1"/>
            <p:nvPr/>
          </p:nvSpPr>
          <p:spPr>
            <a:xfrm>
              <a:off x="5700174" y="4139498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accent3">
                      <a:lumMod val="75000"/>
                    </a:schemeClr>
                  </a:solidFill>
                </a:rPr>
                <a:t>고장 </a:t>
              </a:r>
              <a:r>
                <a:rPr lang="ko-KR" altLang="en-US" sz="28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예측성</a:t>
              </a:r>
              <a:endParaRPr lang="en-US" altLang="ko-KR" sz="28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왼쪽 중괄호 4"/>
            <p:cNvSpPr/>
            <p:nvPr/>
          </p:nvSpPr>
          <p:spPr>
            <a:xfrm>
              <a:off x="4968015" y="1952836"/>
              <a:ext cx="431784" cy="2952328"/>
            </a:xfrm>
            <a:prstGeom prst="leftBrace">
              <a:avLst>
                <a:gd name="adj1" fmla="val 8333"/>
                <a:gd name="adj2" fmla="val 27631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0174" y="219528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2"/>
                  </a:solidFill>
                </a:rPr>
                <a:t>수명</a:t>
              </a:r>
              <a:endParaRPr lang="en-US" altLang="ko-KR" sz="2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0174" y="31673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2"/>
                  </a:solidFill>
                </a:rPr>
                <a:t>기능성</a:t>
              </a:r>
              <a:endParaRPr lang="en-US" altLang="ko-KR" sz="2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9159" y="2179464"/>
              <a:ext cx="26148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tx2"/>
                  </a:solidFill>
                </a:rPr>
                <a:t>전력 기기의</a:t>
              </a:r>
              <a:endParaRPr lang="en-US" altLang="ko-KR" sz="3600" b="1" dirty="0" smtClean="0">
                <a:solidFill>
                  <a:schemeClr val="tx2"/>
                </a:solidFill>
              </a:endParaRPr>
            </a:p>
            <a:p>
              <a:r>
                <a:rPr lang="ko-KR" altLang="en-US" sz="3600" b="1" dirty="0" smtClean="0">
                  <a:solidFill>
                    <a:schemeClr val="tx2"/>
                  </a:solidFill>
                </a:rPr>
                <a:t>품질 척도</a:t>
              </a:r>
              <a:endParaRPr lang="ko-KR" altLang="en-US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526551" y="2384892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526551" y="3357000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526551" y="4329108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5124" name="Picture 4" descr="http://www.thekpm.com/news/photo/201603/5352_4976_5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8" y="3830542"/>
            <a:ext cx="8113414" cy="26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32520" y="917327"/>
            <a:ext cx="338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2"/>
                </a:solidFill>
              </a:rPr>
              <a:t>지능화 시스템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76536" y="1805025"/>
            <a:ext cx="8426080" cy="1800200"/>
            <a:chOff x="776536" y="2662904"/>
            <a:chExt cx="8426080" cy="1800200"/>
          </a:xfrm>
        </p:grpSpPr>
        <p:sp>
          <p:nvSpPr>
            <p:cNvPr id="27" name="왼쪽 대괄호 26"/>
            <p:cNvSpPr/>
            <p:nvPr/>
          </p:nvSpPr>
          <p:spPr>
            <a:xfrm>
              <a:off x="776536" y="3105804"/>
              <a:ext cx="73152" cy="9144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대괄호 27"/>
            <p:cNvSpPr/>
            <p:nvPr/>
          </p:nvSpPr>
          <p:spPr>
            <a:xfrm>
              <a:off x="9129464" y="3105804"/>
              <a:ext cx="73152" cy="914400"/>
            </a:xfrm>
            <a:prstGeom prst="rightBracket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165503" y="2662904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기</a:t>
              </a:r>
              <a:r>
                <a:rPr lang="ko-KR" altLang="en-US" sz="2800" b="1" dirty="0"/>
                <a:t>계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4089477" y="2662904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감각 기능</a:t>
              </a:r>
              <a:endParaRPr lang="ko-KR" altLang="en-US" sz="2800" b="1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013451" y="2662904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인식 능력</a:t>
              </a:r>
              <a:endParaRPr lang="ko-KR" altLang="en-US" sz="2800" b="1" dirty="0"/>
            </a:p>
          </p:txBody>
        </p:sp>
        <p:sp>
          <p:nvSpPr>
            <p:cNvPr id="32" name="덧셈 기호 31"/>
            <p:cNvSpPr/>
            <p:nvPr/>
          </p:nvSpPr>
          <p:spPr>
            <a:xfrm>
              <a:off x="3281518" y="3316932"/>
              <a:ext cx="492144" cy="492144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덧셈 기호 32"/>
            <p:cNvSpPr/>
            <p:nvPr/>
          </p:nvSpPr>
          <p:spPr>
            <a:xfrm>
              <a:off x="6205492" y="3316932"/>
              <a:ext cx="492144" cy="492144"/>
            </a:xfrm>
            <a:prstGeom prst="mathPlu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F16663"/>
      </a:dk1>
      <a:lt1>
        <a:srgbClr val="FFFFFF"/>
      </a:lt1>
      <a:dk2>
        <a:srgbClr val="46B94B"/>
      </a:dk2>
      <a:lt2>
        <a:srgbClr val="FFFFFF"/>
      </a:lt2>
      <a:accent1>
        <a:srgbClr val="F16663"/>
      </a:accent1>
      <a:accent2>
        <a:srgbClr val="F79864"/>
      </a:accent2>
      <a:accent3>
        <a:srgbClr val="F9E185"/>
      </a:accent3>
      <a:accent4>
        <a:srgbClr val="BCD85F"/>
      </a:accent4>
      <a:accent5>
        <a:srgbClr val="46B94B"/>
      </a:accent5>
      <a:accent6>
        <a:srgbClr val="409EA4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HY신명조"/>
        <a:cs typeface=""/>
      </a:majorFont>
      <a:minorFont>
        <a:latin typeface="맑은 고딕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251</Words>
  <Application>Microsoft Office PowerPoint</Application>
  <PresentationFormat>A4 용지(210x297mm)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디지털 변전소  황교민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황교민</dc:creator>
  <cp:lastModifiedBy>com07</cp:lastModifiedBy>
  <cp:revision>34</cp:revision>
  <dcterms:created xsi:type="dcterms:W3CDTF">2017-05-31T11:54:36Z</dcterms:created>
  <dcterms:modified xsi:type="dcterms:W3CDTF">2017-06-01T01:24:46Z</dcterms:modified>
</cp:coreProperties>
</file>