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D557"/>
    <a:srgbClr val="F33535"/>
    <a:srgbClr val="F2BC22"/>
    <a:srgbClr val="F22626"/>
    <a:srgbClr val="F29C2A"/>
    <a:srgbClr val="33CC33"/>
    <a:srgbClr val="D51DBB"/>
    <a:srgbClr val="FF6969"/>
    <a:srgbClr val="FF1919"/>
    <a:srgbClr val="5440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2BFF4-233A-4A29-8C10-11BD4256567C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736D5-6E95-4C0F-A616-D96142AD8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07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736D5-6E95-4C0F-A616-D96142AD8F1B}" type="slidenum">
              <a:rPr lang="ko-KR" altLang="en-US" smtClean="0"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736D5-6E95-4C0F-A616-D96142AD8F1B}" type="slidenum">
              <a:rPr lang="ko-KR" altLang="en-US" smtClean="0"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AADF-B8E3-4990-AE6B-9C951028E6F6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0D25-5281-4366-992F-7F940457F9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AADF-B8E3-4990-AE6B-9C951028E6F6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0D25-5281-4366-992F-7F940457F9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AADF-B8E3-4990-AE6B-9C951028E6F6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0D25-5281-4366-992F-7F940457F9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AADF-B8E3-4990-AE6B-9C951028E6F6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0D25-5281-4366-992F-7F940457F9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AADF-B8E3-4990-AE6B-9C951028E6F6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0D25-5281-4366-992F-7F940457F9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AADF-B8E3-4990-AE6B-9C951028E6F6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0D25-5281-4366-992F-7F940457F9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AADF-B8E3-4990-AE6B-9C951028E6F6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0D25-5281-4366-992F-7F940457F9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AADF-B8E3-4990-AE6B-9C951028E6F6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0D25-5281-4366-992F-7F940457F9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AADF-B8E3-4990-AE6B-9C951028E6F6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0D25-5281-4366-992F-7F940457F9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AADF-B8E3-4990-AE6B-9C951028E6F6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0D25-5281-4366-992F-7F940457F9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AADF-B8E3-4990-AE6B-9C951028E6F6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0D25-5281-4366-992F-7F940457F9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0AADF-B8E3-4990-AE6B-9C951028E6F6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B0D25-5281-4366-992F-7F940457F9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psx002tg12936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396552" y="-99392"/>
            <a:ext cx="6930008" cy="1326009"/>
          </a:xfrm>
        </p:spPr>
        <p:txBody>
          <a:bodyPr>
            <a:no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전력 계통 운영 </a:t>
            </a:r>
            <a:r>
              <a:rPr lang="ko-KR" altLang="en-US" sz="4000" dirty="0" smtClean="0">
                <a:solidFill>
                  <a:srgbClr val="FFFF00"/>
                </a:solidFill>
                <a:latin typeface="휴먼모음T" pitchFamily="18" charset="-127"/>
                <a:ea typeface="휴먼모음T" pitchFamily="18" charset="-127"/>
              </a:rPr>
              <a:t>체계와</a:t>
            </a:r>
            <a:r>
              <a:rPr lang="ko-KR" altLang="en-US" sz="40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 계획</a:t>
            </a:r>
            <a:endParaRPr lang="ko-KR" altLang="en-US" sz="4000" dirty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292080" y="5589239"/>
            <a:ext cx="413995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j-cs"/>
              </a:rPr>
              <a:t>31403 </a:t>
            </a:r>
            <a:r>
              <a:rPr lang="ko-KR" altLang="en-US" sz="40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  <a:cs typeface="+mj-cs"/>
              </a:rPr>
              <a:t>강윤혁</a:t>
            </a:r>
            <a:endParaRPr kumimoji="0" lang="ko-KR" alt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오각형 13"/>
          <p:cNvSpPr/>
          <p:nvPr/>
        </p:nvSpPr>
        <p:spPr>
          <a:xfrm>
            <a:off x="0" y="260648"/>
            <a:ext cx="7884368" cy="1008112"/>
          </a:xfrm>
          <a:prstGeom prst="homePlate">
            <a:avLst>
              <a:gd name="adj" fmla="val 29268"/>
            </a:avLst>
          </a:prstGeom>
          <a:solidFill>
            <a:srgbClr val="FF69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547664" y="188640"/>
            <a:ext cx="59046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j-cs"/>
              </a:rPr>
              <a:t>전력 계통 계획의 수립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1628800"/>
            <a:ext cx="33843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 smtClean="0">
                <a:solidFill>
                  <a:srgbClr val="F29C2A"/>
                </a:solidFill>
                <a:latin typeface="휴먼모음T" pitchFamily="18" charset="-127"/>
                <a:ea typeface="휴먼모음T" pitchFamily="18" charset="-127"/>
              </a:rPr>
              <a:t>고려</a:t>
            </a:r>
            <a:r>
              <a:rPr lang="ko-KR" altLang="en-US" sz="40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해야 할 것</a:t>
            </a:r>
            <a:endParaRPr lang="ko-KR" altLang="en-US" sz="40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2708920"/>
            <a:ext cx="62646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전력 계통전체 구성의 최적화</a:t>
            </a:r>
            <a:endParaRPr lang="ko-KR" altLang="en-US" sz="30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3717032"/>
            <a:ext cx="540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신뢰성</a:t>
            </a:r>
            <a:r>
              <a:rPr lang="en-US" altLang="ko-KR" sz="30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30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경제성</a:t>
            </a:r>
            <a:r>
              <a:rPr lang="en-US" altLang="ko-KR" sz="30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30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장래성</a:t>
            </a:r>
            <a:endParaRPr lang="ko-KR" altLang="en-US" sz="30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5576" y="4869160"/>
            <a:ext cx="7128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보수 작업 및 사고 상황 </a:t>
            </a:r>
            <a:endParaRPr lang="ko-KR" altLang="en-US" sz="30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오각형 13"/>
          <p:cNvSpPr/>
          <p:nvPr/>
        </p:nvSpPr>
        <p:spPr>
          <a:xfrm>
            <a:off x="0" y="260648"/>
            <a:ext cx="7884368" cy="1008112"/>
          </a:xfrm>
          <a:prstGeom prst="homePlate">
            <a:avLst>
              <a:gd name="adj" fmla="val 29268"/>
            </a:avLst>
          </a:prstGeom>
          <a:solidFill>
            <a:srgbClr val="FF69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547664" y="188640"/>
            <a:ext cx="59046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j-cs"/>
              </a:rPr>
              <a:t>전력 계통 계획의 수립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95536" y="2708920"/>
            <a:ext cx="4176464" cy="352839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접힌 도형 11"/>
          <p:cNvSpPr/>
          <p:nvPr/>
        </p:nvSpPr>
        <p:spPr>
          <a:xfrm>
            <a:off x="539552" y="2996952"/>
            <a:ext cx="1440160" cy="1440160"/>
          </a:xfrm>
          <a:prstGeom prst="foldedCorner">
            <a:avLst>
              <a:gd name="adj" fmla="val 2559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발전 자원</a:t>
            </a:r>
            <a:endParaRPr lang="ko-KR" altLang="en-US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8" name="모서리가 접힌 도형 17"/>
          <p:cNvSpPr/>
          <p:nvPr/>
        </p:nvSpPr>
        <p:spPr>
          <a:xfrm>
            <a:off x="2915816" y="2996952"/>
            <a:ext cx="1440160" cy="1440160"/>
          </a:xfrm>
          <a:prstGeom prst="foldedCorner">
            <a:avLst>
              <a:gd name="adj" fmla="val 2559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송전 자원</a:t>
            </a:r>
            <a:endParaRPr lang="ko-KR" altLang="en-US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0" name="모서리가 접힌 도형 19"/>
          <p:cNvSpPr/>
          <p:nvPr/>
        </p:nvSpPr>
        <p:spPr>
          <a:xfrm>
            <a:off x="1691680" y="4581128"/>
            <a:ext cx="1440160" cy="1440160"/>
          </a:xfrm>
          <a:prstGeom prst="foldedCorner">
            <a:avLst>
              <a:gd name="adj" fmla="val 2559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부하 자원</a:t>
            </a:r>
            <a:endParaRPr lang="ko-KR" altLang="en-US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 flipV="1">
            <a:off x="1187624" y="2924944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 flipV="1">
            <a:off x="3563888" y="2924944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 flipV="1">
            <a:off x="2339752" y="4509120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27584" y="2132856"/>
            <a:ext cx="3312368" cy="6480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전력 계통의 구성 방향</a:t>
            </a:r>
            <a:endParaRPr lang="ko-KR" altLang="en-US" sz="23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8" name="순서도: 천공 테이프 37"/>
          <p:cNvSpPr/>
          <p:nvPr/>
        </p:nvSpPr>
        <p:spPr>
          <a:xfrm>
            <a:off x="5004048" y="1412776"/>
            <a:ext cx="3672408" cy="1584176"/>
          </a:xfrm>
          <a:prstGeom prst="flowChartPunchedTap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765kV </a:t>
            </a: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대단위 전원 단지</a:t>
            </a:r>
            <a:r>
              <a:rPr lang="en-US" altLang="ko-KR" sz="2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수도권</a:t>
            </a:r>
            <a:endParaRPr lang="ko-KR" altLang="en-US" sz="20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9" name="순서도: 천공 테이프 38"/>
          <p:cNvSpPr/>
          <p:nvPr/>
        </p:nvSpPr>
        <p:spPr>
          <a:xfrm>
            <a:off x="5004048" y="3140968"/>
            <a:ext cx="3672408" cy="1584176"/>
          </a:xfrm>
          <a:prstGeom prst="flowChartPunchedTap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345kV</a:t>
            </a: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중요 지역 연계 </a:t>
            </a:r>
            <a:r>
              <a:rPr lang="ko-KR" altLang="en-US" sz="2000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송전망</a:t>
            </a:r>
            <a:endParaRPr lang="en-US" altLang="ko-KR" sz="2000" dirty="0" smtClean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도심지 </a:t>
            </a:r>
            <a:r>
              <a:rPr lang="ko-KR" altLang="en-US" sz="2000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대전력</a:t>
            </a:r>
            <a:r>
              <a:rPr lang="ko-KR" altLang="en-US" sz="2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공급</a:t>
            </a:r>
            <a:endParaRPr lang="ko-KR" altLang="en-US" sz="20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0" name="순서도: 천공 테이프 39"/>
          <p:cNvSpPr/>
          <p:nvPr/>
        </p:nvSpPr>
        <p:spPr>
          <a:xfrm>
            <a:off x="5004048" y="4869160"/>
            <a:ext cx="3672408" cy="1584176"/>
          </a:xfrm>
          <a:prstGeom prst="flowChartPunchedTap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154kV</a:t>
            </a: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도시 지역 간선 </a:t>
            </a:r>
            <a:r>
              <a:rPr lang="ko-KR" altLang="en-US" sz="2000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송전망</a:t>
            </a:r>
            <a:endParaRPr lang="en-US" altLang="ko-KR" sz="2000" dirty="0" smtClean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배전 부하 공급</a:t>
            </a:r>
            <a:endParaRPr lang="ko-KR" altLang="en-US" sz="20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웃는 얼굴 4"/>
          <p:cNvSpPr/>
          <p:nvPr/>
        </p:nvSpPr>
        <p:spPr>
          <a:xfrm>
            <a:off x="1979712" y="746460"/>
            <a:ext cx="5400600" cy="5400600"/>
          </a:xfrm>
          <a:prstGeom prst="smileyFace">
            <a:avLst>
              <a:gd name="adj" fmla="val -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5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목</a:t>
            </a:r>
            <a:r>
              <a:rPr lang="ko-KR" altLang="en-US" sz="4500" dirty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차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0" y="1916832"/>
            <a:ext cx="7236296" cy="1008112"/>
            <a:chOff x="0" y="1412776"/>
            <a:chExt cx="8460432" cy="1008112"/>
          </a:xfrm>
          <a:solidFill>
            <a:srgbClr val="F29C2A"/>
          </a:solidFill>
        </p:grpSpPr>
        <p:sp>
          <p:nvSpPr>
            <p:cNvPr id="7" name="오각형 6"/>
            <p:cNvSpPr/>
            <p:nvPr/>
          </p:nvSpPr>
          <p:spPr>
            <a:xfrm>
              <a:off x="0" y="1412776"/>
              <a:ext cx="8460432" cy="1008112"/>
            </a:xfrm>
            <a:prstGeom prst="homePlate">
              <a:avLst>
                <a:gd name="adj" fmla="val 29268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09476" y="1628800"/>
              <a:ext cx="3704330" cy="5539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 smtClean="0">
                  <a:solidFill>
                    <a:schemeClr val="bg1"/>
                  </a:solidFill>
                </a:rPr>
                <a:t>급전 자동화 설비</a:t>
              </a:r>
              <a:endParaRPr lang="en-US" altLang="ko-KR" sz="3000" b="1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0" y="3501008"/>
            <a:ext cx="7956376" cy="1008112"/>
            <a:chOff x="0" y="1412776"/>
            <a:chExt cx="8460432" cy="1008112"/>
          </a:xfrm>
          <a:solidFill>
            <a:srgbClr val="54406C"/>
          </a:solidFill>
        </p:grpSpPr>
        <p:sp>
          <p:nvSpPr>
            <p:cNvPr id="10" name="오각형 9"/>
            <p:cNvSpPr/>
            <p:nvPr/>
          </p:nvSpPr>
          <p:spPr>
            <a:xfrm>
              <a:off x="0" y="1412776"/>
              <a:ext cx="8460432" cy="1008112"/>
            </a:xfrm>
            <a:prstGeom prst="homePlate">
              <a:avLst>
                <a:gd name="adj" fmla="val 29268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64551" y="1628800"/>
              <a:ext cx="4211343" cy="5539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 smtClean="0">
                  <a:solidFill>
                    <a:schemeClr val="bg1"/>
                  </a:solidFill>
                </a:rPr>
                <a:t>전력 계통 운영 체계</a:t>
              </a:r>
              <a:endParaRPr lang="ko-KR" altLang="en-US" sz="3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0" y="5085184"/>
            <a:ext cx="8964488" cy="1008112"/>
            <a:chOff x="0" y="1412776"/>
            <a:chExt cx="8460432" cy="1008112"/>
          </a:xfrm>
          <a:solidFill>
            <a:srgbClr val="FF6969"/>
          </a:solidFill>
        </p:grpSpPr>
        <p:sp>
          <p:nvSpPr>
            <p:cNvPr id="13" name="오각형 12"/>
            <p:cNvSpPr/>
            <p:nvPr/>
          </p:nvSpPr>
          <p:spPr>
            <a:xfrm>
              <a:off x="0" y="1412776"/>
              <a:ext cx="8460432" cy="1008112"/>
            </a:xfrm>
            <a:prstGeom prst="homePlate">
              <a:avLst>
                <a:gd name="adj" fmla="val 29268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95538" y="1628800"/>
              <a:ext cx="3941629" cy="5539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 smtClean="0">
                  <a:solidFill>
                    <a:schemeClr val="bg1"/>
                  </a:solidFill>
                </a:rPr>
                <a:t>전력 계통 계획의 수립</a:t>
              </a:r>
              <a:endParaRPr lang="ko-KR" altLang="en-US" sz="30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오각형 8"/>
          <p:cNvSpPr/>
          <p:nvPr/>
        </p:nvSpPr>
        <p:spPr>
          <a:xfrm>
            <a:off x="0" y="260648"/>
            <a:ext cx="7884368" cy="1008112"/>
          </a:xfrm>
          <a:prstGeom prst="homePlate">
            <a:avLst>
              <a:gd name="adj" fmla="val 29268"/>
            </a:avLst>
          </a:prstGeom>
          <a:solidFill>
            <a:srgbClr val="F29C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45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급전 자동화 시스템</a:t>
            </a:r>
            <a:endParaRPr lang="ko-KR" altLang="en-US" sz="45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5" name="그림 4" descr="444377_20130624161631_520_00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80" y="1484784"/>
            <a:ext cx="5400602" cy="46805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9512" y="1412776"/>
            <a:ext cx="3419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92D050"/>
                </a:solidFill>
                <a:latin typeface="휴먼모음T" pitchFamily="18" charset="-127"/>
                <a:ea typeface="휴먼모음T" pitchFamily="18" charset="-127"/>
              </a:rPr>
              <a:t>E</a:t>
            </a:r>
            <a:r>
              <a:rPr lang="en-US" altLang="ko-KR" sz="40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nergy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4077072"/>
            <a:ext cx="316835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dirty="0" smtClean="0">
                <a:solidFill>
                  <a:srgbClr val="FFFF00"/>
                </a:solidFill>
                <a:latin typeface="휴먼모음T" pitchFamily="18" charset="-127"/>
                <a:ea typeface="휴먼모음T" pitchFamily="18" charset="-127"/>
              </a:rPr>
              <a:t>실시</a:t>
            </a:r>
            <a:r>
              <a:rPr lang="ko-KR" altLang="en-US" sz="3400" dirty="0">
                <a:solidFill>
                  <a:srgbClr val="FFFF00"/>
                </a:solidFill>
                <a:latin typeface="휴먼모음T" pitchFamily="18" charset="-127"/>
                <a:ea typeface="휴먼모음T" pitchFamily="18" charset="-127"/>
              </a:rPr>
              <a:t>간</a:t>
            </a:r>
            <a:r>
              <a:rPr lang="ko-KR" altLang="en-US" sz="30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 감시</a:t>
            </a:r>
            <a:r>
              <a:rPr lang="en-US" altLang="ko-KR" sz="30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30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제어</a:t>
            </a:r>
            <a:endParaRPr lang="en-US" altLang="ko-KR" sz="3000" dirty="0" smtClean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  <a:p>
            <a:endParaRPr lang="en-US" altLang="ko-KR" sz="3000" dirty="0" smtClean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  <a:p>
            <a:r>
              <a:rPr lang="ko-KR" altLang="en-US" sz="30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     경제적 운영</a:t>
            </a:r>
            <a:endParaRPr lang="ko-KR" altLang="en-US" sz="30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2132856"/>
            <a:ext cx="3419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FF6969"/>
                </a:solidFill>
                <a:latin typeface="휴먼모음T" pitchFamily="18" charset="-127"/>
                <a:ea typeface="휴먼모음T" pitchFamily="18" charset="-127"/>
              </a:rPr>
              <a:t>M</a:t>
            </a:r>
            <a:r>
              <a:rPr lang="en-US" altLang="ko-KR" sz="40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anagement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9512" y="2852936"/>
            <a:ext cx="3491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FFFF00"/>
                </a:solidFill>
                <a:latin typeface="휴먼모음T" pitchFamily="18" charset="-127"/>
                <a:ea typeface="휴먼모음T" pitchFamily="18" charset="-127"/>
              </a:rPr>
              <a:t>S</a:t>
            </a:r>
            <a:r>
              <a:rPr lang="en-US" altLang="ko-KR" sz="40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ystem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오각형 13"/>
          <p:cNvSpPr/>
          <p:nvPr/>
        </p:nvSpPr>
        <p:spPr>
          <a:xfrm>
            <a:off x="0" y="260648"/>
            <a:ext cx="7884368" cy="1008112"/>
          </a:xfrm>
          <a:prstGeom prst="homePlate">
            <a:avLst>
              <a:gd name="adj" fmla="val 29268"/>
            </a:avLst>
          </a:prstGeom>
          <a:solidFill>
            <a:srgbClr val="F29C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051720" y="188640"/>
            <a:ext cx="59046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j-cs"/>
              </a:rPr>
              <a:t>시스템</a:t>
            </a:r>
            <a:r>
              <a:rPr lang="ko-KR" altLang="en-US" sz="45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  <a:cs typeface="+mj-cs"/>
              </a:rPr>
              <a:t>의 </a:t>
            </a:r>
            <a:r>
              <a:rPr kumimoji="0" lang="ko-KR" altLang="en-US" sz="4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j-cs"/>
              </a:rPr>
              <a:t>기능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3168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원방 감시 및 제어</a:t>
            </a:r>
            <a:r>
              <a:rPr lang="en-US" altLang="ko-KR" sz="30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    (SCADA)</a:t>
            </a:r>
            <a:endParaRPr lang="ko-KR" altLang="en-US" sz="30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971600" y="2708920"/>
            <a:ext cx="6264696" cy="3709576"/>
            <a:chOff x="1547664" y="2276872"/>
            <a:chExt cx="6264696" cy="3709576"/>
          </a:xfrm>
        </p:grpSpPr>
        <p:sp>
          <p:nvSpPr>
            <p:cNvPr id="6" name="TextBox 5"/>
            <p:cNvSpPr txBox="1"/>
            <p:nvPr/>
          </p:nvSpPr>
          <p:spPr>
            <a:xfrm>
              <a:off x="1547664" y="4509120"/>
              <a:ext cx="1944216" cy="1477328"/>
            </a:xfrm>
            <a:prstGeom prst="rect">
              <a:avLst/>
            </a:prstGeom>
            <a:solidFill>
              <a:srgbClr val="FF6969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3000" dirty="0" smtClean="0">
                  <a:solidFill>
                    <a:schemeClr val="bg1"/>
                  </a:solidFill>
                  <a:latin typeface="휴먼모음T" pitchFamily="18" charset="-127"/>
                  <a:ea typeface="휴먼모음T" pitchFamily="18" charset="-127"/>
                </a:rPr>
                <a:t> 한전 지역</a:t>
              </a:r>
              <a:endParaRPr lang="en-US" altLang="ko-KR" sz="30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endParaRPr>
            </a:p>
            <a:p>
              <a:r>
                <a:rPr lang="ko-KR" altLang="en-US" sz="3000" dirty="0" smtClean="0">
                  <a:solidFill>
                    <a:schemeClr val="bg1"/>
                  </a:solidFill>
                  <a:latin typeface="휴먼모음T" pitchFamily="18" charset="-127"/>
                  <a:ea typeface="휴먼모음T" pitchFamily="18" charset="-127"/>
                </a:rPr>
                <a:t>  </a:t>
              </a:r>
              <a:r>
                <a:rPr lang="ko-KR" altLang="en-US" sz="3000" dirty="0" err="1" smtClean="0">
                  <a:solidFill>
                    <a:schemeClr val="bg1"/>
                  </a:solidFill>
                  <a:latin typeface="휴먼모음T" pitchFamily="18" charset="-127"/>
                  <a:ea typeface="휴먼모음T" pitchFamily="18" charset="-127"/>
                </a:rPr>
                <a:t>급전소</a:t>
              </a:r>
              <a:endParaRPr lang="en-US" altLang="ko-KR" sz="30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endParaRPr>
            </a:p>
            <a:p>
              <a:r>
                <a:rPr lang="en-US" altLang="ko-KR" sz="3000" dirty="0" smtClean="0">
                  <a:solidFill>
                    <a:schemeClr val="bg1"/>
                  </a:solidFill>
                  <a:latin typeface="휴먼모음T" pitchFamily="18" charset="-127"/>
                  <a:ea typeface="휴먼모음T" pitchFamily="18" charset="-127"/>
                </a:rPr>
                <a:t> SCADA</a:t>
              </a:r>
              <a:endParaRPr lang="ko-KR" altLang="en-US" sz="3000" dirty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68144" y="4509120"/>
              <a:ext cx="1944216" cy="147732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3000" dirty="0" smtClean="0">
                  <a:solidFill>
                    <a:schemeClr val="bg1"/>
                  </a:solidFill>
                  <a:latin typeface="휴먼모음T" pitchFamily="18" charset="-127"/>
                  <a:ea typeface="휴먼모음T" pitchFamily="18" charset="-127"/>
                </a:rPr>
                <a:t> 제주 지사</a:t>
              </a:r>
              <a:endParaRPr lang="en-US" altLang="ko-KR" sz="30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endParaRPr>
            </a:p>
            <a:p>
              <a:r>
                <a:rPr lang="ko-KR" altLang="en-US" sz="3000" dirty="0" smtClean="0">
                  <a:solidFill>
                    <a:schemeClr val="bg1"/>
                  </a:solidFill>
                  <a:latin typeface="휴먼모음T" pitchFamily="18" charset="-127"/>
                  <a:ea typeface="휴먼모음T" pitchFamily="18" charset="-127"/>
                </a:rPr>
                <a:t>  </a:t>
              </a:r>
              <a:r>
                <a:rPr lang="ko-KR" altLang="en-US" sz="3000" dirty="0" err="1" smtClean="0">
                  <a:solidFill>
                    <a:schemeClr val="bg1"/>
                  </a:solidFill>
                  <a:latin typeface="휴먼모음T" pitchFamily="18" charset="-127"/>
                  <a:ea typeface="휴먼모음T" pitchFamily="18" charset="-127"/>
                </a:rPr>
                <a:t>급전소</a:t>
              </a:r>
              <a:endParaRPr lang="en-US" altLang="ko-KR" sz="30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endParaRPr>
            </a:p>
            <a:p>
              <a:r>
                <a:rPr lang="en-US" altLang="ko-KR" sz="3000" dirty="0" smtClean="0">
                  <a:solidFill>
                    <a:schemeClr val="bg1"/>
                  </a:solidFill>
                  <a:latin typeface="휴먼모음T" pitchFamily="18" charset="-127"/>
                  <a:ea typeface="휴먼모음T" pitchFamily="18" charset="-127"/>
                </a:rPr>
                <a:t>  EMS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07904" y="4509120"/>
              <a:ext cx="1944216" cy="1477328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3000" dirty="0" smtClean="0">
                  <a:solidFill>
                    <a:schemeClr val="bg1"/>
                  </a:solidFill>
                  <a:latin typeface="휴먼모음T" pitchFamily="18" charset="-127"/>
                  <a:ea typeface="휴먼모음T" pitchFamily="18" charset="-127"/>
                </a:rPr>
                <a:t> 전국 지역</a:t>
              </a:r>
              <a:endParaRPr lang="en-US" altLang="ko-KR" sz="30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endParaRPr>
            </a:p>
            <a:p>
              <a:r>
                <a:rPr lang="en-US" altLang="ko-KR" sz="3000" dirty="0" smtClean="0">
                  <a:solidFill>
                    <a:schemeClr val="bg1"/>
                  </a:solidFill>
                  <a:latin typeface="휴먼모음T" pitchFamily="18" charset="-127"/>
                  <a:ea typeface="휴먼모음T" pitchFamily="18" charset="-127"/>
                </a:rPr>
                <a:t> 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휴먼모음T" pitchFamily="18" charset="-127"/>
                  <a:ea typeface="휴먼모음T" pitchFamily="18" charset="-127"/>
                </a:rPr>
                <a:t>발전소</a:t>
              </a:r>
              <a:endParaRPr lang="en-US" altLang="ko-KR" sz="30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endParaRPr>
            </a:p>
            <a:p>
              <a:r>
                <a:rPr lang="en-US" altLang="ko-KR" sz="3000" dirty="0" smtClean="0">
                  <a:solidFill>
                    <a:schemeClr val="bg1"/>
                  </a:solidFill>
                  <a:latin typeface="휴먼모음T" pitchFamily="18" charset="-127"/>
                  <a:ea typeface="휴먼모음T" pitchFamily="18" charset="-127"/>
                </a:rPr>
                <a:t> </a:t>
              </a:r>
              <a:r>
                <a:rPr lang="ko-KR" altLang="en-US" sz="3000" dirty="0" smtClean="0">
                  <a:solidFill>
                    <a:schemeClr val="bg1"/>
                  </a:solidFill>
                  <a:latin typeface="휴먼모음T" pitchFamily="18" charset="-127"/>
                  <a:ea typeface="휴먼모음T" pitchFamily="18" charset="-127"/>
                </a:rPr>
                <a:t> 변전소</a:t>
              </a:r>
              <a:endParaRPr lang="en-US" altLang="ko-KR" sz="30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03848" y="2276872"/>
              <a:ext cx="2952328" cy="10156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dirty="0" smtClean="0">
                  <a:solidFill>
                    <a:schemeClr val="bg1"/>
                  </a:solidFill>
                  <a:latin typeface="휴먼모음T" pitchFamily="18" charset="-127"/>
                  <a:ea typeface="휴먼모음T" pitchFamily="18" charset="-127"/>
                </a:rPr>
                <a:t>전력 거래소</a:t>
              </a:r>
              <a:endParaRPr lang="en-US" altLang="ko-KR" sz="30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endParaRPr>
            </a:p>
            <a:p>
              <a:pPr algn="ctr"/>
              <a:r>
                <a:rPr lang="ko-KR" altLang="en-US" sz="3000" dirty="0" smtClean="0">
                  <a:solidFill>
                    <a:schemeClr val="bg1"/>
                  </a:solidFill>
                  <a:latin typeface="휴먼모음T" pitchFamily="18" charset="-127"/>
                  <a:ea typeface="휴먼모음T" pitchFamily="18" charset="-127"/>
                </a:rPr>
                <a:t>데이터 베이스</a:t>
              </a:r>
              <a:endParaRPr lang="ko-KR" altLang="en-US" sz="3000" dirty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 flipV="1">
              <a:off x="2555776" y="3429000"/>
              <a:ext cx="792088" cy="936104"/>
            </a:xfrm>
            <a:prstGeom prst="straightConnector1">
              <a:avLst/>
            </a:prstGeom>
            <a:ln w="63500">
              <a:solidFill>
                <a:srgbClr val="FFFF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 flipV="1">
              <a:off x="4644008" y="3356992"/>
              <a:ext cx="0" cy="1080120"/>
            </a:xfrm>
            <a:prstGeom prst="straightConnector1">
              <a:avLst/>
            </a:prstGeom>
            <a:ln w="63500">
              <a:solidFill>
                <a:srgbClr val="FFFF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6084168" y="3429000"/>
              <a:ext cx="792088" cy="936104"/>
            </a:xfrm>
            <a:prstGeom prst="straightConnector1">
              <a:avLst/>
            </a:prstGeom>
            <a:ln w="63500">
              <a:solidFill>
                <a:srgbClr val="FFFF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372200" y="2132856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분석</a:t>
            </a:r>
            <a:r>
              <a:rPr lang="en-US" altLang="ko-KR" sz="40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40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처리</a:t>
            </a:r>
            <a:endParaRPr lang="ko-KR" altLang="en-US" sz="40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/>
          <p:cNvSpPr/>
          <p:nvPr/>
        </p:nvSpPr>
        <p:spPr>
          <a:xfrm>
            <a:off x="1043608" y="2060848"/>
            <a:ext cx="7056784" cy="453650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각형 13"/>
          <p:cNvSpPr/>
          <p:nvPr/>
        </p:nvSpPr>
        <p:spPr>
          <a:xfrm>
            <a:off x="0" y="260648"/>
            <a:ext cx="7884368" cy="1008112"/>
          </a:xfrm>
          <a:prstGeom prst="homePlate">
            <a:avLst>
              <a:gd name="adj" fmla="val 29268"/>
            </a:avLst>
          </a:prstGeom>
          <a:solidFill>
            <a:srgbClr val="F29C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051720" y="188640"/>
            <a:ext cx="59046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j-cs"/>
              </a:rPr>
              <a:t>시스템</a:t>
            </a:r>
            <a:r>
              <a:rPr lang="ko-KR" altLang="en-US" sz="45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  <a:cs typeface="+mj-cs"/>
              </a:rPr>
              <a:t>의 </a:t>
            </a:r>
            <a:r>
              <a:rPr kumimoji="0" lang="ko-KR" altLang="en-US" sz="4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j-cs"/>
              </a:rPr>
              <a:t>기능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7864" y="1484784"/>
            <a:ext cx="2664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자동 발전 제어</a:t>
            </a:r>
            <a:endParaRPr lang="ko-KR" altLang="en-US" sz="30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15816" y="2996952"/>
            <a:ext cx="34563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solidFill>
                  <a:srgbClr val="FFFF00"/>
                </a:solidFill>
                <a:latin typeface="휴먼모음T" pitchFamily="18" charset="-127"/>
                <a:ea typeface="휴먼모음T" pitchFamily="18" charset="-127"/>
              </a:rPr>
              <a:t>수요맞춤 </a:t>
            </a:r>
            <a:r>
              <a:rPr lang="ko-KR" altLang="en-US" sz="40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생산</a:t>
            </a:r>
            <a:endParaRPr lang="en-US" altLang="ko-KR" sz="4000" dirty="0" smtClean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51920" y="4221088"/>
            <a:ext cx="15841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solidFill>
                  <a:srgbClr val="FFFF00"/>
                </a:solidFill>
                <a:latin typeface="휴먼모음T" pitchFamily="18" charset="-127"/>
                <a:ea typeface="휴먼모음T" pitchFamily="18" charset="-127"/>
              </a:rPr>
              <a:t>고</a:t>
            </a:r>
            <a:r>
              <a:rPr lang="ko-KR" altLang="en-US" sz="40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품질</a:t>
            </a:r>
            <a:endParaRPr lang="en-US" altLang="ko-KR" sz="4000" dirty="0" smtClean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  <a:p>
            <a:r>
              <a:rPr lang="ko-KR" altLang="en-US" sz="5000" dirty="0" smtClean="0">
                <a:solidFill>
                  <a:srgbClr val="FFFF00"/>
                </a:solidFill>
                <a:latin typeface="휴먼모음T" pitchFamily="18" charset="-127"/>
                <a:ea typeface="휴먼모음T" pitchFamily="18" charset="-127"/>
              </a:rPr>
              <a:t>저</a:t>
            </a:r>
            <a:r>
              <a:rPr lang="ko-KR" altLang="en-US" sz="40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비용</a:t>
            </a:r>
            <a:endParaRPr lang="en-US" altLang="ko-KR" sz="4000" dirty="0" smtClean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" grpId="0"/>
      <p:bldP spid="13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오각형 13"/>
          <p:cNvSpPr/>
          <p:nvPr/>
        </p:nvSpPr>
        <p:spPr>
          <a:xfrm>
            <a:off x="0" y="260648"/>
            <a:ext cx="7884368" cy="1008112"/>
          </a:xfrm>
          <a:prstGeom prst="homePlate">
            <a:avLst>
              <a:gd name="adj" fmla="val 29268"/>
            </a:avLst>
          </a:prstGeom>
          <a:solidFill>
            <a:srgbClr val="F29C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051720" y="188640"/>
            <a:ext cx="59046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j-cs"/>
              </a:rPr>
              <a:t>시스템</a:t>
            </a:r>
            <a:r>
              <a:rPr lang="ko-KR" altLang="en-US" sz="45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  <a:cs typeface="+mj-cs"/>
              </a:rPr>
              <a:t>의 </a:t>
            </a:r>
            <a:r>
              <a:rPr kumimoji="0" lang="ko-KR" altLang="en-US" sz="4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j-cs"/>
              </a:rPr>
              <a:t>기능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844824"/>
            <a:ext cx="2664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전력 계통 해석</a:t>
            </a:r>
            <a:endParaRPr lang="ko-KR" altLang="en-US" sz="30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1844824"/>
            <a:ext cx="3528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급전 훈련 시뮬레이터</a:t>
            </a:r>
            <a:endParaRPr lang="ko-KR" altLang="en-US" sz="30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2780928"/>
            <a:ext cx="2664296" cy="86177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 smtClean="0">
                <a:latin typeface="휴먼모음T" pitchFamily="18" charset="-127"/>
                <a:ea typeface="휴먼모음T" pitchFamily="18" charset="-127"/>
              </a:rPr>
              <a:t>전력 계통</a:t>
            </a:r>
            <a:endParaRPr lang="en-US" altLang="ko-KR" sz="4000" dirty="0" smtClean="0"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79512" y="4005064"/>
            <a:ext cx="3240360" cy="1440160"/>
            <a:chOff x="179512" y="4005064"/>
            <a:chExt cx="3240360" cy="1440160"/>
          </a:xfrm>
        </p:grpSpPr>
        <p:sp>
          <p:nvSpPr>
            <p:cNvPr id="11" name="아래쪽 화살표 10"/>
            <p:cNvSpPr/>
            <p:nvPr/>
          </p:nvSpPr>
          <p:spPr>
            <a:xfrm>
              <a:off x="179512" y="4005064"/>
              <a:ext cx="3240360" cy="1440160"/>
            </a:xfrm>
            <a:prstGeom prst="downArrow">
              <a:avLst>
                <a:gd name="adj1" fmla="val 73189"/>
                <a:gd name="adj2" fmla="val 50000"/>
              </a:avLst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9552" y="4149080"/>
              <a:ext cx="25202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dirty="0" smtClean="0">
                  <a:latin typeface="휴먼모음T" pitchFamily="18" charset="-127"/>
                  <a:ea typeface="휴먼모음T" pitchFamily="18" charset="-127"/>
                </a:rPr>
                <a:t>수집</a:t>
              </a:r>
              <a:r>
                <a:rPr lang="en-US" altLang="ko-KR" sz="4000" dirty="0" smtClean="0">
                  <a:latin typeface="휴먼모음T" pitchFamily="18" charset="-127"/>
                  <a:ea typeface="휴먼모음T" pitchFamily="18" charset="-127"/>
                </a:rPr>
                <a:t>, </a:t>
              </a:r>
              <a:r>
                <a:rPr lang="ko-KR" altLang="en-US" sz="4000" dirty="0" smtClean="0">
                  <a:latin typeface="휴먼모음T" pitchFamily="18" charset="-127"/>
                  <a:ea typeface="휴먼모음T" pitchFamily="18" charset="-127"/>
                </a:rPr>
                <a:t>분석</a:t>
              </a:r>
              <a:endParaRPr lang="en-US" altLang="ko-KR" sz="4000" dirty="0" smtClean="0">
                <a:latin typeface="휴먼모음T" pitchFamily="18" charset="-127"/>
                <a:ea typeface="휴먼모음T" pitchFamily="18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67544" y="5661248"/>
            <a:ext cx="2664296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휴먼모음T" pitchFamily="18" charset="-127"/>
                <a:ea typeface="휴먼모음T" pitchFamily="18" charset="-127"/>
              </a:rPr>
              <a:t>원인 파악</a:t>
            </a:r>
            <a:endParaRPr lang="en-US" altLang="ko-KR" sz="4000" dirty="0" smtClean="0"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572000" y="2708920"/>
            <a:ext cx="3888432" cy="3456384"/>
            <a:chOff x="4572000" y="2708920"/>
            <a:chExt cx="3888432" cy="3456384"/>
          </a:xfrm>
        </p:grpSpPr>
        <p:sp>
          <p:nvSpPr>
            <p:cNvPr id="16" name="십자형 15"/>
            <p:cNvSpPr/>
            <p:nvPr/>
          </p:nvSpPr>
          <p:spPr>
            <a:xfrm>
              <a:off x="4572000" y="2708920"/>
              <a:ext cx="3888432" cy="3456384"/>
            </a:xfrm>
            <a:prstGeom prst="plus">
              <a:avLst>
                <a:gd name="adj" fmla="val 35335"/>
              </a:avLst>
            </a:prstGeom>
            <a:solidFill>
              <a:srgbClr val="FF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16016" y="3933056"/>
              <a:ext cx="35283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dirty="0" smtClean="0">
                  <a:solidFill>
                    <a:schemeClr val="bg1"/>
                  </a:solidFill>
                  <a:latin typeface="휴먼모음T" pitchFamily="18" charset="-127"/>
                  <a:ea typeface="휴먼모음T" pitchFamily="18" charset="-127"/>
                </a:rPr>
                <a:t>고장 시나리오를 통한</a:t>
              </a:r>
              <a:endParaRPr lang="en-US" altLang="ko-KR" sz="30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endParaRPr>
            </a:p>
            <a:p>
              <a:pPr algn="ctr"/>
              <a:r>
                <a:rPr lang="ko-KR" altLang="en-US" sz="3000" dirty="0" smtClean="0">
                  <a:solidFill>
                    <a:schemeClr val="bg1"/>
                  </a:solidFill>
                  <a:latin typeface="휴먼모음T" pitchFamily="18" charset="-127"/>
                  <a:ea typeface="휴먼모음T" pitchFamily="18" charset="-127"/>
                </a:rPr>
                <a:t>고장 복구 모의 훈련</a:t>
              </a:r>
              <a:endParaRPr lang="ko-KR" altLang="en-US" sz="3000" dirty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직사각형 92"/>
          <p:cNvSpPr/>
          <p:nvPr/>
        </p:nvSpPr>
        <p:spPr>
          <a:xfrm>
            <a:off x="0" y="1412776"/>
            <a:ext cx="9144000" cy="54452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0" y="188640"/>
            <a:ext cx="7884368" cy="1143000"/>
            <a:chOff x="0" y="188640"/>
            <a:chExt cx="7884368" cy="1143000"/>
          </a:xfrm>
        </p:grpSpPr>
        <p:sp>
          <p:nvSpPr>
            <p:cNvPr id="18" name="오각형 17"/>
            <p:cNvSpPr/>
            <p:nvPr/>
          </p:nvSpPr>
          <p:spPr>
            <a:xfrm>
              <a:off x="0" y="260648"/>
              <a:ext cx="7884368" cy="1008112"/>
            </a:xfrm>
            <a:prstGeom prst="homePlate">
              <a:avLst>
                <a:gd name="adj" fmla="val 29268"/>
              </a:avLst>
            </a:prstGeom>
            <a:solidFill>
              <a:srgbClr val="54406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제목 1"/>
            <p:cNvSpPr txBox="1">
              <a:spLocks/>
            </p:cNvSpPr>
            <p:nvPr/>
          </p:nvSpPr>
          <p:spPr>
            <a:xfrm>
              <a:off x="1547664" y="188640"/>
              <a:ext cx="5904656" cy="114300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500" dirty="0" smtClean="0">
                  <a:solidFill>
                    <a:schemeClr val="bg1"/>
                  </a:solidFill>
                  <a:latin typeface="휴먼모음T" pitchFamily="18" charset="-127"/>
                  <a:ea typeface="휴먼모음T" pitchFamily="18" charset="-127"/>
                  <a:cs typeface="+mj-cs"/>
                </a:rPr>
                <a:t>전력 계통 운영 체계</a:t>
              </a:r>
              <a:endParaRPr kumimoji="0" lang="ko-KR" altLang="en-US" sz="4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j-cs"/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3239852" y="2492896"/>
            <a:ext cx="2520280" cy="64807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송전망</a:t>
            </a:r>
            <a:r>
              <a:rPr lang="ko-KR" altLang="en-US" sz="23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안정성 확보</a:t>
            </a:r>
            <a:endParaRPr lang="ko-KR" altLang="en-US" sz="23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23528" y="2492896"/>
            <a:ext cx="2520280" cy="64807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수급 균형 유지</a:t>
            </a:r>
            <a:endParaRPr lang="ko-KR" altLang="en-US" sz="30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156176" y="2492896"/>
            <a:ext cx="2520280" cy="64807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비상시 대처</a:t>
            </a:r>
            <a:endParaRPr lang="ko-KR" altLang="en-US" sz="30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239852" y="1628800"/>
            <a:ext cx="2520280" cy="648072"/>
          </a:xfrm>
          <a:prstGeom prst="rect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전력 계통 운영</a:t>
            </a:r>
            <a:endParaRPr lang="ko-KR" altLang="en-US" sz="30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635896" y="3501008"/>
            <a:ext cx="2124236" cy="648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계통 전압 제어</a:t>
            </a:r>
            <a:endParaRPr lang="ko-KR" altLang="en-US" sz="25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27584" y="3501008"/>
            <a:ext cx="2016224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주파수 제어</a:t>
            </a:r>
            <a:endParaRPr lang="ko-KR" altLang="en-US" sz="30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588224" y="3501008"/>
            <a:ext cx="2088232" cy="6480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고장 시 조치</a:t>
            </a:r>
            <a:endParaRPr lang="ko-KR" altLang="en-US" sz="25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588224" y="4509120"/>
            <a:ext cx="2088232" cy="6480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부하 차단</a:t>
            </a:r>
            <a:endParaRPr lang="en-US" altLang="ko-KR" sz="2000" dirty="0" smtClean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발전기 차단</a:t>
            </a:r>
            <a:endParaRPr lang="ko-KR" altLang="en-US" sz="20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588224" y="5517232"/>
            <a:ext cx="2088232" cy="6480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블랙 </a:t>
            </a:r>
            <a:r>
              <a:rPr lang="ko-KR" altLang="en-US" sz="2500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스타트</a:t>
            </a:r>
            <a:endParaRPr lang="ko-KR" altLang="en-US" sz="25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635896" y="4545124"/>
            <a:ext cx="2124236" cy="648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안정도 유지</a:t>
            </a:r>
            <a:endParaRPr lang="ko-KR" altLang="en-US" sz="25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635896" y="5589240"/>
            <a:ext cx="2124236" cy="648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계통 보호</a:t>
            </a:r>
            <a:endParaRPr lang="ko-KR" altLang="en-US" sz="25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27584" y="4581128"/>
            <a:ext cx="2016224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부하 추종</a:t>
            </a:r>
            <a:endParaRPr lang="ko-KR" altLang="en-US" sz="30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27584" y="5661248"/>
            <a:ext cx="2016224" cy="6480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발전기 기동 정지</a:t>
            </a:r>
            <a:endParaRPr lang="ko-KR" altLang="en-US" sz="20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539552" y="3140968"/>
            <a:ext cx="251520" cy="3168352"/>
            <a:chOff x="539552" y="3140968"/>
            <a:chExt cx="251520" cy="3168352"/>
          </a:xfrm>
        </p:grpSpPr>
        <p:cxnSp>
          <p:nvCxnSpPr>
            <p:cNvPr id="65" name="직선 연결선 64"/>
            <p:cNvCxnSpPr/>
            <p:nvPr/>
          </p:nvCxnSpPr>
          <p:spPr>
            <a:xfrm>
              <a:off x="539552" y="3140968"/>
              <a:ext cx="0" cy="3168352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539552" y="3789040"/>
              <a:ext cx="251520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539552" y="4941168"/>
              <a:ext cx="251520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539552" y="6021288"/>
              <a:ext cx="251520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그룹 82"/>
          <p:cNvGrpSpPr/>
          <p:nvPr/>
        </p:nvGrpSpPr>
        <p:grpSpPr>
          <a:xfrm>
            <a:off x="3347864" y="3140968"/>
            <a:ext cx="251520" cy="3168352"/>
            <a:chOff x="539552" y="3140968"/>
            <a:chExt cx="251520" cy="3168352"/>
          </a:xfrm>
        </p:grpSpPr>
        <p:cxnSp>
          <p:nvCxnSpPr>
            <p:cNvPr id="84" name="직선 연결선 83"/>
            <p:cNvCxnSpPr/>
            <p:nvPr/>
          </p:nvCxnSpPr>
          <p:spPr>
            <a:xfrm>
              <a:off x="539552" y="3140968"/>
              <a:ext cx="0" cy="3168352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539552" y="3789040"/>
              <a:ext cx="251520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539552" y="4941168"/>
              <a:ext cx="251520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539552" y="6021288"/>
              <a:ext cx="251520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/>
          <p:cNvGrpSpPr/>
          <p:nvPr/>
        </p:nvGrpSpPr>
        <p:grpSpPr>
          <a:xfrm>
            <a:off x="6300192" y="3140968"/>
            <a:ext cx="251520" cy="3168352"/>
            <a:chOff x="539552" y="3140968"/>
            <a:chExt cx="251520" cy="3168352"/>
          </a:xfrm>
        </p:grpSpPr>
        <p:cxnSp>
          <p:nvCxnSpPr>
            <p:cNvPr id="89" name="직선 연결선 88"/>
            <p:cNvCxnSpPr/>
            <p:nvPr/>
          </p:nvCxnSpPr>
          <p:spPr>
            <a:xfrm>
              <a:off x="539552" y="3140968"/>
              <a:ext cx="0" cy="3168352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539552" y="3789040"/>
              <a:ext cx="251520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539552" y="4941168"/>
              <a:ext cx="251520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539552" y="6021288"/>
              <a:ext cx="251520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오각형 13"/>
          <p:cNvSpPr/>
          <p:nvPr/>
        </p:nvSpPr>
        <p:spPr>
          <a:xfrm>
            <a:off x="0" y="260648"/>
            <a:ext cx="7884368" cy="1008112"/>
          </a:xfrm>
          <a:prstGeom prst="homePlate">
            <a:avLst>
              <a:gd name="adj" fmla="val 29268"/>
            </a:avLst>
          </a:prstGeom>
          <a:solidFill>
            <a:srgbClr val="FF69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547664" y="188640"/>
            <a:ext cx="59046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j-cs"/>
              </a:rPr>
              <a:t>전력 계통 계획의 수립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3528" y="162880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33CC33"/>
                </a:solidFill>
                <a:latin typeface="휴먼모음T" pitchFamily="18" charset="-127"/>
                <a:ea typeface="휴먼모음T" pitchFamily="18" charset="-127"/>
              </a:rPr>
              <a:t>요구 조건</a:t>
            </a:r>
            <a:endParaRPr lang="ko-KR" altLang="en-US" sz="4000" dirty="0">
              <a:solidFill>
                <a:srgbClr val="33CC33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5576" y="2708920"/>
            <a:ext cx="62646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rgbClr val="FFC000"/>
                </a:solidFill>
                <a:latin typeface="휴먼모음T" pitchFamily="18" charset="-127"/>
                <a:ea typeface="휴먼모음T" pitchFamily="18" charset="-127"/>
              </a:rPr>
              <a:t>부하 요구</a:t>
            </a:r>
            <a:r>
              <a:rPr lang="en-US" altLang="ko-KR" sz="30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3000" dirty="0" smtClean="0">
                <a:solidFill>
                  <a:srgbClr val="FFC000"/>
                </a:solidFill>
                <a:latin typeface="휴먼모음T" pitchFamily="18" charset="-127"/>
                <a:ea typeface="휴먼모음T" pitchFamily="18" charset="-127"/>
              </a:rPr>
              <a:t>지리적 조건</a:t>
            </a:r>
            <a:r>
              <a:rPr lang="ko-KR" altLang="en-US" sz="30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에</a:t>
            </a:r>
            <a:r>
              <a:rPr lang="ko-KR" altLang="en-US" sz="3000" dirty="0" smtClean="0">
                <a:solidFill>
                  <a:srgbClr val="FFC000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적합한 설계</a:t>
            </a:r>
            <a:endParaRPr lang="ko-KR" altLang="en-US" sz="30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5576" y="3645024"/>
            <a:ext cx="60486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rgbClr val="FFC000"/>
                </a:solidFill>
                <a:latin typeface="휴먼모음T" pitchFamily="18" charset="-127"/>
                <a:ea typeface="휴먼모음T" pitchFamily="18" charset="-127"/>
              </a:rPr>
              <a:t>기술적</a:t>
            </a:r>
            <a:r>
              <a:rPr lang="en-US" altLang="ko-KR" sz="30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3000" dirty="0" smtClean="0">
                <a:solidFill>
                  <a:srgbClr val="FFC000"/>
                </a:solidFill>
                <a:latin typeface="휴먼모음T" pitchFamily="18" charset="-127"/>
                <a:ea typeface="휴먼모음T" pitchFamily="18" charset="-127"/>
              </a:rPr>
              <a:t>경제적</a:t>
            </a:r>
            <a:r>
              <a:rPr lang="ko-KR" altLang="en-US" sz="30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 기준에 따른 구성요소</a:t>
            </a:r>
            <a:endParaRPr lang="ko-KR" altLang="en-US" sz="30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7584" y="4581128"/>
            <a:ext cx="7128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계통 운전 성능의 </a:t>
            </a:r>
            <a:r>
              <a:rPr lang="ko-KR" altLang="en-US" sz="3000" dirty="0" smtClean="0">
                <a:solidFill>
                  <a:srgbClr val="FFC000"/>
                </a:solidFill>
                <a:latin typeface="휴먼모음T" pitchFamily="18" charset="-127"/>
                <a:ea typeface="휴먼모음T" pitchFamily="18" charset="-127"/>
              </a:rPr>
              <a:t>해석과 모의</a:t>
            </a:r>
            <a:endParaRPr lang="ko-KR" altLang="en-US" sz="3000" dirty="0">
              <a:solidFill>
                <a:srgbClr val="FFC00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7584" y="5517232"/>
            <a:ext cx="7128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적합한 </a:t>
            </a:r>
            <a:r>
              <a:rPr lang="ko-KR" altLang="en-US" sz="3000" dirty="0" smtClean="0">
                <a:solidFill>
                  <a:srgbClr val="FFC000"/>
                </a:solidFill>
                <a:latin typeface="휴먼모음T" pitchFamily="18" charset="-127"/>
                <a:ea typeface="휴먼모음T" pitchFamily="18" charset="-127"/>
              </a:rPr>
              <a:t>보호 설계</a:t>
            </a:r>
            <a:r>
              <a:rPr lang="ko-KR" altLang="en-US" sz="30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와</a:t>
            </a:r>
            <a:r>
              <a:rPr lang="ko-KR" altLang="en-US" sz="3000" dirty="0" smtClean="0">
                <a:solidFill>
                  <a:srgbClr val="FFC000"/>
                </a:solidFill>
                <a:latin typeface="휴먼모음T" pitchFamily="18" charset="-127"/>
                <a:ea typeface="휴먼모음T" pitchFamily="18" charset="-127"/>
              </a:rPr>
              <a:t> 협조 체제</a:t>
            </a:r>
            <a:endParaRPr lang="ko-KR" altLang="en-US" sz="3000" dirty="0">
              <a:solidFill>
                <a:srgbClr val="FFC000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1340768"/>
            <a:ext cx="9144000" cy="55172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각형 13"/>
          <p:cNvSpPr/>
          <p:nvPr/>
        </p:nvSpPr>
        <p:spPr>
          <a:xfrm>
            <a:off x="0" y="260648"/>
            <a:ext cx="7884368" cy="1008112"/>
          </a:xfrm>
          <a:prstGeom prst="homePlate">
            <a:avLst>
              <a:gd name="adj" fmla="val 29268"/>
            </a:avLst>
          </a:prstGeom>
          <a:solidFill>
            <a:srgbClr val="FF69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547664" y="188640"/>
            <a:ext cx="59046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j-cs"/>
              </a:rPr>
              <a:t>전력 계통 계획의 수립</a:t>
            </a:r>
          </a:p>
        </p:txBody>
      </p:sp>
      <p:sp>
        <p:nvSpPr>
          <p:cNvPr id="24" name="갈매기형 수장 23"/>
          <p:cNvSpPr/>
          <p:nvPr/>
        </p:nvSpPr>
        <p:spPr>
          <a:xfrm>
            <a:off x="251520" y="2132856"/>
            <a:ext cx="3024336" cy="1512168"/>
          </a:xfrm>
          <a:prstGeom prst="chevron">
            <a:avLst>
              <a:gd name="adj" fmla="val 30158"/>
            </a:avLst>
          </a:prstGeom>
          <a:solidFill>
            <a:srgbClr val="F3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기초 자료 확보</a:t>
            </a:r>
            <a:endParaRPr lang="ko-KR" altLang="en-US" sz="25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3059832" y="2132856"/>
            <a:ext cx="3024336" cy="1512168"/>
          </a:xfrm>
          <a:prstGeom prst="chevron">
            <a:avLst>
              <a:gd name="adj" fmla="val 30158"/>
            </a:avLst>
          </a:prstGeom>
          <a:solidFill>
            <a:srgbClr val="F2B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기본 방향 설정</a:t>
            </a:r>
            <a:endParaRPr lang="ko-KR" altLang="en-US" sz="25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5868144" y="2132856"/>
            <a:ext cx="3024336" cy="1512168"/>
          </a:xfrm>
          <a:prstGeom prst="chevron">
            <a:avLst>
              <a:gd name="adj" fmla="val 30158"/>
            </a:avLst>
          </a:prstGeom>
          <a:solidFill>
            <a:srgbClr val="57D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계획 수립</a:t>
            </a:r>
            <a:endParaRPr lang="ko-KR" altLang="en-US" sz="30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4716016" y="4653136"/>
            <a:ext cx="3024336" cy="1512168"/>
          </a:xfrm>
          <a:prstGeom prst="chevron">
            <a:avLst>
              <a:gd name="adj" fmla="val 30158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결과물 획득</a:t>
            </a:r>
            <a:endParaRPr lang="ko-KR" altLang="en-US" sz="30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8" name="갈매기형 수장 27"/>
          <p:cNvSpPr/>
          <p:nvPr/>
        </p:nvSpPr>
        <p:spPr>
          <a:xfrm>
            <a:off x="1259632" y="4653136"/>
            <a:ext cx="3024336" cy="1512168"/>
          </a:xfrm>
          <a:prstGeom prst="chevron">
            <a:avLst>
              <a:gd name="adj" fmla="val 3015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계획안 분석</a:t>
            </a:r>
            <a:endParaRPr lang="ko-KR" altLang="en-US" sz="3000" dirty="0">
              <a:solidFill>
                <a:schemeClr val="bg1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242</Words>
  <Application>Microsoft Office PowerPoint</Application>
  <PresentationFormat>화면 슬라이드 쇼(4:3)</PresentationFormat>
  <Paragraphs>90</Paragraphs>
  <Slides>12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전력 계통 운영 체계와 계획</vt:lpstr>
      <vt:lpstr>목차</vt:lpstr>
      <vt:lpstr>급전 자동화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he</dc:creator>
  <cp:lastModifiedBy>com02</cp:lastModifiedBy>
  <cp:revision>56</cp:revision>
  <dcterms:created xsi:type="dcterms:W3CDTF">2017-05-28T12:43:57Z</dcterms:created>
  <dcterms:modified xsi:type="dcterms:W3CDTF">2017-05-29T23:35:36Z</dcterms:modified>
</cp:coreProperties>
</file>