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42A"/>
    <a:srgbClr val="BA6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11" d="100"/>
          <a:sy n="111" d="100"/>
        </p:scale>
        <p:origin x="-72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0518" y="2404534"/>
            <a:ext cx="8203486" cy="1646302"/>
          </a:xfrm>
        </p:spPr>
        <p:txBody>
          <a:bodyPr/>
          <a:lstStyle/>
          <a:p>
            <a:r>
              <a:rPr lang="ko-KR" altLang="en-US" dirty="0"/>
              <a:t>지중케이블의 도입 배경과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>
                <a:solidFill>
                  <a:schemeClr val="accent1"/>
                </a:solidFill>
                <a:latin typeface="+mj-ea"/>
                <a:ea typeface="+mj-ea"/>
              </a:rPr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19138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ko-KR" altLang="en-US" sz="3200" dirty="0"/>
              <a:t>지중케이블의 배경</a:t>
            </a:r>
            <a:endParaRPr lang="en-US" altLang="ko-KR" sz="3200" dirty="0"/>
          </a:p>
          <a:p>
            <a:pPr marL="571500" indent="-571500">
              <a:buFont typeface="+mj-lt"/>
              <a:buAutoNum type="romanUcPeriod"/>
            </a:pPr>
            <a:endParaRPr lang="en-US" altLang="ko-KR" sz="3200" dirty="0"/>
          </a:p>
          <a:p>
            <a:pPr marL="571500" indent="-571500">
              <a:buFont typeface="+mj-lt"/>
              <a:buAutoNum type="romanUcPeriod"/>
            </a:pPr>
            <a:r>
              <a:rPr lang="ko-KR" altLang="en-US" sz="3200" dirty="0"/>
              <a:t>지중케이블의 특징</a:t>
            </a:r>
            <a:endParaRPr lang="en-US" altLang="ko-KR" sz="3200" dirty="0"/>
          </a:p>
          <a:p>
            <a:pPr marL="571500" indent="-571500">
              <a:buFont typeface="+mj-lt"/>
              <a:buAutoNum type="romanUcPeriod"/>
            </a:pPr>
            <a:endParaRPr lang="en-US" altLang="ko-KR" sz="3200" dirty="0"/>
          </a:p>
          <a:p>
            <a:pPr marL="571500" indent="-571500">
              <a:buFont typeface="+mj-lt"/>
              <a:buAutoNum type="romanUcPeriod"/>
            </a:pPr>
            <a:r>
              <a:rPr lang="ko-KR" altLang="en-US" sz="3200" dirty="0"/>
              <a:t>케이블의 구조</a:t>
            </a:r>
            <a:endParaRPr lang="en-US" altLang="ko-KR" sz="3200" dirty="0"/>
          </a:p>
          <a:p>
            <a:pPr marL="571500" indent="-571500">
              <a:buFont typeface="+mj-lt"/>
              <a:buAutoNum type="romanUcPeriod"/>
            </a:pPr>
            <a:endParaRPr lang="en-US" altLang="ko-KR" sz="3200" dirty="0"/>
          </a:p>
          <a:p>
            <a:pPr marL="571500" indent="-571500">
              <a:buFont typeface="+mj-lt"/>
              <a:buAutoNum type="romanUcPeriod"/>
            </a:pP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207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지중케이블의 배경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0" y="5178056"/>
            <a:ext cx="12192000" cy="1679944"/>
          </a:xfrm>
          <a:prstGeom prst="rect">
            <a:avLst/>
          </a:prstGeom>
          <a:solidFill>
            <a:srgbClr val="BA62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5741581"/>
            <a:ext cx="12192000" cy="55289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975668" y="5833361"/>
            <a:ext cx="19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FF00"/>
                </a:solidFill>
                <a:latin typeface="+mj-ea"/>
                <a:ea typeface="+mj-ea"/>
              </a:rPr>
              <a:t>지중케이블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110342" y="2927705"/>
            <a:ext cx="1469571" cy="2249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555082" y="1787328"/>
            <a:ext cx="1420586" cy="339045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357258" y="2554730"/>
            <a:ext cx="1947022" cy="2623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85870" y="751114"/>
            <a:ext cx="1469571" cy="44263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380966" y="3239673"/>
            <a:ext cx="446313" cy="485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950335" y="4052604"/>
            <a:ext cx="446313" cy="485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779441" y="2186172"/>
            <a:ext cx="446313" cy="485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819062" y="3363900"/>
            <a:ext cx="446313" cy="485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4322658" y="4198914"/>
            <a:ext cx="446313" cy="464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696370" y="4105853"/>
            <a:ext cx="446313" cy="485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696371" y="3068328"/>
            <a:ext cx="446313" cy="485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630259" y="3067776"/>
            <a:ext cx="446313" cy="485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630259" y="4052603"/>
            <a:ext cx="446313" cy="485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951336" y="1116959"/>
            <a:ext cx="446313" cy="485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flipH="1">
            <a:off x="10558859" y="2068969"/>
            <a:ext cx="446598" cy="485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974342" y="3704787"/>
            <a:ext cx="446313" cy="485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0" y="276"/>
            <a:ext cx="12192000" cy="51775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구름 35"/>
          <p:cNvSpPr/>
          <p:nvPr/>
        </p:nvSpPr>
        <p:spPr>
          <a:xfrm>
            <a:off x="1143001" y="609876"/>
            <a:ext cx="2286001" cy="1177728"/>
          </a:xfrm>
          <a:prstGeom prst="cloud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구름 36"/>
          <p:cNvSpPr/>
          <p:nvPr/>
        </p:nvSpPr>
        <p:spPr>
          <a:xfrm>
            <a:off x="2612572" y="563986"/>
            <a:ext cx="3664836" cy="1177728"/>
          </a:xfrm>
          <a:prstGeom prst="cloud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구름 37"/>
          <p:cNvSpPr/>
          <p:nvPr/>
        </p:nvSpPr>
        <p:spPr>
          <a:xfrm>
            <a:off x="8109232" y="563986"/>
            <a:ext cx="3263926" cy="1177728"/>
          </a:xfrm>
          <a:prstGeom prst="cloud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구름 38"/>
          <p:cNvSpPr/>
          <p:nvPr/>
        </p:nvSpPr>
        <p:spPr>
          <a:xfrm>
            <a:off x="5812974" y="628029"/>
            <a:ext cx="2750436" cy="1177728"/>
          </a:xfrm>
          <a:prstGeom prst="cloud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구름 39"/>
          <p:cNvSpPr/>
          <p:nvPr/>
        </p:nvSpPr>
        <p:spPr>
          <a:xfrm>
            <a:off x="0" y="598940"/>
            <a:ext cx="2286001" cy="1177728"/>
          </a:xfrm>
          <a:prstGeom prst="cloud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구름 40"/>
          <p:cNvSpPr/>
          <p:nvPr/>
        </p:nvSpPr>
        <p:spPr>
          <a:xfrm>
            <a:off x="9981891" y="563986"/>
            <a:ext cx="2286001" cy="1177728"/>
          </a:xfrm>
          <a:prstGeom prst="cloud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빼기 기호 44"/>
          <p:cNvSpPr/>
          <p:nvPr/>
        </p:nvSpPr>
        <p:spPr>
          <a:xfrm rot="2638553">
            <a:off x="1126070" y="2344088"/>
            <a:ext cx="1021422" cy="17048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빼기 기호 45"/>
          <p:cNvSpPr/>
          <p:nvPr/>
        </p:nvSpPr>
        <p:spPr>
          <a:xfrm rot="2638553">
            <a:off x="2120794" y="2573278"/>
            <a:ext cx="1021422" cy="17048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빼기 기호 46"/>
          <p:cNvSpPr/>
          <p:nvPr/>
        </p:nvSpPr>
        <p:spPr>
          <a:xfrm rot="2638553">
            <a:off x="3229103" y="2885722"/>
            <a:ext cx="1021422" cy="17048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빼기 기호 47"/>
          <p:cNvSpPr/>
          <p:nvPr/>
        </p:nvSpPr>
        <p:spPr>
          <a:xfrm rot="2638553">
            <a:off x="2386130" y="3624930"/>
            <a:ext cx="1021422" cy="17048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빼기 기호 48"/>
          <p:cNvSpPr/>
          <p:nvPr/>
        </p:nvSpPr>
        <p:spPr>
          <a:xfrm rot="2638553">
            <a:off x="3901788" y="2734538"/>
            <a:ext cx="1021422" cy="17048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빼기 기호 49"/>
          <p:cNvSpPr/>
          <p:nvPr/>
        </p:nvSpPr>
        <p:spPr>
          <a:xfrm rot="2638553">
            <a:off x="5656942" y="3053031"/>
            <a:ext cx="1021422" cy="17048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빼기 기호 50"/>
          <p:cNvSpPr/>
          <p:nvPr/>
        </p:nvSpPr>
        <p:spPr>
          <a:xfrm rot="2638553">
            <a:off x="4600430" y="3930726"/>
            <a:ext cx="1021422" cy="17048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빼기 기호 51"/>
          <p:cNvSpPr/>
          <p:nvPr/>
        </p:nvSpPr>
        <p:spPr>
          <a:xfrm rot="2638553">
            <a:off x="6472141" y="2483752"/>
            <a:ext cx="1021422" cy="17048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빼기 기호 52"/>
          <p:cNvSpPr/>
          <p:nvPr/>
        </p:nvSpPr>
        <p:spPr>
          <a:xfrm rot="2638553">
            <a:off x="7064176" y="3454588"/>
            <a:ext cx="1021422" cy="17048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빼기 기호 53"/>
          <p:cNvSpPr/>
          <p:nvPr/>
        </p:nvSpPr>
        <p:spPr>
          <a:xfrm rot="2638553">
            <a:off x="8609869" y="2463389"/>
            <a:ext cx="1021422" cy="17048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빼기 기호 54"/>
          <p:cNvSpPr/>
          <p:nvPr/>
        </p:nvSpPr>
        <p:spPr>
          <a:xfrm rot="2638553">
            <a:off x="9164585" y="3717635"/>
            <a:ext cx="1021422" cy="17048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>
            <a:clrChange>
              <a:clrFrom>
                <a:srgbClr val="4A618D"/>
              </a:clrFrom>
              <a:clrTo>
                <a:srgbClr val="4A618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0966" y="868118"/>
            <a:ext cx="8968263" cy="4987229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C0B0A3"/>
              </a:clrFrom>
              <a:clrTo>
                <a:srgbClr val="C0B0A3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</a:blip>
          <a:srcRect l="45112" t="12159" r="41054" b="11047"/>
          <a:stretch/>
        </p:blipFill>
        <p:spPr>
          <a:xfrm rot="10800000" flipV="1">
            <a:off x="5227074" y="2202167"/>
            <a:ext cx="212716" cy="616874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C0B0A3"/>
              </a:clrFrom>
              <a:clrTo>
                <a:srgbClr val="C0B0A3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</a:blip>
          <a:srcRect l="45112" t="12159" r="41054" b="11047"/>
          <a:stretch/>
        </p:blipFill>
        <p:spPr>
          <a:xfrm rot="10800000" flipV="1">
            <a:off x="6265938" y="3465355"/>
            <a:ext cx="212716" cy="616874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C0B0A3"/>
              </a:clrFrom>
              <a:clrTo>
                <a:srgbClr val="C0B0A3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</a:blip>
          <a:srcRect l="45112" t="12159" r="41054" b="11047"/>
          <a:stretch/>
        </p:blipFill>
        <p:spPr>
          <a:xfrm rot="10800000" flipV="1">
            <a:off x="5608747" y="2848481"/>
            <a:ext cx="212716" cy="616874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2" name="TextBox 61"/>
          <p:cNvSpPr txBox="1"/>
          <p:nvPr/>
        </p:nvSpPr>
        <p:spPr>
          <a:xfrm>
            <a:off x="7870370" y="1930400"/>
            <a:ext cx="418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1971~1983</a:t>
            </a:r>
            <a:r>
              <a:rPr lang="ko-KR" altLang="en-US" sz="2400" dirty="0">
                <a:latin typeface="+mj-ea"/>
                <a:ea typeface="+mj-ea"/>
              </a:rPr>
              <a:t>년 </a:t>
            </a:r>
            <a:r>
              <a:rPr lang="en-US" altLang="ko-KR" sz="2400" dirty="0">
                <a:latin typeface="+mj-ea"/>
                <a:ea typeface="+mj-ea"/>
              </a:rPr>
              <a:t>OF</a:t>
            </a:r>
            <a:r>
              <a:rPr lang="ko-KR" altLang="en-US" sz="2400" dirty="0">
                <a:latin typeface="+mj-ea"/>
                <a:ea typeface="+mj-ea"/>
              </a:rPr>
              <a:t> 케이블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870370" y="2659201"/>
            <a:ext cx="4180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1983~2000</a:t>
            </a:r>
            <a:r>
              <a:rPr lang="ko-KR" altLang="en-US" sz="2400" dirty="0">
                <a:latin typeface="+mj-ea"/>
                <a:ea typeface="+mj-ea"/>
              </a:rPr>
              <a:t>년 </a:t>
            </a:r>
            <a:r>
              <a:rPr lang="en-US" altLang="ko-KR" sz="2400" dirty="0">
                <a:latin typeface="+mj-ea"/>
                <a:ea typeface="+mj-ea"/>
              </a:rPr>
              <a:t>XLPF</a:t>
            </a:r>
            <a:r>
              <a:rPr lang="ko-KR" altLang="en-US" sz="2400" dirty="0">
                <a:latin typeface="+mj-ea"/>
                <a:ea typeface="+mj-ea"/>
              </a:rPr>
              <a:t> 케이블 병용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870370" y="3716202"/>
            <a:ext cx="418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2000</a:t>
            </a:r>
            <a:r>
              <a:rPr lang="ko-KR" altLang="en-US" sz="2400" dirty="0">
                <a:latin typeface="+mj-ea"/>
                <a:ea typeface="+mj-ea"/>
              </a:rPr>
              <a:t>년 전량 </a:t>
            </a:r>
            <a:r>
              <a:rPr lang="en-US" altLang="ko-KR" sz="2400" dirty="0">
                <a:latin typeface="+mj-ea"/>
                <a:ea typeface="+mj-ea"/>
              </a:rPr>
              <a:t>XLPE</a:t>
            </a:r>
            <a:r>
              <a:rPr lang="ko-KR" altLang="en-US" sz="2400" dirty="0">
                <a:latin typeface="+mj-ea"/>
                <a:ea typeface="+mj-ea"/>
              </a:rPr>
              <a:t> 케이블</a:t>
            </a:r>
          </a:p>
        </p:txBody>
      </p:sp>
    </p:spTree>
    <p:extLst>
      <p:ext uri="{BB962C8B-B14F-4D97-AF65-F5344CB8AC3E}">
        <p14:creationId xmlns:p14="http://schemas.microsoft.com/office/powerpoint/2010/main" val="386710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5" grpId="1" animBg="1"/>
      <p:bldP spid="18" grpId="0"/>
      <p:bldP spid="18" grpId="1"/>
      <p:bldP spid="19" grpId="0" animBg="1"/>
      <p:bldP spid="19" grpId="1" animBg="1"/>
      <p:bldP spid="19" grpId="2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62" grpId="0"/>
      <p:bldP spid="63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지중 케이블의 특징</a:t>
            </a:r>
          </a:p>
        </p:txBody>
      </p:sp>
      <p:sp>
        <p:nvSpPr>
          <p:cNvPr id="8" name="오각형 7"/>
          <p:cNvSpPr/>
          <p:nvPr/>
        </p:nvSpPr>
        <p:spPr>
          <a:xfrm>
            <a:off x="3693278" y="2503183"/>
            <a:ext cx="2564780" cy="244264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14858" y="3456877"/>
            <a:ext cx="2921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지중 케이블의</a:t>
            </a:r>
            <a:endParaRPr lang="en-US" altLang="ko-KR" sz="2400" dirty="0"/>
          </a:p>
          <a:p>
            <a:pPr algn="ctr"/>
            <a:r>
              <a:rPr lang="ko-KR" altLang="en-US" sz="2400" dirty="0"/>
              <a:t>특징</a:t>
            </a:r>
          </a:p>
        </p:txBody>
      </p:sp>
      <p:sp>
        <p:nvSpPr>
          <p:cNvPr id="10" name="화살표: 갈매기형 수장 9"/>
          <p:cNvSpPr/>
          <p:nvPr/>
        </p:nvSpPr>
        <p:spPr>
          <a:xfrm rot="18214053">
            <a:off x="5544379" y="2089297"/>
            <a:ext cx="822967" cy="822967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0037" y="1544684"/>
            <a:ext cx="2652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도시 미관에 좋음</a:t>
            </a:r>
          </a:p>
        </p:txBody>
      </p:sp>
      <p:sp>
        <p:nvSpPr>
          <p:cNvPr id="12" name="화살표: 갈매기형 수장 11"/>
          <p:cNvSpPr/>
          <p:nvPr/>
        </p:nvSpPr>
        <p:spPr>
          <a:xfrm rot="1156832">
            <a:off x="6203412" y="4002416"/>
            <a:ext cx="822967" cy="822967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7784" y="4484166"/>
            <a:ext cx="2652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안전하다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40536" y="4612410"/>
            <a:ext cx="2652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특수 케이블 사용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5667" y="1640740"/>
            <a:ext cx="2652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설치 비용이 비쌈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62016" y="5895089"/>
            <a:ext cx="2652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검사가 어렵다</a:t>
            </a:r>
            <a:endParaRPr lang="ko-KR" altLang="en-US" sz="2400" dirty="0"/>
          </a:p>
        </p:txBody>
      </p:sp>
      <p:sp>
        <p:nvSpPr>
          <p:cNvPr id="17" name="화살표: 갈매기형 수장 16"/>
          <p:cNvSpPr/>
          <p:nvPr/>
        </p:nvSpPr>
        <p:spPr>
          <a:xfrm rot="5400000">
            <a:off x="4562515" y="5074075"/>
            <a:ext cx="822967" cy="822967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화살표: 갈매기형 수장 17"/>
          <p:cNvSpPr/>
          <p:nvPr/>
        </p:nvSpPr>
        <p:spPr>
          <a:xfrm rot="9374372">
            <a:off x="2987197" y="4020539"/>
            <a:ext cx="822967" cy="82296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갈매기형 수장 18"/>
          <p:cNvSpPr/>
          <p:nvPr/>
        </p:nvSpPr>
        <p:spPr>
          <a:xfrm rot="14136987">
            <a:off x="3630137" y="2104621"/>
            <a:ext cx="822967" cy="822967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1682012" y="1073888"/>
            <a:ext cx="6311604" cy="63116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990357" y="1424763"/>
            <a:ext cx="5609854" cy="56098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626936" y="2021155"/>
            <a:ext cx="4417070" cy="44170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케이블의 구조</a:t>
            </a:r>
          </a:p>
        </p:txBody>
      </p:sp>
      <p:sp>
        <p:nvSpPr>
          <p:cNvPr id="3" name="타원 2"/>
          <p:cNvSpPr/>
          <p:nvPr/>
        </p:nvSpPr>
        <p:spPr>
          <a:xfrm>
            <a:off x="3833985" y="3228205"/>
            <a:ext cx="2002972" cy="2002972"/>
          </a:xfrm>
          <a:prstGeom prst="ellipse">
            <a:avLst/>
          </a:prstGeom>
          <a:solidFill>
            <a:srgbClr val="FE942A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10929" y="3998858"/>
            <a:ext cx="1197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도체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284" y="2292686"/>
            <a:ext cx="38100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14455" y="2504237"/>
            <a:ext cx="241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기계적 성능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14454" y="3768025"/>
            <a:ext cx="241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가공성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14454" y="3136131"/>
            <a:ext cx="241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화학적 성능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14456" y="1872343"/>
            <a:ext cx="241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전기적 성능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0538" y="2643522"/>
            <a:ext cx="163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절연체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44438" y="1558179"/>
            <a:ext cx="1367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+mj-ea"/>
                <a:ea typeface="+mj-ea"/>
              </a:rPr>
              <a:t>시스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40538" y="1029806"/>
            <a:ext cx="1197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+mj-ea"/>
                <a:ea typeface="+mj-ea"/>
              </a:rPr>
              <a:t>보호부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4452" y="2504237"/>
            <a:ext cx="321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유전 손실 적음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14450" y="3795219"/>
            <a:ext cx="3766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+mj-ea"/>
                <a:ea typeface="+mj-ea"/>
              </a:rPr>
              <a:t>내트리일과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ko-KR" altLang="en-US" sz="2400" dirty="0" err="1">
                <a:latin typeface="+mj-ea"/>
                <a:ea typeface="+mj-ea"/>
              </a:rPr>
              <a:t>내코로나성</a:t>
            </a:r>
            <a:r>
              <a:rPr lang="ko-KR" altLang="en-US" sz="2400" dirty="0">
                <a:latin typeface="+mj-ea"/>
                <a:ea typeface="+mj-ea"/>
              </a:rPr>
              <a:t> 우수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14451" y="3136131"/>
            <a:ext cx="288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절연 저항 양호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14450" y="1801820"/>
            <a:ext cx="3962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파괴 전압이 높고 절연 우수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14450" y="4686820"/>
            <a:ext cx="3320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+mj-ea"/>
                <a:ea typeface="+mj-ea"/>
              </a:rPr>
              <a:t>가요성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내마찰성이 우수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14454" y="4671878"/>
            <a:ext cx="241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경제성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63559" y="2975718"/>
            <a:ext cx="3962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재료</a:t>
            </a:r>
            <a:r>
              <a:rPr lang="en-US" altLang="ko-KR" sz="2400" dirty="0">
                <a:latin typeface="+mj-ea"/>
                <a:ea typeface="+mj-ea"/>
              </a:rPr>
              <a:t>:</a:t>
            </a:r>
            <a:r>
              <a:rPr lang="ko-KR" altLang="en-US" sz="2400" dirty="0">
                <a:latin typeface="+mj-ea"/>
                <a:ea typeface="+mj-ea"/>
              </a:rPr>
              <a:t>납</a:t>
            </a:r>
            <a:r>
              <a:rPr lang="en-US" altLang="ko-KR" sz="2400" dirty="0">
                <a:latin typeface="+mj-ea"/>
                <a:ea typeface="+mj-ea"/>
              </a:rPr>
              <a:t>,</a:t>
            </a:r>
            <a:r>
              <a:rPr lang="ko-KR" altLang="en-US" sz="2400" dirty="0">
                <a:latin typeface="+mj-ea"/>
                <a:ea typeface="+mj-ea"/>
              </a:rPr>
              <a:t>알루미늄</a:t>
            </a:r>
            <a:r>
              <a:rPr lang="en-US" altLang="ko-KR" sz="2400" dirty="0">
                <a:latin typeface="+mj-ea"/>
                <a:ea typeface="+mj-ea"/>
              </a:rPr>
              <a:t>,</a:t>
            </a:r>
            <a:r>
              <a:rPr lang="ko-KR" altLang="en-US" sz="2400" dirty="0">
                <a:latin typeface="+mj-ea"/>
                <a:ea typeface="+mj-ea"/>
              </a:rPr>
              <a:t>철</a:t>
            </a:r>
            <a:r>
              <a:rPr lang="en-US" altLang="ko-KR" sz="2400" dirty="0">
                <a:latin typeface="+mj-ea"/>
                <a:ea typeface="+mj-ea"/>
              </a:rPr>
              <a:t>,</a:t>
            </a:r>
            <a:r>
              <a:rPr lang="ko-KR" altLang="en-US" sz="2400" dirty="0">
                <a:latin typeface="+mj-ea"/>
                <a:ea typeface="+mj-ea"/>
              </a:rPr>
              <a:t>스테인리스</a:t>
            </a:r>
            <a:r>
              <a:rPr lang="en-US" altLang="ko-KR" sz="2400" dirty="0">
                <a:latin typeface="+mj-ea"/>
                <a:ea typeface="+mj-ea"/>
              </a:rPr>
              <a:t>,</a:t>
            </a:r>
            <a:r>
              <a:rPr lang="ko-KR" altLang="en-US" sz="2400" dirty="0">
                <a:latin typeface="+mj-ea"/>
                <a:ea typeface="+mj-ea"/>
              </a:rPr>
              <a:t>구리 등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27916" y="2666588"/>
            <a:ext cx="3210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내수성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내약품성 우수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7914" y="3957570"/>
            <a:ext cx="3766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내마모성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 err="1">
                <a:latin typeface="+mj-ea"/>
                <a:ea typeface="+mj-ea"/>
              </a:rPr>
              <a:t>내굴곡성이</a:t>
            </a:r>
            <a:r>
              <a:rPr lang="ko-KR" altLang="en-US" sz="2400" dirty="0">
                <a:latin typeface="+mj-ea"/>
                <a:ea typeface="+mj-ea"/>
              </a:rPr>
              <a:t> 우수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27914" y="1964171"/>
            <a:ext cx="3962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절연 성능 높고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장기간 안정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7914" y="4885199"/>
            <a:ext cx="3962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내후성</a:t>
            </a:r>
            <a:r>
              <a:rPr lang="en-US" altLang="ko-KR" sz="2400" dirty="0">
                <a:latin typeface="+mj-ea"/>
                <a:ea typeface="+mj-ea"/>
              </a:rPr>
              <a:t>,</a:t>
            </a:r>
            <a:r>
              <a:rPr lang="ko-KR" altLang="en-US" sz="2400" dirty="0">
                <a:latin typeface="+mj-ea"/>
                <a:ea typeface="+mj-ea"/>
              </a:rPr>
              <a:t>내노화성이 우수</a:t>
            </a:r>
          </a:p>
        </p:txBody>
      </p:sp>
    </p:spTree>
    <p:extLst>
      <p:ext uri="{BB962C8B-B14F-4D97-AF65-F5344CB8AC3E}">
        <p14:creationId xmlns:p14="http://schemas.microsoft.com/office/powerpoint/2010/main" val="198136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2" grpId="0" animBg="1"/>
      <p:bldP spid="3" grpId="0" animBg="1"/>
      <p:bldP spid="4" grpId="0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5" grpId="0"/>
      <p:bldP spid="15" grpId="1"/>
      <p:bldP spid="18" grpId="0"/>
      <p:bldP spid="19" grpId="0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31" grpId="0"/>
      <p:bldP spid="31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</p:bld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j-ea"/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</TotalTime>
  <Words>108</Words>
  <Application>Microsoft Office PowerPoint</Application>
  <PresentationFormat>사용자 지정</PresentationFormat>
  <Paragraphs>41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패싯</vt:lpstr>
      <vt:lpstr>지중케이블의 도입 배경과 </vt:lpstr>
      <vt:lpstr>목차</vt:lpstr>
      <vt:lpstr>지중케이블의 배경</vt:lpstr>
      <vt:lpstr>지중 케이블의 특징</vt:lpstr>
      <vt:lpstr>케이블의 구조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지중전선로의 배경</dc:title>
  <dc:creator>ji in Park</dc:creator>
  <cp:lastModifiedBy>com09</cp:lastModifiedBy>
  <cp:revision>17</cp:revision>
  <dcterms:created xsi:type="dcterms:W3CDTF">2017-05-29T10:13:19Z</dcterms:created>
  <dcterms:modified xsi:type="dcterms:W3CDTF">2017-05-30T00:03:18Z</dcterms:modified>
</cp:coreProperties>
</file>