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3" r:id="rId5"/>
    <p:sldId id="261" r:id="rId6"/>
    <p:sldId id="262" r:id="rId7"/>
    <p:sldId id="257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D23"/>
    <a:srgbClr val="EE9512"/>
    <a:srgbClr val="CAAE06"/>
    <a:srgbClr val="74D42C"/>
    <a:srgbClr val="FFE101"/>
    <a:srgbClr val="C96437"/>
    <a:srgbClr val="080808"/>
    <a:srgbClr val="45BB53"/>
    <a:srgbClr val="C5BB3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203" autoAdjust="0"/>
    <p:restoredTop sz="89051" autoAdjust="0"/>
  </p:normalViewPr>
  <p:slideViewPr>
    <p:cSldViewPr>
      <p:cViewPr>
        <p:scale>
          <a:sx n="70" d="100"/>
          <a:sy n="70" d="100"/>
        </p:scale>
        <p:origin x="-122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latin typeface="Arial" charset="0"/>
              </a:rPr>
              <a:t>www.company.com</a:t>
            </a:r>
            <a:endParaRPr lang="fr-FR"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4862513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543550" y="188595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224588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896100" y="188595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66025" y="188595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8302625" y="188595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862513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543550" y="26416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224588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896100" y="26416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566025" y="26416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8302625" y="26416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862513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43550" y="3440113"/>
            <a:ext cx="46038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224588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96100" y="3440113"/>
            <a:ext cx="44450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566025" y="3440113"/>
            <a:ext cx="46038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302625" y="3440113"/>
            <a:ext cx="44450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41363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1422400" y="3440113"/>
            <a:ext cx="46038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2103438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2773363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444875" y="3440113"/>
            <a:ext cx="44450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179888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41363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422400" y="26416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2103438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773363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444875" y="26416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179888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41363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422400" y="188595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103438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773363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444875" y="188595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179888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41363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422400" y="42037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2103438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773363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444875" y="42037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179888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862513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543550" y="42037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6224588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896100" y="42037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7566025" y="42037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8302625" y="42037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3" name="Right Triangle 52"/>
          <p:cNvSpPr/>
          <p:nvPr/>
        </p:nvSpPr>
        <p:spPr bwMode="auto">
          <a:xfrm flipV="1">
            <a:off x="0" y="0"/>
            <a:ext cx="9144000" cy="159702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4" name="Right Triangle 53"/>
          <p:cNvSpPr>
            <a:spLocks noChangeArrowheads="1"/>
          </p:cNvSpPr>
          <p:nvPr/>
        </p:nvSpPr>
        <p:spPr bwMode="auto">
          <a:xfrm flipV="1">
            <a:off x="0" y="0"/>
            <a:ext cx="1851025" cy="447357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5029200"/>
            <a:ext cx="5715000" cy="6096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429000" y="3581400"/>
            <a:ext cx="5715000" cy="1470025"/>
          </a:xfrm>
          <a:solidFill>
            <a:schemeClr val="bg1"/>
          </a:solidFill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noProof="0" smtClean="0"/>
          </a:p>
        </p:txBody>
      </p:sp>
    </p:spTree>
    <p:extLst>
      <p:ext uri="{BB962C8B-B14F-4D97-AF65-F5344CB8AC3E}">
        <p14:creationId xmlns="" xmlns:p14="http://schemas.microsoft.com/office/powerpoint/2010/main" val="2231149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958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1400175"/>
            <a:ext cx="18288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400175"/>
            <a:ext cx="5334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12314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828800" y="2133600"/>
            <a:ext cx="71628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="" xmlns:p14="http://schemas.microsoft.com/office/powerpoint/2010/main" val="327765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400175"/>
            <a:ext cx="73152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6022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629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279038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2133600"/>
            <a:ext cx="35052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9995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6125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6617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7051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25603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06227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1295400" y="1752600"/>
            <a:ext cx="78486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400175"/>
            <a:ext cx="7315200" cy="5810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133600"/>
            <a:ext cx="7162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>
                <a:latin typeface="Arial" charset="0"/>
              </a:rPr>
              <a:t>www.company.com</a:t>
            </a:r>
            <a:endParaRPr lang="fr-FR">
              <a:latin typeface="Arial" charset="0"/>
            </a:endParaRPr>
          </a:p>
        </p:txBody>
      </p:sp>
      <p:sp>
        <p:nvSpPr>
          <p:cNvPr id="1047" name="Oval 23"/>
          <p:cNvSpPr>
            <a:spLocks noChangeArrowheads="1"/>
          </p:cNvSpPr>
          <p:nvPr/>
        </p:nvSpPr>
        <p:spPr bwMode="auto">
          <a:xfrm>
            <a:off x="1433513" y="6164263"/>
            <a:ext cx="65087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48" name="Oval 24"/>
          <p:cNvSpPr>
            <a:spLocks noChangeArrowheads="1"/>
          </p:cNvSpPr>
          <p:nvPr/>
        </p:nvSpPr>
        <p:spPr bwMode="auto">
          <a:xfrm>
            <a:off x="2193925" y="6164263"/>
            <a:ext cx="65088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49" name="Oval 25"/>
          <p:cNvSpPr>
            <a:spLocks noChangeArrowheads="1"/>
          </p:cNvSpPr>
          <p:nvPr/>
        </p:nvSpPr>
        <p:spPr bwMode="auto">
          <a:xfrm>
            <a:off x="2954338" y="6164263"/>
            <a:ext cx="65087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50" name="Oval 26"/>
          <p:cNvSpPr>
            <a:spLocks noChangeArrowheads="1"/>
          </p:cNvSpPr>
          <p:nvPr/>
        </p:nvSpPr>
        <p:spPr bwMode="auto">
          <a:xfrm>
            <a:off x="3714750" y="6164263"/>
            <a:ext cx="65088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51" name="Oval 27"/>
          <p:cNvSpPr>
            <a:spLocks noChangeArrowheads="1"/>
          </p:cNvSpPr>
          <p:nvPr/>
        </p:nvSpPr>
        <p:spPr bwMode="auto">
          <a:xfrm>
            <a:off x="4475163" y="6164263"/>
            <a:ext cx="65087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52" name="Oval 28"/>
          <p:cNvSpPr>
            <a:spLocks noChangeArrowheads="1"/>
          </p:cNvSpPr>
          <p:nvPr/>
        </p:nvSpPr>
        <p:spPr bwMode="auto">
          <a:xfrm>
            <a:off x="5237163" y="6164263"/>
            <a:ext cx="65087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53" name="Oval 29"/>
          <p:cNvSpPr>
            <a:spLocks noChangeArrowheads="1"/>
          </p:cNvSpPr>
          <p:nvPr/>
        </p:nvSpPr>
        <p:spPr bwMode="auto">
          <a:xfrm>
            <a:off x="5997575" y="6164263"/>
            <a:ext cx="65088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54" name="Oval 30"/>
          <p:cNvSpPr>
            <a:spLocks noChangeArrowheads="1"/>
          </p:cNvSpPr>
          <p:nvPr/>
        </p:nvSpPr>
        <p:spPr bwMode="auto">
          <a:xfrm>
            <a:off x="6757988" y="6164263"/>
            <a:ext cx="65087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55" name="Oval 31"/>
          <p:cNvSpPr>
            <a:spLocks noChangeArrowheads="1"/>
          </p:cNvSpPr>
          <p:nvPr/>
        </p:nvSpPr>
        <p:spPr bwMode="auto">
          <a:xfrm>
            <a:off x="7518400" y="6164263"/>
            <a:ext cx="65088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056" name="Oval 32"/>
          <p:cNvSpPr>
            <a:spLocks noChangeArrowheads="1"/>
          </p:cNvSpPr>
          <p:nvPr/>
        </p:nvSpPr>
        <p:spPr bwMode="auto">
          <a:xfrm>
            <a:off x="8280400" y="6164263"/>
            <a:ext cx="65088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862513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5543550" y="188595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224588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896100" y="188595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566025" y="188595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302625" y="188595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862513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543550" y="26416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6224588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896100" y="26416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566025" y="26416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8302625" y="26416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4862513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5543550" y="3440113"/>
            <a:ext cx="46038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224588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6896100" y="3440113"/>
            <a:ext cx="44450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566025" y="3440113"/>
            <a:ext cx="46038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302625" y="3440113"/>
            <a:ext cx="44450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36600" y="3440113"/>
            <a:ext cx="46038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422400" y="3440113"/>
            <a:ext cx="46038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103438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773363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3444875" y="3440113"/>
            <a:ext cx="44450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4179888" y="3440113"/>
            <a:ext cx="46037" cy="460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36600" y="26416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1422400" y="26416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2103438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773363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444875" y="26416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4179888" y="26416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36600" y="188595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422400" y="188595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103438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2773363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444875" y="188595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4179888" y="188595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736600" y="42037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1422400" y="42037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103438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773363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3444875" y="42037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4179888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4862513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543550" y="42037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6224588" y="4203700"/>
            <a:ext cx="46037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6896100" y="42037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7566025" y="4203700"/>
            <a:ext cx="46038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8302625" y="4203700"/>
            <a:ext cx="44450" cy="46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  <p:sp>
        <p:nvSpPr>
          <p:cNvPr id="65" name="Oval 23"/>
          <p:cNvSpPr>
            <a:spLocks noChangeArrowheads="1"/>
          </p:cNvSpPr>
          <p:nvPr/>
        </p:nvSpPr>
        <p:spPr bwMode="auto">
          <a:xfrm>
            <a:off x="727075" y="6164263"/>
            <a:ext cx="65088" cy="650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r" eaLnBrk="1" hangingPunct="1">
              <a:defRPr/>
            </a:pPr>
            <a:endParaRPr lang="en-GB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63688" y="2060848"/>
            <a:ext cx="6620272" cy="749945"/>
          </a:xfrm>
        </p:spPr>
        <p:txBody>
          <a:bodyPr/>
          <a:lstStyle/>
          <a:p>
            <a:r>
              <a:rPr lang="en-US" altLang="ko-KR" sz="4400" dirty="0" smtClean="0"/>
              <a:t>SCADA </a:t>
            </a:r>
            <a:r>
              <a:rPr lang="ko-KR" altLang="en-US" sz="4400" dirty="0" smtClean="0"/>
              <a:t>시스템</a:t>
            </a:r>
            <a:endParaRPr lang="ko-KR" alt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8304" y="6165304"/>
            <a:ext cx="18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31406 </a:t>
            </a:r>
            <a:r>
              <a:rPr lang="ko-KR" altLang="en-US" dirty="0" smtClean="0"/>
              <a:t>김수현</a:t>
            </a:r>
            <a:endParaRPr lang="ko-KR" altLang="en-US" dirty="0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611560" y="2996952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S</a:t>
            </a:r>
            <a:r>
              <a:rPr kumimoji="0" lang="en-US" altLang="ko-K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upervisory</a:t>
            </a:r>
            <a:r>
              <a:rPr kumimoji="0" lang="en-US" altLang="ko-KR" sz="2800" b="1" i="0" u="none" strike="noStrike" kern="0" cap="none" spc="0" normalizeH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 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FCAB1A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020272" y="6669360"/>
            <a:ext cx="2123728" cy="18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 bwMode="auto">
          <a:xfrm>
            <a:off x="3203848" y="2996952"/>
            <a:ext cx="1656184" cy="79208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C</a:t>
            </a:r>
            <a:r>
              <a:rPr kumimoji="0" lang="en-US" altLang="ko-KR" sz="2800" b="1" i="0" u="none" strike="noStrike" kern="0" cap="none" spc="0" normalizeH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ontrol  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FCAB1A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0" name="제목 1"/>
          <p:cNvSpPr txBox="1">
            <a:spLocks/>
          </p:cNvSpPr>
          <p:nvPr/>
        </p:nvSpPr>
        <p:spPr bwMode="auto">
          <a:xfrm>
            <a:off x="4644008" y="2996952"/>
            <a:ext cx="1440160" cy="79208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A</a:t>
            </a:r>
            <a:r>
              <a:rPr kumimoji="0" lang="en-US" altLang="ko-KR" sz="2800" b="1" i="0" u="none" strike="noStrike" kern="0" cap="none" spc="0" normalizeH="0" noProof="0" dirty="0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nd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FCAB1A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 bwMode="auto">
          <a:xfrm>
            <a:off x="5544616" y="2996952"/>
            <a:ext cx="1331640" cy="79208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r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2800" b="1" kern="0" dirty="0">
                <a:solidFill>
                  <a:srgbClr val="FF0000"/>
                </a:solidFill>
                <a:latin typeface="Verdana" pitchFamily="34" charset="0"/>
                <a:ea typeface="+mn-ea"/>
                <a:cs typeface="+mn-cs"/>
              </a:rPr>
              <a:t>D</a:t>
            </a:r>
            <a:r>
              <a:rPr lang="en-US" altLang="ko-KR" sz="2800" b="1" kern="0" dirty="0">
                <a:solidFill>
                  <a:srgbClr val="FCAB1A"/>
                </a:solidFill>
                <a:latin typeface="Verdana" pitchFamily="34" charset="0"/>
                <a:ea typeface="+mn-ea"/>
                <a:cs typeface="+mn-cs"/>
              </a:rPr>
              <a:t>ata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FCAB1A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  <p:sp>
        <p:nvSpPr>
          <p:cNvPr id="23" name="제목 1"/>
          <p:cNvSpPr txBox="1">
            <a:spLocks/>
          </p:cNvSpPr>
          <p:nvPr/>
        </p:nvSpPr>
        <p:spPr bwMode="auto">
          <a:xfrm>
            <a:off x="6696744" y="2996952"/>
            <a:ext cx="2447256" cy="79208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r" fontAlgn="base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altLang="ko-KR" sz="2800" b="1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A</a:t>
            </a:r>
            <a:r>
              <a:rPr lang="en-US" altLang="ko-KR" sz="2800" b="1" kern="0" dirty="0" err="1">
                <a:solidFill>
                  <a:srgbClr val="FCAB1A"/>
                </a:solidFill>
                <a:latin typeface="Verdana" pitchFamily="34" charset="0"/>
                <a:ea typeface="+mj-ea"/>
                <a:cs typeface="+mj-cs"/>
              </a:rPr>
              <a:t>c</a:t>
            </a:r>
            <a:r>
              <a:rPr lang="en-US" altLang="ko-KR" sz="2800" b="1" kern="0" dirty="0" err="1" smtClean="0">
                <a:solidFill>
                  <a:srgbClr val="FCAB1A"/>
                </a:solidFill>
                <a:latin typeface="Verdana" pitchFamily="34" charset="0"/>
                <a:ea typeface="+mn-ea"/>
                <a:cs typeface="+mn-cs"/>
              </a:rPr>
              <a:t>q</a:t>
            </a:r>
            <a:r>
              <a:rPr kumimoji="0" lang="en-US" altLang="ko-KR" sz="2800" b="1" i="0" u="none" strike="noStrike" kern="0" cap="none" spc="0" normalizeH="0" noProof="0" dirty="0" err="1" smtClean="0">
                <a:ln>
                  <a:noFill/>
                </a:ln>
                <a:solidFill>
                  <a:srgbClr val="FCAB1A"/>
                </a:solidFill>
                <a:effectLst/>
                <a:uLnTx/>
                <a:uFillTx/>
                <a:latin typeface="Verdana" pitchFamily="34" charset="0"/>
                <a:ea typeface="+mj-ea"/>
                <a:cs typeface="+mj-cs"/>
              </a:rPr>
              <a:t>uisition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FCAB1A"/>
              </a:solidFill>
              <a:effectLst/>
              <a:uLnTx/>
              <a:uFillTx/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 bwMode="auto">
          <a:xfrm>
            <a:off x="7020272" y="6669360"/>
            <a:ext cx="2123728" cy="18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28800" y="620688"/>
            <a:ext cx="7315200" cy="58102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80808"/>
                </a:solidFill>
              </a:rPr>
              <a:t>목차</a:t>
            </a:r>
            <a:endParaRPr lang="ko-KR" altLang="en-US" dirty="0">
              <a:solidFill>
                <a:srgbClr val="080808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619672" y="1556792"/>
            <a:ext cx="6696744" cy="1296144"/>
            <a:chOff x="1763688" y="2492896"/>
            <a:chExt cx="6696744" cy="1296144"/>
          </a:xfrm>
        </p:grpSpPr>
        <p:sp>
          <p:nvSpPr>
            <p:cNvPr id="12" name="모서리가 둥근 직사각형 11"/>
            <p:cNvSpPr/>
            <p:nvPr/>
          </p:nvSpPr>
          <p:spPr bwMode="auto">
            <a:xfrm>
              <a:off x="2843808" y="2564904"/>
              <a:ext cx="5616624" cy="1152128"/>
            </a:xfrm>
            <a:prstGeom prst="roundRect">
              <a:avLst/>
            </a:prstGeom>
            <a:solidFill>
              <a:srgbClr val="96DD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  SCADA </a:t>
              </a:r>
              <a:r>
                <a:rPr lang="ko-KR" altLang="en-US" sz="3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시스템을 쓰는 이유</a:t>
              </a:r>
              <a:endPara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육각형 10"/>
            <p:cNvSpPr/>
            <p:nvPr/>
          </p:nvSpPr>
          <p:spPr bwMode="auto">
            <a:xfrm>
              <a:off x="1763688" y="2492896"/>
              <a:ext cx="1440160" cy="129614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b="1" dirty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굴림" pitchFamily="50" charset="-127"/>
                  <a:ea typeface="굴림" pitchFamily="50" charset="-127"/>
                </a:rPr>
                <a:t>STEP 1</a:t>
              </a:r>
              <a:endPara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619672" y="3212976"/>
            <a:ext cx="6696744" cy="1296144"/>
            <a:chOff x="1763688" y="2492896"/>
            <a:chExt cx="6696744" cy="1296144"/>
          </a:xfrm>
        </p:grpSpPr>
        <p:sp>
          <p:nvSpPr>
            <p:cNvPr id="69" name="모서리가 둥근 직사각형 68"/>
            <p:cNvSpPr/>
            <p:nvPr/>
          </p:nvSpPr>
          <p:spPr bwMode="auto">
            <a:xfrm>
              <a:off x="2843808" y="2564904"/>
              <a:ext cx="5616624" cy="1152128"/>
            </a:xfrm>
            <a:prstGeom prst="roundRect">
              <a:avLst/>
            </a:prstGeom>
            <a:solidFill>
              <a:srgbClr val="96DD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3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   SCADA </a:t>
              </a:r>
              <a:r>
                <a:rPr lang="ko-KR" altLang="en-US" sz="3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시스템의 주요기능</a:t>
              </a:r>
              <a:endPara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육각형 69"/>
            <p:cNvSpPr/>
            <p:nvPr/>
          </p:nvSpPr>
          <p:spPr bwMode="auto">
            <a:xfrm>
              <a:off x="1763688" y="2492896"/>
              <a:ext cx="1440160" cy="129614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b="1" dirty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굴림" pitchFamily="50" charset="-127"/>
                  <a:ea typeface="굴림" pitchFamily="50" charset="-127"/>
                </a:rPr>
                <a:t>STEP 2</a:t>
              </a:r>
              <a:endPara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619672" y="4869160"/>
            <a:ext cx="6696744" cy="1296144"/>
            <a:chOff x="1763688" y="2492896"/>
            <a:chExt cx="6696744" cy="1296144"/>
          </a:xfrm>
        </p:grpSpPr>
        <p:sp>
          <p:nvSpPr>
            <p:cNvPr id="72" name="모서리가 둥근 직사각형 71"/>
            <p:cNvSpPr/>
            <p:nvPr/>
          </p:nvSpPr>
          <p:spPr bwMode="auto">
            <a:xfrm>
              <a:off x="2843808" y="2564904"/>
              <a:ext cx="5616624" cy="1152128"/>
            </a:xfrm>
            <a:prstGeom prst="roundRect">
              <a:avLst/>
            </a:prstGeom>
            <a:solidFill>
              <a:srgbClr val="96DD2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3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   SCADA </a:t>
              </a:r>
              <a:r>
                <a:rPr lang="ko-KR" altLang="en-US" sz="3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시스템의 이용분야</a:t>
              </a:r>
              <a:endPara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" name="육각형 72"/>
            <p:cNvSpPr/>
            <p:nvPr/>
          </p:nvSpPr>
          <p:spPr bwMode="auto">
            <a:xfrm>
              <a:off x="1763688" y="2492896"/>
              <a:ext cx="1440160" cy="129614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b="1" dirty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endParaRPr>
            </a:p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1" i="0" u="none" strike="noStrike" cap="none" normalizeH="0" baseline="0" dirty="0" smtClean="0">
                  <a:ln>
                    <a:noFill/>
                  </a:ln>
                  <a:solidFill>
                    <a:srgbClr val="080808"/>
                  </a:solidFill>
                  <a:effectLst/>
                  <a:latin typeface="굴림" pitchFamily="50" charset="-127"/>
                  <a:ea typeface="굴림" pitchFamily="50" charset="-127"/>
                </a:rPr>
                <a:t>STEP 3</a:t>
              </a:r>
              <a:endParaRPr kumimoji="0" lang="ko-KR" altLang="en-US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020272" y="6669360"/>
            <a:ext cx="2123728" cy="18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 bwMode="auto">
          <a:xfrm>
            <a:off x="827584" y="188640"/>
            <a:ext cx="7776864" cy="151216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j-cs"/>
              </a:rPr>
              <a:t>왜 </a:t>
            </a:r>
            <a:r>
              <a:rPr lang="en-US" altLang="ko-KR" sz="4000" b="1" kern="0" dirty="0" smtClean="0">
                <a:solidFill>
                  <a:srgbClr val="FFC000"/>
                </a:solidFill>
                <a:latin typeface="굴림" pitchFamily="50" charset="-127"/>
                <a:ea typeface="굴림" pitchFamily="50" charset="-127"/>
                <a:cs typeface="+mj-cs"/>
              </a:rPr>
              <a:t>SCADA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j-cs"/>
              </a:rPr>
              <a:t> 시스템을 사용할까</a:t>
            </a:r>
            <a:r>
              <a:rPr kumimoji="0" lang="en-US" altLang="ko-KR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j-cs"/>
              </a:rPr>
              <a:t>???</a:t>
            </a: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j-cs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2339752" y="1484784"/>
            <a:ext cx="4665468" cy="4640930"/>
            <a:chOff x="3644120" y="2396108"/>
            <a:chExt cx="3532159" cy="3513582"/>
          </a:xfrm>
        </p:grpSpPr>
        <p:sp>
          <p:nvSpPr>
            <p:cNvPr id="46" name="자유형 45"/>
            <p:cNvSpPr/>
            <p:nvPr/>
          </p:nvSpPr>
          <p:spPr>
            <a:xfrm>
              <a:off x="3783855" y="2396108"/>
              <a:ext cx="3392424" cy="3392424"/>
            </a:xfrm>
            <a:custGeom>
              <a:avLst/>
              <a:gdLst>
                <a:gd name="connsiteX0" fmla="*/ 1696214 w 3392424"/>
                <a:gd name="connsiteY0" fmla="*/ 0 h 3392424"/>
                <a:gd name="connsiteX1" fmla="*/ 3165176 w 3392424"/>
                <a:gd name="connsiteY1" fmla="*/ 848109 h 3392424"/>
                <a:gd name="connsiteX2" fmla="*/ 3165173 w 3392424"/>
                <a:gd name="connsiteY2" fmla="*/ 2544322 h 3392424"/>
                <a:gd name="connsiteX3" fmla="*/ 1696212 w 3392424"/>
                <a:gd name="connsiteY3" fmla="*/ 1696212 h 3392424"/>
                <a:gd name="connsiteX4" fmla="*/ 1696214 w 3392424"/>
                <a:gd name="connsiteY4" fmla="*/ 0 h 3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424" h="3392424">
                  <a:moveTo>
                    <a:pt x="1696214" y="0"/>
                  </a:moveTo>
                  <a:cubicBezTo>
                    <a:pt x="2302213" y="1"/>
                    <a:pt x="2862178" y="323298"/>
                    <a:pt x="3165176" y="848109"/>
                  </a:cubicBezTo>
                  <a:cubicBezTo>
                    <a:pt x="3468174" y="1372920"/>
                    <a:pt x="3468173" y="2019512"/>
                    <a:pt x="3165173" y="2544322"/>
                  </a:cubicBezTo>
                  <a:lnTo>
                    <a:pt x="1696212" y="1696212"/>
                  </a:lnTo>
                  <a:cubicBezTo>
                    <a:pt x="1696213" y="1130808"/>
                    <a:pt x="1696213" y="565404"/>
                    <a:pt x="1696214" y="0"/>
                  </a:cubicBezTo>
                  <a:close/>
                </a:path>
              </a:pathLst>
            </a:custGeom>
            <a:solidFill>
              <a:srgbClr val="96DD23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1822179" tIns="753161" rIns="427245" bIns="1698193" numCol="1" spcCol="1270" anchor="ctr" anchorCtr="0">
              <a:noAutofit/>
            </a:bodyPr>
            <a:lstStyle/>
            <a:p>
              <a:pPr lvl="0" algn="r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4500" kern="1200" dirty="0" smtClean="0">
                  <a:solidFill>
                    <a:schemeClr val="bg1"/>
                  </a:solidFill>
                </a:rPr>
                <a:t>정확성</a:t>
              </a:r>
              <a:endParaRPr lang="ko-KR" altLang="en-US" sz="4500" kern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자유형 46"/>
            <p:cNvSpPr/>
            <p:nvPr/>
          </p:nvSpPr>
          <p:spPr>
            <a:xfrm>
              <a:off x="3713988" y="2517266"/>
              <a:ext cx="3392424" cy="3392424"/>
            </a:xfrm>
            <a:custGeom>
              <a:avLst/>
              <a:gdLst>
                <a:gd name="connsiteX0" fmla="*/ 3165175 w 3392424"/>
                <a:gd name="connsiteY0" fmla="*/ 2544318 h 3392424"/>
                <a:gd name="connsiteX1" fmla="*/ 1696211 w 3392424"/>
                <a:gd name="connsiteY1" fmla="*/ 3392424 h 3392424"/>
                <a:gd name="connsiteX2" fmla="*/ 227248 w 3392424"/>
                <a:gd name="connsiteY2" fmla="*/ 2544316 h 3392424"/>
                <a:gd name="connsiteX3" fmla="*/ 1696212 w 3392424"/>
                <a:gd name="connsiteY3" fmla="*/ 1696212 h 3392424"/>
                <a:gd name="connsiteX4" fmla="*/ 3165175 w 3392424"/>
                <a:gd name="connsiteY4" fmla="*/ 2544318 h 3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424" h="3392424">
                  <a:moveTo>
                    <a:pt x="3165175" y="2544318"/>
                  </a:moveTo>
                  <a:cubicBezTo>
                    <a:pt x="2862176" y="3069128"/>
                    <a:pt x="2302210" y="3392424"/>
                    <a:pt x="1696211" y="3392424"/>
                  </a:cubicBezTo>
                  <a:cubicBezTo>
                    <a:pt x="1090212" y="3392424"/>
                    <a:pt x="530247" y="3069127"/>
                    <a:pt x="227248" y="2544316"/>
                  </a:cubicBezTo>
                  <a:lnTo>
                    <a:pt x="1696212" y="1696212"/>
                  </a:lnTo>
                  <a:lnTo>
                    <a:pt x="3165175" y="2544318"/>
                  </a:lnTo>
                  <a:close/>
                </a:path>
              </a:pathLst>
            </a:custGeom>
            <a:solidFill>
              <a:srgbClr val="0070C0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859790" tIns="2253108" rIns="819404" bIns="354964" numCol="1" spcCol="1270" anchor="ctr" anchorCtr="0">
              <a:noAutofit/>
            </a:bodyPr>
            <a:lstStyle/>
            <a:p>
              <a:pPr lvl="0" algn="ctr" defTabSz="1822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4100" kern="1200" dirty="0" smtClean="0">
                  <a:solidFill>
                    <a:schemeClr val="bg1"/>
                  </a:solidFill>
                </a:rPr>
                <a:t>산업발달</a:t>
              </a:r>
              <a:endParaRPr lang="ko-KR" altLang="en-US" sz="4100" kern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자유형 47"/>
            <p:cNvSpPr/>
            <p:nvPr/>
          </p:nvSpPr>
          <p:spPr>
            <a:xfrm>
              <a:off x="3644120" y="2396108"/>
              <a:ext cx="3392424" cy="3392424"/>
            </a:xfrm>
            <a:custGeom>
              <a:avLst/>
              <a:gdLst>
                <a:gd name="connsiteX0" fmla="*/ 227248 w 3392424"/>
                <a:gd name="connsiteY0" fmla="*/ 2544316 h 3392424"/>
                <a:gd name="connsiteX1" fmla="*/ 227250 w 3392424"/>
                <a:gd name="connsiteY1" fmla="*/ 848104 h 3392424"/>
                <a:gd name="connsiteX2" fmla="*/ 1696214 w 3392424"/>
                <a:gd name="connsiteY2" fmla="*/ 0 h 3392424"/>
                <a:gd name="connsiteX3" fmla="*/ 1696212 w 3392424"/>
                <a:gd name="connsiteY3" fmla="*/ 1696212 h 3392424"/>
                <a:gd name="connsiteX4" fmla="*/ 227248 w 3392424"/>
                <a:gd name="connsiteY4" fmla="*/ 2544316 h 3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424" h="3392424">
                  <a:moveTo>
                    <a:pt x="227248" y="2544316"/>
                  </a:moveTo>
                  <a:cubicBezTo>
                    <a:pt x="-75750" y="2019506"/>
                    <a:pt x="-75750" y="1372913"/>
                    <a:pt x="227250" y="848104"/>
                  </a:cubicBezTo>
                  <a:cubicBezTo>
                    <a:pt x="530250" y="323295"/>
                    <a:pt x="1090215" y="-1"/>
                    <a:pt x="1696214" y="0"/>
                  </a:cubicBezTo>
                  <a:cubicBezTo>
                    <a:pt x="1696213" y="565404"/>
                    <a:pt x="1696213" y="1130808"/>
                    <a:pt x="1696212" y="1696212"/>
                  </a:cubicBezTo>
                  <a:lnTo>
                    <a:pt x="227248" y="2544316"/>
                  </a:lnTo>
                  <a:close/>
                </a:path>
              </a:pathLst>
            </a:custGeom>
            <a:solidFill>
              <a:srgbClr val="FFC000"/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427245" tIns="753161" rIns="1822179" bIns="1698193" numCol="1" spcCol="1270" anchor="ctr" anchorCtr="0">
              <a:noAutofit/>
            </a:bodyPr>
            <a:lstStyle/>
            <a:p>
              <a:pPr lvl="0" defTabSz="12001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4500" kern="1200" dirty="0" smtClean="0">
                  <a:solidFill>
                    <a:schemeClr val="bg1"/>
                  </a:solidFill>
                </a:rPr>
                <a:t>경제성</a:t>
              </a:r>
              <a:endParaRPr lang="ko-KR" altLang="en-US" sz="4500" kern="12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020272" y="6669360"/>
            <a:ext cx="2123728" cy="18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오각형 4"/>
          <p:cNvSpPr/>
          <p:nvPr/>
        </p:nvSpPr>
        <p:spPr bwMode="auto">
          <a:xfrm flipH="1">
            <a:off x="6228184" y="2132856"/>
            <a:ext cx="2232248" cy="864096"/>
          </a:xfrm>
          <a:prstGeom prst="homePlat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000" b="1" dirty="0" smtClean="0">
                <a:latin typeface="굴림" pitchFamily="50" charset="-127"/>
                <a:ea typeface="굴림" pitchFamily="50" charset="-127"/>
              </a:rPr>
              <a:t>원격감시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7" name="Picture 3" descr="C:\Users\user\Desktop\Indoor-Monitors-360-degree-CAM-WiFi-ip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922496"/>
            <a:ext cx="6480720" cy="5890880"/>
          </a:xfrm>
          <a:prstGeom prst="rect">
            <a:avLst/>
          </a:prstGeom>
          <a:noFill/>
        </p:spPr>
      </p:pic>
      <p:sp>
        <p:nvSpPr>
          <p:cNvPr id="7" name="대각선 방향의 모서리가 잘린 사각형 6"/>
          <p:cNvSpPr/>
          <p:nvPr/>
        </p:nvSpPr>
        <p:spPr bwMode="auto">
          <a:xfrm>
            <a:off x="251520" y="332656"/>
            <a:ext cx="2699792" cy="1152128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rPr>
              <a:t>주요기능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020272" y="6669360"/>
            <a:ext cx="2123728" cy="18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" name="Picture 2" descr="C:\Users\user\Desktop\depositphotos_45006309-stock-illustration-presentation-remote-control-icon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1628800"/>
            <a:ext cx="5688632" cy="4824536"/>
          </a:xfrm>
          <a:prstGeom prst="rect">
            <a:avLst/>
          </a:prstGeom>
          <a:noFill/>
        </p:spPr>
      </p:pic>
      <p:sp>
        <p:nvSpPr>
          <p:cNvPr id="5" name="오각형 4"/>
          <p:cNvSpPr/>
          <p:nvPr/>
        </p:nvSpPr>
        <p:spPr bwMode="auto">
          <a:xfrm flipH="1">
            <a:off x="6228184" y="2132856"/>
            <a:ext cx="2232248" cy="864096"/>
          </a:xfrm>
          <a:prstGeom prst="homePlat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000" b="1" dirty="0" smtClean="0">
                <a:latin typeface="굴림" pitchFamily="50" charset="-127"/>
                <a:ea typeface="굴림" pitchFamily="50" charset="-127"/>
              </a:rPr>
              <a:t>원격제</a:t>
            </a:r>
            <a:r>
              <a:rPr lang="ko-KR" altLang="en-US" sz="3000" b="1" dirty="0" smtClean="0">
                <a:latin typeface="굴림" pitchFamily="50" charset="-127"/>
                <a:ea typeface="굴림" pitchFamily="50" charset="-127"/>
              </a:rPr>
              <a:t>어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대각선 방향의 모서리가 잘린 사각형 5"/>
          <p:cNvSpPr/>
          <p:nvPr/>
        </p:nvSpPr>
        <p:spPr bwMode="auto">
          <a:xfrm>
            <a:off x="251520" y="332656"/>
            <a:ext cx="2699792" cy="1152128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rPr>
              <a:t>주요기능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020272" y="6669360"/>
            <a:ext cx="2123728" cy="18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2050" name="Picture 2" descr="C:\Users\user\Desktop\1-l0heUCvy336KS0WJlINGFw.jpe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9F8F4"/>
              </a:clrFrom>
              <a:clrTo>
                <a:srgbClr val="F9F8F4">
                  <a:alpha val="0"/>
                </a:srgbClr>
              </a:clrTo>
            </a:clrChange>
          </a:blip>
          <a:srcRect r="-1266" b="17742"/>
          <a:stretch>
            <a:fillRect/>
          </a:stretch>
        </p:blipFill>
        <p:spPr bwMode="auto">
          <a:xfrm>
            <a:off x="323528" y="1700809"/>
            <a:ext cx="5760640" cy="3672407"/>
          </a:xfrm>
          <a:prstGeom prst="rect">
            <a:avLst/>
          </a:prstGeom>
          <a:noFill/>
        </p:spPr>
      </p:pic>
      <p:sp>
        <p:nvSpPr>
          <p:cNvPr id="5" name="오각형 4"/>
          <p:cNvSpPr/>
          <p:nvPr/>
        </p:nvSpPr>
        <p:spPr bwMode="auto">
          <a:xfrm flipH="1">
            <a:off x="6228184" y="2132856"/>
            <a:ext cx="2232248" cy="864096"/>
          </a:xfrm>
          <a:prstGeom prst="homePlat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000" b="1" dirty="0" smtClean="0">
                <a:latin typeface="굴림" pitchFamily="50" charset="-127"/>
                <a:ea typeface="굴림" pitchFamily="50" charset="-127"/>
              </a:rPr>
              <a:t>원격측정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대각선 방향의 모서리가 잘린 사각형 5"/>
          <p:cNvSpPr/>
          <p:nvPr/>
        </p:nvSpPr>
        <p:spPr bwMode="auto">
          <a:xfrm>
            <a:off x="251520" y="332656"/>
            <a:ext cx="2699792" cy="1152128"/>
          </a:xfrm>
          <a:prstGeom prst="snip2DiagRect">
            <a:avLst/>
          </a:prstGeom>
          <a:solidFill>
            <a:srgbClr val="FFC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rPr>
              <a:t>주요기능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020272" y="6669360"/>
            <a:ext cx="2123728" cy="18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3203848" y="2636912"/>
            <a:ext cx="2736304" cy="15841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3000" b="1" dirty="0" smtClean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rPr>
              <a:t>SCADA</a:t>
            </a: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 bwMode="auto">
          <a:xfrm>
            <a:off x="3419872" y="620688"/>
            <a:ext cx="2340768" cy="1584176"/>
          </a:xfrm>
          <a:prstGeom prst="ellips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rPr>
              <a:t>전력계통 운영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3419872" y="4653136"/>
            <a:ext cx="2340768" cy="1584176"/>
          </a:xfrm>
          <a:prstGeom prst="ellips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rPr>
              <a:t>빌딩관리</a:t>
            </a:r>
          </a:p>
        </p:txBody>
      </p:sp>
      <p:sp>
        <p:nvSpPr>
          <p:cNvPr id="10" name="타원 9"/>
          <p:cNvSpPr/>
          <p:nvPr/>
        </p:nvSpPr>
        <p:spPr bwMode="auto">
          <a:xfrm>
            <a:off x="467544" y="620688"/>
            <a:ext cx="2340768" cy="1584176"/>
          </a:xfrm>
          <a:prstGeom prst="ellips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rPr>
              <a:t>송유 시설 관리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67544" y="2636912"/>
            <a:ext cx="2340768" cy="1584176"/>
          </a:xfrm>
          <a:prstGeom prst="ellips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rPr>
              <a:t>가스 공급설비</a:t>
            </a:r>
          </a:p>
        </p:txBody>
      </p:sp>
      <p:sp>
        <p:nvSpPr>
          <p:cNvPr id="16" name="타원 15"/>
          <p:cNvSpPr/>
          <p:nvPr/>
        </p:nvSpPr>
        <p:spPr bwMode="auto">
          <a:xfrm>
            <a:off x="467544" y="4653136"/>
            <a:ext cx="2340768" cy="1584176"/>
          </a:xfrm>
          <a:prstGeom prst="ellips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rPr>
              <a:t>시설 운용</a:t>
            </a:r>
            <a:r>
              <a:rPr lang="en-US" altLang="ko-KR" sz="2000" b="1" dirty="0" smtClean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2000" b="1" dirty="0" smtClean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rPr>
              <a:t>관리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타원 8"/>
          <p:cNvSpPr/>
          <p:nvPr/>
        </p:nvSpPr>
        <p:spPr bwMode="auto">
          <a:xfrm>
            <a:off x="6335688" y="620688"/>
            <a:ext cx="2340768" cy="1584176"/>
          </a:xfrm>
          <a:prstGeom prst="ellips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rPr>
              <a:t>상하수도 시설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6300192" y="4653136"/>
            <a:ext cx="2340768" cy="1584176"/>
          </a:xfrm>
          <a:prstGeom prst="ellips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 smtClean="0">
                <a:solidFill>
                  <a:srgbClr val="080808"/>
                </a:solidFill>
                <a:latin typeface="굴림" pitchFamily="50" charset="-127"/>
                <a:ea typeface="굴림" pitchFamily="50" charset="-127"/>
              </a:rPr>
              <a:t>플랜트 시설관리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6335688" y="2636912"/>
            <a:ext cx="2340768" cy="1584176"/>
          </a:xfrm>
          <a:prstGeom prst="ellipse">
            <a:avLst/>
          </a:prstGeom>
          <a:solidFill>
            <a:srgbClr val="96DD2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rPr>
              <a:t>도로교통</a:t>
            </a:r>
            <a:endParaRPr kumimoji="0" lang="en-US" altLang="ko-KR" sz="2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굴림" pitchFamily="50" charset="-127"/>
                <a:ea typeface="굴림" pitchFamily="50" charset="-127"/>
              </a:rPr>
              <a:t>설비</a:t>
            </a:r>
          </a:p>
        </p:txBody>
      </p:sp>
      <p:cxnSp>
        <p:nvCxnSpPr>
          <p:cNvPr id="25" name="직선 화살표 연결선 24"/>
          <p:cNvCxnSpPr>
            <a:stCxn id="8" idx="4"/>
          </p:cNvCxnSpPr>
          <p:nvPr/>
        </p:nvCxnSpPr>
        <p:spPr bwMode="auto">
          <a:xfrm>
            <a:off x="4590256" y="2204864"/>
            <a:ext cx="896144" cy="914400"/>
          </a:xfrm>
          <a:prstGeom prst="straightConnector1">
            <a:avLst/>
          </a:prstGeom>
          <a:solidFill>
            <a:schemeClr val="bg2"/>
          </a:solidFill>
          <a:ln>
            <a:noFill/>
            <a:tailEnd type="arrow"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직선 화살표 연결선 30"/>
          <p:cNvCxnSpPr>
            <a:stCxn id="6" idx="0"/>
            <a:endCxn id="8" idx="4"/>
          </p:cNvCxnSpPr>
          <p:nvPr/>
        </p:nvCxnSpPr>
        <p:spPr bwMode="auto">
          <a:xfrm flipV="1">
            <a:off x="4572000" y="2204864"/>
            <a:ext cx="18256" cy="432048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6" idx="1"/>
            <a:endCxn id="10" idx="5"/>
          </p:cNvCxnSpPr>
          <p:nvPr/>
        </p:nvCxnSpPr>
        <p:spPr bwMode="auto">
          <a:xfrm flipH="1" flipV="1">
            <a:off x="2465514" y="1972867"/>
            <a:ext cx="1139057" cy="896042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6" idx="2"/>
            <a:endCxn id="11" idx="6"/>
          </p:cNvCxnSpPr>
          <p:nvPr/>
        </p:nvCxnSpPr>
        <p:spPr bwMode="auto">
          <a:xfrm flipH="1">
            <a:off x="2808312" y="3429000"/>
            <a:ext cx="395536" cy="0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6" idx="4"/>
            <a:endCxn id="13" idx="0"/>
          </p:cNvCxnSpPr>
          <p:nvPr/>
        </p:nvCxnSpPr>
        <p:spPr bwMode="auto">
          <a:xfrm>
            <a:off x="4572000" y="4221088"/>
            <a:ext cx="18256" cy="432048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6" idx="7"/>
            <a:endCxn id="9" idx="3"/>
          </p:cNvCxnSpPr>
          <p:nvPr/>
        </p:nvCxnSpPr>
        <p:spPr bwMode="auto">
          <a:xfrm flipV="1">
            <a:off x="5539429" y="1972867"/>
            <a:ext cx="1139057" cy="896042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6" idx="5"/>
            <a:endCxn id="17" idx="1"/>
          </p:cNvCxnSpPr>
          <p:nvPr/>
        </p:nvCxnSpPr>
        <p:spPr bwMode="auto">
          <a:xfrm>
            <a:off x="5539429" y="3989091"/>
            <a:ext cx="1103561" cy="896042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6" idx="6"/>
            <a:endCxn id="18" idx="2"/>
          </p:cNvCxnSpPr>
          <p:nvPr/>
        </p:nvCxnSpPr>
        <p:spPr bwMode="auto">
          <a:xfrm>
            <a:off x="5940152" y="3429000"/>
            <a:ext cx="395536" cy="0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6" idx="3"/>
            <a:endCxn id="16" idx="7"/>
          </p:cNvCxnSpPr>
          <p:nvPr/>
        </p:nvCxnSpPr>
        <p:spPr bwMode="auto">
          <a:xfrm flipH="1">
            <a:off x="2465514" y="3989091"/>
            <a:ext cx="1139057" cy="896042"/>
          </a:xfrm>
          <a:prstGeom prst="straightConnector1">
            <a:avLst/>
          </a:prstGeom>
          <a:ln>
            <a:tailEnd type="arrow"/>
          </a:ln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10" grpId="0" animBg="1"/>
      <p:bldP spid="11" grpId="0" animBg="1"/>
      <p:bldP spid="16" grpId="0" animBg="1"/>
      <p:bldP spid="9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7020272" y="6669360"/>
            <a:ext cx="2123728" cy="18864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2" name="평행 사변형 21"/>
          <p:cNvSpPr/>
          <p:nvPr/>
        </p:nvSpPr>
        <p:spPr bwMode="auto">
          <a:xfrm>
            <a:off x="-36512" y="0"/>
            <a:ext cx="9180512" cy="6858000"/>
          </a:xfrm>
          <a:prstGeom prst="parallelogram">
            <a:avLst>
              <a:gd name="adj" fmla="val 9763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63888" y="304979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bg1"/>
                </a:solidFill>
              </a:rPr>
              <a:t>THANK YOU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60000"/>
            <a:lumOff val="40000"/>
          </a:schemeClr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5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000" b="1" i="0" u="none" strike="noStrike" cap="none" normalizeH="0" baseline="0" dirty="0" smtClean="0">
            <a:ln>
              <a:noFill/>
            </a:ln>
            <a:solidFill>
              <a:srgbClr val="080808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00914</Template>
  <TotalTime>197</TotalTime>
  <Words>65</Words>
  <Application>Microsoft Office PowerPoint</Application>
  <PresentationFormat>화면 슬라이드 쇼(4:3)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Default Design</vt:lpstr>
      <vt:lpstr>SCADA 시스템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25</cp:revision>
  <dcterms:created xsi:type="dcterms:W3CDTF">2017-05-28T02:13:32Z</dcterms:created>
  <dcterms:modified xsi:type="dcterms:W3CDTF">2017-05-28T13:47:32Z</dcterms:modified>
</cp:coreProperties>
</file>