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497" autoAdjust="0"/>
    <p:restoredTop sz="94660"/>
  </p:normalViewPr>
  <p:slideViewPr>
    <p:cSldViewPr>
      <p:cViewPr varScale="1">
        <p:scale>
          <a:sx n="82" d="100"/>
          <a:sy n="82" d="100"/>
        </p:scale>
        <p:origin x="-922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39" y="-77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6E075E-3810-45B5-8377-7C1192032D05}" type="datetimeFigureOut">
              <a:rPr lang="ko-KR" altLang="en-US" smtClean="0"/>
              <a:t>2017-05-28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DCBC7-8165-4606-A8F4-44F079BEFA1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DCBC7-8165-4606-A8F4-44F079BEFA10}" type="slidenum">
              <a:rPr lang="ko-KR" altLang="en-US" smtClean="0"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직사각형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직사각형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직사각형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직사각형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dirty="0" smtClean="0"/>
              <a:t>마스터 부제목 스타일 편집</a:t>
            </a:r>
            <a:endParaRPr kumimoji="0" lang="en-US" dirty="0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84D34DC-91E1-46C1-A10F-0434367258CC}" type="datetimeFigureOut">
              <a:rPr lang="ko-KR" altLang="en-US" smtClean="0"/>
              <a:t>2017-05-28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FBA47E3C-5648-469B-8A48-433F88FCDB9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34DC-91E1-46C1-A10F-0434367258CC}" type="datetimeFigureOut">
              <a:rPr lang="ko-KR" altLang="en-US" smtClean="0"/>
              <a:t>2017-05-28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7E3C-5648-469B-8A48-433F88FCDB9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34DC-91E1-46C1-A10F-0434367258CC}" type="datetimeFigureOut">
              <a:rPr lang="ko-KR" altLang="en-US" smtClean="0"/>
              <a:t>2017-05-28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7E3C-5648-469B-8A48-433F88FCDB9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34DC-91E1-46C1-A10F-0434367258CC}" type="datetimeFigureOut">
              <a:rPr lang="ko-KR" altLang="en-US" smtClean="0"/>
              <a:t>2017-05-28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7E3C-5648-469B-8A48-433F88FCDB9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34DC-91E1-46C1-A10F-0434367258CC}" type="datetimeFigureOut">
              <a:rPr lang="ko-KR" altLang="en-US" smtClean="0"/>
              <a:t>2017-05-28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7E3C-5648-469B-8A48-433F88FCDB9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34DC-91E1-46C1-A10F-0434367258CC}" type="datetimeFigureOut">
              <a:rPr lang="ko-KR" altLang="en-US" smtClean="0"/>
              <a:t>2017-05-28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7E3C-5648-469B-8A48-433F88FCDB9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84D34DC-91E1-46C1-A10F-0434367258CC}" type="datetimeFigureOut">
              <a:rPr lang="ko-KR" altLang="en-US" smtClean="0"/>
              <a:t>2017-05-28</a:t>
            </a:fld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BA47E3C-5648-469B-8A48-433F88FCDB9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84D34DC-91E1-46C1-A10F-0434367258CC}" type="datetimeFigureOut">
              <a:rPr lang="ko-KR" altLang="en-US" smtClean="0"/>
              <a:t>2017-05-28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FBA47E3C-5648-469B-8A48-433F88FCDB9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34DC-91E1-46C1-A10F-0434367258CC}" type="datetimeFigureOut">
              <a:rPr lang="ko-KR" altLang="en-US" smtClean="0"/>
              <a:t>2017-05-28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7E3C-5648-469B-8A48-433F88FCDB9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34DC-91E1-46C1-A10F-0434367258CC}" type="datetimeFigureOut">
              <a:rPr lang="ko-KR" altLang="en-US" smtClean="0"/>
              <a:t>2017-05-28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7E3C-5648-469B-8A48-433F88FCDB9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34DC-91E1-46C1-A10F-0434367258CC}" type="datetimeFigureOut">
              <a:rPr lang="ko-KR" altLang="en-US" smtClean="0"/>
              <a:t>2017-05-28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7E3C-5648-469B-8A48-433F88FCDB9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직사각형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직사각형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직사각형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직사각형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직사각형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직사각형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직사각형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84D34DC-91E1-46C1-A10F-0434367258CC}" type="datetimeFigureOut">
              <a:rPr lang="ko-KR" altLang="en-US" smtClean="0"/>
              <a:t>2017-05-28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FBA47E3C-5648-469B-8A48-433F88FCDB9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지중 케이블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/>
            </a:r>
            <a:br>
              <a:rPr lang="en-US" altLang="ko-KR" dirty="0">
                <a:latin typeface="HY헤드라인M" pitchFamily="18" charset="-127"/>
                <a:ea typeface="HY헤드라인M" pitchFamily="18" charset="-127"/>
              </a:rPr>
            </a:b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종류와 기타부속설비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31408 </a:t>
            </a:r>
            <a:r>
              <a:rPr lang="ko-KR" altLang="en-US" dirty="0" err="1" smtClean="0"/>
              <a:t>김지엽</a:t>
            </a:r>
            <a:endParaRPr lang="ko-KR" altLang="en-US" dirty="0"/>
          </a:p>
        </p:txBody>
      </p:sp>
      <p:pic>
        <p:nvPicPr>
          <p:cNvPr id="4" name="그림 3" descr="1_0000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2" y="4286256"/>
            <a:ext cx="2500330" cy="2198872"/>
          </a:xfrm>
          <a:prstGeom prst="rect">
            <a:avLst/>
          </a:prstGeom>
        </p:spPr>
      </p:pic>
      <p:pic>
        <p:nvPicPr>
          <p:cNvPr id="6" name="그림 5" descr="160A9B264B0A30C6A1DA4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12" y="4214818"/>
            <a:ext cx="3048000" cy="22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>
              <a:buFont typeface="+mj-lt"/>
              <a:buAutoNum type="arabicPeriod"/>
            </a:pPr>
            <a:r>
              <a:rPr lang="ko-KR" altLang="en-US" sz="3600" dirty="0" smtClean="0"/>
              <a:t>지중 케이블의 종류</a:t>
            </a:r>
            <a:endParaRPr lang="en-US" altLang="ko-KR" sz="3600" dirty="0" smtClean="0"/>
          </a:p>
          <a:p>
            <a:pPr marL="1181862" lvl="2" indent="-514350">
              <a:buFont typeface="Arial" pitchFamily="34" charset="0"/>
              <a:buChar char="•"/>
            </a:pPr>
            <a:r>
              <a:rPr lang="en-US" altLang="ko-KR" sz="3200" dirty="0" smtClean="0"/>
              <a:t>OF</a:t>
            </a:r>
            <a:r>
              <a:rPr lang="ko-KR" altLang="en-US" sz="3200" dirty="0" smtClean="0"/>
              <a:t> </a:t>
            </a:r>
            <a:r>
              <a:rPr lang="ko-KR" altLang="en-US" sz="3200" dirty="0" smtClean="0"/>
              <a:t>케이블</a:t>
            </a:r>
            <a:endParaRPr lang="en-US" altLang="ko-KR" sz="3200" dirty="0" smtClean="0"/>
          </a:p>
          <a:p>
            <a:pPr marL="1181862" lvl="2" indent="-514350">
              <a:buFont typeface="Arial" pitchFamily="34" charset="0"/>
              <a:buChar char="•"/>
            </a:pPr>
            <a:r>
              <a:rPr lang="en-US" altLang="ko-KR" sz="3200" dirty="0" smtClean="0"/>
              <a:t>XLPE </a:t>
            </a:r>
            <a:r>
              <a:rPr lang="ko-KR" altLang="en-US" sz="3200" dirty="0" smtClean="0"/>
              <a:t>케이블</a:t>
            </a:r>
            <a:endParaRPr lang="en-US" altLang="ko-KR" sz="3200" dirty="0" smtClean="0"/>
          </a:p>
          <a:p>
            <a:pPr marL="852678" indent="-742950">
              <a:buFont typeface="+mj-lt"/>
              <a:buAutoNum type="arabicPeriod"/>
            </a:pPr>
            <a:r>
              <a:rPr lang="ko-KR" altLang="en-US" sz="3600" dirty="0" smtClean="0"/>
              <a:t>기타 부대 설비</a:t>
            </a:r>
            <a:endParaRPr lang="en-US" altLang="ko-KR" sz="3600" dirty="0" smtClean="0"/>
          </a:p>
          <a:p>
            <a:pPr marL="1410462" lvl="2" indent="-742950"/>
            <a:r>
              <a:rPr lang="ko-KR" altLang="en-US" sz="3200" dirty="0" smtClean="0"/>
              <a:t>케이블의 접속함</a:t>
            </a:r>
            <a:endParaRPr lang="en-US" altLang="ko-KR" sz="3200" dirty="0" smtClean="0"/>
          </a:p>
          <a:p>
            <a:pPr marL="1410462" lvl="2" indent="-742950"/>
            <a:r>
              <a:rPr lang="ko-KR" altLang="en-US" sz="3200" dirty="0" smtClean="0"/>
              <a:t>케이블의 헤드</a:t>
            </a:r>
            <a:endParaRPr lang="en-US" altLang="ko-KR" sz="3200" dirty="0" smtClean="0"/>
          </a:p>
          <a:p>
            <a:pPr marL="1648206" lvl="4" indent="-514350">
              <a:buFont typeface="Arial" pitchFamily="34" charset="0"/>
              <a:buChar char="•"/>
            </a:pP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of_pic02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00" y="3714752"/>
            <a:ext cx="6858047" cy="277559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</a:t>
            </a:r>
            <a:r>
              <a:rPr lang="en-US" altLang="ko-KR" sz="2800" dirty="0" smtClean="0"/>
              <a:t>1. </a:t>
            </a:r>
            <a:r>
              <a:rPr lang="en-US" altLang="ko-KR" dirty="0" smtClean="0"/>
              <a:t>OF </a:t>
            </a:r>
            <a:r>
              <a:rPr lang="ko-KR" altLang="en-US" dirty="0" smtClean="0"/>
              <a:t>케이블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249424"/>
            <a:ext cx="8329642" cy="608072"/>
          </a:xfrm>
        </p:spPr>
        <p:txBody>
          <a:bodyPr/>
          <a:lstStyle/>
          <a:p>
            <a:r>
              <a:rPr lang="en-US" altLang="ko-KR" dirty="0" smtClean="0"/>
              <a:t>OF (Oil Filled)</a:t>
            </a:r>
            <a:r>
              <a:rPr lang="ko-KR" altLang="en-US" dirty="0" smtClean="0"/>
              <a:t>케이블이란</a:t>
            </a:r>
            <a:r>
              <a:rPr lang="en-US" altLang="ko-KR" dirty="0" smtClean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8662" y="2786058"/>
            <a:ext cx="74494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내부에 </a:t>
            </a:r>
            <a:r>
              <a:rPr lang="ko-KR" altLang="en-US" dirty="0" err="1" smtClean="0"/>
              <a:t>유통로가</a:t>
            </a:r>
            <a:r>
              <a:rPr lang="ko-KR" altLang="en-US" dirty="0" smtClean="0"/>
              <a:t> 설치되어 있어 </a:t>
            </a:r>
            <a:r>
              <a:rPr lang="ko-KR" altLang="en-US" dirty="0" err="1" smtClean="0"/>
              <a:t>저점도</a:t>
            </a:r>
            <a:r>
              <a:rPr lang="ko-KR" altLang="en-US" dirty="0" smtClean="0"/>
              <a:t> 절연유를 탈기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탈습 상태로 </a:t>
            </a:r>
            <a:endParaRPr lang="en-US" altLang="ko-KR" dirty="0" smtClean="0"/>
          </a:p>
          <a:p>
            <a:r>
              <a:rPr lang="ko-KR" altLang="en-US" dirty="0" smtClean="0"/>
              <a:t>케이블에 충전시켜 외부에 별도로 설치된 </a:t>
            </a:r>
            <a:r>
              <a:rPr lang="ko-KR" altLang="en-US" dirty="0" err="1" smtClean="0"/>
              <a:t>급유조</a:t>
            </a:r>
            <a:r>
              <a:rPr lang="en-US" altLang="ko-KR" dirty="0" smtClean="0"/>
              <a:t>(pressure tank)</a:t>
            </a:r>
            <a:r>
              <a:rPr lang="ko-KR" altLang="en-US" dirty="0" smtClean="0"/>
              <a:t>에 의해 </a:t>
            </a:r>
            <a:endParaRPr lang="en-US" altLang="ko-KR" dirty="0" smtClean="0"/>
          </a:p>
          <a:p>
            <a:r>
              <a:rPr lang="ko-KR" altLang="en-US" dirty="0" smtClean="0"/>
              <a:t>대기 압력 이상의 유압을 가하는 것이다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2910" y="3857628"/>
            <a:ext cx="789511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800" dirty="0" smtClean="0"/>
              <a:t>장점</a:t>
            </a:r>
            <a:endParaRPr lang="en-US" altLang="ko-KR" sz="2800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사용 중 절연체에 틈이 발생하더라도 </a:t>
            </a:r>
            <a:r>
              <a:rPr lang="ko-KR" altLang="en-US" dirty="0" err="1" smtClean="0"/>
              <a:t>압입된</a:t>
            </a:r>
            <a:r>
              <a:rPr lang="ko-KR" altLang="en-US" dirty="0" smtClean="0"/>
              <a:t> 절연유가 틈을 채워 그 틈에서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/>
              <a:t>방</a:t>
            </a:r>
            <a:r>
              <a:rPr lang="ko-KR" altLang="en-US" dirty="0" smtClean="0"/>
              <a:t>전으로 인한 </a:t>
            </a:r>
            <a:r>
              <a:rPr lang="ko-KR" altLang="en-US" dirty="0" err="1" smtClean="0"/>
              <a:t>열화되는</a:t>
            </a:r>
            <a:r>
              <a:rPr lang="ko-KR" altLang="en-US" dirty="0" smtClean="0"/>
              <a:t> 것을 방지한다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</a:t>
            </a:r>
            <a:r>
              <a:rPr lang="en-US" altLang="ko-KR" sz="2800" dirty="0" smtClean="0"/>
              <a:t>2. </a:t>
            </a:r>
            <a:r>
              <a:rPr lang="en-US" altLang="ko-KR" dirty="0" smtClean="0"/>
              <a:t>XLPE</a:t>
            </a:r>
            <a:r>
              <a:rPr lang="ko-KR" altLang="en-US" dirty="0" smtClean="0"/>
              <a:t> </a:t>
            </a:r>
            <a:r>
              <a:rPr lang="ko-KR" altLang="en-US" dirty="0" smtClean="0"/>
              <a:t>케이블</a:t>
            </a:r>
            <a:r>
              <a:rPr lang="en-US" altLang="ko-KR" dirty="0" smtClean="0"/>
              <a:t> 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536634"/>
          </a:xfrm>
        </p:spPr>
        <p:txBody>
          <a:bodyPr/>
          <a:lstStyle/>
          <a:p>
            <a:r>
              <a:rPr lang="en-US" altLang="ko-KR" dirty="0" smtClean="0"/>
              <a:t>XLPE </a:t>
            </a:r>
            <a:r>
              <a:rPr lang="ko-KR" altLang="en-US" dirty="0" smtClean="0"/>
              <a:t>케이블이란</a:t>
            </a:r>
            <a:r>
              <a:rPr lang="en-US" altLang="ko-KR" dirty="0" smtClean="0"/>
              <a:t>?</a:t>
            </a:r>
          </a:p>
          <a:p>
            <a:pPr>
              <a:buNone/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5786" y="2786058"/>
            <a:ext cx="7558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폴리에틸렌을 가교시켜 폴리에틸렌의 결점인 열연화성을 </a:t>
            </a:r>
            <a:r>
              <a:rPr lang="ko-KR" altLang="en-US" dirty="0"/>
              <a:t> </a:t>
            </a:r>
            <a:r>
              <a:rPr lang="ko-KR" altLang="en-US" dirty="0" smtClean="0"/>
              <a:t>크게 개선한 것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14348" y="3357562"/>
            <a:ext cx="18473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800" dirty="0" smtClean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0034" y="3429000"/>
            <a:ext cx="850109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800" dirty="0" smtClean="0"/>
              <a:t>장점</a:t>
            </a:r>
            <a:endParaRPr lang="en-US" altLang="ko-KR" sz="2800" dirty="0" smtClean="0"/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dirty="0" smtClean="0"/>
              <a:t>절연 내력과 체적 저항이 높고 </a:t>
            </a:r>
            <a:r>
              <a:rPr lang="ko-KR" altLang="en-US" dirty="0" err="1" smtClean="0"/>
              <a:t>유전율이</a:t>
            </a:r>
            <a:r>
              <a:rPr lang="ko-KR" altLang="en-US" dirty="0" smtClean="0"/>
              <a:t> 낮다</a:t>
            </a:r>
            <a:endParaRPr lang="en-US" altLang="ko-KR" dirty="0" smtClean="0"/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dirty="0" smtClean="0"/>
              <a:t>상시 연속 최고 허용 온도가 </a:t>
            </a:r>
            <a:r>
              <a:rPr lang="en-US" altLang="ko-KR" dirty="0" smtClean="0"/>
              <a:t>90</a:t>
            </a:r>
            <a:r>
              <a:rPr lang="ko-KR" altLang="en-US" dirty="0" smtClean="0"/>
              <a:t>도로 송전 용량이 크다</a:t>
            </a:r>
            <a:r>
              <a:rPr lang="en-US" altLang="ko-KR" dirty="0" smtClean="0"/>
              <a:t>.(OF </a:t>
            </a:r>
            <a:r>
              <a:rPr lang="ko-KR" altLang="en-US" dirty="0" smtClean="0"/>
              <a:t>케이블은 </a:t>
            </a:r>
            <a:r>
              <a:rPr lang="en-US" altLang="ko-KR" dirty="0" smtClean="0"/>
              <a:t>85</a:t>
            </a:r>
            <a:r>
              <a:rPr lang="ko-KR" altLang="en-US" dirty="0" smtClean="0"/>
              <a:t>도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dirty="0" smtClean="0"/>
              <a:t>건식 타입이며</a:t>
            </a:r>
            <a:r>
              <a:rPr lang="en-US" altLang="ko-KR" dirty="0" smtClean="0"/>
              <a:t>, OF </a:t>
            </a:r>
            <a:r>
              <a:rPr lang="ko-KR" altLang="en-US" dirty="0" smtClean="0"/>
              <a:t>케이블에서와 같은 절연유 관련 부속 설비가 없어 유지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보수가 간단하다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dirty="0" smtClean="0"/>
              <a:t>절연유를 사용하지 않기 때문에 환경 오염이 없다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   </a:t>
            </a:r>
            <a:r>
              <a:rPr lang="en-US" altLang="ko-KR" dirty="0" smtClean="0"/>
              <a:t>  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2-</a:t>
            </a:r>
            <a:r>
              <a:rPr lang="en-US" altLang="ko-KR" sz="2800" dirty="0" smtClean="0"/>
              <a:t>1.</a:t>
            </a:r>
            <a:r>
              <a:rPr lang="ko-KR" altLang="en-US" dirty="0" smtClean="0"/>
              <a:t>케이블 접속함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1536766"/>
          </a:xfrm>
        </p:spPr>
        <p:txBody>
          <a:bodyPr/>
          <a:lstStyle/>
          <a:p>
            <a:pPr marL="624078" indent="-514350">
              <a:buFont typeface="+mj-lt"/>
              <a:buAutoNum type="arabicParenR"/>
            </a:pPr>
            <a:r>
              <a:rPr lang="ko-KR" altLang="en-US" dirty="0" smtClean="0"/>
              <a:t>종단 접속함</a:t>
            </a:r>
            <a:endParaRPr lang="en-US" altLang="ko-KR" dirty="0" smtClean="0"/>
          </a:p>
          <a:p>
            <a:pPr marL="916686" lvl="1" indent="-514350">
              <a:buFont typeface="+mj-ea"/>
              <a:buAutoNum type="circleNumDbPlain"/>
            </a:pPr>
            <a:r>
              <a:rPr lang="ko-KR" altLang="en-US" sz="1800" dirty="0" smtClean="0"/>
              <a:t>기중 종단 접속함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지중 케이블을 가공선과 연결하는 접속함이다</a:t>
            </a:r>
            <a:r>
              <a:rPr lang="en-US" altLang="ko-KR" sz="1800" dirty="0" smtClean="0"/>
              <a:t>.</a:t>
            </a:r>
          </a:p>
          <a:p>
            <a:pPr marL="916686" lvl="1" indent="-514350">
              <a:buFont typeface="+mj-ea"/>
              <a:buAutoNum type="circleNumDbPlain"/>
            </a:pPr>
            <a:r>
              <a:rPr lang="ko-KR" altLang="en-US" sz="1800" dirty="0" err="1" smtClean="0"/>
              <a:t>가스중</a:t>
            </a:r>
            <a:r>
              <a:rPr lang="ko-KR" altLang="en-US" sz="1800" dirty="0" smtClean="0"/>
              <a:t> 종단 접속함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지중 케이블을 </a:t>
            </a:r>
            <a:r>
              <a:rPr lang="en-US" altLang="ko-KR" sz="1800" dirty="0" smtClean="0"/>
              <a:t>GIS</a:t>
            </a:r>
            <a:r>
              <a:rPr lang="ko-KR" altLang="en-US" sz="1800" dirty="0" smtClean="0"/>
              <a:t>와 연결하는 접속함이다</a:t>
            </a:r>
            <a:r>
              <a:rPr lang="en-US" altLang="ko-KR" sz="1800" dirty="0" smtClean="0"/>
              <a:t>.</a:t>
            </a:r>
          </a:p>
          <a:p>
            <a:pPr marL="916686" lvl="1" indent="-514350">
              <a:buFont typeface="+mj-ea"/>
              <a:buAutoNum type="circleNumDbPlain"/>
            </a:pPr>
            <a:r>
              <a:rPr lang="ko-KR" altLang="en-US" sz="1800" dirty="0" smtClean="0"/>
              <a:t>유종 종단 접속함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지중 케이블을 변압기 본체와 연결하는 접속함이다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786478"/>
          </a:xfrm>
        </p:spPr>
        <p:txBody>
          <a:bodyPr/>
          <a:lstStyle/>
          <a:p>
            <a:pPr marL="624078" indent="-514350">
              <a:buFont typeface="+mj-lt"/>
              <a:buAutoNum type="arabicParenR" startAt="2"/>
            </a:pPr>
            <a:r>
              <a:rPr lang="ko-KR" altLang="en-US" dirty="0" smtClean="0"/>
              <a:t>중간</a:t>
            </a:r>
            <a:r>
              <a:rPr lang="en-US" altLang="ko-KR" dirty="0" smtClean="0"/>
              <a:t>(</a:t>
            </a:r>
            <a:r>
              <a:rPr lang="ko-KR" altLang="en-US" dirty="0" smtClean="0"/>
              <a:t>직선</a:t>
            </a:r>
            <a:r>
              <a:rPr lang="en-US" altLang="ko-KR" dirty="0" smtClean="0"/>
              <a:t>)</a:t>
            </a:r>
            <a:r>
              <a:rPr lang="ko-KR" altLang="en-US" dirty="0" smtClean="0"/>
              <a:t>접속함</a:t>
            </a:r>
            <a:endParaRPr lang="en-US" altLang="ko-KR" dirty="0" smtClean="0"/>
          </a:p>
          <a:p>
            <a:pPr marL="1181862" lvl="2" indent="-514350">
              <a:buFont typeface="+mj-ea"/>
              <a:buAutoNum type="circleNumDbPlain"/>
            </a:pPr>
            <a:r>
              <a:rPr lang="ko-KR" altLang="en-US" sz="1800" dirty="0" smtClean="0"/>
              <a:t>보통 접속함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도체와 </a:t>
            </a:r>
            <a:r>
              <a:rPr lang="ko-KR" altLang="en-US" sz="1800" dirty="0" err="1" smtClean="0"/>
              <a:t>금속시스가</a:t>
            </a:r>
            <a:r>
              <a:rPr lang="ko-KR" altLang="en-US" sz="1800" dirty="0" smtClean="0"/>
              <a:t> 각각 전기적으로 연결되는 접속함을 말한다</a:t>
            </a:r>
            <a:endParaRPr lang="en-US" altLang="ko-KR" sz="1800" dirty="0" smtClean="0"/>
          </a:p>
          <a:p>
            <a:pPr marL="1181862" lvl="2" indent="-514350">
              <a:buFont typeface="+mj-ea"/>
              <a:buAutoNum type="circleNumDbPlain"/>
            </a:pPr>
            <a:r>
              <a:rPr lang="ko-KR" altLang="en-US" sz="1800" dirty="0" smtClean="0"/>
              <a:t>절연 접속함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케이블의 도체는 전기적으로 접속하고 금속 </a:t>
            </a:r>
            <a:r>
              <a:rPr lang="ko-KR" altLang="en-US" sz="1800" dirty="0" err="1" smtClean="0"/>
              <a:t>시스는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시스</a:t>
            </a:r>
            <a:r>
              <a:rPr lang="ko-KR" altLang="en-US" sz="1800" dirty="0" smtClean="0"/>
              <a:t> 유기 전압을 저감할 목적으로 양측 케이블의 금속 </a:t>
            </a:r>
            <a:r>
              <a:rPr lang="ko-KR" altLang="en-US" sz="1800" dirty="0" err="1" smtClean="0"/>
              <a:t>시스를</a:t>
            </a:r>
            <a:r>
              <a:rPr lang="ko-KR" altLang="en-US" sz="1800" dirty="0" smtClean="0"/>
              <a:t> 전기적으로 절연하는 접속함을 말한다</a:t>
            </a:r>
            <a:r>
              <a:rPr lang="en-US" altLang="ko-KR" sz="1800" dirty="0" smtClean="0"/>
              <a:t>.</a:t>
            </a:r>
          </a:p>
          <a:p>
            <a:pPr marL="1181862" lvl="2" indent="-514350">
              <a:buFont typeface="+mj-ea"/>
              <a:buAutoNum type="circleNumDbPlain"/>
            </a:pPr>
            <a:r>
              <a:rPr lang="ko-KR" altLang="en-US" sz="1800" dirty="0" smtClean="0"/>
              <a:t>유지 접속함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장거리</a:t>
            </a:r>
            <a:r>
              <a:rPr lang="en-US" altLang="ko-KR" sz="1800" dirty="0" smtClean="0"/>
              <a:t>OF </a:t>
            </a:r>
            <a:r>
              <a:rPr lang="ko-KR" altLang="en-US" sz="1800" dirty="0" smtClean="0"/>
              <a:t>케이블 선로에서 양측의 급유 계통을 분리하고자 할 때 사용하는 것으로 양측 케이블의 </a:t>
            </a:r>
            <a:r>
              <a:rPr lang="ko-KR" altLang="en-US" sz="1800" dirty="0" err="1" smtClean="0"/>
              <a:t>유통로를</a:t>
            </a:r>
            <a:r>
              <a:rPr lang="ko-KR" altLang="en-US" sz="1800" dirty="0" smtClean="0"/>
              <a:t> 차단하는 접속함이다</a:t>
            </a:r>
            <a:r>
              <a:rPr lang="en-US" altLang="ko-KR" sz="1800" dirty="0" smtClean="0"/>
              <a:t>.</a:t>
            </a:r>
          </a:p>
          <a:p>
            <a:pPr marL="1181862" lvl="2" indent="-514350">
              <a:buFont typeface="+mj-ea"/>
              <a:buAutoNum type="circleNumDbPlain"/>
            </a:pPr>
            <a:r>
              <a:rPr lang="ko-KR" altLang="en-US" sz="1800" dirty="0" smtClean="0"/>
              <a:t>유지 절연 접속함</a:t>
            </a:r>
            <a:r>
              <a:rPr lang="en-US" altLang="ko-KR" sz="1800" dirty="0" smtClean="0"/>
              <a:t>: OF </a:t>
            </a:r>
            <a:r>
              <a:rPr lang="ko-KR" altLang="en-US" sz="1800" dirty="0" smtClean="0"/>
              <a:t>케이블의 급유 계통을 분리하고 금속 </a:t>
            </a:r>
            <a:r>
              <a:rPr lang="ko-KR" altLang="en-US" sz="1800" dirty="0" err="1" smtClean="0"/>
              <a:t>시스</a:t>
            </a:r>
            <a:r>
              <a:rPr lang="ko-KR" altLang="en-US" sz="1800" dirty="0" smtClean="0"/>
              <a:t> 상호간은 전기적으로 절연하는 접속함이다</a:t>
            </a:r>
            <a:r>
              <a:rPr lang="en-US" altLang="ko-KR" sz="1800" dirty="0" smtClean="0"/>
              <a:t>.</a:t>
            </a:r>
          </a:p>
          <a:p>
            <a:pPr marL="1181862" lvl="2" indent="-514350">
              <a:buFont typeface="+mj-ea"/>
              <a:buAutoNum type="circleNumDbPlain"/>
            </a:pPr>
            <a:r>
              <a:rPr lang="ko-KR" altLang="en-US" sz="1800" dirty="0" smtClean="0"/>
              <a:t>이중 접속함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서로 다는 종류의 케이블을 연결하는 접속함으로 </a:t>
            </a:r>
            <a:r>
              <a:rPr lang="en-US" altLang="ko-KR" sz="1800" dirty="0" smtClean="0"/>
              <a:t>OF </a:t>
            </a:r>
            <a:r>
              <a:rPr lang="ko-KR" altLang="en-US" sz="1800" dirty="0" smtClean="0"/>
              <a:t>케이블과 </a:t>
            </a:r>
            <a:r>
              <a:rPr lang="en-US" altLang="ko-KR" sz="1800" dirty="0" smtClean="0"/>
              <a:t>XLPE </a:t>
            </a:r>
            <a:r>
              <a:rPr lang="ko-KR" altLang="en-US" sz="1800" dirty="0" smtClean="0"/>
              <a:t>케이블을 연결한다</a:t>
            </a:r>
            <a:r>
              <a:rPr lang="en-US" altLang="ko-KR" sz="1800" dirty="0" smtClean="0"/>
              <a:t>.</a:t>
            </a:r>
          </a:p>
          <a:p>
            <a:pPr marL="1181862" lvl="2" indent="-514350">
              <a:buFont typeface="+mj-ea"/>
              <a:buAutoNum type="circleNumDbPlain"/>
            </a:pPr>
            <a:endParaRPr lang="en-US" altLang="ko-KR" sz="1800" dirty="0" smtClean="0"/>
          </a:p>
          <a:p>
            <a:pPr marL="624078" indent="-514350">
              <a:buFont typeface="+mj-lt"/>
              <a:buAutoNum type="arabicParenR" startAt="2"/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2-</a:t>
            </a:r>
            <a:r>
              <a:rPr lang="en-US" altLang="ko-KR" sz="2800" dirty="0" smtClean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케이블 헤드</a:t>
            </a:r>
            <a:endParaRPr lang="ko-KR" altLang="en-US" dirty="0"/>
          </a:p>
        </p:txBody>
      </p:sp>
      <p:pic>
        <p:nvPicPr>
          <p:cNvPr id="4" name="내용 개체 틀 3" descr="200908041308920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2643182"/>
            <a:ext cx="3810000" cy="3175000"/>
          </a:xfrm>
        </p:spPr>
      </p:pic>
      <p:sp>
        <p:nvSpPr>
          <p:cNvPr id="5" name="TextBox 4"/>
          <p:cNvSpPr txBox="1"/>
          <p:nvPr/>
        </p:nvSpPr>
        <p:spPr>
          <a:xfrm>
            <a:off x="857224" y="2000240"/>
            <a:ext cx="3304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ko-KR" altLang="en-US" sz="2800" dirty="0" err="1" smtClean="0"/>
              <a:t>철구형과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철탑형</a:t>
            </a:r>
            <a:endParaRPr lang="ko-KR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643042" y="592933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철구형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645866"/>
          </a:xfrm>
        </p:spPr>
        <p:txBody>
          <a:bodyPr/>
          <a:lstStyle/>
          <a:p>
            <a:pPr marL="624078" indent="-514350">
              <a:buFont typeface="+mj-lt"/>
              <a:buAutoNum type="arabicParenR" startAt="2"/>
            </a:pPr>
            <a:r>
              <a:rPr lang="ko-KR" altLang="en-US" dirty="0" smtClean="0"/>
              <a:t>수평 배치형과 수직 배치형 강관주</a:t>
            </a:r>
            <a:endParaRPr lang="ko-KR" altLang="en-US" dirty="0"/>
          </a:p>
        </p:txBody>
      </p:sp>
      <p:pic>
        <p:nvPicPr>
          <p:cNvPr id="4" name="그림 3" descr="131FBC284B0A2F31AD663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1643050"/>
            <a:ext cx="3048000" cy="4061460"/>
          </a:xfrm>
          <a:prstGeom prst="rect">
            <a:avLst/>
          </a:prstGeom>
        </p:spPr>
      </p:pic>
      <p:pic>
        <p:nvPicPr>
          <p:cNvPr id="5" name="그림 4" descr="npe18b_snowrid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810" y="1643050"/>
            <a:ext cx="3500462" cy="40719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00166" y="5786454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수평 배치형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214942" y="5786454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수직 배치형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4000512"/>
          </a:xfrm>
        </p:spPr>
        <p:txBody>
          <a:bodyPr/>
          <a:lstStyle/>
          <a:p>
            <a:pPr algn="ctr"/>
            <a:r>
              <a:rPr lang="ko-KR" altLang="en-US" dirty="0" smtClean="0"/>
              <a:t>끝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도시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도시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160</TotalTime>
  <Words>288</Words>
  <Application>Microsoft Office PowerPoint</Application>
  <PresentationFormat>화면 슬라이드 쇼(4:3)</PresentationFormat>
  <Paragraphs>44</Paragraphs>
  <Slides>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도시</vt:lpstr>
      <vt:lpstr>지중 케이블 (종류와 기타부속설비)</vt:lpstr>
      <vt:lpstr>차례</vt:lpstr>
      <vt:lpstr>1-1. OF 케이블</vt:lpstr>
      <vt:lpstr>1-2. XLPE 케이블 </vt:lpstr>
      <vt:lpstr>2-1.케이블 접속함</vt:lpstr>
      <vt:lpstr>슬라이드 6</vt:lpstr>
      <vt:lpstr>2-2. 케이블 헤드</vt:lpstr>
      <vt:lpstr>슬라이드 8</vt:lpstr>
      <vt:lpstr>끝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삼성</dc:creator>
  <cp:lastModifiedBy>삼성</cp:lastModifiedBy>
  <cp:revision>17</cp:revision>
  <dcterms:created xsi:type="dcterms:W3CDTF">2017-05-28T06:58:23Z</dcterms:created>
  <dcterms:modified xsi:type="dcterms:W3CDTF">2017-05-28T09:39:07Z</dcterms:modified>
</cp:coreProperties>
</file>