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DF7"/>
    <a:srgbClr val="800040"/>
    <a:srgbClr val="FF0080"/>
    <a:srgbClr val="5D7E9D"/>
    <a:srgbClr val="191919"/>
    <a:srgbClr val="8000FF"/>
    <a:srgbClr val="00FF8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2" autoAdjust="0"/>
    <p:restoredTop sz="91734" autoAdjust="0"/>
  </p:normalViewPr>
  <p:slideViewPr>
    <p:cSldViewPr snapToObjects="1">
      <p:cViewPr varScale="1">
        <p:scale>
          <a:sx n="105" d="100"/>
          <a:sy n="105" d="100"/>
        </p:scale>
        <p:origin x="1476" y="10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D44816E-F4B3-40AF-9D87-AC73A90DB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0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D3FD52-6DA0-47FC-9F04-6DF227F98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005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C6A311-3B4E-4194-A52D-71EAA03A898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02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A427A9-1115-4CDC-8FEE-4B5BE9360C5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325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746FF3-AB72-43AF-9C00-332DEC70924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241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28E207-24CF-48F5-84CD-35F7D299906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480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F45B90-0507-4401-857C-2587CBC302B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609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atoms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C54EC9-8EC6-4DD7-B04A-00D516E24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91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96B9-27FB-4BD3-A977-D18473798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D707D-C17C-4B82-90A5-4E21FF15D3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79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93E2-7BAE-4E42-821D-D3852BBFC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8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CFFB4-E32B-483C-B31D-9844CC3A4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41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FF2BB-D878-419C-A497-13B3AB2921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1F25-0303-4948-B387-D0A69479C1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9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06935-EBBC-4845-B2EB-F24DBEAC1B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1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9EB4-DE15-4AF7-A8D3-155C82DC6B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3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699F0-EA32-4E30-822B-56937CF0DD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94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E3617-C44D-4387-A45A-7A1AA85372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07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5ED1A-C983-418D-9A72-30CEE2366E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67060-3D0C-4AAB-89D7-16C069FF45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73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 userDrawn="1"/>
        </p:nvSpPr>
        <p:spPr bwMode="auto">
          <a:xfrm>
            <a:off x="0" y="-14288"/>
            <a:ext cx="9163050" cy="6735763"/>
          </a:xfrm>
          <a:prstGeom prst="rect">
            <a:avLst/>
          </a:prstGeom>
          <a:solidFill>
            <a:schemeClr val="bg1">
              <a:alpha val="7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1027" name="Picture 18" descr="atoms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A2352C9-5913-44A1-95CF-D30DF58816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5A8AA1-9F12-4883-A34E-F39BA0A14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122" name="Rectangle 61"/>
          <p:cNvSpPr>
            <a:spLocks noChangeArrowheads="1"/>
          </p:cNvSpPr>
          <p:nvPr/>
        </p:nvSpPr>
        <p:spPr bwMode="auto">
          <a:xfrm>
            <a:off x="0" y="2085975"/>
            <a:ext cx="9144000" cy="2438400"/>
          </a:xfrm>
          <a:prstGeom prst="rect">
            <a:avLst/>
          </a:prstGeom>
          <a:solidFill>
            <a:schemeClr val="accent1">
              <a:alpha val="5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3" name="Text Box 15"/>
          <p:cNvSpPr txBox="1">
            <a:spLocks noChangeArrowheads="1"/>
          </p:cNvSpPr>
          <p:nvPr/>
        </p:nvSpPr>
        <p:spPr bwMode="auto">
          <a:xfrm>
            <a:off x="3870325" y="17192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5" name="Text Box 58"/>
          <p:cNvSpPr txBox="1">
            <a:spLocks noChangeArrowheads="1"/>
          </p:cNvSpPr>
          <p:nvPr/>
        </p:nvSpPr>
        <p:spPr bwMode="auto">
          <a:xfrm>
            <a:off x="898525" y="30146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5126" name="Text Box 60"/>
          <p:cNvSpPr txBox="1">
            <a:spLocks noChangeArrowheads="1"/>
          </p:cNvSpPr>
          <p:nvPr/>
        </p:nvSpPr>
        <p:spPr bwMode="auto">
          <a:xfrm>
            <a:off x="188913" y="2286000"/>
            <a:ext cx="8497887" cy="30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8823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chemeClr val="hlink"/>
                </a:solidFill>
              </a:rPr>
              <a:t>31413</a:t>
            </a:r>
            <a:endParaRPr lang="en-US" altLang="en-US" sz="4000" b="1" dirty="0">
              <a:solidFill>
                <a:schemeClr val="accent1"/>
              </a:solidFill>
            </a:endParaRPr>
          </a:p>
          <a:p>
            <a:pPr eaLnBrk="1" hangingPunct="1"/>
            <a:r>
              <a:rPr lang="ko-KR" altLang="en-US" sz="2000" b="1" dirty="0">
                <a:solidFill>
                  <a:schemeClr val="hlink"/>
                </a:solidFill>
                <a:latin typeface="Arial Black" panose="020B0A04020102020204" pitchFamily="34" charset="0"/>
              </a:rPr>
              <a:t>신은수</a:t>
            </a:r>
            <a:endParaRPr lang="en-US" altLang="en-US" sz="2000" b="1" dirty="0">
              <a:solidFill>
                <a:schemeClr val="hlink"/>
              </a:solidFill>
              <a:latin typeface="Arial Black" panose="020B0A04020102020204" pitchFamily="34" charset="0"/>
            </a:endParaRPr>
          </a:p>
          <a:p>
            <a:pPr eaLnBrk="1" hangingPunct="1"/>
            <a:r>
              <a:rPr lang="ko-KR" altLang="en-US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전력계통</a:t>
            </a:r>
            <a:r>
              <a:rPr lang="en-US" altLang="en-US" sz="4800" b="1" dirty="0">
                <a:solidFill>
                  <a:srgbClr val="00FF80"/>
                </a:solidFill>
                <a:latin typeface="Arial Black" panose="020B0A04020102020204" pitchFamily="34" charset="0"/>
              </a:rPr>
              <a:t> </a:t>
            </a:r>
          </a:p>
          <a:p>
            <a:pPr eaLnBrk="1" hangingPunct="1"/>
            <a:r>
              <a:rPr lang="en-US" altLang="en-US" sz="36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"/>
          <p:cNvSpPr>
            <a:spLocks noChangeArrowheads="1"/>
          </p:cNvSpPr>
          <p:nvPr/>
        </p:nvSpPr>
        <p:spPr bwMode="auto">
          <a:xfrm>
            <a:off x="0" y="2085975"/>
            <a:ext cx="9144000" cy="2438400"/>
          </a:xfrm>
          <a:prstGeom prst="rect">
            <a:avLst/>
          </a:prstGeom>
          <a:solidFill>
            <a:schemeClr val="accent1">
              <a:alpha val="5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471192"/>
            <a:ext cx="8229600" cy="3700463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bg2"/>
                </a:solidFill>
              </a:rPr>
              <a:t>전력 계통의 개요</a:t>
            </a:r>
            <a:r>
              <a:rPr lang="en-US" altLang="ko-KR" dirty="0">
                <a:solidFill>
                  <a:schemeClr val="bg2"/>
                </a:solidFill>
              </a:rPr>
              <a:t>,</a:t>
            </a:r>
            <a:r>
              <a:rPr lang="ko-KR" altLang="en-US" dirty="0">
                <a:solidFill>
                  <a:schemeClr val="bg2"/>
                </a:solidFill>
              </a:rPr>
              <a:t> 특성</a:t>
            </a:r>
            <a:endParaRPr lang="en-GB" altLang="en-US" dirty="0">
              <a:solidFill>
                <a:schemeClr val="bg2"/>
              </a:solidFill>
            </a:endParaRPr>
          </a:p>
          <a:p>
            <a:pPr eaLnBrk="1" hangingPunct="1"/>
            <a:r>
              <a:rPr lang="ko-KR" altLang="en-US" dirty="0">
                <a:solidFill>
                  <a:schemeClr val="bg2"/>
                </a:solidFill>
              </a:rPr>
              <a:t>전력의 송전과 배전</a:t>
            </a:r>
            <a:endParaRPr lang="en-US" altLang="ko-KR" dirty="0">
              <a:solidFill>
                <a:schemeClr val="bg2"/>
              </a:solidFill>
            </a:endParaRPr>
          </a:p>
          <a:p>
            <a:pPr eaLnBrk="1" hangingPunct="1"/>
            <a:r>
              <a:rPr lang="ko-KR" altLang="en-US" dirty="0">
                <a:solidFill>
                  <a:schemeClr val="bg2"/>
                </a:solidFill>
              </a:rPr>
              <a:t>무효 전력</a:t>
            </a:r>
            <a:endParaRPr lang="en-GB" altLang="en-US" dirty="0">
              <a:solidFill>
                <a:schemeClr val="bg2"/>
              </a:solidFill>
            </a:endParaRPr>
          </a:p>
        </p:txBody>
      </p:sp>
      <p:sp>
        <p:nvSpPr>
          <p:cNvPr id="7173" name="Text Box 29"/>
          <p:cNvSpPr txBox="1">
            <a:spLocks noChangeArrowheads="1"/>
          </p:cNvSpPr>
          <p:nvPr/>
        </p:nvSpPr>
        <p:spPr bwMode="auto">
          <a:xfrm>
            <a:off x="188913" y="166688"/>
            <a:ext cx="1031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000" b="1">
                <a:solidFill>
                  <a:schemeClr val="bg1"/>
                </a:solidFill>
              </a:rPr>
              <a:t>02</a:t>
            </a:r>
            <a:endParaRPr lang="en-US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AAAA75-71DA-48B8-A8FA-A7BAF423D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083" y="0"/>
            <a:ext cx="4067943" cy="452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ChangeArrowheads="1"/>
          </p:cNvSpPr>
          <p:nvPr/>
        </p:nvSpPr>
        <p:spPr bwMode="auto">
          <a:xfrm>
            <a:off x="0" y="1219200"/>
            <a:ext cx="9144000" cy="4038600"/>
          </a:xfrm>
          <a:prstGeom prst="rect">
            <a:avLst/>
          </a:prstGeom>
          <a:solidFill>
            <a:schemeClr val="accent1">
              <a:alpha val="5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/>
              <a:t>ㄴ</a:t>
            </a:r>
            <a:endParaRPr lang="en-GB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545768-FF8D-496B-888A-98CD76207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427984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06F34-78E6-4359-990E-BB27F2D54217}"/>
              </a:ext>
            </a:extLst>
          </p:cNvPr>
          <p:cNvSpPr txBox="1"/>
          <p:nvPr/>
        </p:nvSpPr>
        <p:spPr>
          <a:xfrm>
            <a:off x="4455867" y="1412776"/>
            <a:ext cx="46602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전력 계통</a:t>
            </a:r>
            <a:r>
              <a:rPr lang="en-US" altLang="ko-KR" sz="2400" dirty="0"/>
              <a:t>(Power system)</a:t>
            </a:r>
          </a:p>
          <a:p>
            <a:endParaRPr lang="en-US" altLang="ko-KR" sz="2400" dirty="0"/>
          </a:p>
          <a:p>
            <a:r>
              <a:rPr lang="ko-KR" altLang="en-US" dirty="0"/>
              <a:t>전기의 생산부터 전송을 거쳐</a:t>
            </a:r>
            <a:endParaRPr lang="en-US" altLang="ko-KR" dirty="0"/>
          </a:p>
          <a:p>
            <a:r>
              <a:rPr lang="ko-KR" altLang="en-US" dirty="0"/>
              <a:t>최종 소비자에게 공급하기 위한 전력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97355-3029-4E17-85DC-C246A5630CC2}"/>
              </a:ext>
            </a:extLst>
          </p:cNvPr>
          <p:cNvSpPr txBox="1"/>
          <p:nvPr/>
        </p:nvSpPr>
        <p:spPr>
          <a:xfrm>
            <a:off x="4455867" y="3304510"/>
            <a:ext cx="268535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특성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dirty="0"/>
              <a:t>발전 설비</a:t>
            </a:r>
            <a:r>
              <a:rPr lang="en-US" altLang="ko-KR" dirty="0"/>
              <a:t>, </a:t>
            </a:r>
            <a:r>
              <a:rPr lang="ko-KR" altLang="en-US" dirty="0"/>
              <a:t>송</a:t>
            </a:r>
            <a:r>
              <a:rPr lang="en-US" altLang="ko-KR" dirty="0"/>
              <a:t>-</a:t>
            </a:r>
            <a:r>
              <a:rPr lang="ko-KR" altLang="en-US" dirty="0"/>
              <a:t>배전 설비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수용 설비 등으로 구성됨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55C669-E411-4F7B-A48E-1666CDA07DD1}"/>
              </a:ext>
            </a:extLst>
          </p:cNvPr>
          <p:cNvSpPr/>
          <p:nvPr/>
        </p:nvSpPr>
        <p:spPr>
          <a:xfrm>
            <a:off x="2652243" y="199082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개요 </a:t>
            </a:r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&amp; </a:t>
            </a:r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특성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7"/>
          <p:cNvSpPr>
            <a:spLocks noChangeArrowheads="1"/>
          </p:cNvSpPr>
          <p:nvPr/>
        </p:nvSpPr>
        <p:spPr bwMode="auto">
          <a:xfrm>
            <a:off x="0" y="2085975"/>
            <a:ext cx="9144000" cy="2438400"/>
          </a:xfrm>
          <a:prstGeom prst="rect">
            <a:avLst/>
          </a:prstGeom>
          <a:solidFill>
            <a:schemeClr val="accent1">
              <a:alpha val="5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/>
              <a:t>ㄴㄴㅇㄹ</a:t>
            </a:r>
            <a:endParaRPr lang="en-GB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46127F-D7BF-47C8-A823-6BEA52274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5975"/>
            <a:ext cx="2339752" cy="243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FC0809-24AD-4AC7-A7DA-E87994FFB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25" y="2085975"/>
            <a:ext cx="2079812" cy="243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146B24-1F2F-4087-B879-FBCBF83D2543}"/>
              </a:ext>
            </a:extLst>
          </p:cNvPr>
          <p:cNvSpPr txBox="1"/>
          <p:nvPr/>
        </p:nvSpPr>
        <p:spPr>
          <a:xfrm>
            <a:off x="4416377" y="2276872"/>
            <a:ext cx="47243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대용량</a:t>
            </a:r>
            <a:r>
              <a:rPr lang="en-US" altLang="ko-KR" dirty="0"/>
              <a:t>,</a:t>
            </a:r>
            <a:r>
              <a:rPr lang="ko-KR" altLang="en-US" dirty="0"/>
              <a:t>장거리 송전 일수록 높은 전압이 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생산전력→승압→강압→수용가</a:t>
            </a:r>
            <a:endParaRPr lang="en-US" altLang="ko-KR" dirty="0"/>
          </a:p>
          <a:p>
            <a:r>
              <a:rPr lang="en-US" altLang="ko-KR" sz="1500" dirty="0"/>
              <a:t>                    (</a:t>
            </a:r>
            <a:r>
              <a:rPr lang="ko-KR" altLang="en-US" sz="1500" dirty="0" err="1"/>
              <a:t>초고압</a:t>
            </a:r>
            <a:r>
              <a:rPr lang="en-US" altLang="ko-KR" sz="1500" dirty="0"/>
              <a:t>)(</a:t>
            </a:r>
            <a:r>
              <a:rPr lang="ko-KR" altLang="en-US" sz="1500" dirty="0"/>
              <a:t>배전전력</a:t>
            </a:r>
            <a:r>
              <a:rPr lang="en-US" altLang="ko-KR" sz="1500" dirty="0"/>
              <a:t>)</a:t>
            </a:r>
          </a:p>
          <a:p>
            <a:r>
              <a:rPr lang="ko-KR" altLang="en-US" dirty="0"/>
              <a:t>송전은 </a:t>
            </a:r>
            <a:r>
              <a:rPr lang="ko-KR" altLang="en-US" dirty="0" err="1"/>
              <a:t>대전력</a:t>
            </a:r>
            <a:r>
              <a:rPr lang="en-US" altLang="ko-KR" dirty="0"/>
              <a:t>,</a:t>
            </a:r>
            <a:r>
              <a:rPr lang="ko-KR" altLang="en-US" dirty="0"/>
              <a:t> 고전압</a:t>
            </a:r>
            <a:r>
              <a:rPr lang="en-US" altLang="ko-KR" dirty="0"/>
              <a:t>, </a:t>
            </a:r>
            <a:r>
              <a:rPr lang="ko-KR" altLang="en-US" dirty="0"/>
              <a:t>장거리 수송 담당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배전은 </a:t>
            </a:r>
            <a:r>
              <a:rPr lang="ko-KR" altLang="en-US" dirty="0" err="1"/>
              <a:t>소전력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저전압</a:t>
            </a:r>
            <a:r>
              <a:rPr lang="en-US" altLang="ko-KR" dirty="0"/>
              <a:t>,</a:t>
            </a:r>
            <a:r>
              <a:rPr lang="ko-KR" altLang="en-US" dirty="0"/>
              <a:t> 단거리 수송 담당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전력 배분에 중점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F9AE17-6813-483C-86A1-56B5567AE213}"/>
              </a:ext>
            </a:extLst>
          </p:cNvPr>
          <p:cNvSpPr/>
          <p:nvPr/>
        </p:nvSpPr>
        <p:spPr>
          <a:xfrm>
            <a:off x="1719950" y="574536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전력의 송전</a:t>
            </a:r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&amp;</a:t>
            </a:r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배전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34048E-BF16-463C-8550-8DE50DB30B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" t="43208" r="79233" b="45681"/>
          <a:stretch/>
        </p:blipFill>
        <p:spPr>
          <a:xfrm>
            <a:off x="999870" y="5557302"/>
            <a:ext cx="864096" cy="360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974C45-4859-4A60-9548-70B707602B9D}"/>
              </a:ext>
            </a:extLst>
          </p:cNvPr>
          <p:cNvSpPr txBox="1"/>
          <p:nvPr/>
        </p:nvSpPr>
        <p:spPr>
          <a:xfrm>
            <a:off x="1979712" y="5517232"/>
            <a:ext cx="5618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송전 </a:t>
            </a:r>
            <a:r>
              <a:rPr lang="en-US" altLang="ko-KR" sz="2000" dirty="0"/>
              <a:t>= </a:t>
            </a:r>
            <a:r>
              <a:rPr lang="ko-KR" altLang="en-US" sz="2000" dirty="0"/>
              <a:t>발전소 → 변전소</a:t>
            </a:r>
            <a:r>
              <a:rPr lang="en-US" altLang="ko-KR" sz="2000" dirty="0"/>
              <a:t> / </a:t>
            </a:r>
            <a:r>
              <a:rPr lang="ko-KR" altLang="en-US" sz="2000" dirty="0"/>
              <a:t>배전 </a:t>
            </a:r>
            <a:r>
              <a:rPr lang="en-US" altLang="ko-KR" sz="2000" dirty="0"/>
              <a:t>= </a:t>
            </a:r>
            <a:r>
              <a:rPr lang="ko-KR" altLang="en-US" sz="2000" dirty="0"/>
              <a:t>변전소 → 고객</a:t>
            </a:r>
            <a:endParaRPr lang="en-US" altLang="ko-K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9"/>
          <p:cNvSpPr>
            <a:spLocks noChangeArrowheads="1"/>
          </p:cNvSpPr>
          <p:nvPr/>
        </p:nvSpPr>
        <p:spPr bwMode="auto">
          <a:xfrm>
            <a:off x="0" y="2085975"/>
            <a:ext cx="9144000" cy="2438400"/>
          </a:xfrm>
          <a:prstGeom prst="rect">
            <a:avLst/>
          </a:prstGeom>
          <a:solidFill>
            <a:schemeClr val="accent1">
              <a:alpha val="5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11C6E6-1402-4399-99D8-8DC0225A8AE8}"/>
              </a:ext>
            </a:extLst>
          </p:cNvPr>
          <p:cNvSpPr/>
          <p:nvPr/>
        </p:nvSpPr>
        <p:spPr>
          <a:xfrm>
            <a:off x="2998493" y="512676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무효 전력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7A8877F-79C9-4A0A-B935-595945A335C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29268" y="1925447"/>
            <a:ext cx="4038600" cy="2751558"/>
          </a:xfrm>
        </p:spPr>
        <p:txBody>
          <a:bodyPr/>
          <a:lstStyle/>
          <a:p>
            <a:endParaRPr lang="en-US" altLang="ko-KR" sz="2040" dirty="0"/>
          </a:p>
          <a:p>
            <a:endParaRPr lang="en-US" altLang="ko-KR" sz="2040" dirty="0"/>
          </a:p>
          <a:p>
            <a:r>
              <a:rPr lang="ko-KR" altLang="en-US" sz="2040" dirty="0"/>
              <a:t>유효전력과 직각방향으로 작용</a:t>
            </a:r>
            <a:endParaRPr lang="en-US" altLang="ko-KR" sz="2040" dirty="0"/>
          </a:p>
          <a:p>
            <a:endParaRPr lang="en-US" altLang="ko-KR" sz="2040" dirty="0"/>
          </a:p>
          <a:p>
            <a:r>
              <a:rPr lang="ko-KR" altLang="en-US" sz="2040" dirty="0"/>
              <a:t>직접적인 일을 하지 못함</a:t>
            </a:r>
            <a:endParaRPr lang="en-US" altLang="ko-KR" sz="2040" dirty="0"/>
          </a:p>
          <a:p>
            <a:endParaRPr lang="en-US" altLang="ko-KR" sz="2040" dirty="0"/>
          </a:p>
          <a:p>
            <a:endParaRPr lang="ko-KR" altLang="en-US" sz="204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F070AB-CCA2-4131-AB39-9F5C5D37D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69" y="2078079"/>
            <a:ext cx="4469031" cy="244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F93A07-98FB-4DA0-B4A6-AA9C25E4CE13}"/>
              </a:ext>
            </a:extLst>
          </p:cNvPr>
          <p:cNvSpPr/>
          <p:nvPr/>
        </p:nvSpPr>
        <p:spPr>
          <a:xfrm>
            <a:off x="2231740" y="188640"/>
            <a:ext cx="4532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중요내용 복습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726CF2-656A-43A2-B880-409089691A4F}"/>
              </a:ext>
            </a:extLst>
          </p:cNvPr>
          <p:cNvSpPr/>
          <p:nvPr/>
        </p:nvSpPr>
        <p:spPr>
          <a:xfrm>
            <a:off x="1000633" y="1808820"/>
            <a:ext cx="699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전력 계통의 </a:t>
            </a:r>
            <a:r>
              <a:rPr lang="ko-KR" alt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특성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1EA898-F441-4EA6-983A-C06505EBC04C}"/>
              </a:ext>
            </a:extLst>
          </p:cNvPr>
          <p:cNvSpPr/>
          <p:nvPr/>
        </p:nvSpPr>
        <p:spPr>
          <a:xfrm>
            <a:off x="1728915" y="3183359"/>
            <a:ext cx="56861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전력의 송전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50FB79-73DA-4685-BF76-C79F98CA054F}"/>
              </a:ext>
            </a:extLst>
          </p:cNvPr>
          <p:cNvSpPr/>
          <p:nvPr/>
        </p:nvSpPr>
        <p:spPr>
          <a:xfrm>
            <a:off x="3094672" y="4557898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무효전력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236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192091" cy="5897880"/>
          </a:xfrm>
          <a:prstGeom prst="rect">
            <a:avLst/>
          </a:prstGeom>
          <a:solidFill>
            <a:schemeClr val="bg1"/>
          </a:solidFill>
          <a:ln>
            <a:solidFill>
              <a:srgbClr val="0F1A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물건, 문구, 필기구, 실내이(가) 표시된 사진&#10;&#10;높은 신뢰도로 생성된 설명">
            <a:extLst>
              <a:ext uri="{FF2B5EF4-FFF2-40B4-BE49-F238E27FC236}">
                <a16:creationId xmlns:a16="http://schemas.microsoft.com/office/drawing/2014/main" id="{5D7D4B0D-CC9E-47B9-A657-10245DA15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/>
          <a:stretch/>
        </p:blipFill>
        <p:spPr>
          <a:xfrm>
            <a:off x="643467" y="643467"/>
            <a:ext cx="785918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7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333333"/>
      </a:dk1>
      <a:lt1>
        <a:srgbClr val="FFFFFF"/>
      </a:lt1>
      <a:dk2>
        <a:srgbClr val="66CCFF"/>
      </a:dk2>
      <a:lt2>
        <a:srgbClr val="333333"/>
      </a:lt2>
      <a:accent1>
        <a:srgbClr val="66CCFF"/>
      </a:accent1>
      <a:accent2>
        <a:srgbClr val="00FF80"/>
      </a:accent2>
      <a:accent3>
        <a:srgbClr val="FFFFFF"/>
      </a:accent3>
      <a:accent4>
        <a:srgbClr val="2A2A2A"/>
      </a:accent4>
      <a:accent5>
        <a:srgbClr val="B8E2FF"/>
      </a:accent5>
      <a:accent6>
        <a:srgbClr val="00E773"/>
      </a:accent6>
      <a:hlink>
        <a:srgbClr val="666666"/>
      </a:hlink>
      <a:folHlink>
        <a:srgbClr val="FF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131</Words>
  <Application>Microsoft Office PowerPoint</Application>
  <PresentationFormat>On-screen Show (4:3)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Arial Black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Atoms Template</dc:title>
  <dc:creator>Presentation Magazine</dc:creator>
  <cp:lastModifiedBy>양민석</cp:lastModifiedBy>
  <cp:revision>68</cp:revision>
  <dcterms:modified xsi:type="dcterms:W3CDTF">2017-05-30T00:19:53Z</dcterms:modified>
</cp:coreProperties>
</file>