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75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4" autoAdjust="0"/>
    <p:restoredTop sz="94660"/>
  </p:normalViewPr>
  <p:slideViewPr>
    <p:cSldViewPr snapToObjects="1">
      <p:cViewPr varScale="1">
        <p:scale>
          <a:sx n="104" d="100"/>
          <a:sy n="104" d="100"/>
        </p:scale>
        <p:origin x="2064" y="114"/>
      </p:cViewPr>
      <p:guideLst>
        <p:guide pos="2875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EE6E-A50F-4E93-8E84-CC0825DBB046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98D8-92F8-46BC-80B1-DFFD584D23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EE6E-A50F-4E93-8E84-CC0825DBB046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98D8-92F8-46BC-80B1-DFFD584D23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EE6E-A50F-4E93-8E84-CC0825DBB046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98D8-92F8-46BC-80B1-DFFD584D23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EE6E-A50F-4E93-8E84-CC0825DBB046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98D8-92F8-46BC-80B1-DFFD584D23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EE6E-A50F-4E93-8E84-CC0825DBB046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98D8-92F8-46BC-80B1-DFFD584D23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EE6E-A50F-4E93-8E84-CC0825DBB046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98D8-92F8-46BC-80B1-DFFD584D23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EE6E-A50F-4E93-8E84-CC0825DBB046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98D8-92F8-46BC-80B1-DFFD584D23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EE6E-A50F-4E93-8E84-CC0825DBB046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98D8-92F8-46BC-80B1-DFFD584D23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EE6E-A50F-4E93-8E84-CC0825DBB046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98D8-92F8-46BC-80B1-DFFD584D23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EE6E-A50F-4E93-8E84-CC0825DBB046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98D8-92F8-46BC-80B1-DFFD584D23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EE6E-A50F-4E93-8E84-CC0825DBB046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98D8-92F8-46BC-80B1-DFFD584D23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DEE6E-A50F-4E93-8E84-CC0825DBB046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998D8-92F8-46BC-80B1-DFFD584D23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/>
          </p:cNvSpPr>
          <p:nvPr/>
        </p:nvSpPr>
        <p:spPr>
          <a:xfrm>
            <a:off x="1556385" y="4417695"/>
            <a:ext cx="6027420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1" cap="none" dirty="0">
                <a:solidFill>
                  <a:srgbClr val="4D4D4D"/>
                </a:solidFill>
                <a:latin typeface="210 콤퓨타세탁 B" charset="0"/>
                <a:ea typeface="210 콤퓨타세탁 B" charset="0"/>
              </a:rPr>
              <a:t>송전 계통 보호 시스템</a:t>
            </a:r>
            <a:endParaRPr lang="ko-KR" altLang="en-US" sz="4400" b="1" cap="none" dirty="0">
              <a:solidFill>
                <a:srgbClr val="4D4D4D"/>
              </a:solidFill>
              <a:latin typeface="210 콤퓨타세탁 B" charset="0"/>
              <a:ea typeface="210 콤퓨타세탁 B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7210425" y="6318885"/>
            <a:ext cx="3601085" cy="3994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rgbClr val="4D4D4D"/>
                </a:solidFill>
                <a:latin typeface="210 콤퓨타세탁 B" charset="0"/>
                <a:ea typeface="210 콤퓨타세탁 B" charset="0"/>
              </a:rPr>
              <a:t>31414 양민석</a:t>
            </a:r>
            <a:endParaRPr lang="ko-KR" altLang="en-US" sz="2000" b="0" cap="none" dirty="0">
              <a:solidFill>
                <a:srgbClr val="4D4D4D"/>
              </a:solidFill>
              <a:latin typeface="210 콤퓨타세탁 B" charset="0"/>
              <a:ea typeface="210 콤퓨타세탁 B" charset="0"/>
            </a:endParaRPr>
          </a:p>
        </p:txBody>
      </p:sp>
      <p:pic>
        <p:nvPicPr>
          <p:cNvPr id="7" name="그림 6" descr="C:/Users/a/AppData/Roaming/PolarisOffice/ETemp/3624_5436792/fImage13144142341.emf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5293E7"/>
              </a:clrFrom>
              <a:clrTo>
                <a:srgbClr val="5293E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220" y="3286125"/>
            <a:ext cx="1629410" cy="19056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34290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1" cap="none" dirty="0">
                <a:solidFill>
                  <a:srgbClr val="1F497D">
                    <a:lumMod val="60000"/>
                    <a:lumOff val="40000"/>
                  </a:srgbClr>
                </a:solidFill>
                <a:latin typeface="210 동화책 R" charset="0"/>
                <a:ea typeface="210 동화책 R" charset="0"/>
              </a:rPr>
              <a:t>접지</a:t>
            </a:r>
            <a:endParaRPr lang="ko-KR" altLang="en-US" sz="300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텍스트 개체 틀 7"/>
          <p:cNvSpPr txBox="1">
            <a:spLocks noGrp="1"/>
          </p:cNvSpPr>
          <p:nvPr>
            <p:ph type="body" idx="1"/>
          </p:nvPr>
        </p:nvSpPr>
        <p:spPr>
          <a:xfrm>
            <a:off x="1114425" y="1535430"/>
            <a:ext cx="25438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accent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직접 접지 방식</a:t>
            </a:r>
            <a:endParaRPr lang="ko-KR" altLang="en-US" sz="2400" b="0" cap="none" dirty="0">
              <a:solidFill>
                <a:schemeClr val="accent1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텍스트 개체 틀 9"/>
          <p:cNvSpPr txBox="1">
            <a:spLocks noGrp="1"/>
          </p:cNvSpPr>
          <p:nvPr>
            <p:ph type="body" idx="3"/>
          </p:nvPr>
        </p:nvSpPr>
        <p:spPr>
          <a:xfrm>
            <a:off x="5292725" y="1535430"/>
            <a:ext cx="2280285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유효 접지 방식</a:t>
            </a:r>
            <a:endParaRPr lang="ko-KR" altLang="en-US" sz="2400" b="0" cap="none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>
            <a:off x="1952625" y="2371725"/>
            <a:ext cx="800735" cy="59118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>
            <a:off x="676275" y="3333750"/>
            <a:ext cx="3353435" cy="1962785"/>
          </a:xfrm>
          <a:prstGeom prst="snip1Rect">
            <a:avLst/>
          </a:prstGeom>
          <a:solidFill>
            <a:srgbClr val="DCE6F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계통 변압기의 중심점을 가능한 만큼 낮은 임피던스로 접지하는 방식</a:t>
            </a: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6134100" y="2371725"/>
            <a:ext cx="800735" cy="59118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flipH="1">
            <a:off x="4867275" y="3333750"/>
            <a:ext cx="3353435" cy="1962785"/>
          </a:xfrm>
          <a:prstGeom prst="snip1Rect">
            <a:avLst/>
          </a:prstGeom>
          <a:solidFill>
            <a:srgbClr val="DCE6F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유효 접지의 조건을 만족하는 범위 내에서 일부 변압기의 중성점을 비접지하는 방식</a:t>
            </a: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-451485" y="405765"/>
            <a:ext cx="5920740" cy="738505"/>
          </a:xfrm>
          <a:prstGeom prst="ellipse">
            <a:avLst/>
          </a:prstGeom>
          <a:ln w="0" cap="flat" cmpd="sng"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34290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rgbClr val="1F497D">
                    <a:lumMod val="60000"/>
                    <a:lumOff val="40000"/>
                  </a:srgbClr>
                </a:solidFill>
                <a:latin typeface="210 동화책 R" charset="0"/>
                <a:ea typeface="210 동화책 R" charset="0"/>
              </a:rPr>
              <a:t>유효 접지의 장점과 단점</a:t>
            </a:r>
            <a:endParaRPr lang="ko-KR" altLang="en-US" sz="2800" b="0" cap="none" dirty="0">
              <a:solidFill>
                <a:srgbClr val="1F497D">
                  <a:lumMod val="60000"/>
                  <a:lumOff val="40000"/>
                </a:srgbClr>
              </a:solidFill>
              <a:latin typeface="210 동화책 R" charset="0"/>
              <a:ea typeface="210 동화책 R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1057275" y="2514600"/>
            <a:ext cx="2896235" cy="734060"/>
          </a:xfrm>
          <a:prstGeom prst="roundRect">
            <a:avLst/>
          </a:prstGeom>
          <a:solidFill>
            <a:srgbClr val="DCE6F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낮은 이상 전압</a:t>
            </a: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1057275" y="3419475"/>
            <a:ext cx="2896235" cy="734060"/>
          </a:xfrm>
          <a:prstGeom prst="roundRect">
            <a:avLst/>
          </a:prstGeom>
          <a:solidFill>
            <a:srgbClr val="DCE6F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송배전 선로의 낮은 절연 레벨</a:t>
            </a: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1057275" y="4343400"/>
            <a:ext cx="2896235" cy="734060"/>
          </a:xfrm>
          <a:prstGeom prst="roundRect">
            <a:avLst/>
          </a:prstGeom>
          <a:solidFill>
            <a:srgbClr val="DCE6F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변압기의 단절연</a:t>
            </a: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1057275" y="5248275"/>
            <a:ext cx="2896235" cy="734060"/>
          </a:xfrm>
          <a:prstGeom prst="roundRect">
            <a:avLst/>
          </a:prstGeom>
          <a:solidFill>
            <a:srgbClr val="DCE6F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보호 계전기의 신속 동작</a:t>
            </a: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>
            <a:off x="5186680" y="2510155"/>
            <a:ext cx="2896235" cy="734060"/>
          </a:xfrm>
          <a:prstGeom prst="roundRect">
            <a:avLst/>
          </a:prstGeom>
          <a:solidFill>
            <a:srgbClr val="DCE6F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유도 장애</a:t>
            </a: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5186680" y="3415030"/>
            <a:ext cx="2896235" cy="734060"/>
          </a:xfrm>
          <a:prstGeom prst="roundRect">
            <a:avLst/>
          </a:prstGeom>
          <a:solidFill>
            <a:srgbClr val="DCE6F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계통의 안정도</a:t>
            </a: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>
            <a:off x="5186680" y="4338955"/>
            <a:ext cx="2896235" cy="734060"/>
          </a:xfrm>
          <a:prstGeom prst="roundRect">
            <a:avLst/>
          </a:prstGeom>
          <a:solidFill>
            <a:srgbClr val="DCE6F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기기에</a:t>
            </a:r>
            <a:r>
              <a:rPr lang="en-US" altLang="ko-KR" sz="18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8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대한</a:t>
            </a:r>
            <a:r>
              <a:rPr lang="en-US" altLang="ko-KR" sz="18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충격</a:t>
            </a: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>
            <a:off x="5186680" y="5243830"/>
            <a:ext cx="2896235" cy="734060"/>
          </a:xfrm>
          <a:prstGeom prst="roundRect">
            <a:avLst/>
          </a:prstGeom>
          <a:solidFill>
            <a:srgbClr val="DCE6F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차단기 부담</a:t>
            </a: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>
            <a:off x="1057275" y="1524000"/>
            <a:ext cx="2962910" cy="772160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ln w="0" cap="flat" cmpd="sng"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장점</a:t>
            </a:r>
            <a:endParaRPr lang="ko-KR" altLang="en-US" sz="2400" b="0" cap="none" dirty="0">
              <a:ln w="0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>
            <a:off x="5191125" y="1514475"/>
            <a:ext cx="2962910" cy="772160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ln w="0" cap="flat" cmpd="sng"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단점</a:t>
            </a:r>
            <a:endParaRPr lang="ko-KR" altLang="en-US" sz="2400" b="0" cap="none" dirty="0">
              <a:ln w="0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000" b="0" cap="none" dirty="0">
                <a:latin typeface="맑은 고딕" charset="0"/>
                <a:ea typeface="맑은 고딕" charset="0"/>
              </a:rPr>
              <a:t>1. 송전 계통 보호 장치의 특성이 아닌 것은?</a:t>
            </a:r>
            <a:endParaRPr lang="ko-KR" altLang="en-US" sz="3000" b="0" cap="none" dirty="0"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30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914400" fontAlgn="auto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en-US" altLang="ko-KR" sz="3000" b="0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500" b="0" cap="none" dirty="0">
                <a:latin typeface="맑은 고딕" charset="0"/>
                <a:ea typeface="맑은 고딕" charset="0"/>
              </a:rPr>
              <a:t>고장구간을 신속하게 차단한다.</a:t>
            </a:r>
            <a:endParaRPr lang="ko-KR" altLang="en-US" sz="25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914400" fontAlgn="auto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en-US" altLang="ko-KR" sz="2500" b="0" cap="none" dirty="0">
                <a:latin typeface="맑은 고딕" charset="0"/>
                <a:ea typeface="맑은 고딕" charset="0"/>
              </a:rPr>
              <a:t> 보호 구간 내의 고장에 확실히 동작해야한다.</a:t>
            </a:r>
            <a:endParaRPr lang="ko-KR" altLang="en-US" sz="25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914400" fontAlgn="auto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en-US" altLang="ko-KR" sz="2500" b="0" cap="none" dirty="0">
                <a:latin typeface="맑은 고딕" charset="0"/>
                <a:ea typeface="맑은 고딕" charset="0"/>
              </a:rPr>
              <a:t> 중첩을 사용하여서 무보호 구간이 발생해야한다.</a:t>
            </a:r>
            <a:endParaRPr lang="ko-KR" altLang="en-US" sz="25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914400" fontAlgn="auto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en-US" altLang="ko-KR" sz="2500" b="0" cap="none" dirty="0">
                <a:latin typeface="맑은 고딕" charset="0"/>
                <a:ea typeface="맑은 고딕" charset="0"/>
              </a:rPr>
              <a:t> 시간상 거리상으로 서로 협력해야한다.</a:t>
            </a:r>
            <a:endParaRPr lang="ko-KR" altLang="en-US" sz="25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+mj-ea"/>
              <a:buAutoNum type="circleNumDbPlain"/>
            </a:pPr>
            <a:endParaRPr lang="ko-KR" altLang="en-US" sz="2500" b="0" cap="none" dirty="0">
              <a:latin typeface="맑은 고딕" charset="0"/>
              <a:ea typeface="맑은 고딕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7FD41A-A069-469B-A931-B81B55849631}"/>
              </a:ext>
            </a:extLst>
          </p:cNvPr>
          <p:cNvGrpSpPr/>
          <p:nvPr/>
        </p:nvGrpSpPr>
        <p:grpSpPr>
          <a:xfrm>
            <a:off x="323528" y="4149080"/>
            <a:ext cx="800472" cy="576064"/>
            <a:chOff x="1467272" y="5733256"/>
            <a:chExt cx="800472" cy="576064"/>
          </a:xfrm>
          <a:solidFill>
            <a:srgbClr val="FF0000"/>
          </a:solidFill>
        </p:grpSpPr>
        <p:sp>
          <p:nvSpPr>
            <p:cNvPr id="2" name="Diagonal Stripe 1">
              <a:extLst>
                <a:ext uri="{FF2B5EF4-FFF2-40B4-BE49-F238E27FC236}">
                  <a16:creationId xmlns:a16="http://schemas.microsoft.com/office/drawing/2014/main" id="{5AC6E198-5DD3-4171-AC4C-87B2A198C0A6}"/>
                </a:ext>
              </a:extLst>
            </p:cNvPr>
            <p:cNvSpPr/>
            <p:nvPr/>
          </p:nvSpPr>
          <p:spPr>
            <a:xfrm>
              <a:off x="1835696" y="5733256"/>
              <a:ext cx="432048" cy="576064"/>
            </a:xfrm>
            <a:prstGeom prst="diagStripe">
              <a:avLst>
                <a:gd name="adj" fmla="val 561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Diagonal Stripe 3">
              <a:extLst>
                <a:ext uri="{FF2B5EF4-FFF2-40B4-BE49-F238E27FC236}">
                  <a16:creationId xmlns:a16="http://schemas.microsoft.com/office/drawing/2014/main" id="{89765751-A60F-419B-93A7-895E513F2753}"/>
                </a:ext>
              </a:extLst>
            </p:cNvPr>
            <p:cNvSpPr/>
            <p:nvPr/>
          </p:nvSpPr>
          <p:spPr>
            <a:xfrm flipH="1">
              <a:off x="1467272" y="5877272"/>
              <a:ext cx="368424" cy="432048"/>
            </a:xfrm>
            <a:prstGeom prst="diagStrip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 txBox="1">
            <a:spLocks noGrp="1"/>
          </p:cNvSpPr>
          <p:nvPr>
            <p:ph idx="2"/>
          </p:nvPr>
        </p:nvSpPr>
        <p:spPr>
          <a:xfrm>
            <a:off x="457200" y="1600200"/>
            <a:ext cx="8230870" cy="45275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000" b="0" cap="none" dirty="0">
                <a:latin typeface="맑은 고딕" charset="0"/>
                <a:ea typeface="맑은 고딕" charset="0"/>
              </a:rPr>
              <a:t>2. 다음 설명하는 보호 장치 백업 방식은 어느 것인가?</a:t>
            </a:r>
            <a:endParaRPr lang="ko-KR" altLang="en-US" sz="3000" b="0" cap="none" dirty="0"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30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914400" fontAlgn="auto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Ø"/>
            </a:pPr>
            <a:r>
              <a:rPr lang="en-US" altLang="ko-KR" sz="2500" b="0" cap="none" dirty="0">
                <a:latin typeface="맑은 고딕" charset="0"/>
                <a:ea typeface="맑은 고딕" charset="0"/>
              </a:rPr>
              <a:t>1차적인 보호 시스템 부동작 시 원단 변전소에 설치된 차단기를 개방시키는 방식</a:t>
            </a:r>
            <a:endParaRPr lang="ko-KR" altLang="en-US" sz="25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2362200" y="4823460"/>
            <a:ext cx="4153535" cy="1077595"/>
          </a:xfrm>
          <a:prstGeom prst="wave">
            <a:avLst/>
          </a:prstGeom>
          <a:ln w="0">
            <a:noFill/>
            <a:prstDash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원단 백업 방식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00,0.3600; 0.4300,0.7300; 0.7100,0.9100; 1,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,0; 0.2500,0.0700; 0.5000,0.2000; 0.7500,0.4670; 1,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0; 0.1250,0.2665; 0.2500,0.4000; 0.3750,0.4650; 0.5000,0.5000; 0.6250,0.5350; 0.7500,0.6000; 0.8750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0; 0.1250,0.2665; 0.2500,0.4000; 0.3750,0.4650; 0.5000,0.5000; 0.6250,0.5350; 0.7500,0.6000; 0.8750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0; 0.1250,0.2665; 0.2500,0.4000; 0.3750,0.4650; 0.5000,0.5000; 0.6250,0.5350; 0.7500,0.6000; 0.8750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765" y="1552575"/>
            <a:ext cx="1729105" cy="675005"/>
          </a:xfrm>
          <a:prstGeom prst="rect">
            <a:avLst/>
          </a:prstGeom>
          <a:noFill/>
        </p:spPr>
      </p:pic>
      <p:sp>
        <p:nvSpPr>
          <p:cNvPr id="5" name="TextBox 4"/>
          <p:cNvSpPr txBox="1">
            <a:spLocks/>
          </p:cNvSpPr>
          <p:nvPr/>
        </p:nvSpPr>
        <p:spPr>
          <a:xfrm>
            <a:off x="2597150" y="2272665"/>
            <a:ext cx="5122545" cy="31686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88900" indent="-6985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rgbClr val="4D4D4D"/>
                </a:solidFill>
                <a:latin typeface="210 콤퓨타세탁 B" charset="0"/>
                <a:ea typeface="210 콤퓨타세탁 B" charset="0"/>
              </a:rPr>
              <a:t>1. 송전 계통 보호 장치의 기능</a:t>
            </a:r>
            <a:endParaRPr lang="ko-KR" altLang="en-US" sz="2000" b="0" cap="none" dirty="0">
              <a:solidFill>
                <a:srgbClr val="4D4D4D"/>
              </a:solidFill>
              <a:latin typeface="210 콤퓨타세탁 B" charset="0"/>
              <a:ea typeface="210 콤퓨타세탁 B" charset="0"/>
            </a:endParaRPr>
          </a:p>
          <a:p>
            <a:pPr marL="88900" indent="-6985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rgbClr val="4D4D4D"/>
                </a:solidFill>
                <a:latin typeface="210 콤퓨타세탁 B" charset="0"/>
                <a:ea typeface="210 콤퓨타세탁 B" charset="0"/>
              </a:rPr>
              <a:t>2. 송전 계통 보호 장치의 구성과 특성</a:t>
            </a:r>
            <a:endParaRPr lang="ko-KR" altLang="en-US" sz="2000" b="0" cap="none" dirty="0">
              <a:solidFill>
                <a:srgbClr val="4D4D4D"/>
              </a:solidFill>
              <a:latin typeface="210 콤퓨타세탁 B" charset="0"/>
              <a:ea typeface="210 콤퓨타세탁 B" charset="0"/>
            </a:endParaRPr>
          </a:p>
          <a:p>
            <a:pPr marL="88900" indent="-6985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rgbClr val="4D4D4D"/>
                </a:solidFill>
                <a:latin typeface="210 콤퓨타세탁 B" charset="0"/>
                <a:ea typeface="210 콤퓨타세탁 B" charset="0"/>
              </a:rPr>
              <a:t>3. 송전 계통 보호 장치의 백업 방식</a:t>
            </a:r>
            <a:endParaRPr lang="ko-KR" altLang="en-US" sz="2000" b="0" cap="none" dirty="0">
              <a:solidFill>
                <a:srgbClr val="4D4D4D"/>
              </a:solidFill>
              <a:latin typeface="210 콤퓨타세탁 B" charset="0"/>
              <a:ea typeface="210 콤퓨타세탁 B" charset="0"/>
            </a:endParaRPr>
          </a:p>
          <a:p>
            <a:pPr marL="88900" indent="-6985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rgbClr val="4D4D4D"/>
                </a:solidFill>
                <a:latin typeface="210 콤퓨타세탁 B" charset="0"/>
                <a:ea typeface="210 콤퓨타세탁 B" charset="0"/>
              </a:rPr>
              <a:t>4. 송전 계통 보호 장치의 종류</a:t>
            </a:r>
            <a:endParaRPr lang="ko-KR" altLang="en-US" sz="2000" b="0" cap="none" dirty="0">
              <a:solidFill>
                <a:srgbClr val="4D4D4D"/>
              </a:solidFill>
              <a:latin typeface="210 콤퓨타세탁 B" charset="0"/>
              <a:ea typeface="210 콤퓨타세탁 B" charset="0"/>
            </a:endParaRPr>
          </a:p>
          <a:p>
            <a:pPr marL="88900" indent="-6985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rgbClr val="4D4D4D"/>
                </a:solidFill>
                <a:latin typeface="210 콤퓨타세탁 B" charset="0"/>
                <a:ea typeface="210 콤퓨타세탁 B" charset="0"/>
              </a:rPr>
              <a:t>5. 송전 선로의 특성: 선로 정수</a:t>
            </a:r>
            <a:endParaRPr lang="ko-KR" altLang="en-US" sz="2000" b="0" cap="none" dirty="0">
              <a:solidFill>
                <a:srgbClr val="4D4D4D"/>
              </a:solidFill>
              <a:latin typeface="210 콤퓨타세탁 B" charset="0"/>
              <a:ea typeface="210 콤퓨타세탁 B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08585" y="529590"/>
            <a:ext cx="5615305" cy="52260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34290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rgbClr val="1F497D">
                    <a:lumMod val="60000"/>
                    <a:lumOff val="40000"/>
                  </a:srgbClr>
                </a:solidFill>
                <a:latin typeface="210 동화책 R" charset="0"/>
                <a:ea typeface="210 동화책 R" charset="0"/>
              </a:rPr>
              <a:t>1. 송전 계통의 보호 장치의 기능</a:t>
            </a:r>
            <a:endParaRPr lang="ko-KR" altLang="en-US" sz="2800" b="0" cap="none" dirty="0">
              <a:solidFill>
                <a:srgbClr val="1F497D">
                  <a:lumMod val="60000"/>
                  <a:lumOff val="40000"/>
                </a:srgbClr>
              </a:solidFill>
              <a:latin typeface="210 동화책 R" charset="0"/>
              <a:ea typeface="210 동화책 R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4335145" y="2333625"/>
            <a:ext cx="480060" cy="471170"/>
          </a:xfrm>
          <a:prstGeom prst="downArrow">
            <a:avLst/>
          </a:prstGeom>
          <a:solidFill>
            <a:srgbClr val="92CDD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850900" y="1583690"/>
            <a:ext cx="7447915" cy="615950"/>
          </a:xfrm>
          <a:prstGeom prst="roundRect">
            <a:avLst/>
          </a:prstGeom>
          <a:solidFill>
            <a:srgbClr val="CCC1D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선로에 전류가 흐르면 열 발생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>
            <a:off x="4334510" y="3604260"/>
            <a:ext cx="480060" cy="471170"/>
          </a:xfrm>
          <a:prstGeom prst="downArrow">
            <a:avLst/>
          </a:prstGeom>
          <a:solidFill>
            <a:srgbClr val="92CDD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>
            <a:off x="850265" y="2893060"/>
            <a:ext cx="7447915" cy="615950"/>
          </a:xfrm>
          <a:prstGeom prst="roundRect">
            <a:avLst/>
          </a:prstGeom>
          <a:solidFill>
            <a:srgbClr val="CCC1D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허용 전류 이상의 전류가 선로에 흐르면 열적,기계적 스트레스 발생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>
            <a:off x="850265" y="4161155"/>
            <a:ext cx="7447915" cy="615950"/>
          </a:xfrm>
          <a:prstGeom prst="roundRect">
            <a:avLst/>
          </a:prstGeom>
          <a:solidFill>
            <a:srgbClr val="CCC1D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절연이 파괴 될 수도 있다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>
            <a:off x="768985" y="5180330"/>
            <a:ext cx="7529830" cy="950595"/>
          </a:xfrm>
          <a:prstGeom prst="horizontalScroll">
            <a:avLst/>
          </a:prstGeom>
          <a:solidFill>
            <a:srgbClr val="CCC1D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전력 개통 사고 구간을 신속분리하여 사고방지와 안전화 상태로 복구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1" grpId="0" animBg="1"/>
      <p:bldP spid="12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180975" y="1054735"/>
            <a:ext cx="1237615" cy="522604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34290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rgbClr val="1F497D">
                    <a:lumMod val="60000"/>
                    <a:lumOff val="40000"/>
                  </a:srgbClr>
                </a:solidFill>
                <a:latin typeface="210 동화책 R" charset="0"/>
                <a:ea typeface="210 동화책 R" charset="0"/>
              </a:rPr>
              <a:t>원인</a:t>
            </a:r>
            <a:endParaRPr lang="ko-KR" altLang="en-US" sz="2800" b="0" cap="none" dirty="0">
              <a:solidFill>
                <a:srgbClr val="1F497D">
                  <a:lumMod val="60000"/>
                  <a:lumOff val="40000"/>
                </a:srgbClr>
              </a:solidFill>
              <a:latin typeface="210 동화책 R" charset="0"/>
              <a:ea typeface="210 동화책 R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2560955" y="996315"/>
            <a:ext cx="4914265" cy="720725"/>
          </a:xfrm>
          <a:prstGeom prst="roundRect">
            <a:avLst>
              <a:gd name="adj" fmla="val 50000"/>
            </a:avLst>
          </a:prstGeom>
          <a:solidFill>
            <a:srgbClr val="CCC1D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설계 결함, 제작 불량, 자연열화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1417955" y="1315720"/>
            <a:ext cx="1143635" cy="190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>
            <a:off x="2560320" y="1953895"/>
            <a:ext cx="4914265" cy="720725"/>
          </a:xfrm>
          <a:prstGeom prst="roundRect">
            <a:avLst>
              <a:gd name="adj" fmla="val 50000"/>
            </a:avLst>
          </a:prstGeom>
          <a:solidFill>
            <a:srgbClr val="CCC1D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전기적요인(개폐서지)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2560320" y="3773805"/>
            <a:ext cx="4914265" cy="720725"/>
          </a:xfrm>
          <a:prstGeom prst="roundRect">
            <a:avLst>
              <a:gd name="adj" fmla="val 50000"/>
            </a:avLst>
          </a:prstGeom>
          <a:solidFill>
            <a:srgbClr val="CCC1D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열화요인(과전류 과전압)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>
            <a:off x="2560320" y="2884805"/>
            <a:ext cx="4914265" cy="720725"/>
          </a:xfrm>
          <a:prstGeom prst="roundRect">
            <a:avLst>
              <a:gd name="adj" fmla="val 50000"/>
            </a:avLst>
          </a:prstGeom>
          <a:solidFill>
            <a:srgbClr val="CCC1D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외적요인(풍우, 설빙, 오염)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2" name="도형 11"/>
          <p:cNvCxnSpPr/>
          <p:nvPr/>
        </p:nvCxnSpPr>
        <p:spPr>
          <a:xfrm>
            <a:off x="1417955" y="1315720"/>
            <a:ext cx="1143000" cy="988059"/>
          </a:xfrm>
          <a:prstGeom prst="bentConnector3">
            <a:avLst>
              <a:gd name="adj1" fmla="val 1773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>
            <a:off x="1417955" y="1315720"/>
            <a:ext cx="1143000" cy="1957070"/>
          </a:xfrm>
          <a:prstGeom prst="bentConnector3">
            <a:avLst>
              <a:gd name="adj1" fmla="val 2606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3"/>
          <p:cNvCxnSpPr/>
          <p:nvPr/>
        </p:nvCxnSpPr>
        <p:spPr>
          <a:xfrm>
            <a:off x="1417955" y="1315720"/>
            <a:ext cx="1143000" cy="2807970"/>
          </a:xfrm>
          <a:prstGeom prst="bentConnector3">
            <a:avLst>
              <a:gd name="adj1" fmla="val 1773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14"/>
          <p:cNvSpPr>
            <a:spLocks/>
          </p:cNvSpPr>
          <p:nvPr/>
        </p:nvSpPr>
        <p:spPr>
          <a:xfrm>
            <a:off x="1320800" y="5293360"/>
            <a:ext cx="7357745" cy="661035"/>
          </a:xfrm>
          <a:prstGeom prst="roundRect">
            <a:avLst>
              <a:gd name="adj" fmla="val 50000"/>
            </a:avLst>
          </a:prstGeom>
          <a:solidFill>
            <a:srgbClr val="CCC1D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이러한 요인들로 혹시 모를 사고를 예방하기 위한 보호장치를 사용하고 있다</a:t>
            </a: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>
            <a:off x="2560955" y="996315"/>
            <a:ext cx="4914265" cy="720725"/>
          </a:xfrm>
          <a:prstGeom prst="roundRect">
            <a:avLst>
              <a:gd name="adj" fmla="val 50000"/>
            </a:avLst>
          </a:prstGeom>
          <a:solidFill>
            <a:srgbClr val="CCC1D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설계 결함, 제작 불량, 자연열화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>
            <a:off x="2560320" y="1953895"/>
            <a:ext cx="4914265" cy="720725"/>
          </a:xfrm>
          <a:prstGeom prst="roundRect">
            <a:avLst>
              <a:gd name="adj" fmla="val 50000"/>
            </a:avLst>
          </a:prstGeom>
          <a:solidFill>
            <a:srgbClr val="CCC1D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전기적요인(개폐서지)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>
            <a:off x="2579370" y="3773805"/>
            <a:ext cx="4914265" cy="720725"/>
          </a:xfrm>
          <a:prstGeom prst="roundRect">
            <a:avLst>
              <a:gd name="adj" fmla="val 50000"/>
            </a:avLst>
          </a:prstGeom>
          <a:solidFill>
            <a:srgbClr val="CCC1D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열화요인(과전류 과전압)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>
            <a:off x="2579370" y="2884805"/>
            <a:ext cx="4914265" cy="720725"/>
          </a:xfrm>
          <a:prstGeom prst="roundRect">
            <a:avLst>
              <a:gd name="adj" fmla="val 50000"/>
            </a:avLst>
          </a:prstGeom>
          <a:solidFill>
            <a:srgbClr val="CCC1D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외적요인(풍우, 설빙, 오염)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>
            <a:off x="1339850" y="5293360"/>
            <a:ext cx="7357745" cy="661035"/>
          </a:xfrm>
          <a:prstGeom prst="roundRect">
            <a:avLst>
              <a:gd name="adj" fmla="val 50000"/>
            </a:avLst>
          </a:prstGeom>
          <a:solidFill>
            <a:srgbClr val="CCC1D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이러한 요인들로 혹시 모를 사고를 예방하기 위한 보호장치를 사용하고 있다</a:t>
            </a: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>
            <a:off x="2580005" y="996315"/>
            <a:ext cx="4914265" cy="720725"/>
          </a:xfrm>
          <a:prstGeom prst="roundRect">
            <a:avLst>
              <a:gd name="adj" fmla="val 50000"/>
            </a:avLst>
          </a:prstGeom>
          <a:solidFill>
            <a:srgbClr val="CCC1D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설계 결함, 제작 불량, 자연열화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>
            <a:off x="2579370" y="1953895"/>
            <a:ext cx="4914265" cy="720725"/>
          </a:xfrm>
          <a:prstGeom prst="roundRect">
            <a:avLst>
              <a:gd name="adj" fmla="val 50000"/>
            </a:avLst>
          </a:prstGeom>
          <a:solidFill>
            <a:srgbClr val="CCC1D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전기적요인(개폐서지)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-108585" y="529590"/>
            <a:ext cx="5192395" cy="522604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rgbClr val="1F497D">
                    <a:lumMod val="60000"/>
                    <a:lumOff val="40000"/>
                  </a:srgbClr>
                </a:solidFill>
                <a:latin typeface="210 동화책 R" charset="0"/>
                <a:ea typeface="210 동화책 R" charset="0"/>
              </a:rPr>
              <a:t>송전 계통의 보호 장치의 구성</a:t>
            </a:r>
            <a:endParaRPr lang="ko-KR" altLang="en-US" sz="2800" b="0" cap="none" dirty="0">
              <a:solidFill>
                <a:srgbClr val="1F497D">
                  <a:lumMod val="60000"/>
                  <a:lumOff val="40000"/>
                </a:srgbClr>
              </a:solidFill>
              <a:latin typeface="210 동화책 R" charset="0"/>
              <a:ea typeface="210 동화책 R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-161925" y="1390650"/>
            <a:ext cx="2000885" cy="52260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4290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rgbClr val="1F497D">
                    <a:lumMod val="60000"/>
                    <a:lumOff val="40000"/>
                  </a:srgbClr>
                </a:solidFill>
                <a:latin typeface="210 동화책 R" charset="0"/>
                <a:ea typeface="210 동화책 R" charset="0"/>
              </a:rPr>
              <a:t>보호장치</a:t>
            </a:r>
            <a:endParaRPr lang="ko-KR" altLang="en-US" sz="2800" b="0" cap="none" dirty="0">
              <a:solidFill>
                <a:srgbClr val="1F497D">
                  <a:lumMod val="60000"/>
                  <a:lumOff val="40000"/>
                </a:srgbClr>
              </a:solidFill>
              <a:latin typeface="210 동화책 R" charset="0"/>
              <a:ea typeface="210 동화책 R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2486025" y="1295400"/>
            <a:ext cx="5487035" cy="667385"/>
          </a:xfrm>
          <a:prstGeom prst="snip1Rect">
            <a:avLst/>
          </a:prstGeom>
          <a:solidFill>
            <a:srgbClr val="B7DE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전력 설비 보호 장치:  단위기기 보호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2486025" y="2247900"/>
            <a:ext cx="5487035" cy="667385"/>
          </a:xfrm>
          <a:prstGeom prst="snip1Rect">
            <a:avLst/>
          </a:prstGeom>
          <a:solidFill>
            <a:srgbClr val="B7DE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고장 파급 방지 보호 장치: 지연에 의한 발생 보호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>
            <a:stCxn id="7" idx="3"/>
            <a:endCxn id="8" idx="2"/>
          </p:cNvCxnSpPr>
          <p:nvPr/>
        </p:nvCxnSpPr>
        <p:spPr>
          <a:xfrm flipV="1">
            <a:off x="1838325" y="1628775"/>
            <a:ext cx="648335" cy="2349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10"/>
          <p:cNvCxnSpPr>
            <a:stCxn id="7" idx="3"/>
            <a:endCxn id="9" idx="2"/>
          </p:cNvCxnSpPr>
          <p:nvPr/>
        </p:nvCxnSpPr>
        <p:spPr>
          <a:xfrm>
            <a:off x="1838325" y="1651635"/>
            <a:ext cx="648335" cy="930275"/>
          </a:xfrm>
          <a:prstGeom prst="bentConnector3">
            <a:avLst>
              <a:gd name="adj1" fmla="val 50000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:/Users/a/AppData/Roaming/PolarisOffice/ETemp/3624_5436792/fImage242943528467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70" y="3228975"/>
            <a:ext cx="5492115" cy="2877185"/>
          </a:xfrm>
          <a:prstGeom prst="rect">
            <a:avLst/>
          </a:prstGeom>
          <a:noFill/>
        </p:spPr>
      </p:pic>
      <p:sp>
        <p:nvSpPr>
          <p:cNvPr id="13" name="직사각형 12"/>
          <p:cNvSpPr>
            <a:spLocks/>
          </p:cNvSpPr>
          <p:nvPr/>
        </p:nvSpPr>
        <p:spPr>
          <a:xfrm>
            <a:off x="-257175" y="3276600"/>
            <a:ext cx="2743835" cy="3994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4290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rgbClr val="1F497D">
                    <a:lumMod val="60000"/>
                    <a:lumOff val="40000"/>
                  </a:srgbClr>
                </a:solidFill>
                <a:latin typeface="210 동화책 R" charset="0"/>
                <a:ea typeface="210 동화책 R" charset="0"/>
              </a:rPr>
              <a:t>보호장치의 종류</a:t>
            </a:r>
            <a:endParaRPr lang="ko-KR" altLang="en-US" sz="2000" b="0" cap="none" dirty="0">
              <a:solidFill>
                <a:srgbClr val="1F497D">
                  <a:lumMod val="60000"/>
                  <a:lumOff val="40000"/>
                </a:srgbClr>
              </a:solidFill>
              <a:latin typeface="210 동화책 R" charset="0"/>
              <a:ea typeface="210 동화책 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-108585" y="529590"/>
            <a:ext cx="5192395" cy="52260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34290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rgbClr val="1F497D">
                    <a:lumMod val="60000"/>
                    <a:lumOff val="40000"/>
                  </a:srgbClr>
                </a:solidFill>
                <a:latin typeface="210 동화책 R" charset="0"/>
                <a:ea typeface="210 동화책 R" charset="0"/>
              </a:rPr>
              <a:t>송전 계통의 보호 장치의 특성</a:t>
            </a:r>
            <a:endParaRPr lang="ko-KR" altLang="en-US" sz="2800" b="0" cap="none" dirty="0">
              <a:solidFill>
                <a:srgbClr val="1F497D">
                  <a:lumMod val="60000"/>
                  <a:lumOff val="40000"/>
                </a:srgbClr>
              </a:solidFill>
              <a:latin typeface="210 동화책 R" charset="0"/>
              <a:ea typeface="210 동화책 R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flipH="1">
            <a:off x="2247900" y="1409700"/>
            <a:ext cx="6210935" cy="720725"/>
          </a:xfrm>
          <a:prstGeom prst="flowChartOnlineStorage">
            <a:avLst/>
          </a:prstGeom>
          <a:solidFill>
            <a:srgbClr val="B7DE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고장 구간을 신속하고 정확하게 차단</a:t>
            </a: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952500" y="1409700"/>
            <a:ext cx="1686560" cy="720725"/>
          </a:xfrm>
          <a:prstGeom prst="flowChartDelay">
            <a:avLst/>
          </a:prstGeom>
          <a:solidFill>
            <a:srgbClr val="B7DE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선택성</a:t>
            </a: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flipH="1">
            <a:off x="2243455" y="2291080"/>
            <a:ext cx="6210935" cy="720725"/>
          </a:xfrm>
          <a:prstGeom prst="flowChartOnlineStorage">
            <a:avLst/>
          </a:prstGeom>
          <a:solidFill>
            <a:srgbClr val="B7DE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고장시 확실하게 작동 </a:t>
            </a: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>
            <a:off x="948055" y="2291080"/>
            <a:ext cx="1686560" cy="720725"/>
          </a:xfrm>
          <a:prstGeom prst="flowChartDelay">
            <a:avLst/>
          </a:prstGeom>
          <a:solidFill>
            <a:srgbClr val="B7DE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신뢰성</a:t>
            </a: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flipH="1">
            <a:off x="2243455" y="3195955"/>
            <a:ext cx="6210935" cy="720725"/>
          </a:xfrm>
          <a:prstGeom prst="flowChartOnlineStorage">
            <a:avLst/>
          </a:prstGeom>
          <a:solidFill>
            <a:srgbClr val="B7DE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무보호 구간이 발생하지 않도록 한다</a:t>
            </a: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>
            <a:off x="948055" y="3195955"/>
            <a:ext cx="1686560" cy="720725"/>
          </a:xfrm>
          <a:prstGeom prst="flowChartDelay">
            <a:avLst/>
          </a:prstGeom>
          <a:solidFill>
            <a:srgbClr val="B7DE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중첩성</a:t>
            </a: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flipH="1">
            <a:off x="2243455" y="4119880"/>
            <a:ext cx="6210935" cy="720725"/>
          </a:xfrm>
          <a:prstGeom prst="flowChartOnlineStorage">
            <a:avLst/>
          </a:prstGeom>
          <a:solidFill>
            <a:srgbClr val="B7DE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시간상 거리상으로 서로 협조</a:t>
            </a: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>
            <a:off x="948055" y="4119880"/>
            <a:ext cx="1686560" cy="720725"/>
          </a:xfrm>
          <a:prstGeom prst="flowChartDelay">
            <a:avLst/>
          </a:prstGeom>
          <a:solidFill>
            <a:srgbClr val="B7DE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협조성</a:t>
            </a: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 flipH="1">
            <a:off x="2243455" y="4986655"/>
            <a:ext cx="6210935" cy="720725"/>
          </a:xfrm>
          <a:prstGeom prst="flowChartOnlineStorage">
            <a:avLst/>
          </a:prstGeom>
          <a:solidFill>
            <a:srgbClr val="B7DE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인근변전소, 다른계전기로 고장을 제거</a:t>
            </a: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>
            <a:off x="948055" y="4986655"/>
            <a:ext cx="1686560" cy="720725"/>
          </a:xfrm>
          <a:prstGeom prst="flowChartDelay">
            <a:avLst/>
          </a:prstGeom>
          <a:solidFill>
            <a:srgbClr val="B7DE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후비성</a:t>
            </a: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4" grpId="0" animBg="1"/>
      <p:bldP spid="17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-108585" y="529590"/>
            <a:ext cx="6003290" cy="52260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34290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rgbClr val="1F497D">
                    <a:lumMod val="60000"/>
                    <a:lumOff val="40000"/>
                  </a:srgbClr>
                </a:solidFill>
                <a:latin typeface="210 동화책 R" charset="0"/>
                <a:ea typeface="210 동화책 R" charset="0"/>
              </a:rPr>
              <a:t>송전 계통의 보호 장치의 백업 방식</a:t>
            </a:r>
            <a:endParaRPr lang="ko-KR" altLang="en-US" sz="2800" b="0" cap="none" dirty="0">
              <a:solidFill>
                <a:srgbClr val="1F497D">
                  <a:lumMod val="60000"/>
                  <a:lumOff val="40000"/>
                </a:srgbClr>
              </a:solidFill>
              <a:latin typeface="210 동화책 R" charset="0"/>
              <a:ea typeface="210 동화책 R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971550" y="1400175"/>
            <a:ext cx="7200900" cy="720725"/>
          </a:xfrm>
          <a:prstGeom prst="round2DiagRect">
            <a:avLst/>
          </a:prstGeom>
          <a:solidFill>
            <a:srgbClr val="FCD5B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보호 장치가 오동작, 부동작할 경우 막대한 손실을 방지하고자 실시</a:t>
            </a: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1876425" y="2581275"/>
            <a:ext cx="6300470" cy="2520950"/>
          </a:xfrm>
          <a:prstGeom prst="flowChartDocument">
            <a:avLst/>
          </a:prstGeom>
          <a:solidFill>
            <a:srgbClr val="FDEAD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현장 백업 방식</a:t>
            </a:r>
            <a:endParaRPr lang="ko-KR" altLang="en-US" sz="25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1514475" y="2933700"/>
            <a:ext cx="6300470" cy="2520950"/>
          </a:xfrm>
          <a:prstGeom prst="flowChartDocument">
            <a:avLst/>
          </a:prstGeom>
          <a:solidFill>
            <a:srgbClr val="FCD5B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원단 백업 방식</a:t>
            </a:r>
            <a:endParaRPr lang="ko-KR" altLang="en-US" sz="25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>
            <a:off x="1143000" y="3333750"/>
            <a:ext cx="6300470" cy="2520950"/>
          </a:xfrm>
          <a:prstGeom prst="flowChartDocument">
            <a:avLst/>
          </a:prstGeom>
          <a:solidFill>
            <a:srgbClr val="FAC09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자동 재폐로 방식</a:t>
            </a:r>
            <a:endParaRPr lang="ko-KR" altLang="en-US" sz="25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5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안정도 높이고 정전간 최소화 위해 차단기 개방된 후 일정시간 지나면 자동 투입되는 것</a:t>
            </a:r>
            <a:endParaRPr lang="ko-KR" altLang="en-US" sz="20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2" name="그림 11" descr="C:/Users/a/AppData/Roaming/PolarisOffice/ETemp/3804_6288704/fImage241535646334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 flipV="1">
            <a:off x="984250" y="2522189"/>
            <a:ext cx="7192645" cy="329692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-108585" y="529590"/>
            <a:ext cx="6102985" cy="52260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34290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rgbClr val="1F497D">
                    <a:lumMod val="60000"/>
                    <a:lumOff val="40000"/>
                  </a:srgbClr>
                </a:solidFill>
                <a:latin typeface="210 동화책 R" charset="0"/>
                <a:ea typeface="210 동화책 R" charset="0"/>
              </a:rPr>
              <a:t>송전 계통 보호 장치의 종류 및 특성</a:t>
            </a:r>
            <a:endParaRPr lang="ko-KR" altLang="en-US" sz="2800" b="0" cap="none" dirty="0">
              <a:solidFill>
                <a:srgbClr val="1F497D">
                  <a:lumMod val="60000"/>
                  <a:lumOff val="40000"/>
                </a:srgbClr>
              </a:solidFill>
              <a:latin typeface="210 동화책 R" charset="0"/>
              <a:ea typeface="210 동화책 R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3867150" y="2981325"/>
            <a:ext cx="1257935" cy="10388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보호 방식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2943225" y="1276350"/>
            <a:ext cx="3143885" cy="10388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과전류 계전 방식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323850" y="4448175"/>
            <a:ext cx="3143885" cy="10388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방향성 과전류     계전방식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5438775" y="4448175"/>
            <a:ext cx="3143885" cy="10388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거리 계전 방식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>
            <a:stCxn id="7" idx="0"/>
            <a:endCxn id="8" idx="4"/>
          </p:cNvCxnSpPr>
          <p:nvPr/>
        </p:nvCxnSpPr>
        <p:spPr>
          <a:xfrm flipV="1">
            <a:off x="4495800" y="2314575"/>
            <a:ext cx="19685" cy="667385"/>
          </a:xfrm>
          <a:prstGeom prst="line">
            <a:avLst/>
          </a:prstGeom>
          <a:ln w="28575" cap="flat" cmpd="sng">
            <a:solidFill>
              <a:schemeClr val="accent3">
                <a:lumMod val="40000"/>
                <a:lumOff val="60000"/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>
            <a:endCxn id="7" idx="2"/>
          </p:cNvCxnSpPr>
          <p:nvPr/>
        </p:nvCxnSpPr>
        <p:spPr>
          <a:xfrm flipV="1">
            <a:off x="1905000" y="3500755"/>
            <a:ext cx="1962785" cy="948055"/>
          </a:xfrm>
          <a:prstGeom prst="line">
            <a:avLst/>
          </a:prstGeom>
          <a:ln w="28575" cap="flat" cmpd="sng">
            <a:solidFill>
              <a:schemeClr val="accent3">
                <a:lumMod val="40000"/>
                <a:lumOff val="60000"/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>
            <a:stCxn id="7" idx="6"/>
            <a:endCxn id="10" idx="0"/>
          </p:cNvCxnSpPr>
          <p:nvPr/>
        </p:nvCxnSpPr>
        <p:spPr>
          <a:xfrm>
            <a:off x="5124450" y="3500755"/>
            <a:ext cx="1886585" cy="948055"/>
          </a:xfrm>
          <a:prstGeom prst="line">
            <a:avLst/>
          </a:prstGeom>
          <a:ln w="28575" cap="flat" cmpd="sng">
            <a:solidFill>
              <a:schemeClr val="accent3">
                <a:lumMod val="40000"/>
                <a:lumOff val="60000"/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-108585" y="529590"/>
            <a:ext cx="4944745" cy="522604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34290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rgbClr val="1F497D">
                    <a:lumMod val="60000"/>
                    <a:lumOff val="40000"/>
                  </a:srgbClr>
                </a:solidFill>
                <a:latin typeface="210 동화책 R" charset="0"/>
                <a:ea typeface="210 동화책 R" charset="0"/>
              </a:rPr>
              <a:t>송전 선로의 특성: 선로 정수</a:t>
            </a:r>
            <a:endParaRPr lang="ko-KR" altLang="en-US" sz="2800" b="0" cap="none" dirty="0">
              <a:solidFill>
                <a:srgbClr val="1F497D">
                  <a:lumMod val="60000"/>
                  <a:lumOff val="40000"/>
                </a:srgbClr>
              </a:solidFill>
              <a:latin typeface="210 동화책 R" charset="0"/>
              <a:ea typeface="210 동화책 R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4295775" y="3114675"/>
            <a:ext cx="1096010" cy="1000125"/>
          </a:xfrm>
          <a:prstGeom prst="ellipse">
            <a:avLst/>
          </a:prstGeom>
          <a:solidFill>
            <a:srgbClr val="EBF1DE"/>
          </a:solidFill>
          <a:ln w="0">
            <a:noFill/>
            <a:prstDash/>
          </a:ln>
          <a:effectLst>
            <a:softEdge rad="31750"/>
          </a:effectLst>
          <a:scene3d>
            <a:camera prst="obliqueTopRigh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0000"/>
                </a:solidFill>
                <a:effectLst>
                  <a:outerShdw blurRad="63500" sx="102000" sy="102000" algn="ctr" rotWithShape="0">
                    <a:srgbClr val="000000">
                      <a:alpha val="40000"/>
                    </a:srgbClr>
                  </a:outerShdw>
                </a:effectLst>
                <a:latin typeface="맑은 고딕" charset="0"/>
                <a:ea typeface="맑은 고딕" charset="0"/>
              </a:rPr>
              <a:t>선로정수</a:t>
            </a: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6772275" y="1438275"/>
            <a:ext cx="1238885" cy="1086485"/>
          </a:xfrm>
          <a:prstGeom prst="ellipse">
            <a:avLst/>
          </a:prstGeom>
          <a:solidFill>
            <a:srgbClr val="EBF1DE"/>
          </a:solidFill>
          <a:ln w="0">
            <a:noFill/>
            <a:prstDash/>
          </a:ln>
          <a:effectLst>
            <a:softEdge rad="31750"/>
          </a:effectLst>
          <a:scene3d>
            <a:camera prst="obliqueTopRigh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저항</a:t>
            </a: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(R)</a:t>
            </a: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1000125" y="4286250"/>
            <a:ext cx="1724660" cy="1590675"/>
          </a:xfrm>
          <a:prstGeom prst="ellipse">
            <a:avLst/>
          </a:prstGeom>
          <a:solidFill>
            <a:srgbClr val="EBF1DE"/>
          </a:solidFill>
          <a:ln w="0">
            <a:noFill/>
            <a:prstDash/>
          </a:ln>
          <a:effectLst>
            <a:softEdge rad="31750"/>
          </a:effectLst>
          <a:scene3d>
            <a:camera prst="obliqueTopRigh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인덕턴스(L)</a:t>
            </a: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7019925" y="3790950"/>
            <a:ext cx="1096010" cy="1000125"/>
          </a:xfrm>
          <a:prstGeom prst="ellipse">
            <a:avLst/>
          </a:prstGeom>
          <a:solidFill>
            <a:srgbClr val="EBF1DE"/>
          </a:solidFill>
          <a:ln w="0">
            <a:noFill/>
            <a:prstDash/>
          </a:ln>
          <a:effectLst>
            <a:softEdge rad="31750"/>
          </a:effectLst>
          <a:scene3d>
            <a:camera prst="obliqueTopRigh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정전용량(C)</a:t>
            </a: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>
            <a:off x="1400175" y="1485900"/>
            <a:ext cx="2324735" cy="1800860"/>
          </a:xfrm>
          <a:prstGeom prst="ellipse">
            <a:avLst/>
          </a:prstGeom>
          <a:solidFill>
            <a:srgbClr val="EBF1DE"/>
          </a:solidFill>
          <a:ln w="0">
            <a:noFill/>
            <a:prstDash/>
          </a:ln>
          <a:effectLst>
            <a:softEdge rad="31750"/>
          </a:effectLst>
          <a:scene3d>
            <a:camera prst="obliqueTopRigh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0000"/>
                </a:solidFill>
                <a:effectLst>
                  <a:outerShdw blurRad="63500" sx="102000" sy="102000" algn="ctr" rotWithShape="0">
                    <a:srgbClr val="000000">
                      <a:alpha val="40000"/>
                    </a:srgbClr>
                  </a:outerShdw>
                </a:effectLst>
                <a:latin typeface="맑은 고딕" charset="0"/>
                <a:ea typeface="맑은 고딕" charset="0"/>
              </a:rPr>
              <a:t>누설 콘덕턴스</a:t>
            </a: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0000"/>
                </a:solidFill>
                <a:effectLst>
                  <a:outerShdw blurRad="63500" sx="102000" sy="102000" algn="ctr" rotWithShape="0">
                    <a:srgbClr val="000000">
                      <a:alpha val="40000"/>
                    </a:srgbClr>
                  </a:outerShdw>
                </a:effectLst>
                <a:latin typeface="맑은 고딕" charset="0"/>
                <a:ea typeface="맑은 고딕" charset="0"/>
              </a:rPr>
              <a:t> (G)</a:t>
            </a: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2" name="도형 11"/>
          <p:cNvCxnSpPr>
            <a:stCxn id="7" idx="1"/>
          </p:cNvCxnSpPr>
          <p:nvPr/>
        </p:nvCxnSpPr>
        <p:spPr>
          <a:xfrm flipH="1" flipV="1">
            <a:off x="3619500" y="2743200"/>
            <a:ext cx="837565" cy="518160"/>
          </a:xfrm>
          <a:prstGeom prst="line">
            <a:avLst/>
          </a:prstGeom>
          <a:ln w="38100" cap="flat" cmpd="sng">
            <a:solidFill>
              <a:schemeClr val="accent3">
                <a:lumMod val="20000"/>
                <a:lumOff val="80000"/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>
            <a:stCxn id="8" idx="3"/>
            <a:endCxn id="7" idx="7"/>
          </p:cNvCxnSpPr>
          <p:nvPr/>
        </p:nvCxnSpPr>
        <p:spPr>
          <a:xfrm flipH="1">
            <a:off x="5231130" y="2364740"/>
            <a:ext cx="1723390" cy="896620"/>
          </a:xfrm>
          <a:prstGeom prst="line">
            <a:avLst/>
          </a:prstGeom>
          <a:ln w="38100" cap="flat" cmpd="sng">
            <a:solidFill>
              <a:schemeClr val="accent3">
                <a:lumMod val="20000"/>
                <a:lumOff val="80000"/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3"/>
          <p:cNvCxnSpPr>
            <a:endCxn id="7" idx="3"/>
          </p:cNvCxnSpPr>
          <p:nvPr/>
        </p:nvCxnSpPr>
        <p:spPr>
          <a:xfrm flipV="1">
            <a:off x="2638425" y="3967480"/>
            <a:ext cx="1818640" cy="881380"/>
          </a:xfrm>
          <a:prstGeom prst="line">
            <a:avLst/>
          </a:prstGeom>
          <a:ln w="38100" cap="flat" cmpd="sng">
            <a:solidFill>
              <a:schemeClr val="accent3">
                <a:lumMod val="20000"/>
                <a:lumOff val="80000"/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도형 14"/>
          <p:cNvCxnSpPr>
            <a:stCxn id="7" idx="6"/>
            <a:endCxn id="10" idx="2"/>
          </p:cNvCxnSpPr>
          <p:nvPr/>
        </p:nvCxnSpPr>
        <p:spPr>
          <a:xfrm>
            <a:off x="5391150" y="3614420"/>
            <a:ext cx="1629410" cy="676910"/>
          </a:xfrm>
          <a:prstGeom prst="line">
            <a:avLst/>
          </a:prstGeom>
          <a:ln w="38100" cap="flat" cmpd="sng">
            <a:solidFill>
              <a:schemeClr val="accent3">
                <a:lumMod val="20000"/>
                <a:lumOff val="80000"/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도형 15"/>
          <p:cNvSpPr>
            <a:spLocks/>
          </p:cNvSpPr>
          <p:nvPr/>
        </p:nvSpPr>
        <p:spPr>
          <a:xfrm>
            <a:off x="2828925" y="5076825"/>
            <a:ext cx="6220460" cy="1105535"/>
          </a:xfrm>
          <a:prstGeom prst="horizontalScroll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선로 특성 계산 ,전선의 종류와 굵기 및 배치에 따라 결정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Pages>14</Pages>
  <Words>428</Words>
  <Characters>0</Characters>
  <Application>Microsoft Office PowerPoint</Application>
  <DocSecurity>0</DocSecurity>
  <PresentationFormat>On-screen Show (4:3)</PresentationFormat>
  <Lines>0</Lines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210 동화책 R</vt:lpstr>
      <vt:lpstr>210 콤퓨타세탁 B</vt:lpstr>
      <vt:lpstr>맑은 고딕</vt:lpstr>
      <vt:lpstr>Arial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접지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김진희</dc:creator>
  <cp:lastModifiedBy>양민석</cp:lastModifiedBy>
  <cp:revision>8</cp:revision>
  <dcterms:modified xsi:type="dcterms:W3CDTF">2017-05-29T23:41:48Z</dcterms:modified>
</cp:coreProperties>
</file>