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2" r:id="rId5"/>
    <p:sldId id="263" r:id="rId6"/>
    <p:sldId id="264" r:id="rId7"/>
    <p:sldId id="269" r:id="rId8"/>
    <p:sldId id="265" r:id="rId9"/>
    <p:sldId id="270" r:id="rId10"/>
    <p:sldId id="271" r:id="rId11"/>
    <p:sldId id="273" r:id="rId12"/>
    <p:sldId id="275" r:id="rId13"/>
    <p:sldId id="274" r:id="rId14"/>
    <p:sldId id="276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29" autoAdjust="0"/>
  </p:normalViewPr>
  <p:slideViewPr>
    <p:cSldViewPr>
      <p:cViewPr>
        <p:scale>
          <a:sx n="73" d="100"/>
          <a:sy n="73" d="100"/>
        </p:scale>
        <p:origin x="-2868" y="-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D1C0CC31-15BF-4407-874F-12419C012F98}" type="datetimeFigureOut">
              <a:rPr lang="en-GB"/>
              <a:pPr>
                <a:defRPr/>
              </a:pPr>
              <a:t>30/05/2017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5B0EA3D-6D87-466B-9E25-0A76C5FB0B6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62253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63DDD-BF8E-4459-91B9-F30D76FCB8DA}" type="datetimeFigureOut">
              <a:rPr lang="en-GB"/>
              <a:pPr>
                <a:defRPr/>
              </a:pPr>
              <a:t>30/05/2017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BAF33-386E-4BBB-BA3B-23D8DDDC806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0814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61BE1-422A-4200-AD4F-40B08911BF66}" type="datetimeFigureOut">
              <a:rPr lang="en-GB"/>
              <a:pPr>
                <a:defRPr/>
              </a:pPr>
              <a:t>30/05/2017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706E8-B96E-4809-BE0B-1E21E36075C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1690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ED23E-B485-4CE4-A5DB-2F1CCD76CCDB}" type="datetimeFigureOut">
              <a:rPr lang="en-GB"/>
              <a:pPr>
                <a:defRPr/>
              </a:pPr>
              <a:t>30/05/2017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DDDAF-A53B-4B47-AE7B-BF3227B959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9056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52559-3EAC-48DD-A4D5-2C9FDC9B2EDE}" type="datetimeFigureOut">
              <a:rPr lang="en-GB"/>
              <a:pPr>
                <a:defRPr/>
              </a:pPr>
              <a:t>30/05/2017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BD6A9-68DB-49AF-B399-E3147BBC0C9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132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A5803-106D-4C6E-8A34-6870992FFA16}" type="datetimeFigureOut">
              <a:rPr lang="en-GB"/>
              <a:pPr>
                <a:defRPr/>
              </a:pPr>
              <a:t>30/05/2017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709C2-A68C-409E-B6EE-C23A300441E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1733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16B7E-0E27-4827-8FE8-C5D4991E49B8}" type="datetimeFigureOut">
              <a:rPr lang="en-GB"/>
              <a:pPr>
                <a:defRPr/>
              </a:pPr>
              <a:t>30/05/2017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D399E-FF29-4FA6-8978-5A123B1CA7F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159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1DD8C-C42C-4292-AB77-9143F22747E9}" type="datetimeFigureOut">
              <a:rPr lang="en-GB"/>
              <a:pPr>
                <a:defRPr/>
              </a:pPr>
              <a:t>30/05/2017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D9B6B-FC58-49B0-9C8E-F8F6183990E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5547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01544-BB78-46FB-BF27-9331402C3F4A}" type="datetimeFigureOut">
              <a:rPr lang="en-GB"/>
              <a:pPr>
                <a:defRPr/>
              </a:pPr>
              <a:t>30/05/2017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C270C-1079-472E-B3A6-7C619C5C0F5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766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E601D-1DDB-402B-AC62-4195BE16B08C}" type="datetimeFigureOut">
              <a:rPr lang="en-GB"/>
              <a:pPr>
                <a:defRPr/>
              </a:pPr>
              <a:t>30/05/2017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3F9CE-B563-4787-BB76-F945D307501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2765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F2785-2187-4FBA-B5E9-4C109BAFC700}" type="datetimeFigureOut">
              <a:rPr lang="en-GB"/>
              <a:pPr>
                <a:defRPr/>
              </a:pPr>
              <a:t>30/05/2017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72D9B-820E-4886-BE55-8301B4E373A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1438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F238C-FB99-44A1-B713-9559C82D8954}" type="datetimeFigureOut">
              <a:rPr lang="en-GB"/>
              <a:pPr>
                <a:defRPr/>
              </a:pPr>
              <a:t>30/05/2017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4DE50-5EE3-44B7-811A-BA258F52901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9627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E8D8C"/>
                </a:solidFill>
                <a:cs typeface="Arial" charset="0"/>
              </a:defRPr>
            </a:lvl1pPr>
          </a:lstStyle>
          <a:p>
            <a:pPr>
              <a:defRPr/>
            </a:pPr>
            <a:fld id="{449B3C24-F53E-43A5-BAC8-1E667F6D8E6A}" type="datetimeFigureOut">
              <a:rPr lang="en-GB"/>
              <a:pPr>
                <a:defRPr/>
              </a:pPr>
              <a:t>30/05/2017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E8D8C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E8D8C"/>
                </a:solidFill>
              </a:defRPr>
            </a:lvl1pPr>
          </a:lstStyle>
          <a:p>
            <a:pPr>
              <a:defRPr/>
            </a:pPr>
            <a:fld id="{E18AD51E-2236-4A58-ADDB-23B75A0887A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4210677" y="4437112"/>
            <a:ext cx="417774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5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FACT</a:t>
            </a:r>
            <a:r>
              <a:rPr lang="en-US" altLang="en-US" sz="5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s </a:t>
            </a:r>
            <a:r>
              <a:rPr lang="ko-KR" altLang="en-US" sz="5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설비</a:t>
            </a:r>
            <a:endParaRPr lang="en-GB" altLang="en-US" sz="5400" b="1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5544376" y="5301208"/>
            <a:ext cx="28440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 smtClean="0">
                <a:solidFill>
                  <a:schemeClr val="bg1"/>
                </a:solidFill>
              </a:rPr>
              <a:t>31421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최재창</a:t>
            </a:r>
            <a:endParaRPr lang="en-GB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20688"/>
            <a:ext cx="7778147" cy="37510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9592" y="764704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FACTs </a:t>
            </a:r>
            <a:r>
              <a:rPr lang="ko-KR" altLang="en-US" sz="4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설비의 특성의 비교</a:t>
            </a:r>
            <a:endParaRPr lang="ko-KR" altLang="en-US" sz="4400" b="1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076059"/>
              </p:ext>
            </p:extLst>
          </p:nvPr>
        </p:nvGraphicFramePr>
        <p:xfrm>
          <a:off x="683568" y="2007880"/>
          <a:ext cx="7776864" cy="3581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88392"/>
                <a:gridCol w="4088472"/>
              </a:tblGrid>
              <a:tr h="57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</a:rPr>
                        <a:t>설치 장소와 목적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</a:tr>
              <a:tr h="797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HVDC</a:t>
                      </a:r>
                      <a:endParaRPr lang="ko-KR" altLang="en-US" sz="3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송전</a:t>
                      </a:r>
                      <a:r>
                        <a:rPr lang="en-US" altLang="ko-KR" sz="2000" b="1" dirty="0" smtClean="0"/>
                        <a:t> </a:t>
                      </a:r>
                      <a:r>
                        <a:rPr lang="ko-KR" altLang="en-US" sz="2000" b="1" dirty="0" smtClean="0"/>
                        <a:t>및 수전 지점에 </a:t>
                      </a:r>
                      <a:r>
                        <a:rPr lang="ko-KR" altLang="en-US" sz="2000" b="1" dirty="0" err="1" smtClean="0"/>
                        <a:t>변환소</a:t>
                      </a:r>
                      <a:r>
                        <a:rPr lang="ko-KR" altLang="en-US" sz="2000" b="1" dirty="0" smtClean="0"/>
                        <a:t> 설치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2000" b="1" dirty="0" err="1" smtClean="0"/>
                        <a:t>대전력을</a:t>
                      </a:r>
                      <a:r>
                        <a:rPr lang="ko-KR" altLang="en-US" sz="2000" b="1" dirty="0" smtClean="0"/>
                        <a:t> 직류로 장거리 전송</a:t>
                      </a:r>
                      <a:endParaRPr lang="ko-KR" altLang="en-US" sz="20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TCSC</a:t>
                      </a:r>
                      <a:endParaRPr lang="ko-KR" altLang="en-US" sz="3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두 변전소 간 송전선에 직렬로 설치 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2000" b="1" dirty="0" smtClean="0"/>
                        <a:t>송전 선로 한계 용량 증대</a:t>
                      </a:r>
                      <a:endParaRPr lang="ko-KR" altLang="en-US" sz="20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SVC</a:t>
                      </a:r>
                      <a:endParaRPr lang="ko-KR" altLang="en-US" sz="3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변전소 구내에 병렬로 설치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2000" b="1" dirty="0" smtClean="0"/>
                        <a:t>전압 안정도 개선</a:t>
                      </a:r>
                      <a:endParaRPr lang="ko-KR" altLang="en-US" sz="20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STATCOM</a:t>
                      </a:r>
                      <a:endParaRPr lang="ko-KR" altLang="en-US" sz="3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변전소 구내에 병렬로 설치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2000" b="1" dirty="0" smtClean="0"/>
                        <a:t>전압 안정도 개선</a:t>
                      </a:r>
                      <a:endParaRPr lang="ko-KR" altLang="en-US" sz="20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81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9592" y="620688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쪽지 시험</a:t>
            </a:r>
            <a:r>
              <a:rPr lang="en-US" altLang="ko-KR" sz="4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!</a:t>
            </a:r>
            <a:endParaRPr lang="ko-KR" altLang="en-US" sz="4400" b="1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1844824"/>
            <a:ext cx="737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Q. FACTs </a:t>
            </a:r>
            <a:r>
              <a:rPr lang="ko-KR" altLang="en-US" sz="2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설비에 대한 설명으로 아닌 것은</a:t>
            </a:r>
            <a:r>
              <a:rPr lang="en-US" altLang="ko-KR" sz="2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  <a:endParaRPr lang="ko-KR" altLang="en-US" sz="2400" b="1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1999164"/>
            <a:ext cx="7560840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FACTs</a:t>
            </a:r>
            <a:r>
              <a:rPr lang="ko-KR" altLang="en-US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는 차세대 기술이다</a:t>
            </a:r>
            <a:r>
              <a:rPr lang="en-US" altLang="ko-KR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FACTs</a:t>
            </a:r>
            <a:r>
              <a:rPr lang="ko-KR" altLang="en-US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의 종류로는 </a:t>
            </a:r>
            <a:r>
              <a:rPr lang="en-US" altLang="ko-KR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STATCOM, STATXON, TCSC,SVC </a:t>
            </a:r>
            <a:r>
              <a:rPr lang="ko-KR" altLang="en-US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가 있다</a:t>
            </a:r>
            <a:r>
              <a:rPr lang="en-US" altLang="ko-KR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FACTs </a:t>
            </a:r>
            <a:r>
              <a:rPr lang="ko-KR" altLang="en-US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설비는 신뢰도가 높으나 용량은 크지 않다</a:t>
            </a:r>
            <a:r>
              <a:rPr lang="en-US" altLang="ko-KR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FACTs </a:t>
            </a:r>
            <a:r>
              <a:rPr lang="ko-KR" altLang="en-US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설비는 경제적 측면으로의 효율이 높다</a:t>
            </a:r>
            <a:r>
              <a:rPr lang="en-US" altLang="ko-KR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FACTs </a:t>
            </a:r>
            <a:r>
              <a:rPr lang="ko-KR" altLang="en-US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설비는 고장으로 안전한 편에 속한다</a:t>
            </a:r>
            <a:r>
              <a:rPr lang="en-US" altLang="ko-KR" sz="2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3599912"/>
            <a:ext cx="542920" cy="54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5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9592" y="620688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쪽지 시험</a:t>
            </a:r>
            <a:r>
              <a:rPr lang="en-US" altLang="ko-KR" sz="4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!</a:t>
            </a:r>
            <a:endParaRPr lang="ko-KR" altLang="en-US" sz="4400" b="1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1844824"/>
            <a:ext cx="737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Q. TSCS</a:t>
            </a:r>
            <a:r>
              <a:rPr lang="ko-KR" altLang="en-US" sz="2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의 설명으로 틀린 것은</a:t>
            </a:r>
            <a:r>
              <a:rPr lang="en-US" altLang="ko-KR" sz="2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  <a:endParaRPr lang="ko-KR" altLang="en-US" sz="2400" b="1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1999164"/>
            <a:ext cx="7560840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4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사이리스터</a:t>
            </a:r>
            <a:r>
              <a:rPr lang="ko-KR" altLang="en-US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제어 직렬 콘덴서라고도 한다</a:t>
            </a:r>
            <a:r>
              <a:rPr lang="en-US" altLang="ko-KR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2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송전 선로의 </a:t>
            </a:r>
            <a:r>
              <a:rPr lang="ko-KR" altLang="en-US" sz="24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리액턴스</a:t>
            </a:r>
            <a:r>
              <a:rPr lang="ko-KR" altLang="en-US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성분을 조정하고 </a:t>
            </a:r>
            <a:r>
              <a:rPr lang="ko-KR" altLang="en-US" sz="24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임피던스를</a:t>
            </a:r>
            <a:r>
              <a:rPr lang="ko-KR" altLang="en-US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줄여 전기적 거리를 단축한다</a:t>
            </a:r>
            <a:r>
              <a:rPr lang="en-US" altLang="ko-KR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2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FACTs</a:t>
            </a:r>
            <a:r>
              <a:rPr lang="ko-KR" altLang="en-US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설비의 종류 중 하나이다</a:t>
            </a:r>
            <a:r>
              <a:rPr lang="en-US" altLang="ko-KR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2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자동으로 신속 조절 가능하다</a:t>
            </a:r>
            <a:r>
              <a:rPr lang="en-US" altLang="ko-KR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2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이상 진동 현상을 예방할 수 없다</a:t>
            </a:r>
            <a:r>
              <a:rPr lang="en-US" altLang="ko-KR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20" y="4326240"/>
            <a:ext cx="542920" cy="54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7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9592" y="620688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쪽지 시험</a:t>
            </a:r>
            <a:r>
              <a:rPr lang="en-US" altLang="ko-KR" sz="4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!</a:t>
            </a:r>
            <a:endParaRPr lang="ko-KR" altLang="en-US" sz="4400" b="1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1815207"/>
            <a:ext cx="737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Q. </a:t>
            </a:r>
            <a:r>
              <a:rPr lang="ko-KR" altLang="en-US" sz="2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보기가 설명하는 </a:t>
            </a:r>
            <a:r>
              <a:rPr lang="en-US" altLang="ko-KR" sz="2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FACTs</a:t>
            </a:r>
            <a:r>
              <a:rPr lang="ko-KR" altLang="en-US" sz="2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설비를 고르시오</a:t>
            </a:r>
            <a:r>
              <a:rPr lang="en-US" altLang="ko-KR" sz="2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2276872"/>
            <a:ext cx="7560840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보기</a:t>
            </a:r>
            <a:r>
              <a:rPr lang="en-US" altLang="ko-KR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정지형 동기 </a:t>
            </a:r>
            <a:r>
              <a:rPr lang="ko-KR" altLang="en-US" sz="24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보상기라고도</a:t>
            </a:r>
            <a:r>
              <a:rPr lang="ko-KR" altLang="en-US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하며</a:t>
            </a:r>
            <a:r>
              <a:rPr lang="en-US" altLang="ko-KR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</a:p>
          <a:p>
            <a:r>
              <a:rPr lang="ko-KR" altLang="en-US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평상시 계통 전압과 동기 상태로 운전하다가 무효 전력 수급이 </a:t>
            </a:r>
            <a:r>
              <a:rPr lang="ko-KR" altLang="en-US" sz="2400" b="1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불균일하면</a:t>
            </a:r>
            <a:r>
              <a:rPr lang="ko-KR" altLang="en-US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동기 조상기보다 훨씬 바르게 무효 전력을 보상한다</a:t>
            </a:r>
            <a:r>
              <a:rPr lang="en-US" altLang="ko-KR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endParaRPr lang="en-US" altLang="ko-KR" sz="2400" b="1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en-US" altLang="ko-KR" sz="2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2400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1.HVDC     2. TCSC     3. SVC   4. STATCOM</a:t>
            </a:r>
            <a:endParaRPr lang="ko-KR" altLang="en-US" sz="2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264" y="4797152"/>
            <a:ext cx="542920" cy="54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4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6912768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9592" y="548680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시간표</a:t>
            </a:r>
            <a:endParaRPr lang="ko-KR" altLang="en-US" sz="6000" b="1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721114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2</a:t>
            </a:r>
            <a:r>
              <a:rPr lang="ko-KR" altLang="en-US" sz="4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교시 </a:t>
            </a:r>
            <a:r>
              <a:rPr lang="en-US" altLang="ko-KR" sz="4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:</a:t>
            </a:r>
            <a:r>
              <a:rPr lang="ko-KR" altLang="en-US" sz="4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r>
              <a:rPr lang="en-US" altLang="ko-KR" sz="4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FACTs </a:t>
            </a:r>
            <a:r>
              <a:rPr lang="ko-KR" altLang="en-US" sz="4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설비의 특성 </a:t>
            </a:r>
            <a:r>
              <a:rPr lang="en-US" altLang="ko-KR" sz="4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     </a:t>
            </a:r>
            <a:endParaRPr lang="ko-KR" altLang="en-US" sz="4000" b="1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782" y="4593322"/>
            <a:ext cx="8496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4</a:t>
            </a:r>
            <a:r>
              <a:rPr lang="ko-KR" altLang="en-US" sz="4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교시 </a:t>
            </a:r>
            <a:r>
              <a:rPr lang="en-US" altLang="ko-KR" sz="4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:</a:t>
            </a:r>
            <a:r>
              <a:rPr lang="ko-KR" altLang="en-US" sz="4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r>
              <a:rPr lang="en-US" altLang="ko-KR" sz="4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FACTs </a:t>
            </a:r>
            <a:r>
              <a:rPr lang="ko-KR" altLang="en-US" sz="4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설비의 특성 비교 </a:t>
            </a:r>
            <a:r>
              <a:rPr lang="en-US" altLang="ko-KR" sz="4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     </a:t>
            </a:r>
            <a:endParaRPr lang="ko-KR" altLang="en-US" sz="4000" b="1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3657218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3</a:t>
            </a:r>
            <a:r>
              <a:rPr lang="ko-KR" altLang="en-US" sz="4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교시 </a:t>
            </a:r>
            <a:r>
              <a:rPr lang="en-US" altLang="ko-KR" sz="4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:</a:t>
            </a:r>
            <a:r>
              <a:rPr lang="ko-KR" altLang="en-US" sz="4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r>
              <a:rPr lang="en-US" altLang="ko-KR" sz="4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FACTs </a:t>
            </a:r>
            <a:r>
              <a:rPr lang="ko-KR" altLang="en-US" sz="4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설비의 종류 </a:t>
            </a:r>
            <a:r>
              <a:rPr lang="en-US" altLang="ko-KR" sz="4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     </a:t>
            </a:r>
            <a:endParaRPr lang="ko-KR" altLang="en-US" sz="4000" b="1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1857018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1</a:t>
            </a:r>
            <a:r>
              <a:rPr lang="ko-KR" altLang="en-US" sz="4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교시 </a:t>
            </a:r>
            <a:r>
              <a:rPr lang="en-US" altLang="ko-KR" sz="4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:</a:t>
            </a:r>
            <a:r>
              <a:rPr lang="ko-KR" altLang="en-US" sz="4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r>
              <a:rPr lang="en-US" altLang="ko-KR" sz="4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FACTs </a:t>
            </a:r>
            <a:r>
              <a:rPr lang="ko-KR" altLang="en-US" sz="4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설비의 정의 </a:t>
            </a:r>
            <a:r>
              <a:rPr lang="en-US" altLang="ko-KR" sz="4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     </a:t>
            </a:r>
            <a:endParaRPr lang="ko-KR" altLang="en-US" sz="4000" b="1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782" y="5457418"/>
            <a:ext cx="8496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5</a:t>
            </a:r>
            <a:r>
              <a:rPr lang="ko-KR" altLang="en-US" sz="4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교시 </a:t>
            </a:r>
            <a:r>
              <a:rPr lang="en-US" altLang="ko-KR" sz="4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40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쪽지시험</a:t>
            </a:r>
            <a:endParaRPr lang="ko-KR" altLang="en-US" sz="4000" b="1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38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9592" y="404664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FACTs </a:t>
            </a:r>
            <a:r>
              <a:rPr lang="ko-KR" altLang="en-US" sz="4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설비의 정의</a:t>
            </a:r>
            <a:endParaRPr lang="ko-KR" altLang="en-US" sz="4400" b="1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38" y="2129318"/>
            <a:ext cx="6987954" cy="41079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544" y="1157843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2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유연송전시스템   </a:t>
            </a:r>
            <a:r>
              <a:rPr lang="en-US" altLang="ko-KR" sz="2400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[</a:t>
            </a:r>
            <a:r>
              <a:rPr lang="en-US" altLang="ko-KR" sz="2400" dirty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Flexible AC Transmission System ]</a:t>
            </a:r>
            <a:endParaRPr lang="ko-KR" altLang="en-US" sz="2400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38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9592" y="548680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FACTs </a:t>
            </a:r>
            <a:r>
              <a:rPr lang="ko-KR" altLang="en-US" sz="4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설비의 특성</a:t>
            </a:r>
            <a:endParaRPr lang="ko-KR" altLang="en-US" sz="4400" b="1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671900" y="1556792"/>
            <a:ext cx="1800200" cy="13681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전력 계통 용량 증</a:t>
            </a:r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</a:t>
            </a:r>
          </a:p>
        </p:txBody>
      </p:sp>
      <p:sp>
        <p:nvSpPr>
          <p:cNvPr id="6" name="타원 5"/>
          <p:cNvSpPr/>
          <p:nvPr/>
        </p:nvSpPr>
        <p:spPr>
          <a:xfrm>
            <a:off x="1115616" y="4005064"/>
            <a:ext cx="1800200" cy="136815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신뢰성 확보</a:t>
            </a:r>
            <a:endParaRPr lang="ko-KR" altLang="en-US" b="1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6084168" y="4005064"/>
            <a:ext cx="1800200" cy="136815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경제적</a:t>
            </a:r>
            <a:endParaRPr lang="en-US" altLang="ko-KR" b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계통 운용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왼쪽/오른쪽 화살표 2"/>
          <p:cNvSpPr/>
          <p:nvPr/>
        </p:nvSpPr>
        <p:spPr>
          <a:xfrm rot="19110635">
            <a:off x="2359419" y="2995466"/>
            <a:ext cx="1554282" cy="648072"/>
          </a:xfrm>
          <a:prstGeom prst="left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/오른쪽 화살표 12"/>
          <p:cNvSpPr/>
          <p:nvPr/>
        </p:nvSpPr>
        <p:spPr>
          <a:xfrm rot="2570315">
            <a:off x="5236927" y="3003908"/>
            <a:ext cx="1554282" cy="648072"/>
          </a:xfrm>
          <a:prstGeom prst="left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/오른쪽 화살표 13"/>
          <p:cNvSpPr/>
          <p:nvPr/>
        </p:nvSpPr>
        <p:spPr>
          <a:xfrm>
            <a:off x="3347864" y="4437112"/>
            <a:ext cx="2448271" cy="648072"/>
          </a:xfrm>
          <a:prstGeom prst="left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5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9592" y="476672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FACTs </a:t>
            </a:r>
            <a:r>
              <a:rPr lang="ko-KR" altLang="en-US" sz="48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설비의 종류</a:t>
            </a:r>
            <a:endParaRPr lang="ko-KR" altLang="en-US" sz="4800" b="1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340768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사이리스터</a:t>
            </a:r>
            <a:r>
              <a:rPr lang="ko-KR" altLang="en-US" sz="32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제어 직렬 콘덴서 </a:t>
            </a:r>
            <a:r>
              <a:rPr lang="en-US" altLang="ko-KR" sz="32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[TCSC]</a:t>
            </a:r>
            <a:endParaRPr lang="ko-KR" altLang="en-US" sz="3200" b="1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46" y="2060848"/>
            <a:ext cx="771710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9592" y="427311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FACTs </a:t>
            </a:r>
            <a:r>
              <a:rPr lang="ko-KR" altLang="en-US" sz="4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설비의 종류</a:t>
            </a:r>
            <a:endParaRPr lang="ko-KR" altLang="en-US" sz="4400" b="1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6935" y="1260049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정지형 동기 조상기</a:t>
            </a:r>
            <a:r>
              <a:rPr lang="en-US" altLang="ko-KR" sz="3200" b="1" dirty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[STATCON]</a:t>
            </a:r>
            <a:endParaRPr lang="ko-KR" altLang="en-US" sz="3200" b="1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4" y="2132856"/>
            <a:ext cx="8030352" cy="382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9592" y="427311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FACTs </a:t>
            </a:r>
            <a:r>
              <a:rPr lang="ko-KR" altLang="en-US" sz="4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설비의 종류</a:t>
            </a:r>
            <a:endParaRPr lang="ko-KR" altLang="en-US" sz="4400" b="1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6935" y="1260049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정지형 동기 </a:t>
            </a:r>
            <a:r>
              <a:rPr lang="ko-KR" altLang="en-US" sz="3200" b="1" dirty="0" err="1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보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상기</a:t>
            </a:r>
            <a:r>
              <a:rPr lang="en-US" altLang="ko-KR" sz="32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[STATCOM]</a:t>
            </a:r>
            <a:endParaRPr lang="ko-KR" altLang="en-US" sz="3200" b="1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70" y="1988840"/>
            <a:ext cx="771694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9592" y="427311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FACTs </a:t>
            </a:r>
            <a:r>
              <a:rPr lang="ko-KR" altLang="en-US" sz="4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설비의 종류</a:t>
            </a:r>
            <a:endParaRPr lang="ko-KR" altLang="en-US" sz="4400" b="1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6935" y="1260049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통합형</a:t>
            </a:r>
            <a:r>
              <a:rPr lang="en-US" altLang="ko-KR" sz="32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전력 조류 제어기 </a:t>
            </a:r>
            <a:r>
              <a:rPr lang="en-US" altLang="ko-KR" sz="32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[UPFC]</a:t>
            </a:r>
            <a:endParaRPr lang="ko-KR" altLang="en-US" sz="3200" b="1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60848"/>
            <a:ext cx="849694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9592" y="427311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FACTs </a:t>
            </a:r>
            <a:r>
              <a:rPr lang="ko-KR" altLang="en-US" sz="44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설비의 종류</a:t>
            </a:r>
            <a:endParaRPr lang="ko-KR" altLang="en-US" sz="4400" b="1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6935" y="1260049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정지형 무효 전력 보상 장치 </a:t>
            </a:r>
            <a:r>
              <a:rPr lang="en-US" altLang="ko-KR" sz="3200" b="1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[SVC]</a:t>
            </a:r>
            <a:endParaRPr lang="ko-KR" altLang="en-US" sz="3200" b="1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60848"/>
            <a:ext cx="849694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296</Words>
  <Application>Microsoft Office PowerPoint</Application>
  <PresentationFormat>화면 슬라이드 쇼(4:3)</PresentationFormat>
  <Paragraphs>61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Blackboard Template</dc:title>
  <dc:creator>Windows User;Presentation Magazine</dc:creator>
  <cp:lastModifiedBy>com08</cp:lastModifiedBy>
  <cp:revision>25</cp:revision>
  <dcterms:created xsi:type="dcterms:W3CDTF">2011-05-07T15:33:03Z</dcterms:created>
  <dcterms:modified xsi:type="dcterms:W3CDTF">2017-05-30T01:50:35Z</dcterms:modified>
</cp:coreProperties>
</file>