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62" r:id="rId6"/>
    <p:sldId id="264" r:id="rId7"/>
    <p:sldId id="265" r:id="rId8"/>
    <p:sldId id="263" r:id="rId9"/>
    <p:sldId id="259" r:id="rId10"/>
    <p:sldId id="261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D0400"/>
    <a:srgbClr val="DC1FE1"/>
    <a:srgbClr val="BCF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599" autoAdjust="0"/>
  </p:normalViewPr>
  <p:slideViewPr>
    <p:cSldViewPr snapToGrid="0">
      <p:cViewPr>
        <p:scale>
          <a:sx n="66" d="100"/>
          <a:sy n="66" d="100"/>
        </p:scale>
        <p:origin x="-1044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19245-69AB-48B0-BE01-26089E9F2F4D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826C2-7E20-4B61-B1DC-77ACFF1F5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899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826C2-7E20-4B61-B1DC-77ACFF1F5F7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1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8C6B-A9B1-4846-9871-E1C747E7D8A2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8460-5E8D-401C-883C-8EC31180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1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8C6B-A9B1-4846-9871-E1C747E7D8A2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8460-5E8D-401C-883C-8EC31180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11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8C6B-A9B1-4846-9871-E1C747E7D8A2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8460-5E8D-401C-883C-8EC31180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25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8C6B-A9B1-4846-9871-E1C747E7D8A2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8460-5E8D-401C-883C-8EC31180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2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8C6B-A9B1-4846-9871-E1C747E7D8A2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8460-5E8D-401C-883C-8EC31180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62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8C6B-A9B1-4846-9871-E1C747E7D8A2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8460-5E8D-401C-883C-8EC31180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955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8C6B-A9B1-4846-9871-E1C747E7D8A2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8460-5E8D-401C-883C-8EC31180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741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8C6B-A9B1-4846-9871-E1C747E7D8A2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8460-5E8D-401C-883C-8EC31180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96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8C6B-A9B1-4846-9871-E1C747E7D8A2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8460-5E8D-401C-883C-8EC31180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108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8C6B-A9B1-4846-9871-E1C747E7D8A2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8460-5E8D-401C-883C-8EC31180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51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8C6B-A9B1-4846-9871-E1C747E7D8A2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8460-5E8D-401C-883C-8EC31180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88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F4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A8C6B-A9B1-4846-9871-E1C747E7D8A2}" type="datetimeFigureOut">
              <a:rPr lang="ko-KR" altLang="en-US" smtClean="0"/>
              <a:t>2017-05-25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D8460-5E8D-401C-883C-8EC31180A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5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57912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6600" dirty="0" smtClean="0">
              <a:solidFill>
                <a:schemeClr val="bg1"/>
              </a:solidFill>
            </a:endParaRPr>
          </a:p>
          <a:p>
            <a:r>
              <a:rPr lang="en-US" altLang="ko-KR" sz="6600" dirty="0" smtClean="0">
                <a:solidFill>
                  <a:schemeClr val="bg1"/>
                </a:solidFill>
              </a:rPr>
              <a:t>HVDC</a:t>
            </a:r>
            <a:r>
              <a:rPr lang="ko-KR" altLang="en-US" sz="6600" dirty="0" smtClean="0">
                <a:solidFill>
                  <a:schemeClr val="bg1"/>
                </a:solidFill>
              </a:rPr>
              <a:t>란</a:t>
            </a:r>
            <a:r>
              <a:rPr lang="en-US" altLang="ko-KR" sz="3600" dirty="0" smtClean="0">
                <a:solidFill>
                  <a:schemeClr val="bg1"/>
                </a:solidFill>
              </a:rPr>
              <a:t> </a:t>
            </a:r>
          </a:p>
          <a:p>
            <a:pPr algn="ctr"/>
            <a:endParaRPr lang="en-US" altLang="ko-KR" sz="3600" dirty="0" smtClean="0">
              <a:solidFill>
                <a:schemeClr val="bg1"/>
              </a:solidFill>
            </a:endParaRPr>
          </a:p>
          <a:p>
            <a:pPr algn="ctr"/>
            <a:endParaRPr lang="en-US" altLang="ko-KR" sz="3600" dirty="0">
              <a:solidFill>
                <a:schemeClr val="bg1"/>
              </a:solidFill>
            </a:endParaRPr>
          </a:p>
          <a:p>
            <a:pPr algn="ctr"/>
            <a:endParaRPr lang="en-US" altLang="ko-KR" sz="3600" dirty="0" smtClean="0">
              <a:solidFill>
                <a:schemeClr val="bg1"/>
              </a:solidFill>
            </a:endParaRPr>
          </a:p>
          <a:p>
            <a:pPr algn="ctr"/>
            <a:endParaRPr lang="en-US" altLang="ko-KR" sz="3600" dirty="0">
              <a:solidFill>
                <a:schemeClr val="bg1"/>
              </a:solidFill>
            </a:endParaRPr>
          </a:p>
          <a:p>
            <a:pPr algn="ctr"/>
            <a:endParaRPr lang="en-US" altLang="ko-KR" sz="3600" dirty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31501</a:t>
            </a:r>
            <a:r>
              <a:rPr lang="ko-KR" altLang="en-US" sz="2000" dirty="0" smtClean="0">
                <a:solidFill>
                  <a:schemeClr val="bg1"/>
                </a:solidFill>
              </a:rPr>
              <a:t>김동혁  </a:t>
            </a:r>
            <a:r>
              <a:rPr lang="en-US" altLang="ko-KR" sz="2000" dirty="0" smtClean="0">
                <a:solidFill>
                  <a:schemeClr val="bg1"/>
                </a:solidFill>
              </a:rPr>
              <a:t>31513</a:t>
            </a:r>
            <a:r>
              <a:rPr lang="ko-KR" altLang="en-US" sz="2000" dirty="0" smtClean="0">
                <a:solidFill>
                  <a:schemeClr val="bg1"/>
                </a:solidFill>
              </a:rPr>
              <a:t>이우영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1027" name="Picture 3" descr="C:\Users\com08\Desktop\UG_HVDC_Light_SE980351_teleskop_x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0"/>
            <a:ext cx="6400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05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6041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603717" y="0"/>
            <a:ext cx="8947052" cy="6858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25858" y="351693"/>
            <a:ext cx="7540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‘HVDC’ </a:t>
            </a:r>
            <a:r>
              <a:rPr lang="ko-KR" altLang="en-US" sz="3200" dirty="0">
                <a:solidFill>
                  <a:schemeClr val="bg1"/>
                </a:solidFill>
              </a:rPr>
              <a:t>왜 추가적으로 계속 설치하는가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37470" y="1816792"/>
            <a:ext cx="8117058" cy="334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bg1"/>
                </a:solidFill>
              </a:rPr>
              <a:t>제주도의 전체 연간 소비전력이 </a:t>
            </a:r>
            <a:r>
              <a:rPr lang="en-US" altLang="ko-KR" sz="2400" dirty="0">
                <a:solidFill>
                  <a:schemeClr val="bg1"/>
                </a:solidFill>
              </a:rPr>
              <a:t>800MW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bg1"/>
                </a:solidFill>
              </a:rPr>
              <a:t>풍력의 경우 안정적인 전력공급이 불가하기 때문에 공급의 변동성이 큼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bg1"/>
                </a:solidFill>
              </a:rPr>
              <a:t>이를 </a:t>
            </a:r>
            <a:r>
              <a:rPr lang="en-US" altLang="ko-KR" sz="2400" dirty="0">
                <a:solidFill>
                  <a:schemeClr val="bg1"/>
                </a:solidFill>
              </a:rPr>
              <a:t>HVDC</a:t>
            </a:r>
            <a:r>
              <a:rPr lang="ko-KR" altLang="en-US" sz="2400" dirty="0">
                <a:solidFill>
                  <a:schemeClr val="bg1"/>
                </a:solidFill>
              </a:rPr>
              <a:t>가 안정화 하는 역할을 함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bg1"/>
                </a:solidFill>
              </a:rPr>
              <a:t>이 때문에 제주 전력계통에 </a:t>
            </a:r>
            <a:r>
              <a:rPr lang="en-US" altLang="ko-KR" sz="2400" dirty="0">
                <a:solidFill>
                  <a:schemeClr val="bg1"/>
                </a:solidFill>
              </a:rPr>
              <a:t>HVDC</a:t>
            </a:r>
            <a:r>
              <a:rPr lang="ko-KR" altLang="en-US" sz="2400" dirty="0">
                <a:solidFill>
                  <a:schemeClr val="bg1"/>
                </a:solidFill>
              </a:rPr>
              <a:t>가 없으면 운영이 불가합니다</a:t>
            </a:r>
            <a:r>
              <a:rPr lang="en-US" altLang="ko-KR" sz="2400" dirty="0">
                <a:solidFill>
                  <a:schemeClr val="bg1"/>
                </a:solidFill>
              </a:rPr>
              <a:t>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7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com08\AppData\Local\Microsoft\Windows\INetCache\IE\95VHH18F\thank-you-489376_960_72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37" y="449944"/>
            <a:ext cx="11065634" cy="605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84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com08\Desktop\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" y="2939143"/>
            <a:ext cx="12190785" cy="391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429" y="1123261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/>
              <a:t>기존 </a:t>
            </a:r>
            <a:r>
              <a:rPr lang="ko-KR" altLang="en-US" sz="2800" dirty="0"/>
              <a:t>교류전송 방식은 장거리 전송에 있어 전력손실을 야기하기 때문에 교류 전송방식을 직류로 바꾸어 송전하는 </a:t>
            </a:r>
            <a:r>
              <a:rPr lang="ko-KR" altLang="en-US" sz="2800" dirty="0" smtClean="0"/>
              <a:t>방식 </a:t>
            </a:r>
            <a:endParaRPr lang="ko-KR" altLang="en-US" sz="2800" dirty="0"/>
          </a:p>
          <a:p>
            <a:r>
              <a:rPr lang="ko-KR" altLang="en-US" sz="2800" dirty="0"/>
              <a:t>이후 직류로 전송된 전력을 교류로 </a:t>
            </a:r>
            <a:r>
              <a:rPr lang="ko-KR" altLang="en-US" sz="2800" dirty="0" smtClean="0"/>
              <a:t>변환하여 사용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644" y="188685"/>
            <a:ext cx="12190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/>
              <a:t> HVDC</a:t>
            </a:r>
            <a:r>
              <a:rPr lang="ko-KR" altLang="en-US" sz="4000" dirty="0"/>
              <a:t>란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442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200"/>
            </a:gs>
            <a:gs pos="45000">
              <a:srgbClr val="FF7A00"/>
            </a:gs>
            <a:gs pos="70000">
              <a:srgbClr val="FF0300"/>
            </a:gs>
            <a:gs pos="100000">
              <a:srgbClr val="4D080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바다에 대한 이미지 검색결과"/>
          <p:cNvSpPr>
            <a:spLocks noChangeAspect="1" noChangeArrowheads="1"/>
          </p:cNvSpPr>
          <p:nvPr/>
        </p:nvSpPr>
        <p:spPr bwMode="auto">
          <a:xfrm>
            <a:off x="5943599" y="3276599"/>
            <a:ext cx="1976511" cy="197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 descr="C:\Users\com08\Desktop\캡처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13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com08\Desktop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53438" y="0"/>
            <a:ext cx="10485122" cy="6858000"/>
          </a:xfrm>
          <a:prstGeom prst="rect">
            <a:avLst/>
          </a:prstGeom>
          <a:solidFill>
            <a:schemeClr val="bg1">
              <a:lumMod val="75000"/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2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 smtClean="0">
                <a:solidFill>
                  <a:schemeClr val="tx1"/>
                </a:solidFill>
              </a:rPr>
              <a:t>경제적 이익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 err="1" smtClean="0">
                <a:solidFill>
                  <a:schemeClr val="tx1"/>
                </a:solidFill>
              </a:rPr>
              <a:t>역률의</a:t>
            </a:r>
            <a:r>
              <a:rPr lang="ko-KR" altLang="en-US" sz="2800" dirty="0" smtClean="0">
                <a:solidFill>
                  <a:schemeClr val="tx1"/>
                </a:solidFill>
              </a:rPr>
              <a:t> 개선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800" dirty="0" smtClean="0">
                <a:solidFill>
                  <a:schemeClr val="tx1"/>
                </a:solidFill>
              </a:rPr>
              <a:t>방대한 범위 송전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29908" y="662734"/>
            <a:ext cx="7132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/>
              <a:t>‘</a:t>
            </a:r>
            <a:r>
              <a:rPr lang="en-US" altLang="ko-KR" sz="4000" dirty="0" smtClean="0"/>
              <a:t>HVDC’</a:t>
            </a:r>
            <a:r>
              <a:rPr lang="ko-KR" altLang="en-US" sz="4000" dirty="0" smtClean="0"/>
              <a:t> </a:t>
            </a:r>
            <a:r>
              <a:rPr lang="ko-KR" altLang="en-US" sz="4000" dirty="0"/>
              <a:t>왜 사용하는가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3258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74743" y="111760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낮은 투자비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5999" y="2112611"/>
            <a:ext cx="6096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장거리 송전의 경우 총 비용 측면에서 직류 송전 방식이 투자비가 적다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37714" y="3526971"/>
            <a:ext cx="249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낮은 전력손실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096001" y="4455886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리액턴스에</a:t>
            </a:r>
            <a:r>
              <a:rPr lang="ko-KR" altLang="en-US" dirty="0" smtClean="0"/>
              <a:t> 의한 전력 전송 제한이 없고 필요에 따라 양방향 송전이 자유롭다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043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clrChange>
              <a:clrFrom>
                <a:srgbClr val="E1F3FD"/>
              </a:clrFrom>
              <a:clrTo>
                <a:srgbClr val="E1F3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2982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66858" y="3323771"/>
            <a:ext cx="5225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교류처럼 교번하는 성분이 없어 </a:t>
            </a:r>
            <a:r>
              <a:rPr lang="ko-KR" altLang="en-US" dirty="0" err="1" smtClean="0"/>
              <a:t>리액턴스에</a:t>
            </a:r>
            <a:r>
              <a:rPr lang="ko-KR" altLang="en-US" dirty="0" smtClean="0"/>
              <a:t> 의한 무효 전력이 발생하지 않음</a:t>
            </a:r>
            <a:r>
              <a:rPr lang="en-US" altLang="ko-KR" dirty="0" smtClean="0"/>
              <a:t>.(</a:t>
            </a:r>
            <a:r>
              <a:rPr lang="ko-KR" altLang="en-US" dirty="0" smtClean="0"/>
              <a:t>역률</a:t>
            </a:r>
            <a:r>
              <a:rPr lang="en-US" altLang="ko-KR" dirty="0" smtClean="0"/>
              <a:t>=1)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86058" y="1465926"/>
            <a:ext cx="248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역률의</a:t>
            </a:r>
            <a:r>
              <a:rPr lang="ko-KR" altLang="en-US" dirty="0" smtClean="0"/>
              <a:t> 개선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53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clrChange>
              <a:clrFrom>
                <a:srgbClr val="E4E4E4"/>
              </a:clrFrom>
              <a:clrTo>
                <a:srgbClr val="E4E4E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61815" y="1872329"/>
            <a:ext cx="251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방대한 범위 송전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1" y="3283858"/>
            <a:ext cx="5334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smtClean="0"/>
              <a:t>유럽처럼 대용량 장거리 송전을 </a:t>
            </a:r>
            <a:r>
              <a:rPr lang="ko-KR" altLang="en-US" sz="1700" smtClean="0"/>
              <a:t>할 경우 효율이 높다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70354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000" contrast="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9279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096000" y="0"/>
            <a:ext cx="6096000" cy="689279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734629" y="304800"/>
            <a:ext cx="4775200" cy="69668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chemeClr val="bg1"/>
                </a:solidFill>
              </a:rPr>
              <a:t>HVDC </a:t>
            </a:r>
            <a:r>
              <a:rPr lang="ko-KR" altLang="en-US" sz="3200" dirty="0" smtClean="0">
                <a:solidFill>
                  <a:schemeClr val="bg1"/>
                </a:solidFill>
              </a:rPr>
              <a:t>기술적 검토 사항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99200" y="2249714"/>
            <a:ext cx="5588000" cy="36721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dirty="0" smtClean="0"/>
              <a:t>전압 변성을 위한 변압기 사용 불가</a:t>
            </a:r>
            <a:endParaRPr lang="en-US" altLang="ko-KR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000" dirty="0" smtClean="0"/>
              <a:t>DC</a:t>
            </a:r>
            <a:r>
              <a:rPr lang="ko-KR" altLang="en-US" sz="2000" dirty="0" smtClean="0"/>
              <a:t>전류의 차단이 곤란</a:t>
            </a:r>
            <a:endParaRPr lang="en-US" altLang="ko-KR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dirty="0" smtClean="0"/>
              <a:t>차단기 같은 변환 설비가 비쌈</a:t>
            </a:r>
            <a:endParaRPr lang="en-US" altLang="ko-KR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dirty="0" smtClean="0"/>
              <a:t>제어가 복잡하여 설비운전하기가 어려움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3590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599" y="-112889"/>
            <a:ext cx="6350000" cy="7055555"/>
          </a:xfrm>
          <a:prstGeom prst="rect">
            <a:avLst/>
          </a:prstGeom>
        </p:spPr>
      </p:pic>
      <p:sp>
        <p:nvSpPr>
          <p:cNvPr id="4" name="AutoShape 2" descr="제주도에 대한 이미지 검색결과"/>
          <p:cNvSpPr>
            <a:spLocks noChangeAspect="1" noChangeArrowheads="1"/>
          </p:cNvSpPr>
          <p:nvPr/>
        </p:nvSpPr>
        <p:spPr bwMode="auto">
          <a:xfrm>
            <a:off x="5943599" y="-294249"/>
            <a:ext cx="3875649" cy="387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제주도에 대한 이미지 검색결과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248401" y="-14112"/>
            <a:ext cx="5943600" cy="6872112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248401" y="285462"/>
            <a:ext cx="635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HVDC</a:t>
            </a:r>
            <a:r>
              <a:rPr lang="ko-KR" altLang="en-US" sz="3200" dirty="0">
                <a:solidFill>
                  <a:schemeClr val="bg1"/>
                </a:solidFill>
              </a:rPr>
              <a:t> 어디에 설치되어 있는가</a:t>
            </a:r>
            <a:r>
              <a:rPr lang="en-US" altLang="ko-KR" sz="3200" dirty="0">
                <a:solidFill>
                  <a:schemeClr val="bg1"/>
                </a:solidFill>
              </a:rPr>
              <a:t>?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8400" y="2307104"/>
            <a:ext cx="59436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ko-KR" sz="2000" dirty="0">
                <a:solidFill>
                  <a:schemeClr val="bg1"/>
                </a:solidFill>
              </a:rPr>
              <a:t>98</a:t>
            </a:r>
            <a:r>
              <a:rPr lang="ko-KR" altLang="en-US" sz="2000" dirty="0">
                <a:solidFill>
                  <a:schemeClr val="bg1"/>
                </a:solidFill>
              </a:rPr>
              <a:t>년 </a:t>
            </a:r>
            <a:r>
              <a:rPr lang="en-US" altLang="ko-KR" sz="2000" dirty="0">
                <a:solidFill>
                  <a:schemeClr val="bg1"/>
                </a:solidFill>
              </a:rPr>
              <a:t>3</a:t>
            </a:r>
            <a:r>
              <a:rPr lang="ko-KR" altLang="en-US" sz="2000" dirty="0">
                <a:solidFill>
                  <a:schemeClr val="bg1"/>
                </a:solidFill>
              </a:rPr>
              <a:t>월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해남</a:t>
            </a:r>
            <a:r>
              <a:rPr lang="en-US" altLang="ko-KR" sz="2000" dirty="0">
                <a:solidFill>
                  <a:schemeClr val="bg1"/>
                </a:solidFill>
              </a:rPr>
              <a:t>~</a:t>
            </a:r>
            <a:r>
              <a:rPr lang="ko-KR" altLang="en-US" sz="2000" dirty="0">
                <a:solidFill>
                  <a:schemeClr val="bg1"/>
                </a:solidFill>
              </a:rPr>
              <a:t>제주에 </a:t>
            </a:r>
            <a:r>
              <a:rPr lang="en-US" altLang="ko-KR" sz="2000" dirty="0">
                <a:solidFill>
                  <a:schemeClr val="bg1"/>
                </a:solidFill>
              </a:rPr>
              <a:t>1</a:t>
            </a:r>
            <a:r>
              <a:rPr lang="ko-KR" altLang="en-US" sz="2000" dirty="0">
                <a:solidFill>
                  <a:schemeClr val="bg1"/>
                </a:solidFill>
              </a:rPr>
              <a:t>차 </a:t>
            </a:r>
            <a:r>
              <a:rPr lang="ko-KR" altLang="en-US" sz="2000" dirty="0" err="1">
                <a:solidFill>
                  <a:schemeClr val="bg1"/>
                </a:solidFill>
              </a:rPr>
              <a:t>연계선</a:t>
            </a:r>
            <a:r>
              <a:rPr lang="ko-KR" altLang="en-US" sz="2000" dirty="0">
                <a:solidFill>
                  <a:schemeClr val="bg1"/>
                </a:solidFill>
              </a:rPr>
              <a:t> 설치</a:t>
            </a:r>
            <a:r>
              <a:rPr lang="en-US" altLang="ko-KR" sz="2000" dirty="0">
                <a:solidFill>
                  <a:schemeClr val="bg1"/>
                </a:solidFill>
              </a:rPr>
              <a:t>DC</a:t>
            </a:r>
            <a:r>
              <a:rPr lang="ko-KR" altLang="en-US" sz="2000" dirty="0">
                <a:solidFill>
                  <a:schemeClr val="bg1"/>
                </a:solidFill>
              </a:rPr>
              <a:t>전압 </a:t>
            </a:r>
            <a:r>
              <a:rPr lang="en-US" altLang="ko-KR" sz="2000" dirty="0">
                <a:solidFill>
                  <a:schemeClr val="bg1"/>
                </a:solidFill>
              </a:rPr>
              <a:t>(300MW180KV) 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ko-KR" sz="2000" dirty="0">
                <a:solidFill>
                  <a:schemeClr val="bg1"/>
                </a:solidFill>
              </a:rPr>
              <a:t>14</a:t>
            </a:r>
            <a:r>
              <a:rPr lang="ko-KR" altLang="en-US" sz="2000" dirty="0">
                <a:solidFill>
                  <a:schemeClr val="bg1"/>
                </a:solidFill>
              </a:rPr>
              <a:t>년 </a:t>
            </a:r>
            <a:r>
              <a:rPr lang="en-US" altLang="ko-KR" sz="2000" dirty="0">
                <a:solidFill>
                  <a:schemeClr val="bg1"/>
                </a:solidFill>
              </a:rPr>
              <a:t>4</a:t>
            </a:r>
            <a:r>
              <a:rPr lang="ko-KR" altLang="en-US" sz="2000" dirty="0">
                <a:solidFill>
                  <a:schemeClr val="bg1"/>
                </a:solidFill>
              </a:rPr>
              <a:t>월에는 진도</a:t>
            </a:r>
            <a:r>
              <a:rPr lang="en-US" altLang="ko-KR" sz="2000" dirty="0">
                <a:solidFill>
                  <a:schemeClr val="bg1"/>
                </a:solidFill>
              </a:rPr>
              <a:t>~</a:t>
            </a:r>
            <a:r>
              <a:rPr lang="ko-KR" altLang="en-US" sz="2000" dirty="0">
                <a:solidFill>
                  <a:schemeClr val="bg1"/>
                </a:solidFill>
              </a:rPr>
              <a:t>서제주에 </a:t>
            </a:r>
            <a:r>
              <a:rPr lang="en-US" altLang="ko-KR" sz="2000" dirty="0">
                <a:solidFill>
                  <a:schemeClr val="bg1"/>
                </a:solidFill>
              </a:rPr>
              <a:t>2</a:t>
            </a:r>
            <a:r>
              <a:rPr lang="ko-KR" altLang="en-US" sz="2000" dirty="0">
                <a:solidFill>
                  <a:schemeClr val="bg1"/>
                </a:solidFill>
              </a:rPr>
              <a:t>차 </a:t>
            </a:r>
            <a:r>
              <a:rPr lang="ko-KR" altLang="en-US" sz="2000" dirty="0" err="1">
                <a:solidFill>
                  <a:schemeClr val="bg1"/>
                </a:solidFill>
              </a:rPr>
              <a:t>연계선설치</a:t>
            </a:r>
            <a:r>
              <a:rPr lang="en-US" altLang="ko-KR" sz="2000" dirty="0">
                <a:solidFill>
                  <a:schemeClr val="bg1"/>
                </a:solidFill>
              </a:rPr>
              <a:t>(400MW, 250KV). 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000" dirty="0">
                <a:solidFill>
                  <a:schemeClr val="bg1"/>
                </a:solidFill>
              </a:rPr>
              <a:t>또한 </a:t>
            </a:r>
            <a:r>
              <a:rPr lang="en-US" altLang="ko-KR" sz="2000" dirty="0">
                <a:solidFill>
                  <a:schemeClr val="bg1"/>
                </a:solidFill>
              </a:rPr>
              <a:t>3</a:t>
            </a:r>
            <a:r>
              <a:rPr lang="ko-KR" altLang="en-US" sz="2000" dirty="0">
                <a:solidFill>
                  <a:schemeClr val="bg1"/>
                </a:solidFill>
              </a:rPr>
              <a:t>차 송전선로가 </a:t>
            </a:r>
            <a:r>
              <a:rPr lang="en-US" altLang="ko-KR" sz="2000" dirty="0">
                <a:solidFill>
                  <a:schemeClr val="bg1"/>
                </a:solidFill>
              </a:rPr>
              <a:t>21</a:t>
            </a:r>
            <a:r>
              <a:rPr lang="ko-KR" altLang="en-US" sz="2000" dirty="0">
                <a:solidFill>
                  <a:schemeClr val="bg1"/>
                </a:solidFill>
              </a:rPr>
              <a:t>년도에 준공예정</a:t>
            </a:r>
            <a:r>
              <a:rPr lang="en-US" altLang="ko-KR" sz="2000" dirty="0">
                <a:solidFill>
                  <a:schemeClr val="bg1"/>
                </a:solidFill>
              </a:rPr>
              <a:t>. 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   (</a:t>
            </a:r>
            <a:r>
              <a:rPr lang="ko-KR" altLang="en-US" sz="2000" dirty="0">
                <a:solidFill>
                  <a:schemeClr val="bg1"/>
                </a:solidFill>
              </a:rPr>
              <a:t>구간을 다르게 선정</a:t>
            </a:r>
            <a:r>
              <a:rPr lang="en-US" altLang="ko-KR" sz="2000" dirty="0">
                <a:solidFill>
                  <a:schemeClr val="bg1"/>
                </a:solidFill>
              </a:rPr>
              <a:t>)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55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212</Words>
  <Application>Microsoft Office PowerPoint</Application>
  <PresentationFormat>사용자 지정</PresentationFormat>
  <Paragraphs>42</Paragraphs>
  <Slides>11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전력설비02</dc:creator>
  <cp:lastModifiedBy>com08</cp:lastModifiedBy>
  <cp:revision>20</cp:revision>
  <dcterms:created xsi:type="dcterms:W3CDTF">2017-05-18T00:25:43Z</dcterms:created>
  <dcterms:modified xsi:type="dcterms:W3CDTF">2017-05-25T01:49:18Z</dcterms:modified>
</cp:coreProperties>
</file>