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95" autoAdjust="0"/>
  </p:normalViewPr>
  <p:slideViewPr>
    <p:cSldViewPr>
      <p:cViewPr varScale="1">
        <p:scale>
          <a:sx n="65" d="100"/>
          <a:sy n="65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5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F6D0-7773-47E3-B432-AF48D32ECA8E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0CAF-F46A-49C6-9A67-3C3DB524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-174" r="4878" b="174"/>
          <a:stretch/>
        </p:blipFill>
        <p:spPr>
          <a:xfrm>
            <a:off x="0" y="-9763"/>
            <a:ext cx="9144000" cy="68677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07496" y="0"/>
            <a:ext cx="4536504" cy="686776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854" y="1916832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가공 송전 시스템</a:t>
            </a:r>
            <a:endParaRPr lang="ko-KR" altLang="en-US" sz="32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424" y="4797151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김상원</a:t>
            </a:r>
            <a:endParaRPr lang="en-US" altLang="ko-KR" sz="28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황교</a:t>
            </a:r>
            <a:r>
              <a:rPr lang="ko-KR" altLang="en-US" sz="2800" b="1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민</a:t>
            </a:r>
            <a:endParaRPr lang="en-US" altLang="ko-KR" sz="28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1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신명조" pitchFamily="18" charset="-127"/>
                <a:ea typeface="HY신명조" pitchFamily="18" charset="-127"/>
              </a:rPr>
              <a:t>이도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4" y="2427625"/>
            <a:ext cx="875416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애자장치의</a:t>
            </a:r>
            <a:r>
              <a:rPr lang="ko-KR" altLang="en-US" b="1" dirty="0" smtClean="0">
                <a:solidFill>
                  <a:srgbClr val="00B0F0"/>
                </a:solidFill>
                <a:latin typeface="HY신명조" pitchFamily="18" charset="-127"/>
                <a:ea typeface="HY신명조" pitchFamily="18" charset="-127"/>
              </a:rPr>
              <a:t> 역할</a:t>
            </a:r>
            <a:endParaRPr lang="ko-KR" altLang="en-US" b="1" dirty="0">
              <a:solidFill>
                <a:srgbClr val="00B0F0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b="976"/>
          <a:stretch/>
        </p:blipFill>
        <p:spPr>
          <a:xfrm>
            <a:off x="4978391" y="2204864"/>
            <a:ext cx="3166129" cy="3166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14722"/>
          <a:stretch/>
        </p:blipFill>
        <p:spPr>
          <a:xfrm>
            <a:off x="1012799" y="2204864"/>
            <a:ext cx="3166129" cy="31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애자의 재질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flipH="1">
            <a:off x="320300" y="2929622"/>
            <a:ext cx="2661557" cy="696910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자기 애자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오각형 6"/>
          <p:cNvSpPr/>
          <p:nvPr/>
        </p:nvSpPr>
        <p:spPr>
          <a:xfrm flipH="1">
            <a:off x="3219892" y="2929622"/>
            <a:ext cx="5804759" cy="69691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절연성</a:t>
            </a:r>
            <a:r>
              <a:rPr lang="ko-KR" altLang="en-US" sz="3000" dirty="0" smtClean="0">
                <a:latin typeface="HY신명조" pitchFamily="18" charset="-127"/>
                <a:ea typeface="HY신명조" pitchFamily="18" charset="-127"/>
              </a:rPr>
              <a:t>이 좋고 </a:t>
            </a:r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변질</a:t>
            </a:r>
            <a:r>
              <a:rPr lang="ko-KR" altLang="en-US" sz="3000" dirty="0" smtClean="0">
                <a:latin typeface="HY신명조" pitchFamily="18" charset="-127"/>
                <a:ea typeface="HY신명조" pitchFamily="18" charset="-127"/>
              </a:rPr>
              <a:t>이 </a:t>
            </a:r>
            <a:r>
              <a:rPr lang="ko-KR" altLang="en-US" sz="3000" dirty="0" err="1" smtClean="0">
                <a:latin typeface="HY신명조" pitchFamily="18" charset="-127"/>
                <a:ea typeface="HY신명조" pitchFamily="18" charset="-127"/>
              </a:rPr>
              <a:t>안된다</a:t>
            </a:r>
            <a:endParaRPr lang="ko-KR" altLang="en-US" sz="30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8" name="오각형 7"/>
          <p:cNvSpPr/>
          <p:nvPr/>
        </p:nvSpPr>
        <p:spPr>
          <a:xfrm flipH="1">
            <a:off x="3231736" y="3791379"/>
            <a:ext cx="5804759" cy="69691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000" dirty="0" smtClean="0">
                <a:latin typeface="HY신명조" pitchFamily="18" charset="-127"/>
                <a:ea typeface="HY신명조" pitchFamily="18" charset="-127"/>
              </a:rPr>
              <a:t>기계적 </a:t>
            </a:r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강도</a:t>
            </a:r>
            <a:r>
              <a:rPr lang="ko-KR" altLang="en-US" sz="3000" dirty="0" smtClean="0">
                <a:latin typeface="HY신명조" pitchFamily="18" charset="-127"/>
                <a:ea typeface="HY신명조" pitchFamily="18" charset="-127"/>
              </a:rPr>
              <a:t>가 높지만 </a:t>
            </a:r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비싸다</a:t>
            </a:r>
            <a:endParaRPr lang="ko-KR" altLang="en-US" sz="30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오각형 9"/>
          <p:cNvSpPr/>
          <p:nvPr/>
        </p:nvSpPr>
        <p:spPr>
          <a:xfrm flipH="1">
            <a:off x="320300" y="3791379"/>
            <a:ext cx="2661557" cy="696910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유리 애자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1" name="오각형 10"/>
          <p:cNvSpPr/>
          <p:nvPr/>
        </p:nvSpPr>
        <p:spPr>
          <a:xfrm flipH="1">
            <a:off x="320300" y="4653136"/>
            <a:ext cx="2661557" cy="696910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HY신명조" pitchFamily="18" charset="-127"/>
                <a:ea typeface="HY신명조" pitchFamily="18" charset="-127"/>
              </a:rPr>
              <a:t>폴리머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 애자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2" name="오각형 11"/>
          <p:cNvSpPr/>
          <p:nvPr/>
        </p:nvSpPr>
        <p:spPr>
          <a:xfrm flipH="1">
            <a:off x="3231736" y="4653136"/>
            <a:ext cx="5804759" cy="69691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습기와 염분</a:t>
            </a:r>
            <a:r>
              <a:rPr lang="en-US" altLang="ko-KR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30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먼지</a:t>
            </a:r>
            <a:r>
              <a:rPr lang="ko-KR" altLang="en-US" sz="3000" dirty="0" smtClean="0">
                <a:latin typeface="HY신명조" pitchFamily="18" charset="-127"/>
                <a:ea typeface="HY신명조" pitchFamily="18" charset="-127"/>
              </a:rPr>
              <a:t>에 강하다</a:t>
            </a:r>
            <a:endParaRPr lang="ko-KR" altLang="en-US" sz="3000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://www.cheryong.co.kr/data/cmitem/1452930213/thumb-7KCA7JWV7J2466WY7JWg7J6Q1_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8" y="2435907"/>
            <a:ext cx="4024522" cy="40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5460" r="10145" b="21299"/>
          <a:stretch/>
        </p:blipFill>
        <p:spPr>
          <a:xfrm>
            <a:off x="2558250" y="2435907"/>
            <a:ext cx="4358255" cy="38696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14722"/>
          <a:stretch/>
        </p:blipFill>
        <p:spPr>
          <a:xfrm>
            <a:off x="4808359" y="2289295"/>
            <a:ext cx="4216292" cy="42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구비 조건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flipH="1">
            <a:off x="3713381" y="1533543"/>
            <a:ext cx="5027608" cy="69691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높은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절연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내력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오각형 6"/>
          <p:cNvSpPr/>
          <p:nvPr/>
        </p:nvSpPr>
        <p:spPr>
          <a:xfrm flipH="1">
            <a:off x="3710642" y="2481252"/>
            <a:ext cx="5027608" cy="69691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높은 기계적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강도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8" name="오각형 7"/>
          <p:cNvSpPr/>
          <p:nvPr/>
        </p:nvSpPr>
        <p:spPr>
          <a:xfrm flipH="1">
            <a:off x="3707904" y="3428961"/>
            <a:ext cx="5027608" cy="69691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이상전압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을 견뎌야 한다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3713381" y="4376670"/>
            <a:ext cx="5027608" cy="69691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적은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누설 전류</a:t>
            </a:r>
            <a:endParaRPr lang="ko-KR" altLang="en-US" sz="3200" dirty="0">
              <a:solidFill>
                <a:srgbClr val="FFFF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오각형 9"/>
          <p:cNvSpPr/>
          <p:nvPr/>
        </p:nvSpPr>
        <p:spPr>
          <a:xfrm flipH="1">
            <a:off x="3707445" y="5324378"/>
            <a:ext cx="5027608" cy="69691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열화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에 강해야 한다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3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송전 선로의 </a:t>
            </a:r>
            <a:r>
              <a:rPr lang="ko-KR" altLang="en-US" b="1" dirty="0" smtClean="0">
                <a:solidFill>
                  <a:srgbClr val="00B0F0"/>
                </a:solidFill>
                <a:latin typeface="HY신명조" pitchFamily="18" charset="-127"/>
                <a:ea typeface="HY신명조" pitchFamily="18" charset="-127"/>
              </a:rPr>
              <a:t>구성</a:t>
            </a:r>
            <a:endParaRPr lang="ko-KR" altLang="en-US" b="1" dirty="0">
              <a:solidFill>
                <a:srgbClr val="00B0F0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35826" y="1512580"/>
            <a:ext cx="2903710" cy="29037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송전 선로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4" b="16836"/>
          <a:stretch/>
        </p:blipFill>
        <p:spPr>
          <a:xfrm>
            <a:off x="6611860" y="1927175"/>
            <a:ext cx="2074520" cy="20745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20245"/>
          <a:stretch/>
        </p:blipFill>
        <p:spPr>
          <a:xfrm>
            <a:off x="3538691" y="4644010"/>
            <a:ext cx="2097980" cy="2097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4" t="460" r="7556" b="-460"/>
          <a:stretch/>
        </p:blipFill>
        <p:spPr>
          <a:xfrm>
            <a:off x="468002" y="1916685"/>
            <a:ext cx="2095500" cy="2095500"/>
          </a:xfrm>
          <a:prstGeom prst="rect">
            <a:avLst/>
          </a:prstGeom>
        </p:spPr>
      </p:pic>
      <p:cxnSp>
        <p:nvCxnSpPr>
          <p:cNvPr id="14" name="직선 연결선 13"/>
          <p:cNvCxnSpPr>
            <a:stCxn id="5" idx="2"/>
            <a:endCxn id="12" idx="3"/>
          </p:cNvCxnSpPr>
          <p:nvPr/>
        </p:nvCxnSpPr>
        <p:spPr>
          <a:xfrm flipH="1">
            <a:off x="2563502" y="2964435"/>
            <a:ext cx="57232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10" idx="1"/>
          </p:cNvCxnSpPr>
          <p:nvPr/>
        </p:nvCxnSpPr>
        <p:spPr>
          <a:xfrm>
            <a:off x="6039536" y="2964435"/>
            <a:ext cx="57232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4"/>
            <a:endCxn id="11" idx="0"/>
          </p:cNvCxnSpPr>
          <p:nvPr/>
        </p:nvCxnSpPr>
        <p:spPr>
          <a:xfrm>
            <a:off x="4587681" y="4416290"/>
            <a:ext cx="0" cy="22772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 14"/>
          <p:cNvSpPr/>
          <p:nvPr/>
        </p:nvSpPr>
        <p:spPr>
          <a:xfrm flipH="1">
            <a:off x="3815408" y="989395"/>
            <a:ext cx="4501008" cy="9361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철탑</a:t>
            </a:r>
            <a:endParaRPr lang="ko-KR" altLang="en-US" sz="3200" b="1" dirty="0">
              <a:solidFill>
                <a:srgbClr val="FFFF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 flipH="1">
            <a:off x="3815408" y="2155131"/>
            <a:ext cx="4501008" cy="9361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철주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7" name="오각형 16"/>
          <p:cNvSpPr/>
          <p:nvPr/>
        </p:nvSpPr>
        <p:spPr>
          <a:xfrm flipH="1">
            <a:off x="3811731" y="3320867"/>
            <a:ext cx="4501008" cy="9361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강관주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8" name="오각형 17"/>
          <p:cNvSpPr/>
          <p:nvPr/>
        </p:nvSpPr>
        <p:spPr>
          <a:xfrm flipH="1">
            <a:off x="3815408" y="4486603"/>
            <a:ext cx="4501008" cy="9361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목주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1" name="오각형 20"/>
          <p:cNvSpPr/>
          <p:nvPr/>
        </p:nvSpPr>
        <p:spPr>
          <a:xfrm flipH="1">
            <a:off x="3815408" y="5652338"/>
            <a:ext cx="4501008" cy="9361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 smtClean="0">
                <a:latin typeface="HY신명조" pitchFamily="18" charset="-127"/>
                <a:ea typeface="HY신명조" pitchFamily="18" charset="-127"/>
              </a:rPr>
              <a:t>CP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신명조" pitchFamily="18" charset="-127"/>
                <a:ea typeface="HY신명조" pitchFamily="18" charset="-127"/>
              </a:rPr>
              <a:t>지지물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28" y="2204864"/>
            <a:ext cx="4105446" cy="39353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2053" y="692696"/>
            <a:ext cx="4215596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산형강</a:t>
            </a:r>
            <a:r>
              <a:rPr lang="ko-KR" altLang="en-US" sz="3200" b="1" dirty="0" smtClean="0">
                <a:latin typeface="HY신명조" pitchFamily="18" charset="-127"/>
                <a:ea typeface="HY신명조" pitchFamily="18" charset="-127"/>
              </a:rPr>
              <a:t> 철탑</a:t>
            </a:r>
            <a:endParaRPr lang="ko-KR" altLang="en-US" sz="3200" b="1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5"/>
          <a:stretch/>
        </p:blipFill>
        <p:spPr>
          <a:xfrm>
            <a:off x="251520" y="2204862"/>
            <a:ext cx="4105446" cy="3935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6445" y="692696"/>
            <a:ext cx="4215596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강관</a:t>
            </a:r>
            <a:r>
              <a:rPr lang="ko-KR" altLang="en-US" sz="3200" b="1" dirty="0" smtClean="0">
                <a:latin typeface="HY신명조" pitchFamily="18" charset="-127"/>
                <a:ea typeface="HY신명조" pitchFamily="18" charset="-127"/>
              </a:rPr>
              <a:t> 철탑</a:t>
            </a:r>
            <a:endParaRPr lang="ko-KR" altLang="en-US" sz="3200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9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34712" y="387358"/>
            <a:ext cx="6393672" cy="3041642"/>
            <a:chOff x="1634712" y="387358"/>
            <a:chExt cx="6393672" cy="3041642"/>
          </a:xfrm>
        </p:grpSpPr>
        <p:sp>
          <p:nvSpPr>
            <p:cNvPr id="4" name="타원 3"/>
            <p:cNvSpPr/>
            <p:nvPr/>
          </p:nvSpPr>
          <p:spPr>
            <a:xfrm>
              <a:off x="1634712" y="793244"/>
              <a:ext cx="2145202" cy="214520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표준 분류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5" name="오각형 4"/>
            <p:cNvSpPr/>
            <p:nvPr/>
          </p:nvSpPr>
          <p:spPr>
            <a:xfrm flipH="1">
              <a:off x="4677479" y="387358"/>
              <a:ext cx="3350905" cy="69691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직선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 flipH="1">
              <a:off x="4674740" y="1168935"/>
              <a:ext cx="3350905" cy="69691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각도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 flipH="1">
              <a:off x="4672002" y="1950512"/>
              <a:ext cx="3350905" cy="69691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인류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 flipH="1">
              <a:off x="4677479" y="2732090"/>
              <a:ext cx="3350905" cy="69691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보강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23759" y="3622623"/>
            <a:ext cx="6399148" cy="3041642"/>
            <a:chOff x="1623759" y="3622623"/>
            <a:chExt cx="6399148" cy="3041642"/>
          </a:xfrm>
          <a:solidFill>
            <a:schemeClr val="accent1"/>
          </a:solidFill>
        </p:grpSpPr>
        <p:sp>
          <p:nvSpPr>
            <p:cNvPr id="13" name="타원 12"/>
            <p:cNvSpPr/>
            <p:nvPr/>
          </p:nvSpPr>
          <p:spPr>
            <a:xfrm>
              <a:off x="1623759" y="4023033"/>
              <a:ext cx="2156154" cy="215615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형태상 분류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4" name="오각형 13"/>
            <p:cNvSpPr/>
            <p:nvPr/>
          </p:nvSpPr>
          <p:spPr>
            <a:xfrm flipH="1">
              <a:off x="4672002" y="3622623"/>
              <a:ext cx="3350905" cy="69691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사각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5" name="오각형 14"/>
            <p:cNvSpPr/>
            <p:nvPr/>
          </p:nvSpPr>
          <p:spPr>
            <a:xfrm flipH="1">
              <a:off x="4669263" y="4404200"/>
              <a:ext cx="3350905" cy="69691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방형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 flipH="1">
              <a:off x="4666525" y="5185777"/>
              <a:ext cx="3350905" cy="69691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문형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7" name="오각형 16"/>
            <p:cNvSpPr/>
            <p:nvPr/>
          </p:nvSpPr>
          <p:spPr>
            <a:xfrm flipH="1">
              <a:off x="4672002" y="5967355"/>
              <a:ext cx="3350905" cy="69691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err="1" smtClean="0">
                  <a:latin typeface="HY신명조" pitchFamily="18" charset="-127"/>
                  <a:ea typeface="HY신명조" pitchFamily="18" charset="-127"/>
                </a:rPr>
                <a:t>우두형</a:t>
              </a:r>
              <a:r>
                <a:rPr lang="ko-KR" altLang="en-US" sz="3200" dirty="0" smtClean="0">
                  <a:latin typeface="HY신명조" pitchFamily="18" charset="-127"/>
                  <a:ea typeface="HY신명조" pitchFamily="18" charset="-127"/>
                </a:rPr>
                <a:t> 철탑</a:t>
              </a:r>
              <a:endParaRPr lang="ko-KR" altLang="en-US" sz="3200" dirty="0">
                <a:latin typeface="HY신명조" pitchFamily="18" charset="-127"/>
                <a:ea typeface="HY신명조" pitchFamily="18" charset="-127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" y="387358"/>
            <a:ext cx="4767468" cy="6356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7358"/>
            <a:ext cx="4801316" cy="63453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0198"/>
            <a:ext cx="5256584" cy="63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전력선과 가공지선의 </a:t>
            </a:r>
            <a:r>
              <a:rPr lang="ko-KR" altLang="en-US" b="1" dirty="0" smtClean="0">
                <a:solidFill>
                  <a:srgbClr val="00B0F0"/>
                </a:solidFill>
                <a:latin typeface="HY신명조" pitchFamily="18" charset="-127"/>
                <a:ea typeface="HY신명조" pitchFamily="18" charset="-127"/>
              </a:rPr>
              <a:t>역할</a:t>
            </a:r>
            <a:endParaRPr lang="ko-KR" altLang="en-US" b="1" dirty="0">
              <a:solidFill>
                <a:srgbClr val="00B0F0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5" y="2151124"/>
            <a:ext cx="7866190" cy="39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11"/>
          <p:cNvSpPr/>
          <p:nvPr/>
        </p:nvSpPr>
        <p:spPr>
          <a:xfrm flipH="1">
            <a:off x="3713381" y="1533543"/>
            <a:ext cx="5027608" cy="69691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높은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도전율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3710642" y="2481252"/>
            <a:ext cx="5024411" cy="69691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높은 기계적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강도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4" name="오각형 13"/>
          <p:cNvSpPr/>
          <p:nvPr/>
        </p:nvSpPr>
        <p:spPr>
          <a:xfrm flipH="1">
            <a:off x="3707904" y="3428961"/>
            <a:ext cx="5027608" cy="69691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유연성</a:t>
            </a:r>
            <a:r>
              <a:rPr lang="en-US" altLang="ko-KR" sz="32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내구성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5" name="오각형 14"/>
          <p:cNvSpPr/>
          <p:nvPr/>
        </p:nvSpPr>
        <p:spPr>
          <a:xfrm flipH="1">
            <a:off x="3713381" y="4376670"/>
            <a:ext cx="5027608" cy="69691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경제성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 flipH="1">
            <a:off x="3707445" y="5324378"/>
            <a:ext cx="5027608" cy="69691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시공 및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보수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가 </a:t>
            </a:r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용이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신명조" pitchFamily="18" charset="-127"/>
                <a:ea typeface="HY신명조" pitchFamily="18" charset="-127"/>
              </a:rPr>
              <a:t>구비 조건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전선의 종류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6" name="오각형 5"/>
          <p:cNvSpPr/>
          <p:nvPr/>
        </p:nvSpPr>
        <p:spPr>
          <a:xfrm flipH="1">
            <a:off x="1403648" y="2929622"/>
            <a:ext cx="2661557" cy="69691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단일 연선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오각형 6"/>
          <p:cNvSpPr/>
          <p:nvPr/>
        </p:nvSpPr>
        <p:spPr>
          <a:xfrm flipH="1">
            <a:off x="1407143" y="4748314"/>
            <a:ext cx="2661557" cy="69691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합성 연선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오각형 9"/>
          <p:cNvSpPr/>
          <p:nvPr/>
        </p:nvSpPr>
        <p:spPr>
          <a:xfrm flipH="1">
            <a:off x="4320696" y="2132856"/>
            <a:ext cx="4431264" cy="69691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경동 전선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1" name="오각형 10"/>
          <p:cNvSpPr/>
          <p:nvPr/>
        </p:nvSpPr>
        <p:spPr>
          <a:xfrm flipH="1">
            <a:off x="4317957" y="2929622"/>
            <a:ext cx="4431264" cy="69691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아연 도장 연선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2" name="오각형 11"/>
          <p:cNvSpPr/>
          <p:nvPr/>
        </p:nvSpPr>
        <p:spPr>
          <a:xfrm flipH="1">
            <a:off x="4320696" y="3726388"/>
            <a:ext cx="4431264" cy="69691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HY신명조" pitchFamily="18" charset="-127"/>
                <a:ea typeface="HY신명조" pitchFamily="18" charset="-127"/>
              </a:rPr>
              <a:t>알루미늄복연</a:t>
            </a:r>
            <a:r>
              <a:rPr lang="ko-KR" altLang="en-US" sz="3200" dirty="0" err="1">
                <a:latin typeface="HY신명조" pitchFamily="18" charset="-127"/>
                <a:ea typeface="HY신명조" pitchFamily="18" charset="-127"/>
              </a:rPr>
              <a:t>선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4317957" y="4748314"/>
            <a:ext cx="4431264" cy="69691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rgbClr val="FFFF00"/>
                </a:solidFill>
                <a:latin typeface="HY신명조" pitchFamily="18" charset="-127"/>
                <a:ea typeface="HY신명조" pitchFamily="18" charset="-127"/>
              </a:rPr>
              <a:t>강심 알루미늄 연선</a:t>
            </a:r>
            <a:endParaRPr lang="ko-KR" altLang="en-US" sz="3200" dirty="0">
              <a:solidFill>
                <a:srgbClr val="FFFF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7" y="1844824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79" y="2113036"/>
            <a:ext cx="6313162" cy="43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3534" y="-459432"/>
            <a:ext cx="2156154" cy="215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>
              <a:latin typeface="HY신명조" pitchFamily="18" charset="-127"/>
              <a:ea typeface="HY신명조" pitchFamily="18" charset="-127"/>
            </a:endParaRPr>
          </a:p>
          <a:p>
            <a:pPr algn="ctr"/>
            <a:r>
              <a:rPr lang="ko-KR" altLang="en-US" sz="2800" dirty="0" err="1" smtClean="0">
                <a:latin typeface="HY신명조" pitchFamily="18" charset="-127"/>
                <a:ea typeface="HY신명조" pitchFamily="18" charset="-127"/>
              </a:rPr>
              <a:t>도체수에</a:t>
            </a:r>
            <a:r>
              <a:rPr lang="ko-KR" altLang="en-US" sz="2800" dirty="0" smtClean="0">
                <a:latin typeface="HY신명조" pitchFamily="18" charset="-127"/>
                <a:ea typeface="HY신명조" pitchFamily="18" charset="-127"/>
              </a:rPr>
              <a:t> 따른 분류</a:t>
            </a:r>
            <a:endParaRPr lang="ko-KR" altLang="en-US" sz="28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4537" y="476672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flipH="1">
            <a:off x="4248376" y="2036321"/>
            <a:ext cx="3456384" cy="93610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HY신명조" pitchFamily="18" charset="-127"/>
                <a:ea typeface="HY신명조" pitchFamily="18" charset="-127"/>
              </a:rPr>
              <a:t>단도체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4248376" y="3079188"/>
            <a:ext cx="3456384" cy="93610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HY신명조" pitchFamily="18" charset="-127"/>
                <a:ea typeface="HY신명조" pitchFamily="18" charset="-127"/>
              </a:rPr>
              <a:t>복도체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4248375" y="4159308"/>
            <a:ext cx="3456384" cy="93610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 smtClean="0">
                <a:latin typeface="HY신명조" pitchFamily="18" charset="-127"/>
                <a:ea typeface="HY신명조" pitchFamily="18" charset="-127"/>
              </a:rPr>
              <a:t>4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도체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4" name="오각형 13"/>
          <p:cNvSpPr/>
          <p:nvPr/>
        </p:nvSpPr>
        <p:spPr>
          <a:xfrm flipH="1">
            <a:off x="4248375" y="5227843"/>
            <a:ext cx="3456384" cy="93610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 smtClean="0">
                <a:latin typeface="HY신명조" pitchFamily="18" charset="-127"/>
                <a:ea typeface="HY신명조" pitchFamily="18" charset="-127"/>
              </a:rPr>
              <a:t>6</a:t>
            </a:r>
            <a:r>
              <a:rPr lang="ko-KR" altLang="en-US" sz="3200" dirty="0" smtClean="0">
                <a:latin typeface="HY신명조" pitchFamily="18" charset="-127"/>
                <a:ea typeface="HY신명조" pitchFamily="18" charset="-127"/>
              </a:rPr>
              <a:t>도체</a:t>
            </a:r>
            <a:endParaRPr lang="ko-KR" altLang="en-US" sz="3200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B0F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122</Words>
  <Application>Microsoft Office PowerPoint</Application>
  <PresentationFormat>화면 슬라이드 쇼(4:3)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송전 선로의 구성</vt:lpstr>
      <vt:lpstr>PowerPoint 프레젠테이션</vt:lpstr>
      <vt:lpstr>PowerPoint 프레젠테이션</vt:lpstr>
      <vt:lpstr>PowerPoint 프레젠테이션</vt:lpstr>
      <vt:lpstr>전력선과 가공지선의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com05</dc:creator>
  <cp:lastModifiedBy>com05</cp:lastModifiedBy>
  <cp:revision>11</cp:revision>
  <dcterms:created xsi:type="dcterms:W3CDTF">2017-05-25T00:11:54Z</dcterms:created>
  <dcterms:modified xsi:type="dcterms:W3CDTF">2017-05-25T02:04:37Z</dcterms:modified>
</cp:coreProperties>
</file>