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02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216BC-2BCA-4DD5-BE86-F2C7F82B53AF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4203FE3-0BE2-4B73-A3CE-B4703CE1EB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53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09E2F-92F9-4171-A025-F152B32D43F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36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09E2F-92F9-4171-A025-F152B32D43F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36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09E2F-92F9-4171-A025-F152B32D43F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36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09E2F-92F9-4171-A025-F152B32D43F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3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09E2F-92F9-4171-A025-F152B32D43F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36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3" y="388438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913" y="1110949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C4E54-2631-4529-BB83-1D21A6F35C67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0CBD0-082A-47C5-9AEA-E966810D00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94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F70E7-78B2-4297-A044-8FF750854E2C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4D7D9-CC2A-44AA-80D7-73D39B7B97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56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FD59-8273-47D9-935B-6A615623A7A1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20D-42C3-44C5-B520-2345D0B6BF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2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F289-03A1-48E1-9CE2-25427E95097B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892BF-08E1-44DF-8E60-656F175B01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660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3F66-FE49-4825-A77D-B5B8FD0A75AB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D94BA-AE01-4C86-ADA4-6099BC2BA4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93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4053-A685-416D-B21C-9F4B53C98934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5145-396B-4676-BBD9-812951E37F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1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F28FA-182E-4EBA-8A3E-E8A9505BC989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07CB-4477-4ED9-ADD4-11A149EE32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4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46A9-A18F-46C4-9F8C-E2EEF1B6F9DD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B2E04-FDC9-4372-9E02-2FB1A5F939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61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77B50-7EBB-4650-A912-A4325B3D6937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43F9-9855-4D47-8C14-F0CB13BE1F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56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5161-6359-4A42-B417-2E1A22E7D347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75558-61B1-4676-9302-B92D389F0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1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4566D-BF3E-44C6-80B1-BAD25E99DB1C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B9A88-C57D-44A4-8C5C-7EAD6F2A86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133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4CF537-6F32-415C-8AB8-D147454CE4D1}" type="datetimeFigureOut">
              <a:rPr lang="en-GB"/>
              <a:pPr>
                <a:defRPr/>
              </a:pPr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711B65-86F8-4A28-9862-3103089496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0"/>
            <a:ext cx="19192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49288" y="388938"/>
            <a:ext cx="7772400" cy="722312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지중 케이블</a:t>
            </a:r>
            <a:endParaRPr lang="en-GB" altLang="en-US" sz="4400" dirty="0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295400" y="1111250"/>
            <a:ext cx="6400800" cy="477838"/>
          </a:xfrm>
        </p:spPr>
        <p:txBody>
          <a:bodyPr/>
          <a:lstStyle/>
          <a:p>
            <a:pPr algn="r"/>
            <a:r>
              <a:rPr lang="en-GB" altLang="en-US" sz="1600" b="1" dirty="0" smtClean="0"/>
              <a:t>31401 </a:t>
            </a:r>
            <a:r>
              <a:rPr lang="ko-KR" altLang="en-US" sz="1600" b="1" dirty="0" smtClean="0"/>
              <a:t>강명석</a:t>
            </a:r>
            <a:endParaRPr lang="en-US" altLang="ko-KR" sz="1600" b="1" dirty="0" smtClean="0"/>
          </a:p>
          <a:p>
            <a:pPr algn="r"/>
            <a:r>
              <a:rPr lang="en-US" altLang="en-US" sz="1600" b="1" dirty="0" smtClean="0"/>
              <a:t>31421 </a:t>
            </a:r>
            <a:r>
              <a:rPr lang="ko-KR" altLang="en-US" sz="1600" b="1" dirty="0" smtClean="0"/>
              <a:t>최재창</a:t>
            </a:r>
            <a:endParaRPr lang="en-GB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b="1" dirty="0"/>
              <a:t>Table of Contents</a:t>
            </a:r>
            <a:endParaRPr lang="en-US" altLang="en-US" sz="4000" b="1" dirty="0" smtClean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83568" y="1988840"/>
            <a:ext cx="7704856" cy="792088"/>
          </a:xfrm>
          <a:prstGeom prst="wedgeRoundRectCallout">
            <a:avLst>
              <a:gd name="adj1" fmla="val -43666"/>
              <a:gd name="adj2" fmla="val 1039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First.</a:t>
            </a:r>
            <a:r>
              <a:rPr lang="ko-KR" altLang="en-US" b="1" dirty="0" smtClean="0">
                <a:solidFill>
                  <a:schemeClr val="tx1"/>
                </a:solidFill>
              </a:rPr>
              <a:t>지중 케이블의 도입 배경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3568" y="3645024"/>
            <a:ext cx="7704856" cy="792088"/>
          </a:xfrm>
          <a:prstGeom prst="wedgeRoundRectCallout">
            <a:avLst>
              <a:gd name="adj1" fmla="val -43666"/>
              <a:gd name="adj2" fmla="val 1039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Second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</a:rPr>
              <a:t>지중 케이블의 구조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5229200"/>
            <a:ext cx="7704856" cy="792088"/>
          </a:xfrm>
          <a:prstGeom prst="wedgeRoundRectCallout">
            <a:avLst>
              <a:gd name="adj1" fmla="val -43666"/>
              <a:gd name="adj2" fmla="val 1039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Third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</a:rPr>
              <a:t>지중 케이블의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dirty="0" smtClean="0"/>
              <a:t>도입 배경</a:t>
            </a:r>
            <a:endParaRPr lang="en-US" altLang="en-US" sz="3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43608" y="1988840"/>
            <a:ext cx="8339541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지중 케이블은 지역에 용지가 부족하여 송전 선로를 추가로 설치하기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곤란한 </a:t>
            </a:r>
            <a:r>
              <a:rPr lang="ko-KR" altLang="en-US" dirty="0">
                <a:solidFill>
                  <a:schemeClr val="tx1"/>
                </a:solidFill>
              </a:rPr>
              <a:t>지역이나 문화재 등 미관을 고려해야 되는 지역에 주로 </a:t>
            </a:r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608" y="3356992"/>
            <a:ext cx="3796343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1971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154[kV]</a:t>
            </a:r>
            <a:r>
              <a:rPr lang="ko-KR" altLang="en-US" dirty="0" smtClean="0">
                <a:solidFill>
                  <a:schemeClr val="tx1"/>
                </a:solidFill>
              </a:rPr>
              <a:t>급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OF</a:t>
            </a:r>
            <a:r>
              <a:rPr lang="ko-KR" altLang="en-US" dirty="0" smtClean="0">
                <a:solidFill>
                  <a:schemeClr val="tx1"/>
                </a:solidFill>
              </a:rPr>
              <a:t>케이블이 상용 운전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2040" y="3356992"/>
            <a:ext cx="375110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1983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XLPE</a:t>
            </a:r>
            <a:r>
              <a:rPr lang="ko-KR" altLang="en-US" dirty="0" smtClean="0">
                <a:solidFill>
                  <a:schemeClr val="tx1"/>
                </a:solidFill>
              </a:rPr>
              <a:t>케이블과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병용 운전 시작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8" idx="3"/>
            <a:endCxn id="9" idx="1"/>
          </p:cNvCxnSpPr>
          <p:nvPr/>
        </p:nvCxnSpPr>
        <p:spPr>
          <a:xfrm>
            <a:off x="4139951" y="3753036"/>
            <a:ext cx="792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3608" y="5085184"/>
            <a:ext cx="8339541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2000</a:t>
            </a:r>
            <a:r>
              <a:rPr lang="ko-KR" altLang="en-US" dirty="0" smtClean="0">
                <a:solidFill>
                  <a:schemeClr val="tx1"/>
                </a:solidFill>
              </a:rPr>
              <a:t>년대 이후부터 지중 케이블의 신규 건설은 </a:t>
            </a:r>
            <a:r>
              <a:rPr lang="en-US" altLang="ko-KR" dirty="0" smtClean="0">
                <a:solidFill>
                  <a:schemeClr val="tx1"/>
                </a:solidFill>
              </a:rPr>
              <a:t>XLPE</a:t>
            </a:r>
            <a:r>
              <a:rPr lang="ko-KR" altLang="en-US" dirty="0" smtClean="0">
                <a:solidFill>
                  <a:schemeClr val="tx1"/>
                </a:solidFill>
              </a:rPr>
              <a:t>케이블로 설치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2000</a:t>
            </a:r>
            <a:r>
              <a:rPr lang="ko-KR" altLang="en-US" dirty="0" smtClean="0">
                <a:solidFill>
                  <a:schemeClr val="tx1"/>
                </a:solidFill>
              </a:rPr>
              <a:t>년대 중반부터 </a:t>
            </a:r>
            <a:r>
              <a:rPr lang="en-US" altLang="ko-KR" dirty="0" smtClean="0">
                <a:solidFill>
                  <a:schemeClr val="tx1"/>
                </a:solidFill>
              </a:rPr>
              <a:t>OF</a:t>
            </a:r>
            <a:r>
              <a:rPr lang="ko-KR" altLang="en-US" dirty="0" smtClean="0">
                <a:solidFill>
                  <a:schemeClr val="tx1"/>
                </a:solidFill>
              </a:rPr>
              <a:t>케이블을 전량</a:t>
            </a:r>
            <a:r>
              <a:rPr lang="en-US" altLang="ko-KR" dirty="0" smtClean="0">
                <a:solidFill>
                  <a:schemeClr val="tx1"/>
                </a:solidFill>
              </a:rPr>
              <a:t>XLPE</a:t>
            </a:r>
            <a:r>
              <a:rPr lang="ko-KR" altLang="en-US" dirty="0" smtClean="0">
                <a:solidFill>
                  <a:schemeClr val="tx1"/>
                </a:solidFill>
              </a:rPr>
              <a:t>케이블로 교체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9" idx="3"/>
            <a:endCxn id="13" idx="1"/>
          </p:cNvCxnSpPr>
          <p:nvPr/>
        </p:nvCxnSpPr>
        <p:spPr>
          <a:xfrm flipH="1">
            <a:off x="343608" y="3753036"/>
            <a:ext cx="8339541" cy="1728192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2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dirty="0" smtClean="0"/>
              <a:t>구조</a:t>
            </a:r>
            <a:endParaRPr lang="en-US" altLang="en-US" sz="3600" b="1" dirty="0" smtClean="0"/>
          </a:p>
        </p:txBody>
      </p:sp>
      <p:pic>
        <p:nvPicPr>
          <p:cNvPr id="8194" name="Picture 2" descr="C:\Users\com10\Desktop\케이블 단면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 t="10694" r="20464" b="3802"/>
          <a:stretch/>
        </p:blipFill>
        <p:spPr bwMode="auto">
          <a:xfrm>
            <a:off x="3488887" y="2917033"/>
            <a:ext cx="2122005" cy="213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35291" y="1628801"/>
            <a:ext cx="315359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도체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전기가 흐르는 부분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전기성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성능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도전율 양호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기계적 성능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견고한 강도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가요성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양호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화학적 성능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사용 상태에서 안정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가공성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도체로 쉽게 가공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경제성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경비가 저렴하고 공급 안정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0" idx="3"/>
          </p:cNvCxnSpPr>
          <p:nvPr/>
        </p:nvCxnSpPr>
        <p:spPr>
          <a:xfrm>
            <a:off x="3488887" y="2492897"/>
            <a:ext cx="1011105" cy="136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52120" y="1484784"/>
            <a:ext cx="3456384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절연체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전압 유지와 전기적 분리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유침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지절연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폴리에틸렌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가교 폴리에틸렌 등 사용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주요조건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파괴전압이 높고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                    절연 성능 장기간 안정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    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유전 손실 적고 절연 저항 양호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         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절연 특성이 파괴되는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          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내트리잉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내코로나성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우수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           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가요성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내마찰성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우수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            </a:t>
            </a: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716016" y="2528900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9512" y="4941168"/>
            <a:ext cx="393265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금속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시스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절연체의 보호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절연유의 압력을 견뎌야 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납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알루미늄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스테인리스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구리 등 사용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※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알루미늄이 우리나라에 주로 사용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0"/>
          </p:cNvCxnSpPr>
          <p:nvPr/>
        </p:nvCxnSpPr>
        <p:spPr>
          <a:xfrm flipV="1">
            <a:off x="2145840" y="4149080"/>
            <a:ext cx="1634072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131634" y="4955840"/>
            <a:ext cx="397687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보호층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방식층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습기 등 화학적 변화 최소화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폴리염화비닐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폴리에틸렌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등 사용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구비조건</a:t>
            </a: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절연 성능이 높고 장시간에 걸쳐 안정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내수성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내약품성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화학적 장기간 안정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내후성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내노화성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내마모성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내굴곡성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우수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0"/>
          </p:cNvCxnSpPr>
          <p:nvPr/>
        </p:nvCxnSpPr>
        <p:spPr>
          <a:xfrm flipH="1" flipV="1">
            <a:off x="5508104" y="3986357"/>
            <a:ext cx="1611965" cy="969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2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smtClean="0"/>
              <a:t>종류</a:t>
            </a:r>
            <a:endParaRPr lang="en-US" altLang="en-US" sz="3600" b="1" dirty="0" smtClean="0"/>
          </a:p>
        </p:txBody>
      </p:sp>
      <p:pic>
        <p:nvPicPr>
          <p:cNvPr id="9218" name="Picture 2" descr="C:\Users\com10\Desktop\O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1"/>
          <a:stretch/>
        </p:blipFill>
        <p:spPr bwMode="auto">
          <a:xfrm>
            <a:off x="4716016" y="2103242"/>
            <a:ext cx="4392488" cy="45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536" y="2060848"/>
            <a:ext cx="4032448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케이블 절연체와 도체 내부에 절연유를 대기압 이상의 압력으로 가득 채워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밀봉한 전력용 케이블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사용 중 절연체에 틈이 발생하더라도 </a:t>
            </a:r>
            <a:r>
              <a:rPr lang="ko-KR" altLang="en-US" sz="1600" b="1" dirty="0" err="1" smtClean="0">
                <a:solidFill>
                  <a:srgbClr val="CC0000"/>
                </a:solidFill>
              </a:rPr>
              <a:t>압입된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 절연유가 틈을 채워 그 틈에서 방전으로 인한 </a:t>
            </a:r>
            <a:r>
              <a:rPr lang="ko-KR" altLang="en-US" sz="1600" b="1" dirty="0" err="1" smtClean="0">
                <a:solidFill>
                  <a:srgbClr val="CC0000"/>
                </a:solidFill>
              </a:rPr>
              <a:t>열화되는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 것을 방지</a:t>
            </a:r>
            <a:endParaRPr lang="en-US" altLang="ko-KR" sz="1600" b="1" dirty="0">
              <a:solidFill>
                <a:srgbClr val="CC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규격은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1,200[m</a:t>
            </a:r>
            <a:r>
              <a:rPr lang="ko-KR" altLang="en-US" sz="1600" dirty="0" smtClean="0">
                <a:solidFill>
                  <a:schemeClr val="tx1"/>
                </a:solidFill>
              </a:rPr>
              <a:t>㎡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], 2000[m</a:t>
            </a:r>
            <a:r>
              <a:rPr lang="ko-KR" altLang="en-US" sz="1600" dirty="0" smtClean="0">
                <a:solidFill>
                  <a:schemeClr val="tx1"/>
                </a:solidFill>
              </a:rPr>
              <a:t>㎡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등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484784"/>
            <a:ext cx="79208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OF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케이블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2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smtClean="0"/>
              <a:t>종류</a:t>
            </a:r>
            <a:endParaRPr lang="en-US" altLang="en-US" sz="3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9512" y="2060847"/>
            <a:ext cx="4464496" cy="4618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폴리에틸렌을 가교시켜 폴리에틸렌의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결점인 열연화성을 크게 개선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국내의 대부분을 차지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154[kV], 345[kV]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급에 사용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규격은 </a:t>
            </a:r>
            <a:r>
              <a:rPr lang="en-US" altLang="ko-KR" sz="1600" b="1" dirty="0">
                <a:solidFill>
                  <a:schemeClr val="tx1"/>
                </a:solidFill>
              </a:rPr>
              <a:t>1,200[m</a:t>
            </a:r>
            <a:r>
              <a:rPr lang="ko-KR" altLang="en-US" sz="1600" dirty="0">
                <a:solidFill>
                  <a:schemeClr val="tx1"/>
                </a:solidFill>
              </a:rPr>
              <a:t>㎡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], 2000[m</a:t>
            </a:r>
            <a:r>
              <a:rPr lang="ko-KR" altLang="en-US" sz="1600" dirty="0">
                <a:solidFill>
                  <a:schemeClr val="tx1"/>
                </a:solidFill>
              </a:rPr>
              <a:t>㎡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], 2500[m</a:t>
            </a:r>
            <a:r>
              <a:rPr lang="ko-KR" altLang="en-US" sz="1600" dirty="0">
                <a:solidFill>
                  <a:schemeClr val="tx1"/>
                </a:solidFill>
              </a:rPr>
              <a:t>㎡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장점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:</a:t>
            </a: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절연 내력과 체적 저항 높고 </a:t>
            </a:r>
            <a:endParaRPr lang="en-US" altLang="ko-KR" sz="1600" b="1" dirty="0" smtClean="0">
              <a:solidFill>
                <a:srgbClr val="CC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유전 손실률과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C0000"/>
                </a:solidFill>
              </a:rPr>
              <a:t>유전율이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 낮다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상시 연속 최고 허용 온도가 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90[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℃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]</a:t>
            </a:r>
            <a:r>
              <a:rPr lang="en-US" altLang="ko-KR" sz="1600" dirty="0">
                <a:solidFill>
                  <a:srgbClr val="CC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송전용량 큼</a:t>
            </a:r>
            <a:endParaRPr lang="en-US" altLang="ko-KR" sz="1600" b="1" dirty="0" smtClean="0">
              <a:solidFill>
                <a:srgbClr val="CC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건식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부속 설비가 없어 유지</a:t>
            </a:r>
            <a:r>
              <a:rPr lang="en-US" altLang="ko-KR" sz="1600" b="1" dirty="0" smtClean="0">
                <a:solidFill>
                  <a:srgbClr val="CC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CC0000"/>
                </a:solidFill>
              </a:rPr>
              <a:t>보수 간단</a:t>
            </a:r>
            <a:endParaRPr lang="en-US" altLang="ko-KR" sz="1600" b="1" dirty="0" smtClean="0">
              <a:solidFill>
                <a:srgbClr val="CC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CC0000"/>
                </a:solidFill>
              </a:rPr>
              <a:t>절연유 사용하지 않아 환경 오염 없음</a:t>
            </a:r>
            <a:endParaRPr lang="en-US" altLang="ko-KR" sz="1600" b="1" dirty="0" smtClean="0">
              <a:solidFill>
                <a:srgbClr val="CC0000"/>
              </a:solidFill>
            </a:endParaRPr>
          </a:p>
          <a:p>
            <a:pPr algn="ctr"/>
            <a:endParaRPr lang="en-US" altLang="ko-KR" sz="1600" b="1" dirty="0" smtClean="0">
              <a:solidFill>
                <a:srgbClr val="CC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484784"/>
            <a:ext cx="79208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XLPE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케이블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com10\Desktop\20150609134311_13073519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01615"/>
            <a:ext cx="4176464" cy="16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om10\Desktop\캡처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6"/>
          <a:stretch/>
        </p:blipFill>
        <p:spPr bwMode="auto">
          <a:xfrm>
            <a:off x="4716016" y="2060848"/>
            <a:ext cx="249979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380311" y="2168860"/>
            <a:ext cx="172819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도체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7020272" y="2276872"/>
            <a:ext cx="360041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80313" y="2456892"/>
            <a:ext cx="172819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도체 바인더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8" idx="1"/>
          </p:cNvCxnSpPr>
          <p:nvPr/>
        </p:nvCxnSpPr>
        <p:spPr>
          <a:xfrm flipH="1">
            <a:off x="6948265" y="2564904"/>
            <a:ext cx="432048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62666" y="2780928"/>
            <a:ext cx="1745837" cy="252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압출 내부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반도전층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22" idx="1"/>
          </p:cNvCxnSpPr>
          <p:nvPr/>
        </p:nvCxnSpPr>
        <p:spPr>
          <a:xfrm flipV="1">
            <a:off x="6948264" y="2906942"/>
            <a:ext cx="414402" cy="270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62666" y="3113965"/>
            <a:ext cx="1745836" cy="315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절연층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(XLPE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73686" y="3501008"/>
            <a:ext cx="17348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압출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반도전층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80313" y="4257092"/>
            <a:ext cx="1728188" cy="252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금속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시스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80311" y="4581128"/>
            <a:ext cx="17281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방식층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3897052"/>
            <a:ext cx="1728189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테이프 외부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반도전층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endCxn id="25" idx="1"/>
          </p:cNvCxnSpPr>
          <p:nvPr/>
        </p:nvCxnSpPr>
        <p:spPr>
          <a:xfrm flipV="1">
            <a:off x="7020272" y="3271483"/>
            <a:ext cx="342394" cy="78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6804248" y="3581992"/>
            <a:ext cx="569438" cy="63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19" name="직선 연결선 9218"/>
          <p:cNvCxnSpPr/>
          <p:nvPr/>
        </p:nvCxnSpPr>
        <p:spPr>
          <a:xfrm>
            <a:off x="6948264" y="3861048"/>
            <a:ext cx="432049" cy="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22" name="직선 연결선 9221"/>
          <p:cNvCxnSpPr/>
          <p:nvPr/>
        </p:nvCxnSpPr>
        <p:spPr>
          <a:xfrm>
            <a:off x="7088967" y="4149080"/>
            <a:ext cx="291346" cy="108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24" name="직선 연결선 9223"/>
          <p:cNvCxnSpPr/>
          <p:nvPr/>
        </p:nvCxnSpPr>
        <p:spPr>
          <a:xfrm>
            <a:off x="7020272" y="4365104"/>
            <a:ext cx="360039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62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 (_ _)</a:t>
            </a:r>
            <a:endParaRPr lang="ko-KR" altLang="en-US" sz="4800" b="1" dirty="0"/>
          </a:p>
        </p:txBody>
      </p:sp>
      <p:pic>
        <p:nvPicPr>
          <p:cNvPr id="11268" name="Picture 4" descr="블랙&amp;레드 컬러의 개성적인 ppt 템플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0"/>
            <a:ext cx="9144000" cy="541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카카오프렌즈_라이언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DC00"/>
              </a:clrFrom>
              <a:clrTo>
                <a:srgbClr val="FEDC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04" y="5157192"/>
            <a:ext cx="4338796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4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0B0E3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358</Words>
  <Application>Microsoft Office PowerPoint</Application>
  <PresentationFormat>화면 슬라이드 쇼(4:3)</PresentationFormat>
  <Paragraphs>88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지중 케이블</vt:lpstr>
      <vt:lpstr>Table of Contents</vt:lpstr>
      <vt:lpstr>도입 배경</vt:lpstr>
      <vt:lpstr>구조</vt:lpstr>
      <vt:lpstr>종류</vt:lpstr>
      <vt:lpstr>종류</vt:lpstr>
      <vt:lpstr>감사합니다 (_ _)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Lines PowerPoint Presentation</dc:title>
  <dc:creator>jontypearce</dc:creator>
  <cp:lastModifiedBy>tea01</cp:lastModifiedBy>
  <cp:revision>19</cp:revision>
  <dcterms:created xsi:type="dcterms:W3CDTF">2011-07-11T11:56:50Z</dcterms:created>
  <dcterms:modified xsi:type="dcterms:W3CDTF">2017-05-23T01:48:11Z</dcterms:modified>
</cp:coreProperties>
</file>