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5" r:id="rId3"/>
    <p:sldId id="273" r:id="rId4"/>
    <p:sldId id="260" r:id="rId5"/>
    <p:sldId id="261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34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20EA5F0D-C1DC-412F-A146-DDB3A74B588F}" type="datetimeFigureOut">
              <a:rPr lang="en-US" altLang="ko-KR"/>
              <a:t>5/16/2017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BAE14B8-3CC9-472D-9BC5-A84D80684DE2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A8CDE508-72C8-4AB5-AA9C-1584D31690E0}" type="datetimeFigureOut">
              <a:t>2017-05-16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FB667E1-E601-4AAF-B95C-B25720D70A60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 latinLnBrk="1">
              <a:defRPr lang="ko-KR"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000" cap="none" baseline="0">
                <a:solidFill>
                  <a:schemeClr val="bg1"/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대체 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1">
              <a:defRPr lang="ko-KR" sz="34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2017-05-16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 latinLnBrk="1">
              <a:defRPr lang="ko-KR" sz="34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-8211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1">
              <a:buNone/>
              <a:defRPr lang="ko-KR" sz="3200">
                <a:solidFill>
                  <a:schemeClr val="tx2"/>
                </a:solidFill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2017-05-16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2017-05-16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2017-05-16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1">
              <a:defRPr lang="ko-KR"/>
            </a:lvl6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2017-05-16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1">
              <a:defRPr lang="ko-KR" sz="52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 cap="none" baseline="0">
                <a:solidFill>
                  <a:schemeClr val="tx2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2017-05-16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대체 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1">
              <a:defRPr lang="ko-KR" sz="5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 cap="none" baseline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2017-05-16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t>2017-05-16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 cap="none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 cap="none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2017-05-16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2017-05-16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2017-05-16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1">
              <a:defRPr lang="ko-KR" sz="34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2017-05-16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 편집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  <a:p>
            <a:pPr lvl="5" latinLnBrk="1"/>
            <a:r>
              <a:rPr lang="ko-KR" dirty="0"/>
              <a:t>여섯째 수준</a:t>
            </a:r>
          </a:p>
          <a:p>
            <a:pPr lvl="6" latinLnBrk="1"/>
            <a:r>
              <a:rPr lang="ko-KR" dirty="0"/>
              <a:t>일곱째 수준</a:t>
            </a:r>
          </a:p>
          <a:p>
            <a:pPr lvl="7" latinLnBrk="1"/>
            <a:r>
              <a:rPr lang="ko-KR" dirty="0"/>
              <a:t>여덟째 수준</a:t>
            </a:r>
          </a:p>
          <a:p>
            <a:pPr lvl="8" latinLnBrk="1"/>
            <a:r>
              <a:rPr lang="ko-KR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2017-05-16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 cap="all" baseline="0">
                <a:solidFill>
                  <a:schemeClr val="bg2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lang="ko-KR" sz="3400" kern="1200">
          <a:solidFill>
            <a:schemeClr val="tx2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lang="ko-KR"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lang="ko-KR"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4562062"/>
            <a:ext cx="9144002" cy="1143000"/>
          </a:xfrm>
        </p:spPr>
        <p:txBody>
          <a:bodyPr>
            <a:normAutofit/>
          </a:bodyPr>
          <a:lstStyle/>
          <a:p>
            <a:r>
              <a:rPr lang="ko-KR" altLang="en-US" sz="5000" b="1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송변전</a:t>
            </a:r>
            <a:r>
              <a:rPr lang="ko-KR" altLang="en-US" sz="50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계통</a:t>
            </a:r>
            <a:endParaRPr lang="ko-KR" sz="50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부제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70KV</a:t>
            </a:r>
            <a:r>
              <a:rPr lang="ko-KR" altLang="en-US" sz="2200" b="1" dirty="0"/>
              <a:t>급 신재생에너지 전용 </a:t>
            </a:r>
            <a:r>
              <a:rPr lang="ko-KR" altLang="en-US" sz="2200" b="1" dirty="0" err="1"/>
              <a:t>신송전</a:t>
            </a:r>
            <a:r>
              <a:rPr lang="ko-KR" altLang="en-US" sz="2200" b="1" dirty="0"/>
              <a:t> 시스템</a:t>
            </a:r>
            <a:endParaRPr lang="ko-KR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336696" y="636104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강현욱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조현수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000" b="1" dirty="0"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  <a:endParaRPr lang="ko-KR" sz="5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248354" y="1901952"/>
            <a:ext cx="9509760" cy="4127627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신재생 에너지 </a:t>
            </a:r>
            <a:endParaRPr lang="en-US" altLang="ko-KR" sz="2500" dirty="0"/>
          </a:p>
          <a:p>
            <a:r>
              <a:rPr lang="ko-KR" altLang="en-US" sz="2500" dirty="0"/>
              <a:t>새로운 전력계통</a:t>
            </a:r>
            <a:endParaRPr lang="en-US" altLang="ko-KR" sz="2500" dirty="0"/>
          </a:p>
          <a:p>
            <a:r>
              <a:rPr lang="ko-KR" altLang="en-US" sz="2500" dirty="0"/>
              <a:t>기대효과</a:t>
            </a:r>
            <a:endParaRPr lang="ko-KR" sz="2500" dirty="0"/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367624" y="159025"/>
            <a:ext cx="9509760" cy="852645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+mj-ea"/>
                <a:ea typeface="+mj-ea"/>
              </a:rPr>
              <a:t>신재생 에너지</a:t>
            </a:r>
            <a:endParaRPr lang="ko-KR" sz="40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1" y="1245704"/>
            <a:ext cx="6693513" cy="37106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65011" y="1908313"/>
            <a:ext cx="451617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rgbClr val="000000"/>
                </a:solidFill>
                <a:latin typeface="+mn-ea"/>
              </a:rPr>
              <a:t>갈수록 발전 단가가 떨어지면서 </a:t>
            </a:r>
            <a:r>
              <a:rPr lang="ko-KR" altLang="en-US" sz="2300" b="1" dirty="0">
                <a:solidFill>
                  <a:srgbClr val="000000"/>
                </a:solidFill>
                <a:latin typeface="+mn-ea"/>
              </a:rPr>
              <a:t>수요</a:t>
            </a:r>
            <a:r>
              <a:rPr lang="ko-KR" altLang="en-US" sz="2300" dirty="0">
                <a:solidFill>
                  <a:srgbClr val="000000"/>
                </a:solidFill>
                <a:latin typeface="+mn-ea"/>
              </a:rPr>
              <a:t> 또한 꾸준히 늘고있다</a:t>
            </a:r>
            <a:r>
              <a:rPr lang="en-US" altLang="ko-KR" sz="23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23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65011" y="3802151"/>
            <a:ext cx="491655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dirty="0">
                <a:solidFill>
                  <a:srgbClr val="000000"/>
                </a:solidFill>
                <a:latin typeface="Noto Sans KR"/>
              </a:rPr>
              <a:t>2040</a:t>
            </a:r>
            <a:r>
              <a:rPr lang="ko-KR" altLang="en-US" sz="2300" dirty="0">
                <a:solidFill>
                  <a:srgbClr val="000000"/>
                </a:solidFill>
                <a:latin typeface="Noto Sans KR"/>
              </a:rPr>
              <a:t>년까지 새로 건설될 세계 발전소의 약 </a:t>
            </a:r>
            <a:r>
              <a:rPr lang="en-US" altLang="ko-KR" sz="2300" dirty="0">
                <a:solidFill>
                  <a:srgbClr val="000000"/>
                </a:solidFill>
                <a:latin typeface="Noto Sans KR"/>
              </a:rPr>
              <a:t>60%</a:t>
            </a:r>
            <a:r>
              <a:rPr lang="ko-KR" altLang="en-US" sz="2300" dirty="0">
                <a:solidFill>
                  <a:srgbClr val="000000"/>
                </a:solidFill>
                <a:latin typeface="Noto Sans KR"/>
              </a:rPr>
              <a:t>가 신재생에너지를 생산할 계획이다</a:t>
            </a:r>
            <a:r>
              <a:rPr lang="en-US" altLang="ko-KR" sz="2300" dirty="0">
                <a:solidFill>
                  <a:srgbClr val="000000"/>
                </a:solidFill>
                <a:latin typeface="Noto Sans KR"/>
              </a:rPr>
              <a:t>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80876" y="265042"/>
            <a:ext cx="9509760" cy="799636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+mj-ea"/>
                <a:ea typeface="+mj-ea"/>
              </a:rPr>
              <a:t>새로운 전력 계통</a:t>
            </a:r>
            <a:endParaRPr lang="ko-KR" sz="40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" y="1182744"/>
            <a:ext cx="6229410" cy="27892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17634" y="1423226"/>
            <a:ext cx="548640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solidFill>
                  <a:srgbClr val="000000"/>
                </a:solidFill>
                <a:latin typeface="+mn-ea"/>
              </a:rPr>
              <a:t>약 </a:t>
            </a:r>
            <a:r>
              <a:rPr lang="en-US" altLang="ko-KR" sz="2300" dirty="0">
                <a:solidFill>
                  <a:srgbClr val="000000"/>
                </a:solidFill>
                <a:latin typeface="+mn-ea"/>
              </a:rPr>
              <a:t>100GW</a:t>
            </a:r>
            <a:r>
              <a:rPr lang="ko-KR" altLang="en-US" sz="2300" dirty="0">
                <a:solidFill>
                  <a:srgbClr val="000000"/>
                </a:solidFill>
                <a:latin typeface="+mn-ea"/>
              </a:rPr>
              <a:t>에 달하면 </a:t>
            </a:r>
            <a:r>
              <a:rPr lang="en-US" altLang="ko-KR" sz="2300" dirty="0">
                <a:solidFill>
                  <a:srgbClr val="000000"/>
                </a:solidFill>
                <a:latin typeface="+mn-ea"/>
              </a:rPr>
              <a:t>AC</a:t>
            </a:r>
            <a:r>
              <a:rPr lang="ko-KR" altLang="en-US" sz="2300" dirty="0">
                <a:solidFill>
                  <a:srgbClr val="000000"/>
                </a:solidFill>
                <a:latin typeface="+mn-ea"/>
              </a:rPr>
              <a:t>를 기반으로 하는 현재의 전력계통 설비는 상당한 문제점을 안고 있다</a:t>
            </a:r>
            <a:endParaRPr lang="ko-KR" altLang="en-US" sz="23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5" y="4408877"/>
            <a:ext cx="2619375" cy="1743075"/>
          </a:xfrm>
          <a:prstGeom prst="rect">
            <a:avLst/>
          </a:prstGeom>
        </p:spPr>
      </p:pic>
      <p:sp>
        <p:nvSpPr>
          <p:cNvPr id="6" name="화살표: 위로 굽음 5"/>
          <p:cNvSpPr/>
          <p:nvPr/>
        </p:nvSpPr>
        <p:spPr>
          <a:xfrm>
            <a:off x="3484182" y="4238896"/>
            <a:ext cx="887896" cy="1630018"/>
          </a:xfrm>
          <a:prstGeom prst="bentUpArrow">
            <a:avLst>
              <a:gd name="adj1" fmla="val 25000"/>
              <a:gd name="adj2" fmla="val 3320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0157" y="5491227"/>
            <a:ext cx="9276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rgbClr val="FF0000"/>
                </a:solidFill>
              </a:rPr>
              <a:t>70</a:t>
            </a:r>
            <a:r>
              <a:rPr lang="en-US" altLang="ko-KR" sz="2300" b="1" dirty="0">
                <a:solidFill>
                  <a:srgbClr val="FF0000"/>
                </a:solidFill>
              </a:rPr>
              <a:t>KV</a:t>
            </a:r>
            <a:endParaRPr lang="ko-KR" altLang="en-US" sz="23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4636" y="4408877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300" dirty="0">
                <a:solidFill>
                  <a:srgbClr val="000000"/>
                </a:solidFill>
                <a:latin typeface="+mn-ea"/>
              </a:rPr>
              <a:t>70㎸</a:t>
            </a:r>
            <a:r>
              <a:rPr lang="ko-KR" altLang="en-US" sz="2300" dirty="0">
                <a:solidFill>
                  <a:srgbClr val="000000"/>
                </a:solidFill>
                <a:latin typeface="+mn-ea"/>
              </a:rPr>
              <a:t>급신 재생 전용 </a:t>
            </a:r>
            <a:r>
              <a:rPr lang="ko-KR" altLang="en-US" sz="2300" dirty="0" err="1">
                <a:solidFill>
                  <a:srgbClr val="000000"/>
                </a:solidFill>
                <a:latin typeface="+mn-ea"/>
              </a:rPr>
              <a:t>신송전시스템</a:t>
            </a:r>
            <a:r>
              <a:rPr lang="ko-KR" altLang="en-US" sz="2300" dirty="0">
                <a:solidFill>
                  <a:srgbClr val="000000"/>
                </a:solidFill>
                <a:latin typeface="+mn-ea"/>
              </a:rPr>
              <a:t> 구축 추진에도 본격 나서기로 했다</a:t>
            </a:r>
            <a:r>
              <a:rPr lang="en-US" altLang="ko-KR" sz="23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23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7217" y="5737448"/>
            <a:ext cx="61755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AC                        DC</a:t>
            </a:r>
            <a:endParaRPr lang="ko-KR" altLang="en-US" sz="25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685718" y="5957166"/>
            <a:ext cx="86139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2" y="3803445"/>
            <a:ext cx="3949148" cy="2672568"/>
          </a:xfrm>
          <a:prstGeom prst="rect">
            <a:avLst/>
          </a:prstGeom>
          <a:ln>
            <a:noFill/>
          </a:ln>
          <a:effectLst>
            <a:outerShdw blurRad="50800" dist="63500" dir="5400000" algn="ctr" rotWithShape="0">
              <a:srgbClr val="000000"/>
            </a:outerShdw>
            <a:reflection endPos="65000" dist="50800" dir="5400000" sy="-100000" algn="bl" rotWithShape="0"/>
            <a:softEdge rad="889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25286"/>
            <a:ext cx="9509760" cy="86589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+mj-ea"/>
                <a:ea typeface="+mj-ea"/>
              </a:rPr>
              <a:t>기대 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1120" y="2093843"/>
            <a:ext cx="5538696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고장전류 </a:t>
            </a:r>
            <a:r>
              <a:rPr lang="en-US" altLang="ko-KR" sz="2500" dirty="0"/>
              <a:t>20% </a:t>
            </a:r>
            <a:r>
              <a:rPr lang="ko-KR" altLang="en-US" sz="2500" dirty="0"/>
              <a:t>감소</a:t>
            </a: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제약비용 약</a:t>
            </a:r>
            <a:r>
              <a:rPr lang="en-US" altLang="ko-KR" sz="2500" dirty="0"/>
              <a:t>3000</a:t>
            </a:r>
            <a:r>
              <a:rPr lang="ko-KR" altLang="en-US" sz="2500" dirty="0"/>
              <a:t>억원 감소</a:t>
            </a: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손실비용 약</a:t>
            </a:r>
            <a:r>
              <a:rPr lang="en-US" altLang="ko-KR" sz="2500" dirty="0"/>
              <a:t>1000</a:t>
            </a:r>
            <a:r>
              <a:rPr lang="ko-KR" altLang="en-US" sz="2500" dirty="0"/>
              <a:t>억원 절감</a:t>
            </a: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관련 산업 약</a:t>
            </a:r>
            <a:r>
              <a:rPr lang="en-US" altLang="ko-KR" sz="2500" dirty="0"/>
              <a:t>10</a:t>
            </a:r>
            <a:r>
              <a:rPr lang="ko-KR" altLang="en-US" sz="2500" dirty="0"/>
              <a:t>조원 규모 유발</a:t>
            </a: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 대규모 </a:t>
            </a:r>
            <a:r>
              <a:rPr lang="ko-KR" altLang="en-US" sz="2500" dirty="0" err="1"/>
              <a:t>재난시</a:t>
            </a:r>
            <a:r>
              <a:rPr lang="ko-KR" altLang="en-US" sz="2500" dirty="0"/>
              <a:t> </a:t>
            </a:r>
            <a:r>
              <a:rPr lang="ko-KR" altLang="en-US" sz="2500" dirty="0" err="1"/>
              <a:t>계통회복력이</a:t>
            </a:r>
            <a:r>
              <a:rPr lang="ko-KR" altLang="en-US" sz="2500" dirty="0"/>
              <a:t> 강화됨</a:t>
            </a: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7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46" y="2680473"/>
            <a:ext cx="9509760" cy="1233424"/>
          </a:xfrm>
        </p:spPr>
        <p:txBody>
          <a:bodyPr>
            <a:noAutofit/>
          </a:bodyPr>
          <a:lstStyle/>
          <a:p>
            <a:pPr algn="ctr"/>
            <a:r>
              <a:rPr lang="ko-KR" altLang="en-US" sz="10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3968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5C1D81E-A272-4264-BCFB-92CAF5F498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일출 사진과 파란 띠가 있는 프레젠테이션(와이드스크린)</Template>
  <TotalTime>63</TotalTime>
  <Words>99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Euphemia</vt:lpstr>
      <vt:lpstr>HY엽서L</vt:lpstr>
      <vt:lpstr>Noto Sans KR</vt:lpstr>
      <vt:lpstr>돋움</vt:lpstr>
      <vt:lpstr>맑은 고딕</vt:lpstr>
      <vt:lpstr>휴먼둥근헤드라인</vt:lpstr>
      <vt:lpstr>Arial</vt:lpstr>
      <vt:lpstr>Corbel</vt:lpstr>
      <vt:lpstr>Wingdings</vt:lpstr>
      <vt:lpstr>Banded Design Blue 16x9</vt:lpstr>
      <vt:lpstr>송변전 계통</vt:lpstr>
      <vt:lpstr>목차</vt:lpstr>
      <vt:lpstr>신재생 에너지</vt:lpstr>
      <vt:lpstr>새로운 전력 계통</vt:lpstr>
      <vt:lpstr>기대 효과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송변전 계통</dc:title>
  <dc:creator>강현욱</dc:creator>
  <cp:keywords/>
  <cp:lastModifiedBy>강현욱</cp:lastModifiedBy>
  <cp:revision>9</cp:revision>
  <dcterms:created xsi:type="dcterms:W3CDTF">2017-05-16T01:17:00Z</dcterms:created>
  <dcterms:modified xsi:type="dcterms:W3CDTF">2017-05-16T02:20:34Z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