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1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2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1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1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4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3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0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58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6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1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7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5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1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3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1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4572" y="126609"/>
            <a:ext cx="11465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 GIS</a:t>
            </a:r>
            <a:r>
              <a:rPr lang="ko-KR" altLang="en-US" sz="6000" b="1" dirty="0">
                <a:solidFill>
                  <a:schemeClr val="bg1"/>
                </a:solidFill>
              </a:rPr>
              <a:t>시스템의 모든 것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3173597"/>
            <a:ext cx="5844963" cy="364411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5" name="TextBox 14"/>
          <p:cNvSpPr txBox="1"/>
          <p:nvPr/>
        </p:nvSpPr>
        <p:spPr>
          <a:xfrm>
            <a:off x="6648787" y="2934586"/>
            <a:ext cx="4543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b="1" dirty="0">
                <a:solidFill>
                  <a:srgbClr val="002060"/>
                </a:solidFill>
              </a:rPr>
              <a:t>GIS</a:t>
            </a:r>
            <a:r>
              <a:rPr lang="ko-KR" altLang="en-US" sz="4000" b="1" dirty="0">
                <a:solidFill>
                  <a:srgbClr val="002060"/>
                </a:solidFill>
              </a:rPr>
              <a:t>의 개요</a:t>
            </a:r>
            <a:endParaRPr lang="en-US" altLang="ko-KR" sz="4000" b="1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4000" b="1" dirty="0">
                <a:solidFill>
                  <a:srgbClr val="FF0000"/>
                </a:solidFill>
              </a:rPr>
              <a:t>GIS</a:t>
            </a:r>
            <a:r>
              <a:rPr lang="ko-KR" altLang="en-US" sz="4000" b="1" dirty="0">
                <a:solidFill>
                  <a:srgbClr val="FF0000"/>
                </a:solidFill>
              </a:rPr>
              <a:t>의 내부구조</a:t>
            </a:r>
            <a:endParaRPr lang="en-US" altLang="ko-KR" sz="40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GIS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의 장단점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4572" y="1142272"/>
            <a:ext cx="32245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가스절연 개폐장치</a:t>
            </a:r>
            <a:r>
              <a:rPr lang="en-US" altLang="ko-KR" b="1" dirty="0">
                <a:solidFill>
                  <a:schemeClr val="bg1"/>
                </a:solidFill>
              </a:rPr>
              <a:t>(GIS: Gas Insulated Switchgear)</a:t>
            </a:r>
            <a:r>
              <a:rPr lang="ko-KR" altLang="en-US" b="1" dirty="0">
                <a:solidFill>
                  <a:schemeClr val="bg1"/>
                </a:solidFill>
              </a:rPr>
              <a:t>는 차단기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단로기 등의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개폐설비와 피뢰기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주 회로 모선 등을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금속제 탱크 내에 일괄 수납</a:t>
            </a:r>
            <a:r>
              <a:rPr lang="ko-KR" altLang="en-US" b="1" dirty="0">
                <a:solidFill>
                  <a:schemeClr val="bg1"/>
                </a:solidFill>
              </a:rPr>
              <a:t>하여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충전부는 고체 절연물</a:t>
            </a:r>
            <a:r>
              <a:rPr lang="en-US" altLang="ko-KR" b="1" dirty="0">
                <a:solidFill>
                  <a:schemeClr val="bg1"/>
                </a:solidFill>
              </a:rPr>
              <a:t>(Spacer)</a:t>
            </a:r>
            <a:r>
              <a:rPr lang="ko-KR" altLang="en-US" b="1" dirty="0">
                <a:solidFill>
                  <a:schemeClr val="bg1"/>
                </a:solidFill>
              </a:rPr>
              <a:t>로 지지하고 있으며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탱크 내부에는 절연성능과 소하 능력이 뛰어난 </a:t>
            </a:r>
            <a:r>
              <a:rPr lang="en-US" altLang="ko-KR" b="1" dirty="0">
                <a:solidFill>
                  <a:srgbClr val="FF0000"/>
                </a:solidFill>
              </a:rPr>
              <a:t>SF6</a:t>
            </a:r>
            <a:r>
              <a:rPr lang="ko-KR" altLang="en-US" b="1" dirty="0">
                <a:solidFill>
                  <a:srgbClr val="FF0000"/>
                </a:solidFill>
              </a:rPr>
              <a:t>가스를 절연 매체</a:t>
            </a:r>
            <a:r>
              <a:rPr lang="ko-KR" altLang="en-US" b="1" dirty="0">
                <a:solidFill>
                  <a:schemeClr val="bg1"/>
                </a:solidFill>
              </a:rPr>
              <a:t>로 하여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충진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밀봉한 개폐설비 시스템을 말한다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72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98" y="407963"/>
            <a:ext cx="1140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7D29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GIS </a:t>
            </a:r>
            <a:r>
              <a:rPr lang="ko-KR" altLang="en-US" sz="3200" b="1" dirty="0">
                <a:solidFill>
                  <a:srgbClr val="7D29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57" y="1519311"/>
            <a:ext cx="11521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산업 발달로 인해 전력수요가 급증하였고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대도시 또는 특정의 좁은 지역에 </a:t>
            </a:r>
            <a:r>
              <a:rPr lang="ko-KR" altLang="en-US" sz="2800" b="1" dirty="0">
                <a:solidFill>
                  <a:srgbClr val="FF0000"/>
                </a:solidFill>
              </a:rPr>
              <a:t>대용량의 전력소비가 요구</a:t>
            </a:r>
            <a:r>
              <a:rPr lang="ko-KR" altLang="en-US" sz="2800" dirty="0">
                <a:solidFill>
                  <a:schemeClr val="bg1"/>
                </a:solidFill>
              </a:rPr>
              <a:t>되고 있다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이를 수용할 설치 공간의 부족으로 </a:t>
            </a:r>
            <a:r>
              <a:rPr lang="ko-KR" altLang="en-US" sz="2800" b="1" dirty="0">
                <a:solidFill>
                  <a:srgbClr val="FF0000"/>
                </a:solidFill>
              </a:rPr>
              <a:t>소형화한 대용량 전력기기인 가스 절연기</a:t>
            </a:r>
            <a:r>
              <a:rPr lang="ko-KR" altLang="en-US" sz="2800" dirty="0">
                <a:solidFill>
                  <a:schemeClr val="bg1"/>
                </a:solidFill>
              </a:rPr>
              <a:t>가 필요로 하게 되었다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ko-KR" altLang="en-US" sz="2800" dirty="0">
                <a:solidFill>
                  <a:schemeClr val="bg1"/>
                </a:solidFill>
              </a:rPr>
              <a:t>가스절연 개폐장치는 </a:t>
            </a:r>
            <a:r>
              <a:rPr lang="ko-KR" altLang="en-US" sz="2800" b="1" dirty="0">
                <a:solidFill>
                  <a:srgbClr val="FF0000"/>
                </a:solidFill>
              </a:rPr>
              <a:t>불활성 가스인 </a:t>
            </a:r>
            <a:r>
              <a:rPr lang="en-US" altLang="ko-KR" sz="2800" b="1" dirty="0">
                <a:solidFill>
                  <a:srgbClr val="FF0000"/>
                </a:solidFill>
              </a:rPr>
              <a:t>SF6</a:t>
            </a:r>
            <a:r>
              <a:rPr lang="ko-KR" altLang="en-US" sz="2800" dirty="0">
                <a:solidFill>
                  <a:schemeClr val="bg1"/>
                </a:solidFill>
              </a:rPr>
              <a:t>의 우수한 물리적은 전기적 성질을 응용하여 정상상태의 전류 개폐 뿐 아니라 단락사고 등 이상상태에 있어서도 </a:t>
            </a:r>
            <a:r>
              <a:rPr lang="ko-KR" altLang="en-US" sz="2800" b="1" dirty="0">
                <a:solidFill>
                  <a:srgbClr val="FF0000"/>
                </a:solidFill>
              </a:rPr>
              <a:t>안전하게 운전 개폐하여 계통을 보호</a:t>
            </a:r>
            <a:r>
              <a:rPr lang="ko-KR" altLang="en-US" sz="2800" dirty="0">
                <a:solidFill>
                  <a:schemeClr val="bg1"/>
                </a:solidFill>
              </a:rPr>
              <a:t>하는 </a:t>
            </a:r>
            <a:r>
              <a:rPr lang="en-US" altLang="ko-KR" sz="2800" dirty="0">
                <a:solidFill>
                  <a:schemeClr val="bg1"/>
                </a:solidFill>
              </a:rPr>
              <a:t>170[kV]</a:t>
            </a:r>
            <a:r>
              <a:rPr lang="ko-KR" altLang="en-US" sz="2800" dirty="0">
                <a:solidFill>
                  <a:schemeClr val="bg1"/>
                </a:solidFill>
              </a:rPr>
              <a:t>급 이상의 변전기기 복합 기계 장치로서 사용되고 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419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3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4062" y="182879"/>
            <a:ext cx="10114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2060"/>
                </a:solidFill>
              </a:rPr>
              <a:t>GIS</a:t>
            </a:r>
            <a:r>
              <a:rPr lang="ko-KR" altLang="en-US" sz="4400" b="1" dirty="0">
                <a:solidFill>
                  <a:srgbClr val="002060"/>
                </a:solidFill>
              </a:rPr>
              <a:t>의 내부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952320"/>
            <a:ext cx="8484781" cy="338718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softEdge rad="88900"/>
          </a:effectLst>
        </p:spPr>
      </p:pic>
      <p:sp>
        <p:nvSpPr>
          <p:cNvPr id="6" name="TextBox 5"/>
          <p:cNvSpPr txBox="1"/>
          <p:nvPr/>
        </p:nvSpPr>
        <p:spPr>
          <a:xfrm>
            <a:off x="154745" y="4339501"/>
            <a:ext cx="117324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b="1" dirty="0">
                <a:solidFill>
                  <a:schemeClr val="accent6">
                    <a:lumMod val="75000"/>
                  </a:schemeClr>
                </a:solidFill>
              </a:rPr>
              <a:t>차단기</a:t>
            </a:r>
            <a:r>
              <a:rPr lang="en-US" altLang="ko-KR" sz="2200" b="1" dirty="0">
                <a:solidFill>
                  <a:schemeClr val="bg1"/>
                </a:solidFill>
              </a:rPr>
              <a:t>- </a:t>
            </a:r>
            <a:r>
              <a:rPr lang="ko-KR" altLang="en-US" sz="2200" b="1" dirty="0">
                <a:solidFill>
                  <a:schemeClr val="bg1"/>
                </a:solidFill>
              </a:rPr>
              <a:t>훌륭한 차단성능과 간결한 설계로 된 소위 푸퍼형의 </a:t>
            </a:r>
            <a:r>
              <a:rPr lang="en-US" altLang="ko-KR" sz="2200" b="1" dirty="0">
                <a:solidFill>
                  <a:schemeClr val="bg1"/>
                </a:solidFill>
              </a:rPr>
              <a:t>SF6</a:t>
            </a:r>
            <a:r>
              <a:rPr lang="ko-KR" altLang="en-US" sz="2200" b="1" dirty="0">
                <a:solidFill>
                  <a:schemeClr val="bg1"/>
                </a:solidFill>
              </a:rPr>
              <a:t>가스 차단기이다</a:t>
            </a:r>
            <a:r>
              <a:rPr lang="en-US" altLang="ko-KR" sz="22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200" b="1" dirty="0">
                <a:solidFill>
                  <a:srgbClr val="FF0000"/>
                </a:solidFill>
              </a:rPr>
              <a:t>단로기</a:t>
            </a:r>
            <a:r>
              <a:rPr lang="en-US" altLang="ko-KR" sz="2200" b="1" dirty="0">
                <a:solidFill>
                  <a:schemeClr val="bg1"/>
                </a:solidFill>
              </a:rPr>
              <a:t>- </a:t>
            </a:r>
            <a:r>
              <a:rPr lang="ko-KR" altLang="en-US" sz="2200" b="1" dirty="0">
                <a:solidFill>
                  <a:schemeClr val="bg1"/>
                </a:solidFill>
              </a:rPr>
              <a:t>금속 용기 내에 절연 </a:t>
            </a:r>
            <a:r>
              <a:rPr lang="en-US" altLang="ko-KR" sz="2200" b="1" dirty="0">
                <a:solidFill>
                  <a:schemeClr val="bg1"/>
                </a:solidFill>
              </a:rPr>
              <a:t>Spacer</a:t>
            </a:r>
            <a:r>
              <a:rPr lang="ko-KR" altLang="en-US" sz="2200" b="1" dirty="0">
                <a:solidFill>
                  <a:schemeClr val="bg1"/>
                </a:solidFill>
              </a:rPr>
              <a:t>로 지지하는 고정 도체와 절연 막대에 의하여 움직이는 도체로 구성되어 있는 단일체이다</a:t>
            </a:r>
            <a:r>
              <a:rPr lang="en-US" altLang="ko-KR" sz="22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200" b="1" dirty="0">
                <a:solidFill>
                  <a:schemeClr val="accent2"/>
                </a:solidFill>
              </a:rPr>
              <a:t>접지개폐기</a:t>
            </a:r>
            <a:r>
              <a:rPr lang="en-US" altLang="ko-KR" sz="2200" b="1" dirty="0">
                <a:solidFill>
                  <a:schemeClr val="bg1"/>
                </a:solidFill>
              </a:rPr>
              <a:t>-  </a:t>
            </a:r>
            <a:r>
              <a:rPr lang="ko-KR" altLang="en-US" sz="2200" b="1" dirty="0">
                <a:solidFill>
                  <a:schemeClr val="bg1"/>
                </a:solidFill>
              </a:rPr>
              <a:t>접지 상태를 유지하는 개폐기로서</a:t>
            </a:r>
            <a:r>
              <a:rPr lang="en-US" altLang="ko-KR" sz="2200" b="1" dirty="0">
                <a:solidFill>
                  <a:schemeClr val="bg1"/>
                </a:solidFill>
              </a:rPr>
              <a:t> </a:t>
            </a:r>
            <a:r>
              <a:rPr lang="ko-KR" altLang="en-US" sz="2200" b="1" dirty="0">
                <a:solidFill>
                  <a:schemeClr val="bg1"/>
                </a:solidFill>
              </a:rPr>
              <a:t>절연</a:t>
            </a:r>
            <a:r>
              <a:rPr lang="en-US" altLang="ko-KR" sz="2200" b="1" dirty="0">
                <a:solidFill>
                  <a:schemeClr val="bg1"/>
                </a:solidFill>
              </a:rPr>
              <a:t>Spacer</a:t>
            </a:r>
            <a:r>
              <a:rPr lang="ko-KR" altLang="en-US" sz="2200" b="1" dirty="0">
                <a:solidFill>
                  <a:schemeClr val="bg1"/>
                </a:solidFill>
              </a:rPr>
              <a:t>로 지지하는 도체인 고정 접촉자와 스프링 조작으로 움직이는 가동 접촉자로 구성되어 있다</a:t>
            </a:r>
            <a:r>
              <a:rPr lang="en-US" altLang="ko-KR" sz="22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200" b="1" dirty="0">
                <a:solidFill>
                  <a:schemeClr val="accent6"/>
                </a:solidFill>
              </a:rPr>
              <a:t>피뢰기</a:t>
            </a:r>
            <a:r>
              <a:rPr lang="en-US" altLang="ko-KR" sz="2200" b="1" dirty="0">
                <a:solidFill>
                  <a:schemeClr val="bg1"/>
                </a:solidFill>
              </a:rPr>
              <a:t>- SIC(</a:t>
            </a:r>
            <a:r>
              <a:rPr lang="ko-KR" altLang="en-US" sz="2200" b="1" dirty="0">
                <a:solidFill>
                  <a:schemeClr val="bg1"/>
                </a:solidFill>
              </a:rPr>
              <a:t>탄화규소</a:t>
            </a:r>
            <a:r>
              <a:rPr lang="en-US" altLang="ko-KR" sz="2200" b="1" dirty="0">
                <a:solidFill>
                  <a:schemeClr val="bg1"/>
                </a:solidFill>
              </a:rPr>
              <a:t>) </a:t>
            </a:r>
            <a:r>
              <a:rPr lang="ko-KR" altLang="en-US" sz="2200" b="1" dirty="0">
                <a:solidFill>
                  <a:schemeClr val="bg1"/>
                </a:solidFill>
              </a:rPr>
              <a:t>소자를 사용한 갭방식과 </a:t>
            </a:r>
            <a:r>
              <a:rPr lang="en-US" altLang="ko-KR" sz="2200" b="1" dirty="0">
                <a:solidFill>
                  <a:schemeClr val="bg1"/>
                </a:solidFill>
              </a:rPr>
              <a:t>ZnO(</a:t>
            </a:r>
            <a:r>
              <a:rPr lang="ko-KR" altLang="en-US" sz="2200" b="1" dirty="0">
                <a:solidFill>
                  <a:schemeClr val="bg1"/>
                </a:solidFill>
              </a:rPr>
              <a:t>산화아연</a:t>
            </a:r>
            <a:r>
              <a:rPr lang="en-US" altLang="ko-KR" sz="2200" b="1" dirty="0">
                <a:solidFill>
                  <a:schemeClr val="bg1"/>
                </a:solidFill>
              </a:rPr>
              <a:t>) </a:t>
            </a:r>
            <a:r>
              <a:rPr lang="ko-KR" altLang="en-US" sz="2200" b="1" dirty="0">
                <a:solidFill>
                  <a:schemeClr val="bg1"/>
                </a:solidFill>
              </a:rPr>
              <a:t>소자를 사용한 갭래스방식이 있다</a:t>
            </a:r>
            <a:r>
              <a:rPr lang="en-US" altLang="ko-KR" sz="22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9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954" y="318976"/>
            <a:ext cx="9867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GIS</a:t>
            </a:r>
            <a:r>
              <a:rPr lang="ko-KR" altLang="en-US" sz="4800" b="1" dirty="0">
                <a:solidFill>
                  <a:schemeClr val="bg1"/>
                </a:solidFill>
              </a:rPr>
              <a:t>의  장단점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954" y="1383889"/>
            <a:ext cx="58904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장점                                                                          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FF0000"/>
                </a:solidFill>
              </a:rPr>
              <a:t>설치 면적의 축소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FF0000"/>
                </a:solidFill>
              </a:rPr>
              <a:t>높은 안전성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FF0000"/>
                </a:solidFill>
              </a:rPr>
              <a:t>고신뢰성 확보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FF0000"/>
                </a:solidFill>
              </a:rPr>
              <a:t>유지보수점검 용이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FF0000"/>
                </a:solidFill>
              </a:rPr>
              <a:t>설치비용 절감 및 설치기간 단축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FF0000"/>
                </a:solidFill>
              </a:rPr>
              <a:t>저소음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FF0000"/>
                </a:solidFill>
              </a:rPr>
              <a:t>종합적인 경제성 확보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7680" y="1383889"/>
            <a:ext cx="52170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단점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002060"/>
                </a:solidFill>
              </a:rPr>
              <a:t>사고 대응이 부적절할 경우는 대형사고 가능성이 있다</a:t>
            </a:r>
            <a:r>
              <a:rPr lang="en-US" altLang="ko-KR" sz="2800" b="1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002060"/>
                </a:solidFill>
              </a:rPr>
              <a:t>건설비가 높다</a:t>
            </a:r>
            <a:r>
              <a:rPr lang="en-US" altLang="ko-KR" sz="2800" b="1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002060"/>
                </a:solidFill>
              </a:rPr>
              <a:t>급준파 서지에 의한 절연 파괴 현상이 나타난다</a:t>
            </a:r>
            <a:r>
              <a:rPr lang="en-US" altLang="ko-KR" sz="2800" b="1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rgbClr val="002060"/>
                </a:solidFill>
              </a:rPr>
              <a:t>고장 파급이 광범위하다</a:t>
            </a:r>
            <a:r>
              <a:rPr lang="en-US" altLang="ko-KR" sz="3200" b="1" dirty="0">
                <a:solidFill>
                  <a:srgbClr val="002060"/>
                </a:solidFill>
              </a:rPr>
              <a:t>.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222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HY헤드라인M</vt:lpstr>
      <vt:lpstr>Century Gothic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전력설비02</dc:creator>
  <cp:lastModifiedBy>전력설비02</cp:lastModifiedBy>
  <cp:revision>8</cp:revision>
  <dcterms:created xsi:type="dcterms:W3CDTF">2017-05-16T01:01:49Z</dcterms:created>
  <dcterms:modified xsi:type="dcterms:W3CDTF">2017-05-16T02:15:05Z</dcterms:modified>
</cp:coreProperties>
</file>