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0" autoAdjust="0"/>
    <p:restoredTop sz="94660"/>
  </p:normalViewPr>
  <p:slideViewPr>
    <p:cSldViewPr>
      <p:cViewPr varScale="1">
        <p:scale>
          <a:sx n="110" d="100"/>
          <a:sy n="110" d="100"/>
        </p:scale>
        <p:origin x="-20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28E721-5511-4674-81FE-18DE55370F73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ACBC757-1817-4417-832C-4707CEE1A4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직류 송전 시스템</a:t>
            </a:r>
            <a:r>
              <a:rPr lang="en-US" altLang="ko-KR" dirty="0" smtClean="0"/>
              <a:t>(HVDC)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31415 </a:t>
            </a:r>
            <a:r>
              <a:rPr lang="ko-KR" altLang="en-US" dirty="0" smtClean="0">
                <a:solidFill>
                  <a:schemeClr val="tx1"/>
                </a:solidFill>
              </a:rPr>
              <a:t>엄상민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31416 </a:t>
            </a:r>
            <a:r>
              <a:rPr lang="ko-KR" altLang="en-US" dirty="0" smtClean="0">
                <a:solidFill>
                  <a:schemeClr val="tx1"/>
                </a:solidFill>
              </a:rPr>
              <a:t>오주영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HVDC</a:t>
            </a:r>
            <a:r>
              <a:rPr lang="ko-KR" altLang="en-US" dirty="0" smtClean="0"/>
              <a:t>의 정의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HVDC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HVDC</a:t>
            </a:r>
            <a:r>
              <a:rPr lang="ko-KR" altLang="en-US" dirty="0" smtClean="0"/>
              <a:t>의 추진 현황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92696"/>
            <a:ext cx="4251179" cy="1983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0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고압직류송전이란 전기송전방식의 하나로</a:t>
            </a:r>
            <a:r>
              <a:rPr lang="en-US" altLang="ko-KR" sz="2000" dirty="0"/>
              <a:t>, </a:t>
            </a:r>
            <a:r>
              <a:rPr lang="ko-KR" altLang="en-US" sz="2000" dirty="0"/>
              <a:t>발전소에서 발전되는 고압의 교류전력을 전력변환기를 이용해 효율성 높은 고압의 직류전력으로 바꿔서 송전한 후 원하는 지역에서 다시 전력변환기를 통해 교류전력으로 다시 변환시켜 공급하는 방식이다</a:t>
            </a:r>
            <a:r>
              <a:rPr lang="en-US" altLang="ko-KR" sz="2000" dirty="0" smtClean="0"/>
              <a:t>.</a:t>
            </a:r>
          </a:p>
          <a:p>
            <a:pPr marL="109728" indent="0">
              <a:buNone/>
            </a:pPr>
            <a:r>
              <a:rPr lang="en-US" altLang="ko-KR" sz="2000" dirty="0" smtClean="0"/>
              <a:t>                                      </a:t>
            </a:r>
            <a:r>
              <a:rPr lang="en-US" altLang="ko-KR" sz="2000" b="1" u="sng" dirty="0" smtClean="0">
                <a:solidFill>
                  <a:schemeClr val="accent2"/>
                </a:solidFill>
              </a:rPr>
              <a:t>AC</a:t>
            </a:r>
            <a:r>
              <a:rPr lang="ko-KR" altLang="en-US" sz="2000" b="1" u="sng" dirty="0" smtClean="0">
                <a:solidFill>
                  <a:schemeClr val="accent2"/>
                </a:solidFill>
              </a:rPr>
              <a:t>→</a:t>
            </a:r>
            <a:r>
              <a:rPr lang="en-US" altLang="ko-KR" sz="2000" b="1" u="sng" dirty="0" smtClean="0">
                <a:solidFill>
                  <a:schemeClr val="accent2"/>
                </a:solidFill>
              </a:rPr>
              <a:t>DC</a:t>
            </a:r>
            <a:r>
              <a:rPr lang="ko-KR" altLang="en-US" sz="2000" b="1" u="sng" dirty="0" smtClean="0">
                <a:solidFill>
                  <a:schemeClr val="accent2"/>
                </a:solidFill>
              </a:rPr>
              <a:t>→</a:t>
            </a:r>
            <a:r>
              <a:rPr lang="en-US" altLang="ko-KR" sz="2000" b="1" u="sng" dirty="0" smtClean="0">
                <a:solidFill>
                  <a:schemeClr val="accent2"/>
                </a:solidFill>
              </a:rPr>
              <a:t>AC</a:t>
            </a:r>
            <a:endParaRPr lang="en-US" altLang="ko-KR" sz="2000" b="1" u="sng" dirty="0">
              <a:solidFill>
                <a:schemeClr val="accent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HVDC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12035"/>
            <a:ext cx="7200800" cy="156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75610" y="4509120"/>
            <a:ext cx="10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CB : </a:t>
            </a:r>
            <a:r>
              <a:rPr lang="ko-KR" altLang="en-US" sz="1200" dirty="0" smtClean="0"/>
              <a:t>차단기</a:t>
            </a:r>
            <a:endParaRPr lang="en-US" altLang="ko-KR" sz="1200" dirty="0" smtClean="0"/>
          </a:p>
          <a:p>
            <a:r>
              <a:rPr lang="en-US" altLang="ko-KR" sz="1200" dirty="0" smtClean="0"/>
              <a:t>TR : </a:t>
            </a:r>
            <a:r>
              <a:rPr lang="ko-KR" altLang="en-US" sz="1200" dirty="0" smtClean="0"/>
              <a:t>변압기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46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경제적 요인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     1) </a:t>
            </a:r>
            <a:r>
              <a:rPr lang="ko-KR" altLang="en-US" sz="2400" dirty="0" smtClean="0"/>
              <a:t>낮은 투자비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가공 송전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케이블 송전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2) </a:t>
            </a:r>
            <a:r>
              <a:rPr lang="ko-KR" altLang="en-US" sz="2400" dirty="0" smtClean="0"/>
              <a:t>낮은 전력 손실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리액턴스</a:t>
            </a:r>
            <a:r>
              <a:rPr lang="ko-KR" altLang="en-US" sz="2400" dirty="0" smtClean="0"/>
              <a:t> 성분이 없음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                            </a:t>
            </a:r>
            <a:r>
              <a:rPr lang="ko-KR" altLang="en-US" sz="2400" dirty="0" smtClean="0"/>
              <a:t>장거리에 용이</a:t>
            </a:r>
            <a:endParaRPr lang="en-US" altLang="ko-KR" sz="2400" dirty="0"/>
          </a:p>
          <a:p>
            <a:r>
              <a:rPr lang="ko-KR" altLang="en-US" dirty="0" smtClean="0"/>
              <a:t>기술적 요인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   1)</a:t>
            </a:r>
            <a:r>
              <a:rPr lang="ko-KR" altLang="en-US" sz="2400" dirty="0" smtClean="0"/>
              <a:t>신속한 계통 제어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유효 전력의 제어가 용이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</a:t>
            </a:r>
            <a:r>
              <a:rPr lang="ko-KR" altLang="en-US" sz="2400" dirty="0" smtClean="0"/>
              <a:t>제어시스템에 다양한 기능 포함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2)</a:t>
            </a:r>
            <a:r>
              <a:rPr lang="ko-KR" altLang="en-US" sz="2400" dirty="0" err="1" smtClean="0"/>
              <a:t>역률의</a:t>
            </a:r>
            <a:r>
              <a:rPr lang="ko-KR" altLang="en-US" sz="2400" dirty="0" smtClean="0"/>
              <a:t> 개선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무효전력이 발생하지 않는다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</a:t>
            </a:r>
            <a:r>
              <a:rPr lang="ko-KR" altLang="en-US" sz="2400" dirty="0" err="1" smtClean="0"/>
              <a:t>역률이</a:t>
            </a:r>
            <a:r>
              <a:rPr lang="ko-KR" altLang="en-US" sz="2400" dirty="0" smtClean="0"/>
              <a:t> 항상 </a:t>
            </a:r>
            <a:r>
              <a:rPr lang="en-US" altLang="ko-KR" sz="2400" dirty="0" smtClean="0"/>
              <a:t>100%</a:t>
            </a:r>
            <a:r>
              <a:rPr lang="ko-KR" altLang="en-US" sz="2400" dirty="0" smtClean="0"/>
              <a:t>가 되어 송전 효율 향상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r>
              <a:rPr lang="en-US" altLang="ko-KR" sz="2400" dirty="0" smtClean="0"/>
              <a:t>     3)</a:t>
            </a:r>
            <a:r>
              <a:rPr lang="ko-KR" altLang="en-US" sz="2400" dirty="0" smtClean="0"/>
              <a:t>낮은 단락 전류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무효전력이 없어서 기타설비가 많이 요구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</a:t>
            </a:r>
            <a:r>
              <a:rPr lang="ko-KR" altLang="en-US" sz="2400" dirty="0" smtClean="0"/>
              <a:t>되지 않는다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    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HVDC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4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국내 추진</a:t>
            </a:r>
            <a:endParaRPr lang="en-US" altLang="ko-KR" sz="2800" b="1" dirty="0" smtClean="0"/>
          </a:p>
          <a:p>
            <a:pPr marL="0" indent="0">
              <a:buNone/>
            </a:pPr>
            <a:r>
              <a:rPr lang="en-US" altLang="ko-KR" sz="2000" dirty="0" smtClean="0"/>
              <a:t>LS</a:t>
            </a:r>
            <a:r>
              <a:rPr lang="ko-KR" altLang="en-US" sz="2000" dirty="0" smtClean="0"/>
              <a:t>전선은 </a:t>
            </a:r>
            <a:r>
              <a:rPr lang="en-US" altLang="ko-KR" sz="2000" dirty="0" smtClean="0"/>
              <a:t>2016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12/18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국내 최초로 육상</a:t>
            </a:r>
            <a:r>
              <a:rPr lang="en-US" altLang="ko-KR" sz="2000" dirty="0" smtClean="0"/>
              <a:t>HVDC </a:t>
            </a:r>
            <a:r>
              <a:rPr lang="ko-KR" altLang="en-US" sz="2000" dirty="0" smtClean="0"/>
              <a:t>사업에 </a:t>
            </a:r>
            <a:r>
              <a:rPr lang="en-US" altLang="ko-KR" sz="2000" dirty="0" smtClean="0"/>
              <a:t>1243</a:t>
            </a:r>
            <a:r>
              <a:rPr lang="ko-KR" altLang="en-US" sz="2000" dirty="0" smtClean="0"/>
              <a:t>억 원 규모의 </a:t>
            </a:r>
            <a:r>
              <a:rPr lang="en-US" altLang="ko-KR" sz="2000" dirty="0" smtClean="0"/>
              <a:t>HVDC </a:t>
            </a:r>
            <a:r>
              <a:rPr lang="ko-KR" altLang="en-US" sz="2000" dirty="0" smtClean="0"/>
              <a:t>케이블을 공급한다고 밝혔다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충남 서해안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충남 당진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경기도 평택 사이 </a:t>
            </a:r>
            <a:r>
              <a:rPr lang="en-US" altLang="ko-KR" sz="2000" dirty="0" smtClean="0"/>
              <a:t>35Km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HVDC </a:t>
            </a:r>
            <a:r>
              <a:rPr lang="ko-KR" altLang="en-US" sz="2000" dirty="0" smtClean="0"/>
              <a:t>지중 케이블로 연결하는 사업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HVDC</a:t>
            </a:r>
            <a:r>
              <a:rPr lang="ko-KR" altLang="en-US" dirty="0" smtClean="0"/>
              <a:t>의 추진 현황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57420"/>
              </p:ext>
            </p:extLst>
          </p:nvPr>
        </p:nvGraphicFramePr>
        <p:xfrm>
          <a:off x="4932040" y="6381328"/>
          <a:ext cx="6096000" cy="476672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4766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20202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202020"/>
                          </a:solidFill>
                          <a:effectLst/>
                          <a:latin typeface="굴림"/>
                        </a:rPr>
                        <a:t>서울</a:t>
                      </a:r>
                      <a:r>
                        <a:rPr lang="en-US" altLang="ko-KR" sz="1200" dirty="0">
                          <a:solidFill>
                            <a:srgbClr val="202020"/>
                          </a:solidFill>
                          <a:effectLst/>
                          <a:latin typeface="굴림"/>
                        </a:rPr>
                        <a:t>=</a:t>
                      </a:r>
                      <a:r>
                        <a:rPr lang="ko-KR" altLang="en-US" sz="1200" dirty="0">
                          <a:solidFill>
                            <a:srgbClr val="202020"/>
                          </a:solidFill>
                          <a:effectLst/>
                          <a:latin typeface="굴림"/>
                        </a:rPr>
                        <a:t>국제뉴스</a:t>
                      </a:r>
                      <a:r>
                        <a:rPr lang="en-US" altLang="ko-KR" sz="1200" dirty="0">
                          <a:solidFill>
                            <a:srgbClr val="202020"/>
                          </a:solidFill>
                          <a:effectLst/>
                          <a:latin typeface="굴림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rgbClr val="202020"/>
                          </a:solidFill>
                          <a:effectLst/>
                          <a:latin typeface="굴림"/>
                        </a:rPr>
                        <a:t>김민재 기자</a:t>
                      </a:r>
                    </a:p>
                  </a:txBody>
                  <a:tcPr marL="0" marR="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57200" y="3861048"/>
            <a:ext cx="8229600" cy="19728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800" b="1" dirty="0" smtClean="0"/>
              <a:t>해</a:t>
            </a:r>
            <a:r>
              <a:rPr lang="ko-KR" altLang="en-US" sz="2800" b="1" dirty="0"/>
              <a:t>외</a:t>
            </a:r>
            <a:r>
              <a:rPr lang="ko-KR" altLang="en-US" sz="2800" b="1" dirty="0" smtClean="0"/>
              <a:t> 추진</a:t>
            </a:r>
            <a:endParaRPr lang="en-US" altLang="ko-KR" sz="2800" b="1" dirty="0" smtClean="0"/>
          </a:p>
          <a:p>
            <a:pPr marL="0" indent="0">
              <a:buFont typeface="Arial" pitchFamily="34" charset="0"/>
              <a:buNone/>
            </a:pPr>
            <a:r>
              <a:rPr lang="ko-KR" altLang="en-US" sz="2000" dirty="0"/>
              <a:t>유럽처럼 대륙 전체를 </a:t>
            </a:r>
            <a:r>
              <a:rPr lang="ko-KR" altLang="en-US" sz="2000" dirty="0" err="1"/>
              <a:t>전력망으로</a:t>
            </a:r>
            <a:r>
              <a:rPr lang="ko-KR" altLang="en-US" sz="2000" dirty="0"/>
              <a:t> 연결하거나 중국</a:t>
            </a:r>
            <a:r>
              <a:rPr lang="en-US" altLang="ko-KR" sz="2000" dirty="0"/>
              <a:t>, </a:t>
            </a:r>
            <a:r>
              <a:rPr lang="ko-KR" altLang="en-US" sz="2000" dirty="0"/>
              <a:t>인도</a:t>
            </a:r>
            <a:r>
              <a:rPr lang="en-US" altLang="ko-KR" sz="2000" dirty="0"/>
              <a:t>, </a:t>
            </a:r>
            <a:r>
              <a:rPr lang="ko-KR" altLang="en-US" sz="2000" dirty="0"/>
              <a:t>브라질과 같이 면적이 큰 국가에서 장거리 송전을 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유럽 해상풍력발전단지와 아프리카 사하라 태양광발전단지와 같은 </a:t>
            </a:r>
            <a:r>
              <a:rPr lang="ko-KR" altLang="en-US" sz="2000" dirty="0" err="1"/>
              <a:t>신재생에너지</a:t>
            </a:r>
            <a:r>
              <a:rPr lang="ko-KR" altLang="en-US" sz="2000" dirty="0"/>
              <a:t> 단지를 연결하는 슈퍼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사업에 </a:t>
            </a:r>
            <a:r>
              <a:rPr lang="en-US" altLang="ko-KR" sz="2000" dirty="0"/>
              <a:t>HVDC</a:t>
            </a:r>
            <a:r>
              <a:rPr lang="ko-KR" altLang="en-US" sz="2000" dirty="0"/>
              <a:t>가 적극 활용될 예정</a:t>
            </a:r>
          </a:p>
          <a:p>
            <a:pPr marL="0" indent="0">
              <a:buFont typeface="Wingdings 3"/>
              <a:buNone/>
            </a:pPr>
            <a:endParaRPr lang="en-US" altLang="ko-KR" sz="2000" dirty="0" smtClean="0"/>
          </a:p>
          <a:p>
            <a:pPr marL="0" indent="0">
              <a:buFont typeface="Wingdings 3"/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373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8425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06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</TotalTime>
  <Words>234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직류 송전 시스템(HVDC)</vt:lpstr>
      <vt:lpstr>목 차</vt:lpstr>
      <vt:lpstr>HVDC의 정의</vt:lpstr>
      <vt:lpstr>HVDC의 특징</vt:lpstr>
      <vt:lpstr>HVDC의 추진 현황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전기5</dc:creator>
  <cp:lastModifiedBy>전기5</cp:lastModifiedBy>
  <cp:revision>8</cp:revision>
  <dcterms:created xsi:type="dcterms:W3CDTF">2017-05-16T00:52:49Z</dcterms:created>
  <dcterms:modified xsi:type="dcterms:W3CDTF">2017-05-16T02:10:34Z</dcterms:modified>
</cp:coreProperties>
</file>