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71E3D0E-9EF3-4A52-B082-88613FCECBB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B266160-3C2A-4309-BC14-B8B845F2CE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941119&amp;ref=y" TargetMode="External"/><Relationship Id="rId3" Type="http://schemas.openxmlformats.org/officeDocument/2006/relationships/hyperlink" Target="http://terms.naver.com/entry.nhn?docId=941101&amp;ref=y" TargetMode="External"/><Relationship Id="rId7" Type="http://schemas.openxmlformats.org/officeDocument/2006/relationships/hyperlink" Target="http://terms.naver.com/entry.nhn?docId=945152&amp;ref=y" TargetMode="External"/><Relationship Id="rId2" Type="http://schemas.openxmlformats.org/officeDocument/2006/relationships/hyperlink" Target="http://terms.naver.com/entry.nhn?docId=941077&amp;ref=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rms.naver.com/entry.nhn?docId=944073&amp;ref=y" TargetMode="External"/><Relationship Id="rId5" Type="http://schemas.openxmlformats.org/officeDocument/2006/relationships/hyperlink" Target="http://terms.naver.com/entry.nhn?docId=941071&amp;ref=y" TargetMode="External"/><Relationship Id="rId4" Type="http://schemas.openxmlformats.org/officeDocument/2006/relationships/hyperlink" Target="http://terms.naver.com/entry.nhn?docId=941087&amp;ref=y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183880" cy="2232248"/>
          </a:xfrm>
        </p:spPr>
        <p:txBody>
          <a:bodyPr/>
          <a:lstStyle/>
          <a:p>
            <a:pPr algn="ctr"/>
            <a:r>
              <a:rPr lang="ko-KR" altLang="en-US" dirty="0" smtClean="0"/>
              <a:t>안녕하십니까 </a:t>
            </a:r>
            <a:r>
              <a:rPr lang="ko-KR" altLang="en-US" dirty="0" err="1" smtClean="0"/>
              <a:t>한조</a:t>
            </a:r>
            <a:r>
              <a:rPr lang="ko-KR" altLang="en-US" dirty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저희는 초전도 현상에 대해 준비했습니다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9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초전도 현상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620688"/>
            <a:ext cx="8183880" cy="409761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900" b="1" dirty="0" smtClean="0"/>
              <a:t>초전도란 전기가 흐를 때 저항이 </a:t>
            </a:r>
            <a:r>
              <a:rPr lang="en-US" altLang="ko" sz="1900" b="1" dirty="0" smtClean="0"/>
              <a:t>0</a:t>
            </a:r>
            <a:r>
              <a:rPr lang="ko-KR" altLang="en-US" sz="1900" b="1" dirty="0" smtClean="0"/>
              <a:t>이 되어 아무 손실 없이 전기가 </a:t>
            </a:r>
            <a:r>
              <a:rPr lang="en-US" altLang="ko" sz="1900" b="1" dirty="0" smtClean="0"/>
              <a:t>100% </a:t>
            </a:r>
            <a:r>
              <a:rPr lang="ko-KR" altLang="en-US" sz="1900" b="1" dirty="0" smtClean="0"/>
              <a:t>모두 흐르는 것을 말합니다</a:t>
            </a:r>
            <a:r>
              <a:rPr lang="en-US" altLang="ko" sz="1900" b="1" dirty="0" smtClean="0"/>
              <a:t>.</a:t>
            </a:r>
            <a:endParaRPr lang="ko" altLang="en-US" sz="1900" b="1" dirty="0" smtClean="0"/>
          </a:p>
          <a:p>
            <a:pPr marL="0" indent="0">
              <a:buNone/>
            </a:pPr>
            <a:r>
              <a:rPr lang="ko" altLang="en-US" sz="1900" b="1" dirty="0" smtClean="0"/>
              <a:t>   </a:t>
            </a:r>
            <a:r>
              <a:rPr lang="ko-KR" altLang="en-US" sz="1900" b="1" dirty="0" smtClean="0"/>
              <a:t>그러나 </a:t>
            </a:r>
            <a:r>
              <a:rPr lang="ko-KR" altLang="en-US" sz="1900" b="1" dirty="0"/>
              <a:t>전기가 흐르는 전선을 잡아보면 대개는 따뜻하게 </a:t>
            </a:r>
            <a:r>
              <a:rPr lang="ko-KR" altLang="en-US" sz="1900" b="1" dirty="0" smtClean="0"/>
              <a:t>느껴지지요</a:t>
            </a:r>
            <a:r>
              <a:rPr lang="en-US" altLang="ko" sz="1900" b="1" dirty="0" smtClean="0"/>
              <a:t>?</a:t>
            </a:r>
            <a:endParaRPr lang="ko" altLang="en-US" sz="1900" b="1" dirty="0" smtClean="0"/>
          </a:p>
          <a:p>
            <a:pPr marL="0" indent="0">
              <a:buNone/>
            </a:pPr>
            <a:r>
              <a:rPr lang="ko" altLang="en-US" sz="1900" b="1" dirty="0"/>
              <a:t> </a:t>
            </a:r>
            <a:r>
              <a:rPr lang="ko" altLang="en-US" sz="1900" b="1" dirty="0" smtClean="0"/>
              <a:t>  </a:t>
            </a:r>
            <a:r>
              <a:rPr lang="ko-KR" altLang="en-US" sz="1900" b="1" dirty="0" smtClean="0"/>
              <a:t>이것은 전기가 흐를 때 저항 즉 전기의 흐름을 방해하여 열이 생겨서 </a:t>
            </a:r>
            <a:endParaRPr lang="en-US" altLang="ko-KR" sz="1900" b="1" dirty="0" smtClean="0"/>
          </a:p>
          <a:p>
            <a:pPr marL="0" indent="0">
              <a:buNone/>
            </a:pPr>
            <a:r>
              <a:rPr lang="en-US" altLang="ko-KR" sz="1900" b="1" dirty="0"/>
              <a:t> </a:t>
            </a:r>
            <a:r>
              <a:rPr lang="en-US" altLang="ko-KR" sz="1900" b="1" dirty="0" smtClean="0"/>
              <a:t>  </a:t>
            </a:r>
            <a:r>
              <a:rPr lang="ko-KR" altLang="en-US" sz="1900" b="1" dirty="0" smtClean="0"/>
              <a:t>즉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전기가 </a:t>
            </a:r>
            <a:r>
              <a:rPr lang="en-US" altLang="ko" sz="1900" b="1" dirty="0"/>
              <a:t>100% </a:t>
            </a:r>
            <a:r>
              <a:rPr lang="ko-KR" altLang="en-US" sz="1900" b="1" dirty="0"/>
              <a:t>다 흐르지 못하고 열로 손실을 보는 것입니다</a:t>
            </a:r>
            <a:r>
              <a:rPr lang="en-US" altLang="ko" sz="19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처음 </a:t>
            </a:r>
            <a:r>
              <a:rPr lang="ko-KR" altLang="en-US" sz="2000" b="1" dirty="0"/>
              <a:t>발견했을 때는 영하 </a:t>
            </a:r>
            <a:r>
              <a:rPr lang="en-US" altLang="ko" sz="2000" b="1" dirty="0"/>
              <a:t>200</a:t>
            </a:r>
            <a:r>
              <a:rPr lang="ko-KR" altLang="en-US" sz="2000" b="1" dirty="0"/>
              <a:t>도가 넘는 극저온에서만 초전도 현상이 발생하는 것으로 알았는데</a:t>
            </a:r>
          </a:p>
          <a:p>
            <a:pPr marL="0" indent="0">
              <a:buNone/>
            </a:pPr>
            <a:r>
              <a:rPr lang="ko" altLang="en-US" sz="2000" b="1" dirty="0" smtClean="0"/>
              <a:t>   </a:t>
            </a:r>
            <a:r>
              <a:rPr lang="ko-KR" altLang="en-US" sz="2000" b="1" dirty="0" smtClean="0"/>
              <a:t>점차 </a:t>
            </a:r>
            <a:r>
              <a:rPr lang="ko-KR" altLang="en-US" sz="2000" b="1" dirty="0"/>
              <a:t>연구를 하다 보니 온도가 높아도 초전도 현상이 일어난다는 것을 </a:t>
            </a:r>
            <a:r>
              <a:rPr lang="ko-KR" altLang="en-US" sz="2000" b="1" dirty="0" smtClean="0"/>
              <a:t>         알게 </a:t>
            </a:r>
            <a:r>
              <a:rPr lang="ko-KR" altLang="en-US" sz="2000" b="1" dirty="0"/>
              <a:t>되었습니다</a:t>
            </a:r>
            <a:r>
              <a:rPr lang="en-US" altLang="ko" sz="2000" b="1" dirty="0"/>
              <a:t>.</a:t>
            </a:r>
            <a:endParaRPr lang="ko" altLang="en-US" sz="2000" b="1" dirty="0"/>
          </a:p>
          <a:p>
            <a:endParaRPr lang="en-US" altLang="ko" sz="2000" b="1" dirty="0" smtClean="0"/>
          </a:p>
          <a:p>
            <a:r>
              <a:rPr lang="ko-KR" altLang="en-US" sz="2000" b="1" dirty="0" smtClean="0"/>
              <a:t>박용기 박사는 </a:t>
            </a:r>
            <a:r>
              <a:rPr lang="en-US" altLang="ko" sz="2000" b="1" dirty="0" smtClean="0"/>
              <a:t>"</a:t>
            </a:r>
            <a:r>
              <a:rPr lang="ko-KR" altLang="en-US" sz="2000" b="1" dirty="0"/>
              <a:t>고온초전도 는 궁극적으로 인류의 삶을 근본적으로 뒤바꿀 미래 기술</a:t>
            </a:r>
            <a:r>
              <a:rPr lang="en-US" altLang="ko" sz="2000" b="1" dirty="0"/>
              <a:t>"</a:t>
            </a:r>
            <a:r>
              <a:rPr lang="ko-KR" altLang="en-US" sz="2000" b="1" dirty="0"/>
              <a:t>이라며 </a:t>
            </a:r>
            <a:r>
              <a:rPr lang="en-US" altLang="ko" sz="2000" b="1" dirty="0"/>
              <a:t>"</a:t>
            </a:r>
            <a:r>
              <a:rPr lang="ko-KR" altLang="en-US" sz="2000" b="1" dirty="0" smtClean="0"/>
              <a:t>깨끗한 </a:t>
            </a:r>
            <a:r>
              <a:rPr lang="ko-KR" altLang="en-US" sz="2000" b="1" dirty="0"/>
              <a:t>에너지</a:t>
            </a:r>
            <a:r>
              <a:rPr lang="en-US" altLang="ko" sz="2000" b="1" dirty="0"/>
              <a:t>, </a:t>
            </a:r>
            <a:r>
              <a:rPr lang="ko-KR" altLang="en-US" sz="2000" b="1" dirty="0"/>
              <a:t>더 빠른 수송수단</a:t>
            </a:r>
            <a:r>
              <a:rPr lang="en-US" altLang="ko" sz="2000" b="1" dirty="0"/>
              <a:t>, </a:t>
            </a:r>
            <a:r>
              <a:rPr lang="ko-KR" altLang="en-US" sz="2000" b="1" dirty="0"/>
              <a:t>더 빠른 컴퓨터 </a:t>
            </a:r>
            <a:r>
              <a:rPr lang="ko-KR" altLang="en-US" sz="2000" b="1" dirty="0" smtClean="0"/>
              <a:t>개발 등에 </a:t>
            </a:r>
            <a:r>
              <a:rPr lang="ko-KR" altLang="en-US" sz="2000" b="1" dirty="0"/>
              <a:t>모두 응용 될 수 있다</a:t>
            </a:r>
            <a:r>
              <a:rPr lang="en-US" altLang="ko" sz="2000" b="1" dirty="0"/>
              <a:t>"</a:t>
            </a:r>
            <a:r>
              <a:rPr lang="ko-KR" altLang="en-US" sz="2000" b="1" dirty="0"/>
              <a:t>고 말했다</a:t>
            </a:r>
            <a:r>
              <a:rPr lang="en-US" altLang="ko" sz="2000" b="1" dirty="0"/>
              <a:t>. </a:t>
            </a:r>
            <a:r>
              <a:rPr lang="ko-KR" altLang="en-US" sz="2000" b="1" dirty="0"/>
              <a:t>국내서 개발중인 고온초전도 응용제품은 초고감도의 초전도 양자간섭장치 </a:t>
            </a:r>
            <a:r>
              <a:rPr lang="en-US" altLang="ko" sz="2000" b="1" dirty="0"/>
              <a:t>(SQUID)</a:t>
            </a:r>
            <a:r>
              <a:rPr lang="ko-KR" altLang="en-US" sz="2000" b="1" dirty="0"/>
              <a:t>와 초전도 필터</a:t>
            </a:r>
            <a:r>
              <a:rPr lang="en-US" altLang="ko" sz="2000" b="1" dirty="0"/>
              <a:t>,</a:t>
            </a:r>
            <a:r>
              <a:rPr lang="ko-KR" altLang="en-US" sz="2000" b="1" dirty="0"/>
              <a:t> 초전도 전선 개발 등 크게 </a:t>
            </a:r>
            <a:r>
              <a:rPr lang="ko-KR" altLang="en-US" sz="2000" b="1" dirty="0" err="1" smtClean="0"/>
              <a:t>세갈래로</a:t>
            </a:r>
            <a:r>
              <a:rPr lang="ko-KR" altLang="en-US" sz="2000" b="1" dirty="0" smtClean="0"/>
              <a:t> 나뉘어 </a:t>
            </a:r>
            <a:r>
              <a:rPr lang="ko-KR" altLang="en-US" sz="2000" b="1" dirty="0"/>
              <a:t>진행되고 있다</a:t>
            </a:r>
            <a:r>
              <a:rPr lang="en-US" altLang="ko" sz="2000" b="1" dirty="0"/>
              <a:t>. </a:t>
            </a:r>
            <a:endParaRPr lang="ko" altLang="en-US" sz="2000" b="1" dirty="0"/>
          </a:p>
          <a:p>
            <a:endParaRPr lang="ko" altLang="en-US" sz="1900" b="1" dirty="0"/>
          </a:p>
          <a:p>
            <a:endParaRPr lang="ko" altLang="en-US" sz="1900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38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초전도 필터와 초전도 전선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  <a:effectLst/>
              </a:rPr>
              <a:t>초전도필터</a:t>
            </a:r>
            <a:r>
              <a:rPr lang="ko-KR" altLang="en-US" b="1" dirty="0" smtClean="0">
                <a:effectLst/>
              </a:rPr>
              <a:t>는 휴대폰의 기지국에 들어가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원하는 주파수를 정확하게 걸러주는 역할을 한다</a:t>
            </a:r>
            <a:r>
              <a:rPr lang="en-US" altLang="ko-KR" b="1" dirty="0" smtClean="0">
                <a:effectLst/>
              </a:rPr>
              <a:t>. </a:t>
            </a:r>
            <a:r>
              <a:rPr lang="ko-KR" altLang="en-US" b="1" dirty="0" smtClean="0">
                <a:effectLst/>
              </a:rPr>
              <a:t>초전도 필터를 쓰면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현재 중계기의 수를 </a:t>
            </a:r>
            <a:r>
              <a:rPr lang="en-US" altLang="ko-KR" b="1" dirty="0" smtClean="0">
                <a:effectLst/>
              </a:rPr>
              <a:t>20∼ 30%</a:t>
            </a:r>
            <a:r>
              <a:rPr lang="ko-KR" altLang="en-US" b="1" dirty="0" smtClean="0">
                <a:effectLst/>
              </a:rPr>
              <a:t>이상 줄여줄 수 있을 것으로 예상되고 있다</a:t>
            </a:r>
            <a:r>
              <a:rPr lang="en-US" altLang="ko-KR" b="1" dirty="0" smtClean="0">
                <a:effectLst/>
              </a:rPr>
              <a:t>. </a:t>
            </a:r>
            <a:r>
              <a:rPr lang="ko-KR" altLang="en-US" b="1" dirty="0" smtClean="0">
                <a:effectLst/>
              </a:rPr>
              <a:t>삼성종합기술원 등에 서 연구가 활발하다</a:t>
            </a:r>
            <a:r>
              <a:rPr lang="en-US" altLang="ko-KR" b="1" dirty="0" smtClean="0">
                <a:effectLst/>
              </a:rPr>
              <a:t>. 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/>
            </a:r>
            <a:br>
              <a:rPr lang="en-US" altLang="ko-KR" b="1" dirty="0" smtClean="0">
                <a:effectLst/>
              </a:rPr>
            </a:br>
            <a:r>
              <a:rPr lang="ko-KR" altLang="en-US" b="1" u="sng" dirty="0" smtClean="0">
                <a:solidFill>
                  <a:srgbClr val="FF0000"/>
                </a:solidFill>
                <a:effectLst/>
              </a:rPr>
              <a:t>초전도전선</a:t>
            </a:r>
            <a:r>
              <a:rPr lang="ko-KR" altLang="en-US" b="1" dirty="0" smtClean="0">
                <a:effectLst/>
              </a:rPr>
              <a:t>은 궁극적으로 에너지 손실 없이 전기를 보내거나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고효율의 발전기와 모터를 만드는데 목적이 있다</a:t>
            </a:r>
            <a:r>
              <a:rPr lang="en-US" altLang="ko-KR" b="1" dirty="0" smtClean="0">
                <a:effectLst/>
              </a:rPr>
              <a:t>. </a:t>
            </a:r>
            <a:r>
              <a:rPr lang="ko-KR" altLang="en-US" b="1" dirty="0" smtClean="0">
                <a:effectLst/>
              </a:rPr>
              <a:t>가늘고 길게 뽑아내면서도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부스러지지 않는 재료를 </a:t>
            </a:r>
            <a:r>
              <a:rPr lang="ko-KR" altLang="en-US" b="1" dirty="0" err="1" smtClean="0">
                <a:effectLst/>
              </a:rPr>
              <a:t>만드는게</a:t>
            </a:r>
            <a:r>
              <a:rPr lang="ko-KR" altLang="en-US" b="1" dirty="0" smtClean="0">
                <a:effectLst/>
              </a:rPr>
              <a:t> 관건</a:t>
            </a:r>
            <a:r>
              <a:rPr lang="en-US" altLang="ko-KR" b="1" dirty="0" smtClean="0">
                <a:effectLst/>
              </a:rPr>
              <a:t>. </a:t>
            </a:r>
            <a:r>
              <a:rPr lang="ko-KR" altLang="en-US" b="1" dirty="0" smtClean="0">
                <a:effectLst/>
              </a:rPr>
              <a:t>현재 일본에선 이미 길이 </a:t>
            </a:r>
            <a:r>
              <a:rPr lang="en-US" altLang="ko-KR" b="1" dirty="0" smtClean="0">
                <a:effectLst/>
              </a:rPr>
              <a:t>2㎞</a:t>
            </a:r>
            <a:r>
              <a:rPr lang="ko-KR" altLang="en-US" b="1" dirty="0" smtClean="0">
                <a:effectLst/>
              </a:rPr>
              <a:t>의 초전도전선이 개발됐으며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미국에서는 소형 초전도 모터로 강력한 고속 정을 만드는 연구를 진행하고 있다</a:t>
            </a:r>
            <a:r>
              <a:rPr lang="en-US" altLang="ko-KR" b="1" dirty="0" smtClean="0">
                <a:effectLst/>
              </a:rPr>
              <a:t>. </a:t>
            </a:r>
            <a:r>
              <a:rPr lang="ko-KR" altLang="en-US" b="1" dirty="0" smtClean="0">
                <a:effectLst/>
              </a:rPr>
              <a:t>국내에서는 한국기계연구 원이 </a:t>
            </a:r>
            <a:r>
              <a:rPr lang="en-US" altLang="ko-KR" b="1" dirty="0" smtClean="0">
                <a:effectLst/>
              </a:rPr>
              <a:t>100m</a:t>
            </a:r>
            <a:r>
              <a:rPr lang="ko-KR" altLang="en-US" b="1" dirty="0" smtClean="0">
                <a:effectLst/>
              </a:rPr>
              <a:t>급의 선재 개발에 성공한 상태</a:t>
            </a:r>
            <a:r>
              <a:rPr lang="en-US" altLang="ko-KR" b="1" dirty="0" smtClean="0">
                <a:effectLst/>
              </a:rPr>
              <a:t>. </a:t>
            </a:r>
            <a:r>
              <a:rPr lang="ko-KR" altLang="en-US" b="1" dirty="0" smtClean="0">
                <a:effectLst/>
              </a:rPr>
              <a:t>초전도 전선을 쓰면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전기저항이 없으므로 도심의 지하 송전케이블을 기존의 </a:t>
            </a:r>
            <a:r>
              <a:rPr lang="en-US" altLang="ko-KR" b="1" dirty="0" smtClean="0">
                <a:effectLst/>
              </a:rPr>
              <a:t>6</a:t>
            </a:r>
            <a:r>
              <a:rPr lang="ko-KR" altLang="en-US" b="1" dirty="0" smtClean="0">
                <a:effectLst/>
              </a:rPr>
              <a:t>분의 </a:t>
            </a:r>
            <a:r>
              <a:rPr lang="en-US" altLang="ko-KR" b="1" dirty="0" smtClean="0">
                <a:effectLst/>
              </a:rPr>
              <a:t>1</a:t>
            </a:r>
            <a:r>
              <a:rPr lang="ko-KR" altLang="en-US" b="1" dirty="0" smtClean="0">
                <a:effectLst/>
              </a:rPr>
              <a:t>크기로 </a:t>
            </a:r>
            <a:r>
              <a:rPr lang="ko-KR" altLang="en-US" b="1" dirty="0" err="1" smtClean="0">
                <a:effectLst/>
              </a:rPr>
              <a:t>만드는게</a:t>
            </a:r>
            <a:r>
              <a:rPr lang="ko-KR" altLang="en-US" b="1" dirty="0" smtClean="0">
                <a:effectLst/>
              </a:rPr>
              <a:t> 가능해진다</a:t>
            </a:r>
            <a:r>
              <a:rPr lang="en-US" altLang="ko-KR" b="1" dirty="0" smtClean="0">
                <a:effectLst/>
              </a:rPr>
              <a:t>. 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/>
            </a:r>
            <a:br>
              <a:rPr lang="en-US" altLang="ko-KR" b="1" dirty="0" smtClean="0">
                <a:effectLst/>
              </a:rPr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72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4941168"/>
            <a:ext cx="5040560" cy="105156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자기부상 열차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400" b="1" dirty="0">
                <a:hlinkClick r:id="rId2"/>
              </a:rPr>
              <a:t>자석</a:t>
            </a:r>
            <a:r>
              <a:rPr lang="ko-KR" altLang="en-US" sz="1400" b="1" dirty="0"/>
              <a:t>은 같은 극끼리 미는 힘이 작용한다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 원리를 이용하여 열차 바닥과 선로를 같은 극의 자석으로 만들어 열차가 뜨게 한 것이 자기 부상 열차이다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열차가 선로 위를 뜬 채로 움직이면 마찰이 없으므로 매우 고속으로 달릴 수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그러나 수백 톤이 넘는 열차를 띄우려면 엄청나게 강한 자석이 필요하다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이렇게 강한 자석을 만들려면 쇠막대를 코일로 감아서 높은 </a:t>
            </a:r>
            <a:r>
              <a:rPr lang="ko-KR" altLang="en-US" sz="1400" b="1" dirty="0">
                <a:hlinkClick r:id="rId3"/>
              </a:rPr>
              <a:t>전류</a:t>
            </a:r>
            <a:r>
              <a:rPr lang="ko-KR" altLang="en-US" sz="1400" b="1" dirty="0"/>
              <a:t>를 흘려 보내야 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그러나 이렇게 높은 전류를 흘려 보내면 코일이 모두 녹아 버린다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이러한 문제를 해결하기 위하여 사용하는 것이 초전도 자석이다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초전도 자석에 사용된 코일은 </a:t>
            </a:r>
            <a:r>
              <a:rPr lang="ko-KR" altLang="en-US" sz="1400" b="1" dirty="0">
                <a:hlinkClick r:id="rId4"/>
              </a:rPr>
              <a:t>저항</a:t>
            </a:r>
            <a:r>
              <a:rPr lang="ko-KR" altLang="en-US" sz="1400" b="1" dirty="0"/>
              <a:t>이 거의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에 가깝다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아무리 높은 전류를 흘려 보내도 저항이 거의 없으므로 코일에 열이 발생하지 않고 이 때문에 기차를 띄울 수 있는 강한 전자석을 만들 수 있다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전류의 방향을 바꾸면 자석의 극도 바뀐다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이러한 원리를 적용하여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열차에 설치된 자석과 선로는 같은 극이지만 열차 앞의 선로는 다른 극의 자석이다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열차는 다른 극의 자석에 이끌려 앞으로 움직이고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열차가 그 위로 오면 바로 극이 같아져 밑으로 떨어지지 않는다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초전도 자석은 병원에서도 많이 이용된다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뇌수술을 받는 환자들은 </a:t>
            </a:r>
            <a:r>
              <a:rPr lang="ko-KR" altLang="en-US" sz="1400" b="1" dirty="0">
                <a:hlinkClick r:id="rId5"/>
              </a:rPr>
              <a:t>자기 공명 영상 장치</a:t>
            </a:r>
            <a:r>
              <a:rPr lang="en-US" altLang="ko-KR" sz="1400" b="1" dirty="0"/>
              <a:t>(MRI)</a:t>
            </a:r>
            <a:r>
              <a:rPr lang="ko-KR" altLang="en-US" sz="1400" b="1" dirty="0"/>
              <a:t>로 사진을 많이 찍는다</a:t>
            </a:r>
            <a:r>
              <a:rPr lang="en-US" altLang="ko-KR" sz="1400" b="1" dirty="0"/>
              <a:t>. MRI</a:t>
            </a:r>
            <a:r>
              <a:rPr lang="ko-KR" altLang="en-US" sz="1400" b="1" dirty="0"/>
              <a:t>는 사실 초전도 자석 덩어리이다</a:t>
            </a:r>
            <a:r>
              <a:rPr lang="en-US" altLang="ko-KR" sz="1400" b="1" dirty="0"/>
              <a:t>. MRI </a:t>
            </a:r>
            <a:r>
              <a:rPr lang="ko-KR" altLang="en-US" sz="1400" b="1" dirty="0"/>
              <a:t>안에서는 네 겹으로 이루어진 초전도 자석이 환자를 꽁꽁 둘러싸고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자석이 </a:t>
            </a:r>
            <a:r>
              <a:rPr lang="ko-KR" altLang="en-US" sz="1400" b="1" dirty="0">
                <a:hlinkClick r:id="rId6"/>
              </a:rPr>
              <a:t>자기장</a:t>
            </a:r>
            <a:r>
              <a:rPr lang="ko-KR" altLang="en-US" sz="1400" b="1" dirty="0"/>
              <a:t>을 형성하면 환자의 몸에 있는 </a:t>
            </a:r>
            <a:r>
              <a:rPr lang="ko-KR" altLang="en-US" sz="1400" b="1" dirty="0">
                <a:hlinkClick r:id="rId7"/>
              </a:rPr>
              <a:t>수소</a:t>
            </a:r>
            <a:r>
              <a:rPr lang="ko-KR" altLang="en-US" sz="1400" b="1" dirty="0"/>
              <a:t> 이온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플러스 </a:t>
            </a:r>
            <a:r>
              <a:rPr lang="ko-KR" altLang="en-US" sz="1400" b="1" dirty="0">
                <a:hlinkClick r:id="rId8"/>
              </a:rPr>
              <a:t>전하</a:t>
            </a:r>
            <a:r>
              <a:rPr lang="ko-KR" altLang="en-US" sz="1400" b="1" dirty="0"/>
              <a:t>를 띠고 있다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 자성을 띤다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환자의 몸이 약한 자석으로 바뀌는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 모습을 사진으로 찍은 것이 </a:t>
            </a:r>
            <a:r>
              <a:rPr lang="en-US" altLang="ko-KR" sz="1400" b="1" dirty="0"/>
              <a:t>MRI</a:t>
            </a:r>
            <a:r>
              <a:rPr lang="ko-KR" altLang="en-US" sz="1400" b="1" dirty="0"/>
              <a:t>이다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95530"/>
            <a:ext cx="3422873" cy="205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4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3848" y="2708920"/>
            <a:ext cx="2448272" cy="936104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</TotalTime>
  <Words>425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모양</vt:lpstr>
      <vt:lpstr>안녕하십니까 한조 입니다. 저희는 초전도 현상에 대해 준비했습니다.</vt:lpstr>
      <vt:lpstr>초전도 현상</vt:lpstr>
      <vt:lpstr>초전도 필터와 초전도 전선</vt:lpstr>
      <vt:lpstr>자기부상 열차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전기4</dc:creator>
  <cp:lastModifiedBy>전기4</cp:lastModifiedBy>
  <cp:revision>4</cp:revision>
  <dcterms:created xsi:type="dcterms:W3CDTF">2017-05-16T01:49:01Z</dcterms:created>
  <dcterms:modified xsi:type="dcterms:W3CDTF">2017-05-16T02:24:01Z</dcterms:modified>
</cp:coreProperties>
</file>