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1" r:id="rId15"/>
  </p:sldMasterIdLst>
  <p:notesMasterIdLst>
    <p:notesMasterId r:id="rId19"/>
  </p:notesMasterIdLst>
  <p:handoutMasterIdLst>
    <p:handoutMasterId r:id="rId17"/>
  </p:handoutMasterIdLst>
  <p:sldIdLst>
    <p:sldId id="256" r:id="rId21"/>
    <p:sldId id="258" r:id="rId23"/>
    <p:sldId id="259" r:id="rId25"/>
    <p:sldId id="260" r:id="rId26"/>
    <p:sldId id="261" r:id="rId28"/>
    <p:sldId id="262" r:id="rId30"/>
    <p:sldId id="263" r:id="rId32"/>
    <p:sldId id="264" r:id="rId33"/>
  </p:sldIdLst>
  <p:sldSz cx="9144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7" userDrawn="0">
          <p15:clr>
            <a:srgbClr val="A4A3A4"/>
          </p15:clr>
        </p15:guide>
        <p15:guide id="2" pos="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2FDF7"/>
    <a:srgbClr val="800040"/>
    <a:srgbClr val="FF0080"/>
    <a:srgbClr val="5D7E9D"/>
    <a:srgbClr val="191919"/>
    <a:srgbClr val="8000FF"/>
    <a:srgbClr val="00FF80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21172" autoAdjust="0"/>
    <p:restoredTop sz="91734" autoAdjust="0"/>
  </p:normalViewPr>
  <p:slideViewPr>
    <p:cSldViewPr snapToGrid="1" snapToObjects="1">
      <p:cViewPr>
        <p:scale>
          <a:sx n="100" d="100"/>
          <a:sy n="100" d="100"/>
        </p:scale>
        <p:origin x="-1860" y="-402"/>
      </p:cViewPr>
      <p:guideLst>
        <p:guide orient="horz" pos="431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handoutMaster" Target="handoutMasters/handoutMaster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8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2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D44816E-F4B3-40AF-9D87-AC73A90D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0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D3FD52-6DA0-47FC-9F04-6DF227F98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005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6A311-3B4E-4194-A52D-71EAA03A898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502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A427A9-1115-4CDC-8FEE-4B5BE9360C5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5325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746FF3-AB72-43AF-9C00-332DEC70924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7241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28E207-24CF-48F5-84CD-35F7D299906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7480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45B90-0507-4401-857C-2587CBC302B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7609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CE9071-013A-4D47-AF6E-28D1C75D7E3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0530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atoms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C54EC9-8EC6-4DD7-B04A-00D516E24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91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96B9-27FB-4BD3-A977-D18473798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D707D-C17C-4B82-90A5-4E21FF15D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79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93E2-7BAE-4E42-821D-D3852BBFC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8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CFFB4-E32B-483C-B31D-9844CC3A4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4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FF2BB-D878-419C-A497-13B3AB292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1F25-0303-4948-B387-D0A69479C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06935-EBBC-4845-B2EB-F24DBEAC1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9EB4-DE15-4AF7-A8D3-155C82DC6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3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699F0-EA32-4E30-822B-56937CF0D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94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E3617-C44D-4387-A45A-7A1AA8537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0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5ED1A-C983-418D-9A72-30CEE2366E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67060-3D0C-4AAB-89D7-16C069FF4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73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 userDrawn="1"/>
        </p:nvSpPr>
        <p:spPr bwMode="auto">
          <a:xfrm>
            <a:off x="0" y="-14288"/>
            <a:ext cx="9163050" cy="6735763"/>
          </a:xfrm>
          <a:prstGeom prst="rect">
            <a:avLst/>
          </a:prstGeom>
          <a:solidFill>
            <a:schemeClr val="bg1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027" name="Picture 18" descr="atoms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A2352C9-5913-44A1-95CF-D30DF5881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1581630941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notesSlide" Target="../notesSlides/notesSlide3.xml"></Relationship><Relationship Id="rId1" Type="http://schemas.openxmlformats.org/officeDocument/2006/relationships/vmlDrawing" Target="../drawings/vmlDrawing1.vml"></Relationship><Relationship Id="rId4" Type="http://schemas.openxmlformats.org/officeDocument/2006/relationships/oleObject" Target="../embeddings/oleObject1.bin"></Relationship><Relationship Id="rId6" Type="http://schemas.openxmlformats.org/officeDocument/2006/relationships/image" Target="../media/fImage333921588467.jpeg"></Relationship><Relationship Id="rId7" Type="http://schemas.openxmlformats.org/officeDocument/2006/relationships/image" Target="../media/fImage81183156334.png"></Relationship><Relationship Id="rId8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fImage2543213126500.jpeg"></Relationship><Relationship Id="rId5" Type="http://schemas.openxmlformats.org/officeDocument/2006/relationships/image" Target="../media/fImage684593139169.jpeg"></Relationship><Relationship Id="rId6" Type="http://schemas.openxmlformats.org/officeDocument/2006/relationships/image" Target="../media/fImage432343145724.jpeg"></Relationship><Relationship Id="rId7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hyperlink" Target="http://www.presentationmagazine.com/" TargetMode="External"></Relationship><Relationship Id="rId2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08142961478.jpeg"></Relationship><Relationship Id="rId3" Type="http://schemas.openxmlformats.org/officeDocument/2006/relationships/image" Target="../media/fImage863842979358.jpeg"></Relationship><Relationship Id="rId4" Type="http://schemas.openxmlformats.org/officeDocument/2006/relationships/image" Target="../media/fImage616862986962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8223084464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1"/>
          <p:cNvSpPr>
            <a:spLocks/>
          </p:cNvSpPr>
          <p:nvPr/>
        </p:nvSpPr>
        <p:spPr bwMode="auto">
          <a:xfrm rot="0">
            <a:off x="0" y="2085975"/>
            <a:ext cx="9144635" cy="2439035"/>
          </a:xfrm>
          <a:prstGeom prst="rect"/>
          <a:solidFill>
            <a:schemeClr val="accent1">
              <a:alpha val="55735"/>
            </a:schemeClr>
          </a:solidFill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580"/>
            <a:ext cx="184150" cy="36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5" name="Text Box 58"/>
          <p:cNvSpPr txBox="1">
            <a:spLocks noChangeArrowheads="1"/>
          </p:cNvSpPr>
          <p:nvPr/>
        </p:nvSpPr>
        <p:spPr bwMode="auto">
          <a:xfrm>
            <a:off x="898525" y="3014980"/>
            <a:ext cx="184150" cy="36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Text Box 60"/>
          <p:cNvSpPr txBox="1">
            <a:spLocks noChangeArrowheads="1"/>
          </p:cNvSpPr>
          <p:nvPr/>
        </p:nvSpPr>
        <p:spPr bwMode="auto">
          <a:xfrm>
            <a:off x="189230" y="2286000"/>
            <a:ext cx="8498205" cy="309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hlink"/>
                </a:solidFill>
                <a:latin typeface="Arial" charset="0"/>
                <a:ea typeface="Arial" charset="0"/>
              </a:rPr>
              <a:t>송변전설비</a:t>
            </a:r>
            <a:endParaRPr lang="ko-KR" altLang="en-US" sz="2000" cap="none" dirty="0" smtClean="0" b="1">
              <a:solidFill>
                <a:schemeClr val="hlink"/>
              </a:solidFill>
              <a:latin typeface="Arial" charset="0"/>
              <a:ea typeface="Arial" charset="0"/>
            </a:endParaRPr>
          </a:p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chemeClr val="hlink"/>
                </a:solidFill>
                <a:latin typeface="Arial" charset="0"/>
                <a:ea typeface="Arial" charset="0"/>
              </a:rPr>
              <a:t>8조</a:t>
            </a:r>
            <a:r>
              <a:rPr lang="en-US" altLang="ko-KR" sz="4800" cap="none" dirty="0" smtClean="0" b="1">
                <a:solidFill>
                  <a:schemeClr val="tx1"/>
                </a:solidFill>
                <a:latin typeface="Segoe Script" charset="0"/>
                <a:ea typeface="Segoe Script" charset="0"/>
              </a:rPr>
              <a:t> </a:t>
            </a:r>
            <a:endParaRPr lang="ko-KR" altLang="en-US" sz="4800" cap="none" dirty="0" smtClean="0" b="1">
              <a:solidFill>
                <a:schemeClr val="tx1"/>
              </a:solidFill>
              <a:latin typeface="Segoe Script" charset="0"/>
              <a:ea typeface="Segoe Script" charset="0"/>
            </a:endParaRPr>
          </a:p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1">
              <a:solidFill>
                <a:schemeClr val="hlink"/>
              </a:solidFill>
              <a:latin typeface="Arial" charset="0"/>
              <a:ea typeface="Arial" charset="0"/>
            </a:endParaRPr>
          </a:p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chemeClr val="hlink"/>
                </a:solidFill>
                <a:latin typeface="Arial" charset="0"/>
                <a:ea typeface="Arial" charset="0"/>
              </a:rPr>
              <a:t>신은수 양민석</a:t>
            </a:r>
            <a:endParaRPr lang="ko-KR" altLang="en-US" sz="4800" cap="none" dirty="0" smtClean="0" b="1">
              <a:solidFill>
                <a:schemeClr val="tx1"/>
              </a:solidFill>
              <a:latin typeface="Segoe Script" charset="0"/>
              <a:ea typeface="Segoe Script" charset="0"/>
            </a:endParaRPr>
          </a:p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1">
              <a:solidFill>
                <a:schemeClr val="accent1"/>
              </a:solidFill>
              <a:latin typeface="Arial Black" charset="0"/>
              <a:ea typeface="Arial Black" charset="0"/>
            </a:endParaRPr>
          </a:p>
          <a:p>
            <a:pPr marL="0" indent="0" algn="l" fontAlgn="base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/>
          </p:cNvSpPr>
          <p:nvPr/>
        </p:nvSpPr>
        <p:spPr bwMode="auto">
          <a:xfrm rot="0">
            <a:off x="0" y="2085975"/>
            <a:ext cx="9144635" cy="2439035"/>
          </a:xfrm>
          <a:prstGeom prst="rect"/>
          <a:solidFill>
            <a:schemeClr val="accent1">
              <a:alpha val="55735"/>
            </a:schemeClr>
          </a:solidFill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172" name="Rectangle 3"/>
          <p:cNvSpPr txBox="1">
            <a:spLocks/>
          </p:cNvSpPr>
          <p:nvPr>
            <p:ph type="body" idx="1"/>
          </p:nvPr>
        </p:nvSpPr>
        <p:spPr>
          <a:xfrm rot="0">
            <a:off x="390525" y="2082165"/>
            <a:ext cx="8230235" cy="3701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fontAlgn="base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Arial"/>
              <a:buChar char="•"/>
            </a:pPr>
            <a:r>
              <a:rPr lang="en-US" altLang="ko-KR" sz="3200" cap="none" dirty="0" smtClean="0" b="0">
                <a:solidFill>
                  <a:schemeClr val="bg2"/>
                </a:solidFill>
                <a:latin typeface="Arial" charset="0"/>
                <a:ea typeface="Arial" charset="0"/>
              </a:rPr>
              <a:t>초전도현상</a:t>
            </a:r>
            <a:endParaRPr lang="ko-KR" altLang="en-US" sz="3200" cap="none" dirty="0" smtClean="0" b="0">
              <a:solidFill>
                <a:schemeClr val="bg2"/>
              </a:solidFill>
              <a:latin typeface="Arial" charset="0"/>
              <a:ea typeface="Arial" charset="0"/>
            </a:endParaRPr>
          </a:p>
          <a:p>
            <a:pPr marL="0" indent="0" algn="l" fontAlgn="base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bg2"/>
                </a:solidFill>
                <a:latin typeface="Arial" charset="0"/>
                <a:ea typeface="Arial" charset="0"/>
              </a:rPr>
              <a:t>    -초전도 현상의 특징</a:t>
            </a:r>
            <a:endParaRPr lang="ko-KR" altLang="en-US" sz="3200" cap="none" dirty="0" smtClean="0" b="0">
              <a:solidFill>
                <a:schemeClr val="bg2"/>
              </a:solidFill>
              <a:latin typeface="Arial" charset="0"/>
              <a:ea typeface="Arial" charset="0"/>
            </a:endParaRPr>
          </a:p>
          <a:p>
            <a:pPr marL="342900" indent="-342900" algn="l" fontAlgn="base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Arial"/>
              <a:buChar char="•"/>
            </a:pPr>
            <a:r>
              <a:rPr lang="en-US" altLang="ko-KR" sz="3200" cap="none" dirty="0" smtClean="0" b="0">
                <a:solidFill>
                  <a:schemeClr val="bg2"/>
                </a:solidFill>
                <a:latin typeface="Arial" charset="0"/>
                <a:ea typeface="Arial" charset="0"/>
              </a:rPr>
              <a:t>초전도에너지 저장장치</a:t>
            </a:r>
            <a:endParaRPr lang="ko-KR" altLang="en-US" sz="3200" cap="none" dirty="0" smtClean="0" b="0">
              <a:solidFill>
                <a:schemeClr val="bg2"/>
              </a:solidFill>
              <a:latin typeface="Arial" charset="0"/>
              <a:ea typeface="Arial" charset="0"/>
            </a:endParaRPr>
          </a:p>
          <a:p>
            <a:pPr marL="742950" indent="-285750" algn="l" fontAlgn="base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Font typeface="Arial"/>
              <a:buChar char="–"/>
            </a:pPr>
            <a:r>
              <a:rPr lang="en-US" altLang="ko-KR" sz="2800" cap="none" dirty="0" smtClean="0" b="0">
                <a:solidFill>
                  <a:schemeClr val="bg2"/>
                </a:solidFill>
                <a:latin typeface="Arial" charset="0"/>
                <a:ea typeface="Arial" charset="0"/>
              </a:rPr>
              <a:t>SMES 시스템</a:t>
            </a:r>
            <a:endParaRPr lang="ko-KR" altLang="en-US" sz="2800" cap="none" dirty="0" smtClean="0" b="0">
              <a:solidFill>
                <a:schemeClr val="bg2"/>
              </a:solidFill>
              <a:latin typeface="Arial" charset="0"/>
              <a:ea typeface="Arial" charset="0"/>
            </a:endParaRPr>
          </a:p>
        </p:txBody>
      </p:sp>
      <p:sp>
        <p:nvSpPr>
          <p:cNvPr id="7173" name="Text Box 29"/>
          <p:cNvSpPr txBox="1">
            <a:spLocks noChangeArrowheads="1"/>
          </p:cNvSpPr>
          <p:nvPr/>
        </p:nvSpPr>
        <p:spPr bwMode="auto">
          <a:xfrm>
            <a:off x="189230" y="167005"/>
            <a:ext cx="1031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 b="1">
                <a:solidFill>
                  <a:schemeClr val="bg1"/>
                </a:solidFill>
              </a:rPr>
              <a:t>02</a:t>
            </a:r>
            <a:endParaRPr lang="en-US" altLang="en-US"/>
          </a:p>
        </p:txBody>
      </p:sp>
      <p:pic>
        <p:nvPicPr>
          <p:cNvPr id="7174" name="그림 7173" descr="C:/Users/ì ê¸°1/AppData/Roaming/PolarisOffice/ETemp/2232_4099584/fImage15816309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4545" y="-3175"/>
            <a:ext cx="4774565" cy="3297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ChangeArrowheads="1"/>
          </p:cNvSpPr>
          <p:nvPr/>
        </p:nvSpPr>
        <p:spPr bwMode="auto">
          <a:xfrm>
            <a:off x="0" y="1219200"/>
            <a:ext cx="9144000" cy="4038600"/>
          </a:xfrm>
          <a:prstGeom prst="rect">
            <a:avLst/>
          </a:prstGeom>
          <a:solidFill>
            <a:schemeClr val="accent1">
              <a:alpha val="5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9220" name="그림 92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810" y="1174115"/>
            <a:ext cx="4353560" cy="4096385"/>
          </a:xfrm>
          <a:prstGeom prst="rect"/>
          <a:noFill/>
        </p:spPr>
      </p:pic>
      <p:sp>
        <p:nvSpPr>
          <p:cNvPr id="9221" name="텍스트 상자 9220"/>
          <p:cNvSpPr txBox="1">
            <a:spLocks/>
          </p:cNvSpPr>
          <p:nvPr/>
        </p:nvSpPr>
        <p:spPr>
          <a:xfrm rot="0">
            <a:off x="2321560" y="67310"/>
            <a:ext cx="4496435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초전도 현상</a:t>
            </a:r>
            <a:endParaRPr lang="ko-KR" altLang="en-US" sz="6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22" name="텍스트 상자 9221"/>
          <p:cNvSpPr txBox="1">
            <a:spLocks/>
          </p:cNvSpPr>
          <p:nvPr/>
        </p:nvSpPr>
        <p:spPr>
          <a:xfrm>
            <a:off x="4602480" y="1307465"/>
            <a:ext cx="4030345" cy="45275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342900" indent="-34290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Arial"/>
              <a:buChar char="•"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1911년 네델란드의 과학자 H,카메를링 오네스에 의해 처음 발견</a:t>
            </a: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Arial"/>
              <a:buChar char="•"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수은의 전기저항을 측정하는 시험중 절대온도 4.2K(영하 268.8C)에서 전기저항이 없어지는 현상 발견</a:t>
            </a: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223" name="그림 9222" descr="C:/Users/ì ê¸°1/AppData/Roaming/PolarisOffice/ETemp/5404_4104296/fImage81183156334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19215" y="4879975"/>
            <a:ext cx="2767330" cy="1980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229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7"/>
          <p:cNvSpPr>
            <a:spLocks noChangeArrowheads="1"/>
          </p:cNvSpPr>
          <p:nvPr/>
        </p:nvSpPr>
        <p:spPr bwMode="auto">
          <a:xfrm>
            <a:off x="0" y="2085975"/>
            <a:ext cx="9144000" cy="2438400"/>
          </a:xfrm>
          <a:prstGeom prst="rect">
            <a:avLst/>
          </a:prstGeom>
          <a:solidFill>
            <a:schemeClr val="accent1">
              <a:alpha val="5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68" name="Text Box 28"/>
          <p:cNvSpPr txBox="1">
            <a:spLocks/>
          </p:cNvSpPr>
          <p:nvPr/>
        </p:nvSpPr>
        <p:spPr bwMode="auto">
          <a:xfrm rot="0">
            <a:off x="1316990" y="734060"/>
            <a:ext cx="6501765" cy="10147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1">
                <a:solidFill>
                  <a:schemeClr val="tx1"/>
                </a:solidFill>
                <a:latin typeface="Arial" charset="0"/>
                <a:ea typeface="Arial" charset="0"/>
              </a:rPr>
              <a:t>초전도 현상 특징</a:t>
            </a:r>
            <a:endParaRPr lang="ko-KR" altLang="en-US" sz="6000" cap="none" dirty="0" smtClean="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269" name="내용 개체 틀 11268"/>
          <p:cNvSpPr txBox="1">
            <a:spLocks/>
          </p:cNvSpPr>
          <p:nvPr>
            <p:ph type="obj" idx="1"/>
          </p:nvPr>
        </p:nvSpPr>
        <p:spPr>
          <a:xfrm rot="0">
            <a:off x="609600" y="2054225"/>
            <a:ext cx="7244715" cy="2482215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-극히 낮은 저항값</a:t>
            </a: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-내부의 자기장을 밀쳐내는 성질</a:t>
            </a: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-자석 위에 떠오르는 자기부상현상</a:t>
            </a: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(마이스너 효과)</a:t>
            </a: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-초전도케이블 자기부상열차</a:t>
            </a: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MRI 자기공명장치</a:t>
            </a:r>
            <a:endParaRPr lang="ko-KR" altLang="en-US" sz="25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271" name="그림 11270" descr="C:/Users/ì ê¸°1/AppData/Roaming/PolarisOffice/ETemp/2232_4099584/fImage2543213126500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025" y="4522470"/>
            <a:ext cx="2414905" cy="2014855"/>
          </a:xfrm>
          <a:prstGeom prst="rect"/>
          <a:noFill/>
        </p:spPr>
      </p:pic>
      <p:pic>
        <p:nvPicPr>
          <p:cNvPr id="11272" name="그림 11271" descr="C:/Users/ì ê¸°1/AppData/Roaming/PolarisOffice/ETemp/2232_4099584/fImage684593139169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1700" y="4509135"/>
            <a:ext cx="2254250" cy="2001520"/>
          </a:xfrm>
          <a:prstGeom prst="rect"/>
          <a:noFill/>
        </p:spPr>
      </p:pic>
      <p:pic>
        <p:nvPicPr>
          <p:cNvPr id="11273" name="그림 11272" descr="C:/Users/ì ê¸°1/AppData/Roaming/PolarisOffice/ETemp/2232_4099584/fImage432343145724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3335" y="4509135"/>
            <a:ext cx="2322195" cy="1988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9"/>
          <p:cNvSpPr>
            <a:spLocks/>
          </p:cNvSpPr>
          <p:nvPr/>
        </p:nvSpPr>
        <p:spPr bwMode="auto">
          <a:xfrm rot="0">
            <a:off x="0" y="2085975"/>
            <a:ext cx="9144635" cy="2439035"/>
          </a:xfrm>
          <a:prstGeom prst="rect"/>
          <a:solidFill>
            <a:schemeClr val="accent1">
              <a:alpha val="55735"/>
            </a:schemeClr>
          </a:solidFill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3315" name="Text Box 40"/>
          <p:cNvSpPr txBox="1">
            <a:spLocks/>
          </p:cNvSpPr>
          <p:nvPr/>
        </p:nvSpPr>
        <p:spPr bwMode="auto">
          <a:xfrm rot="0">
            <a:off x="208915" y="608965"/>
            <a:ext cx="8722995" cy="86106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>
                <a:solidFill>
                  <a:schemeClr val="tx1"/>
                </a:solidFill>
                <a:latin typeface="Arial" charset="0"/>
                <a:ea typeface="Arial" charset="0"/>
              </a:rPr>
              <a:t>초전도에너지 저장장치(SMES)</a:t>
            </a:r>
            <a:endParaRPr lang="ko-KR" altLang="en-US" sz="5000" cap="none" dirty="0" smtClean="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3316" name="Rectangle 3"/>
          <p:cNvSpPr txBox="1">
            <a:spLocks/>
          </p:cNvSpPr>
          <p:nvPr>
            <p:ph type="body" sz="half" idx="1"/>
          </p:nvPr>
        </p:nvSpPr>
        <p:spPr>
          <a:xfrm rot="0">
            <a:off x="457200" y="2116455"/>
            <a:ext cx="8641715" cy="24466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fontAlgn="base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전기저항이 0인 초전도마이네트에 전류를 흘려 자기에너지 형태로 에너지를 저장하는 형식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base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초고속의 입</a:t>
            </a:r>
            <a:r>
              <a:rPr lang="en-US" altLang="ko-KR" sz="2500" cap="none" dirty="0" smtClean="0" b="0">
                <a:latin typeface="맑은 고딕" charset="0"/>
                <a:ea typeface="맑은 고딕" charset="0"/>
              </a:rPr>
              <a:t>ㆍ</a:t>
            </a: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출력, 높은 효율, 설치면적의 제약이 작다, 반영구적인 수명, 친환경적</a:t>
            </a:r>
            <a:endParaRPr lang="ko-KR" altLang="en-US" sz="2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13328" name="Rectangle 16"/>
          <p:cNvSpPr>
            <a:spLocks/>
          </p:cNvSpPr>
          <p:nvPr/>
        </p:nvSpPr>
        <p:spPr bwMode="auto">
          <a:xfrm rot="0">
            <a:off x="13335" y="6123305"/>
            <a:ext cx="9125585" cy="734060"/>
          </a:xfrm>
          <a:prstGeom prst="rect"/>
          <a:solidFill>
            <a:schemeClr val="accent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  <a:effectLst>
            <a:outerShdw sx="100000" sy="100000" blurRad="0" dist="107763" dir="2700000" rotWithShape="0" algn="ctr">
              <a:srgbClr val="333333">
                <a:alpha val="49803"/>
              </a:srgbClr>
            </a:outerShdw>
          </a:effectLst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ctr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SMES(supercunducting Magnet Energy storge)</a:t>
            </a:r>
            <a:endParaRPr lang="ko-KR" altLang="en-US" sz="18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9750" y="1268730"/>
            <a:ext cx="8209280" cy="532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63" name="Rectangle 3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SMES 시스템</a:t>
            </a:r>
            <a:endParaRPr lang="ko-KR" altLang="en-US" sz="44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51255" y="1463675"/>
            <a:ext cx="695071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5365" name="내용 개체 틀 15364"/>
          <p:cNvSpPr txBox="1">
            <a:spLocks/>
          </p:cNvSpPr>
          <p:nvPr>
            <p:ph type="obj" idx="1"/>
          </p:nvPr>
        </p:nvSpPr>
        <p:spPr>
          <a:xfrm rot="0">
            <a:off x="200660" y="1680210"/>
            <a:ext cx="8741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전압이나 주파수의 변동 억제에 의한 전력품질의 유지등의 효과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유효전력의 제어가 가능해 전력계통의 안정화에 보다 효과적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운전효율이 항상되어 CO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 </a:t>
            </a: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저감 효과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환경오염을 일으키는 폐기물의 발생이 없으므로 지구환경의 보전에 기여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SMES 응용 제품</a:t>
            </a:r>
            <a:endParaRPr lang="ko-KR" altLang="en-US" sz="44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235" cy="3701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342900" indent="-342900" algn="l" fontAlgn="base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Arial"/>
              <a:buChar char="•"/>
            </a:pPr>
            <a:r>
              <a:rPr lang="en-US" altLang="ko-KR" sz="2500" cap="none" dirty="0" smtClean="0" b="0">
                <a:latin typeface="맑은 고딕" charset="0"/>
                <a:ea typeface="맑은 고딕" charset="0"/>
              </a:rPr>
              <a:t>초전도에너지저장장치는 대용량 충ㆍ방전 특성을 이용해 풍력, 원자력, 조력발전 등 다양한 에너지 분야에서 활용가능</a:t>
            </a:r>
            <a:endParaRPr lang="ko-KR" altLang="en-US" sz="2500" cap="none" dirty="0" smtClean="0" b="0">
              <a:latin typeface="Arial" charset="0"/>
              <a:ea typeface="Arial" charset="0"/>
            </a:endParaRPr>
          </a:p>
        </p:txBody>
      </p:sp>
      <p:pic>
        <p:nvPicPr>
          <p:cNvPr id="4" name="그림 3" descr="C:/Users/ì ê¸°1/AppData/Roaming/PolarisOffice/ETemp/2232_4099584/fImage50814296147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695" y="4069080"/>
            <a:ext cx="2706370" cy="1958975"/>
          </a:xfrm>
          <a:prstGeom prst="rect"/>
          <a:noFill/>
        </p:spPr>
      </p:pic>
      <p:pic>
        <p:nvPicPr>
          <p:cNvPr id="5" name="그림 4" descr="C:/Users/ì ê¸°1/AppData/Roaming/PolarisOffice/ETemp/2232_4099584/fImage86384297935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14370" y="4079875"/>
            <a:ext cx="2711450" cy="1946910"/>
          </a:xfrm>
          <a:prstGeom prst="rect"/>
          <a:noFill/>
        </p:spPr>
      </p:pic>
      <p:pic>
        <p:nvPicPr>
          <p:cNvPr id="6" name="그림 5" descr="C:/Users/ì ê¸°1/AppData/Roaming/PolarisOffice/ETemp/2232_4099584/fImage616862986962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9665" y="4069080"/>
            <a:ext cx="2741295" cy="1958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ì ê¸°1/AppData/Roaming/PolarisOffice/ETemp/2232_4099584/fImage31822308446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57970" cy="6853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333333"/>
      </a:dk1>
      <a:lt1>
        <a:srgbClr val="FFFFFF"/>
      </a:lt1>
      <a:dk2>
        <a:srgbClr val="66CCFF"/>
      </a:dk2>
      <a:lt2>
        <a:srgbClr val="333333"/>
      </a:lt2>
      <a:accent1>
        <a:srgbClr val="66CCFF"/>
      </a:accent1>
      <a:accent2>
        <a:srgbClr val="00FF80"/>
      </a:accent2>
      <a:accent3>
        <a:srgbClr val="FFFFFF"/>
      </a:accent3>
      <a:accent4>
        <a:srgbClr val="2A2A2A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Presentation Magazine</Company>
  <DocSecurity>0</DocSecurity>
  <HyperlinksChanged>false</HyperlinksChanged>
  <Lines>0</Lines>
  <LinksUpToDate>false</LinksUpToDate>
  <Pages>8</Pages>
  <Paragraphs>37</Paragraphs>
  <Words>203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Presentation Magazine</dc:creator>
  <cp:lastModifiedBy>양민석</cp:lastModifiedBy>
  <dc:title>Atoms Template</dc:title>
  <dcterms:modified xsi:type="dcterms:W3CDTF">2015-02-22T11:10:25Z</dcterms:modified>
</cp:coreProperties>
</file>