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8C6B-A9B1-4846-9871-E1C747E7D8A2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8460-5E8D-401C-883C-8EC31180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1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8C6B-A9B1-4846-9871-E1C747E7D8A2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8460-5E8D-401C-883C-8EC31180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11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8C6B-A9B1-4846-9871-E1C747E7D8A2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8460-5E8D-401C-883C-8EC31180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25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8C6B-A9B1-4846-9871-E1C747E7D8A2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8460-5E8D-401C-883C-8EC31180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2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8C6B-A9B1-4846-9871-E1C747E7D8A2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8460-5E8D-401C-883C-8EC31180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62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8C6B-A9B1-4846-9871-E1C747E7D8A2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8460-5E8D-401C-883C-8EC31180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95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8C6B-A9B1-4846-9871-E1C747E7D8A2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8460-5E8D-401C-883C-8EC31180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74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8C6B-A9B1-4846-9871-E1C747E7D8A2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8460-5E8D-401C-883C-8EC31180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96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8C6B-A9B1-4846-9871-E1C747E7D8A2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8460-5E8D-401C-883C-8EC31180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10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8C6B-A9B1-4846-9871-E1C747E7D8A2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8460-5E8D-401C-883C-8EC31180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51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8C6B-A9B1-4846-9871-E1C747E7D8A2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8460-5E8D-401C-883C-8EC31180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88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A8C6B-A9B1-4846-9871-E1C747E7D8A2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D8460-5E8D-401C-883C-8EC31180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79" y="0"/>
            <a:ext cx="6228522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5963479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HVDC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1" y="0"/>
            <a:ext cx="5963479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굴림" panose="020B0600000101010101" pitchFamily="50" charset="-127"/>
                <a:ea typeface="굴림" panose="020B0600000101010101" pitchFamily="50" charset="-127"/>
              </a:rPr>
              <a:t>HVDC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(High Voltage Direct Current)</a:t>
            </a:r>
          </a:p>
          <a:p>
            <a:endParaRPr lang="en-US" altLang="ko-KR" sz="2400" dirty="0"/>
          </a:p>
          <a:p>
            <a:endParaRPr lang="en-US" altLang="ko-KR" sz="40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dirty="0"/>
              <a:t>2</a:t>
            </a:r>
            <a:r>
              <a:rPr lang="ko-KR" altLang="en-US" sz="2400" dirty="0"/>
              <a:t>조 </a:t>
            </a:r>
            <a:endParaRPr lang="en-US" altLang="ko-KR" sz="2400" dirty="0"/>
          </a:p>
          <a:p>
            <a:r>
              <a:rPr lang="en-US" altLang="ko-KR" sz="2400" dirty="0"/>
              <a:t>31513</a:t>
            </a:r>
            <a:r>
              <a:rPr lang="ko-KR" altLang="en-US" sz="2400" dirty="0"/>
              <a:t>이우영 </a:t>
            </a:r>
            <a:endParaRPr lang="en-US" altLang="ko-KR" sz="2400" dirty="0"/>
          </a:p>
          <a:p>
            <a:r>
              <a:rPr lang="en-US" altLang="ko-KR" sz="2400" dirty="0"/>
              <a:t>31514</a:t>
            </a:r>
            <a:r>
              <a:rPr lang="ko-KR" altLang="en-US" sz="2400" dirty="0"/>
              <a:t>이정규</a:t>
            </a:r>
            <a:endParaRPr lang="en-US" altLang="ko-KR" sz="2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05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6975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97728" y="-7034"/>
            <a:ext cx="6865034" cy="6676787"/>
          </a:xfrm>
          <a:prstGeom prst="rect">
            <a:avLst/>
          </a:prstGeom>
          <a:solidFill>
            <a:schemeClr val="tx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497727" y="3331359"/>
            <a:ext cx="68650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</a:rPr>
              <a:t>HVDC는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</a:rPr>
              <a:t>High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</a:rPr>
              <a:t>Voltage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</a:rPr>
              <a:t>Direct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</a:rPr>
              <a:t>Current의</a:t>
            </a:r>
            <a:r>
              <a:rPr lang="ko-KR" altLang="en-US" sz="2400" dirty="0">
                <a:solidFill>
                  <a:schemeClr val="bg1"/>
                </a:solidFill>
              </a:rPr>
              <a:t> 약자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기존에 교류전송 방식은 장거리 전송에 있어 전력손실을 야기하기 때문에 교류 전송방식을 직류로 바꾸어 송전하는 방식입니다.</a:t>
            </a:r>
          </a:p>
          <a:p>
            <a:r>
              <a:rPr lang="ko-KR" altLang="en-US" sz="2400" dirty="0">
                <a:solidFill>
                  <a:schemeClr val="bg1"/>
                </a:solidFill>
              </a:rPr>
              <a:t>이후 직류로 전송된 전력을 교류로 </a:t>
            </a:r>
            <a:r>
              <a:rPr lang="ko-KR" altLang="en-US" sz="2400" dirty="0" err="1">
                <a:solidFill>
                  <a:schemeClr val="bg1"/>
                </a:solidFill>
              </a:rPr>
              <a:t>변환하여사용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57266" y="729889"/>
            <a:ext cx="6149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HVDC</a:t>
            </a:r>
            <a:r>
              <a:rPr lang="ko-KR" altLang="en-US" sz="4000" dirty="0">
                <a:solidFill>
                  <a:schemeClr val="bg1"/>
                </a:solidFill>
              </a:rPr>
              <a:t>란</a:t>
            </a:r>
            <a:r>
              <a:rPr lang="en-US" altLang="ko-KR" sz="4000" dirty="0">
                <a:solidFill>
                  <a:schemeClr val="bg1"/>
                </a:solidFill>
              </a:rPr>
              <a:t>?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2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전기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53438" y="0"/>
            <a:ext cx="10485122" cy="6858000"/>
          </a:xfrm>
          <a:prstGeom prst="rect">
            <a:avLst/>
          </a:prstGeom>
          <a:solidFill>
            <a:schemeClr val="tx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400" dirty="0"/>
          </a:p>
          <a:p>
            <a:pPr algn="just">
              <a:lnSpc>
                <a:spcPct val="150000"/>
              </a:lnSpc>
            </a:pPr>
            <a:endParaRPr lang="en-US" altLang="ko-KR" sz="2400" dirty="0"/>
          </a:p>
          <a:p>
            <a:pPr algn="just">
              <a:lnSpc>
                <a:spcPct val="150000"/>
              </a:lnSpc>
            </a:pPr>
            <a:endParaRPr lang="en-US" altLang="ko-KR" sz="240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/>
              <a:t>불안정한 재생에너지에 대비하고 안정적인 전력수급을 위해 설치</a:t>
            </a:r>
            <a:endParaRPr lang="en-US" altLang="ko-KR" sz="240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HVDC</a:t>
            </a:r>
            <a:r>
              <a:rPr lang="ko-KR" altLang="en-US" sz="2400" dirty="0"/>
              <a:t>활용은 친환경적이고 안정적인 전력수급에 기여합니다</a:t>
            </a:r>
            <a:r>
              <a:rPr lang="en-US" altLang="ko-KR" sz="2400" dirty="0"/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/>
              <a:t>전력손실이 적어 장거리 송전에 유리한 점이 가장 큰 장점입니다</a:t>
            </a:r>
            <a:r>
              <a:rPr lang="en-US" altLang="ko-KR" sz="2400" dirty="0"/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/>
              <a:t>특히 유럽처럼 대륙 전체를 전력망으로 연결하거나 중국 인도 브라질과 같이 면적이 큰 국가에서 장거리 송전을 하는 경우에 유리</a:t>
            </a:r>
            <a:endParaRPr lang="en-US" altLang="ko-KR" sz="2400" dirty="0"/>
          </a:p>
          <a:p>
            <a:pPr algn="just">
              <a:lnSpc>
                <a:spcPct val="150000"/>
              </a:lnSpc>
            </a:pPr>
            <a:r>
              <a:rPr lang="en-US" altLang="ko-KR" sz="2400" dirty="0"/>
              <a:t>   (</a:t>
            </a:r>
            <a:r>
              <a:rPr lang="ko-KR" altLang="en-US" sz="2400" dirty="0"/>
              <a:t>유럽 북미에 적극적으로 수출</a:t>
            </a:r>
            <a:r>
              <a:rPr lang="en-US" altLang="ko-KR" sz="2400" dirty="0"/>
              <a:t>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/>
              <a:t>현재 진도와 해남으로부터 전력을 제주도에 공급하는데</a:t>
            </a:r>
            <a:r>
              <a:rPr lang="en-US" altLang="ko-KR" sz="2400" dirty="0"/>
              <a:t>, </a:t>
            </a:r>
            <a:r>
              <a:rPr lang="ko-KR" altLang="en-US" sz="2400" dirty="0"/>
              <a:t>이에 </a:t>
            </a:r>
            <a:r>
              <a:rPr lang="en-US" altLang="ko-KR" sz="2400" dirty="0"/>
              <a:t>HVDC</a:t>
            </a:r>
            <a:r>
              <a:rPr lang="ko-KR" altLang="en-US" sz="2400" dirty="0"/>
              <a:t>송전선로를 활용한다</a:t>
            </a:r>
            <a:endParaRPr lang="en-US" altLang="ko-KR" sz="240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400" dirty="0"/>
          </a:p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48817" y="154744"/>
            <a:ext cx="5894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‘HVDC’</a:t>
            </a:r>
            <a:r>
              <a:rPr lang="ko-KR" altLang="en-US" sz="4000" dirty="0">
                <a:solidFill>
                  <a:schemeClr val="bg1"/>
                </a:solidFill>
              </a:rPr>
              <a:t> 왜 사용하는가</a:t>
            </a:r>
            <a:r>
              <a:rPr lang="en-US" altLang="ko-KR" sz="4000" dirty="0">
                <a:solidFill>
                  <a:schemeClr val="bg1"/>
                </a:solidFill>
              </a:rPr>
              <a:t>?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58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제주도에 대한 이미지 검색결과"/>
          <p:cNvSpPr>
            <a:spLocks noChangeAspect="1" noChangeArrowheads="1"/>
          </p:cNvSpPr>
          <p:nvPr/>
        </p:nvSpPr>
        <p:spPr bwMode="auto">
          <a:xfrm>
            <a:off x="5943599" y="-294249"/>
            <a:ext cx="3875649" cy="387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제주도에 대한 이미지 검색결과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810630" y="0"/>
            <a:ext cx="8570740" cy="6858000"/>
          </a:xfrm>
          <a:prstGeom prst="rect">
            <a:avLst/>
          </a:prstGeom>
          <a:solidFill>
            <a:schemeClr val="tx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340802" y="309490"/>
            <a:ext cx="7205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HVDC</a:t>
            </a:r>
            <a:r>
              <a:rPr lang="ko-KR" altLang="en-US" sz="4000" dirty="0">
                <a:solidFill>
                  <a:schemeClr val="bg1"/>
                </a:solidFill>
              </a:rPr>
              <a:t> 어디에 설치되어 있는가</a:t>
            </a:r>
            <a:r>
              <a:rPr lang="en-US" altLang="ko-KR" sz="4000" dirty="0">
                <a:solidFill>
                  <a:schemeClr val="bg1"/>
                </a:solidFill>
              </a:rPr>
              <a:t>?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61846" y="2082018"/>
            <a:ext cx="73574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ko-KR" sz="2800" dirty="0">
                <a:solidFill>
                  <a:schemeClr val="bg1"/>
                </a:solidFill>
              </a:rPr>
              <a:t>98</a:t>
            </a:r>
            <a:r>
              <a:rPr lang="ko-KR" altLang="en-US" sz="2800" dirty="0">
                <a:solidFill>
                  <a:schemeClr val="bg1"/>
                </a:solidFill>
              </a:rPr>
              <a:t>년 </a:t>
            </a:r>
            <a:r>
              <a:rPr lang="en-US" altLang="ko-KR" sz="2800" dirty="0">
                <a:solidFill>
                  <a:schemeClr val="bg1"/>
                </a:solidFill>
              </a:rPr>
              <a:t>3</a:t>
            </a:r>
            <a:r>
              <a:rPr lang="ko-KR" altLang="en-US" sz="2800" dirty="0">
                <a:solidFill>
                  <a:schemeClr val="bg1"/>
                </a:solidFill>
              </a:rPr>
              <a:t>월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해남</a:t>
            </a:r>
            <a:r>
              <a:rPr lang="en-US" altLang="ko-KR" sz="2800" dirty="0">
                <a:solidFill>
                  <a:schemeClr val="bg1"/>
                </a:solidFill>
              </a:rPr>
              <a:t>~</a:t>
            </a:r>
            <a:r>
              <a:rPr lang="ko-KR" altLang="en-US" sz="2800" dirty="0">
                <a:solidFill>
                  <a:schemeClr val="bg1"/>
                </a:solidFill>
              </a:rPr>
              <a:t>제주에 </a:t>
            </a:r>
            <a:r>
              <a:rPr lang="en-US" altLang="ko-KR" sz="2800" dirty="0">
                <a:solidFill>
                  <a:schemeClr val="bg1"/>
                </a:solidFill>
              </a:rPr>
              <a:t>1</a:t>
            </a:r>
            <a:r>
              <a:rPr lang="ko-KR" altLang="en-US" sz="2800" dirty="0">
                <a:solidFill>
                  <a:schemeClr val="bg1"/>
                </a:solidFill>
              </a:rPr>
              <a:t>차 </a:t>
            </a:r>
            <a:r>
              <a:rPr lang="ko-KR" altLang="en-US" sz="2800" dirty="0" err="1">
                <a:solidFill>
                  <a:schemeClr val="bg1"/>
                </a:solidFill>
              </a:rPr>
              <a:t>연계선</a:t>
            </a:r>
            <a:r>
              <a:rPr lang="ko-KR" altLang="en-US" sz="2800" dirty="0">
                <a:solidFill>
                  <a:schemeClr val="bg1"/>
                </a:solidFill>
              </a:rPr>
              <a:t> 설치</a:t>
            </a:r>
            <a:r>
              <a:rPr lang="en-US" altLang="ko-KR" sz="2800" dirty="0">
                <a:solidFill>
                  <a:schemeClr val="bg1"/>
                </a:solidFill>
              </a:rPr>
              <a:t>DC</a:t>
            </a:r>
            <a:r>
              <a:rPr lang="ko-KR" altLang="en-US" sz="2800" dirty="0">
                <a:solidFill>
                  <a:schemeClr val="bg1"/>
                </a:solidFill>
              </a:rPr>
              <a:t>전압 </a:t>
            </a:r>
            <a:r>
              <a:rPr lang="en-US" altLang="ko-KR" sz="2800" dirty="0">
                <a:solidFill>
                  <a:schemeClr val="bg1"/>
                </a:solidFill>
              </a:rPr>
              <a:t>(300MW180KV) 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ko-KR" sz="2800" dirty="0">
                <a:solidFill>
                  <a:schemeClr val="bg1"/>
                </a:solidFill>
              </a:rPr>
              <a:t>14</a:t>
            </a:r>
            <a:r>
              <a:rPr lang="ko-KR" altLang="en-US" sz="2800" dirty="0">
                <a:solidFill>
                  <a:schemeClr val="bg1"/>
                </a:solidFill>
              </a:rPr>
              <a:t>년 </a:t>
            </a:r>
            <a:r>
              <a:rPr lang="en-US" altLang="ko-KR" sz="2800" dirty="0">
                <a:solidFill>
                  <a:schemeClr val="bg1"/>
                </a:solidFill>
              </a:rPr>
              <a:t>4</a:t>
            </a:r>
            <a:r>
              <a:rPr lang="ko-KR" altLang="en-US" sz="2800" dirty="0">
                <a:solidFill>
                  <a:schemeClr val="bg1"/>
                </a:solidFill>
              </a:rPr>
              <a:t>월에는 진도</a:t>
            </a:r>
            <a:r>
              <a:rPr lang="en-US" altLang="ko-KR" sz="2800" dirty="0">
                <a:solidFill>
                  <a:schemeClr val="bg1"/>
                </a:solidFill>
              </a:rPr>
              <a:t>~</a:t>
            </a:r>
            <a:r>
              <a:rPr lang="ko-KR" altLang="en-US" sz="2800" dirty="0">
                <a:solidFill>
                  <a:schemeClr val="bg1"/>
                </a:solidFill>
              </a:rPr>
              <a:t>서제주에 </a:t>
            </a:r>
            <a:r>
              <a:rPr lang="en-US" altLang="ko-KR" sz="2800" dirty="0">
                <a:solidFill>
                  <a:schemeClr val="bg1"/>
                </a:solidFill>
              </a:rPr>
              <a:t>2</a:t>
            </a:r>
            <a:r>
              <a:rPr lang="ko-KR" altLang="en-US" sz="2800" dirty="0">
                <a:solidFill>
                  <a:schemeClr val="bg1"/>
                </a:solidFill>
              </a:rPr>
              <a:t>차 </a:t>
            </a:r>
            <a:r>
              <a:rPr lang="ko-KR" altLang="en-US" sz="2800" dirty="0" err="1">
                <a:solidFill>
                  <a:schemeClr val="bg1"/>
                </a:solidFill>
              </a:rPr>
              <a:t>연계선설치</a:t>
            </a:r>
            <a:r>
              <a:rPr lang="en-US" altLang="ko-KR" sz="2800" dirty="0">
                <a:solidFill>
                  <a:schemeClr val="bg1"/>
                </a:solidFill>
              </a:rPr>
              <a:t>(400MW, 250KV). 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800" dirty="0">
                <a:solidFill>
                  <a:schemeClr val="bg1"/>
                </a:solidFill>
              </a:rPr>
              <a:t>또한 </a:t>
            </a:r>
            <a:r>
              <a:rPr lang="en-US" altLang="ko-KR" sz="2800" dirty="0">
                <a:solidFill>
                  <a:schemeClr val="bg1"/>
                </a:solidFill>
              </a:rPr>
              <a:t>3</a:t>
            </a:r>
            <a:r>
              <a:rPr lang="ko-KR" altLang="en-US" sz="2800" dirty="0">
                <a:solidFill>
                  <a:schemeClr val="bg1"/>
                </a:solidFill>
              </a:rPr>
              <a:t>차 송전선로가 </a:t>
            </a:r>
            <a:r>
              <a:rPr lang="en-US" altLang="ko-KR" sz="2800" dirty="0">
                <a:solidFill>
                  <a:schemeClr val="bg1"/>
                </a:solidFill>
              </a:rPr>
              <a:t>21</a:t>
            </a:r>
            <a:r>
              <a:rPr lang="ko-KR" altLang="en-US" sz="2800" dirty="0">
                <a:solidFill>
                  <a:schemeClr val="bg1"/>
                </a:solidFill>
              </a:rPr>
              <a:t>년도에 준공예정</a:t>
            </a:r>
            <a:r>
              <a:rPr lang="en-US" altLang="ko-KR" sz="2800" dirty="0">
                <a:solidFill>
                  <a:schemeClr val="bg1"/>
                </a:solidFill>
              </a:rPr>
              <a:t>. </a:t>
            </a:r>
          </a:p>
          <a:p>
            <a:r>
              <a:rPr lang="en-US" altLang="ko-KR" sz="2800" dirty="0">
                <a:solidFill>
                  <a:schemeClr val="bg1"/>
                </a:solidFill>
              </a:rPr>
              <a:t>   (</a:t>
            </a:r>
            <a:r>
              <a:rPr lang="ko-KR" altLang="en-US" sz="2800" dirty="0">
                <a:solidFill>
                  <a:schemeClr val="bg1"/>
                </a:solidFill>
              </a:rPr>
              <a:t>구간을 다르게 선정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55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18"/>
            <a:ext cx="12192000" cy="6861518"/>
          </a:xfrm>
          <a:prstGeom prst="rect">
            <a:avLst/>
          </a:prstGeom>
        </p:spPr>
      </p:pic>
      <p:sp>
        <p:nvSpPr>
          <p:cNvPr id="4" name="AutoShape 2" descr="바다에 대한 이미지 검색결과"/>
          <p:cNvSpPr>
            <a:spLocks noChangeAspect="1" noChangeArrowheads="1"/>
          </p:cNvSpPr>
          <p:nvPr/>
        </p:nvSpPr>
        <p:spPr bwMode="auto">
          <a:xfrm>
            <a:off x="5943599" y="3276599"/>
            <a:ext cx="1976511" cy="197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03607" y="-3518"/>
            <a:ext cx="9279984" cy="6854482"/>
          </a:xfrm>
          <a:prstGeom prst="rect">
            <a:avLst/>
          </a:prstGeom>
          <a:solidFill>
            <a:schemeClr val="tx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/>
              <a:t>제주도와 내륙 간 </a:t>
            </a:r>
            <a:r>
              <a:rPr lang="en-US" altLang="ko-KR" sz="2400" dirty="0"/>
              <a:t>100km</a:t>
            </a:r>
            <a:r>
              <a:rPr lang="ko-KR" altLang="en-US" sz="2400" dirty="0"/>
              <a:t>에 이르는 해저 선로를 통해 전력을 공급할 수 있습니다</a:t>
            </a:r>
            <a:r>
              <a:rPr lang="en-US" altLang="ko-KR" sz="2400" dirty="0"/>
              <a:t>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/>
              <a:t>땅에 전선을 묻는 방식을 지중화 설치라고 하는데</a:t>
            </a:r>
            <a:r>
              <a:rPr lang="en-US" altLang="ko-KR" sz="2400" dirty="0"/>
              <a:t>, </a:t>
            </a:r>
            <a:r>
              <a:rPr lang="ko-KR" altLang="en-US" sz="2400" dirty="0"/>
              <a:t>총 </a:t>
            </a:r>
            <a:r>
              <a:rPr lang="en-US" altLang="ko-KR" sz="2400" dirty="0"/>
              <a:t>4</a:t>
            </a:r>
            <a:r>
              <a:rPr lang="ko-KR" altLang="en-US" sz="2400" dirty="0"/>
              <a:t>가닥의 전력케이블과 </a:t>
            </a:r>
            <a:r>
              <a:rPr lang="en-US" altLang="ko-KR" sz="2400" dirty="0"/>
              <a:t>2</a:t>
            </a:r>
            <a:r>
              <a:rPr lang="ko-KR" altLang="en-US" sz="2400" dirty="0"/>
              <a:t>가닥의 광케이블을 매설했습니다</a:t>
            </a:r>
            <a:r>
              <a:rPr lang="en-US" altLang="ko-KR" sz="2400" dirty="0"/>
              <a:t>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/>
              <a:t>특수 장비를 이용하여 전력케이블 </a:t>
            </a:r>
            <a:r>
              <a:rPr lang="en-US" altLang="ko-KR" sz="2400" dirty="0"/>
              <a:t>2</a:t>
            </a:r>
            <a:r>
              <a:rPr lang="ko-KR" altLang="en-US" sz="2400" dirty="0"/>
              <a:t>가닥</a:t>
            </a:r>
            <a:r>
              <a:rPr lang="en-US" altLang="ko-KR" sz="2400" dirty="0"/>
              <a:t>, </a:t>
            </a:r>
            <a:r>
              <a:rPr lang="ko-KR" altLang="en-US" sz="2400" dirty="0"/>
              <a:t>광케이블 </a:t>
            </a:r>
            <a:r>
              <a:rPr lang="en-US" altLang="ko-KR" sz="2400" dirty="0"/>
              <a:t>1</a:t>
            </a:r>
            <a:r>
              <a:rPr lang="ko-KR" altLang="en-US" sz="2400" dirty="0" err="1"/>
              <a:t>가닥씩</a:t>
            </a:r>
            <a:r>
              <a:rPr lang="ko-KR" altLang="en-US" sz="2400" dirty="0"/>
              <a:t> 하나로 묶어 매설하였습니다</a:t>
            </a:r>
            <a:r>
              <a:rPr lang="en-US" altLang="ko-KR" sz="2400" dirty="0"/>
              <a:t>. </a:t>
            </a:r>
            <a:r>
              <a:rPr lang="ko-KR" altLang="en-US" sz="2400" dirty="0"/>
              <a:t>물론 연안별로 다른 보호방식을 사용했습니다</a:t>
            </a:r>
            <a:r>
              <a:rPr lang="en-US" altLang="ko-KR" sz="2400" dirty="0"/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337599" y="346389"/>
            <a:ext cx="75168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어떻게 해저를 통해 전기를 공급하는가</a:t>
            </a:r>
            <a:r>
              <a:rPr lang="en-US" altLang="ko-KR" sz="3200" dirty="0">
                <a:solidFill>
                  <a:schemeClr val="bg1"/>
                </a:solidFill>
              </a:rPr>
              <a:t>?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13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603717" y="0"/>
            <a:ext cx="8947052" cy="6858000"/>
          </a:xfrm>
          <a:prstGeom prst="rect">
            <a:avLst/>
          </a:prstGeom>
          <a:solidFill>
            <a:schemeClr val="tx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25858" y="351693"/>
            <a:ext cx="7540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‘HVDC’ </a:t>
            </a:r>
            <a:r>
              <a:rPr lang="ko-KR" altLang="en-US" sz="3200" dirty="0">
                <a:solidFill>
                  <a:schemeClr val="bg1"/>
                </a:solidFill>
              </a:rPr>
              <a:t>왜 추가적으로 계속 설치하는가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37470" y="1816792"/>
            <a:ext cx="8117058" cy="334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bg1"/>
                </a:solidFill>
              </a:rPr>
              <a:t>제주도의 전체 연간 소비전력이 </a:t>
            </a:r>
            <a:r>
              <a:rPr lang="en-US" altLang="ko-KR" sz="2400" dirty="0">
                <a:solidFill>
                  <a:schemeClr val="bg1"/>
                </a:solidFill>
              </a:rPr>
              <a:t>800MW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bg1"/>
                </a:solidFill>
              </a:rPr>
              <a:t>풍력의 경우 안정적인 전력공급이 불가하기 때문에 공급의 변동성이 큼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bg1"/>
                </a:solidFill>
              </a:rPr>
              <a:t>이를 </a:t>
            </a:r>
            <a:r>
              <a:rPr lang="en-US" altLang="ko-KR" sz="2400" dirty="0">
                <a:solidFill>
                  <a:schemeClr val="bg1"/>
                </a:solidFill>
              </a:rPr>
              <a:t>HVDC</a:t>
            </a:r>
            <a:r>
              <a:rPr lang="ko-KR" altLang="en-US" sz="2400" dirty="0">
                <a:solidFill>
                  <a:schemeClr val="bg1"/>
                </a:solidFill>
              </a:rPr>
              <a:t>가 안정화 하는 역할을 함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bg1"/>
                </a:solidFill>
              </a:rPr>
              <a:t>이 때문에 제주 전력계통에 </a:t>
            </a:r>
            <a:r>
              <a:rPr lang="en-US" altLang="ko-KR" sz="2400" dirty="0">
                <a:solidFill>
                  <a:schemeClr val="bg1"/>
                </a:solidFill>
              </a:rPr>
              <a:t>HVDC</a:t>
            </a:r>
            <a:r>
              <a:rPr lang="ko-KR" altLang="en-US" sz="2400" dirty="0">
                <a:solidFill>
                  <a:schemeClr val="bg1"/>
                </a:solidFill>
              </a:rPr>
              <a:t>가 없으면 운영이 불가합니다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7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9815" y="562708"/>
            <a:ext cx="811705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0" dirty="0"/>
              <a:t>GG</a:t>
            </a:r>
            <a:endParaRPr lang="ko-KR" altLang="en-US" sz="40000" dirty="0"/>
          </a:p>
        </p:txBody>
      </p:sp>
    </p:spTree>
    <p:extLst>
      <p:ext uri="{BB962C8B-B14F-4D97-AF65-F5344CB8AC3E}">
        <p14:creationId xmlns:p14="http://schemas.microsoft.com/office/powerpoint/2010/main" val="391043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260</Words>
  <Application>Microsoft Office PowerPoint</Application>
  <PresentationFormat>와이드스크린</PresentationFormat>
  <Paragraphs>50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전력설비02</dc:creator>
  <cp:lastModifiedBy>전력설비02</cp:lastModifiedBy>
  <cp:revision>11</cp:revision>
  <dcterms:created xsi:type="dcterms:W3CDTF">2017-05-18T00:25:43Z</dcterms:created>
  <dcterms:modified xsi:type="dcterms:W3CDTF">2017-05-18T02:00:21Z</dcterms:modified>
</cp:coreProperties>
</file>